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8" r:id="rId2"/>
    <p:sldId id="287" r:id="rId3"/>
    <p:sldId id="288" r:id="rId4"/>
    <p:sldId id="289" r:id="rId5"/>
    <p:sldId id="292" r:id="rId6"/>
    <p:sldId id="304" r:id="rId7"/>
    <p:sldId id="312" r:id="rId8"/>
    <p:sldId id="314" r:id="rId9"/>
    <p:sldId id="306" r:id="rId10"/>
    <p:sldId id="357" r:id="rId11"/>
    <p:sldId id="325" r:id="rId12"/>
    <p:sldId id="358" r:id="rId13"/>
    <p:sldId id="355" r:id="rId14"/>
    <p:sldId id="366" r:id="rId15"/>
    <p:sldId id="368" r:id="rId16"/>
    <p:sldId id="369" r:id="rId17"/>
    <p:sldId id="359" r:id="rId18"/>
    <p:sldId id="347" r:id="rId19"/>
    <p:sldId id="350" r:id="rId20"/>
    <p:sldId id="363" r:id="rId21"/>
    <p:sldId id="371" r:id="rId22"/>
    <p:sldId id="364" r:id="rId23"/>
    <p:sldId id="367" r:id="rId24"/>
    <p:sldId id="365" r:id="rId25"/>
    <p:sldId id="282" r:id="rId26"/>
  </p:sldIdLst>
  <p:sldSz cx="12192000" cy="68580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5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76" autoAdjust="0"/>
    <p:restoredTop sz="66229" autoAdjust="0"/>
  </p:normalViewPr>
  <p:slideViewPr>
    <p:cSldViewPr snapToGrid="0">
      <p:cViewPr varScale="1">
        <p:scale>
          <a:sx n="88" d="100"/>
          <a:sy n="88" d="100"/>
        </p:scale>
        <p:origin x="1980" y="78"/>
      </p:cViewPr>
      <p:guideLst/>
    </p:cSldViewPr>
  </p:slideViewPr>
  <p:notesTextViewPr>
    <p:cViewPr>
      <p:scale>
        <a:sx n="135" d="100"/>
        <a:sy n="13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6434"/>
          </a:xfrm>
          <a:prstGeom prst="rect">
            <a:avLst/>
          </a:prstGeom>
        </p:spPr>
        <p:txBody>
          <a:bodyPr vert="horz" lIns="92446" tIns="46223" rIns="92446" bIns="46223" rtlCol="0"/>
          <a:lstStyle>
            <a:lvl1pPr algn="r">
              <a:defRPr sz="1200"/>
            </a:lvl1pPr>
          </a:lstStyle>
          <a:p>
            <a:fld id="{7EDB625C-1206-4EA9-A3C2-8FC21B853FD1}" type="datetimeFigureOut">
              <a:rPr lang="en-US" smtClean="0"/>
              <a:t>5/3/2017</a:t>
            </a:fld>
            <a:endParaRPr lang="en-US"/>
          </a:p>
        </p:txBody>
      </p:sp>
      <p:sp>
        <p:nvSpPr>
          <p:cNvPr id="4" name="Slide Image Placeholder 3"/>
          <p:cNvSpPr>
            <a:spLocks noGrp="1" noRot="1" noChangeAspect="1"/>
          </p:cNvSpPr>
          <p:nvPr>
            <p:ph type="sldImg" idx="2"/>
          </p:nvPr>
        </p:nvSpPr>
        <p:spPr>
          <a:xfrm>
            <a:off x="654050" y="1162050"/>
            <a:ext cx="5575300" cy="313690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73892"/>
            <a:ext cx="5505450" cy="3660458"/>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6433"/>
          </a:xfrm>
          <a:prstGeom prst="rect">
            <a:avLst/>
          </a:prstGeom>
        </p:spPr>
        <p:txBody>
          <a:bodyPr vert="horz" lIns="92446" tIns="46223" rIns="92446" bIns="46223" rtlCol="0" anchor="b"/>
          <a:lstStyle>
            <a:lvl1pPr algn="r">
              <a:defRPr sz="1200"/>
            </a:lvl1pPr>
          </a:lstStyle>
          <a:p>
            <a:fld id="{903BBF37-1846-48A4-8C05-E42F2C3502C4}" type="slidenum">
              <a:rPr lang="en-US" smtClean="0"/>
              <a:t>‹#›</a:t>
            </a:fld>
            <a:endParaRPr lang="en-US"/>
          </a:p>
        </p:txBody>
      </p:sp>
    </p:spTree>
    <p:extLst>
      <p:ext uri="{BB962C8B-B14F-4D97-AF65-F5344CB8AC3E}">
        <p14:creationId xmlns:p14="http://schemas.microsoft.com/office/powerpoint/2010/main" val="1342555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www.ncbi.nlm.nih.gov/pmc/articles/PMC3342326" TargetMode="External"/><Relationship Id="rId3" Type="http://schemas.openxmlformats.org/officeDocument/2006/relationships/hyperlink" Target="https://www.ncbi.nlm.nih.gov/pmc/articles/PMC3316661" TargetMode="External"/><Relationship Id="rId7" Type="http://schemas.openxmlformats.org/officeDocument/2006/relationships/hyperlink" Target="https://www.ncbi.nlm.nih.gov/pmc/articles/PMC3589405"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www.ncbi.nlm.nih.gov/pmc/articles/PMC2728990" TargetMode="External"/><Relationship Id="rId5" Type="http://schemas.openxmlformats.org/officeDocument/2006/relationships/hyperlink" Target="https://www.ncbi.nlm.nih.gov/pmc/articles/PMC3113343" TargetMode="External"/><Relationship Id="rId4" Type="http://schemas.openxmlformats.org/officeDocument/2006/relationships/hyperlink" Target="https://www.ncbi.nlm.nih.gov/pmc/articles/PMC3276614"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03BBF37-1846-48A4-8C05-E42F2C3502C4}" type="slidenum">
              <a:rPr lang="en-US" smtClean="0"/>
              <a:t>1</a:t>
            </a:fld>
            <a:endParaRPr lang="en-US"/>
          </a:p>
        </p:txBody>
      </p:sp>
    </p:spTree>
    <p:extLst>
      <p:ext uri="{BB962C8B-B14F-4D97-AF65-F5344CB8AC3E}">
        <p14:creationId xmlns:p14="http://schemas.microsoft.com/office/powerpoint/2010/main" val="150064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For</a:t>
            </a:r>
            <a:r>
              <a:rPr lang="en-US" baseline="0" dirty="0" smtClean="0"/>
              <a:t> convenience, from now on </a:t>
            </a:r>
            <a:r>
              <a:rPr lang="en-US" dirty="0" smtClean="0"/>
              <a:t>I will use pairwise and multiplex to respectively describe IBD segments shared by two and</a:t>
            </a:r>
            <a:r>
              <a:rPr lang="en-US" baseline="0" dirty="0" smtClean="0"/>
              <a:t> </a:t>
            </a:r>
            <a:r>
              <a:rPr lang="en-US" dirty="0" smtClean="0"/>
              <a:t>more than two individuals.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Any part of it</a:t>
            </a:r>
            <a:r>
              <a:rPr lang="en-US" baseline="0" dirty="0" smtClean="0"/>
              <a:t> can due to IBS not IBD</a:t>
            </a:r>
            <a:endParaRPr lang="en-US" dirty="0" smtClean="0"/>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Statistics that can effectively distinguish multiplex IBD sharing from IBS sharing based on genotypes have not yet been developed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Notably, multiplex IBD segments are shorter than any pairwise IBD segments shared among the same group of individuals. This is another reason that we are</a:t>
            </a:r>
            <a:r>
              <a:rPr lang="en-US" baseline="0" dirty="0" smtClean="0"/>
              <a:t> interested in detecting multiplex IBD segments. We expect them to give us a higher mapping resolution than pairwise IBD segments. However, that means multiplex IBD segments would be even harder to find if we keep using the length of sharing as major statistic.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is another issue. </a:t>
            </a:r>
            <a:endParaRPr lang="en-US" dirty="0"/>
          </a:p>
        </p:txBody>
      </p:sp>
      <p:sp>
        <p:nvSpPr>
          <p:cNvPr id="4" name="Slide Number Placeholder 3"/>
          <p:cNvSpPr>
            <a:spLocks noGrp="1"/>
          </p:cNvSpPr>
          <p:nvPr>
            <p:ph type="sldNum" sz="quarter" idx="10"/>
          </p:nvPr>
        </p:nvSpPr>
        <p:spPr/>
        <p:txBody>
          <a:bodyPr/>
          <a:lstStyle/>
          <a:p>
            <a:fld id="{903BBF37-1846-48A4-8C05-E42F2C3502C4}" type="slidenum">
              <a:rPr lang="en-US" smtClean="0"/>
              <a:t>10</a:t>
            </a:fld>
            <a:endParaRPr lang="en-US"/>
          </a:p>
        </p:txBody>
      </p:sp>
    </p:spTree>
    <p:extLst>
      <p:ext uri="{BB962C8B-B14F-4D97-AF65-F5344CB8AC3E}">
        <p14:creationId xmlns:p14="http://schemas.microsoft.com/office/powerpoint/2010/main" val="368458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24458" rtl="0" eaLnBrk="1" fontAlgn="auto" latinLnBrk="0" hangingPunct="1">
              <a:lnSpc>
                <a:spcPct val="100000"/>
              </a:lnSpc>
              <a:spcBef>
                <a:spcPts val="0"/>
              </a:spcBef>
              <a:spcAft>
                <a:spcPts val="0"/>
              </a:spcAft>
              <a:buClrTx/>
              <a:buSzTx/>
              <a:buFontTx/>
              <a:buNone/>
              <a:tabLst/>
              <a:defRPr/>
            </a:pPr>
            <a:r>
              <a:rPr lang="en-US" baseline="0" dirty="0" smtClean="0"/>
              <a:t>OK. So that does not work. Could we somehow utilize pairwise IBD detection results? That should reduce the search space right? </a:t>
            </a:r>
          </a:p>
          <a:p>
            <a:pPr marL="0" marR="0" lvl="0" indent="0" algn="l" defTabSz="924458" rtl="0" eaLnBrk="1" fontAlgn="auto" latinLnBrk="0" hangingPunct="1">
              <a:lnSpc>
                <a:spcPct val="100000"/>
              </a:lnSpc>
              <a:spcBef>
                <a:spcPts val="0"/>
              </a:spcBef>
              <a:spcAft>
                <a:spcPts val="0"/>
              </a:spcAft>
              <a:buClrTx/>
              <a:buSzTx/>
              <a:buFontTx/>
              <a:buNone/>
              <a:tabLst/>
              <a:defRPr/>
            </a:pPr>
            <a:r>
              <a:rPr lang="en-US" baseline="0" dirty="0" smtClean="0"/>
              <a:t>Yes! That’s actually a very good idea. You see that IBD relation has a very nice property called transitivity, which states that…</a:t>
            </a:r>
          </a:p>
          <a:p>
            <a:pPr marL="0" marR="0" lvl="0" indent="0" algn="l" defTabSz="924458" rtl="0" eaLnBrk="1" fontAlgn="auto" latinLnBrk="0" hangingPunct="1">
              <a:lnSpc>
                <a:spcPct val="100000"/>
              </a:lnSpc>
              <a:spcBef>
                <a:spcPts val="0"/>
              </a:spcBef>
              <a:spcAft>
                <a:spcPts val="0"/>
              </a:spcAft>
              <a:buClrTx/>
              <a:buSzTx/>
              <a:buFontTx/>
              <a:buNone/>
              <a:tabLst/>
              <a:defRPr/>
            </a:pPr>
            <a:r>
              <a:rPr lang="en-US" baseline="0" dirty="0" smtClean="0"/>
              <a:t>However, such an elegant and straightforward inference only happens when all pairwise IBD segments are true.</a:t>
            </a:r>
          </a:p>
          <a:p>
            <a:pPr marL="0" marR="0" lvl="0" indent="0" algn="l" defTabSz="924458" rtl="0" eaLnBrk="1" fontAlgn="auto" latinLnBrk="0" hangingPunct="1">
              <a:lnSpc>
                <a:spcPct val="100000"/>
              </a:lnSpc>
              <a:spcBef>
                <a:spcPts val="0"/>
              </a:spcBef>
              <a:spcAft>
                <a:spcPts val="0"/>
              </a:spcAft>
              <a:buClrTx/>
              <a:buSzTx/>
              <a:buFontTx/>
              <a:buNone/>
              <a:tabLst/>
              <a:defRPr/>
            </a:pPr>
            <a:r>
              <a:rPr lang="en-US" baseline="0" dirty="0" smtClean="0"/>
              <a:t>As mentioned, existing pairwise IBD detection methods are prone to false positive errors and they can lead to mistakes in inferring multiplex IBD segments.</a:t>
            </a:r>
          </a:p>
          <a:p>
            <a:pPr marL="0" marR="0" lvl="0" indent="0" algn="l" defTabSz="924458" rtl="0" eaLnBrk="1" fontAlgn="auto" latinLnBrk="0" hangingPunct="1">
              <a:lnSpc>
                <a:spcPct val="100000"/>
              </a:lnSpc>
              <a:spcBef>
                <a:spcPts val="0"/>
              </a:spcBef>
              <a:spcAft>
                <a:spcPts val="0"/>
              </a:spcAft>
              <a:buClrTx/>
              <a:buSzTx/>
              <a:buFontTx/>
              <a:buNone/>
              <a:tabLst/>
              <a:defRPr/>
            </a:pPr>
            <a:r>
              <a:rPr lang="en-US" baseline="0" dirty="0" smtClean="0"/>
              <a:t>Let me show you an example.</a:t>
            </a:r>
          </a:p>
          <a:p>
            <a:pPr marL="0" marR="0" lvl="0" indent="0" algn="l" defTabSz="924458" rtl="0" eaLnBrk="1" fontAlgn="auto" latinLnBrk="0" hangingPunct="1">
              <a:lnSpc>
                <a:spcPct val="100000"/>
              </a:lnSpc>
              <a:spcBef>
                <a:spcPts val="0"/>
              </a:spcBef>
              <a:spcAft>
                <a:spcPts val="0"/>
              </a:spcAft>
              <a:buClrTx/>
              <a:buSzTx/>
              <a:buFontTx/>
              <a:buNone/>
              <a:tabLst/>
              <a:defRPr/>
            </a:pPr>
            <a:r>
              <a:rPr lang="en-US" baseline="0" dirty="0" smtClean="0"/>
              <a:t>Suppose we have the genotypes of three subjects S1, S2, and S3 and we have detected pairwise IBD segments between any two of them. The yellow color indicates true pairwise IBD, while the red color indicates false pairwise IBD. The reported IBD segments contain both parts. The overlaps of true pairwise IBD segments are colored purple and these are true multiplex IBD segments. The blue color indicates the overlap of reported pairwise IBD segments and it contains false positive sites.</a:t>
            </a:r>
          </a:p>
        </p:txBody>
      </p:sp>
      <p:sp>
        <p:nvSpPr>
          <p:cNvPr id="4" name="Slide Number Placeholder 3"/>
          <p:cNvSpPr>
            <a:spLocks noGrp="1"/>
          </p:cNvSpPr>
          <p:nvPr>
            <p:ph type="sldNum" sz="quarter" idx="10"/>
          </p:nvPr>
        </p:nvSpPr>
        <p:spPr/>
        <p:txBody>
          <a:bodyPr/>
          <a:lstStyle/>
          <a:p>
            <a:fld id="{903BBF37-1846-48A4-8C05-E42F2C3502C4}" type="slidenum">
              <a:rPr lang="en-US" smtClean="0"/>
              <a:t>11</a:t>
            </a:fld>
            <a:endParaRPr lang="en-US"/>
          </a:p>
        </p:txBody>
      </p:sp>
    </p:spTree>
    <p:extLst>
      <p:ext uri="{BB962C8B-B14F-4D97-AF65-F5344CB8AC3E}">
        <p14:creationId xmlns:p14="http://schemas.microsoft.com/office/powerpoint/2010/main" val="2535461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defTabSz="924458">
                  <a:defRPr/>
                </a:pPr>
                <a:r>
                  <a:rPr lang="en-US" dirty="0" smtClean="0"/>
                  <a:t>Besides</a:t>
                </a:r>
                <a:r>
                  <a:rPr lang="en-US" baseline="0" dirty="0" smtClean="0"/>
                  <a:t> false positive errors, t</a:t>
                </a:r>
                <a:r>
                  <a:rPr lang="en-US" dirty="0" smtClean="0"/>
                  <a:t>here could be false negative</a:t>
                </a:r>
                <a:r>
                  <a:rPr lang="en-US" baseline="0" dirty="0" smtClean="0"/>
                  <a:t> errors</a:t>
                </a:r>
                <a:r>
                  <a:rPr lang="en-US" dirty="0" smtClean="0"/>
                  <a:t> too,</a:t>
                </a:r>
                <a:r>
                  <a:rPr lang="en-US" baseline="0" dirty="0" smtClean="0"/>
                  <a:t> as I’m </a:t>
                </a:r>
                <a:r>
                  <a:rPr lang="en-US" baseline="0" dirty="0" err="1" smtClean="0"/>
                  <a:t>gonna</a:t>
                </a:r>
                <a:r>
                  <a:rPr lang="en-US" baseline="0" dirty="0" smtClean="0"/>
                  <a:t> show you in this example.</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Suppose we use the length of sharing to distinguish IBD segments from IBS segments, </a:t>
                </a:r>
                <a:r>
                  <a:rPr lang="en-US" dirty="0" smtClean="0"/>
                  <a:t>as </a:t>
                </a:r>
                <a:r>
                  <a:rPr lang="en-US" baseline="0" dirty="0" smtClean="0"/>
                  <a:t>many existing methods do. Let’s say the threshold for claiming </a:t>
                </a:r>
                <a:r>
                  <a:rPr lang="en-US" dirty="0" smtClean="0"/>
                  <a:t>pairwise and triplex IBD segments are d* and t*</a:t>
                </a:r>
                <a:r>
                  <a:rPr lang="en-US" baseline="0" dirty="0" smtClean="0"/>
                  <a:t> </a:t>
                </a:r>
                <a:r>
                  <a:rPr lang="en-US" dirty="0" smtClean="0"/>
                  <a:t>respectively</a:t>
                </a:r>
                <a:r>
                  <a:rPr lang="en-US" baseline="0" dirty="0"/>
                  <a:t> </a:t>
                </a:r>
                <a:r>
                  <a:rPr lang="en-US" baseline="0" dirty="0" smtClean="0"/>
                  <a:t>a</a:t>
                </a:r>
                <a:r>
                  <a:rPr lang="en-US" dirty="0" smtClean="0"/>
                  <a:t>round </a:t>
                </a:r>
                <a:r>
                  <a:rPr lang="en-US" dirty="0"/>
                  <a:t>an analysis point </a:t>
                </a:r>
                <a:r>
                  <a:rPr lang="en-US" i="1" dirty="0" smtClean="0"/>
                  <a:t>j</a:t>
                </a:r>
                <a:endParaRPr lang="en-US" i="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addition, we have three groups of </a:t>
                </a:r>
                <a:r>
                  <a:rPr lang="en-US" dirty="0"/>
                  <a:t>subjects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4</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5</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6</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7</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8</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9</m:t>
                        </m:r>
                      </m:sub>
                    </m:sSub>
                  </m:oMath>
                </a14:m>
                <a:r>
                  <a:rPr lang="en-US" dirty="0"/>
                  <a:t>}  and their </a:t>
                </a:r>
                <a:r>
                  <a:rPr lang="en-US" dirty="0" smtClean="0"/>
                  <a:t>detected pairwise </a:t>
                </a:r>
                <a:r>
                  <a:rPr lang="en-US" dirty="0"/>
                  <a:t>IBD segments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𝑥𝑦𝑗</m:t>
                        </m:r>
                      </m:sub>
                    </m:sSub>
                  </m:oMath>
                </a14:m>
                <a:r>
                  <a:rPr lang="en-US" dirty="0" smtClean="0"/>
                  <a:t>.</a:t>
                </a:r>
                <a:r>
                  <a:rPr lang="en-US" baseline="0" dirty="0" smtClean="0"/>
                  <a:t> S</a:t>
                </a:r>
                <a:r>
                  <a:rPr lang="en-US" dirty="0" smtClean="0"/>
                  <a:t>uppose </a:t>
                </a:r>
                <a:r>
                  <a:rPr lang="en-US" dirty="0"/>
                  <a:t>these are all true pairwise </a:t>
                </a:r>
                <a:r>
                  <a:rPr lang="en-US" dirty="0" smtClean="0"/>
                  <a:t>IBD segments, so</a:t>
                </a:r>
                <a:r>
                  <a:rPr lang="en-US" baseline="0" dirty="0" smtClean="0"/>
                  <a:t> </a:t>
                </a:r>
                <a:r>
                  <a:rPr lang="en-US" dirty="0" smtClean="0"/>
                  <a:t>their </a:t>
                </a:r>
                <a:r>
                  <a:rPr lang="en-US" dirty="0"/>
                  <a:t>overlaps are true triplex IBD. </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Now, using</a:t>
                </a:r>
                <a:r>
                  <a:rPr lang="en-US" baseline="0" dirty="0" smtClean="0"/>
                  <a:t> 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45</m:t>
                        </m:r>
                        <m:r>
                          <a:rPr lang="en-US" i="1">
                            <a:latin typeface="Cambria Math" panose="02040503050406030204" pitchFamily="18" charset="0"/>
                          </a:rPr>
                          <m:t>𝑗</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78</m:t>
                        </m:r>
                        <m:r>
                          <a:rPr lang="en-US" i="1">
                            <a:latin typeface="Cambria Math" panose="02040503050406030204" pitchFamily="18" charset="0"/>
                          </a:rPr>
                          <m:t>𝑗</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79</m:t>
                        </m:r>
                        <m:r>
                          <a:rPr lang="en-US" i="1">
                            <a:latin typeface="Cambria Math" panose="02040503050406030204" pitchFamily="18" charset="0"/>
                          </a:rPr>
                          <m:t>𝑗</m:t>
                        </m:r>
                      </m:sub>
                    </m:sSub>
                  </m:oMath>
                </a14:m>
                <a:r>
                  <a:rPr lang="en-US" dirty="0"/>
                  <a:t> </a:t>
                </a:r>
                <a:r>
                  <a:rPr lang="en-US" dirty="0" smtClean="0"/>
                  <a:t>would be false </a:t>
                </a:r>
                <a:r>
                  <a:rPr lang="en-US" dirty="0"/>
                  <a:t>negatives in pairwise </a:t>
                </a:r>
                <a:r>
                  <a:rPr lang="en-US" dirty="0" smtClean="0"/>
                  <a:t>detection. Then</a:t>
                </a:r>
                <a:r>
                  <a:rPr lang="en-US" baseline="0" dirty="0" smtClean="0"/>
                  <a:t>, if </a:t>
                </a:r>
                <a:r>
                  <a:rPr lang="en-US" dirty="0" smtClean="0"/>
                  <a:t>we infer triplex </a:t>
                </a:r>
                <a:r>
                  <a:rPr lang="en-US" dirty="0"/>
                  <a:t>IBD segments </a:t>
                </a:r>
                <a:r>
                  <a:rPr lang="en-US" dirty="0" smtClean="0"/>
                  <a:t>from the </a:t>
                </a:r>
                <a:r>
                  <a:rPr lang="en-US" dirty="0"/>
                  <a:t>overlap of pairwise IBD segments, only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123</m:t>
                        </m:r>
                        <m:r>
                          <a:rPr lang="en-US" i="1">
                            <a:latin typeface="Cambria Math" panose="02040503050406030204" pitchFamily="18" charset="0"/>
                          </a:rPr>
                          <m:t>𝑗</m:t>
                        </m:r>
                      </m:sub>
                    </m:sSub>
                  </m:oMath>
                </a14:m>
                <a:r>
                  <a:rPr lang="en-US" dirty="0"/>
                  <a:t> will be found. If we do </a:t>
                </a:r>
                <a:r>
                  <a:rPr lang="en-US" dirty="0" smtClean="0"/>
                  <a:t>a</a:t>
                </a:r>
                <a:r>
                  <a:rPr lang="en-US" baseline="0" dirty="0" smtClean="0"/>
                  <a:t> complete </a:t>
                </a:r>
                <a:r>
                  <a:rPr lang="en-US" dirty="0" smtClean="0"/>
                  <a:t>search using</a:t>
                </a:r>
                <a:r>
                  <a:rPr lang="en-US" baseline="0" dirty="0" smtClean="0"/>
                  <a:t> t*</a:t>
                </a: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789</m:t>
                        </m:r>
                        <m:r>
                          <a:rPr lang="en-US" i="1">
                            <a:latin typeface="Cambria Math" panose="02040503050406030204" pitchFamily="18" charset="0"/>
                          </a:rPr>
                          <m:t>𝑗</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456</m:t>
                        </m:r>
                        <m:r>
                          <a:rPr lang="en-US" i="1">
                            <a:latin typeface="Cambria Math" panose="02040503050406030204" pitchFamily="18" charset="0"/>
                          </a:rPr>
                          <m:t>𝑗</m:t>
                        </m:r>
                      </m:sub>
                    </m:sSub>
                  </m:oMath>
                </a14:m>
                <a:r>
                  <a:rPr lang="en-US" dirty="0"/>
                  <a:t> will also be found.</a:t>
                </a:r>
              </a:p>
              <a:p>
                <a:pPr defTabSz="924458">
                  <a:defRPr/>
                </a:pPr>
                <a:endParaRPr lang="en-US" i="1" dirty="0">
                  <a:latin typeface="Cambria Math" panose="02040503050406030204" pitchFamily="18" charset="0"/>
                </a:endParaRPr>
              </a:p>
              <a:p>
                <a:pPr defTabSz="924458">
                  <a:defRPr/>
                </a:pPr>
                <a:endParaRPr lang="en-US" dirty="0" smtClean="0"/>
              </a:p>
              <a:p>
                <a:pPr defTabSz="924458">
                  <a:defRPr/>
                </a:pPr>
                <a:r>
                  <a:rPr lang="en-US" dirty="0" smtClean="0"/>
                  <a:t>Note:</a:t>
                </a:r>
                <a:r>
                  <a:rPr lang="en-US" baseline="0" dirty="0" smtClean="0"/>
                  <a:t> </a:t>
                </a:r>
                <a:r>
                  <a:rPr lang="en-US" dirty="0" smtClean="0"/>
                  <a:t>Raw LSHs</a:t>
                </a:r>
                <a:r>
                  <a:rPr lang="en-US" baseline="0" dirty="0" smtClean="0"/>
                  <a:t> are inferred at each marker, so even though they are significantly long locally, they may not be long enough (early version of CHAT will merge raw LSHs shared by the same pair of subjects across the genome to get even longer potential IBD segments in the next step)</a:t>
                </a:r>
              </a:p>
              <a:p>
                <a:endParaRPr lang="en-US" dirty="0"/>
              </a:p>
            </p:txBody>
          </p:sp>
        </mc:Choice>
        <mc:Fallback xmlns="">
          <p:sp>
            <p:nvSpPr>
              <p:cNvPr id="3" name="Notes Placeholder 2"/>
              <p:cNvSpPr>
                <a:spLocks noGrp="1"/>
              </p:cNvSpPr>
              <p:nvPr>
                <p:ph type="body" idx="1"/>
              </p:nvPr>
            </p:nvSpPr>
            <p:spPr/>
            <p:txBody>
              <a:bodyPr/>
              <a:lstStyle/>
              <a:p>
                <a:pPr defTabSz="924458">
                  <a:defRPr/>
                </a:pPr>
                <a:r>
                  <a:rPr lang="en-US" dirty="0" smtClean="0"/>
                  <a:t>Besides</a:t>
                </a:r>
                <a:r>
                  <a:rPr lang="en-US" baseline="0" dirty="0" smtClean="0"/>
                  <a:t> false positive errors, t</a:t>
                </a:r>
                <a:r>
                  <a:rPr lang="en-US" dirty="0" smtClean="0"/>
                  <a:t>here could be false negative</a:t>
                </a:r>
                <a:r>
                  <a:rPr lang="en-US" baseline="0" dirty="0" smtClean="0"/>
                  <a:t> errors</a:t>
                </a:r>
                <a:r>
                  <a:rPr lang="en-US" dirty="0" smtClean="0"/>
                  <a:t> too,</a:t>
                </a:r>
                <a:r>
                  <a:rPr lang="en-US" baseline="0" dirty="0" smtClean="0"/>
                  <a:t> as I’m </a:t>
                </a:r>
                <a:r>
                  <a:rPr lang="en-US" baseline="0" dirty="0" err="1" smtClean="0"/>
                  <a:t>gonna</a:t>
                </a:r>
                <a:r>
                  <a:rPr lang="en-US" baseline="0" dirty="0" smtClean="0"/>
                  <a:t> show you in this example.</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Suppose we use the length of sharing to distinguish IBD segments from IBS segments, </a:t>
                </a:r>
                <a:r>
                  <a:rPr lang="en-US" dirty="0" smtClean="0"/>
                  <a:t>as </a:t>
                </a:r>
                <a:r>
                  <a:rPr lang="en-US" baseline="0" dirty="0" smtClean="0"/>
                  <a:t>many existing methods do. Let’s say the threshold for claiming </a:t>
                </a:r>
                <a:r>
                  <a:rPr lang="en-US" dirty="0" smtClean="0"/>
                  <a:t>pairwise and triplex IBD segments are d* and t*</a:t>
                </a:r>
                <a:r>
                  <a:rPr lang="en-US" baseline="0" dirty="0" smtClean="0"/>
                  <a:t> </a:t>
                </a:r>
                <a:r>
                  <a:rPr lang="en-US" dirty="0" smtClean="0"/>
                  <a:t>respectively</a:t>
                </a:r>
                <a:r>
                  <a:rPr lang="en-US" baseline="0" dirty="0"/>
                  <a:t> </a:t>
                </a:r>
                <a:r>
                  <a:rPr lang="en-US" baseline="0" dirty="0" smtClean="0"/>
                  <a:t>a</a:t>
                </a:r>
                <a:r>
                  <a:rPr lang="en-US" dirty="0" smtClean="0"/>
                  <a:t>round </a:t>
                </a:r>
                <a:r>
                  <a:rPr lang="en-US" dirty="0"/>
                  <a:t>an analysis point </a:t>
                </a:r>
                <a:r>
                  <a:rPr lang="en-US" i="1" dirty="0" smtClean="0"/>
                  <a:t>j</a:t>
                </a:r>
                <a:endParaRPr lang="en-US" i="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addition, we have three groups of </a:t>
                </a:r>
                <a:r>
                  <a:rPr lang="en-US" dirty="0"/>
                  <a:t>subjects {</a:t>
                </a:r>
                <a:r>
                  <a:rPr lang="en-US" i="0">
                    <a:latin typeface="Cambria Math" panose="02040503050406030204" pitchFamily="18" charset="0"/>
                  </a:rPr>
                  <a:t>𝑆_1,𝑆_2</a:t>
                </a:r>
                <a:r>
                  <a:rPr lang="en-US" dirty="0"/>
                  <a:t>, </a:t>
                </a:r>
                <a:r>
                  <a:rPr lang="en-US" i="0">
                    <a:latin typeface="Cambria Math" panose="02040503050406030204" pitchFamily="18" charset="0"/>
                  </a:rPr>
                  <a:t>𝑆_3</a:t>
                </a:r>
                <a:r>
                  <a:rPr lang="en-US" dirty="0"/>
                  <a:t>}, {</a:t>
                </a:r>
                <a:r>
                  <a:rPr lang="en-US" i="0">
                    <a:latin typeface="Cambria Math" panose="02040503050406030204" pitchFamily="18" charset="0"/>
                  </a:rPr>
                  <a:t>𝑆_4,𝑆_5</a:t>
                </a:r>
                <a:r>
                  <a:rPr lang="en-US" dirty="0"/>
                  <a:t>, </a:t>
                </a:r>
                <a:r>
                  <a:rPr lang="en-US" i="0">
                    <a:latin typeface="Cambria Math" panose="02040503050406030204" pitchFamily="18" charset="0"/>
                  </a:rPr>
                  <a:t>𝑆_6</a:t>
                </a:r>
                <a:r>
                  <a:rPr lang="en-US" dirty="0"/>
                  <a:t>}, and {</a:t>
                </a:r>
                <a:r>
                  <a:rPr lang="en-US" i="0">
                    <a:latin typeface="Cambria Math" panose="02040503050406030204" pitchFamily="18" charset="0"/>
                  </a:rPr>
                  <a:t>𝑆_7,𝑆_8</a:t>
                </a:r>
                <a:r>
                  <a:rPr lang="en-US" dirty="0"/>
                  <a:t>, </a:t>
                </a:r>
                <a:r>
                  <a:rPr lang="en-US" i="0">
                    <a:latin typeface="Cambria Math" panose="02040503050406030204" pitchFamily="18" charset="0"/>
                  </a:rPr>
                  <a:t>𝑆_9</a:t>
                </a:r>
                <a:r>
                  <a:rPr lang="en-US" dirty="0"/>
                  <a:t>}  and their </a:t>
                </a:r>
                <a:r>
                  <a:rPr lang="en-US" dirty="0" smtClean="0"/>
                  <a:t>detected pairwise </a:t>
                </a:r>
                <a:r>
                  <a:rPr lang="en-US" dirty="0"/>
                  <a:t>IBD segments </a:t>
                </a:r>
                <a:r>
                  <a:rPr lang="en-US" i="0">
                    <a:latin typeface="Cambria Math" panose="02040503050406030204" pitchFamily="18" charset="0"/>
                  </a:rPr>
                  <a:t>𝑙_𝑥𝑦𝑗</a:t>
                </a:r>
                <a:r>
                  <a:rPr lang="en-US" dirty="0" smtClean="0"/>
                  <a:t>.</a:t>
                </a:r>
                <a:r>
                  <a:rPr lang="en-US" baseline="0" dirty="0" smtClean="0"/>
                  <a:t> S</a:t>
                </a:r>
                <a:r>
                  <a:rPr lang="en-US" dirty="0" smtClean="0"/>
                  <a:t>uppose </a:t>
                </a:r>
                <a:r>
                  <a:rPr lang="en-US" dirty="0"/>
                  <a:t>these are all true pairwise </a:t>
                </a:r>
                <a:r>
                  <a:rPr lang="en-US" dirty="0" smtClean="0"/>
                  <a:t>IBD segments, so</a:t>
                </a:r>
                <a:r>
                  <a:rPr lang="en-US" baseline="0" dirty="0" smtClean="0"/>
                  <a:t> </a:t>
                </a:r>
                <a:r>
                  <a:rPr lang="en-US" dirty="0" smtClean="0"/>
                  <a:t>their </a:t>
                </a:r>
                <a:r>
                  <a:rPr lang="en-US" dirty="0"/>
                  <a:t>overlaps are true triplex IBD. </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Now, using</a:t>
                </a:r>
                <a:r>
                  <a:rPr lang="en-US" baseline="0" dirty="0" smtClean="0"/>
                  <a:t> d*, </a:t>
                </a:r>
                <a:r>
                  <a:rPr lang="en-US" i="0">
                    <a:latin typeface="Cambria Math" panose="02040503050406030204" pitchFamily="18" charset="0"/>
                  </a:rPr>
                  <a:t>𝑙_45𝑗</a:t>
                </a:r>
                <a:r>
                  <a:rPr lang="en-US" dirty="0"/>
                  <a:t> , </a:t>
                </a:r>
                <a:r>
                  <a:rPr lang="en-US" i="0">
                    <a:latin typeface="Cambria Math" panose="02040503050406030204" pitchFamily="18" charset="0"/>
                  </a:rPr>
                  <a:t>𝑙_78𝑗</a:t>
                </a:r>
                <a:r>
                  <a:rPr lang="en-US" dirty="0"/>
                  <a:t>, and </a:t>
                </a:r>
                <a:r>
                  <a:rPr lang="en-US" i="0">
                    <a:latin typeface="Cambria Math" panose="02040503050406030204" pitchFamily="18" charset="0"/>
                  </a:rPr>
                  <a:t>𝑙_79𝑗</a:t>
                </a:r>
                <a:r>
                  <a:rPr lang="en-US" dirty="0"/>
                  <a:t> </a:t>
                </a:r>
                <a:r>
                  <a:rPr lang="en-US" dirty="0" smtClean="0"/>
                  <a:t>would be false </a:t>
                </a:r>
                <a:r>
                  <a:rPr lang="en-US" dirty="0"/>
                  <a:t>negatives in pairwise </a:t>
                </a:r>
                <a:r>
                  <a:rPr lang="en-US" dirty="0" smtClean="0"/>
                  <a:t>detection. Then</a:t>
                </a:r>
                <a:r>
                  <a:rPr lang="en-US" baseline="0" dirty="0" smtClean="0"/>
                  <a:t>, if </a:t>
                </a:r>
                <a:r>
                  <a:rPr lang="en-US" dirty="0" smtClean="0"/>
                  <a:t>we infer triplex </a:t>
                </a:r>
                <a:r>
                  <a:rPr lang="en-US" dirty="0"/>
                  <a:t>IBD segments </a:t>
                </a:r>
                <a:r>
                  <a:rPr lang="en-US" dirty="0" smtClean="0"/>
                  <a:t>from the </a:t>
                </a:r>
                <a:r>
                  <a:rPr lang="en-US" dirty="0"/>
                  <a:t>overlap of pairwise IBD segments, only </a:t>
                </a:r>
                <a:r>
                  <a:rPr lang="en-US" i="0">
                    <a:latin typeface="Cambria Math" panose="02040503050406030204" pitchFamily="18" charset="0"/>
                  </a:rPr>
                  <a:t>𝑙_123𝑗</a:t>
                </a:r>
                <a:r>
                  <a:rPr lang="en-US" dirty="0"/>
                  <a:t> will be found. If we do </a:t>
                </a:r>
                <a:r>
                  <a:rPr lang="en-US" dirty="0" smtClean="0"/>
                  <a:t>a</a:t>
                </a:r>
                <a:r>
                  <a:rPr lang="en-US" baseline="0" dirty="0" smtClean="0"/>
                  <a:t> complete </a:t>
                </a:r>
                <a:r>
                  <a:rPr lang="en-US" dirty="0" smtClean="0"/>
                  <a:t>search using</a:t>
                </a:r>
                <a:r>
                  <a:rPr lang="en-US" baseline="0" dirty="0" smtClean="0"/>
                  <a:t> t*</a:t>
                </a:r>
                <a:r>
                  <a:rPr lang="en-US" dirty="0" smtClean="0"/>
                  <a:t>, </a:t>
                </a:r>
                <a:r>
                  <a:rPr lang="en-US" i="0">
                    <a:latin typeface="Cambria Math" panose="02040503050406030204" pitchFamily="18" charset="0"/>
                  </a:rPr>
                  <a:t>𝑙_789𝑗</a:t>
                </a:r>
                <a:r>
                  <a:rPr lang="en-US" dirty="0"/>
                  <a:t> and </a:t>
                </a:r>
                <a:r>
                  <a:rPr lang="en-US" i="0">
                    <a:latin typeface="Cambria Math" panose="02040503050406030204" pitchFamily="18" charset="0"/>
                  </a:rPr>
                  <a:t>𝑙_456𝑗</a:t>
                </a:r>
                <a:r>
                  <a:rPr lang="en-US" dirty="0"/>
                  <a:t> will also be found.</a:t>
                </a:r>
              </a:p>
              <a:p>
                <a:pPr defTabSz="924458">
                  <a:defRPr/>
                </a:pPr>
                <a:endParaRPr lang="en-US" i="1" dirty="0">
                  <a:latin typeface="Cambria Math" panose="02040503050406030204" pitchFamily="18" charset="0"/>
                </a:endParaRPr>
              </a:p>
              <a:p>
                <a:pPr defTabSz="924458">
                  <a:defRPr/>
                </a:pPr>
                <a:endParaRPr lang="en-US" dirty="0" smtClean="0"/>
              </a:p>
              <a:p>
                <a:pPr defTabSz="924458">
                  <a:defRPr/>
                </a:pPr>
                <a:r>
                  <a:rPr lang="en-US" dirty="0" smtClean="0"/>
                  <a:t>Note:</a:t>
                </a:r>
                <a:r>
                  <a:rPr lang="en-US" baseline="0" dirty="0" smtClean="0"/>
                  <a:t> </a:t>
                </a:r>
                <a:r>
                  <a:rPr lang="en-US" dirty="0" smtClean="0"/>
                  <a:t>Raw </a:t>
                </a:r>
                <a:r>
                  <a:rPr lang="en-US" dirty="0" smtClean="0"/>
                  <a:t>LSHs</a:t>
                </a:r>
                <a:r>
                  <a:rPr lang="en-US" baseline="0" dirty="0" smtClean="0"/>
                  <a:t> are inferred at each marker, so even though they are significantly long locally, they may not be long enough (early version of CHAT will merge raw LSHs shared by the same pair of subjects across the genome to get even longer potential IBD segments in the next step)</a:t>
                </a:r>
              </a:p>
              <a:p>
                <a:endParaRPr lang="en-US" dirty="0"/>
              </a:p>
            </p:txBody>
          </p:sp>
        </mc:Fallback>
      </mc:AlternateContent>
      <p:sp>
        <p:nvSpPr>
          <p:cNvPr id="4" name="Slide Number Placeholder 3"/>
          <p:cNvSpPr>
            <a:spLocks noGrp="1"/>
          </p:cNvSpPr>
          <p:nvPr>
            <p:ph type="sldNum" sz="quarter" idx="10"/>
          </p:nvPr>
        </p:nvSpPr>
        <p:spPr/>
        <p:txBody>
          <a:bodyPr/>
          <a:lstStyle/>
          <a:p>
            <a:fld id="{903BBF37-1846-48A4-8C05-E42F2C3502C4}" type="slidenum">
              <a:rPr lang="en-US" smtClean="0"/>
              <a:t>12</a:t>
            </a:fld>
            <a:endParaRPr lang="en-US"/>
          </a:p>
        </p:txBody>
      </p:sp>
    </p:spTree>
    <p:extLst>
      <p:ext uri="{BB962C8B-B14F-4D97-AF65-F5344CB8AC3E}">
        <p14:creationId xmlns:p14="http://schemas.microsoft.com/office/powerpoint/2010/main" val="3852619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Since these three are the major problems, we believe the future direction for cohort IBD-segment analysis would be to develop methods that can...In order to be effective and efficient, multiplex detection methods need…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CHAT, we use a statistic that allows us to evaluate IBD sharing among three subjects based on their genotypes with high specificity. Then we use a graph-theory-based rule to extend significant trios and infer IBD sharing among more subjects (by combining significant trios that have at least two overlapping members).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CHAT</a:t>
            </a:r>
          </a:p>
        </p:txBody>
      </p:sp>
      <p:sp>
        <p:nvSpPr>
          <p:cNvPr id="4" name="Slide Number Placeholder 3"/>
          <p:cNvSpPr>
            <a:spLocks noGrp="1"/>
          </p:cNvSpPr>
          <p:nvPr>
            <p:ph type="sldNum" sz="quarter" idx="10"/>
          </p:nvPr>
        </p:nvSpPr>
        <p:spPr/>
        <p:txBody>
          <a:bodyPr/>
          <a:lstStyle/>
          <a:p>
            <a:fld id="{903BBF37-1846-48A4-8C05-E42F2C3502C4}" type="slidenum">
              <a:rPr lang="en-US" smtClean="0"/>
              <a:t>13</a:t>
            </a:fld>
            <a:endParaRPr lang="en-US"/>
          </a:p>
        </p:txBody>
      </p:sp>
    </p:spTree>
    <p:extLst>
      <p:ext uri="{BB962C8B-B14F-4D97-AF65-F5344CB8AC3E}">
        <p14:creationId xmlns:p14="http://schemas.microsoft.com/office/powerpoint/2010/main" val="2249773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chat</a:t>
            </a:r>
          </a:p>
          <a:p>
            <a:r>
              <a:rPr lang="en-US" dirty="0" smtClean="0"/>
              <a:t>Based on their genotypes</a:t>
            </a:r>
            <a:r>
              <a:rPr lang="en-US" baseline="0" dirty="0" smtClean="0"/>
              <a:t> (no </a:t>
            </a:r>
            <a:r>
              <a:rPr lang="en-US" baseline="0" dirty="0" err="1" smtClean="0"/>
              <a:t>prephasing</a:t>
            </a:r>
            <a:r>
              <a:rPr lang="en-US" baseline="0" dirty="0" smtClean="0"/>
              <a:t> or imputation is needed)</a:t>
            </a:r>
            <a:endParaRPr lang="en-US" dirty="0"/>
          </a:p>
        </p:txBody>
      </p:sp>
      <p:sp>
        <p:nvSpPr>
          <p:cNvPr id="4" name="Slide Number Placeholder 3"/>
          <p:cNvSpPr>
            <a:spLocks noGrp="1"/>
          </p:cNvSpPr>
          <p:nvPr>
            <p:ph type="sldNum" sz="quarter" idx="10"/>
          </p:nvPr>
        </p:nvSpPr>
        <p:spPr/>
        <p:txBody>
          <a:bodyPr/>
          <a:lstStyle/>
          <a:p>
            <a:fld id="{903BBF37-1846-48A4-8C05-E42F2C3502C4}" type="slidenum">
              <a:rPr lang="en-US" smtClean="0"/>
              <a:t>14</a:t>
            </a:fld>
            <a:endParaRPr lang="en-US"/>
          </a:p>
        </p:txBody>
      </p:sp>
    </p:spTree>
    <p:extLst>
      <p:ext uri="{BB962C8B-B14F-4D97-AF65-F5344CB8AC3E}">
        <p14:creationId xmlns:p14="http://schemas.microsoft.com/office/powerpoint/2010/main" val="3495904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24458"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Figure 3 shows how the breakdown of haplotype sharing can be used to refine the support interval of a known locus. </a:t>
            </a:r>
          </a:p>
          <a:p>
            <a:pPr defTabSz="924458">
              <a:defRPr/>
            </a:pPr>
            <a:endParaRPr lang="en-US" dirty="0" smtClean="0"/>
          </a:p>
          <a:p>
            <a:pPr defTabSz="924458">
              <a:defRPr/>
            </a:pPr>
            <a:endParaRPr lang="en-US" dirty="0" smtClean="0"/>
          </a:p>
          <a:p>
            <a:pPr defTabSz="924458">
              <a:defRPr/>
            </a:pPr>
            <a:r>
              <a:rPr lang="en-US" dirty="0" smtClean="0"/>
              <a:t>This</a:t>
            </a:r>
            <a:r>
              <a:rPr lang="en-US" baseline="0" dirty="0" smtClean="0"/>
              <a:t> two-part figure show the results of applying an early version of CHAT. The upper part is </a:t>
            </a:r>
            <a:r>
              <a:rPr lang="en-US" dirty="0"/>
              <a:t>a screen capture of the UCSC genome browser for the region of </a:t>
            </a:r>
            <a:r>
              <a:rPr lang="en-US" i="1" dirty="0"/>
              <a:t>LRRK2</a:t>
            </a:r>
            <a:r>
              <a:rPr lang="en-US" dirty="0"/>
              <a:t> mutation around a predefined analysis point J. This region is known to harbor rare causal variants for Parkinson’s disease. Earlier I show you a plot drawn from a GWAS data set of 600+ AZ samples. We ran an early version of CHAT on the same dataset to compare the genotypes of subjects. The results for the lrrk2 region shown in the upper half are presented in the lower half of this figure. Black lines (labeled A) indicate relative positions between the two parts. The lower part contains horizontal lines each representing the genotypes of a subject. Cases and controls are colored green and blue respectively. These two colors are shown wherever the genotypes in that region are compatible with the consensus haplotype. Gold lines indicate the regions where there are significant deviations from the consensus. Grey regions indicate no similarity with the consensus. </a:t>
            </a:r>
          </a:p>
          <a:p>
            <a:endParaRPr lang="en-US" dirty="0"/>
          </a:p>
        </p:txBody>
      </p:sp>
      <p:sp>
        <p:nvSpPr>
          <p:cNvPr id="4" name="Slide Number Placeholder 3"/>
          <p:cNvSpPr>
            <a:spLocks noGrp="1"/>
          </p:cNvSpPr>
          <p:nvPr>
            <p:ph type="sldNum" sz="quarter" idx="10"/>
          </p:nvPr>
        </p:nvSpPr>
        <p:spPr/>
        <p:txBody>
          <a:bodyPr/>
          <a:lstStyle/>
          <a:p>
            <a:fld id="{903BBF37-1846-48A4-8C05-E42F2C3502C4}" type="slidenum">
              <a:rPr lang="en-US" smtClean="0"/>
              <a:t>15</a:t>
            </a:fld>
            <a:endParaRPr lang="en-US"/>
          </a:p>
        </p:txBody>
      </p:sp>
    </p:spTree>
    <p:extLst>
      <p:ext uri="{BB962C8B-B14F-4D97-AF65-F5344CB8AC3E}">
        <p14:creationId xmlns:p14="http://schemas.microsoft.com/office/powerpoint/2010/main" val="37481490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their genotypes</a:t>
            </a:r>
            <a:r>
              <a:rPr lang="en-US" baseline="0" dirty="0" smtClean="0"/>
              <a:t> (no </a:t>
            </a:r>
            <a:r>
              <a:rPr lang="en-US" baseline="0" dirty="0" err="1" smtClean="0"/>
              <a:t>prephasing</a:t>
            </a:r>
            <a:r>
              <a:rPr lang="en-US" baseline="0" dirty="0" smtClean="0"/>
              <a:t> or imputation is needed)</a:t>
            </a:r>
            <a:endParaRPr lang="en-US" dirty="0"/>
          </a:p>
        </p:txBody>
      </p:sp>
      <p:sp>
        <p:nvSpPr>
          <p:cNvPr id="4" name="Slide Number Placeholder 3"/>
          <p:cNvSpPr>
            <a:spLocks noGrp="1"/>
          </p:cNvSpPr>
          <p:nvPr>
            <p:ph type="sldNum" sz="quarter" idx="10"/>
          </p:nvPr>
        </p:nvSpPr>
        <p:spPr/>
        <p:txBody>
          <a:bodyPr/>
          <a:lstStyle/>
          <a:p>
            <a:fld id="{903BBF37-1846-48A4-8C05-E42F2C3502C4}" type="slidenum">
              <a:rPr lang="en-US" smtClean="0"/>
              <a:t>16</a:t>
            </a:fld>
            <a:endParaRPr lang="en-US"/>
          </a:p>
        </p:txBody>
      </p:sp>
    </p:spTree>
    <p:extLst>
      <p:ext uri="{BB962C8B-B14F-4D97-AF65-F5344CB8AC3E}">
        <p14:creationId xmlns:p14="http://schemas.microsoft.com/office/powerpoint/2010/main" val="4261625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The first thing I want</a:t>
                </a:r>
                <a:r>
                  <a:rPr lang="en-US" baseline="0" dirty="0" smtClean="0"/>
                  <a:t> to show you is our statistic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Suppose a </a:t>
                </a:r>
                <a:r>
                  <a:rPr lang="en-US" dirty="0" smtClean="0"/>
                  <a:t>trio </a:t>
                </a:r>
                <a14:m>
                  <m:oMath xmlns:m="http://schemas.openxmlformats.org/officeDocument/2006/math">
                    <m:r>
                      <a:rPr lang="en-US" b="0" i="1" smtClean="0">
                        <a:latin typeface="Cambria Math" panose="02040503050406030204" pitchFamily="18" charset="0"/>
                      </a:rPr>
                      <m:t>𝑙</m:t>
                    </m:r>
                    <m:r>
                      <a:rPr lang="en-US" b="0" i="0" smtClean="0">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3</m:t>
                            </m:r>
                          </m:sub>
                        </m:sSub>
                      </m:e>
                    </m:d>
                  </m:oMath>
                </a14:m>
                <a:r>
                  <a:rPr lang="en-US" dirty="0" smtClean="0"/>
                  <a:t> has two </a:t>
                </a:r>
                <a:r>
                  <a:rPr lang="en-US" dirty="0"/>
                  <a:t>detected pairwise IBD segments</a:t>
                </a:r>
                <a14:m>
                  <m:oMath xmlns:m="http://schemas.openxmlformats.org/officeDocument/2006/math">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1</m:t>
                        </m:r>
                        <m:r>
                          <a:rPr lang="en-US" b="0" i="1" smtClean="0">
                            <a:latin typeface="Cambria Math" panose="02040503050406030204" pitchFamily="18" charset="0"/>
                          </a:rPr>
                          <m:t>2</m:t>
                        </m:r>
                        <m:r>
                          <a:rPr lang="en-US" b="0" i="1" smtClean="0">
                            <a:latin typeface="Cambria Math" panose="02040503050406030204" pitchFamily="18" charset="0"/>
                          </a:rPr>
                          <m:t>𝑗</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23</m:t>
                        </m:r>
                        <m:r>
                          <a:rPr lang="en-US" i="1">
                            <a:latin typeface="Cambria Math" panose="02040503050406030204" pitchFamily="18" charset="0"/>
                          </a:rPr>
                          <m:t>𝑗</m:t>
                        </m:r>
                      </m:sub>
                    </m:sSub>
                  </m:oMath>
                </a14:m>
                <a:r>
                  <a:rPr lang="en-US" dirty="0" smtClean="0"/>
                  <a:t> </a:t>
                </a:r>
                <a:r>
                  <a:rPr lang="en-US" dirty="0"/>
                  <a:t>around an analysis point </a:t>
                </a:r>
                <a14:m>
                  <m:oMath xmlns:m="http://schemas.openxmlformats.org/officeDocument/2006/math">
                    <m:r>
                      <a:rPr lang="en-US" i="1">
                        <a:latin typeface="Cambria Math" panose="02040503050406030204" pitchFamily="18" charset="0"/>
                      </a:rPr>
                      <m:t>𝑗</m:t>
                    </m:r>
                  </m:oMath>
                </a14:m>
                <a:r>
                  <a:rPr lang="en-US" dirty="0" smtClean="0"/>
                  <a:t>. We observe potential haplotype sharing between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12</m:t>
                        </m:r>
                        <m:r>
                          <a:rPr lang="en-US" i="1">
                            <a:latin typeface="Cambria Math" panose="02040503050406030204" pitchFamily="18" charset="0"/>
                          </a:rPr>
                          <m:t>𝑗</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23</m:t>
                        </m:r>
                        <m:r>
                          <a:rPr lang="en-US" i="1">
                            <a:latin typeface="Cambria Math" panose="02040503050406030204" pitchFamily="18" charset="0"/>
                          </a:rPr>
                          <m:t>𝑗</m:t>
                        </m:r>
                      </m:sub>
                    </m:sSub>
                  </m:oMath>
                </a14:m>
                <a:r>
                  <a:rPr lang="en-US" dirty="0" smtClean="0"/>
                  <a:t> from Marker </a:t>
                </a:r>
                <a14:m>
                  <m:oMath xmlns:m="http://schemas.openxmlformats.org/officeDocument/2006/math">
                    <m:r>
                      <a:rPr lang="en-US" b="0" i="1" smtClean="0">
                        <a:latin typeface="Cambria Math" panose="02040503050406030204" pitchFamily="18" charset="0"/>
                      </a:rPr>
                      <m:t>𝑎</m:t>
                    </m:r>
                  </m:oMath>
                </a14:m>
                <a:r>
                  <a:rPr lang="en-US" dirty="0" smtClean="0"/>
                  <a:t> to Marker </a:t>
                </a:r>
                <a14:m>
                  <m:oMath xmlns:m="http://schemas.openxmlformats.org/officeDocument/2006/math">
                    <m:r>
                      <a:rPr lang="en-US" b="0" i="1" smtClean="0">
                        <a:latin typeface="Cambria Math" panose="02040503050406030204" pitchFamily="18" charset="0"/>
                      </a:rPr>
                      <m:t>𝑝</m:t>
                    </m:r>
                  </m:oMath>
                </a14:m>
                <a:r>
                  <a:rPr lang="en-US" dirty="0" smtClean="0"/>
                  <a:t>.</a:t>
                </a:r>
                <a:r>
                  <a:rPr lang="en-US" baseline="0" dirty="0" smtClean="0"/>
                  <a:t> Our goal is to decide </a:t>
                </a:r>
                <a:r>
                  <a:rPr lang="en-US" dirty="0" smtClean="0"/>
                  <a:t>whether</a:t>
                </a:r>
                <a:r>
                  <a:rPr lang="en-US" baseline="0" dirty="0" smtClean="0"/>
                  <a:t> this sharing indicates an IBD segment shared by all three subjects.</a:t>
                </a: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first</a:t>
                </a:r>
                <a:r>
                  <a:rPr lang="en-US" baseline="0" dirty="0" smtClean="0"/>
                  <a:t> component of this statistic is the SMOR, which stands for </a:t>
                </a:r>
                <a:r>
                  <a:rPr lang="en-US" u="sng" dirty="0" smtClean="0"/>
                  <a:t>S</a:t>
                </a:r>
                <a:r>
                  <a:rPr lang="en-US" dirty="0" smtClean="0"/>
                  <a:t>ingle </a:t>
                </a:r>
                <a:r>
                  <a:rPr lang="en-US" u="sng" dirty="0" smtClean="0"/>
                  <a:t>m</a:t>
                </a:r>
                <a:r>
                  <a:rPr lang="en-US" dirty="0" smtClean="0"/>
                  <a:t>arker </a:t>
                </a:r>
                <a:r>
                  <a:rPr lang="en-US" u="sng" dirty="0" smtClean="0"/>
                  <a:t>o</a:t>
                </a:r>
                <a:r>
                  <a:rPr lang="en-US" dirty="0" smtClean="0"/>
                  <a:t>dds </a:t>
                </a:r>
                <a:r>
                  <a:rPr lang="en-US" u="sng" dirty="0" smtClean="0"/>
                  <a:t>r</a:t>
                </a:r>
                <a:r>
                  <a:rPr lang="en-US" dirty="0" smtClean="0"/>
                  <a:t>atio.</a:t>
                </a:r>
                <a:r>
                  <a:rPr lang="en-US" baseline="0" dirty="0" smtClean="0"/>
                  <a:t> It is a log likelihood ratio of IBD against IBS given three subjects’ genotypes at a single marker. In this figure, I show you the SMOR formula for Marker </a:t>
                </a:r>
                <a:r>
                  <a:rPr lang="en-US" baseline="0" dirty="0" err="1" smtClean="0"/>
                  <a:t>i</a:t>
                </a:r>
                <a:r>
                  <a:rPr lang="en-US" baseline="0" dirty="0" smtClean="0"/>
                  <a:t>. For computational efficiency, we pre-calculated SMOR scores for any genotype combinations of 3 subjects, given a vast range of allele frequencies and several estimated genotyping error rates and stored these values in a look-up table. Thus for a specific marker, instead of calculating SMOR on the fly, CHAT will choose the closet value from the look-up table based on the observed genotype and allele frequency of that marker.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SMOR</a:t>
                </a:r>
                <a:r>
                  <a:rPr lang="en-US" baseline="0" dirty="0" smtClean="0"/>
                  <a:t> value will then be weighted based on that marker’s LD with nearby markers. Basically, given a set of adjacent markers in strong LD, we want to weight down each marker’s SMOR score proportionally to reflect their independent contributions. We currently use a very crude strategy. We expect Dr. Li and you guys can give us some advice on how to improve it. So given a data set, CHAT </a:t>
                </a:r>
                <a:r>
                  <a:rPr lang="en-US" sz="1200" kern="1200" dirty="0" smtClean="0">
                    <a:solidFill>
                      <a:schemeClr val="tx1"/>
                    </a:solidFill>
                    <a:effectLst/>
                    <a:latin typeface="+mn-lt"/>
                    <a:ea typeface="+mn-ea"/>
                    <a:cs typeface="+mn-cs"/>
                  </a:rPr>
                  <a:t>first</a:t>
                </a:r>
                <a:r>
                  <a:rPr lang="en-US" sz="1200" kern="1200" baseline="0" dirty="0" smtClean="0">
                    <a:solidFill>
                      <a:schemeClr val="tx1"/>
                    </a:solidFill>
                    <a:effectLst/>
                    <a:latin typeface="+mn-lt"/>
                    <a:ea typeface="+mn-ea"/>
                    <a:cs typeface="+mn-cs"/>
                  </a:rPr>
                  <a:t> estimates pairwise LD r2 from genotypes and use the information to calculate the weight for each marker once for all. The weight for a marker is set to be </a:t>
                </a:r>
                <a:r>
                  <a:rPr lang="en-US" sz="1200" kern="1200" dirty="0" smtClean="0">
                    <a:solidFill>
                      <a:schemeClr val="tx1"/>
                    </a:solidFill>
                    <a:effectLst/>
                    <a:latin typeface="+mn-lt"/>
                    <a:ea typeface="+mn-ea"/>
                    <a:cs typeface="+mn-cs"/>
                  </a:rPr>
                  <a:t>the inverse of the sum of LD r2 between that marker and nearby markers falling in a window. Current</a:t>
                </a:r>
                <a:r>
                  <a:rPr lang="en-US" sz="1200" kern="1200" baseline="0" dirty="0" smtClean="0">
                    <a:solidFill>
                      <a:schemeClr val="tx1"/>
                    </a:solidFill>
                    <a:effectLst/>
                    <a:latin typeface="+mn-lt"/>
                    <a:ea typeface="+mn-ea"/>
                    <a:cs typeface="+mn-cs"/>
                  </a:rPr>
                  <a:t>ly the window size is set to 5.</a:t>
                </a:r>
                <a:r>
                  <a:rPr lang="en-US" sz="1200" kern="1200" dirty="0" smtClean="0">
                    <a:solidFill>
                      <a:schemeClr val="tx1"/>
                    </a:solidFill>
                    <a:effectLst/>
                    <a:latin typeface="+mn-lt"/>
                    <a:ea typeface="+mn-ea"/>
                    <a:cs typeface="+mn-cs"/>
                  </a:rPr>
                  <a:t> </a:t>
                </a:r>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we sum up weighted SMOR in this region starting from the central analysis point j and find out the optimal boundaries on both sides that maximize this sum. In this figure, Markers a and b. This maximum sum is the final score for the region under analysis.</a:t>
                </a:r>
                <a:endParaRPr lang="en-US" dirty="0" smtClean="0"/>
              </a:p>
            </p:txBody>
          </p:sp>
        </mc:Choice>
        <mc:Fallback xmlns="">
          <p:sp>
            <p:nvSpPr>
              <p:cNvPr id="3" name="Notes Placeholder 2"/>
              <p:cNvSpPr>
                <a:spLocks noGrp="1"/>
              </p:cNvSpPr>
              <p:nvPr>
                <p:ph type="body" idx="1"/>
              </p:nvPr>
            </p:nvSpPr>
            <p:spPr/>
            <p:txBody>
              <a:bodyPr/>
              <a:lstStyle/>
              <a:p>
                <a:r>
                  <a:rPr lang="en-US" dirty="0" smtClean="0"/>
                  <a:t>The first thing I want</a:t>
                </a:r>
                <a:r>
                  <a:rPr lang="en-US" baseline="0" dirty="0" smtClean="0"/>
                  <a:t> to show you is our statistic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Suppose a </a:t>
                </a:r>
                <a:r>
                  <a:rPr lang="en-US" dirty="0" smtClean="0"/>
                  <a:t>trio </a:t>
                </a:r>
                <a:r>
                  <a:rPr lang="en-US" b="0" i="0" smtClean="0">
                    <a:latin typeface="Cambria Math" panose="02040503050406030204" pitchFamily="18" charset="0"/>
                  </a:rPr>
                  <a:t>𝑙=</a:t>
                </a:r>
                <a:r>
                  <a:rPr lang="en-US" i="0">
                    <a:latin typeface="Cambria Math" panose="02040503050406030204" pitchFamily="18" charset="0"/>
                  </a:rPr>
                  <a:t>{𝑆_1,𝑆_2,𝑆_3 }</a:t>
                </a:r>
                <a:r>
                  <a:rPr lang="en-US" dirty="0" smtClean="0"/>
                  <a:t> has two </a:t>
                </a:r>
                <a:r>
                  <a:rPr lang="en-US" dirty="0"/>
                  <a:t>detected pairwise IBD segments</a:t>
                </a:r>
                <a:r>
                  <a:rPr lang="en-US" b="0" i="0" smtClean="0">
                    <a:latin typeface="Cambria Math" panose="02040503050406030204" pitchFamily="18" charset="0"/>
                  </a:rPr>
                  <a:t> 𝑙</a:t>
                </a:r>
                <a:r>
                  <a:rPr lang="en-US" b="0" i="0">
                    <a:latin typeface="Cambria Math" panose="02040503050406030204" pitchFamily="18" charset="0"/>
                  </a:rPr>
                  <a:t>_</a:t>
                </a:r>
                <a:r>
                  <a:rPr lang="en-US" i="0">
                    <a:latin typeface="Cambria Math" panose="02040503050406030204" pitchFamily="18" charset="0"/>
                  </a:rPr>
                  <a:t>1</a:t>
                </a:r>
                <a:r>
                  <a:rPr lang="en-US" b="0" i="0" smtClean="0">
                    <a:latin typeface="Cambria Math" panose="02040503050406030204" pitchFamily="18" charset="0"/>
                  </a:rPr>
                  <a:t>2𝑗</a:t>
                </a:r>
                <a:r>
                  <a:rPr lang="en-US" dirty="0"/>
                  <a:t> and </a:t>
                </a:r>
                <a:r>
                  <a:rPr lang="en-US" i="0">
                    <a:latin typeface="Cambria Math" panose="02040503050406030204" pitchFamily="18" charset="0"/>
                  </a:rPr>
                  <a:t>𝑙_</a:t>
                </a:r>
                <a:r>
                  <a:rPr lang="en-US" b="0" i="0" smtClean="0">
                    <a:latin typeface="Cambria Math" panose="02040503050406030204" pitchFamily="18" charset="0"/>
                  </a:rPr>
                  <a:t>23</a:t>
                </a:r>
                <a:r>
                  <a:rPr lang="en-US" i="0">
                    <a:latin typeface="Cambria Math" panose="02040503050406030204" pitchFamily="18" charset="0"/>
                  </a:rPr>
                  <a:t>𝑗</a:t>
                </a:r>
                <a:r>
                  <a:rPr lang="en-US" dirty="0" smtClean="0"/>
                  <a:t> </a:t>
                </a:r>
                <a:r>
                  <a:rPr lang="en-US" dirty="0"/>
                  <a:t>around an analysis point </a:t>
                </a:r>
                <a:r>
                  <a:rPr lang="en-US" i="0">
                    <a:latin typeface="Cambria Math" panose="02040503050406030204" pitchFamily="18" charset="0"/>
                  </a:rPr>
                  <a:t>𝑗</a:t>
                </a:r>
                <a:r>
                  <a:rPr lang="en-US" dirty="0" smtClean="0"/>
                  <a:t>. We observe potential haplotype sharing between </a:t>
                </a:r>
                <a:r>
                  <a:rPr lang="en-US" i="0">
                    <a:latin typeface="Cambria Math" panose="02040503050406030204" pitchFamily="18" charset="0"/>
                  </a:rPr>
                  <a:t>𝑙_12𝑗</a:t>
                </a:r>
                <a:r>
                  <a:rPr lang="en-US" dirty="0"/>
                  <a:t> and </a:t>
                </a:r>
                <a:r>
                  <a:rPr lang="en-US" i="0">
                    <a:latin typeface="Cambria Math" panose="02040503050406030204" pitchFamily="18" charset="0"/>
                  </a:rPr>
                  <a:t>𝑙_23𝑗</a:t>
                </a:r>
                <a:r>
                  <a:rPr lang="en-US" dirty="0" smtClean="0"/>
                  <a:t> from Marker </a:t>
                </a:r>
                <a:r>
                  <a:rPr lang="en-US" b="0" i="0" smtClean="0">
                    <a:latin typeface="Cambria Math" panose="02040503050406030204" pitchFamily="18" charset="0"/>
                  </a:rPr>
                  <a:t>𝑎</a:t>
                </a:r>
                <a:r>
                  <a:rPr lang="en-US" dirty="0" smtClean="0"/>
                  <a:t> to Marker </a:t>
                </a:r>
                <a:r>
                  <a:rPr lang="en-US" b="0" i="0" smtClean="0">
                    <a:latin typeface="Cambria Math" panose="02040503050406030204" pitchFamily="18" charset="0"/>
                  </a:rPr>
                  <a:t>𝑝</a:t>
                </a:r>
                <a:r>
                  <a:rPr lang="en-US" dirty="0" smtClean="0"/>
                  <a:t>.</a:t>
                </a:r>
                <a:r>
                  <a:rPr lang="en-US" baseline="0" dirty="0" smtClean="0"/>
                  <a:t> Our goal is to decide </a:t>
                </a:r>
                <a:r>
                  <a:rPr lang="en-US" dirty="0" smtClean="0"/>
                  <a:t>whether</a:t>
                </a:r>
                <a:r>
                  <a:rPr lang="en-US" baseline="0" dirty="0" smtClean="0"/>
                  <a:t> this sharing indicates an IBD segment shared by all three subjects.</a:t>
                </a: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first</a:t>
                </a:r>
                <a:r>
                  <a:rPr lang="en-US" baseline="0" dirty="0" smtClean="0"/>
                  <a:t> component of this statistic is the SMOR, which stands for </a:t>
                </a:r>
                <a:r>
                  <a:rPr lang="en-US" u="sng" dirty="0" smtClean="0"/>
                  <a:t>S</a:t>
                </a:r>
                <a:r>
                  <a:rPr lang="en-US" dirty="0" smtClean="0"/>
                  <a:t>ingle </a:t>
                </a:r>
                <a:r>
                  <a:rPr lang="en-US" u="sng" dirty="0" smtClean="0"/>
                  <a:t>m</a:t>
                </a:r>
                <a:r>
                  <a:rPr lang="en-US" dirty="0" smtClean="0"/>
                  <a:t>arker </a:t>
                </a:r>
                <a:r>
                  <a:rPr lang="en-US" u="sng" dirty="0" smtClean="0"/>
                  <a:t>o</a:t>
                </a:r>
                <a:r>
                  <a:rPr lang="en-US" dirty="0" smtClean="0"/>
                  <a:t>dds </a:t>
                </a:r>
                <a:r>
                  <a:rPr lang="en-US" u="sng" dirty="0" smtClean="0"/>
                  <a:t>r</a:t>
                </a:r>
                <a:r>
                  <a:rPr lang="en-US" dirty="0" smtClean="0"/>
                  <a:t>atio.</a:t>
                </a:r>
                <a:r>
                  <a:rPr lang="en-US" baseline="0" dirty="0" smtClean="0"/>
                  <a:t> It is a log likelihood ratio of IBD against IBS given three subjects’ genotypes at a single marker. In this figure, I show you the SMOR formula for Marker </a:t>
                </a:r>
                <a:r>
                  <a:rPr lang="en-US" baseline="0" dirty="0" err="1" smtClean="0"/>
                  <a:t>i</a:t>
                </a:r>
                <a:r>
                  <a:rPr lang="en-US" baseline="0" dirty="0" smtClean="0"/>
                  <a:t>. In CHAT, we do not calculate </a:t>
                </a:r>
                <a:endParaRPr lang="en-US" dirty="0" smtClean="0"/>
              </a:p>
              <a:p>
                <a:endParaRPr lang="en-US" dirty="0" smtClean="0"/>
              </a:p>
            </p:txBody>
          </p:sp>
        </mc:Fallback>
      </mc:AlternateContent>
      <p:sp>
        <p:nvSpPr>
          <p:cNvPr id="4" name="Slide Number Placeholder 3"/>
          <p:cNvSpPr>
            <a:spLocks noGrp="1"/>
          </p:cNvSpPr>
          <p:nvPr>
            <p:ph type="sldNum" sz="quarter" idx="10"/>
          </p:nvPr>
        </p:nvSpPr>
        <p:spPr/>
        <p:txBody>
          <a:bodyPr/>
          <a:lstStyle/>
          <a:p>
            <a:fld id="{903BBF37-1846-48A4-8C05-E42F2C3502C4}"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804402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estimate the null distributions</a:t>
            </a:r>
            <a:r>
              <a:rPr lang="en-US" baseline="0" dirty="0" smtClean="0"/>
              <a:t> of our statistic for every subject at every analysis point. </a:t>
            </a:r>
          </a:p>
          <a:p>
            <a:r>
              <a:rPr lang="en-US" baseline="0" dirty="0" smtClean="0"/>
              <a:t>Given a subject S, we first sample a predefined number of controls pairs, i.e., subject pairs from control cohort (with replacement). Each control pair then form a trio with Subject S. So we get a number of trios all involving Subject S, as shown here. Then for each analysis point j, we calculate the </a:t>
            </a:r>
            <a:r>
              <a:rPr lang="en-US" baseline="0" dirty="0" err="1" smtClean="0"/>
              <a:t>maxSumwtSMOR</a:t>
            </a:r>
            <a:r>
              <a:rPr lang="en-US" baseline="0" dirty="0" smtClean="0"/>
              <a:t> for every trio assuming S shares pairwise IBD segments around that analysis point with both control subjects in the trio. Next, we fit one Gamma distribution per analysis point using all relevant </a:t>
            </a:r>
            <a:r>
              <a:rPr lang="en-US" baseline="0" dirty="0" err="1" smtClean="0"/>
              <a:t>maxSumwtSMOR</a:t>
            </a:r>
            <a:r>
              <a:rPr lang="en-US" baseline="0" dirty="0" smtClean="0"/>
              <a:t> scores we’ve got. </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The</a:t>
            </a:r>
            <a:r>
              <a:rPr lang="en-US" sz="1200" b="1" kern="1200" baseline="0" dirty="0" smtClean="0">
                <a:solidFill>
                  <a:schemeClr val="tx1"/>
                </a:solidFill>
                <a:effectLst/>
                <a:latin typeface="+mn-lt"/>
                <a:ea typeface="+mn-ea"/>
                <a:cs typeface="+mn-cs"/>
              </a:rPr>
              <a:t> data required to fit these distributions are collected in </a:t>
            </a:r>
            <a:r>
              <a:rPr lang="en-US" sz="1200" b="1" kern="1200" dirty="0" smtClean="0">
                <a:solidFill>
                  <a:schemeClr val="tx1"/>
                </a:solidFill>
                <a:effectLst/>
                <a:latin typeface="+mn-lt"/>
                <a:ea typeface="+mn-ea"/>
                <a:cs typeface="+mn-cs"/>
              </a:rPr>
              <a:t>parallel to reduce runtime. </a:t>
            </a:r>
            <a:r>
              <a:rPr lang="en-US" sz="1200" kern="1200" dirty="0" smtClean="0">
                <a:solidFill>
                  <a:schemeClr val="tx1"/>
                </a:solidFill>
                <a:effectLst/>
                <a:latin typeface="+mn-lt"/>
                <a:ea typeface="+mn-ea"/>
                <a:cs typeface="+mn-cs"/>
              </a:rPr>
              <a:t>We save the parameters for each fitted null</a:t>
            </a:r>
            <a:r>
              <a:rPr lang="en-US" sz="1200" kern="1200" baseline="0" dirty="0" smtClean="0">
                <a:solidFill>
                  <a:schemeClr val="tx1"/>
                </a:solidFill>
                <a:effectLst/>
                <a:latin typeface="+mn-lt"/>
                <a:ea typeface="+mn-ea"/>
                <a:cs typeface="+mn-cs"/>
              </a:rPr>
              <a:t> distribution for future calculation of thresholds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Admittedly, we are still learning about the distribution of our statistic. We plotted out the data and it looked like a gamma. </a:t>
            </a:r>
          </a:p>
          <a:p>
            <a:r>
              <a:rPr lang="en-US" sz="1200" kern="1200" dirty="0" smtClean="0">
                <a:solidFill>
                  <a:schemeClr val="tx1"/>
                </a:solidFill>
                <a:effectLst/>
                <a:latin typeface="+mn-lt"/>
                <a:ea typeface="+mn-ea"/>
                <a:cs typeface="+mn-cs"/>
              </a:rPr>
              <a:t>The distribution for </a:t>
            </a:r>
            <a:r>
              <a:rPr lang="en-US" sz="1200" kern="1200" dirty="0" err="1" smtClean="0">
                <a:solidFill>
                  <a:schemeClr val="tx1"/>
                </a:solidFill>
                <a:effectLst/>
                <a:latin typeface="+mn-lt"/>
                <a:ea typeface="+mn-ea"/>
                <a:cs typeface="+mn-cs"/>
              </a:rPr>
              <a:t>maxSumWtSMOR</a:t>
            </a:r>
            <a:r>
              <a:rPr lang="en-US" sz="1200" b="1" i="1" kern="1200" baseline="-25000" dirty="0" err="1" smtClean="0">
                <a:solidFill>
                  <a:schemeClr val="tx1"/>
                </a:solidFill>
                <a:effectLst/>
                <a:latin typeface="+mn-lt"/>
                <a:ea typeface="+mn-ea"/>
                <a:cs typeface="+mn-cs"/>
              </a:rPr>
              <a:t>j,k</a:t>
            </a:r>
            <a:r>
              <a:rPr lang="en-US" sz="1200" kern="1200" dirty="0" smtClean="0">
                <a:solidFill>
                  <a:schemeClr val="tx1"/>
                </a:solidFill>
                <a:effectLst/>
                <a:latin typeface="+mn-lt"/>
                <a:ea typeface="+mn-ea"/>
                <a:cs typeface="+mn-cs"/>
              </a:rPr>
              <a:t> for randomly selected controls typically looks like a gamma distribution except there typically is an upward inflection of the frequency of high </a:t>
            </a:r>
            <a:r>
              <a:rPr lang="en-US" sz="1200" kern="1200" dirty="0" err="1" smtClean="0">
                <a:solidFill>
                  <a:schemeClr val="tx1"/>
                </a:solidFill>
                <a:effectLst/>
                <a:latin typeface="+mn-lt"/>
                <a:ea typeface="+mn-ea"/>
                <a:cs typeface="+mn-cs"/>
              </a:rPr>
              <a:t>maxSumWtSMOR</a:t>
            </a:r>
            <a:r>
              <a:rPr lang="en-US" sz="1200" b="1" i="1" kern="1200" baseline="-25000" dirty="0" err="1" smtClean="0">
                <a:solidFill>
                  <a:schemeClr val="tx1"/>
                </a:solidFill>
                <a:effectLst/>
                <a:latin typeface="+mn-lt"/>
                <a:ea typeface="+mn-ea"/>
                <a:cs typeface="+mn-cs"/>
              </a:rPr>
              <a:t>j,k,l</a:t>
            </a:r>
            <a:r>
              <a:rPr lang="en-US" sz="1200" kern="1200" dirty="0" smtClean="0">
                <a:solidFill>
                  <a:schemeClr val="tx1"/>
                </a:solidFill>
                <a:effectLst/>
                <a:latin typeface="+mn-lt"/>
                <a:ea typeface="+mn-ea"/>
                <a:cs typeface="+mn-cs"/>
              </a:rPr>
              <a:t> values when viewed on a semi-log plot (See Fig 5). This observed inflection occurs because the distribution is actually the sum of two distributions, the null distribution and the distribution of sets of</a:t>
            </a:r>
            <a:r>
              <a:rPr lang="en-US" sz="1200" b="1" i="1" kern="1200" dirty="0" smtClean="0">
                <a:solidFill>
                  <a:schemeClr val="tx1"/>
                </a:solidFill>
                <a:effectLst/>
                <a:latin typeface="+mn-lt"/>
                <a:ea typeface="+mn-ea"/>
                <a:cs typeface="+mn-cs"/>
              </a:rPr>
              <a:t> k </a:t>
            </a:r>
            <a:r>
              <a:rPr lang="en-US" sz="1200" kern="1200" dirty="0" smtClean="0">
                <a:solidFill>
                  <a:schemeClr val="tx1"/>
                </a:solidFill>
                <a:effectLst/>
                <a:latin typeface="+mn-lt"/>
                <a:ea typeface="+mn-ea"/>
                <a:cs typeface="+mn-cs"/>
              </a:rPr>
              <a:t>subjects that are all pairwise IBD, which have higher </a:t>
            </a:r>
            <a:r>
              <a:rPr lang="en-US" sz="1200" kern="1200" dirty="0" err="1" smtClean="0">
                <a:solidFill>
                  <a:schemeClr val="tx1"/>
                </a:solidFill>
                <a:effectLst/>
                <a:latin typeface="+mn-lt"/>
                <a:ea typeface="+mn-ea"/>
                <a:cs typeface="+mn-cs"/>
              </a:rPr>
              <a:t>maxSumWtSMOR</a:t>
            </a:r>
            <a:r>
              <a:rPr lang="en-US" sz="1200" b="1" i="1" kern="1200" baseline="-25000" dirty="0" err="1" smtClean="0">
                <a:solidFill>
                  <a:schemeClr val="tx1"/>
                </a:solidFill>
                <a:effectLst/>
                <a:latin typeface="+mn-lt"/>
                <a:ea typeface="+mn-ea"/>
                <a:cs typeface="+mn-cs"/>
              </a:rPr>
              <a:t>j,k,l</a:t>
            </a:r>
            <a:r>
              <a:rPr lang="en-US" sz="1200" kern="1200" baseline="-250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values. We have found that fitting </a:t>
            </a:r>
            <a:r>
              <a:rPr lang="en-US" sz="1200" kern="1200" dirty="0" err="1" smtClean="0">
                <a:solidFill>
                  <a:schemeClr val="tx1"/>
                </a:solidFill>
                <a:effectLst/>
                <a:latin typeface="+mn-lt"/>
                <a:ea typeface="+mn-ea"/>
                <a:cs typeface="+mn-cs"/>
              </a:rPr>
              <a:t>maxSumWtSMOR</a:t>
            </a:r>
            <a:r>
              <a:rPr lang="en-US" sz="1200" b="1" i="1" kern="1200" baseline="-25000" dirty="0" err="1" smtClean="0">
                <a:solidFill>
                  <a:schemeClr val="tx1"/>
                </a:solidFill>
                <a:effectLst/>
                <a:latin typeface="+mn-lt"/>
                <a:ea typeface="+mn-ea"/>
                <a:cs typeface="+mn-cs"/>
              </a:rPr>
              <a:t>j,k,l</a:t>
            </a:r>
            <a:r>
              <a:rPr lang="en-US" sz="1200" kern="1200" dirty="0" smtClean="0">
                <a:solidFill>
                  <a:schemeClr val="tx1"/>
                </a:solidFill>
                <a:effectLst/>
                <a:latin typeface="+mn-lt"/>
                <a:ea typeface="+mn-ea"/>
                <a:cs typeface="+mn-cs"/>
              </a:rPr>
              <a:t> values of the randomly selected sets of</a:t>
            </a:r>
            <a:r>
              <a:rPr lang="en-US" sz="1200" b="1" i="1" kern="1200" dirty="0" smtClean="0">
                <a:solidFill>
                  <a:schemeClr val="tx1"/>
                </a:solidFill>
                <a:effectLst/>
                <a:latin typeface="+mn-lt"/>
                <a:ea typeface="+mn-ea"/>
                <a:cs typeface="+mn-cs"/>
              </a:rPr>
              <a:t> k </a:t>
            </a:r>
            <a:r>
              <a:rPr lang="en-US" sz="1200" kern="1200" dirty="0" smtClean="0">
                <a:solidFill>
                  <a:schemeClr val="tx1"/>
                </a:solidFill>
                <a:effectLst/>
                <a:latin typeface="+mn-lt"/>
                <a:ea typeface="+mn-ea"/>
                <a:cs typeface="+mn-cs"/>
              </a:rPr>
              <a:t>controls to a gamma distribution produces parameters that are essentially unaffected by the small fraction of scores for sets of subjects that are all pairwise IBD. </a:t>
            </a:r>
            <a:endParaRPr lang="en-US" baseline="0" dirty="0" smtClean="0"/>
          </a:p>
        </p:txBody>
      </p:sp>
      <p:sp>
        <p:nvSpPr>
          <p:cNvPr id="4" name="Slide Number Placeholder 3"/>
          <p:cNvSpPr>
            <a:spLocks noGrp="1"/>
          </p:cNvSpPr>
          <p:nvPr>
            <p:ph type="sldNum" sz="quarter" idx="10"/>
          </p:nvPr>
        </p:nvSpPr>
        <p:spPr/>
        <p:txBody>
          <a:bodyPr/>
          <a:lstStyle/>
          <a:p>
            <a:fld id="{903BBF37-1846-48A4-8C05-E42F2C3502C4}" type="slidenum">
              <a:rPr lang="en-US" smtClean="0"/>
              <a:t>18</a:t>
            </a:fld>
            <a:endParaRPr lang="en-US"/>
          </a:p>
        </p:txBody>
      </p:sp>
    </p:spTree>
    <p:extLst>
      <p:ext uri="{BB962C8B-B14F-4D97-AF65-F5344CB8AC3E}">
        <p14:creationId xmlns:p14="http://schemas.microsoft.com/office/powerpoint/2010/main" val="20205943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Our earlier question: </a:t>
            </a:r>
          </a:p>
          <a:p>
            <a:endParaRPr lang="en-US" baseline="0" dirty="0" smtClean="0"/>
          </a:p>
          <a:p>
            <a:r>
              <a:rPr lang="en-US" baseline="0" dirty="0" smtClean="0"/>
              <a:t>It is a very important feature of </a:t>
            </a:r>
            <a:r>
              <a:rPr lang="en-US" baseline="0" dirty="0" err="1" smtClean="0"/>
              <a:t>maxSumWtSMORj,k,l</a:t>
            </a:r>
            <a:r>
              <a:rPr lang="en-US" baseline="0" dirty="0" smtClean="0"/>
              <a:t> that the inclusion of a single subject in a set l that is not IBD dramatically reduces </a:t>
            </a:r>
            <a:r>
              <a:rPr lang="en-US" baseline="0" dirty="0" err="1" smtClean="0"/>
              <a:t>maxSumWtSMORj,k,l</a:t>
            </a:r>
            <a:r>
              <a:rPr lang="en-US" baseline="0" dirty="0" smtClean="0"/>
              <a:t> for the set even if all the other subjects are IBD. </a:t>
            </a:r>
          </a:p>
        </p:txBody>
      </p:sp>
      <p:sp>
        <p:nvSpPr>
          <p:cNvPr id="4" name="Slide Number Placeholder 3"/>
          <p:cNvSpPr>
            <a:spLocks noGrp="1"/>
          </p:cNvSpPr>
          <p:nvPr>
            <p:ph type="sldNum" sz="quarter" idx="10"/>
          </p:nvPr>
        </p:nvSpPr>
        <p:spPr/>
        <p:txBody>
          <a:bodyPr/>
          <a:lstStyle/>
          <a:p>
            <a:fld id="{903BBF37-1846-48A4-8C05-E42F2C3502C4}" type="slidenum">
              <a:rPr lang="en-US" smtClean="0"/>
              <a:t>19</a:t>
            </a:fld>
            <a:endParaRPr lang="en-US"/>
          </a:p>
        </p:txBody>
      </p:sp>
    </p:spTree>
    <p:extLst>
      <p:ext uri="{BB962C8B-B14F-4D97-AF65-F5344CB8AC3E}">
        <p14:creationId xmlns:p14="http://schemas.microsoft.com/office/powerpoint/2010/main" val="208360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me start</a:t>
            </a:r>
            <a:r>
              <a:rPr lang="en-US" baseline="0" dirty="0" smtClean="0"/>
              <a:t> by describing the potential target of CHAT. CHAT is designed to capture disease causal variants that are rare and have moderate effect. These variants fall in a blind spot between GWAS and linkage analysis. </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As you can see in this figure, </a:t>
            </a:r>
            <a:r>
              <a:rPr lang="en-US" dirty="0" smtClean="0"/>
              <a:t>most GWAS findings are associations of common SNPs with small effect sizes,</a:t>
            </a:r>
            <a:r>
              <a:rPr lang="en-US" baseline="0" dirty="0" smtClean="0"/>
              <a:t> like those in the lower right. </a:t>
            </a:r>
            <a:r>
              <a:rPr lang="en-US" dirty="0" smtClean="0"/>
              <a:t>Linkage analysis has been very successful at detecting variants with a large effect size, which often are rare in the population. They locate at the upper left </a:t>
            </a:r>
            <a:endParaRPr lang="en-US" baseline="0" dirty="0" smtClean="0"/>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Here</a:t>
            </a:r>
            <a:r>
              <a:rPr lang="en-US" baseline="0" dirty="0" smtClean="0"/>
              <a:t> are the potential targets of CHAT. These variants are not common enough in population to be detected by a standard GWAS procedure. Neither do they do not have sufficient effect to be identified by linkage analysis. A more specific example would be disease causal variants that show allelic or locus heterogeneity. </a:t>
            </a:r>
            <a:r>
              <a:rPr lang="en-US" dirty="0" smtClean="0"/>
              <a:t>Distinct rare variants (within one or more loci) each explaining most of the risk in just a handful of people.</a:t>
            </a:r>
            <a:r>
              <a:rPr lang="en-US" baseline="0" dirty="0" smtClean="0"/>
              <a:t>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It has also been proposed that hundreds of rare monogenic </a:t>
            </a:r>
            <a:r>
              <a:rPr lang="en-US" sz="1200" b="0" i="0" u="none" strike="noStrike" kern="1200" baseline="0" dirty="0" err="1" smtClean="0">
                <a:solidFill>
                  <a:schemeClr val="tx1"/>
                </a:solidFill>
                <a:latin typeface="+mn-lt"/>
                <a:ea typeface="+mn-ea"/>
                <a:cs typeface="+mn-cs"/>
              </a:rPr>
              <a:t>subphenotypes</a:t>
            </a:r>
            <a:r>
              <a:rPr lang="en-US" sz="1200" b="0" i="0" u="none" strike="noStrike" kern="1200" baseline="0" dirty="0" smtClean="0">
                <a:solidFill>
                  <a:schemeClr val="tx1"/>
                </a:solidFill>
                <a:latin typeface="+mn-lt"/>
                <a:ea typeface="+mn-ea"/>
                <a:cs typeface="+mn-cs"/>
              </a:rPr>
              <a:t> may exist for each </a:t>
            </a:r>
            <a:r>
              <a:rPr lang="en-US" sz="1200" b="0" i="0" u="none" strike="noStrike" kern="1200" baseline="0" smtClean="0">
                <a:solidFill>
                  <a:schemeClr val="tx1"/>
                </a:solidFill>
                <a:latin typeface="+mn-lt"/>
                <a:ea typeface="+mn-ea"/>
                <a:cs typeface="+mn-cs"/>
              </a:rPr>
              <a:t>common disease </a:t>
            </a:r>
            <a:r>
              <a:rPr lang="en-US" sz="1200" b="0" i="0" u="none" strike="noStrike" kern="1200" baseline="0" dirty="0" smtClean="0">
                <a:solidFill>
                  <a:schemeClr val="tx1"/>
                </a:solidFill>
                <a:latin typeface="+mn-lt"/>
                <a:ea typeface="+mn-ea"/>
                <a:cs typeface="+mn-cs"/>
              </a:rPr>
              <a:t>and that GWAS signals may actually represent ‘synthetic’ associations caused by rare causal mutations segregating on the background of </a:t>
            </a:r>
            <a:r>
              <a:rPr lang="en-US" sz="1200" b="0" i="0" u="none" strike="noStrike" kern="1200" baseline="0" smtClean="0">
                <a:solidFill>
                  <a:schemeClr val="tx1"/>
                </a:solidFill>
                <a:latin typeface="+mn-lt"/>
                <a:ea typeface="+mn-ea"/>
                <a:cs typeface="+mn-cs"/>
              </a:rPr>
              <a:t>common haplotypes. </a:t>
            </a:r>
            <a:endParaRPr lang="en-US" dirty="0" smtClean="0"/>
          </a:p>
        </p:txBody>
      </p:sp>
      <p:sp>
        <p:nvSpPr>
          <p:cNvPr id="4" name="Slide Number Placeholder 3"/>
          <p:cNvSpPr>
            <a:spLocks noGrp="1"/>
          </p:cNvSpPr>
          <p:nvPr>
            <p:ph type="sldNum" sz="quarter" idx="10"/>
          </p:nvPr>
        </p:nvSpPr>
        <p:spPr/>
        <p:txBody>
          <a:bodyPr/>
          <a:lstStyle/>
          <a:p>
            <a:fld id="{903BBF37-1846-48A4-8C05-E42F2C3502C4}" type="slidenum">
              <a:rPr lang="en-US" smtClean="0"/>
              <a:t>2</a:t>
            </a:fld>
            <a:endParaRPr lang="en-US"/>
          </a:p>
        </p:txBody>
      </p:sp>
    </p:spTree>
    <p:extLst>
      <p:ext uri="{BB962C8B-B14F-4D97-AF65-F5344CB8AC3E}">
        <p14:creationId xmlns:p14="http://schemas.microsoft.com/office/powerpoint/2010/main" val="29641001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graph theory,</a:t>
            </a:r>
            <a:r>
              <a:rPr lang="en-US" baseline="0" dirty="0" smtClean="0"/>
              <a:t> clique is a subgraph in which every node is connected with every other node.</a:t>
            </a:r>
          </a:p>
          <a:p>
            <a:r>
              <a:rPr lang="en-US" baseline="0" dirty="0" smtClean="0"/>
              <a:t>Phenotype plays no role in the construction of sets and retaining them for further consideration in this step</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smtClean="0"/>
              <a:t>Triangles</a:t>
            </a:r>
            <a:r>
              <a:rPr lang="en-US" dirty="0" smtClean="0"/>
              <a:t>, which represent significant IBD trios, are building blocks of </a:t>
            </a:r>
            <a:r>
              <a:rPr lang="en-US" i="1" dirty="0" smtClean="0"/>
              <a:t>k</a:t>
            </a:r>
            <a:r>
              <a:rPr lang="en-US" dirty="0" smtClean="0"/>
              <a:t>-vertex clique (</a:t>
            </a:r>
            <a:r>
              <a:rPr lang="en-US" i="1" dirty="0" smtClean="0"/>
              <a:t>k</a:t>
            </a:r>
            <a:r>
              <a:rPr lang="en-US" dirty="0" smtClean="0"/>
              <a:t>&gt;=3)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Imagine we construct a graph at each analysis point, in which nodes represent subjects and edges represent detected pairwise IBD relations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903BBF37-1846-48A4-8C05-E42F2C3502C4}" type="slidenum">
              <a:rPr lang="en-US" smtClean="0"/>
              <a:t>20</a:t>
            </a:fld>
            <a:endParaRPr lang="en-US"/>
          </a:p>
        </p:txBody>
      </p:sp>
    </p:spTree>
    <p:extLst>
      <p:ext uri="{BB962C8B-B14F-4D97-AF65-F5344CB8AC3E}">
        <p14:creationId xmlns:p14="http://schemas.microsoft.com/office/powerpoint/2010/main" val="5821346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graph theory,</a:t>
            </a:r>
            <a:r>
              <a:rPr lang="en-US" baseline="0" dirty="0" smtClean="0"/>
              <a:t> clique is a subgraph in which every node is connected with every other node.</a:t>
            </a:r>
          </a:p>
          <a:p>
            <a:r>
              <a:rPr lang="en-US" baseline="0" dirty="0" smtClean="0"/>
              <a:t>Phenotype plays no role in the construction of sets and retaining them for further consideration in this step</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smtClean="0"/>
              <a:t>Triangles</a:t>
            </a:r>
            <a:r>
              <a:rPr lang="en-US" dirty="0" smtClean="0"/>
              <a:t>, which represent significant IBD trios, are building blocks of </a:t>
            </a:r>
            <a:r>
              <a:rPr lang="en-US" i="1" dirty="0" smtClean="0"/>
              <a:t>k</a:t>
            </a:r>
            <a:r>
              <a:rPr lang="en-US" dirty="0" smtClean="0"/>
              <a:t>-vertex clique (</a:t>
            </a:r>
            <a:r>
              <a:rPr lang="en-US" i="1" dirty="0" smtClean="0"/>
              <a:t>k</a:t>
            </a:r>
            <a:r>
              <a:rPr lang="en-US" dirty="0" smtClean="0"/>
              <a:t>&gt;=3) </a:t>
            </a:r>
          </a:p>
          <a:p>
            <a:endParaRPr lang="en-US" dirty="0"/>
          </a:p>
        </p:txBody>
      </p:sp>
      <p:sp>
        <p:nvSpPr>
          <p:cNvPr id="4" name="Slide Number Placeholder 3"/>
          <p:cNvSpPr>
            <a:spLocks noGrp="1"/>
          </p:cNvSpPr>
          <p:nvPr>
            <p:ph type="sldNum" sz="quarter" idx="10"/>
          </p:nvPr>
        </p:nvSpPr>
        <p:spPr/>
        <p:txBody>
          <a:bodyPr/>
          <a:lstStyle/>
          <a:p>
            <a:fld id="{903BBF37-1846-48A4-8C05-E42F2C3502C4}" type="slidenum">
              <a:rPr lang="en-US" smtClean="0"/>
              <a:t>21</a:t>
            </a:fld>
            <a:endParaRPr lang="en-US"/>
          </a:p>
        </p:txBody>
      </p:sp>
    </p:spTree>
    <p:extLst>
      <p:ext uri="{BB962C8B-B14F-4D97-AF65-F5344CB8AC3E}">
        <p14:creationId xmlns:p14="http://schemas.microsoft.com/office/powerpoint/2010/main" val="6014455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CHAT detects an IBD segment along with a small yet significant subsets of individuals who likely share it</a:t>
            </a:r>
          </a:p>
          <a:p>
            <a:r>
              <a:rPr lang="en-US" dirty="0" smtClean="0"/>
              <a:t>Disease association is examined via a </a:t>
            </a:r>
            <a:r>
              <a:rPr lang="en-US" u="sng" dirty="0" smtClean="0"/>
              <a:t>Fisher’s exact test</a:t>
            </a:r>
            <a:r>
              <a:rPr lang="en-US" dirty="0" smtClean="0"/>
              <a:t> on the composition of these subsets</a:t>
            </a:r>
          </a:p>
          <a:p>
            <a:endParaRPr lang="en-US" dirty="0" smtClean="0"/>
          </a:p>
          <a:p>
            <a:endParaRPr lang="en-US" dirty="0" smtClean="0"/>
          </a:p>
          <a:p>
            <a:r>
              <a:rPr lang="en-US" dirty="0" smtClean="0"/>
              <a:t>We</a:t>
            </a:r>
            <a:r>
              <a:rPr lang="en-US" baseline="0" dirty="0" smtClean="0"/>
              <a:t> used a 2*2 Fisher’s exact test </a:t>
            </a:r>
            <a:r>
              <a:rPr lang="en-US" dirty="0" smtClean="0"/>
              <a:t>to compare the counts of cases and controls in the corresponding subset with those not in the subset.</a:t>
            </a:r>
            <a:endParaRPr lang="en-US" dirty="0"/>
          </a:p>
        </p:txBody>
      </p:sp>
      <p:sp>
        <p:nvSpPr>
          <p:cNvPr id="4" name="Slide Number Placeholder 3"/>
          <p:cNvSpPr>
            <a:spLocks noGrp="1"/>
          </p:cNvSpPr>
          <p:nvPr>
            <p:ph type="sldNum" sz="quarter" idx="10"/>
          </p:nvPr>
        </p:nvSpPr>
        <p:spPr/>
        <p:txBody>
          <a:bodyPr/>
          <a:lstStyle/>
          <a:p>
            <a:fld id="{903BBF37-1846-48A4-8C05-E42F2C3502C4}" type="slidenum">
              <a:rPr lang="en-US" smtClean="0"/>
              <a:t>22</a:t>
            </a:fld>
            <a:endParaRPr lang="en-US"/>
          </a:p>
        </p:txBody>
      </p:sp>
    </p:spTree>
    <p:extLst>
      <p:ext uri="{BB962C8B-B14F-4D97-AF65-F5344CB8AC3E}">
        <p14:creationId xmlns:p14="http://schemas.microsoft.com/office/powerpoint/2010/main" val="14761379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Nominal p values of the above association tests are then adjusted for local and genome-wide multiple comparisons. </a:t>
            </a:r>
          </a:p>
          <a:p>
            <a:endParaRPr lang="en-US" dirty="0"/>
          </a:p>
        </p:txBody>
      </p:sp>
      <p:sp>
        <p:nvSpPr>
          <p:cNvPr id="4" name="Slide Number Placeholder 3"/>
          <p:cNvSpPr>
            <a:spLocks noGrp="1"/>
          </p:cNvSpPr>
          <p:nvPr>
            <p:ph type="sldNum" sz="quarter" idx="10"/>
          </p:nvPr>
        </p:nvSpPr>
        <p:spPr/>
        <p:txBody>
          <a:bodyPr/>
          <a:lstStyle/>
          <a:p>
            <a:fld id="{903BBF37-1846-48A4-8C05-E42F2C3502C4}" type="slidenum">
              <a:rPr lang="en-US" smtClean="0"/>
              <a:t>23</a:t>
            </a:fld>
            <a:endParaRPr lang="en-US"/>
          </a:p>
        </p:txBody>
      </p:sp>
    </p:spTree>
    <p:extLst>
      <p:ext uri="{BB962C8B-B14F-4D97-AF65-F5344CB8AC3E}">
        <p14:creationId xmlns:p14="http://schemas.microsoft.com/office/powerpoint/2010/main" val="252437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standard nonparametric permutation test probably needs a huge number of permutations to achieve the demanded p-value resolution and the minimal obtainable p-value, making the procedure computationally expensive and time consuming. To reduce computational burden and speed up the procedure, one approach is to conduct relatively few permutations and fit an extreme value distribution to the test results and then extrapolate to the tail of the fitted distribution</a:t>
            </a:r>
            <a:r>
              <a:rPr lang="en-US" sz="1200" kern="1200" baseline="30000" dirty="0" smtClean="0">
                <a:solidFill>
                  <a:schemeClr val="tx1"/>
                </a:solidFill>
                <a:effectLst/>
                <a:latin typeface="+mn-lt"/>
                <a:ea typeface="+mn-ea"/>
                <a:cs typeface="+mn-cs"/>
              </a:rPr>
              <a:t>43,44</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903BBF37-1846-48A4-8C05-E42F2C3502C4}" type="slidenum">
              <a:rPr lang="en-US" smtClean="0"/>
              <a:t>24</a:t>
            </a:fld>
            <a:endParaRPr lang="en-US"/>
          </a:p>
        </p:txBody>
      </p:sp>
    </p:spTree>
    <p:extLst>
      <p:ext uri="{BB962C8B-B14F-4D97-AF65-F5344CB8AC3E}">
        <p14:creationId xmlns:p14="http://schemas.microsoft.com/office/powerpoint/2010/main" val="14451575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3BBF37-1846-48A4-8C05-E42F2C3502C4}" type="slidenum">
              <a:rPr lang="en-US" smtClean="0"/>
              <a:t>25</a:t>
            </a:fld>
            <a:endParaRPr lang="en-US"/>
          </a:p>
        </p:txBody>
      </p:sp>
    </p:spTree>
    <p:extLst>
      <p:ext uri="{BB962C8B-B14F-4D97-AF65-F5344CB8AC3E}">
        <p14:creationId xmlns:p14="http://schemas.microsoft.com/office/powerpoint/2010/main" val="588881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458">
              <a:defRPr/>
            </a:pPr>
            <a:r>
              <a:rPr lang="en-US" dirty="0" smtClean="0"/>
              <a:t>A</a:t>
            </a:r>
            <a:r>
              <a:rPr lang="en-US" baseline="0" dirty="0" smtClean="0"/>
              <a:t> group of methods have been developed to find such variants. To understand how they work, let’s first talk about the idea of tagging disease causal variants with IBD segments in association tests</a:t>
            </a:r>
          </a:p>
          <a:p>
            <a:pPr defTabSz="924458">
              <a:defRPr/>
            </a:pPr>
            <a:r>
              <a:rPr lang="en-US" baseline="0" dirty="0" smtClean="0"/>
              <a:t>IBD segments are chromosomal segments that one inherits from ancestors without recombination. If multiple individuals inherit the same IBD segment from a common ancestor, then they inherit all genetic variants within that segment without disruption. </a:t>
            </a:r>
          </a:p>
          <a:p>
            <a:pPr defTabSz="924458">
              <a:defRPr/>
            </a:pPr>
            <a:r>
              <a:rPr lang="en-US" baseline="0" dirty="0" smtClean="0"/>
              <a:t>Given a set of subjects, we can test the association between these individuals’ phenotypic similarity and their inheritance of certain IBD segments, with each IBD segment sort of tagging </a:t>
            </a:r>
            <a:r>
              <a:rPr lang="en-US" dirty="0" smtClean="0"/>
              <a:t>all genetic variants within that segment</a:t>
            </a:r>
          </a:p>
          <a:p>
            <a:pPr marL="0" marR="0" lvl="0" indent="0" algn="l" defTabSz="924458"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03BBF37-1846-48A4-8C05-E42F2C3502C4}" type="slidenum">
              <a:rPr lang="en-US" smtClean="0"/>
              <a:t>3</a:t>
            </a:fld>
            <a:endParaRPr lang="en-US"/>
          </a:p>
        </p:txBody>
      </p:sp>
    </p:spTree>
    <p:extLst>
      <p:ext uri="{BB962C8B-B14F-4D97-AF65-F5344CB8AC3E}">
        <p14:creationId xmlns:p14="http://schemas.microsoft.com/office/powerpoint/2010/main" val="1669525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24458" rtl="0" eaLnBrk="1" fontAlgn="auto" latinLnBrk="0" hangingPunct="1">
              <a:lnSpc>
                <a:spcPct val="100000"/>
              </a:lnSpc>
              <a:spcBef>
                <a:spcPts val="0"/>
              </a:spcBef>
              <a:spcAft>
                <a:spcPts val="0"/>
              </a:spcAft>
              <a:buClrTx/>
              <a:buSzTx/>
              <a:buFontTx/>
              <a:buNone/>
              <a:tabLst/>
              <a:defRPr/>
            </a:pPr>
            <a:r>
              <a:rPr lang="en-US" dirty="0" smtClean="0"/>
              <a:t>Closely</a:t>
            </a:r>
            <a:r>
              <a:rPr lang="en-US" baseline="0" dirty="0" smtClean="0"/>
              <a:t> related individuals such as f</a:t>
            </a:r>
            <a:r>
              <a:rPr lang="en-US" dirty="0" smtClean="0"/>
              <a:t>amily</a:t>
            </a:r>
            <a:r>
              <a:rPr lang="en-US" baseline="0" dirty="0" smtClean="0"/>
              <a:t> members share very </a:t>
            </a:r>
            <a:r>
              <a:rPr lang="en-US" dirty="0" smtClean="0"/>
              <a:t>long IBD segments due to limited numbers of recombination.</a:t>
            </a:r>
            <a:r>
              <a:rPr lang="en-US" baseline="0" dirty="0" smtClean="0"/>
              <a:t> Then over generations, inherited segments </a:t>
            </a:r>
            <a:r>
              <a:rPr lang="en-US" dirty="0" smtClean="0"/>
              <a:t>are interrupted by more recombination</a:t>
            </a:r>
            <a:r>
              <a:rPr lang="en-US" baseline="0" dirty="0" smtClean="0"/>
              <a:t> (and a few mutations)</a:t>
            </a:r>
            <a:r>
              <a:rPr lang="en-US" dirty="0" smtClean="0"/>
              <a:t> and the intact part gets shorter</a:t>
            </a:r>
            <a:r>
              <a:rPr lang="en-US" baseline="0" dirty="0" smtClean="0"/>
              <a:t> and shorter</a:t>
            </a:r>
            <a:r>
              <a:rPr lang="en-US" dirty="0" smtClean="0"/>
              <a:t>.</a:t>
            </a:r>
            <a:r>
              <a:rPr lang="en-US" baseline="0" dirty="0" smtClean="0"/>
              <a:t> </a:t>
            </a:r>
            <a:r>
              <a:rPr lang="en-US" dirty="0" smtClean="0"/>
              <a:t>According to population genetics theory all individuals have common ancestry in the distant past, we</a:t>
            </a:r>
            <a:r>
              <a:rPr lang="en-US" baseline="0" dirty="0" smtClean="0"/>
              <a:t> </a:t>
            </a:r>
            <a:r>
              <a:rPr lang="en-US" dirty="0" smtClean="0"/>
              <a:t>all have</a:t>
            </a:r>
            <a:r>
              <a:rPr lang="en-US" baseline="0" dirty="0" smtClean="0"/>
              <a:t> some very</a:t>
            </a:r>
            <a:r>
              <a:rPr lang="en-US" dirty="0" smtClean="0"/>
              <a:t> short, old IBD segments from this ancestor.</a:t>
            </a:r>
            <a:endParaRPr lang="en-US" baseline="0" dirty="0" smtClean="0"/>
          </a:p>
          <a:p>
            <a:pPr defTabSz="924458">
              <a:defRPr/>
            </a:pPr>
            <a:endParaRPr lang="en-US" dirty="0" smtClean="0"/>
          </a:p>
          <a:p>
            <a:pPr marL="0" marR="0" lvl="0" indent="0" algn="l" defTabSz="924458" rtl="0" eaLnBrk="1" fontAlgn="auto" latinLnBrk="0" hangingPunct="1">
              <a:lnSpc>
                <a:spcPct val="100000"/>
              </a:lnSpc>
              <a:spcBef>
                <a:spcPts val="0"/>
              </a:spcBef>
              <a:spcAft>
                <a:spcPts val="0"/>
              </a:spcAft>
              <a:buClrTx/>
              <a:buSzTx/>
              <a:buFontTx/>
              <a:buNone/>
              <a:tabLst/>
              <a:defRPr/>
            </a:pPr>
            <a:r>
              <a:rPr lang="en-US" dirty="0" smtClean="0"/>
              <a:t>In this regard, GWAS and linkage analysis are two extreme cases of IBD-segment-based association tagging.</a:t>
            </a:r>
            <a:r>
              <a:rPr lang="en-US" baseline="0" dirty="0" smtClean="0"/>
              <a:t> </a:t>
            </a:r>
            <a:r>
              <a:rPr lang="en-US" dirty="0" smtClean="0"/>
              <a:t>On</a:t>
            </a:r>
            <a:r>
              <a:rPr lang="en-US" baseline="0" dirty="0" smtClean="0"/>
              <a:t> the one hand, we have l</a:t>
            </a:r>
            <a:r>
              <a:rPr lang="en-US" dirty="0" smtClean="0"/>
              <a:t>inkage analysis that utilizes long IBD segments inherited</a:t>
            </a:r>
            <a:r>
              <a:rPr lang="en-US" baseline="0" dirty="0" smtClean="0"/>
              <a:t> by</a:t>
            </a:r>
            <a:r>
              <a:rPr lang="en-US" dirty="0" smtClean="0"/>
              <a:t> family</a:t>
            </a:r>
            <a:r>
              <a:rPr lang="en-US" baseline="0" dirty="0" smtClean="0"/>
              <a:t> members to map recent disease causal mutations that are rare in general populations. On the other hand, </a:t>
            </a:r>
            <a:r>
              <a:rPr lang="en-US" dirty="0" smtClean="0"/>
              <a:t>GWAS relies upon LD structure which reflects ancient IBD</a:t>
            </a:r>
            <a:r>
              <a:rPr lang="en-US" baseline="0" dirty="0" smtClean="0"/>
              <a:t> to map long-existing common risk variants. (Sort of. Often time only one representative SNP is selected per block in order to reduce the number of multiple tests). If complete genealogy information was available, association analysis could be recast as linkage analysis</a:t>
            </a:r>
          </a:p>
        </p:txBody>
      </p:sp>
      <p:sp>
        <p:nvSpPr>
          <p:cNvPr id="4" name="Slide Number Placeholder 3"/>
          <p:cNvSpPr>
            <a:spLocks noGrp="1"/>
          </p:cNvSpPr>
          <p:nvPr>
            <p:ph type="sldNum" sz="quarter" idx="10"/>
          </p:nvPr>
        </p:nvSpPr>
        <p:spPr/>
        <p:txBody>
          <a:bodyPr/>
          <a:lstStyle/>
          <a:p>
            <a:fld id="{903BBF37-1846-48A4-8C05-E42F2C3502C4}" type="slidenum">
              <a:rPr lang="en-US" smtClean="0"/>
              <a:t>4</a:t>
            </a:fld>
            <a:endParaRPr lang="en-US"/>
          </a:p>
        </p:txBody>
      </p:sp>
    </p:spTree>
    <p:extLst>
      <p:ext uri="{BB962C8B-B14F-4D97-AF65-F5344CB8AC3E}">
        <p14:creationId xmlns:p14="http://schemas.microsoft.com/office/powerpoint/2010/main" val="157556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458">
              <a:defRPr/>
            </a:pPr>
            <a:r>
              <a:rPr lang="en-US" dirty="0" smtClean="0"/>
              <a:t>Now</a:t>
            </a:r>
            <a:r>
              <a:rPr lang="en-US" baseline="0" dirty="0" smtClean="0"/>
              <a:t> that makes you wonder, if our target are disease causal variants that are</a:t>
            </a:r>
            <a:r>
              <a:rPr lang="en-US" dirty="0" smtClean="0"/>
              <a:t> moderate in</a:t>
            </a:r>
            <a:r>
              <a:rPr lang="en-US" baseline="0" dirty="0" smtClean="0"/>
              <a:t> both frequency and effect size, can we tag them using </a:t>
            </a:r>
            <a:r>
              <a:rPr lang="en-US" dirty="0" smtClean="0"/>
              <a:t>“moderate” IBD segments, i.e., IBD segments</a:t>
            </a:r>
            <a:r>
              <a:rPr lang="en-US" baseline="0" dirty="0" smtClean="0"/>
              <a:t> with moderate length, age, and rarity. And another related question is how do we find such IBD segments?</a:t>
            </a:r>
          </a:p>
          <a:p>
            <a:pPr defTabSz="924458">
              <a:defRPr/>
            </a:pPr>
            <a:endParaRPr lang="en-US" baseline="0" dirty="0" smtClean="0"/>
          </a:p>
          <a:p>
            <a:pPr marL="0" marR="0" lvl="0" indent="0" algn="l" defTabSz="924458" rtl="0" eaLnBrk="1" fontAlgn="auto" latinLnBrk="0" hangingPunct="1">
              <a:lnSpc>
                <a:spcPct val="100000"/>
              </a:lnSpc>
              <a:spcBef>
                <a:spcPts val="0"/>
              </a:spcBef>
              <a:spcAft>
                <a:spcPts val="0"/>
              </a:spcAft>
              <a:buClrTx/>
              <a:buSzTx/>
              <a:buFontTx/>
              <a:buNone/>
              <a:tabLst/>
              <a:defRPr/>
            </a:pPr>
            <a:r>
              <a:rPr lang="en-US" dirty="0" smtClean="0"/>
              <a:t>As I mentioned earlier, a </a:t>
            </a:r>
            <a:r>
              <a:rPr lang="en-US" dirty="0"/>
              <a:t>group of </a:t>
            </a:r>
            <a:r>
              <a:rPr lang="en-US" dirty="0" smtClean="0"/>
              <a:t>methods </a:t>
            </a:r>
            <a:r>
              <a:rPr lang="en-US" dirty="0"/>
              <a:t>have been </a:t>
            </a:r>
            <a:r>
              <a:rPr lang="en-US" dirty="0" smtClean="0"/>
              <a:t>developed</a:t>
            </a:r>
            <a:r>
              <a:rPr lang="en-US" baseline="0" dirty="0" smtClean="0"/>
              <a:t> for this purpose.</a:t>
            </a:r>
            <a:r>
              <a:rPr lang="en-US" dirty="0" smtClean="0"/>
              <a:t> We refer to them</a:t>
            </a:r>
            <a:r>
              <a:rPr lang="en-US" baseline="0" dirty="0" smtClean="0"/>
              <a:t> as cohort IBD-segment analysis. </a:t>
            </a:r>
            <a:r>
              <a:rPr lang="en-US" dirty="0" smtClean="0"/>
              <a:t>The </a:t>
            </a:r>
            <a:r>
              <a:rPr lang="en-US" dirty="0"/>
              <a:t>basic idea is </a:t>
            </a:r>
            <a:r>
              <a:rPr lang="en-US" dirty="0" smtClean="0"/>
              <a:t>to find such </a:t>
            </a:r>
            <a:r>
              <a:rPr lang="en-US" baseline="0" dirty="0" smtClean="0"/>
              <a:t>segments by detecting IBD sharing in population samples, while distinguishing sharing due to IBD from sharing due to pure chance or strong LD, aka IBS sharing </a:t>
            </a:r>
          </a:p>
          <a:p>
            <a:pPr marL="0" marR="0" lvl="0" indent="0" algn="l" defTabSz="924458"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24458" rtl="0" eaLnBrk="1" fontAlgn="auto" latinLnBrk="0" hangingPunct="1">
              <a:lnSpc>
                <a:spcPct val="100000"/>
              </a:lnSpc>
              <a:spcBef>
                <a:spcPts val="0"/>
              </a:spcBef>
              <a:spcAft>
                <a:spcPts val="0"/>
              </a:spcAft>
              <a:buClrTx/>
              <a:buSzTx/>
              <a:buFontTx/>
              <a:buNone/>
              <a:tabLst/>
              <a:defRPr/>
            </a:pPr>
            <a:r>
              <a:rPr lang="en-US" baseline="0" dirty="0" smtClean="0"/>
              <a:t>CHAT is a cohort IBD-segment analysis method.</a:t>
            </a:r>
            <a:endParaRPr lang="en-US" dirty="0" smtClean="0">
              <a:solidFill>
                <a:srgbClr val="00B050"/>
              </a:solidFill>
            </a:endParaRPr>
          </a:p>
          <a:p>
            <a:pPr defTabSz="924458">
              <a:defRPr/>
            </a:pPr>
            <a:endParaRPr lang="en-US" baseline="0" dirty="0" smtClean="0"/>
          </a:p>
          <a:p>
            <a:pPr>
              <a:defRPr/>
            </a:pPr>
            <a:endParaRPr lang="en-US" dirty="0" smtClean="0"/>
          </a:p>
          <a:p>
            <a:pPr defTabSz="924458">
              <a:defRPr/>
            </a:pPr>
            <a:endParaRPr lang="en-US" baseline="0" dirty="0" smtClean="0"/>
          </a:p>
          <a:p>
            <a:pPr defTabSz="924458">
              <a:defRPr/>
            </a:pPr>
            <a:endParaRPr lang="en-US" baseline="0" dirty="0" smtClean="0"/>
          </a:p>
          <a:p>
            <a:pPr defTabSz="924458">
              <a:defRPr/>
            </a:pPr>
            <a:endParaRPr lang="en-US" baseline="0" dirty="0" smtClean="0"/>
          </a:p>
          <a:p>
            <a:endParaRPr lang="en-US" dirty="0"/>
          </a:p>
          <a:p>
            <a:endParaRPr lang="en-US" dirty="0"/>
          </a:p>
        </p:txBody>
      </p:sp>
      <p:sp>
        <p:nvSpPr>
          <p:cNvPr id="4" name="Slide Number Placeholder 3"/>
          <p:cNvSpPr>
            <a:spLocks noGrp="1"/>
          </p:cNvSpPr>
          <p:nvPr>
            <p:ph type="sldNum" sz="quarter" idx="10"/>
          </p:nvPr>
        </p:nvSpPr>
        <p:spPr/>
        <p:txBody>
          <a:bodyPr/>
          <a:lstStyle/>
          <a:p>
            <a:fld id="{903BBF37-1846-48A4-8C05-E42F2C3502C4}" type="slidenum">
              <a:rPr lang="en-US" smtClean="0"/>
              <a:t>5</a:t>
            </a:fld>
            <a:endParaRPr lang="en-US"/>
          </a:p>
        </p:txBody>
      </p:sp>
    </p:spTree>
    <p:extLst>
      <p:ext uri="{BB962C8B-B14F-4D97-AF65-F5344CB8AC3E}">
        <p14:creationId xmlns:p14="http://schemas.microsoft.com/office/powerpoint/2010/main" val="1369433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458">
              <a:defRPr/>
            </a:pPr>
            <a:r>
              <a:rPr lang="en-US" dirty="0" smtClean="0"/>
              <a:t>This</a:t>
            </a:r>
            <a:r>
              <a:rPr lang="en-US" baseline="0" dirty="0" smtClean="0"/>
              <a:t> is a brief summary of previous studies that apply cohort IBD-segment analysis on simulated or real datasets. The results show promise but there are not many applications</a:t>
            </a:r>
          </a:p>
          <a:p>
            <a:pPr defTabSz="924458">
              <a:defRPr/>
            </a:pPr>
            <a:endParaRPr lang="en-US" dirty="0"/>
          </a:p>
          <a:p>
            <a:pPr marL="173336" indent="-173336">
              <a:buFont typeface="Arial" panose="020B0604020202020204" pitchFamily="34" charset="0"/>
              <a:buChar char="•"/>
            </a:pPr>
            <a:r>
              <a:rPr lang="en-US" dirty="0"/>
              <a:t>Browning, S. R.; Thompson, E. A. (2012). </a:t>
            </a:r>
            <a:r>
              <a:rPr lang="en-US" dirty="0">
                <a:hlinkClick r:id="rId3"/>
              </a:rPr>
              <a:t>"Detecting Rare Variant Associations by Identity-by-Descent Mapping in Case-Control Studies"</a:t>
            </a:r>
            <a:r>
              <a:rPr lang="en-US" dirty="0"/>
              <a:t>. </a:t>
            </a:r>
            <a:r>
              <a:rPr lang="en-US" i="1" dirty="0"/>
              <a:t>Genetics</a:t>
            </a:r>
            <a:r>
              <a:rPr lang="en-US" dirty="0"/>
              <a:t>. </a:t>
            </a:r>
            <a:r>
              <a:rPr lang="en-US" b="1" dirty="0"/>
              <a:t>190</a:t>
            </a:r>
            <a:r>
              <a:rPr lang="en-US" dirty="0"/>
              <a:t> (4): 1521–1531.</a:t>
            </a:r>
          </a:p>
          <a:p>
            <a:pPr marL="173336" indent="-173336">
              <a:buFont typeface="Arial" panose="020B0604020202020204" pitchFamily="34" charset="0"/>
              <a:buChar char="•"/>
            </a:pPr>
            <a:r>
              <a:rPr lang="en-US" dirty="0" err="1"/>
              <a:t>Gusev</a:t>
            </a:r>
            <a:r>
              <a:rPr lang="en-US" dirty="0"/>
              <a:t>, A.; Shah, M. J.; Kenny, E. E.; Ramachandran, A.; Lowe, J. K.; </a:t>
            </a:r>
            <a:r>
              <a:rPr lang="en-US" dirty="0" err="1"/>
              <a:t>Salit</a:t>
            </a:r>
            <a:r>
              <a:rPr lang="en-US" dirty="0"/>
              <a:t>, J.; Lee, C. C.; </a:t>
            </a:r>
            <a:r>
              <a:rPr lang="en-US" dirty="0" err="1"/>
              <a:t>Levandowsky</a:t>
            </a:r>
            <a:r>
              <a:rPr lang="en-US" dirty="0"/>
              <a:t>, E. C.; Weaver, T. N.; Doan, Q. C.; </a:t>
            </a:r>
            <a:r>
              <a:rPr lang="en-US" dirty="0" err="1"/>
              <a:t>Peckham</a:t>
            </a:r>
            <a:r>
              <a:rPr lang="en-US" dirty="0"/>
              <a:t>, H. E.; McLaughlin, S. F.; Lyons, M. R.; </a:t>
            </a:r>
            <a:r>
              <a:rPr lang="en-US" dirty="0" err="1"/>
              <a:t>Sheth</a:t>
            </a:r>
            <a:r>
              <a:rPr lang="en-US" dirty="0"/>
              <a:t>, V. N.; Stoffel, M.; De La Vega, F. M.; Friedman, J. M.; Breslow, J. L.; </a:t>
            </a:r>
            <a:r>
              <a:rPr lang="en-US" dirty="0" err="1"/>
              <a:t>Pe'Er</a:t>
            </a:r>
            <a:r>
              <a:rPr lang="en-US" dirty="0"/>
              <a:t>, I. (2011). </a:t>
            </a:r>
            <a:r>
              <a:rPr lang="en-US" dirty="0">
                <a:hlinkClick r:id="rId4"/>
              </a:rPr>
              <a:t>"Low-Pass Genome-Wide Sequencing and Variant Inference Using Identity-by-Descent in an Isolated Human Population"</a:t>
            </a:r>
            <a:r>
              <a:rPr lang="en-US" dirty="0"/>
              <a:t>. </a:t>
            </a:r>
            <a:r>
              <a:rPr lang="en-US" i="1" dirty="0"/>
              <a:t>Genetics</a:t>
            </a:r>
            <a:r>
              <a:rPr lang="en-US" dirty="0"/>
              <a:t>. </a:t>
            </a:r>
            <a:r>
              <a:rPr lang="en-US" b="1" dirty="0"/>
              <a:t>190</a:t>
            </a:r>
            <a:r>
              <a:rPr lang="en-US" dirty="0"/>
              <a:t> (2): 679–689. </a:t>
            </a:r>
          </a:p>
          <a:p>
            <a:pPr marL="173336" indent="-173336">
              <a:buFont typeface="Arial" panose="020B0604020202020204" pitchFamily="34" charset="0"/>
              <a:buChar char="•"/>
            </a:pPr>
            <a:r>
              <a:rPr lang="en-US" dirty="0" err="1"/>
              <a:t>Gusev</a:t>
            </a:r>
            <a:r>
              <a:rPr lang="en-US" dirty="0"/>
              <a:t>, A.; Kenny, E. E.; Lowe, J. K.; </a:t>
            </a:r>
            <a:r>
              <a:rPr lang="en-US" dirty="0" err="1"/>
              <a:t>Salit</a:t>
            </a:r>
            <a:r>
              <a:rPr lang="en-US" dirty="0"/>
              <a:t>, J.; </a:t>
            </a:r>
            <a:r>
              <a:rPr lang="en-US" dirty="0" err="1"/>
              <a:t>Saxena</a:t>
            </a:r>
            <a:r>
              <a:rPr lang="en-US" dirty="0"/>
              <a:t>, R.; </a:t>
            </a:r>
            <a:r>
              <a:rPr lang="en-US" dirty="0" err="1"/>
              <a:t>Kathiresan</a:t>
            </a:r>
            <a:r>
              <a:rPr lang="en-US" dirty="0"/>
              <a:t>, S.; </a:t>
            </a:r>
            <a:r>
              <a:rPr lang="en-US" dirty="0" err="1"/>
              <a:t>Altshuler</a:t>
            </a:r>
            <a:r>
              <a:rPr lang="en-US" dirty="0"/>
              <a:t>, D. M.; Friedman, J. M.; Breslow, J. L.; </a:t>
            </a:r>
            <a:r>
              <a:rPr lang="en-US" dirty="0" err="1"/>
              <a:t>Pe'Er</a:t>
            </a:r>
            <a:r>
              <a:rPr lang="en-US" dirty="0"/>
              <a:t>, I. (2011). </a:t>
            </a:r>
            <a:r>
              <a:rPr lang="en-US" dirty="0">
                <a:hlinkClick r:id="rId5"/>
              </a:rPr>
              <a:t>"DASH: A Method for Identical-by-Descent Haplotype Mapping Uncovers Association with Recent Variation"</a:t>
            </a:r>
            <a:r>
              <a:rPr lang="en-US" dirty="0"/>
              <a:t>. </a:t>
            </a:r>
            <a:r>
              <a:rPr lang="en-US" i="1" dirty="0"/>
              <a:t>The American Journal of Human Genetics</a:t>
            </a:r>
            <a:r>
              <a:rPr lang="en-US" dirty="0"/>
              <a:t>. </a:t>
            </a:r>
            <a:r>
              <a:rPr lang="en-US" b="1" dirty="0"/>
              <a:t>88</a:t>
            </a:r>
            <a:r>
              <a:rPr lang="en-US" dirty="0"/>
              <a:t> (6): 706–717. </a:t>
            </a:r>
          </a:p>
          <a:p>
            <a:pPr marL="173336" indent="-173336">
              <a:buFont typeface="Arial" panose="020B0604020202020204" pitchFamily="34" charset="0"/>
              <a:buChar char="•"/>
            </a:pPr>
            <a:r>
              <a:rPr lang="en-US" dirty="0" err="1"/>
              <a:t>Houwen</a:t>
            </a:r>
            <a:r>
              <a:rPr lang="en-US" dirty="0"/>
              <a:t>, R. H. J.; </a:t>
            </a:r>
            <a:r>
              <a:rPr lang="en-US" dirty="0" err="1"/>
              <a:t>Baharloo</a:t>
            </a:r>
            <a:r>
              <a:rPr lang="en-US" dirty="0"/>
              <a:t>, S.; Blankenship, K.; </a:t>
            </a:r>
            <a:r>
              <a:rPr lang="en-US" dirty="0" err="1"/>
              <a:t>Raeymaekers</a:t>
            </a:r>
            <a:r>
              <a:rPr lang="en-US" dirty="0"/>
              <a:t>, P.; </a:t>
            </a:r>
            <a:r>
              <a:rPr lang="en-US" dirty="0" err="1"/>
              <a:t>Juyn</a:t>
            </a:r>
            <a:r>
              <a:rPr lang="en-US" dirty="0"/>
              <a:t>, J.; </a:t>
            </a:r>
            <a:r>
              <a:rPr lang="en-US" dirty="0" err="1"/>
              <a:t>Sandkuijl</a:t>
            </a:r>
            <a:r>
              <a:rPr lang="en-US" dirty="0"/>
              <a:t>, L. A.; </a:t>
            </a:r>
            <a:r>
              <a:rPr lang="en-US" dirty="0" err="1"/>
              <a:t>Freimer</a:t>
            </a:r>
            <a:r>
              <a:rPr lang="en-US" dirty="0"/>
              <a:t>, N. B. (1994). "Genome screening by searching for shared segments: Mapping a gene for benign recurrent intrahepatic cholestasis". </a:t>
            </a:r>
            <a:r>
              <a:rPr lang="en-US" i="1" dirty="0"/>
              <a:t>Nature Genetics</a:t>
            </a:r>
            <a:r>
              <a:rPr lang="en-US" dirty="0"/>
              <a:t>. </a:t>
            </a:r>
            <a:r>
              <a:rPr lang="en-US" b="1" dirty="0"/>
              <a:t>8</a:t>
            </a:r>
            <a:r>
              <a:rPr lang="en-US" dirty="0"/>
              <a:t> (4): 380–386. </a:t>
            </a:r>
          </a:p>
          <a:p>
            <a:pPr marL="173336" indent="-173336">
              <a:buFont typeface="Arial" panose="020B0604020202020204" pitchFamily="34" charset="0"/>
              <a:buChar char="•"/>
            </a:pPr>
            <a:r>
              <a:rPr lang="en-US" dirty="0"/>
              <a:t>Kenny, E. E.; </a:t>
            </a:r>
            <a:r>
              <a:rPr lang="en-US" dirty="0" err="1"/>
              <a:t>Gusev</a:t>
            </a:r>
            <a:r>
              <a:rPr lang="en-US" dirty="0"/>
              <a:t>, A.; </a:t>
            </a:r>
            <a:r>
              <a:rPr lang="en-US" dirty="0" err="1"/>
              <a:t>Riegel</a:t>
            </a:r>
            <a:r>
              <a:rPr lang="en-US" dirty="0"/>
              <a:t>, K.; </a:t>
            </a:r>
            <a:r>
              <a:rPr lang="en-US" dirty="0" err="1"/>
              <a:t>Lutjohann</a:t>
            </a:r>
            <a:r>
              <a:rPr lang="en-US" dirty="0"/>
              <a:t>, D.; Lowe, J. K.; </a:t>
            </a:r>
            <a:r>
              <a:rPr lang="en-US" dirty="0" err="1"/>
              <a:t>Salit</a:t>
            </a:r>
            <a:r>
              <a:rPr lang="en-US" dirty="0"/>
              <a:t>, J.; </a:t>
            </a:r>
            <a:r>
              <a:rPr lang="en-US" dirty="0" err="1"/>
              <a:t>Maller</a:t>
            </a:r>
            <a:r>
              <a:rPr lang="en-US" dirty="0"/>
              <a:t>, J. B.; Stoffel, M.; Daly, M. J.; </a:t>
            </a:r>
            <a:r>
              <a:rPr lang="en-US" dirty="0" err="1"/>
              <a:t>Altshuler</a:t>
            </a:r>
            <a:r>
              <a:rPr lang="en-US" dirty="0"/>
              <a:t>, D. M.; Friedman, J. M.; Breslow, J. L.; </a:t>
            </a:r>
            <a:r>
              <a:rPr lang="en-US" dirty="0" err="1"/>
              <a:t>Pe'Er</a:t>
            </a:r>
            <a:r>
              <a:rPr lang="en-US" dirty="0"/>
              <a:t>, I.; </a:t>
            </a:r>
            <a:r>
              <a:rPr lang="en-US" dirty="0" err="1"/>
              <a:t>Sehayek</a:t>
            </a:r>
            <a:r>
              <a:rPr lang="en-US" dirty="0"/>
              <a:t>, E. (2009). </a:t>
            </a:r>
            <a:r>
              <a:rPr lang="en-US" dirty="0">
                <a:hlinkClick r:id="rId6"/>
              </a:rPr>
              <a:t>"Systematic haplotype analysis resolves a complex plasma plant sterol locus on the Micronesian Island of </a:t>
            </a:r>
            <a:r>
              <a:rPr lang="en-US" dirty="0" err="1">
                <a:hlinkClick r:id="rId6"/>
              </a:rPr>
              <a:t>Kosrae</a:t>
            </a:r>
            <a:r>
              <a:rPr lang="en-US" dirty="0">
                <a:hlinkClick r:id="rId6"/>
              </a:rPr>
              <a:t>"</a:t>
            </a:r>
            <a:r>
              <a:rPr lang="en-US" dirty="0"/>
              <a:t>. </a:t>
            </a:r>
            <a:r>
              <a:rPr lang="en-US" i="1" dirty="0"/>
              <a:t>Proceedings of the National Academy of Sciences</a:t>
            </a:r>
            <a:r>
              <a:rPr lang="en-US" dirty="0"/>
              <a:t>. </a:t>
            </a:r>
            <a:r>
              <a:rPr lang="en-US" b="1" dirty="0"/>
              <a:t>106</a:t>
            </a:r>
            <a:r>
              <a:rPr lang="en-US" dirty="0"/>
              <a:t> (33): 13886–13891. </a:t>
            </a:r>
          </a:p>
          <a:p>
            <a:pPr marL="173336" indent="-173336">
              <a:buFont typeface="Arial" panose="020B0604020202020204" pitchFamily="34" charset="0"/>
              <a:buChar char="•"/>
            </a:pPr>
            <a:r>
              <a:rPr lang="en-US" dirty="0" err="1"/>
              <a:t>Francks</a:t>
            </a:r>
            <a:r>
              <a:rPr lang="en-US" dirty="0"/>
              <a:t>, C.; </a:t>
            </a:r>
            <a:r>
              <a:rPr lang="en-US" dirty="0" err="1"/>
              <a:t>Tozzi</a:t>
            </a:r>
            <a:r>
              <a:rPr lang="en-US" dirty="0"/>
              <a:t>, F.; Farmer, A.; Vincent, J. B.; </a:t>
            </a:r>
            <a:r>
              <a:rPr lang="en-US" dirty="0" err="1"/>
              <a:t>Rujescu</a:t>
            </a:r>
            <a:r>
              <a:rPr lang="en-US" dirty="0"/>
              <a:t>, D.; St Clair, D.; Muglia, P. (2008). "Population-based linkage analysis of schizophrenia and bipolar case–control cohorts identifies a potential susceptibility locus on 19q13". </a:t>
            </a:r>
            <a:r>
              <a:rPr lang="en-US" i="1" dirty="0"/>
              <a:t>Molecular Psychiatry</a:t>
            </a:r>
            <a:r>
              <a:rPr lang="en-US" dirty="0"/>
              <a:t>. </a:t>
            </a:r>
            <a:r>
              <a:rPr lang="en-US" b="1" dirty="0"/>
              <a:t>15</a:t>
            </a:r>
            <a:r>
              <a:rPr lang="en-US" dirty="0"/>
              <a:t> (3): 319–325. </a:t>
            </a:r>
          </a:p>
          <a:p>
            <a:pPr marL="173336" indent="-173336">
              <a:buFont typeface="Arial" panose="020B0604020202020204" pitchFamily="34" charset="0"/>
              <a:buChar char="•"/>
            </a:pPr>
            <a:r>
              <a:rPr lang="en-US" dirty="0"/>
              <a:t>Lin, R.; Charlesworth, J.; </a:t>
            </a:r>
            <a:r>
              <a:rPr lang="en-US" dirty="0" err="1"/>
              <a:t>Stankovich</a:t>
            </a:r>
            <a:r>
              <a:rPr lang="en-US" dirty="0"/>
              <a:t>, J.; </a:t>
            </a:r>
            <a:r>
              <a:rPr lang="en-US" dirty="0" err="1"/>
              <a:t>Perreau</a:t>
            </a:r>
            <a:r>
              <a:rPr lang="en-US" dirty="0"/>
              <a:t>, V. M.; Brown, M. A.; </a:t>
            </a:r>
            <a:r>
              <a:rPr lang="en-US" dirty="0" err="1"/>
              <a:t>Anzgene</a:t>
            </a:r>
            <a:r>
              <a:rPr lang="en-US" dirty="0"/>
              <a:t>, B. V.; Taylor, B. V. (2013). </a:t>
            </a:r>
            <a:r>
              <a:rPr lang="en-US" dirty="0" err="1"/>
              <a:t>Toland</a:t>
            </a:r>
            <a:r>
              <a:rPr lang="en-US" dirty="0"/>
              <a:t>, Amanda </a:t>
            </a:r>
            <a:r>
              <a:rPr lang="en-US" dirty="0" err="1"/>
              <a:t>Ewart</a:t>
            </a:r>
            <a:r>
              <a:rPr lang="en-US" dirty="0"/>
              <a:t>, ed. </a:t>
            </a:r>
            <a:r>
              <a:rPr lang="en-US" dirty="0">
                <a:hlinkClick r:id="rId7"/>
              </a:rPr>
              <a:t>"Identity-by-Descent Mapping to Detect Rare Variants Conferring Susceptibility to Multiple Sclerosis"</a:t>
            </a:r>
            <a:r>
              <a:rPr lang="en-US" dirty="0"/>
              <a:t>. </a:t>
            </a:r>
            <a:r>
              <a:rPr lang="en-US" i="1" dirty="0" err="1"/>
              <a:t>PLoS</a:t>
            </a:r>
            <a:r>
              <a:rPr lang="en-US" i="1" dirty="0"/>
              <a:t> ONE</a:t>
            </a:r>
            <a:r>
              <a:rPr lang="en-US" dirty="0"/>
              <a:t>. </a:t>
            </a:r>
            <a:r>
              <a:rPr lang="en-US" b="1" dirty="0"/>
              <a:t>8</a:t>
            </a:r>
            <a:r>
              <a:rPr lang="en-US" dirty="0"/>
              <a:t> (3): e56379. </a:t>
            </a:r>
          </a:p>
          <a:p>
            <a:pPr marL="173336" indent="-173336">
              <a:buFont typeface="Arial" panose="020B0604020202020204" pitchFamily="34" charset="0"/>
              <a:buChar char="•"/>
            </a:pPr>
            <a:r>
              <a:rPr lang="en-US" dirty="0" err="1"/>
              <a:t>Letouzé</a:t>
            </a:r>
            <a:r>
              <a:rPr lang="en-US" dirty="0"/>
              <a:t>, E.; Sow, A.; </a:t>
            </a:r>
            <a:r>
              <a:rPr lang="en-US" dirty="0" err="1"/>
              <a:t>Petel</a:t>
            </a:r>
            <a:r>
              <a:rPr lang="en-US" dirty="0"/>
              <a:t>, F.; </a:t>
            </a:r>
            <a:r>
              <a:rPr lang="en-US" dirty="0" err="1"/>
              <a:t>Rosati</a:t>
            </a:r>
            <a:r>
              <a:rPr lang="en-US" dirty="0"/>
              <a:t>, R.; </a:t>
            </a:r>
            <a:r>
              <a:rPr lang="en-US" dirty="0" err="1"/>
              <a:t>Figueiredo</a:t>
            </a:r>
            <a:r>
              <a:rPr lang="en-US" dirty="0"/>
              <a:t>, B. C.; </a:t>
            </a:r>
            <a:r>
              <a:rPr lang="en-US" dirty="0" err="1"/>
              <a:t>Burnichon</a:t>
            </a:r>
            <a:r>
              <a:rPr lang="en-US" dirty="0"/>
              <a:t>, N.; </a:t>
            </a:r>
            <a:r>
              <a:rPr lang="en-US" dirty="0" err="1"/>
              <a:t>Gimenez-Roqueplo</a:t>
            </a:r>
            <a:r>
              <a:rPr lang="en-US" dirty="0"/>
              <a:t>, A. P.; </a:t>
            </a:r>
            <a:r>
              <a:rPr lang="en-US" dirty="0" err="1"/>
              <a:t>Lalli</a:t>
            </a:r>
            <a:r>
              <a:rPr lang="en-US" dirty="0"/>
              <a:t>, E.; De </a:t>
            </a:r>
            <a:r>
              <a:rPr lang="en-US" dirty="0" err="1"/>
              <a:t>Reyniès</a:t>
            </a:r>
            <a:r>
              <a:rPr lang="en-US" dirty="0"/>
              <a:t>, A. L. (2012). </a:t>
            </a:r>
            <a:r>
              <a:rPr lang="en-US" dirty="0" err="1"/>
              <a:t>Mailund</a:t>
            </a:r>
            <a:r>
              <a:rPr lang="en-US" dirty="0"/>
              <a:t>, Thomas, ed. </a:t>
            </a:r>
            <a:r>
              <a:rPr lang="en-US" dirty="0">
                <a:hlinkClick r:id="rId8"/>
              </a:rPr>
              <a:t>"Identity by Descent Mapping of Founder Mutations in Cancer Using High-Resolution Tumor SNP Data"</a:t>
            </a:r>
            <a:r>
              <a:rPr lang="en-US" dirty="0"/>
              <a:t>. </a:t>
            </a:r>
            <a:r>
              <a:rPr lang="en-US" i="1" dirty="0" err="1"/>
              <a:t>PLoS</a:t>
            </a:r>
            <a:r>
              <a:rPr lang="en-US" i="1" dirty="0"/>
              <a:t> ONE</a:t>
            </a:r>
            <a:r>
              <a:rPr lang="en-US" dirty="0"/>
              <a:t>. </a:t>
            </a:r>
            <a:r>
              <a:rPr lang="en-US" b="1" dirty="0"/>
              <a:t>7</a:t>
            </a:r>
            <a:r>
              <a:rPr lang="en-US" dirty="0"/>
              <a:t> (5): e35897.</a:t>
            </a:r>
          </a:p>
          <a:p>
            <a:pPr marL="173336" indent="-173336" defTabSz="924458">
              <a:buFont typeface="Arial" panose="020B0604020202020204" pitchFamily="34" charset="0"/>
              <a:buChar char="•"/>
              <a:defRPr/>
            </a:pPr>
            <a:r>
              <a:rPr lang="en-US" dirty="0"/>
              <a:t>Liu, Xiao-Qing, et al. "Identity-by-descent mapping for diastolic blood pressure in unrelated Mexican Americans." BMC proceedings. Vol. 10. No. 7. </a:t>
            </a:r>
            <a:r>
              <a:rPr lang="en-US" dirty="0" err="1"/>
              <a:t>BioMed</a:t>
            </a:r>
            <a:r>
              <a:rPr lang="en-US" dirty="0"/>
              <a:t> Central, 2016.</a:t>
            </a:r>
          </a:p>
          <a:p>
            <a:pPr marL="173336" indent="-173336">
              <a:buFont typeface="Arial" panose="020B0604020202020204" pitchFamily="34" charset="0"/>
              <a:buChar char="•"/>
            </a:pPr>
            <a:r>
              <a:rPr lang="en-US" dirty="0"/>
              <a:t>Zhang, W., et al.,. Extended haplotype association study in Crohn's disease identifies a novel, Ashkenazi Jewish-specific missense mutation in the NF-</a:t>
            </a:r>
            <a:r>
              <a:rPr lang="en-US" dirty="0" err="1"/>
              <a:t>kappaB</a:t>
            </a:r>
            <a:r>
              <a:rPr lang="en-US" dirty="0"/>
              <a:t> pathway gene, HEATR3. </a:t>
            </a:r>
            <a:r>
              <a:rPr lang="en-US" i="1" dirty="0"/>
              <a:t>Genes </a:t>
            </a:r>
            <a:r>
              <a:rPr lang="en-US" i="1" dirty="0" err="1"/>
              <a:t>Immun</a:t>
            </a:r>
            <a:r>
              <a:rPr lang="en-US" i="1" dirty="0"/>
              <a:t> </a:t>
            </a:r>
            <a:r>
              <a:rPr lang="en-US" b="1" dirty="0"/>
              <a:t>14</a:t>
            </a:r>
            <a:r>
              <a:rPr lang="en-US" dirty="0"/>
              <a:t>, 310-316, PMC3785105 (2013).</a:t>
            </a:r>
          </a:p>
          <a:p>
            <a:endParaRPr lang="en-US" dirty="0"/>
          </a:p>
        </p:txBody>
      </p:sp>
      <p:sp>
        <p:nvSpPr>
          <p:cNvPr id="4" name="Slide Number Placeholder 3"/>
          <p:cNvSpPr>
            <a:spLocks noGrp="1"/>
          </p:cNvSpPr>
          <p:nvPr>
            <p:ph type="sldNum" sz="quarter" idx="10"/>
          </p:nvPr>
        </p:nvSpPr>
        <p:spPr/>
        <p:txBody>
          <a:bodyPr/>
          <a:lstStyle/>
          <a:p>
            <a:fld id="{903BBF37-1846-48A4-8C05-E42F2C3502C4}" type="slidenum">
              <a:rPr lang="en-US" smtClean="0"/>
              <a:t>6</a:t>
            </a:fld>
            <a:endParaRPr lang="en-US"/>
          </a:p>
        </p:txBody>
      </p:sp>
    </p:spTree>
    <p:extLst>
      <p:ext uri="{BB962C8B-B14F-4D97-AF65-F5344CB8AC3E}">
        <p14:creationId xmlns:p14="http://schemas.microsoft.com/office/powerpoint/2010/main" val="3991920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By using cohort IBD segment analysis, our ultimate goal is to localize disease causal variants and identify their carriers. Now we believe the usage of this approach is affected by its existing problems. There are two major ones.  </a:t>
            </a:r>
            <a:endParaRPr lang="en-US" dirty="0" smtClean="0"/>
          </a:p>
          <a:p>
            <a:r>
              <a:rPr lang="en-US" dirty="0" smtClean="0"/>
              <a:t>First of all, IBD </a:t>
            </a:r>
            <a:r>
              <a:rPr lang="en-US" dirty="0"/>
              <a:t>segments </a:t>
            </a:r>
            <a:r>
              <a:rPr lang="en-US" dirty="0" smtClean="0"/>
              <a:t>detected using current </a:t>
            </a:r>
            <a:r>
              <a:rPr lang="en-US" baseline="0" dirty="0" smtClean="0"/>
              <a:t>methods </a:t>
            </a:r>
            <a:r>
              <a:rPr lang="en-US" dirty="0" smtClean="0"/>
              <a:t>are still quite long. They range </a:t>
            </a:r>
            <a:r>
              <a:rPr lang="en-US" dirty="0"/>
              <a:t>from </a:t>
            </a:r>
            <a:r>
              <a:rPr lang="en-US" dirty="0" smtClean="0"/>
              <a:t>0.3-2 </a:t>
            </a:r>
            <a:r>
              <a:rPr lang="en-US" dirty="0" err="1" smtClean="0"/>
              <a:t>cM</a:t>
            </a:r>
            <a:r>
              <a:rPr lang="en-US" dirty="0" smtClean="0"/>
              <a:t> within a 95% confidence interval.</a:t>
            </a:r>
          </a:p>
          <a:p>
            <a:pPr marL="0" marR="0" lvl="0" indent="0" algn="l" defTabSz="924458" rtl="0" eaLnBrk="1" fontAlgn="auto" latinLnBrk="0" hangingPunct="1">
              <a:lnSpc>
                <a:spcPct val="100000"/>
              </a:lnSpc>
              <a:spcBef>
                <a:spcPts val="0"/>
              </a:spcBef>
              <a:spcAft>
                <a:spcPts val="0"/>
              </a:spcAft>
              <a:buClrTx/>
              <a:buSzTx/>
              <a:buFontTx/>
              <a:buNone/>
              <a:tabLst/>
              <a:defRPr/>
            </a:pPr>
            <a:r>
              <a:rPr lang="en-US" dirty="0" smtClean="0"/>
              <a:t>Secondly, IBD segments detected using</a:t>
            </a:r>
            <a:r>
              <a:rPr lang="en-US" baseline="0" dirty="0" smtClean="0"/>
              <a:t> current methods are mostly about </a:t>
            </a:r>
            <a:r>
              <a:rPr lang="en-US" dirty="0" smtClean="0"/>
              <a:t>sharing</a:t>
            </a:r>
            <a:r>
              <a:rPr lang="en-US" baseline="0" dirty="0" smtClean="0"/>
              <a:t> between two subjects. We are more interested in finding IBD segments shared by a group of cases. </a:t>
            </a:r>
            <a:r>
              <a:rPr lang="en-US" dirty="0" smtClean="0"/>
              <a:t>Dig deeper into these</a:t>
            </a:r>
            <a:r>
              <a:rPr lang="en-US" baseline="0" dirty="0" smtClean="0"/>
              <a:t> </a:t>
            </a:r>
            <a:r>
              <a:rPr lang="en-US" dirty="0" smtClean="0"/>
              <a:t>issues.</a:t>
            </a:r>
            <a:r>
              <a:rPr lang="en-US" baseline="0" dirty="0" smtClean="0"/>
              <a:t> It turns out some limitations in existing methods may have caused these two problems. I will elaborate. </a:t>
            </a:r>
            <a:endParaRPr lang="en-US" b="1" dirty="0" smtClean="0"/>
          </a:p>
          <a:p>
            <a:pPr defTabSz="924458">
              <a:defRPr/>
            </a:pPr>
            <a:endParaRPr lang="en-US" baseline="0" dirty="0" smtClean="0"/>
          </a:p>
          <a:p>
            <a:pPr defTabSz="924458">
              <a:defRPr/>
            </a:pPr>
            <a:endParaRPr lang="en-US" dirty="0" smtClean="0"/>
          </a:p>
          <a:p>
            <a:pPr defTabSz="924458">
              <a:defRPr/>
            </a:pPr>
            <a:endParaRPr lang="en-US" dirty="0" smtClean="0"/>
          </a:p>
        </p:txBody>
      </p:sp>
      <p:sp>
        <p:nvSpPr>
          <p:cNvPr id="4" name="Slide Number Placeholder 3"/>
          <p:cNvSpPr>
            <a:spLocks noGrp="1"/>
          </p:cNvSpPr>
          <p:nvPr>
            <p:ph type="sldNum" sz="quarter" idx="10"/>
          </p:nvPr>
        </p:nvSpPr>
        <p:spPr/>
        <p:txBody>
          <a:bodyPr/>
          <a:lstStyle/>
          <a:p>
            <a:fld id="{903BBF37-1846-48A4-8C05-E42F2C3502C4}" type="slidenum">
              <a:rPr lang="en-US" smtClean="0"/>
              <a:t>7</a:t>
            </a:fld>
            <a:endParaRPr lang="en-US"/>
          </a:p>
        </p:txBody>
      </p:sp>
    </p:spTree>
    <p:extLst>
      <p:ext uri="{BB962C8B-B14F-4D97-AF65-F5344CB8AC3E}">
        <p14:creationId xmlns:p14="http://schemas.microsoft.com/office/powerpoint/2010/main" val="257362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24458" rtl="0" eaLnBrk="1" fontAlgn="auto" latinLnBrk="0" hangingPunct="1">
              <a:lnSpc>
                <a:spcPct val="100000"/>
              </a:lnSpc>
              <a:spcBef>
                <a:spcPts val="0"/>
              </a:spcBef>
              <a:spcAft>
                <a:spcPts val="0"/>
              </a:spcAft>
              <a:buClrTx/>
              <a:buSzTx/>
              <a:buFontTx/>
              <a:buNone/>
              <a:tabLst/>
              <a:defRPr/>
            </a:pPr>
            <a:r>
              <a:rPr lang="en-US" baseline="0" dirty="0" smtClean="0"/>
              <a:t>First of all, it turns out that some long IBD segments detected by existing methods are actually false positives.</a:t>
            </a:r>
          </a:p>
          <a:p>
            <a:pPr marL="0" marR="0" lvl="0" indent="0" algn="l" defTabSz="924458"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24458" rtl="0" eaLnBrk="1" fontAlgn="auto" latinLnBrk="0" hangingPunct="1">
              <a:lnSpc>
                <a:spcPct val="100000"/>
              </a:lnSpc>
              <a:spcBef>
                <a:spcPts val="0"/>
              </a:spcBef>
              <a:spcAft>
                <a:spcPts val="0"/>
              </a:spcAft>
              <a:buClrTx/>
              <a:buSzTx/>
              <a:buFontTx/>
              <a:buNone/>
              <a:tabLst/>
              <a:defRPr/>
            </a:pPr>
            <a:r>
              <a:rPr lang="en-US" baseline="0" dirty="0" smtClean="0"/>
              <a:t>Cohort IBD-segment analysis finds IBD segments in population samples by distinguishing IBD sharing from IBS sharing. This is usually done statistically since we don’t have pedigree information for population data. An often used statistic is the length of sharing or its variants. The idea is that IBS sharing tends to be short, at least not beyond an LD block. It is very unlikely that many adjacent SNPs would happen to share the same haplotypes. Therefore, the length of sharing is a sensitive measure. Also, it is easy to check. </a:t>
            </a:r>
          </a:p>
          <a:p>
            <a:pPr marL="0" marR="0" lvl="0" indent="0" algn="l" defTabSz="924458"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24458" rtl="0" eaLnBrk="1" fontAlgn="auto" latinLnBrk="0" hangingPunct="1">
              <a:lnSpc>
                <a:spcPct val="100000"/>
              </a:lnSpc>
              <a:spcBef>
                <a:spcPts val="0"/>
              </a:spcBef>
              <a:spcAft>
                <a:spcPts val="0"/>
              </a:spcAft>
              <a:buClrTx/>
              <a:buSzTx/>
              <a:buFontTx/>
              <a:buNone/>
              <a:tabLst/>
              <a:defRPr/>
            </a:pPr>
            <a:r>
              <a:rPr lang="en-US" baseline="0" dirty="0" smtClean="0"/>
              <a:t>When existing methods evaluate the significance of sharing, they mostly do that at the genotype level and following a rule of genotype compatibility, which, as illustrate in this toy example, claims mismatch only when two genotypes are homozygotes at opposite alleles. In addition, existing methods often allow for a small number of mismatches, assuming they are caused by genotyping errors. By doing so, existing methods can handle </a:t>
            </a:r>
            <a:r>
              <a:rPr lang="en-US" baseline="0" dirty="0" err="1" smtClean="0"/>
              <a:t>unphased</a:t>
            </a:r>
            <a:r>
              <a:rPr lang="en-US" baseline="0" dirty="0" smtClean="0"/>
              <a:t> data and reduce possible false negatives due to phasing or genotyping errors. However, as a side effect, existing methods become prone to false positive errors</a:t>
            </a:r>
            <a:r>
              <a:rPr lang="en-US" dirty="0" smtClean="0"/>
              <a:t>. An extreme case would be when a subject that is heterozygous for many adjacent markers could appear to share a haplotype with every other subject. </a:t>
            </a:r>
            <a:endParaRPr lang="en-US" baseline="0" dirty="0" smtClean="0"/>
          </a:p>
        </p:txBody>
      </p:sp>
      <p:sp>
        <p:nvSpPr>
          <p:cNvPr id="4" name="Slide Number Placeholder 3"/>
          <p:cNvSpPr>
            <a:spLocks noGrp="1"/>
          </p:cNvSpPr>
          <p:nvPr>
            <p:ph type="sldNum" sz="quarter" idx="10"/>
          </p:nvPr>
        </p:nvSpPr>
        <p:spPr/>
        <p:txBody>
          <a:bodyPr/>
          <a:lstStyle/>
          <a:p>
            <a:fld id="{903BBF37-1846-48A4-8C05-E42F2C3502C4}" type="slidenum">
              <a:rPr lang="en-US" smtClean="0"/>
              <a:t>8</a:t>
            </a:fld>
            <a:endParaRPr lang="en-US"/>
          </a:p>
        </p:txBody>
      </p:sp>
    </p:spTree>
    <p:extLst>
      <p:ext uri="{BB962C8B-B14F-4D97-AF65-F5344CB8AC3E}">
        <p14:creationId xmlns:p14="http://schemas.microsoft.com/office/powerpoint/2010/main" val="1027414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24458" rtl="0" eaLnBrk="1" fontAlgn="auto" latinLnBrk="0" hangingPunct="1">
              <a:lnSpc>
                <a:spcPct val="100000"/>
              </a:lnSpc>
              <a:spcBef>
                <a:spcPts val="0"/>
              </a:spcBef>
              <a:spcAft>
                <a:spcPts val="0"/>
              </a:spcAft>
              <a:buClrTx/>
              <a:buSzTx/>
              <a:buFontTx/>
              <a:buNone/>
              <a:tabLst/>
              <a:defRPr/>
            </a:pPr>
            <a:r>
              <a:rPr lang="en-US" dirty="0" smtClean="0"/>
              <a:t>Now when the</a:t>
            </a:r>
            <a:r>
              <a:rPr lang="en-US" baseline="0" dirty="0" smtClean="0"/>
              <a:t> results are correct</a:t>
            </a:r>
            <a:r>
              <a:rPr lang="en-US" dirty="0" smtClean="0"/>
              <a:t>.</a:t>
            </a:r>
            <a:r>
              <a:rPr lang="en-US" baseline="0" dirty="0" smtClean="0"/>
              <a:t> As mentioned, </a:t>
            </a:r>
            <a:r>
              <a:rPr lang="en-US" dirty="0" smtClean="0"/>
              <a:t>existing methods focuses on detecting IBD segments shared by pairs</a:t>
            </a:r>
            <a:r>
              <a:rPr lang="en-US" baseline="0" dirty="0" smtClean="0"/>
              <a:t> of subjects</a:t>
            </a:r>
            <a:r>
              <a:rPr lang="en-US" dirty="0" smtClean="0"/>
              <a:t>. Pairwise</a:t>
            </a:r>
            <a:r>
              <a:rPr lang="en-US" baseline="0" dirty="0" smtClean="0"/>
              <a:t> IBD segments sometimes can be very long.</a:t>
            </a:r>
            <a:endParaRPr lang="en-US" dirty="0" smtClean="0"/>
          </a:p>
          <a:p>
            <a:pPr marL="0" marR="0" lvl="0" indent="0" algn="l" defTabSz="924458"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24458" rtl="0" eaLnBrk="1" fontAlgn="auto" latinLnBrk="0" hangingPunct="1">
              <a:lnSpc>
                <a:spcPct val="100000"/>
              </a:lnSpc>
              <a:spcBef>
                <a:spcPts val="0"/>
              </a:spcBef>
              <a:spcAft>
                <a:spcPts val="0"/>
              </a:spcAft>
              <a:buClrTx/>
              <a:buSzTx/>
              <a:buFontTx/>
              <a:buNone/>
              <a:tabLst/>
              <a:defRPr/>
            </a:pPr>
            <a:r>
              <a:rPr lang="en-US" baseline="0" dirty="0" smtClean="0"/>
              <a:t>Left: copy from a simulation study published in 2016. It shows that individuals from geographically close areas can share very long IBD segments (as long as 100MB) transmitted from their common ancestors as far as 20 generations ago. The rightmost bar in each of these figures indicate such IBD segments. You can see even though their numbers reduce significantly over generations, many of them survived after 20 generations of recombination.</a:t>
            </a:r>
            <a:r>
              <a:rPr lang="en-US" dirty="0" smtClean="0"/>
              <a:t> (reason: Real human populations have limited sizes and have frequently experienced admixtures) </a:t>
            </a:r>
            <a:endParaRPr lang="en-US" baseline="0" dirty="0" smtClean="0"/>
          </a:p>
          <a:p>
            <a:pPr marL="0" marR="0" lvl="0" indent="0" algn="l" defTabSz="924458"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24458" rtl="0" eaLnBrk="1" fontAlgn="auto" latinLnBrk="0" hangingPunct="1">
              <a:lnSpc>
                <a:spcPct val="100000"/>
              </a:lnSpc>
              <a:spcBef>
                <a:spcPts val="0"/>
              </a:spcBef>
              <a:spcAft>
                <a:spcPts val="0"/>
              </a:spcAft>
              <a:buClrTx/>
              <a:buSzTx/>
              <a:buFontTx/>
              <a:buNone/>
              <a:tabLst/>
              <a:defRPr/>
            </a:pPr>
            <a:r>
              <a:rPr lang="en-US" baseline="0" dirty="0" smtClean="0"/>
              <a:t>Right: a similar figure we drew using our own real data, a </a:t>
            </a:r>
            <a:r>
              <a:rPr lang="en-US" dirty="0" smtClean="0"/>
              <a:t>Parkinson’s Disease Cohort of 600+ AZ Jews sample</a:t>
            </a:r>
            <a:r>
              <a:rPr lang="en-US" baseline="0" dirty="0" smtClean="0"/>
              <a:t>s. You can see on the rightmost side there is a bump indicating the sharing of very long IBD segments.</a:t>
            </a:r>
          </a:p>
          <a:p>
            <a:pPr marL="0" marR="0" lvl="0" indent="0" algn="l" defTabSz="924458"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24458" rtl="0" eaLnBrk="1" fontAlgn="auto" latinLnBrk="0" hangingPunct="1">
              <a:lnSpc>
                <a:spcPct val="100000"/>
              </a:lnSpc>
              <a:spcBef>
                <a:spcPts val="0"/>
              </a:spcBef>
              <a:spcAft>
                <a:spcPts val="0"/>
              </a:spcAft>
              <a:buClrTx/>
              <a:buSzTx/>
              <a:buFontTx/>
              <a:buNone/>
              <a:tabLst/>
              <a:defRPr/>
            </a:pPr>
            <a:endParaRPr lang="en-US" dirty="0" smtClean="0"/>
          </a:p>
          <a:p>
            <a:pPr defTabSz="924458">
              <a:defRPr/>
            </a:pPr>
            <a:r>
              <a:rPr lang="en-US" dirty="0" smtClean="0"/>
              <a:t>Left: copied from Figure 3 in </a:t>
            </a:r>
            <a:r>
              <a:rPr lang="en-US" dirty="0" err="1" smtClean="0"/>
              <a:t>Fedorova</a:t>
            </a:r>
            <a:r>
              <a:rPr lang="en-US" dirty="0" smtClean="0"/>
              <a:t>, Larisa, et al. "Atlas of Cryptic Genetic Relatedness Among 1000 Human Genomes." </a:t>
            </a:r>
            <a:r>
              <a:rPr lang="en-US" i="1" dirty="0" smtClean="0"/>
              <a:t>Genome biology and evolution</a:t>
            </a:r>
            <a:r>
              <a:rPr lang="en-US" dirty="0" smtClean="0"/>
              <a:t> 8.3 (2016): 777-790.</a:t>
            </a:r>
          </a:p>
          <a:p>
            <a:r>
              <a:rPr lang="en-US" dirty="0" smtClean="0"/>
              <a:t>(animation/show) A recent study (</a:t>
            </a:r>
            <a:r>
              <a:rPr lang="en-US" dirty="0" err="1" smtClean="0"/>
              <a:t>Fedorova</a:t>
            </a:r>
            <a:r>
              <a:rPr lang="en-US" dirty="0" smtClean="0"/>
              <a:t> et al., 2016) simulated the inheritance of IBD autosomal segments from an initial person (primogenitor) along a chain of his/her descendants in multiple successive generations. They used real distribution of meiotic recombination sites along the human genome. The simulation program was repeated independently 500,000 times. The distribution of average length of simulated IBD segments at 5</a:t>
            </a:r>
            <a:r>
              <a:rPr lang="en-US" baseline="30000" dirty="0" smtClean="0"/>
              <a:t>th</a:t>
            </a:r>
            <a:r>
              <a:rPr lang="en-US" dirty="0" smtClean="0"/>
              <a:t>, 10</a:t>
            </a:r>
            <a:r>
              <a:rPr lang="en-US" baseline="30000" dirty="0" smtClean="0"/>
              <a:t>th</a:t>
            </a:r>
            <a:r>
              <a:rPr lang="en-US" dirty="0" smtClean="0"/>
              <a:t>, 15</a:t>
            </a:r>
            <a:r>
              <a:rPr lang="en-US" baseline="30000" dirty="0" smtClean="0"/>
              <a:t>th</a:t>
            </a:r>
            <a:r>
              <a:rPr lang="en-US" dirty="0" smtClean="0"/>
              <a:t>, and 20</a:t>
            </a:r>
            <a:r>
              <a:rPr lang="en-US" baseline="30000" dirty="0" smtClean="0"/>
              <a:t>th</a:t>
            </a:r>
            <a:r>
              <a:rPr lang="en-US" dirty="0" smtClean="0"/>
              <a:t> generations is shown in this figure. Number of IBD segments within particular ranges of lengths was calculated for 0.4Mb bins. The last bin represents the number of segments with length &gt;10 Mb.</a:t>
            </a:r>
          </a:p>
          <a:p>
            <a:endParaRPr lang="en-US" dirty="0" smtClean="0"/>
          </a:p>
          <a:p>
            <a:pPr defTabSz="924458">
              <a:defRPr/>
            </a:pPr>
            <a:r>
              <a:rPr lang="en-US" dirty="0" smtClean="0"/>
              <a:t>Right: a figure drawn using our own dataset, a Parkinson’s Disease Cohort of 600+ subjects collected from the AZ Jews community in New York city. The figure shows a histogram of the frequency of potential shared haplotype lengths (in LDU Map units) centered on a point near </a:t>
            </a:r>
            <a:r>
              <a:rPr lang="en-US" i="1" dirty="0" smtClean="0"/>
              <a:t>LRRK2 </a:t>
            </a:r>
            <a:r>
              <a:rPr lang="en-US" dirty="0" smtClean="0"/>
              <a:t>rare causal G2019S variant, where we know true IBD VLSH exist. </a:t>
            </a:r>
          </a:p>
        </p:txBody>
      </p:sp>
      <p:sp>
        <p:nvSpPr>
          <p:cNvPr id="4" name="Slide Number Placeholder 3"/>
          <p:cNvSpPr>
            <a:spLocks noGrp="1"/>
          </p:cNvSpPr>
          <p:nvPr>
            <p:ph type="sldNum" sz="quarter" idx="10"/>
          </p:nvPr>
        </p:nvSpPr>
        <p:spPr/>
        <p:txBody>
          <a:bodyPr/>
          <a:lstStyle/>
          <a:p>
            <a:fld id="{903BBF37-1846-48A4-8C05-E42F2C3502C4}" type="slidenum">
              <a:rPr lang="en-US" smtClean="0"/>
              <a:t>9</a:t>
            </a:fld>
            <a:endParaRPr lang="en-US"/>
          </a:p>
        </p:txBody>
      </p:sp>
    </p:spTree>
    <p:extLst>
      <p:ext uri="{BB962C8B-B14F-4D97-AF65-F5344CB8AC3E}">
        <p14:creationId xmlns:p14="http://schemas.microsoft.com/office/powerpoint/2010/main" val="321955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A09C2D-2779-4A09-B185-628F0FFD2F89}" type="datetimeFigureOut">
              <a:rPr lang="en-US" smtClean="0"/>
              <a:t>5/3/2017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B1E9A-B0D3-4B56-95D7-05E70976B614}" type="slidenum">
              <a:rPr lang="en-US" smtClean="0"/>
              <a:t>‹#›</a:t>
            </a:fld>
            <a:endParaRPr lang="en-US"/>
          </a:p>
        </p:txBody>
      </p:sp>
    </p:spTree>
    <p:extLst>
      <p:ext uri="{BB962C8B-B14F-4D97-AF65-F5344CB8AC3E}">
        <p14:creationId xmlns:p14="http://schemas.microsoft.com/office/powerpoint/2010/main" val="2999984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A09C2D-2779-4A09-B185-628F0FFD2F89}" type="datetimeFigureOut">
              <a:rPr lang="en-US" smtClean="0"/>
              <a:t>5/3/2017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B1E9A-B0D3-4B56-95D7-05E70976B614}" type="slidenum">
              <a:rPr lang="en-US" smtClean="0"/>
              <a:t>‹#›</a:t>
            </a:fld>
            <a:endParaRPr lang="en-US"/>
          </a:p>
        </p:txBody>
      </p:sp>
    </p:spTree>
    <p:extLst>
      <p:ext uri="{BB962C8B-B14F-4D97-AF65-F5344CB8AC3E}">
        <p14:creationId xmlns:p14="http://schemas.microsoft.com/office/powerpoint/2010/main" val="124367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A09C2D-2779-4A09-B185-628F0FFD2F89}" type="datetimeFigureOut">
              <a:rPr lang="en-US" smtClean="0"/>
              <a:t>5/3/2017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B1E9A-B0D3-4B56-95D7-05E70976B614}" type="slidenum">
              <a:rPr lang="en-US" smtClean="0"/>
              <a:t>‹#›</a:t>
            </a:fld>
            <a:endParaRPr lang="en-US"/>
          </a:p>
        </p:txBody>
      </p:sp>
    </p:spTree>
    <p:extLst>
      <p:ext uri="{BB962C8B-B14F-4D97-AF65-F5344CB8AC3E}">
        <p14:creationId xmlns:p14="http://schemas.microsoft.com/office/powerpoint/2010/main" val="1288919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1886"/>
          </a:xfrm>
        </p:spPr>
        <p:txBody>
          <a:bodyPr>
            <a:normAutofit/>
          </a:bodyPr>
          <a:lstStyle>
            <a:lvl1pPr>
              <a:defRPr sz="4000">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838200" y="1291389"/>
            <a:ext cx="10515600" cy="488557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A09C2D-2779-4A09-B185-628F0FFD2F89}" type="datetimeFigureOut">
              <a:rPr lang="en-US" smtClean="0"/>
              <a:t>5/3/2017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B1E9A-B0D3-4B56-95D7-05E70976B614}" type="slidenum">
              <a:rPr lang="en-US" smtClean="0"/>
              <a:t>‹#›</a:t>
            </a:fld>
            <a:endParaRPr lang="en-US"/>
          </a:p>
        </p:txBody>
      </p:sp>
    </p:spTree>
    <p:extLst>
      <p:ext uri="{BB962C8B-B14F-4D97-AF65-F5344CB8AC3E}">
        <p14:creationId xmlns:p14="http://schemas.microsoft.com/office/powerpoint/2010/main" val="258982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A09C2D-2779-4A09-B185-628F0FFD2F89}" type="datetimeFigureOut">
              <a:rPr lang="en-US" smtClean="0"/>
              <a:t>5/3/2017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B1E9A-B0D3-4B56-95D7-05E70976B614}" type="slidenum">
              <a:rPr lang="en-US" smtClean="0"/>
              <a:t>‹#›</a:t>
            </a:fld>
            <a:endParaRPr lang="en-US"/>
          </a:p>
        </p:txBody>
      </p:sp>
    </p:spTree>
    <p:extLst>
      <p:ext uri="{BB962C8B-B14F-4D97-AF65-F5344CB8AC3E}">
        <p14:creationId xmlns:p14="http://schemas.microsoft.com/office/powerpoint/2010/main" val="2994680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A09C2D-2779-4A09-B185-628F0FFD2F89}" type="datetimeFigureOut">
              <a:rPr lang="en-US" smtClean="0"/>
              <a:t>5/3/2017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B1E9A-B0D3-4B56-95D7-05E70976B614}" type="slidenum">
              <a:rPr lang="en-US" smtClean="0"/>
              <a:t>‹#›</a:t>
            </a:fld>
            <a:endParaRPr lang="en-US"/>
          </a:p>
        </p:txBody>
      </p:sp>
    </p:spTree>
    <p:extLst>
      <p:ext uri="{BB962C8B-B14F-4D97-AF65-F5344CB8AC3E}">
        <p14:creationId xmlns:p14="http://schemas.microsoft.com/office/powerpoint/2010/main" val="2819556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A09C2D-2779-4A09-B185-628F0FFD2F89}" type="datetimeFigureOut">
              <a:rPr lang="en-US" smtClean="0"/>
              <a:t>5/3/2017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DB1E9A-B0D3-4B56-95D7-05E70976B614}" type="slidenum">
              <a:rPr lang="en-US" smtClean="0"/>
              <a:t>‹#›</a:t>
            </a:fld>
            <a:endParaRPr lang="en-US"/>
          </a:p>
        </p:txBody>
      </p:sp>
    </p:spTree>
    <p:extLst>
      <p:ext uri="{BB962C8B-B14F-4D97-AF65-F5344CB8AC3E}">
        <p14:creationId xmlns:p14="http://schemas.microsoft.com/office/powerpoint/2010/main" val="1690497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A09C2D-2779-4A09-B185-628F0FFD2F89}" type="datetimeFigureOut">
              <a:rPr lang="en-US" smtClean="0"/>
              <a:t>5/3/2017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DB1E9A-B0D3-4B56-95D7-05E70976B614}" type="slidenum">
              <a:rPr lang="en-US" smtClean="0"/>
              <a:t>‹#›</a:t>
            </a:fld>
            <a:endParaRPr lang="en-US"/>
          </a:p>
        </p:txBody>
      </p:sp>
    </p:spTree>
    <p:extLst>
      <p:ext uri="{BB962C8B-B14F-4D97-AF65-F5344CB8AC3E}">
        <p14:creationId xmlns:p14="http://schemas.microsoft.com/office/powerpoint/2010/main" val="3638053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A09C2D-2779-4A09-B185-628F0FFD2F89}" type="datetimeFigureOut">
              <a:rPr lang="en-US" smtClean="0"/>
              <a:t>5/3/2017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DB1E9A-B0D3-4B56-95D7-05E70976B614}" type="slidenum">
              <a:rPr lang="en-US" smtClean="0"/>
              <a:t>‹#›</a:t>
            </a:fld>
            <a:endParaRPr lang="en-US"/>
          </a:p>
        </p:txBody>
      </p:sp>
    </p:spTree>
    <p:extLst>
      <p:ext uri="{BB962C8B-B14F-4D97-AF65-F5344CB8AC3E}">
        <p14:creationId xmlns:p14="http://schemas.microsoft.com/office/powerpoint/2010/main" val="1610982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A09C2D-2779-4A09-B185-628F0FFD2F89}" type="datetimeFigureOut">
              <a:rPr lang="en-US" smtClean="0"/>
              <a:t>5/3/2017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B1E9A-B0D3-4B56-95D7-05E70976B614}" type="slidenum">
              <a:rPr lang="en-US" smtClean="0"/>
              <a:t>‹#›</a:t>
            </a:fld>
            <a:endParaRPr lang="en-US"/>
          </a:p>
        </p:txBody>
      </p:sp>
    </p:spTree>
    <p:extLst>
      <p:ext uri="{BB962C8B-B14F-4D97-AF65-F5344CB8AC3E}">
        <p14:creationId xmlns:p14="http://schemas.microsoft.com/office/powerpoint/2010/main" val="2763735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A09C2D-2779-4A09-B185-628F0FFD2F89}" type="datetimeFigureOut">
              <a:rPr lang="en-US" smtClean="0"/>
              <a:t>5/3/2017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B1E9A-B0D3-4B56-95D7-05E70976B614}" type="slidenum">
              <a:rPr lang="en-US" smtClean="0"/>
              <a:t>‹#›</a:t>
            </a:fld>
            <a:endParaRPr lang="en-US"/>
          </a:p>
        </p:txBody>
      </p:sp>
    </p:spTree>
    <p:extLst>
      <p:ext uri="{BB962C8B-B14F-4D97-AF65-F5344CB8AC3E}">
        <p14:creationId xmlns:p14="http://schemas.microsoft.com/office/powerpoint/2010/main" val="1500389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A09C2D-2779-4A09-B185-628F0FFD2F89}" type="datetimeFigureOut">
              <a:rPr lang="en-US" smtClean="0"/>
              <a:t>5/3/2017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DB1E9A-B0D3-4B56-95D7-05E70976B614}" type="slidenum">
              <a:rPr lang="en-US" smtClean="0"/>
              <a:t>‹#›</a:t>
            </a:fld>
            <a:endParaRPr lang="en-US"/>
          </a:p>
        </p:txBody>
      </p:sp>
    </p:spTree>
    <p:extLst>
      <p:ext uri="{BB962C8B-B14F-4D97-AF65-F5344CB8AC3E}">
        <p14:creationId xmlns:p14="http://schemas.microsoft.com/office/powerpoint/2010/main" val="3050129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0.png"/><Relationship Id="rId7"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0.png"/><Relationship Id="rId9" Type="http://schemas.openxmlformats.org/officeDocument/2006/relationships/image" Target="../media/image25.png"/></Relationships>
</file>

<file path=ppt/slides/_rels/slide1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13.jpg"/><Relationship Id="rId4" Type="http://schemas.openxmlformats.org/officeDocument/2006/relationships/image" Target="../media/image28.png"/><Relationship Id="rId9" Type="http://schemas.openxmlformats.org/officeDocument/2006/relationships/slide" Target="slide9.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9.png"/><Relationship Id="rId7" Type="http://schemas.openxmlformats.org/officeDocument/2006/relationships/slide" Target="slide18.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Convergent Haplotype Association Tagging (CHAT)</a:t>
            </a:r>
            <a:endParaRPr lang="en-US" sz="5400" dirty="0"/>
          </a:p>
        </p:txBody>
      </p:sp>
      <p:sp>
        <p:nvSpPr>
          <p:cNvPr id="3" name="Subtitle 2"/>
          <p:cNvSpPr>
            <a:spLocks noGrp="1"/>
          </p:cNvSpPr>
          <p:nvPr>
            <p:ph type="subTitle" idx="1"/>
          </p:nvPr>
        </p:nvSpPr>
        <p:spPr/>
        <p:txBody>
          <a:bodyPr>
            <a:normAutofit fontScale="77500" lnSpcReduction="20000"/>
          </a:bodyPr>
          <a:lstStyle/>
          <a:p>
            <a:r>
              <a:rPr lang="en-US" dirty="0" smtClean="0"/>
              <a:t>Yuan Lin</a:t>
            </a:r>
          </a:p>
          <a:p>
            <a:r>
              <a:rPr lang="en-US" dirty="0" smtClean="0"/>
              <a:t>Post-doc Research Associate</a:t>
            </a:r>
          </a:p>
          <a:p>
            <a:r>
              <a:rPr lang="en-US" dirty="0" smtClean="0"/>
              <a:t>@ Dr. Kirk </a:t>
            </a:r>
            <a:r>
              <a:rPr lang="en-US" dirty="0" err="1" smtClean="0"/>
              <a:t>Wilhelmsen’s</a:t>
            </a:r>
            <a:r>
              <a:rPr lang="en-US" dirty="0" smtClean="0"/>
              <a:t> Lab</a:t>
            </a:r>
          </a:p>
          <a:p>
            <a:r>
              <a:rPr lang="en-US" dirty="0" smtClean="0"/>
              <a:t>Department of Genetics, School of Medicine</a:t>
            </a:r>
          </a:p>
          <a:p>
            <a:r>
              <a:rPr lang="en-US" dirty="0" smtClean="0"/>
              <a:t>UNC at Chapel Hill</a:t>
            </a:r>
          </a:p>
        </p:txBody>
      </p:sp>
    </p:spTree>
    <p:extLst>
      <p:ext uri="{BB962C8B-B14F-4D97-AF65-F5344CB8AC3E}">
        <p14:creationId xmlns:p14="http://schemas.microsoft.com/office/powerpoint/2010/main" val="31083787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776045" cy="781886"/>
          </a:xfrm>
        </p:spPr>
        <p:txBody>
          <a:bodyPr>
            <a:normAutofit fontScale="90000"/>
          </a:bodyPr>
          <a:lstStyle/>
          <a:p>
            <a:r>
              <a:rPr lang="en-US" dirty="0" smtClean="0"/>
              <a:t>Directly searching for multiplex IBD sharing is challenging</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lstStyle/>
              <a:p>
                <a:r>
                  <a:rPr lang="en-US" dirty="0" smtClean="0"/>
                  <a:t>Given a </a:t>
                </a:r>
                <a:r>
                  <a:rPr lang="en-US" dirty="0"/>
                  <a:t>set of </a:t>
                </a:r>
                <a:r>
                  <a:rPr lang="en-US" dirty="0" smtClean="0"/>
                  <a:t>individuals, their multiplex IBD segments (if any) can be any part of but not necessarily the entire chromosomal regions </a:t>
                </a:r>
                <a:r>
                  <a:rPr lang="en-US" dirty="0"/>
                  <a:t>where </a:t>
                </a:r>
                <a:r>
                  <a:rPr lang="en-US" dirty="0" smtClean="0"/>
                  <a:t>all individuals have compatible genotypes</a:t>
                </a:r>
              </a:p>
              <a:p>
                <a:r>
                  <a:rPr lang="en-US" dirty="0" smtClean="0"/>
                  <a:t>Effective statistics have yet to be developed</a:t>
                </a:r>
              </a:p>
              <a:p>
                <a:pPr lvl="1"/>
                <a:r>
                  <a:rPr lang="en-US" dirty="0"/>
                  <a:t>Multiplex IBD segments </a:t>
                </a:r>
                <a:r>
                  <a:rPr lang="en-US" dirty="0" smtClean="0"/>
                  <a:t>are shorter </a:t>
                </a:r>
                <a:r>
                  <a:rPr lang="en-US" dirty="0"/>
                  <a:t>than </a:t>
                </a:r>
                <a:r>
                  <a:rPr lang="en-US" dirty="0" smtClean="0"/>
                  <a:t>any pairwise IBD segments shared among the same group of individuals</a:t>
                </a:r>
              </a:p>
              <a:p>
                <a:r>
                  <a:rPr lang="en-US" dirty="0" smtClean="0"/>
                  <a:t>Search space is huge</a:t>
                </a:r>
              </a:p>
              <a:p>
                <a:pPr lvl="1"/>
                <a:r>
                  <a:rPr lang="en-US" dirty="0"/>
                  <a:t>Given </a:t>
                </a:r>
                <a:r>
                  <a:rPr lang="en-US" b="1" i="1" dirty="0"/>
                  <a:t>n</a:t>
                </a:r>
                <a:r>
                  <a:rPr lang="en-US" dirty="0"/>
                  <a:t> </a:t>
                </a:r>
                <a:r>
                  <a:rPr lang="en-US" dirty="0" smtClean="0"/>
                  <a:t>subjects </a:t>
                </a:r>
                <a:r>
                  <a:rPr lang="en-US" dirty="0"/>
                  <a:t>and </a:t>
                </a:r>
                <a:r>
                  <a:rPr lang="en-US" b="1" i="1" dirty="0"/>
                  <a:t>m</a:t>
                </a:r>
                <a:r>
                  <a:rPr lang="en-US" dirty="0"/>
                  <a:t> </a:t>
                </a:r>
                <a:r>
                  <a:rPr lang="en-US" dirty="0" smtClean="0"/>
                  <a:t>analysis </a:t>
                </a:r>
                <a:r>
                  <a:rPr lang="en-US" dirty="0"/>
                  <a:t>points/regions on the genome</a:t>
                </a:r>
                <a:r>
                  <a:rPr lang="en-US" dirty="0" smtClean="0"/>
                  <a:t>, an exhaustive search through all subsets </a:t>
                </a:r>
                <a:r>
                  <a:rPr lang="en-US" dirty="0"/>
                  <a:t>of </a:t>
                </a:r>
                <a:r>
                  <a:rPr lang="en-US" dirty="0" smtClean="0"/>
                  <a:t>subjects has complexity ~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𝑚𝑛</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𝑛</m:t>
                            </m:r>
                          </m:sup>
                        </m:sSup>
                      </m:e>
                    </m:d>
                  </m:oMath>
                </a14:m>
                <a:endParaRPr lang="en-US" dirty="0" smtClean="0"/>
              </a:p>
              <a:p>
                <a:pPr lvl="1"/>
                <a:endParaRPr lang="en-US" dirty="0" smtClean="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0">
                <a:blip r:embed="rId3"/>
                <a:stretch>
                  <a:fillRect l="-1043" t="-2122" r="-1681"/>
                </a:stretch>
              </a:blipFill>
            </p:spPr>
            <p:txBody>
              <a:bodyPr/>
              <a:lstStyle/>
              <a:p>
                <a:r>
                  <a:rPr lang="en-US">
                    <a:noFill/>
                  </a:rPr>
                  <a:t> </a:t>
                </a:r>
              </a:p>
            </p:txBody>
          </p:sp>
        </mc:Fallback>
      </mc:AlternateContent>
    </p:spTree>
    <p:extLst>
      <p:ext uri="{BB962C8B-B14F-4D97-AF65-F5344CB8AC3E}">
        <p14:creationId xmlns:p14="http://schemas.microsoft.com/office/powerpoint/2010/main" val="1596301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562" y="365126"/>
            <a:ext cx="10803340" cy="781886"/>
          </a:xfrm>
        </p:spPr>
        <p:txBody>
          <a:bodyPr>
            <a:noAutofit/>
          </a:bodyPr>
          <a:lstStyle/>
          <a:p>
            <a:r>
              <a:rPr lang="en-US" sz="3200" dirty="0" smtClean="0"/>
              <a:t>Inferring multiplex IBD sharing from pairwise sharing </a:t>
            </a:r>
            <a:r>
              <a:rPr lang="en-US" sz="3200" dirty="0"/>
              <a:t>is </a:t>
            </a:r>
            <a:r>
              <a:rPr lang="en-US" sz="3200" dirty="0" smtClean="0"/>
              <a:t>tricky</a:t>
            </a:r>
            <a:endParaRPr lang="en-US" sz="3200" dirty="0"/>
          </a:p>
        </p:txBody>
      </p:sp>
      <p:sp>
        <p:nvSpPr>
          <p:cNvPr id="4" name="Content Placeholder 3"/>
          <p:cNvSpPr>
            <a:spLocks noGrp="1"/>
          </p:cNvSpPr>
          <p:nvPr>
            <p:ph idx="1"/>
          </p:nvPr>
        </p:nvSpPr>
        <p:spPr>
          <a:xfrm>
            <a:off x="838201" y="1291389"/>
            <a:ext cx="4579373" cy="4885574"/>
          </a:xfrm>
        </p:spPr>
        <p:txBody>
          <a:bodyPr/>
          <a:lstStyle/>
          <a:p>
            <a:r>
              <a:rPr lang="en-US" u="sng" dirty="0" smtClean="0">
                <a:latin typeface="Calibri" panose="020F0502020204030204" pitchFamily="34" charset="0"/>
                <a:ea typeface="Calibri" panose="020F0502020204030204" pitchFamily="34" charset="0"/>
                <a:cs typeface="Times New Roman" panose="02020603050405020304" pitchFamily="18" charset="0"/>
              </a:rPr>
              <a:t>Transitivity of IBD relation</a:t>
            </a:r>
            <a:r>
              <a:rPr lang="en-US" dirty="0" smtClean="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if chromosome segments A and B are true IBD and B and C are true IBD at the same point</a:t>
            </a:r>
            <a:r>
              <a:rPr lang="en-US" b="1" i="1" dirty="0">
                <a:latin typeface="Cambria Math" panose="02040503050406030204" pitchFamily="18" charset="0"/>
                <a:ea typeface="Calibri" panose="020F0502020204030204" pitchFamily="34" charset="0"/>
                <a:cs typeface="Times New Roman" panose="02020603050405020304" pitchFamily="18" charset="0"/>
              </a:rPr>
              <a:t> j </a:t>
            </a:r>
            <a:r>
              <a:rPr lang="en-US" dirty="0">
                <a:latin typeface="Calibri" panose="020F0502020204030204" pitchFamily="34" charset="0"/>
                <a:ea typeface="Calibri" panose="020F0502020204030204" pitchFamily="34" charset="0"/>
                <a:cs typeface="Times New Roman" panose="02020603050405020304" pitchFamily="18" charset="0"/>
              </a:rPr>
              <a:t>then A and C must be IBD at point</a:t>
            </a:r>
            <a:r>
              <a:rPr lang="en-US" b="1" i="1" dirty="0">
                <a:latin typeface="Cambria Math" panose="02040503050406030204" pitchFamily="18" charset="0"/>
                <a:ea typeface="Calibri" panose="020F0502020204030204" pitchFamily="34" charset="0"/>
                <a:cs typeface="Times New Roman" panose="02020603050405020304" pitchFamily="18" charset="0"/>
              </a:rPr>
              <a:t> j </a:t>
            </a:r>
            <a:r>
              <a:rPr lang="en-US" b="1" dirty="0">
                <a:latin typeface="Cambria Math" panose="02040503050406030204" pitchFamily="18"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too.</a:t>
            </a:r>
          </a:p>
          <a:p>
            <a:r>
              <a:rPr lang="en-US" dirty="0" smtClean="0"/>
              <a:t>IBD transitivity allows us to infer multiplex IBD segments from the overlapping region of (some, not necessarily all) pairwise IBD segments </a:t>
            </a:r>
          </a:p>
        </p:txBody>
      </p:sp>
      <p:pic>
        <p:nvPicPr>
          <p:cNvPr id="89" name="Picture 88"/>
          <p:cNvPicPr>
            <a:picLocks noChangeAspect="1"/>
          </p:cNvPicPr>
          <p:nvPr/>
        </p:nvPicPr>
        <p:blipFill>
          <a:blip r:embed="rId3"/>
          <a:stretch>
            <a:fillRect/>
          </a:stretch>
        </p:blipFill>
        <p:spPr>
          <a:xfrm>
            <a:off x="5417574" y="1291389"/>
            <a:ext cx="5975286" cy="4325498"/>
          </a:xfrm>
          <a:prstGeom prst="rect">
            <a:avLst/>
          </a:prstGeom>
        </p:spPr>
      </p:pic>
    </p:spTree>
    <p:extLst>
      <p:ext uri="{BB962C8B-B14F-4D97-AF65-F5344CB8AC3E}">
        <p14:creationId xmlns:p14="http://schemas.microsoft.com/office/powerpoint/2010/main" val="2804686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365126"/>
            <a:ext cx="10803340" cy="781886"/>
          </a:xfrm>
        </p:spPr>
        <p:txBody>
          <a:bodyPr>
            <a:noAutofit/>
          </a:bodyPr>
          <a:lstStyle/>
          <a:p>
            <a:r>
              <a:rPr lang="en-US" sz="3200" dirty="0" smtClean="0"/>
              <a:t>Inferring multiplex IBD sharing from pairwise IBD </a:t>
            </a:r>
            <a:r>
              <a:rPr lang="en-US" sz="3200" dirty="0"/>
              <a:t>sharing is </a:t>
            </a:r>
            <a:r>
              <a:rPr lang="en-US" sz="3200" dirty="0" smtClean="0"/>
              <a:t>tricky</a:t>
            </a:r>
            <a:endParaRPr lang="en-US" sz="3200" dirty="0"/>
          </a:p>
        </p:txBody>
      </p:sp>
      <p:sp>
        <p:nvSpPr>
          <p:cNvPr id="7" name="Content Placeholder 6"/>
          <p:cNvSpPr>
            <a:spLocks noGrp="1"/>
          </p:cNvSpPr>
          <p:nvPr>
            <p:ph idx="1"/>
          </p:nvPr>
        </p:nvSpPr>
        <p:spPr>
          <a:xfrm>
            <a:off x="763050" y="5513631"/>
            <a:ext cx="10515600" cy="939747"/>
          </a:xfrm>
        </p:spPr>
        <p:txBody>
          <a:bodyPr/>
          <a:lstStyle/>
          <a:p>
            <a:pPr marL="0" indent="0">
              <a:buNone/>
            </a:pPr>
            <a:r>
              <a:rPr lang="en-US" sz="2400" dirty="0" smtClean="0"/>
              <a:t>To prevent false-negative errors in triplex IBD detection, we may need to use loose inclusion criteria for pairwise IBD segments</a:t>
            </a:r>
            <a:endParaRPr lang="en-US" sz="2400" dirty="0"/>
          </a:p>
        </p:txBody>
      </p:sp>
      <p:pic>
        <p:nvPicPr>
          <p:cNvPr id="42" name="Picture 41"/>
          <p:cNvPicPr>
            <a:picLocks noChangeAspect="1"/>
          </p:cNvPicPr>
          <p:nvPr/>
        </p:nvPicPr>
        <p:blipFill>
          <a:blip r:embed="rId3"/>
          <a:stretch>
            <a:fillRect/>
          </a:stretch>
        </p:blipFill>
        <p:spPr>
          <a:xfrm>
            <a:off x="1201089" y="1260550"/>
            <a:ext cx="10077561" cy="4139543"/>
          </a:xfrm>
          <a:prstGeom prst="rect">
            <a:avLst/>
          </a:prstGeom>
        </p:spPr>
      </p:pic>
      <p:pic>
        <p:nvPicPr>
          <p:cNvPr id="45" name="Picture 44"/>
          <p:cNvPicPr>
            <a:picLocks noChangeAspect="1"/>
          </p:cNvPicPr>
          <p:nvPr/>
        </p:nvPicPr>
        <p:blipFill>
          <a:blip r:embed="rId4"/>
          <a:stretch>
            <a:fillRect/>
          </a:stretch>
        </p:blipFill>
        <p:spPr>
          <a:xfrm>
            <a:off x="7049999" y="3075416"/>
            <a:ext cx="579170" cy="1511939"/>
          </a:xfrm>
          <a:prstGeom prst="rect">
            <a:avLst/>
          </a:prstGeom>
        </p:spPr>
      </p:pic>
    </p:spTree>
    <p:extLst>
      <p:ext uri="{BB962C8B-B14F-4D97-AF65-F5344CB8AC3E}">
        <p14:creationId xmlns:p14="http://schemas.microsoft.com/office/powerpoint/2010/main" val="423274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p:cNvSpPr>
            <a:spLocks noGrp="1"/>
          </p:cNvSpPr>
          <p:nvPr>
            <p:ph type="title"/>
          </p:nvPr>
        </p:nvSpPr>
        <p:spPr>
          <a:xfrm>
            <a:off x="769960" y="378773"/>
            <a:ext cx="10748749" cy="781886"/>
          </a:xfrm>
        </p:spPr>
        <p:txBody>
          <a:bodyPr>
            <a:normAutofit/>
          </a:bodyPr>
          <a:lstStyle/>
          <a:p>
            <a:r>
              <a:rPr lang="en-US" dirty="0" smtClean="0"/>
              <a:t>Major problems and our solutions</a:t>
            </a:r>
            <a:endParaRPr lang="en-US" dirty="0"/>
          </a:p>
        </p:txBody>
      </p:sp>
      <p:pic>
        <p:nvPicPr>
          <p:cNvPr id="2" name="Picture 1"/>
          <p:cNvPicPr>
            <a:picLocks noChangeAspect="1"/>
          </p:cNvPicPr>
          <p:nvPr/>
        </p:nvPicPr>
        <p:blipFill>
          <a:blip r:embed="rId3"/>
          <a:stretch>
            <a:fillRect/>
          </a:stretch>
        </p:blipFill>
        <p:spPr>
          <a:xfrm>
            <a:off x="203304" y="1302103"/>
            <a:ext cx="8806434" cy="5029871"/>
          </a:xfrm>
          <a:prstGeom prst="rect">
            <a:avLst/>
          </a:prstGeom>
        </p:spPr>
      </p:pic>
      <p:pic>
        <p:nvPicPr>
          <p:cNvPr id="3" name="Picture 2"/>
          <p:cNvPicPr>
            <a:picLocks noChangeAspect="1"/>
          </p:cNvPicPr>
          <p:nvPr/>
        </p:nvPicPr>
        <p:blipFill>
          <a:blip r:embed="rId4"/>
          <a:stretch>
            <a:fillRect/>
          </a:stretch>
        </p:blipFill>
        <p:spPr>
          <a:xfrm>
            <a:off x="133722" y="1302103"/>
            <a:ext cx="8272860" cy="5056256"/>
          </a:xfrm>
          <a:prstGeom prst="rect">
            <a:avLst/>
          </a:prstGeom>
        </p:spPr>
      </p:pic>
      <p:grpSp>
        <p:nvGrpSpPr>
          <p:cNvPr id="62" name="Group 61"/>
          <p:cNvGrpSpPr/>
          <p:nvPr/>
        </p:nvGrpSpPr>
        <p:grpSpPr>
          <a:xfrm>
            <a:off x="8476164" y="1641987"/>
            <a:ext cx="2297664" cy="4133514"/>
            <a:chOff x="8476164" y="1641987"/>
            <a:chExt cx="2297664" cy="4133514"/>
          </a:xfrm>
        </p:grpSpPr>
        <p:sp>
          <p:nvSpPr>
            <p:cNvPr id="60" name="Rectangle 59"/>
            <p:cNvSpPr/>
            <p:nvPr/>
          </p:nvSpPr>
          <p:spPr>
            <a:xfrm>
              <a:off x="8899872" y="2218468"/>
              <a:ext cx="1873956" cy="246425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We need </a:t>
              </a:r>
              <a:r>
                <a:rPr lang="en-US" sz="2000" dirty="0" smtClean="0">
                  <a:solidFill>
                    <a:schemeClr val="bg1"/>
                  </a:solidFill>
                </a:rPr>
                <a:t>to detect multiplex IBD segments and we need better </a:t>
              </a:r>
              <a:r>
                <a:rPr lang="en-US" sz="2000" dirty="0">
                  <a:solidFill>
                    <a:schemeClr val="bg1"/>
                  </a:solidFill>
                </a:rPr>
                <a:t>statistics </a:t>
              </a:r>
              <a:r>
                <a:rPr lang="en-US" sz="2000" dirty="0" smtClean="0">
                  <a:solidFill>
                    <a:schemeClr val="bg1"/>
                  </a:solidFill>
                </a:rPr>
                <a:t>and better searching strategy for that</a:t>
              </a:r>
              <a:endParaRPr lang="en-US" sz="2000" dirty="0">
                <a:solidFill>
                  <a:schemeClr val="bg1"/>
                </a:solidFill>
              </a:endParaRPr>
            </a:p>
          </p:txBody>
        </p:sp>
        <p:sp>
          <p:nvSpPr>
            <p:cNvPr id="61" name="Right Brace 60"/>
            <p:cNvSpPr/>
            <p:nvPr/>
          </p:nvSpPr>
          <p:spPr>
            <a:xfrm>
              <a:off x="8476164" y="1641987"/>
              <a:ext cx="269227" cy="4133514"/>
            </a:xfrm>
            <a:prstGeom prst="rightBrace">
              <a:avLst>
                <a:gd name="adj1" fmla="val 61992"/>
                <a:gd name="adj2" fmla="val 4756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69302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CHAT (</a:t>
            </a:r>
            <a:r>
              <a:rPr lang="en-US" dirty="0"/>
              <a:t>Convergent Haplotype Association Tagging </a:t>
            </a:r>
            <a:r>
              <a:rPr lang="en-US" dirty="0" smtClean="0"/>
              <a:t>)</a:t>
            </a:r>
            <a:endParaRPr lang="en-US" dirty="0"/>
          </a:p>
        </p:txBody>
      </p:sp>
      <p:sp>
        <p:nvSpPr>
          <p:cNvPr id="3" name="Content Placeholder 2"/>
          <p:cNvSpPr>
            <a:spLocks noGrp="1"/>
          </p:cNvSpPr>
          <p:nvPr>
            <p:ph idx="1"/>
          </p:nvPr>
        </p:nvSpPr>
        <p:spPr/>
        <p:txBody>
          <a:bodyPr/>
          <a:lstStyle/>
          <a:p>
            <a:r>
              <a:rPr lang="en-US" dirty="0" smtClean="0"/>
              <a:t>CHAT targets at rare variants with moderate effects that neither GWAS nor linkage analysis can effectively find</a:t>
            </a:r>
          </a:p>
          <a:p>
            <a:r>
              <a:rPr lang="en-US" dirty="0" smtClean="0"/>
              <a:t>CHAT relies on detecting short IBD segments shared by small (but significant) subsets of population samples to tag these variants </a:t>
            </a:r>
          </a:p>
          <a:p>
            <a:r>
              <a:rPr lang="en-US" dirty="0">
                <a:solidFill>
                  <a:schemeClr val="bg1">
                    <a:lumMod val="75000"/>
                  </a:schemeClr>
                </a:solidFill>
              </a:rPr>
              <a:t>Our statistic detects IBD sharing among three subjects (trios) based on their genotypes with high specificity. </a:t>
            </a:r>
          </a:p>
          <a:p>
            <a:r>
              <a:rPr lang="en-US" dirty="0">
                <a:solidFill>
                  <a:schemeClr val="bg1">
                    <a:lumMod val="75000"/>
                  </a:schemeClr>
                </a:solidFill>
              </a:rPr>
              <a:t>Our strategy for continuously searching subsets of individuals (larger than trios) that are plausibly IBD utilizes graph theory and is relatively efficient</a:t>
            </a:r>
          </a:p>
        </p:txBody>
      </p:sp>
    </p:spTree>
    <p:extLst>
      <p:ext uri="{BB962C8B-B14F-4D97-AF65-F5344CB8AC3E}">
        <p14:creationId xmlns:p14="http://schemas.microsoft.com/office/powerpoint/2010/main" val="4384079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866116" y="540773"/>
            <a:ext cx="10722171" cy="5601615"/>
            <a:chOff x="866116" y="540773"/>
            <a:chExt cx="10722171" cy="5601615"/>
          </a:xfrm>
        </p:grpSpPr>
        <p:pic>
          <p:nvPicPr>
            <p:cNvPr id="80" name="Picture 79"/>
            <p:cNvPicPr>
              <a:picLocks noChangeAspect="1"/>
            </p:cNvPicPr>
            <p:nvPr/>
          </p:nvPicPr>
          <p:blipFill rotWithShape="1">
            <a:blip r:embed="rId3"/>
            <a:srcRect b="8208"/>
            <a:stretch/>
          </p:blipFill>
          <p:spPr>
            <a:xfrm>
              <a:off x="866116" y="540773"/>
              <a:ext cx="10722171" cy="5601615"/>
            </a:xfrm>
            <a:prstGeom prst="rect">
              <a:avLst/>
            </a:prstGeom>
          </p:spPr>
        </p:pic>
        <p:sp>
          <p:nvSpPr>
            <p:cNvPr id="4" name="Oval 3"/>
            <p:cNvSpPr/>
            <p:nvPr/>
          </p:nvSpPr>
          <p:spPr>
            <a:xfrm>
              <a:off x="7315200" y="2005780"/>
              <a:ext cx="914400" cy="481781"/>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V="1">
              <a:off x="5331542" y="4114800"/>
              <a:ext cx="2204884" cy="14749"/>
            </a:xfrm>
            <a:prstGeom prst="line">
              <a:avLst/>
            </a:prstGeom>
            <a:ln w="76200">
              <a:solidFill>
                <a:srgbClr val="FF1515"/>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01655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CHAT (</a:t>
            </a:r>
            <a:r>
              <a:rPr lang="en-US" dirty="0"/>
              <a:t>Convergent Haplotype Association Tagging </a:t>
            </a:r>
            <a:r>
              <a:rPr lang="en-US" dirty="0" smtClean="0"/>
              <a:t>)</a:t>
            </a:r>
            <a:endParaRPr lang="en-US" dirty="0"/>
          </a:p>
        </p:txBody>
      </p:sp>
      <p:sp>
        <p:nvSpPr>
          <p:cNvPr id="3" name="Content Placeholder 2"/>
          <p:cNvSpPr>
            <a:spLocks noGrp="1"/>
          </p:cNvSpPr>
          <p:nvPr>
            <p:ph idx="1"/>
          </p:nvPr>
        </p:nvSpPr>
        <p:spPr/>
        <p:txBody>
          <a:bodyPr/>
          <a:lstStyle/>
          <a:p>
            <a:r>
              <a:rPr lang="en-US" dirty="0">
                <a:solidFill>
                  <a:schemeClr val="bg1">
                    <a:lumMod val="75000"/>
                  </a:schemeClr>
                </a:solidFill>
              </a:rPr>
              <a:t>CHAT targets at rare variants with moderate effects that neither GWAS nor linkage analysis can effectively find</a:t>
            </a:r>
          </a:p>
          <a:p>
            <a:r>
              <a:rPr lang="en-US" dirty="0">
                <a:solidFill>
                  <a:schemeClr val="bg1">
                    <a:lumMod val="75000"/>
                  </a:schemeClr>
                </a:solidFill>
              </a:rPr>
              <a:t>CHAT relies on detecting short IBD segments shared by small (but significant) subsets of population samples to tag these variants </a:t>
            </a:r>
          </a:p>
          <a:p>
            <a:r>
              <a:rPr lang="en-US" dirty="0" smtClean="0"/>
              <a:t>Our statistic detects IBD </a:t>
            </a:r>
            <a:r>
              <a:rPr lang="en-US" dirty="0"/>
              <a:t>sharing among three </a:t>
            </a:r>
            <a:r>
              <a:rPr lang="en-US" dirty="0" smtClean="0"/>
              <a:t>subjects (trios) </a:t>
            </a:r>
            <a:r>
              <a:rPr lang="en-US" dirty="0"/>
              <a:t>based on their </a:t>
            </a:r>
            <a:r>
              <a:rPr lang="en-US" dirty="0" smtClean="0"/>
              <a:t>genotypes with </a:t>
            </a:r>
            <a:r>
              <a:rPr lang="en-US" dirty="0"/>
              <a:t>high specificity. </a:t>
            </a:r>
            <a:endParaRPr lang="en-US" dirty="0" smtClean="0"/>
          </a:p>
          <a:p>
            <a:r>
              <a:rPr lang="en-US" dirty="0" smtClean="0"/>
              <a:t>Our strategy for continuously searching subsets </a:t>
            </a:r>
            <a:r>
              <a:rPr lang="en-US" dirty="0"/>
              <a:t>of </a:t>
            </a:r>
            <a:r>
              <a:rPr lang="en-US" dirty="0" smtClean="0"/>
              <a:t>individuals (</a:t>
            </a:r>
            <a:r>
              <a:rPr lang="en-US" dirty="0"/>
              <a:t>larger </a:t>
            </a:r>
            <a:r>
              <a:rPr lang="en-US" dirty="0" smtClean="0"/>
              <a:t>than trios) </a:t>
            </a:r>
            <a:r>
              <a:rPr lang="en-US" dirty="0"/>
              <a:t>that are plausibly </a:t>
            </a:r>
            <a:r>
              <a:rPr lang="en-US" dirty="0" smtClean="0"/>
              <a:t>IBD utilizes graph theory and is relatively efficient</a:t>
            </a:r>
            <a:endParaRPr lang="en-US" dirty="0"/>
          </a:p>
        </p:txBody>
      </p:sp>
    </p:spTree>
    <p:extLst>
      <p:ext uri="{BB962C8B-B14F-4D97-AF65-F5344CB8AC3E}">
        <p14:creationId xmlns:p14="http://schemas.microsoft.com/office/powerpoint/2010/main" val="14397282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9" name="Group 198"/>
          <p:cNvGrpSpPr/>
          <p:nvPr/>
        </p:nvGrpSpPr>
        <p:grpSpPr>
          <a:xfrm>
            <a:off x="1038227" y="2218324"/>
            <a:ext cx="6730157" cy="3085719"/>
            <a:chOff x="528837" y="1949197"/>
            <a:chExt cx="6730157" cy="3085719"/>
          </a:xfrm>
        </p:grpSpPr>
        <p:sp>
          <p:nvSpPr>
            <p:cNvPr id="176" name="Rectangle 175"/>
            <p:cNvSpPr/>
            <p:nvPr/>
          </p:nvSpPr>
          <p:spPr>
            <a:xfrm>
              <a:off x="6596947" y="2176264"/>
              <a:ext cx="446770" cy="1323709"/>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6079878" y="2155655"/>
              <a:ext cx="427277" cy="1323709"/>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5603255" y="2122808"/>
              <a:ext cx="230454" cy="1323709"/>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p:cNvSpPr/>
            <p:nvPr/>
          </p:nvSpPr>
          <p:spPr>
            <a:xfrm>
              <a:off x="5304395" y="2194378"/>
              <a:ext cx="238921" cy="1323709"/>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4817429" y="2193490"/>
              <a:ext cx="399362" cy="1323709"/>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a:off x="3790626" y="2188903"/>
              <a:ext cx="934203" cy="1323709"/>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3174704" y="2194373"/>
              <a:ext cx="502985" cy="1196329"/>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p:cNvSpPr/>
            <p:nvPr/>
          </p:nvSpPr>
          <p:spPr>
            <a:xfrm>
              <a:off x="2440751" y="2193491"/>
              <a:ext cx="630897" cy="1197211"/>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3" name="Group 182"/>
            <p:cNvGrpSpPr/>
            <p:nvPr/>
          </p:nvGrpSpPr>
          <p:grpSpPr>
            <a:xfrm>
              <a:off x="838200" y="1949197"/>
              <a:ext cx="6420794" cy="369332"/>
              <a:chOff x="-123689" y="4459508"/>
              <a:chExt cx="6420794" cy="369332"/>
            </a:xfrm>
          </p:grpSpPr>
          <p:cxnSp>
            <p:nvCxnSpPr>
              <p:cNvPr id="184" name="Straight Connector 183"/>
              <p:cNvCxnSpPr/>
              <p:nvPr/>
            </p:nvCxnSpPr>
            <p:spPr>
              <a:xfrm>
                <a:off x="879040" y="4661554"/>
                <a:ext cx="541806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5" name="Rectangle 184"/>
              <p:cNvSpPr/>
              <p:nvPr/>
            </p:nvSpPr>
            <p:spPr>
              <a:xfrm>
                <a:off x="2815472" y="4611278"/>
                <a:ext cx="944252" cy="8423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3853600" y="4611277"/>
                <a:ext cx="414780" cy="8423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1168923" y="4611278"/>
                <a:ext cx="944252" cy="8423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2207050" y="4611279"/>
                <a:ext cx="514546" cy="8423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a:off x="4339471" y="4611277"/>
                <a:ext cx="241956" cy="8423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p:cNvSpPr/>
              <p:nvPr/>
            </p:nvSpPr>
            <p:spPr>
              <a:xfrm>
                <a:off x="5125823" y="4611277"/>
                <a:ext cx="414780" cy="8423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p:cNvSpPr/>
              <p:nvPr/>
            </p:nvSpPr>
            <p:spPr>
              <a:xfrm>
                <a:off x="4633270" y="4611277"/>
                <a:ext cx="241956" cy="8423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p:cNvSpPr/>
              <p:nvPr/>
            </p:nvSpPr>
            <p:spPr>
              <a:xfrm>
                <a:off x="5628981" y="4608134"/>
                <a:ext cx="514546" cy="8423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TextBox 192"/>
              <p:cNvSpPr txBox="1"/>
              <p:nvPr/>
            </p:nvSpPr>
            <p:spPr>
              <a:xfrm>
                <a:off x="-123689" y="4459508"/>
                <a:ext cx="1273485" cy="369332"/>
              </a:xfrm>
              <a:prstGeom prst="rect">
                <a:avLst/>
              </a:prstGeom>
              <a:noFill/>
            </p:spPr>
            <p:txBody>
              <a:bodyPr wrap="square" rtlCol="0">
                <a:spAutoFit/>
              </a:bodyPr>
              <a:lstStyle/>
              <a:p>
                <a:r>
                  <a:rPr lang="en-US" i="1" dirty="0" smtClean="0"/>
                  <a:t>LD blocks</a:t>
                </a:r>
                <a:endParaRPr lang="en-US" i="1" dirty="0"/>
              </a:p>
            </p:txBody>
          </p:sp>
        </p:grpSp>
        <p:sp>
          <p:nvSpPr>
            <p:cNvPr id="195" name="TextBox 194"/>
            <p:cNvSpPr txBox="1"/>
            <p:nvPr/>
          </p:nvSpPr>
          <p:spPr>
            <a:xfrm>
              <a:off x="528837" y="4653401"/>
              <a:ext cx="1863358" cy="369332"/>
            </a:xfrm>
            <a:prstGeom prst="rect">
              <a:avLst/>
            </a:prstGeom>
            <a:noFill/>
          </p:spPr>
          <p:txBody>
            <a:bodyPr wrap="square" rtlCol="0">
              <a:spAutoFit/>
            </a:bodyPr>
            <a:lstStyle/>
            <a:p>
              <a:pPr algn="r"/>
              <a:r>
                <a:rPr lang="en-US" dirty="0" smtClean="0"/>
                <a:t>Weighted SMOR</a:t>
              </a:r>
              <a:endParaRPr lang="en-US" dirty="0"/>
            </a:p>
          </p:txBody>
        </p:sp>
        <mc:AlternateContent xmlns:mc="http://schemas.openxmlformats.org/markup-compatibility/2006" xmlns:a14="http://schemas.microsoft.com/office/drawing/2010/main">
          <mc:Choice Requires="a14">
            <p:sp>
              <p:nvSpPr>
                <p:cNvPr id="196" name="Rectangle 195"/>
                <p:cNvSpPr/>
                <p:nvPr/>
              </p:nvSpPr>
              <p:spPr>
                <a:xfrm>
                  <a:off x="2392195" y="4653401"/>
                  <a:ext cx="3536161"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0" i="1">
                                <a:latin typeface="Cambria Math" panose="02040503050406030204" pitchFamily="18" charset="0"/>
                              </a:rPr>
                              <m:t>𝑓</m:t>
                            </m:r>
                            <m:r>
                              <a:rPr lang="en-US" b="0" i="1">
                                <a:latin typeface="Cambria Math" panose="02040503050406030204" pitchFamily="18" charset="0"/>
                              </a:rPr>
                              <m:t>(</m:t>
                            </m:r>
                            <m:r>
                              <a:rPr lang="en-US" b="0" i="1">
                                <a:latin typeface="Cambria Math" panose="02040503050406030204" pitchFamily="18" charset="0"/>
                              </a:rPr>
                              <m:t>𝐿𝐷</m:t>
                            </m:r>
                            <m:d>
                              <m:dPr>
                                <m:ctrlPr>
                                  <a:rPr lang="en-US" i="1">
                                    <a:latin typeface="Cambria Math" panose="02040503050406030204" pitchFamily="18" charset="0"/>
                                  </a:rPr>
                                </m:ctrlPr>
                              </m:dPr>
                              <m:e>
                                <m:r>
                                  <a:rPr lang="en-US" b="0" i="1" smtClean="0">
                                    <a:latin typeface="Cambria Math" panose="02040503050406030204" pitchFamily="18" charset="0"/>
                                  </a:rPr>
                                  <m:t>𝑖</m:t>
                                </m:r>
                                <m:r>
                                  <a:rPr lang="en-US" b="0" i="1">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𝑤</m:t>
                                    </m:r>
                                  </m:e>
                                </m:d>
                              </m:e>
                            </m:d>
                            <m:r>
                              <a:rPr lang="en-US" b="0"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b="1" i="1">
                                <a:latin typeface="Cambria Math" panose="02040503050406030204" pitchFamily="18" charset="0"/>
                              </a:rPr>
                              <m:t>𝑺𝑴𝑶𝑹</m:t>
                            </m:r>
                          </m:e>
                          <m:sub>
                            <m:r>
                              <a:rPr lang="en-US" b="1" i="1">
                                <a:latin typeface="Cambria Math" panose="02040503050406030204" pitchFamily="18" charset="0"/>
                              </a:rPr>
                              <m:t>𝒊</m:t>
                            </m:r>
                            <m:r>
                              <a:rPr lang="en-US">
                                <a:latin typeface="Cambria Math" panose="02040503050406030204" pitchFamily="18" charset="0"/>
                              </a:rPr>
                              <m:t>,</m:t>
                            </m:r>
                            <m:r>
                              <a:rPr lang="en-US" b="1" i="1">
                                <a:latin typeface="Cambria Math" panose="02040503050406030204" pitchFamily="18" charset="0"/>
                              </a:rPr>
                              <m:t>𝒍</m:t>
                            </m:r>
                          </m:sub>
                        </m:sSub>
                      </m:oMath>
                    </m:oMathPara>
                  </a14:m>
                  <a:endParaRPr lang="en-US" dirty="0"/>
                </a:p>
              </p:txBody>
            </p:sp>
          </mc:Choice>
          <mc:Fallback xmlns="">
            <p:sp>
              <p:nvSpPr>
                <p:cNvPr id="196" name="Rectangle 195"/>
                <p:cNvSpPr>
                  <a:spLocks noRot="1" noChangeAspect="1" noMove="1" noResize="1" noEditPoints="1" noAdjustHandles="1" noChangeArrowheads="1" noChangeShapeType="1" noTextEdit="1"/>
                </p:cNvSpPr>
                <p:nvPr/>
              </p:nvSpPr>
              <p:spPr>
                <a:xfrm>
                  <a:off x="2392195" y="4653401"/>
                  <a:ext cx="3536161" cy="381515"/>
                </a:xfrm>
                <a:prstGeom prst="rect">
                  <a:avLst/>
                </a:prstGeom>
                <a:blipFill rotWithShape="0">
                  <a:blip r:embed="rId3"/>
                  <a:stretch>
                    <a:fillRect b="-112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7" name="Rectangle 196"/>
                <p:cNvSpPr/>
                <p:nvPr/>
              </p:nvSpPr>
              <p:spPr>
                <a:xfrm>
                  <a:off x="5819585" y="4663586"/>
                  <a:ext cx="888705" cy="369332"/>
                </a:xfrm>
                <a:prstGeom prst="rect">
                  <a:avLst/>
                </a:prstGeom>
              </p:spPr>
              <p:txBody>
                <a:bodyPr wrap="none">
                  <a:spAutoFit/>
                </a:bodyPr>
                <a:lstStyle/>
                <a:p>
                  <a:r>
                    <a:rPr lang="en-US" dirty="0" smtClean="0"/>
                    <a:t>(</a:t>
                  </a:r>
                  <a14:m>
                    <m:oMath xmlns:m="http://schemas.openxmlformats.org/officeDocument/2006/math">
                      <m:r>
                        <a:rPr lang="en-US" i="1">
                          <a:latin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m:t>
                      </m:r>
                    </m:oMath>
                  </a14:m>
                  <a:r>
                    <a:rPr lang="en-US" dirty="0" smtClean="0"/>
                    <a:t>)</a:t>
                  </a:r>
                  <a:endParaRPr lang="en-US" dirty="0"/>
                </a:p>
              </p:txBody>
            </p:sp>
          </mc:Choice>
          <mc:Fallback xmlns="">
            <p:sp>
              <p:nvSpPr>
                <p:cNvPr id="197" name="Rectangle 196"/>
                <p:cNvSpPr>
                  <a:spLocks noRot="1" noChangeAspect="1" noMove="1" noResize="1" noEditPoints="1" noAdjustHandles="1" noChangeArrowheads="1" noChangeShapeType="1" noTextEdit="1"/>
                </p:cNvSpPr>
                <p:nvPr/>
              </p:nvSpPr>
              <p:spPr>
                <a:xfrm>
                  <a:off x="5819585" y="4663586"/>
                  <a:ext cx="888705" cy="369332"/>
                </a:xfrm>
                <a:prstGeom prst="rect">
                  <a:avLst/>
                </a:prstGeom>
                <a:blipFill rotWithShape="0">
                  <a:blip r:embed="rId4"/>
                  <a:stretch>
                    <a:fillRect l="-5479" t="-8197" r="-5479" b="-24590"/>
                  </a:stretch>
                </a:blipFill>
              </p:spPr>
              <p:txBody>
                <a:bodyPr/>
                <a:lstStyle/>
                <a:p>
                  <a:r>
                    <a:rPr lang="en-US">
                      <a:noFill/>
                    </a:rPr>
                    <a:t> </a:t>
                  </a:r>
                </a:p>
              </p:txBody>
            </p:sp>
          </mc:Fallback>
        </mc:AlternateContent>
      </p:grpSp>
      <p:pic>
        <p:nvPicPr>
          <p:cNvPr id="90" name="Picture 89"/>
          <p:cNvPicPr>
            <a:picLocks noChangeAspect="1"/>
          </p:cNvPicPr>
          <p:nvPr/>
        </p:nvPicPr>
        <p:blipFill rotWithShape="1">
          <a:blip r:embed="rId5"/>
          <a:srcRect t="4142"/>
          <a:stretch/>
        </p:blipFill>
        <p:spPr>
          <a:xfrm>
            <a:off x="789849" y="2380149"/>
            <a:ext cx="6822015" cy="3746050"/>
          </a:xfrm>
          <a:prstGeom prst="rect">
            <a:avLst/>
          </a:prstGeom>
        </p:spPr>
      </p:pic>
      <p:sp>
        <p:nvSpPr>
          <p:cNvPr id="98" name="Title 97"/>
          <p:cNvSpPr>
            <a:spLocks noGrp="1"/>
          </p:cNvSpPr>
          <p:nvPr>
            <p:ph type="title"/>
          </p:nvPr>
        </p:nvSpPr>
        <p:spPr/>
        <p:txBody>
          <a:bodyPr/>
          <a:lstStyle/>
          <a:p>
            <a:r>
              <a:rPr lang="en-US" dirty="0" smtClean="0"/>
              <a:t>Our statistic for trio IBD sharing: </a:t>
            </a:r>
            <a:r>
              <a:rPr lang="en-US" i="1" dirty="0" err="1" smtClean="0"/>
              <a:t>maxSumWtSMOR</a:t>
            </a:r>
            <a:endParaRPr lang="en-US" i="1" dirty="0"/>
          </a:p>
        </p:txBody>
      </p:sp>
      <p:pic>
        <p:nvPicPr>
          <p:cNvPr id="91" name="Picture 90"/>
          <p:cNvPicPr>
            <a:picLocks noChangeAspect="1"/>
          </p:cNvPicPr>
          <p:nvPr/>
        </p:nvPicPr>
        <p:blipFill>
          <a:blip r:embed="rId6"/>
          <a:stretch>
            <a:fillRect/>
          </a:stretch>
        </p:blipFill>
        <p:spPr>
          <a:xfrm>
            <a:off x="444374" y="3927252"/>
            <a:ext cx="6273328" cy="896190"/>
          </a:xfrm>
          <a:prstGeom prst="rect">
            <a:avLst/>
          </a:prstGeom>
        </p:spPr>
      </p:pic>
      <p:grpSp>
        <p:nvGrpSpPr>
          <p:cNvPr id="252" name="Group 251"/>
          <p:cNvGrpSpPr/>
          <p:nvPr/>
        </p:nvGrpSpPr>
        <p:grpSpPr>
          <a:xfrm>
            <a:off x="413095" y="1317849"/>
            <a:ext cx="6818015" cy="2430642"/>
            <a:chOff x="-31279" y="1253571"/>
            <a:chExt cx="6818015" cy="2430642"/>
          </a:xfrm>
        </p:grpSpPr>
        <p:cxnSp>
          <p:nvCxnSpPr>
            <p:cNvPr id="223" name="Straight Connector 222"/>
            <p:cNvCxnSpPr/>
            <p:nvPr/>
          </p:nvCxnSpPr>
          <p:spPr>
            <a:xfrm>
              <a:off x="5489676" y="1287050"/>
              <a:ext cx="5327" cy="2397163"/>
            </a:xfrm>
            <a:prstGeom prst="line">
              <a:avLst/>
            </a:prstGeom>
            <a:ln w="28575">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6722488" y="1859794"/>
              <a:ext cx="1" cy="567580"/>
            </a:xfrm>
            <a:prstGeom prst="line">
              <a:avLst/>
            </a:prstGeom>
            <a:ln w="28575">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a:off x="4419342" y="1736915"/>
              <a:ext cx="5585" cy="1900809"/>
            </a:xfrm>
            <a:prstGeom prst="line">
              <a:avLst/>
            </a:prstGeom>
            <a:ln w="28575">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a:off x="-31279" y="1253571"/>
              <a:ext cx="6818015" cy="855426"/>
              <a:chOff x="249023" y="1510399"/>
              <a:chExt cx="6818015" cy="855426"/>
            </a:xfrm>
          </p:grpSpPr>
          <mc:AlternateContent xmlns:mc="http://schemas.openxmlformats.org/markup-compatibility/2006" xmlns:a14="http://schemas.microsoft.com/office/drawing/2010/main">
            <mc:Choice Requires="a14">
              <p:sp>
                <p:nvSpPr>
                  <p:cNvPr id="227" name="TextBox 226"/>
                  <p:cNvSpPr txBox="1"/>
                  <p:nvPr/>
                </p:nvSpPr>
                <p:spPr>
                  <a:xfrm>
                    <a:off x="249023" y="1693205"/>
                    <a:ext cx="2426966" cy="672620"/>
                  </a:xfrm>
                  <a:prstGeom prst="rect">
                    <a:avLst/>
                  </a:prstGeom>
                  <a:noFill/>
                </p:spPr>
                <p:txBody>
                  <a:bodyPr wrap="square" rtlCol="0">
                    <a:spAutoFit/>
                  </a:bodyPr>
                  <a:lstStyle/>
                  <a:p>
                    <a:pPr algn="r"/>
                    <a:r>
                      <a:rPr lang="en-US" dirty="0" smtClean="0"/>
                      <a:t>Sum of </a:t>
                    </a:r>
                    <a:r>
                      <a:rPr lang="en-US" dirty="0" err="1" smtClean="0"/>
                      <a:t>wt</a:t>
                    </a:r>
                    <a:r>
                      <a:rPr lang="en-US" dirty="0" smtClean="0"/>
                      <a:t> SMOR starting from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𝑺𝑴𝑶𝑹</m:t>
                            </m:r>
                          </m:e>
                          <m:sub>
                            <m:r>
                              <a:rPr lang="en-US" b="1" i="1" smtClean="0">
                                <a:latin typeface="Cambria Math" panose="02040503050406030204" pitchFamily="18" charset="0"/>
                              </a:rPr>
                              <m:t>𝒋</m:t>
                            </m:r>
                            <m:r>
                              <a:rPr lang="en-US">
                                <a:latin typeface="Cambria Math" panose="02040503050406030204" pitchFamily="18" charset="0"/>
                              </a:rPr>
                              <m:t>,</m:t>
                            </m:r>
                            <m:r>
                              <a:rPr lang="en-US" b="1" i="1">
                                <a:latin typeface="Cambria Math" panose="02040503050406030204" pitchFamily="18" charset="0"/>
                              </a:rPr>
                              <m:t>𝒍</m:t>
                            </m:r>
                          </m:sub>
                        </m:sSub>
                      </m:oMath>
                    </a14:m>
                    <a:r>
                      <a:rPr lang="en-US" dirty="0" smtClean="0"/>
                      <a:t> </a:t>
                    </a:r>
                    <a:endParaRPr lang="en-US" dirty="0"/>
                  </a:p>
                </p:txBody>
              </p:sp>
            </mc:Choice>
            <mc:Fallback xmlns="">
              <p:sp>
                <p:nvSpPr>
                  <p:cNvPr id="227" name="TextBox 226"/>
                  <p:cNvSpPr txBox="1">
                    <a:spLocks noRot="1" noChangeAspect="1" noMove="1" noResize="1" noEditPoints="1" noAdjustHandles="1" noChangeArrowheads="1" noChangeShapeType="1" noTextEdit="1"/>
                  </p:cNvSpPr>
                  <p:nvPr/>
                </p:nvSpPr>
                <p:spPr>
                  <a:xfrm>
                    <a:off x="249023" y="1693205"/>
                    <a:ext cx="2426966" cy="672620"/>
                  </a:xfrm>
                  <a:prstGeom prst="rect">
                    <a:avLst/>
                  </a:prstGeom>
                  <a:blipFill rotWithShape="0">
                    <a:blip r:embed="rId7"/>
                    <a:stretch>
                      <a:fillRect t="-5455" r="-4020" b="-10909"/>
                    </a:stretch>
                  </a:blipFill>
                </p:spPr>
                <p:txBody>
                  <a:bodyPr/>
                  <a:lstStyle/>
                  <a:p>
                    <a:r>
                      <a:rPr lang="en-US">
                        <a:noFill/>
                      </a:rPr>
                      <a:t> </a:t>
                    </a:r>
                  </a:p>
                </p:txBody>
              </p:sp>
            </mc:Fallback>
          </mc:AlternateContent>
          <p:cxnSp>
            <p:nvCxnSpPr>
              <p:cNvPr id="228" name="Straight Connector 227"/>
              <p:cNvCxnSpPr/>
              <p:nvPr/>
            </p:nvCxnSpPr>
            <p:spPr>
              <a:xfrm>
                <a:off x="4646998" y="1960966"/>
                <a:ext cx="12849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a:off x="4956214" y="1755266"/>
                <a:ext cx="12849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5222509" y="1654379"/>
                <a:ext cx="12849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5682546" y="1510399"/>
                <a:ext cx="12849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5992376" y="1598151"/>
                <a:ext cx="12849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6657186" y="1850549"/>
                <a:ext cx="12849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6938542" y="2123014"/>
                <a:ext cx="12849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a:off x="4378142" y="1850549"/>
                <a:ext cx="12849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4109525" y="1850549"/>
                <a:ext cx="12849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3676561" y="1755266"/>
                <a:ext cx="12849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3238367" y="1654379"/>
                <a:ext cx="12849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a:off x="2698544" y="1598151"/>
                <a:ext cx="12849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6431586" y="1850549"/>
                <a:ext cx="12849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41" name="Straight Connector 240"/>
            <p:cNvCxnSpPr/>
            <p:nvPr/>
          </p:nvCxnSpPr>
          <p:spPr>
            <a:xfrm>
              <a:off x="2492882" y="1396746"/>
              <a:ext cx="0" cy="1030628"/>
            </a:xfrm>
            <a:prstGeom prst="line">
              <a:avLst/>
            </a:prstGeom>
            <a:ln w="28575">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99" name="Group 298"/>
          <p:cNvGrpSpPr/>
          <p:nvPr/>
        </p:nvGrpSpPr>
        <p:grpSpPr>
          <a:xfrm>
            <a:off x="6678484" y="3714529"/>
            <a:ext cx="4852093" cy="2712147"/>
            <a:chOff x="6497402" y="3884626"/>
            <a:chExt cx="4852093" cy="2712147"/>
          </a:xfrm>
        </p:grpSpPr>
        <p:sp>
          <p:nvSpPr>
            <p:cNvPr id="300" name="Can 299"/>
            <p:cNvSpPr/>
            <p:nvPr/>
          </p:nvSpPr>
          <p:spPr>
            <a:xfrm>
              <a:off x="7836545" y="3903748"/>
              <a:ext cx="3512950" cy="2693025"/>
            </a:xfrm>
            <a:prstGeom prst="can">
              <a:avLst>
                <a:gd name="adj" fmla="val 13944"/>
              </a:avLst>
            </a:prstGeom>
            <a:solidFill>
              <a:schemeClr val="accent1">
                <a:lumMod val="20000"/>
                <a:lumOff val="80000"/>
              </a:schemeClr>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smtClean="0">
                  <a:solidFill>
                    <a:schemeClr val="tx1"/>
                  </a:solidFill>
                </a:rPr>
                <a:t>We first created a database to get all </a:t>
              </a:r>
              <a:r>
                <a:rPr lang="en-US" sz="1600" dirty="0">
                  <a:solidFill>
                    <a:schemeClr val="tx1"/>
                  </a:solidFill>
                </a:rPr>
                <a:t>possible </a:t>
              </a:r>
              <a:r>
                <a:rPr lang="en-US" sz="1600" u="sng" dirty="0" smtClean="0">
                  <a:solidFill>
                    <a:schemeClr val="tx1"/>
                  </a:solidFill>
                </a:rPr>
                <a:t>actual</a:t>
              </a:r>
              <a:r>
                <a:rPr lang="en-US" sz="1600" dirty="0" smtClean="0">
                  <a:solidFill>
                    <a:schemeClr val="tx1"/>
                  </a:solidFill>
                </a:rPr>
                <a:t> genotype combinations given three identical  </a:t>
              </a:r>
              <a:r>
                <a:rPr lang="en-US" sz="1600" u="sng" dirty="0" smtClean="0">
                  <a:solidFill>
                    <a:schemeClr val="tx1"/>
                  </a:solidFill>
                </a:rPr>
                <a:t>observed</a:t>
              </a:r>
              <a:r>
                <a:rPr lang="en-US" sz="1600" dirty="0" smtClean="0">
                  <a:solidFill>
                    <a:schemeClr val="tx1"/>
                  </a:solidFill>
                </a:rPr>
                <a:t> genotypes, assuming they or IBD or IBS</a:t>
              </a:r>
            </a:p>
            <a:p>
              <a:pPr marL="285750" indent="-285750">
                <a:buFont typeface="Arial" panose="020B0604020202020204" pitchFamily="34" charset="0"/>
                <a:buChar char="•"/>
              </a:pPr>
              <a:r>
                <a:rPr lang="en-US" sz="1600" dirty="0" smtClean="0">
                  <a:solidFill>
                    <a:schemeClr val="tx1"/>
                  </a:solidFill>
                </a:rPr>
                <a:t>We then calculated a series of SMOR scores using these combinations and a range of allele frequencies and genotyping error rates</a:t>
              </a:r>
              <a:endParaRPr lang="en-US" sz="1600" dirty="0">
                <a:solidFill>
                  <a:schemeClr val="tx1"/>
                </a:solidFill>
              </a:endParaRPr>
            </a:p>
          </p:txBody>
        </p:sp>
        <p:sp>
          <p:nvSpPr>
            <p:cNvPr id="302" name="Left Arrow 301"/>
            <p:cNvSpPr/>
            <p:nvPr/>
          </p:nvSpPr>
          <p:spPr>
            <a:xfrm>
              <a:off x="6497402" y="4157778"/>
              <a:ext cx="1580291" cy="885092"/>
            </a:xfrm>
            <a:prstGeom prst="leftArrow">
              <a:avLst>
                <a:gd name="adj1" fmla="val 50000"/>
                <a:gd name="adj2" fmla="val 365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smtClean="0">
                  <a:solidFill>
                    <a:schemeClr val="tx1"/>
                  </a:solidFill>
                </a:rPr>
                <a:t>Closet value</a:t>
              </a:r>
              <a:endParaRPr lang="en-US" i="1" dirty="0">
                <a:solidFill>
                  <a:schemeClr val="tx1"/>
                </a:solidFill>
              </a:endParaRPr>
            </a:p>
          </p:txBody>
        </p:sp>
        <p:sp>
          <p:nvSpPr>
            <p:cNvPr id="301" name="TextBox 300"/>
            <p:cNvSpPr txBox="1"/>
            <p:nvPr/>
          </p:nvSpPr>
          <p:spPr>
            <a:xfrm>
              <a:off x="8200040" y="3884626"/>
              <a:ext cx="3138979" cy="369332"/>
            </a:xfrm>
            <a:prstGeom prst="rect">
              <a:avLst/>
            </a:prstGeom>
            <a:noFill/>
          </p:spPr>
          <p:txBody>
            <a:bodyPr wrap="square" rtlCol="0">
              <a:spAutoFit/>
            </a:bodyPr>
            <a:lstStyle/>
            <a:p>
              <a:pPr algn="ctr"/>
              <a:r>
                <a:rPr lang="en-US" b="1" i="1" dirty="0" smtClean="0"/>
                <a:t>Pre-calculated SMOR scores</a:t>
              </a:r>
              <a:endParaRPr lang="en-US" b="1" i="1" dirty="0"/>
            </a:p>
          </p:txBody>
        </p:sp>
      </p:grpSp>
      <mc:AlternateContent xmlns:mc="http://schemas.openxmlformats.org/markup-compatibility/2006" xmlns:a14="http://schemas.microsoft.com/office/drawing/2010/main">
        <mc:Choice Requires="a14">
          <p:sp>
            <p:nvSpPr>
              <p:cNvPr id="307" name="Rectangle 306"/>
              <p:cNvSpPr/>
              <p:nvPr/>
            </p:nvSpPr>
            <p:spPr>
              <a:xfrm>
                <a:off x="7919439" y="1130952"/>
                <a:ext cx="3970923" cy="1680588"/>
              </a:xfrm>
              <a:prstGeom prst="rect">
                <a:avLst/>
              </a:prstGeom>
            </p:spPr>
            <p:txBody>
              <a:bodyPr wrap="square">
                <a:spAutoFit/>
              </a:bodyPr>
              <a:lstStyle/>
              <a:p>
                <a:r>
                  <a:rPr lang="en-US" sz="2000" dirty="0"/>
                  <a:t>T</a:t>
                </a:r>
                <a:r>
                  <a:rPr lang="en-US" sz="2000" dirty="0" smtClean="0"/>
                  <a:t>rio </a:t>
                </a:r>
                <a14:m>
                  <m:oMath xmlns:m="http://schemas.openxmlformats.org/officeDocument/2006/math">
                    <m:r>
                      <a:rPr lang="en-US" sz="2000" i="1">
                        <a:latin typeface="Cambria Math" panose="02040503050406030204" pitchFamily="18" charset="0"/>
                      </a:rPr>
                      <m:t>𝑙</m:t>
                    </m:r>
                    <m:r>
                      <a:rPr lang="en-US" sz="2000">
                        <a:latin typeface="Cambria Math" panose="02040503050406030204" pitchFamily="18" charset="0"/>
                      </a:rPr>
                      <m:t>=</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3</m:t>
                            </m:r>
                          </m:sub>
                        </m:sSub>
                      </m:e>
                    </m:d>
                  </m:oMath>
                </a14:m>
                <a:r>
                  <a:rPr lang="en-US" sz="2000" dirty="0"/>
                  <a:t> has two detected pairwise IBD segments</a:t>
                </a:r>
                <a14:m>
                  <m:oMath xmlns:m="http://schemas.openxmlformats.org/officeDocument/2006/math">
                    <m:r>
                      <a:rPr lang="en-US" sz="200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𝑙</m:t>
                        </m:r>
                      </m:e>
                      <m:sub>
                        <m:r>
                          <a:rPr lang="en-US" sz="2000" i="1">
                            <a:latin typeface="Cambria Math" panose="02040503050406030204" pitchFamily="18" charset="0"/>
                          </a:rPr>
                          <m:t>12</m:t>
                        </m:r>
                        <m:r>
                          <a:rPr lang="en-US" sz="2000" i="1">
                            <a:latin typeface="Cambria Math" panose="02040503050406030204" pitchFamily="18" charset="0"/>
                          </a:rPr>
                          <m:t>𝑗</m:t>
                        </m:r>
                      </m:sub>
                    </m:sSub>
                  </m:oMath>
                </a14:m>
                <a:r>
                  <a:rPr lang="en-US" sz="2000" dirty="0"/>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𝑙</m:t>
                        </m:r>
                      </m:e>
                      <m:sub>
                        <m:r>
                          <a:rPr lang="en-US" sz="2000" i="1">
                            <a:latin typeface="Cambria Math" panose="02040503050406030204" pitchFamily="18" charset="0"/>
                          </a:rPr>
                          <m:t>23</m:t>
                        </m:r>
                        <m:r>
                          <a:rPr lang="en-US" sz="2000" i="1">
                            <a:latin typeface="Cambria Math" panose="02040503050406030204" pitchFamily="18" charset="0"/>
                          </a:rPr>
                          <m:t>𝑗</m:t>
                        </m:r>
                      </m:sub>
                    </m:sSub>
                  </m:oMath>
                </a14:m>
                <a:r>
                  <a:rPr lang="en-US" sz="2000" dirty="0"/>
                  <a:t> </a:t>
                </a:r>
                <a:r>
                  <a:rPr lang="en-US" sz="2000" dirty="0" smtClean="0"/>
                  <a:t>around </a:t>
                </a:r>
                <a:r>
                  <a:rPr lang="en-US" sz="2000" dirty="0"/>
                  <a:t>an analysis point </a:t>
                </a:r>
                <a14:m>
                  <m:oMath xmlns:m="http://schemas.openxmlformats.org/officeDocument/2006/math">
                    <m:r>
                      <a:rPr lang="en-US" sz="2000" i="1">
                        <a:latin typeface="Cambria Math" panose="02040503050406030204" pitchFamily="18" charset="0"/>
                      </a:rPr>
                      <m:t>𝑗</m:t>
                    </m:r>
                  </m:oMath>
                </a14:m>
                <a:r>
                  <a:rPr lang="en-US" sz="2000" dirty="0" smtClean="0"/>
                  <a:t> which share </a:t>
                </a:r>
                <a:r>
                  <a:rPr lang="en-US" sz="2000" dirty="0"/>
                  <a:t>(inferred) </a:t>
                </a:r>
                <a:r>
                  <a:rPr lang="en-US" sz="2000" dirty="0" smtClean="0"/>
                  <a:t>haplotypes from </a:t>
                </a:r>
                <a:r>
                  <a:rPr lang="en-US" sz="2000" dirty="0"/>
                  <a:t>Marker </a:t>
                </a:r>
                <a14:m>
                  <m:oMath xmlns:m="http://schemas.openxmlformats.org/officeDocument/2006/math">
                    <m:r>
                      <a:rPr lang="en-US" sz="2000" i="1">
                        <a:latin typeface="Cambria Math" panose="02040503050406030204" pitchFamily="18" charset="0"/>
                      </a:rPr>
                      <m:t>𝑎</m:t>
                    </m:r>
                  </m:oMath>
                </a14:m>
                <a:r>
                  <a:rPr lang="en-US" sz="2000" dirty="0"/>
                  <a:t> to Marker </a:t>
                </a:r>
                <a14:m>
                  <m:oMath xmlns:m="http://schemas.openxmlformats.org/officeDocument/2006/math">
                    <m:r>
                      <a:rPr lang="en-US" sz="2000" i="1">
                        <a:latin typeface="Cambria Math" panose="02040503050406030204" pitchFamily="18" charset="0"/>
                      </a:rPr>
                      <m:t>𝑝</m:t>
                    </m:r>
                  </m:oMath>
                </a14:m>
                <a:r>
                  <a:rPr lang="en-US" sz="2000" dirty="0"/>
                  <a:t> </a:t>
                </a:r>
              </a:p>
            </p:txBody>
          </p:sp>
        </mc:Choice>
        <mc:Fallback xmlns="">
          <p:sp>
            <p:nvSpPr>
              <p:cNvPr id="307" name="Rectangle 306"/>
              <p:cNvSpPr>
                <a:spLocks noRot="1" noChangeAspect="1" noMove="1" noResize="1" noEditPoints="1" noAdjustHandles="1" noChangeArrowheads="1" noChangeShapeType="1" noTextEdit="1"/>
              </p:cNvSpPr>
              <p:nvPr/>
            </p:nvSpPr>
            <p:spPr>
              <a:xfrm>
                <a:off x="7919439" y="1130952"/>
                <a:ext cx="3970923" cy="1680588"/>
              </a:xfrm>
              <a:prstGeom prst="rect">
                <a:avLst/>
              </a:prstGeom>
              <a:blipFill rotWithShape="0">
                <a:blip r:embed="rId8"/>
                <a:stretch>
                  <a:fillRect l="-1534" t="-2182" b="-5818"/>
                </a:stretch>
              </a:blipFill>
            </p:spPr>
            <p:txBody>
              <a:bodyPr/>
              <a:lstStyle/>
              <a:p>
                <a:r>
                  <a:rPr lang="en-US">
                    <a:noFill/>
                  </a:rPr>
                  <a:t> </a:t>
                </a:r>
              </a:p>
            </p:txBody>
          </p:sp>
        </mc:Fallback>
      </mc:AlternateContent>
      <p:pic>
        <p:nvPicPr>
          <p:cNvPr id="3" name="Picture 2"/>
          <p:cNvPicPr>
            <a:picLocks noChangeAspect="1"/>
          </p:cNvPicPr>
          <p:nvPr/>
        </p:nvPicPr>
        <p:blipFill>
          <a:blip r:embed="rId9"/>
          <a:stretch>
            <a:fillRect/>
          </a:stretch>
        </p:blipFill>
        <p:spPr>
          <a:xfrm>
            <a:off x="346602" y="5467985"/>
            <a:ext cx="6919560" cy="774259"/>
          </a:xfrm>
          <a:prstGeom prst="rect">
            <a:avLst/>
          </a:prstGeom>
        </p:spPr>
      </p:pic>
      <mc:AlternateContent xmlns:mc="http://schemas.openxmlformats.org/markup-compatibility/2006" xmlns:a14="http://schemas.microsoft.com/office/drawing/2010/main">
        <mc:Choice Requires="a14">
          <p:sp>
            <p:nvSpPr>
              <p:cNvPr id="4" name="Rectangle 3"/>
              <p:cNvSpPr/>
              <p:nvPr/>
            </p:nvSpPr>
            <p:spPr>
              <a:xfrm>
                <a:off x="7940931" y="2810685"/>
                <a:ext cx="3041702" cy="707886"/>
              </a:xfrm>
              <a:prstGeom prst="rect">
                <a:avLst/>
              </a:prstGeom>
              <a:solidFill>
                <a:srgbClr val="FFFF00"/>
              </a:solidFill>
            </p:spPr>
            <p:txBody>
              <a:bodyPr wrap="square">
                <a:spAutoFit/>
              </a:bodyPr>
              <a:lstStyle/>
              <a:p>
                <a:r>
                  <a:rPr lang="en-US" sz="2000" dirty="0" smtClean="0">
                    <a:solidFill>
                      <a:schemeClr val="tx1"/>
                    </a:solidFill>
                  </a:rPr>
                  <a:t>Do </a:t>
                </a:r>
                <a:r>
                  <a:rPr lang="en-US" sz="2000" dirty="0" smtClean="0">
                    <a:solidFill>
                      <a:schemeClr val="tx1"/>
                    </a:solidFill>
                    <a:effectLst/>
                  </a:rPr>
                  <a:t>the trio share an IBD segment around Marker </a:t>
                </a:r>
                <a14:m>
                  <m:oMath xmlns:m="http://schemas.openxmlformats.org/officeDocument/2006/math">
                    <m:r>
                      <m:rPr>
                        <m:sty m:val="p"/>
                      </m:rPr>
                      <a:rPr lang="en-US" sz="2000" b="0" i="0" smtClean="0">
                        <a:solidFill>
                          <a:schemeClr val="tx1"/>
                        </a:solidFill>
                        <a:effectLst/>
                        <a:latin typeface="Cambria Math" panose="02040503050406030204" pitchFamily="18" charset="0"/>
                      </a:rPr>
                      <m:t>j</m:t>
                    </m:r>
                  </m:oMath>
                </a14:m>
                <a:r>
                  <a:rPr lang="en-US" sz="2000" dirty="0" smtClean="0">
                    <a:solidFill>
                      <a:schemeClr val="tx1"/>
                    </a:solidFill>
                    <a:effectLst/>
                  </a:rPr>
                  <a:t>?</a:t>
                </a:r>
                <a:endParaRPr lang="en-US" sz="2000" dirty="0">
                  <a:solidFill>
                    <a:schemeClr val="tx1"/>
                  </a:solidFill>
                  <a:effectLst/>
                </a:endParaRPr>
              </a:p>
            </p:txBody>
          </p:sp>
        </mc:Choice>
        <mc:Fallback xmlns="">
          <p:sp>
            <p:nvSpPr>
              <p:cNvPr id="4" name="Rectangle 3"/>
              <p:cNvSpPr>
                <a:spLocks noRot="1" noChangeAspect="1" noMove="1" noResize="1" noEditPoints="1" noAdjustHandles="1" noChangeArrowheads="1" noChangeShapeType="1" noTextEdit="1"/>
              </p:cNvSpPr>
              <p:nvPr/>
            </p:nvSpPr>
            <p:spPr>
              <a:xfrm>
                <a:off x="7940931" y="2810685"/>
                <a:ext cx="3041702" cy="707886"/>
              </a:xfrm>
              <a:prstGeom prst="rect">
                <a:avLst/>
              </a:prstGeom>
              <a:blipFill rotWithShape="0">
                <a:blip r:embed="rId10"/>
                <a:stretch>
                  <a:fillRect l="-2204" t="-4310" b="-14655"/>
                </a:stretch>
              </a:blipFill>
            </p:spPr>
            <p:txBody>
              <a:bodyPr/>
              <a:lstStyle/>
              <a:p>
                <a:r>
                  <a:rPr lang="en-US">
                    <a:noFill/>
                  </a:rPr>
                  <a:t> </a:t>
                </a:r>
              </a:p>
            </p:txBody>
          </p:sp>
        </mc:Fallback>
      </mc:AlternateContent>
    </p:spTree>
    <p:extLst>
      <p:ext uri="{BB962C8B-B14F-4D97-AF65-F5344CB8AC3E}">
        <p14:creationId xmlns:p14="http://schemas.microsoft.com/office/powerpoint/2010/main" val="428481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Estimate region and subject-specific null distributions</a:t>
            </a:r>
            <a:endParaRPr lang="en-US" dirty="0"/>
          </a:p>
        </p:txBody>
      </p:sp>
      <p:pic>
        <p:nvPicPr>
          <p:cNvPr id="196" name="Picture 195"/>
          <p:cNvPicPr>
            <a:picLocks noChangeAspect="1"/>
          </p:cNvPicPr>
          <p:nvPr/>
        </p:nvPicPr>
        <p:blipFill>
          <a:blip r:embed="rId3"/>
          <a:stretch>
            <a:fillRect/>
          </a:stretch>
        </p:blipFill>
        <p:spPr>
          <a:xfrm>
            <a:off x="392841" y="1500299"/>
            <a:ext cx="11077392" cy="3377477"/>
          </a:xfrm>
          <a:prstGeom prst="rect">
            <a:avLst/>
          </a:prstGeom>
        </p:spPr>
      </p:pic>
      <mc:AlternateContent xmlns:mc="http://schemas.openxmlformats.org/markup-compatibility/2006" xmlns:a14="http://schemas.microsoft.com/office/drawing/2010/main">
        <mc:Choice Requires="a14">
          <p:sp>
            <p:nvSpPr>
              <p:cNvPr id="197" name="TextBox 196"/>
              <p:cNvSpPr txBox="1"/>
              <p:nvPr/>
            </p:nvSpPr>
            <p:spPr>
              <a:xfrm>
                <a:off x="9052712" y="4974116"/>
                <a:ext cx="2417521" cy="1252907"/>
              </a:xfrm>
              <a:prstGeom prst="rect">
                <a:avLst/>
              </a:prstGeom>
              <a:solidFill>
                <a:srgbClr val="FFFF00"/>
              </a:solidFill>
            </p:spPr>
            <p:txBody>
              <a:bodyPr wrap="square" rtlCol="0">
                <a:spAutoFit/>
              </a:bodyPr>
              <a:lstStyle/>
              <a:p>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𝑮𝒂𝒎𝒎</m:t>
                        </m:r>
                      </m:e>
                      <m:sub>
                        <m:r>
                          <a:rPr lang="en-US" b="1" i="1">
                            <a:latin typeface="Cambria Math" panose="02040503050406030204" pitchFamily="18" charset="0"/>
                          </a:rPr>
                          <m:t>𝒋</m:t>
                        </m:r>
                        <m:r>
                          <a:rPr lang="en-US" b="1" i="1">
                            <a:latin typeface="Cambria Math" panose="02040503050406030204" pitchFamily="18" charset="0"/>
                          </a:rPr>
                          <m:t>,</m:t>
                        </m:r>
                        <m:r>
                          <a:rPr lang="en-US" b="1" i="1" smtClean="0">
                            <a:latin typeface="Cambria Math" panose="02040503050406030204" pitchFamily="18" charset="0"/>
                          </a:rPr>
                          <m:t>𝑺</m:t>
                        </m:r>
                        <m:r>
                          <a:rPr lang="en-US" b="1" i="1" smtClean="0">
                            <a:latin typeface="Cambria Math" panose="02040503050406030204" pitchFamily="18" charset="0"/>
                          </a:rPr>
                          <m:t> </m:t>
                        </m:r>
                      </m:sub>
                    </m:sSub>
                  </m:oMath>
                </a14:m>
                <a:r>
                  <a:rPr lang="en-US" dirty="0" smtClean="0"/>
                  <a:t>is empirically estimated using </a:t>
                </a:r>
                <a14:m>
                  <m:oMath xmlns:m="http://schemas.openxmlformats.org/officeDocument/2006/math">
                    <m:sSub>
                      <m:sSubPr>
                        <m:ctrlPr>
                          <a:rPr lang="en-US" b="1" i="1">
                            <a:latin typeface="Cambria Math" panose="02040503050406030204" pitchFamily="18" charset="0"/>
                          </a:rPr>
                        </m:ctrlPr>
                      </m:sSubPr>
                      <m:e>
                        <m:r>
                          <a:rPr lang="en-US" b="1" i="1" smtClean="0">
                            <a:latin typeface="Cambria Math" panose="02040503050406030204" pitchFamily="18" charset="0"/>
                          </a:rPr>
                          <m:t>𝒎𝒂𝒙𝑺𝒖𝒎𝑾𝒕𝑺𝑴𝑶𝑹</m:t>
                        </m:r>
                      </m:e>
                      <m:sub>
                        <m:r>
                          <a:rPr lang="en-US" b="1" i="1">
                            <a:latin typeface="Cambria Math" panose="02040503050406030204" pitchFamily="18" charset="0"/>
                          </a:rPr>
                          <m:t>𝒋</m:t>
                        </m:r>
                        <m:r>
                          <a:rPr lang="en-US" b="1" i="1">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𝒍</m:t>
                            </m:r>
                          </m:e>
                          <m:sub>
                            <m:r>
                              <a:rPr lang="en-US" b="1" i="1" smtClean="0">
                                <a:latin typeface="Cambria Math" panose="02040503050406030204" pitchFamily="18" charset="0"/>
                              </a:rPr>
                              <m:t>𝒊</m:t>
                            </m:r>
                          </m:sub>
                        </m:sSub>
                      </m:sub>
                    </m:sSub>
                  </m:oMath>
                </a14:m>
                <a:r>
                  <a:rPr lang="en-US" dirty="0" smtClean="0"/>
                  <a:t> (</a:t>
                </a:r>
                <a14:m>
                  <m:oMath xmlns:m="http://schemas.openxmlformats.org/officeDocument/2006/math">
                    <m:r>
                      <a:rPr lang="en-US" b="0" i="0"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𝑖</m:t>
                    </m:r>
                    <m:r>
                      <a:rPr lang="en-US"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oMath>
                </a14:m>
                <a:r>
                  <a:rPr lang="en-US" dirty="0" smtClean="0"/>
                  <a:t>) </a:t>
                </a:r>
                <a:endParaRPr lang="en-US" dirty="0"/>
              </a:p>
            </p:txBody>
          </p:sp>
        </mc:Choice>
        <mc:Fallback xmlns="">
          <p:sp>
            <p:nvSpPr>
              <p:cNvPr id="197" name="TextBox 196"/>
              <p:cNvSpPr txBox="1">
                <a:spLocks noRot="1" noChangeAspect="1" noMove="1" noResize="1" noEditPoints="1" noAdjustHandles="1" noChangeArrowheads="1" noChangeShapeType="1" noTextEdit="1"/>
              </p:cNvSpPr>
              <p:nvPr/>
            </p:nvSpPr>
            <p:spPr>
              <a:xfrm>
                <a:off x="9052712" y="4974116"/>
                <a:ext cx="2417521" cy="1252907"/>
              </a:xfrm>
              <a:prstGeom prst="rect">
                <a:avLst/>
              </a:prstGeom>
              <a:blipFill rotWithShape="0">
                <a:blip r:embed="rId4"/>
                <a:stretch>
                  <a:fillRect l="-2015" t="-2439" r="-1763" b="-7317"/>
                </a:stretch>
              </a:blipFill>
            </p:spPr>
            <p:txBody>
              <a:bodyPr/>
              <a:lstStyle/>
              <a:p>
                <a:r>
                  <a:rPr lang="en-US">
                    <a:noFill/>
                  </a:rPr>
                  <a:t> </a:t>
                </a:r>
              </a:p>
            </p:txBody>
          </p:sp>
        </mc:Fallback>
      </mc:AlternateContent>
      <p:grpSp>
        <p:nvGrpSpPr>
          <p:cNvPr id="198" name="Group 197"/>
          <p:cNvGrpSpPr/>
          <p:nvPr/>
        </p:nvGrpSpPr>
        <p:grpSpPr>
          <a:xfrm>
            <a:off x="2468305" y="1340917"/>
            <a:ext cx="1785097" cy="4833249"/>
            <a:chOff x="2301651" y="363742"/>
            <a:chExt cx="1785097" cy="4833249"/>
          </a:xfrm>
        </p:grpSpPr>
        <p:pic>
          <p:nvPicPr>
            <p:cNvPr id="199" name="Picture 198"/>
            <p:cNvPicPr>
              <a:picLocks noChangeAspect="1"/>
            </p:cNvPicPr>
            <p:nvPr/>
          </p:nvPicPr>
          <p:blipFill>
            <a:blip r:embed="rId5"/>
            <a:stretch>
              <a:fillRect/>
            </a:stretch>
          </p:blipFill>
          <p:spPr>
            <a:xfrm>
              <a:off x="2301651" y="4013047"/>
              <a:ext cx="1358055" cy="1183944"/>
            </a:xfrm>
            <a:prstGeom prst="rect">
              <a:avLst/>
            </a:prstGeom>
          </p:spPr>
        </p:pic>
        <p:grpSp>
          <p:nvGrpSpPr>
            <p:cNvPr id="200" name="Group 199"/>
            <p:cNvGrpSpPr/>
            <p:nvPr/>
          </p:nvGrpSpPr>
          <p:grpSpPr>
            <a:xfrm>
              <a:off x="2365935" y="363742"/>
              <a:ext cx="1720813" cy="3521742"/>
              <a:chOff x="6060620" y="3018650"/>
              <a:chExt cx="1720813" cy="3521742"/>
            </a:xfrm>
          </p:grpSpPr>
          <p:cxnSp>
            <p:nvCxnSpPr>
              <p:cNvPr id="201" name="Straight Connector 200"/>
              <p:cNvCxnSpPr/>
              <p:nvPr/>
            </p:nvCxnSpPr>
            <p:spPr>
              <a:xfrm flipH="1">
                <a:off x="6485331" y="3018650"/>
                <a:ext cx="8551" cy="3521666"/>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202" name="Isosceles Triangle 201"/>
              <p:cNvSpPr/>
              <p:nvPr/>
            </p:nvSpPr>
            <p:spPr>
              <a:xfrm>
                <a:off x="6415667" y="6325005"/>
                <a:ext cx="132058" cy="215387"/>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6073876" y="3593439"/>
                <a:ext cx="1336785" cy="9144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6145666" y="5164759"/>
                <a:ext cx="938851" cy="9144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a:off x="6254986" y="3797326"/>
                <a:ext cx="1100727" cy="9144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p:cNvSpPr/>
              <p:nvPr/>
            </p:nvSpPr>
            <p:spPr>
              <a:xfrm>
                <a:off x="6174825" y="3991223"/>
                <a:ext cx="1115284" cy="9144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6254986" y="4219425"/>
                <a:ext cx="1455737" cy="9144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6147948" y="4592675"/>
                <a:ext cx="1142162" cy="9144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p:cNvSpPr/>
              <p:nvPr/>
            </p:nvSpPr>
            <p:spPr>
              <a:xfrm>
                <a:off x="6060620" y="4790305"/>
                <a:ext cx="1229489" cy="9144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6085574" y="5581472"/>
                <a:ext cx="1441783" cy="9144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6078897" y="5981575"/>
                <a:ext cx="1702536" cy="9144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6135401" y="5774037"/>
                <a:ext cx="1412626" cy="9144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3" name="Group 212"/>
          <p:cNvGrpSpPr/>
          <p:nvPr/>
        </p:nvGrpSpPr>
        <p:grpSpPr>
          <a:xfrm>
            <a:off x="3387915" y="1345835"/>
            <a:ext cx="2863183" cy="4828331"/>
            <a:chOff x="3210778" y="368660"/>
            <a:chExt cx="2863183" cy="4828331"/>
          </a:xfrm>
        </p:grpSpPr>
        <p:pic>
          <p:nvPicPr>
            <p:cNvPr id="214" name="Picture 213"/>
            <p:cNvPicPr>
              <a:picLocks noChangeAspect="1"/>
            </p:cNvPicPr>
            <p:nvPr/>
          </p:nvPicPr>
          <p:blipFill>
            <a:blip r:embed="rId6"/>
            <a:stretch>
              <a:fillRect/>
            </a:stretch>
          </p:blipFill>
          <p:spPr>
            <a:xfrm>
              <a:off x="3989308" y="4095400"/>
              <a:ext cx="1211750" cy="1101591"/>
            </a:xfrm>
            <a:prstGeom prst="rect">
              <a:avLst/>
            </a:prstGeom>
          </p:spPr>
        </p:pic>
        <p:grpSp>
          <p:nvGrpSpPr>
            <p:cNvPr id="215" name="Group 214"/>
            <p:cNvGrpSpPr/>
            <p:nvPr/>
          </p:nvGrpSpPr>
          <p:grpSpPr>
            <a:xfrm>
              <a:off x="3210778" y="368660"/>
              <a:ext cx="2863183" cy="3521742"/>
              <a:chOff x="9125138" y="269322"/>
              <a:chExt cx="2863183" cy="3521742"/>
            </a:xfrm>
          </p:grpSpPr>
          <p:grpSp>
            <p:nvGrpSpPr>
              <p:cNvPr id="216" name="Group 215"/>
              <p:cNvGrpSpPr/>
              <p:nvPr/>
            </p:nvGrpSpPr>
            <p:grpSpPr>
              <a:xfrm>
                <a:off x="9125138" y="269322"/>
                <a:ext cx="2863183" cy="3521742"/>
                <a:chOff x="7673992" y="2642767"/>
                <a:chExt cx="2863183" cy="3521742"/>
              </a:xfrm>
            </p:grpSpPr>
            <p:cxnSp>
              <p:nvCxnSpPr>
                <p:cNvPr id="218" name="Straight Connector 217"/>
                <p:cNvCxnSpPr/>
                <p:nvPr/>
              </p:nvCxnSpPr>
              <p:spPr>
                <a:xfrm flipH="1">
                  <a:off x="8889611" y="2642767"/>
                  <a:ext cx="8551" cy="3521666"/>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219" name="Group 218"/>
                <p:cNvGrpSpPr/>
                <p:nvPr/>
              </p:nvGrpSpPr>
              <p:grpSpPr>
                <a:xfrm>
                  <a:off x="7673992" y="3217558"/>
                  <a:ext cx="2863183" cy="2946951"/>
                  <a:chOff x="2375726" y="949652"/>
                  <a:chExt cx="2863183" cy="2946951"/>
                </a:xfrm>
              </p:grpSpPr>
              <p:sp>
                <p:nvSpPr>
                  <p:cNvPr id="220" name="Isosceles Triangle 219"/>
                  <p:cNvSpPr/>
                  <p:nvPr/>
                </p:nvSpPr>
                <p:spPr>
                  <a:xfrm>
                    <a:off x="3521681" y="3681216"/>
                    <a:ext cx="132058" cy="215387"/>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p:cNvSpPr/>
                  <p:nvPr/>
                </p:nvSpPr>
                <p:spPr>
                  <a:xfrm>
                    <a:off x="2721886" y="949652"/>
                    <a:ext cx="2485869" cy="9144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3131643" y="2531804"/>
                    <a:ext cx="1232632" cy="9144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p:cNvSpPr/>
                  <p:nvPr/>
                </p:nvSpPr>
                <p:spPr>
                  <a:xfrm>
                    <a:off x="2375726" y="1153538"/>
                    <a:ext cx="2086002" cy="9144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p:cNvSpPr/>
                  <p:nvPr/>
                </p:nvSpPr>
                <p:spPr>
                  <a:xfrm>
                    <a:off x="3012920" y="1347434"/>
                    <a:ext cx="1718553" cy="9144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p:cNvSpPr/>
                  <p:nvPr/>
                </p:nvSpPr>
                <p:spPr>
                  <a:xfrm>
                    <a:off x="2376946" y="1758726"/>
                    <a:ext cx="2628812" cy="9144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p:cNvSpPr/>
                  <p:nvPr/>
                </p:nvSpPr>
                <p:spPr>
                  <a:xfrm>
                    <a:off x="2848507" y="1971544"/>
                    <a:ext cx="2390402" cy="9144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p:cNvSpPr/>
                  <p:nvPr/>
                </p:nvSpPr>
                <p:spPr>
                  <a:xfrm>
                    <a:off x="2848507" y="2742803"/>
                    <a:ext cx="1658278" cy="74441"/>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p:cNvSpPr/>
                  <p:nvPr/>
                </p:nvSpPr>
                <p:spPr>
                  <a:xfrm>
                    <a:off x="2770439" y="2955719"/>
                    <a:ext cx="1593836" cy="9144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p:cNvSpPr/>
                  <p:nvPr/>
                </p:nvSpPr>
                <p:spPr>
                  <a:xfrm>
                    <a:off x="3154256" y="3347267"/>
                    <a:ext cx="1702536" cy="83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p:cNvSpPr/>
                  <p:nvPr/>
                </p:nvSpPr>
                <p:spPr>
                  <a:xfrm>
                    <a:off x="2657837" y="3151562"/>
                    <a:ext cx="1858838" cy="808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17" name="Rectangle 216"/>
              <p:cNvSpPr/>
              <p:nvPr/>
            </p:nvSpPr>
            <p:spPr>
              <a:xfrm>
                <a:off x="9184123" y="658680"/>
                <a:ext cx="2485869" cy="9144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31" name="Group 230"/>
          <p:cNvGrpSpPr/>
          <p:nvPr/>
        </p:nvGrpSpPr>
        <p:grpSpPr>
          <a:xfrm>
            <a:off x="5431836" y="1338204"/>
            <a:ext cx="2915599" cy="4849403"/>
            <a:chOff x="5247153" y="362673"/>
            <a:chExt cx="2915599" cy="4849403"/>
          </a:xfrm>
        </p:grpSpPr>
        <p:pic>
          <p:nvPicPr>
            <p:cNvPr id="232" name="Picture 231"/>
            <p:cNvPicPr>
              <a:picLocks noChangeAspect="1"/>
            </p:cNvPicPr>
            <p:nvPr/>
          </p:nvPicPr>
          <p:blipFill>
            <a:blip r:embed="rId7"/>
            <a:stretch>
              <a:fillRect/>
            </a:stretch>
          </p:blipFill>
          <p:spPr>
            <a:xfrm>
              <a:off x="5911824" y="4142591"/>
              <a:ext cx="1266606" cy="1069485"/>
            </a:xfrm>
            <a:prstGeom prst="rect">
              <a:avLst/>
            </a:prstGeom>
          </p:spPr>
        </p:pic>
        <p:grpSp>
          <p:nvGrpSpPr>
            <p:cNvPr id="233" name="Group 232"/>
            <p:cNvGrpSpPr/>
            <p:nvPr/>
          </p:nvGrpSpPr>
          <p:grpSpPr>
            <a:xfrm>
              <a:off x="5247153" y="362673"/>
              <a:ext cx="2915599" cy="3521742"/>
              <a:chOff x="7665280" y="2642767"/>
              <a:chExt cx="2915599" cy="3521742"/>
            </a:xfrm>
          </p:grpSpPr>
          <p:cxnSp>
            <p:nvCxnSpPr>
              <p:cNvPr id="234" name="Straight Connector 233"/>
              <p:cNvCxnSpPr/>
              <p:nvPr/>
            </p:nvCxnSpPr>
            <p:spPr>
              <a:xfrm flipH="1">
                <a:off x="8889611" y="2642767"/>
                <a:ext cx="8551" cy="3521666"/>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235" name="Group 234"/>
              <p:cNvGrpSpPr/>
              <p:nvPr/>
            </p:nvGrpSpPr>
            <p:grpSpPr>
              <a:xfrm>
                <a:off x="7665280" y="3034002"/>
                <a:ext cx="2915599" cy="3130507"/>
                <a:chOff x="2367014" y="766096"/>
                <a:chExt cx="2915599" cy="3130507"/>
              </a:xfrm>
            </p:grpSpPr>
            <p:sp>
              <p:nvSpPr>
                <p:cNvPr id="236" name="Isosceles Triangle 235"/>
                <p:cNvSpPr/>
                <p:nvPr/>
              </p:nvSpPr>
              <p:spPr>
                <a:xfrm>
                  <a:off x="3521681" y="3681216"/>
                  <a:ext cx="132058" cy="215387"/>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Rectangle 236"/>
                <p:cNvSpPr/>
                <p:nvPr/>
              </p:nvSpPr>
              <p:spPr>
                <a:xfrm>
                  <a:off x="2367014" y="766096"/>
                  <a:ext cx="2063471" cy="9144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p:cNvSpPr/>
                <p:nvPr/>
              </p:nvSpPr>
              <p:spPr>
                <a:xfrm>
                  <a:off x="3131643" y="2531804"/>
                  <a:ext cx="1232632" cy="9144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2375726" y="1153538"/>
                  <a:ext cx="2086002" cy="9144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p:cNvSpPr/>
                <p:nvPr/>
              </p:nvSpPr>
              <p:spPr>
                <a:xfrm>
                  <a:off x="3012920" y="1347434"/>
                  <a:ext cx="1718553" cy="9144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Rectangle 240"/>
                <p:cNvSpPr/>
                <p:nvPr/>
              </p:nvSpPr>
              <p:spPr>
                <a:xfrm>
                  <a:off x="2378807" y="1575638"/>
                  <a:ext cx="2903806" cy="9144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41"/>
                <p:cNvSpPr/>
                <p:nvPr/>
              </p:nvSpPr>
              <p:spPr>
                <a:xfrm>
                  <a:off x="2376946" y="1778460"/>
                  <a:ext cx="2628812" cy="9144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p:cNvSpPr/>
                <p:nvPr/>
              </p:nvSpPr>
              <p:spPr>
                <a:xfrm>
                  <a:off x="2380429" y="2152431"/>
                  <a:ext cx="2307789" cy="9144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ectangle 243"/>
                <p:cNvSpPr/>
                <p:nvPr/>
              </p:nvSpPr>
              <p:spPr>
                <a:xfrm>
                  <a:off x="2590373" y="2337733"/>
                  <a:ext cx="1600745" cy="9144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2770439" y="2955719"/>
                  <a:ext cx="1593836" cy="9144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245"/>
                <p:cNvSpPr/>
                <p:nvPr/>
              </p:nvSpPr>
              <p:spPr>
                <a:xfrm>
                  <a:off x="3154256" y="3347267"/>
                  <a:ext cx="1702536" cy="83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p:cNvSpPr/>
                <p:nvPr/>
              </p:nvSpPr>
              <p:spPr>
                <a:xfrm>
                  <a:off x="2375486" y="3545744"/>
                  <a:ext cx="2630272" cy="82795"/>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248" name="Group 247"/>
          <p:cNvGrpSpPr/>
          <p:nvPr/>
        </p:nvGrpSpPr>
        <p:grpSpPr>
          <a:xfrm>
            <a:off x="6780400" y="1357406"/>
            <a:ext cx="2207193" cy="4830201"/>
            <a:chOff x="6602707" y="381875"/>
            <a:chExt cx="2207193" cy="4830201"/>
          </a:xfrm>
        </p:grpSpPr>
        <p:pic>
          <p:nvPicPr>
            <p:cNvPr id="249" name="Picture 248"/>
            <p:cNvPicPr>
              <a:picLocks noChangeAspect="1"/>
            </p:cNvPicPr>
            <p:nvPr/>
          </p:nvPicPr>
          <p:blipFill>
            <a:blip r:embed="rId8"/>
            <a:stretch>
              <a:fillRect/>
            </a:stretch>
          </p:blipFill>
          <p:spPr>
            <a:xfrm>
              <a:off x="7511982" y="4064884"/>
              <a:ext cx="1297918" cy="1147192"/>
            </a:xfrm>
            <a:prstGeom prst="rect">
              <a:avLst/>
            </a:prstGeom>
          </p:spPr>
        </p:pic>
        <p:grpSp>
          <p:nvGrpSpPr>
            <p:cNvPr id="250" name="Group 249"/>
            <p:cNvGrpSpPr/>
            <p:nvPr/>
          </p:nvGrpSpPr>
          <p:grpSpPr>
            <a:xfrm>
              <a:off x="6602707" y="381875"/>
              <a:ext cx="2035360" cy="3521666"/>
              <a:chOff x="9107480" y="2593837"/>
              <a:chExt cx="2035360" cy="3521666"/>
            </a:xfrm>
          </p:grpSpPr>
          <p:cxnSp>
            <p:nvCxnSpPr>
              <p:cNvPr id="251" name="Straight Connector 250"/>
              <p:cNvCxnSpPr/>
              <p:nvPr/>
            </p:nvCxnSpPr>
            <p:spPr>
              <a:xfrm flipH="1">
                <a:off x="10319210" y="2593837"/>
                <a:ext cx="8551" cy="3521666"/>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252" name="Isosceles Triangle 251"/>
              <p:cNvSpPr/>
              <p:nvPr/>
            </p:nvSpPr>
            <p:spPr>
              <a:xfrm>
                <a:off x="10249386" y="5890904"/>
                <a:ext cx="132058" cy="215387"/>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p:cNvSpPr/>
              <p:nvPr/>
            </p:nvSpPr>
            <p:spPr>
              <a:xfrm>
                <a:off x="9449751" y="3168627"/>
                <a:ext cx="1653371" cy="8591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p:cNvSpPr/>
              <p:nvPr/>
            </p:nvSpPr>
            <p:spPr>
              <a:xfrm>
                <a:off x="9518783" y="2975528"/>
                <a:ext cx="1438178" cy="93134"/>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Rectangle 254"/>
              <p:cNvSpPr/>
              <p:nvPr/>
            </p:nvSpPr>
            <p:spPr>
              <a:xfrm>
                <a:off x="9859508" y="4750780"/>
                <a:ext cx="1232632" cy="9144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Rectangle 255"/>
              <p:cNvSpPr/>
              <p:nvPr/>
            </p:nvSpPr>
            <p:spPr>
              <a:xfrm>
                <a:off x="9541939" y="3372513"/>
                <a:ext cx="1546953" cy="8141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ectangle 256"/>
              <p:cNvSpPr/>
              <p:nvPr/>
            </p:nvSpPr>
            <p:spPr>
              <a:xfrm>
                <a:off x="9740785" y="3785285"/>
                <a:ext cx="1268142" cy="9144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a:off x="9107480" y="3986633"/>
                <a:ext cx="1917780" cy="9144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Rectangle 258"/>
              <p:cNvSpPr/>
              <p:nvPr/>
            </p:nvSpPr>
            <p:spPr>
              <a:xfrm>
                <a:off x="9576373" y="4169527"/>
                <a:ext cx="1432554" cy="9144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ectangle 259"/>
              <p:cNvSpPr/>
              <p:nvPr/>
            </p:nvSpPr>
            <p:spPr>
              <a:xfrm>
                <a:off x="9487977" y="4536865"/>
                <a:ext cx="1600745" cy="9144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Rectangle 260"/>
              <p:cNvSpPr/>
              <p:nvPr/>
            </p:nvSpPr>
            <p:spPr>
              <a:xfrm>
                <a:off x="9998694" y="5143713"/>
                <a:ext cx="968808" cy="975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Rectangle 261"/>
              <p:cNvSpPr/>
              <p:nvPr/>
            </p:nvSpPr>
            <p:spPr>
              <a:xfrm>
                <a:off x="10158757" y="5351956"/>
                <a:ext cx="984083" cy="9144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Rectangle 262"/>
              <p:cNvSpPr/>
              <p:nvPr/>
            </p:nvSpPr>
            <p:spPr>
              <a:xfrm>
                <a:off x="9488103" y="5743536"/>
                <a:ext cx="1593836" cy="9144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5" name="Picture 4">
            <a:hlinkClick r:id="rId9" action="ppaction://hlinksldjump"/>
          </p:cNvPr>
          <p:cNvPicPr>
            <a:picLocks noChangeAspect="1"/>
          </p:cNvPicPr>
          <p:nvPr/>
        </p:nvPicPr>
        <p:blipFill rotWithShape="1">
          <a:blip r:embed="rId10" cstate="print">
            <a:extLst>
              <a:ext uri="{28A0092B-C50C-407E-A947-70E740481C1C}">
                <a14:useLocalDpi xmlns:a14="http://schemas.microsoft.com/office/drawing/2010/main" val="0"/>
              </a:ext>
            </a:extLst>
          </a:blip>
          <a:srcRect r="14039"/>
          <a:stretch/>
        </p:blipFill>
        <p:spPr>
          <a:xfrm>
            <a:off x="11535352" y="6174166"/>
            <a:ext cx="650656" cy="679874"/>
          </a:xfrm>
          <a:prstGeom prst="rect">
            <a:avLst/>
          </a:prstGeom>
        </p:spPr>
      </p:pic>
    </p:spTree>
    <p:extLst>
      <p:ext uri="{BB962C8B-B14F-4D97-AF65-F5344CB8AC3E}">
        <p14:creationId xmlns:p14="http://schemas.microsoft.com/office/powerpoint/2010/main" val="2569864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the significance of trio IBD sharing </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3539613"/>
                <a:ext cx="10515600" cy="2637350"/>
              </a:xfrm>
            </p:spPr>
            <p:txBody>
              <a:bodyPr>
                <a:normAutofit fontScale="77500" lnSpcReduction="20000"/>
              </a:bodyPr>
              <a:lstStyle/>
              <a:p>
                <a:pPr>
                  <a:lnSpc>
                    <a:spcPct val="110000"/>
                  </a:lnSpc>
                </a:pPr>
                <a:r>
                  <a:rPr lang="en-US" i="1" dirty="0" err="1" smtClean="0"/>
                  <a:t>maxSumWtSMOR</a:t>
                </a:r>
                <a:r>
                  <a:rPr lang="en-US" dirty="0" smtClean="0"/>
                  <a:t> increases </a:t>
                </a:r>
                <a:r>
                  <a:rPr lang="en-US" dirty="0"/>
                  <a:t>with the length of </a:t>
                </a:r>
                <a:r>
                  <a:rPr lang="en-US" dirty="0" smtClean="0"/>
                  <a:t>sharing and </a:t>
                </a:r>
                <a:r>
                  <a:rPr lang="en-US" dirty="0"/>
                  <a:t>the rarity of </a:t>
                </a:r>
                <a:r>
                  <a:rPr lang="en-US" dirty="0" smtClean="0"/>
                  <a:t>genotypes in the segment. SMOR </a:t>
                </a:r>
                <a:r>
                  <a:rPr lang="en-US" dirty="0"/>
                  <a:t>is </a:t>
                </a:r>
                <a:r>
                  <a:rPr lang="en-US" dirty="0" smtClean="0"/>
                  <a:t>weighted down based </a:t>
                </a:r>
                <a:r>
                  <a:rPr lang="en-US" dirty="0"/>
                  <a:t>on local LD to </a:t>
                </a:r>
                <a:r>
                  <a:rPr lang="en-US" dirty="0" smtClean="0"/>
                  <a:t>not inflate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US" dirty="0" smtClean="0"/>
                  <a:t> by over-representing some regions</a:t>
                </a:r>
              </a:p>
              <a:p>
                <a:pPr>
                  <a:lnSpc>
                    <a:spcPct val="110000"/>
                  </a:lnSpc>
                </a:pPr>
                <a:r>
                  <a:rPr lang="en-US" dirty="0" smtClean="0"/>
                  <a:t>Region and subject specific null distributions prevent spurious IBD sharing caused by long sequence of heterozygotes</a:t>
                </a:r>
                <a:endParaRPr lang="en-US" dirty="0"/>
              </a:p>
              <a:p>
                <a:pPr>
                  <a:lnSpc>
                    <a:spcPct val="110000"/>
                  </a:lnSpc>
                </a:pPr>
                <a:r>
                  <a:rPr lang="en-US" dirty="0"/>
                  <a:t>Geometric mean </a:t>
                </a:r>
                <a:r>
                  <a:rPr lang="en-US" dirty="0" smtClean="0"/>
                  <a:t>ensures that the inclusion of even </a:t>
                </a:r>
                <a:r>
                  <a:rPr lang="en-US" dirty="0"/>
                  <a:t>one single subject that </a:t>
                </a:r>
                <a:r>
                  <a:rPr lang="en-US" dirty="0" smtClean="0"/>
                  <a:t>is not IBD with the rest of the trio will be easily detected.</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3539613"/>
                <a:ext cx="10515600" cy="2637350"/>
              </a:xfrm>
              <a:blipFill rotWithShape="0">
                <a:blip r:embed="rId3"/>
                <a:stretch>
                  <a:fillRect l="-696" t="-3009" r="-11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1755058" y="1243268"/>
                <a:ext cx="8681883" cy="2200089"/>
              </a:xfrm>
              <a:prstGeom prst="rect">
                <a:avLst/>
              </a:prstGeom>
              <a:solidFill>
                <a:srgbClr val="FFFF00"/>
              </a:solidFill>
            </p:spPr>
            <p:txBody>
              <a:bodyPr wrap="square">
                <a:spAutoFit/>
              </a:bodyPr>
              <a:lstStyle/>
              <a:p>
                <a:pPr>
                  <a:spcAft>
                    <a:spcPts val="600"/>
                  </a:spcAft>
                </a:pPr>
                <a:r>
                  <a:rPr lang="en-US" sz="2400" dirty="0"/>
                  <a:t>Trio </a:t>
                </a:r>
                <a14:m>
                  <m:oMath xmlns:m="http://schemas.openxmlformats.org/officeDocument/2006/math">
                    <m:r>
                      <a:rPr lang="en-US" sz="2400" i="1" dirty="0">
                        <a:latin typeface="Cambria Math" panose="02040503050406030204" pitchFamily="18" charset="0"/>
                      </a:rPr>
                      <m:t>𝑙</m:t>
                    </m:r>
                    <m:r>
                      <a:rPr lang="en-US" sz="2400">
                        <a:latin typeface="Cambria Math" panose="02040503050406030204" pitchFamily="18" charset="0"/>
                      </a:rPr>
                      <m:t>=</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en-US" sz="2400" i="1">
                                <a:latin typeface="Cambria Math" panose="02040503050406030204" pitchFamily="18" charset="0"/>
                              </a:rPr>
                              <m:t>3</m:t>
                            </m:r>
                          </m:sub>
                        </m:sSub>
                      </m:e>
                    </m:d>
                  </m:oMath>
                </a14:m>
                <a:r>
                  <a:rPr lang="en-US" sz="2400" dirty="0"/>
                  <a:t> share an IBD segment around Marker 𝒋 if</a:t>
                </a:r>
              </a:p>
              <a:p>
                <a:pPr>
                  <a:spcBef>
                    <a:spcPts val="1200"/>
                  </a:spcBef>
                  <a:spcAft>
                    <a:spcPts val="600"/>
                  </a:spcAft>
                </a:pPr>
                <a14:m>
                  <m:oMathPara xmlns:m="http://schemas.openxmlformats.org/officeDocument/2006/math">
                    <m:oMathParaPr>
                      <m:jc m:val="centerGroup"/>
                    </m:oMathParaPr>
                    <m:oMath xmlns:m="http://schemas.openxmlformats.org/officeDocument/2006/math">
                      <m:rad>
                        <m:radPr>
                          <m:ctrlPr>
                            <a:rPr lang="en-US" sz="2000" i="1">
                              <a:latin typeface="Cambria Math" panose="02040503050406030204" pitchFamily="18" charset="0"/>
                            </a:rPr>
                          </m:ctrlPr>
                        </m:radPr>
                        <m:deg>
                          <m:r>
                            <m:rPr>
                              <m:brk m:alnAt="7"/>
                            </m:rPr>
                            <a:rPr lang="en-US" sz="2000" i="1">
                              <a:latin typeface="Cambria Math" panose="02040503050406030204" pitchFamily="18" charset="0"/>
                            </a:rPr>
                            <m:t>3</m:t>
                          </m:r>
                        </m:deg>
                        <m:e>
                          <m:nary>
                            <m:naryPr>
                              <m:chr m:val="∏"/>
                              <m:limLoc m:val="subSup"/>
                              <m:supHide m:val="on"/>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1,2,3</m:t>
                                  </m:r>
                                </m:e>
                              </m:d>
                            </m:sub>
                            <m:sup/>
                            <m:e>
                              <m:d>
                                <m:dPr>
                                  <m:ctrlPr>
                                    <a:rPr lang="en-US" sz="2000" i="1">
                                      <a:latin typeface="Cambria Math" panose="02040503050406030204" pitchFamily="18" charset="0"/>
                                    </a:rPr>
                                  </m:ctrlPr>
                                </m:dPr>
                                <m:e>
                                  <m:r>
                                    <a:rPr lang="en-US" sz="2000" i="1">
                                      <a:latin typeface="Cambria Math" panose="02040503050406030204" pitchFamily="18" charset="0"/>
                                    </a:rPr>
                                    <m:t>−</m:t>
                                  </m:r>
                                  <m:func>
                                    <m:funcPr>
                                      <m:ctrlPr>
                                        <a:rPr lang="en-US" sz="2000" i="1">
                                          <a:latin typeface="Cambria Math" panose="02040503050406030204" pitchFamily="18" charset="0"/>
                                        </a:rPr>
                                      </m:ctrlPr>
                                    </m:funcPr>
                                    <m:fName>
                                      <m:sSub>
                                        <m:sSubPr>
                                          <m:ctrlPr>
                                            <a:rPr lang="en-US" sz="2000" i="1">
                                              <a:latin typeface="Cambria Math" panose="02040503050406030204" pitchFamily="18" charset="0"/>
                                            </a:rPr>
                                          </m:ctrlPr>
                                        </m:sSubPr>
                                        <m:e>
                                          <m:r>
                                            <m:rPr>
                                              <m:sty m:val="p"/>
                                            </m:rPr>
                                            <a:rPr lang="en-US" sz="2000">
                                              <a:latin typeface="Cambria Math" panose="02040503050406030204" pitchFamily="18" charset="0"/>
                                            </a:rPr>
                                            <m:t>log</m:t>
                                          </m:r>
                                        </m:e>
                                        <m:sub>
                                          <m:r>
                                            <a:rPr lang="en-US" sz="2000" i="1">
                                              <a:latin typeface="Cambria Math" panose="02040503050406030204" pitchFamily="18" charset="0"/>
                                            </a:rPr>
                                            <m:t>10</m:t>
                                          </m:r>
                                        </m:sub>
                                      </m:sSub>
                                    </m:fName>
                                    <m:e>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𝑗</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𝑖</m:t>
                                              </m:r>
                                            </m:sub>
                                          </m:sSub>
                                        </m:sub>
                                      </m:sSub>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𝜇</m:t>
                                          </m:r>
                                        </m:e>
                                      </m:d>
                                    </m:e>
                                  </m:func>
                                </m:e>
                              </m:d>
                            </m:e>
                          </m:nary>
                        </m:e>
                      </m:rad>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𝐶</m:t>
                      </m:r>
                    </m:oMath>
                  </m:oMathPara>
                </a14:m>
                <a:endParaRPr lang="en-US" sz="2000" dirty="0">
                  <a:ea typeface="Cambria Math" panose="02040503050406030204" pitchFamily="18" charset="0"/>
                </a:endParaRPr>
              </a:p>
              <a:p>
                <a:pPr>
                  <a:spcAft>
                    <a:spcPts val="1200"/>
                  </a:spcAft>
                </a:pPr>
                <a:r>
                  <a:rPr lang="en-US" sz="2000" dirty="0" smtClean="0"/>
                  <a:t>where </a:t>
                </a:r>
                <a14:m>
                  <m:oMath xmlns:m="http://schemas.openxmlformats.org/officeDocument/2006/math">
                    <m:r>
                      <a:rPr lang="en-US" sz="2000" i="1">
                        <a:latin typeface="Cambria Math" panose="02040503050406030204" pitchFamily="18" charset="0"/>
                      </a:rPr>
                      <m:t>𝐶</m:t>
                    </m:r>
                  </m:oMath>
                </a14:m>
                <a:r>
                  <a:rPr lang="en-US" sz="2000" dirty="0"/>
                  <a:t> is a predefined fixed </a:t>
                </a:r>
                <a:r>
                  <a:rPr lang="en-US" sz="2000" dirty="0" smtClean="0"/>
                  <a:t>threshold, </a:t>
                </a:r>
                <a14:m>
                  <m:oMath xmlns:m="http://schemas.openxmlformats.org/officeDocument/2006/math">
                    <m:r>
                      <a:rPr lang="en-US" sz="2000" i="1">
                        <a:latin typeface="Cambria Math" panose="02040503050406030204" pitchFamily="18" charset="0"/>
                        <a:ea typeface="Cambria Math" panose="02040503050406030204" pitchFamily="18" charset="0"/>
                      </a:rPr>
                      <m:t>𝜇</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𝑚𝑎𝑥𝑆𝑢𝑚𝑊𝑡</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𝑆𝑀𝑂𝑅</m:t>
                        </m:r>
                      </m:e>
                      <m:sub>
                        <m:r>
                          <a:rPr lang="en-US" sz="2000" i="1">
                            <a:latin typeface="Cambria Math" panose="02040503050406030204" pitchFamily="18" charset="0"/>
                            <a:ea typeface="Cambria Math" panose="02040503050406030204" pitchFamily="18" charset="0"/>
                          </a:rPr>
                          <m:t>𝑗</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𝑙</m:t>
                        </m:r>
                      </m:sub>
                    </m:sSub>
                  </m:oMath>
                </a14:m>
                <a:r>
                  <a:rPr lang="en-US" sz="2000" i="1" dirty="0">
                    <a:latin typeface="Cambria Math"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𝑗</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𝑖</m:t>
                            </m:r>
                          </m:sub>
                        </m:sSub>
                      </m:sub>
                    </m:sSub>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𝜇</m:t>
                        </m:r>
                      </m:e>
                    </m:d>
                  </m:oMath>
                </a14:m>
                <a:r>
                  <a:rPr lang="en-US" sz="2000" dirty="0"/>
                  <a:t> is the p value of </a:t>
                </a:r>
                <a14:m>
                  <m:oMath xmlns:m="http://schemas.openxmlformats.org/officeDocument/2006/math">
                    <m:r>
                      <a:rPr lang="en-US" sz="2000" i="1">
                        <a:latin typeface="Cambria Math" panose="02040503050406030204" pitchFamily="18" charset="0"/>
                        <a:ea typeface="Cambria Math" panose="02040503050406030204" pitchFamily="18" charset="0"/>
                      </a:rPr>
                      <m:t>𝜇</m:t>
                    </m:r>
                  </m:oMath>
                </a14:m>
                <a:r>
                  <a:rPr lang="en-US" sz="2000" dirty="0"/>
                  <a:t> given by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𝐺𝑎𝑚𝑚</m:t>
                        </m:r>
                      </m:e>
                      <m:sub>
                        <m:r>
                          <a:rPr lang="en-US" sz="2000" i="1">
                            <a:latin typeface="Cambria Math" panose="02040503050406030204" pitchFamily="18" charset="0"/>
                            <a:ea typeface="Cambria Math" panose="02040503050406030204" pitchFamily="18" charset="0"/>
                          </a:rPr>
                          <m:t>𝑗</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m:t>
                            </m:r>
                          </m:e>
                          <m:sub>
                            <m:r>
                              <a:rPr lang="en-US" sz="2000" i="1">
                                <a:latin typeface="Cambria Math" panose="02040503050406030204" pitchFamily="18" charset="0"/>
                                <a:ea typeface="Cambria Math" panose="02040503050406030204" pitchFamily="18" charset="0"/>
                              </a:rPr>
                              <m:t>𝑖</m:t>
                            </m:r>
                          </m:sub>
                        </m:sSub>
                      </m:sub>
                    </m:sSub>
                  </m:oMath>
                </a14:m>
                <a:r>
                  <a:rPr lang="en-US" sz="2000" dirty="0"/>
                  <a:t>, </a:t>
                </a:r>
              </a:p>
            </p:txBody>
          </p:sp>
        </mc:Choice>
        <mc:Fallback xmlns="">
          <p:sp>
            <p:nvSpPr>
              <p:cNvPr id="3" name="Rectangle 2"/>
              <p:cNvSpPr>
                <a:spLocks noRot="1" noChangeAspect="1" noMove="1" noResize="1" noEditPoints="1" noAdjustHandles="1" noChangeArrowheads="1" noChangeShapeType="1" noTextEdit="1"/>
              </p:cNvSpPr>
              <p:nvPr/>
            </p:nvSpPr>
            <p:spPr>
              <a:xfrm>
                <a:off x="1755058" y="1243268"/>
                <a:ext cx="8681883" cy="2200089"/>
              </a:xfrm>
              <a:prstGeom prst="rect">
                <a:avLst/>
              </a:prstGeom>
              <a:blipFill rotWithShape="0">
                <a:blip r:embed="rId4"/>
                <a:stretch>
                  <a:fillRect l="-1124" t="-2770" b="-2770"/>
                </a:stretch>
              </a:blipFill>
            </p:spPr>
            <p:txBody>
              <a:bodyPr/>
              <a:lstStyle/>
              <a:p>
                <a:r>
                  <a:rPr lang="en-US">
                    <a:noFill/>
                  </a:rPr>
                  <a:t> </a:t>
                </a:r>
              </a:p>
            </p:txBody>
          </p:sp>
        </mc:Fallback>
      </mc:AlternateContent>
    </p:spTree>
    <p:extLst>
      <p:ext uri="{BB962C8B-B14F-4D97-AF65-F5344CB8AC3E}">
        <p14:creationId xmlns:p14="http://schemas.microsoft.com/office/powerpoint/2010/main" val="1179132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575090" y="1147012"/>
            <a:ext cx="7883213" cy="5504150"/>
          </a:xfrm>
          <a:prstGeom prst="rect">
            <a:avLst/>
          </a:prstGeom>
        </p:spPr>
      </p:pic>
      <p:sp>
        <p:nvSpPr>
          <p:cNvPr id="5" name="TextBox 4"/>
          <p:cNvSpPr txBox="1"/>
          <p:nvPr/>
        </p:nvSpPr>
        <p:spPr>
          <a:xfrm>
            <a:off x="475141" y="5219274"/>
            <a:ext cx="3469842" cy="1077218"/>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Modified from Figure 1 in </a:t>
            </a:r>
            <a:r>
              <a:rPr lang="en-US" sz="1600" i="1" dirty="0" smtClean="0">
                <a:latin typeface="Times New Roman" panose="02020603050405020304" pitchFamily="18" charset="0"/>
                <a:cs typeface="Times New Roman" panose="02020603050405020304" pitchFamily="18" charset="0"/>
              </a:rPr>
              <a:t>Bush </a:t>
            </a:r>
            <a:r>
              <a:rPr lang="en-US" sz="1600" i="1" dirty="0">
                <a:latin typeface="Times New Roman" panose="02020603050405020304" pitchFamily="18" charset="0"/>
                <a:cs typeface="Times New Roman" panose="02020603050405020304" pitchFamily="18" charset="0"/>
              </a:rPr>
              <a:t>WS, Moore JH (2012) Chapter 11: Genome-Wide Association Studies. </a:t>
            </a:r>
            <a:r>
              <a:rPr lang="en-US" sz="1600" i="1" dirty="0" err="1">
                <a:latin typeface="Times New Roman" panose="02020603050405020304" pitchFamily="18" charset="0"/>
                <a:cs typeface="Times New Roman" panose="02020603050405020304" pitchFamily="18" charset="0"/>
              </a:rPr>
              <a:t>PLoS</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Comput</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Biol</a:t>
            </a:r>
            <a:r>
              <a:rPr lang="en-US" sz="1600" i="1" dirty="0">
                <a:latin typeface="Times New Roman" panose="02020603050405020304" pitchFamily="18" charset="0"/>
                <a:cs typeface="Times New Roman" panose="02020603050405020304" pitchFamily="18" charset="0"/>
              </a:rPr>
              <a:t> 8(12</a:t>
            </a:r>
            <a:r>
              <a:rPr lang="en-US" sz="1600" i="1" dirty="0" smtClean="0">
                <a:latin typeface="Times New Roman" panose="02020603050405020304" pitchFamily="18" charset="0"/>
                <a:cs typeface="Times New Roman" panose="02020603050405020304" pitchFamily="18" charset="0"/>
              </a:rPr>
              <a:t>)</a:t>
            </a:r>
            <a:endParaRPr lang="en-US" sz="1600" i="1" dirty="0">
              <a:latin typeface="Times New Roman" panose="02020603050405020304" pitchFamily="18" charset="0"/>
              <a:cs typeface="Times New Roman" panose="02020603050405020304" pitchFamily="18" charset="0"/>
            </a:endParaRPr>
          </a:p>
        </p:txBody>
      </p:sp>
      <p:pic>
        <p:nvPicPr>
          <p:cNvPr id="22" name="Picture 10"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20934" y="2351314"/>
            <a:ext cx="1404436" cy="1404436"/>
          </a:xfrm>
          <a:prstGeom prst="rect">
            <a:avLst/>
          </a:prstGeom>
          <a:noFill/>
          <a:extLst>
            <a:ext uri="{909E8E84-426E-40DD-AFC4-6F175D3DCCD1}">
              <a14:hiddenFill xmlns:a14="http://schemas.microsoft.com/office/drawing/2010/main">
                <a:solidFill>
                  <a:srgbClr val="FFFFFF"/>
                </a:solidFill>
              </a14:hiddenFill>
            </a:ext>
          </a:extLst>
        </p:spPr>
      </p:pic>
      <p:sp>
        <p:nvSpPr>
          <p:cNvPr id="23" name="Title 22"/>
          <p:cNvSpPr>
            <a:spLocks noGrp="1"/>
          </p:cNvSpPr>
          <p:nvPr>
            <p:ph type="title"/>
          </p:nvPr>
        </p:nvSpPr>
        <p:spPr>
          <a:xfrm>
            <a:off x="475141" y="365126"/>
            <a:ext cx="10878659" cy="781886"/>
          </a:xfrm>
        </p:spPr>
        <p:txBody>
          <a:bodyPr/>
          <a:lstStyle/>
          <a:p>
            <a:r>
              <a:rPr lang="en-US" dirty="0" smtClean="0"/>
              <a:t>Targets: rare variants with moderate effects</a:t>
            </a:r>
            <a:endParaRPr lang="en-US" dirty="0"/>
          </a:p>
        </p:txBody>
      </p:sp>
    </p:spTree>
    <p:extLst>
      <p:ext uri="{BB962C8B-B14F-4D97-AF65-F5344CB8AC3E}">
        <p14:creationId xmlns:p14="http://schemas.microsoft.com/office/powerpoint/2010/main" val="2181974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searching strategy: graph-based trio extension</a:t>
            </a:r>
            <a:endParaRPr lang="en-US" dirty="0"/>
          </a:p>
        </p:txBody>
      </p:sp>
      <p:sp>
        <p:nvSpPr>
          <p:cNvPr id="3" name="Content Placeholder 2"/>
          <p:cNvSpPr>
            <a:spLocks noGrp="1"/>
          </p:cNvSpPr>
          <p:nvPr>
            <p:ph idx="1"/>
          </p:nvPr>
        </p:nvSpPr>
        <p:spPr/>
        <p:txBody>
          <a:bodyPr>
            <a:normAutofit/>
          </a:bodyPr>
          <a:lstStyle/>
          <a:p>
            <a:r>
              <a:rPr lang="en-US" dirty="0" smtClean="0"/>
              <a:t>IBD transitivity dictates that every IBD subset should form a </a:t>
            </a:r>
            <a:r>
              <a:rPr lang="en-US" u="sng" dirty="0" smtClean="0"/>
              <a:t>clique</a:t>
            </a:r>
            <a:r>
              <a:rPr lang="en-US" dirty="0" smtClean="0"/>
              <a:t> in this graph. </a:t>
            </a:r>
          </a:p>
          <a:p>
            <a:r>
              <a:rPr lang="en-US" dirty="0" smtClean="0"/>
              <a:t>False </a:t>
            </a:r>
            <a:r>
              <a:rPr lang="en-US" dirty="0"/>
              <a:t>pairwise IBD detection results lead to </a:t>
            </a:r>
            <a:r>
              <a:rPr lang="en-US" dirty="0">
                <a:latin typeface="Calibri" panose="020F0502020204030204" pitchFamily="34" charset="0"/>
                <a:cs typeface="Times New Roman" panose="02020603050405020304" pitchFamily="18" charset="0"/>
              </a:rPr>
              <a:t>missing or wrong edges and eventually subgraphs that violate IBD transitivity</a:t>
            </a:r>
            <a:r>
              <a:rPr lang="en-US" dirty="0"/>
              <a:t>. </a:t>
            </a:r>
            <a:endParaRPr lang="en-US" dirty="0" smtClean="0"/>
          </a:p>
          <a:p>
            <a:r>
              <a:rPr lang="en-US" u="sng" dirty="0" smtClean="0"/>
              <a:t>Triangles</a:t>
            </a:r>
            <a:r>
              <a:rPr lang="en-US" dirty="0"/>
              <a:t> </a:t>
            </a:r>
            <a:r>
              <a:rPr lang="en-US" dirty="0" smtClean="0"/>
              <a:t>are building blocks of cliques (size &gt;=3). </a:t>
            </a:r>
            <a:r>
              <a:rPr lang="en-US" u="sng" dirty="0" smtClean="0">
                <a:latin typeface="Calibri" panose="020F0502020204030204" pitchFamily="34" charset="0"/>
                <a:cs typeface="Times New Roman" panose="02020603050405020304" pitchFamily="18" charset="0"/>
              </a:rPr>
              <a:t>Open triads</a:t>
            </a:r>
            <a:r>
              <a:rPr lang="en-US" dirty="0" smtClean="0">
                <a:latin typeface="Calibri" panose="020F0502020204030204" pitchFamily="34" charset="0"/>
                <a:cs typeface="Times New Roman" panose="02020603050405020304" pitchFamily="18" charset="0"/>
              </a:rPr>
              <a:t> are building blocks of semi cliques.</a:t>
            </a:r>
          </a:p>
        </p:txBody>
      </p:sp>
      <p:sp>
        <p:nvSpPr>
          <p:cNvPr id="12" name="TextBox 11"/>
          <p:cNvSpPr txBox="1"/>
          <p:nvPr/>
        </p:nvSpPr>
        <p:spPr>
          <a:xfrm>
            <a:off x="6634034" y="5258620"/>
            <a:ext cx="2347277" cy="461665"/>
          </a:xfrm>
          <a:prstGeom prst="rect">
            <a:avLst/>
          </a:prstGeom>
          <a:noFill/>
        </p:spPr>
        <p:txBody>
          <a:bodyPr wrap="square" rtlCol="0">
            <a:spAutoFit/>
          </a:bodyPr>
          <a:lstStyle/>
          <a:p>
            <a:pPr algn="ctr"/>
            <a:r>
              <a:rPr lang="en-US" sz="2400" dirty="0" smtClean="0"/>
              <a:t>Open triad</a:t>
            </a:r>
            <a:endParaRPr lang="en-US" sz="2400" dirty="0"/>
          </a:p>
        </p:txBody>
      </p:sp>
      <p:grpSp>
        <p:nvGrpSpPr>
          <p:cNvPr id="13" name="Group 12"/>
          <p:cNvGrpSpPr/>
          <p:nvPr/>
        </p:nvGrpSpPr>
        <p:grpSpPr>
          <a:xfrm>
            <a:off x="8676887" y="5226392"/>
            <a:ext cx="1169451" cy="515890"/>
            <a:chOff x="6033009" y="4185806"/>
            <a:chExt cx="1169451" cy="515890"/>
          </a:xfrm>
        </p:grpSpPr>
        <p:sp>
          <p:nvSpPr>
            <p:cNvPr id="14" name="Oval 13"/>
            <p:cNvSpPr/>
            <p:nvPr/>
          </p:nvSpPr>
          <p:spPr>
            <a:xfrm>
              <a:off x="6517931" y="4185806"/>
              <a:ext cx="153481" cy="153480"/>
            </a:xfrm>
            <a:prstGeom prst="ellipse">
              <a:avLst/>
            </a:prstGeom>
            <a:solidFill>
              <a:schemeClr val="tx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033009" y="4548216"/>
              <a:ext cx="153481" cy="153480"/>
            </a:xfrm>
            <a:prstGeom prst="ellipse">
              <a:avLst/>
            </a:prstGeom>
            <a:solidFill>
              <a:schemeClr val="tx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4" idx="3"/>
              <a:endCxn id="15" idx="7"/>
            </p:cNvCxnSpPr>
            <p:nvPr/>
          </p:nvCxnSpPr>
          <p:spPr>
            <a:xfrm flipH="1">
              <a:off x="6164013" y="4316809"/>
              <a:ext cx="376395" cy="253884"/>
            </a:xfrm>
            <a:prstGeom prst="line">
              <a:avLst/>
            </a:prstGeom>
            <a:solidFill>
              <a:schemeClr val="tx1"/>
            </a:solidFill>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4" idx="5"/>
              <a:endCxn id="18" idx="1"/>
            </p:cNvCxnSpPr>
            <p:nvPr/>
          </p:nvCxnSpPr>
          <p:spPr>
            <a:xfrm>
              <a:off x="6648935" y="4316809"/>
              <a:ext cx="422521" cy="247423"/>
            </a:xfrm>
            <a:prstGeom prst="line">
              <a:avLst/>
            </a:prstGeom>
            <a:solidFill>
              <a:schemeClr val="tx1"/>
            </a:solidFill>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7048979" y="4541755"/>
              <a:ext cx="153481" cy="153480"/>
            </a:xfrm>
            <a:prstGeom prst="ellipse">
              <a:avLst/>
            </a:prstGeom>
            <a:solidFill>
              <a:schemeClr val="tx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5337825" y="4066205"/>
            <a:ext cx="4355032" cy="844840"/>
            <a:chOff x="8931599" y="3737940"/>
            <a:chExt cx="6338322" cy="1251284"/>
          </a:xfrm>
        </p:grpSpPr>
        <p:pic>
          <p:nvPicPr>
            <p:cNvPr id="30" name="Picture 29"/>
            <p:cNvPicPr>
              <a:picLocks noChangeAspect="1"/>
            </p:cNvPicPr>
            <p:nvPr/>
          </p:nvPicPr>
          <p:blipFill rotWithShape="1">
            <a:blip r:embed="rId3"/>
            <a:srcRect t="50000" b="8452"/>
            <a:stretch/>
          </p:blipFill>
          <p:spPr>
            <a:xfrm>
              <a:off x="11349853" y="3737940"/>
              <a:ext cx="3920068" cy="1251284"/>
            </a:xfrm>
            <a:prstGeom prst="rect">
              <a:avLst/>
            </a:prstGeom>
          </p:spPr>
        </p:pic>
        <p:pic>
          <p:nvPicPr>
            <p:cNvPr id="31" name="Picture 30"/>
            <p:cNvPicPr>
              <a:picLocks noChangeAspect="1"/>
            </p:cNvPicPr>
            <p:nvPr/>
          </p:nvPicPr>
          <p:blipFill rotWithShape="1">
            <a:blip r:embed="rId4"/>
            <a:srcRect l="32039"/>
            <a:stretch/>
          </p:blipFill>
          <p:spPr>
            <a:xfrm>
              <a:off x="8931599" y="3939297"/>
              <a:ext cx="2181789" cy="962110"/>
            </a:xfrm>
            <a:prstGeom prst="rect">
              <a:avLst/>
            </a:prstGeom>
          </p:spPr>
        </p:pic>
      </p:grpSp>
      <p:sp>
        <p:nvSpPr>
          <p:cNvPr id="32" name="TextBox 31"/>
          <p:cNvSpPr txBox="1"/>
          <p:nvPr/>
        </p:nvSpPr>
        <p:spPr>
          <a:xfrm>
            <a:off x="1466139" y="4257792"/>
            <a:ext cx="3527576" cy="461665"/>
          </a:xfrm>
          <a:prstGeom prst="rect">
            <a:avLst/>
          </a:prstGeom>
          <a:noFill/>
        </p:spPr>
        <p:txBody>
          <a:bodyPr wrap="square" rtlCol="0">
            <a:spAutoFit/>
          </a:bodyPr>
          <a:lstStyle/>
          <a:p>
            <a:pPr algn="r"/>
            <a:r>
              <a:rPr lang="en-US" sz="2400" i="1" dirty="0" smtClean="0"/>
              <a:t>K</a:t>
            </a:r>
            <a:r>
              <a:rPr lang="en-US" sz="2400" dirty="0" smtClean="0"/>
              <a:t>-vertex Cliques (</a:t>
            </a:r>
            <a:r>
              <a:rPr lang="en-US" sz="2400" i="1" dirty="0" smtClean="0"/>
              <a:t>K</a:t>
            </a:r>
            <a:r>
              <a:rPr lang="en-US" sz="2400" dirty="0" smtClean="0"/>
              <a:t> &gt;=3)</a:t>
            </a:r>
            <a:endParaRPr lang="en-US" sz="2400" dirty="0"/>
          </a:p>
        </p:txBody>
      </p:sp>
      <p:sp>
        <p:nvSpPr>
          <p:cNvPr id="34" name="TextBox 33"/>
          <p:cNvSpPr txBox="1"/>
          <p:nvPr/>
        </p:nvSpPr>
        <p:spPr>
          <a:xfrm>
            <a:off x="1273628" y="5222251"/>
            <a:ext cx="1837568" cy="461665"/>
          </a:xfrm>
          <a:prstGeom prst="rect">
            <a:avLst/>
          </a:prstGeom>
          <a:noFill/>
        </p:spPr>
        <p:txBody>
          <a:bodyPr wrap="square" rtlCol="0">
            <a:spAutoFit/>
          </a:bodyPr>
          <a:lstStyle/>
          <a:p>
            <a:pPr algn="r"/>
            <a:r>
              <a:rPr lang="en-US" sz="2400" dirty="0" smtClean="0"/>
              <a:t>Semi-cliques</a:t>
            </a:r>
            <a:endParaRPr lang="en-US" sz="2400" dirty="0"/>
          </a:p>
        </p:txBody>
      </p:sp>
      <p:grpSp>
        <p:nvGrpSpPr>
          <p:cNvPr id="35" name="Group 34"/>
          <p:cNvGrpSpPr/>
          <p:nvPr/>
        </p:nvGrpSpPr>
        <p:grpSpPr>
          <a:xfrm>
            <a:off x="3220543" y="5069608"/>
            <a:ext cx="576071" cy="839688"/>
            <a:chOff x="287560" y="168833"/>
            <a:chExt cx="802104" cy="1279358"/>
          </a:xfrm>
          <a:solidFill>
            <a:schemeClr val="tx1"/>
          </a:solidFill>
        </p:grpSpPr>
        <p:sp>
          <p:nvSpPr>
            <p:cNvPr id="36" name="Oval 35"/>
            <p:cNvSpPr/>
            <p:nvPr/>
          </p:nvSpPr>
          <p:spPr>
            <a:xfrm>
              <a:off x="704655" y="168833"/>
              <a:ext cx="192505" cy="192505"/>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897159" y="818538"/>
              <a:ext cx="192505" cy="192505"/>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83812" y="1255686"/>
              <a:ext cx="192505" cy="192505"/>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87560" y="614001"/>
              <a:ext cx="192505" cy="192505"/>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a:stCxn id="36" idx="3"/>
              <a:endCxn id="39" idx="7"/>
            </p:cNvCxnSpPr>
            <p:nvPr/>
          </p:nvCxnSpPr>
          <p:spPr>
            <a:xfrm flipH="1">
              <a:off x="451873" y="333146"/>
              <a:ext cx="280974" cy="309047"/>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7" idx="6"/>
              <a:endCxn id="39" idx="5"/>
            </p:cNvCxnSpPr>
            <p:nvPr/>
          </p:nvCxnSpPr>
          <p:spPr>
            <a:xfrm flipH="1" flipV="1">
              <a:off x="451873" y="778314"/>
              <a:ext cx="637791" cy="136477"/>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6" idx="5"/>
              <a:endCxn id="37" idx="5"/>
            </p:cNvCxnSpPr>
            <p:nvPr/>
          </p:nvCxnSpPr>
          <p:spPr>
            <a:xfrm>
              <a:off x="868968" y="333146"/>
              <a:ext cx="192504" cy="649705"/>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8" idx="0"/>
              <a:endCxn id="39" idx="4"/>
            </p:cNvCxnSpPr>
            <p:nvPr/>
          </p:nvCxnSpPr>
          <p:spPr>
            <a:xfrm flipH="1" flipV="1">
              <a:off x="383813" y="806506"/>
              <a:ext cx="96252" cy="44918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7" idx="3"/>
            </p:cNvCxnSpPr>
            <p:nvPr/>
          </p:nvCxnSpPr>
          <p:spPr>
            <a:xfrm flipH="1">
              <a:off x="495749" y="982851"/>
              <a:ext cx="429602" cy="393148"/>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5518650" y="5110965"/>
            <a:ext cx="750484" cy="740948"/>
            <a:chOff x="704655" y="1648716"/>
            <a:chExt cx="1407692" cy="1283368"/>
          </a:xfrm>
          <a:solidFill>
            <a:schemeClr val="tx1"/>
          </a:solidFill>
        </p:grpSpPr>
        <p:sp>
          <p:nvSpPr>
            <p:cNvPr id="46" name="Oval 45"/>
            <p:cNvSpPr/>
            <p:nvPr/>
          </p:nvSpPr>
          <p:spPr>
            <a:xfrm>
              <a:off x="1246075" y="1648716"/>
              <a:ext cx="192505" cy="192505"/>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719316" y="2739579"/>
              <a:ext cx="192505" cy="192505"/>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1919842" y="2154044"/>
              <a:ext cx="192505" cy="192505"/>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704655" y="2346549"/>
              <a:ext cx="192505" cy="192505"/>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a:endCxn id="49" idx="7"/>
            </p:cNvCxnSpPr>
            <p:nvPr/>
          </p:nvCxnSpPr>
          <p:spPr>
            <a:xfrm flipH="1">
              <a:off x="868968" y="1788847"/>
              <a:ext cx="457493" cy="585894"/>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8" idx="2"/>
            </p:cNvCxnSpPr>
            <p:nvPr/>
          </p:nvCxnSpPr>
          <p:spPr>
            <a:xfrm flipH="1">
              <a:off x="796775" y="2250297"/>
              <a:ext cx="1123067" cy="212553"/>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6" idx="4"/>
              <a:endCxn id="47" idx="2"/>
            </p:cNvCxnSpPr>
            <p:nvPr/>
          </p:nvCxnSpPr>
          <p:spPr>
            <a:xfrm>
              <a:off x="1342328" y="1841221"/>
              <a:ext cx="376988" cy="994611"/>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4275757" y="5105050"/>
            <a:ext cx="921351" cy="843392"/>
            <a:chOff x="5296589" y="4325143"/>
            <a:chExt cx="1624263" cy="1407694"/>
          </a:xfrm>
          <a:solidFill>
            <a:schemeClr val="tx1"/>
          </a:solidFill>
        </p:grpSpPr>
        <p:sp>
          <p:nvSpPr>
            <p:cNvPr id="54" name="Oval 53"/>
            <p:cNvSpPr/>
            <p:nvPr/>
          </p:nvSpPr>
          <p:spPr>
            <a:xfrm>
              <a:off x="5649514" y="4325143"/>
              <a:ext cx="192505" cy="192505"/>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296589" y="4942762"/>
              <a:ext cx="192505" cy="192505"/>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6728347" y="5259596"/>
              <a:ext cx="192505" cy="192505"/>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5842019" y="5540332"/>
              <a:ext cx="192505" cy="192505"/>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535842" y="4714163"/>
              <a:ext cx="192505" cy="192505"/>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a:stCxn id="57" idx="0"/>
              <a:endCxn id="54" idx="4"/>
            </p:cNvCxnSpPr>
            <p:nvPr/>
          </p:nvCxnSpPr>
          <p:spPr>
            <a:xfrm flipH="1" flipV="1">
              <a:off x="5745767" y="4517648"/>
              <a:ext cx="192505" cy="1022684"/>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8" idx="6"/>
            </p:cNvCxnSpPr>
            <p:nvPr/>
          </p:nvCxnSpPr>
          <p:spPr>
            <a:xfrm flipH="1">
              <a:off x="5408643" y="4810416"/>
              <a:ext cx="1319704" cy="24080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6" idx="2"/>
            </p:cNvCxnSpPr>
            <p:nvPr/>
          </p:nvCxnSpPr>
          <p:spPr>
            <a:xfrm flipH="1" flipV="1">
              <a:off x="5761510" y="4475832"/>
              <a:ext cx="966837" cy="880017"/>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57" idx="7"/>
            </p:cNvCxnSpPr>
            <p:nvPr/>
          </p:nvCxnSpPr>
          <p:spPr>
            <a:xfrm flipH="1">
              <a:off x="6006332" y="4824423"/>
              <a:ext cx="613972" cy="744101"/>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8" idx="1"/>
              <a:endCxn id="54" idx="5"/>
            </p:cNvCxnSpPr>
            <p:nvPr/>
          </p:nvCxnSpPr>
          <p:spPr>
            <a:xfrm flipH="1" flipV="1">
              <a:off x="5813827" y="4489456"/>
              <a:ext cx="750207" cy="25289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58921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searching strategy: graph-based trio extension</a:t>
            </a:r>
            <a:endParaRPr lang="en-US" dirty="0"/>
          </a:p>
        </p:txBody>
      </p:sp>
      <p:sp>
        <p:nvSpPr>
          <p:cNvPr id="3" name="Content Placeholder 2"/>
          <p:cNvSpPr>
            <a:spLocks noGrp="1"/>
          </p:cNvSpPr>
          <p:nvPr>
            <p:ph idx="1"/>
          </p:nvPr>
        </p:nvSpPr>
        <p:spPr/>
        <p:txBody>
          <a:bodyPr>
            <a:normAutofit/>
          </a:bodyPr>
          <a:lstStyle/>
          <a:p>
            <a:r>
              <a:rPr lang="en-US" smtClean="0">
                <a:latin typeface="Calibri" panose="020F0502020204030204" pitchFamily="34" charset="0"/>
                <a:cs typeface="Times New Roman" panose="02020603050405020304" pitchFamily="18" charset="0"/>
              </a:rPr>
              <a:t>After examining </a:t>
            </a:r>
            <a:endParaRPr lang="en-US" dirty="0" smtClean="0">
              <a:latin typeface="Calibri" panose="020F0502020204030204" pitchFamily="34" charset="0"/>
              <a:cs typeface="Times New Roman" panose="02020603050405020304" pitchFamily="18" charset="0"/>
            </a:endParaRPr>
          </a:p>
          <a:p>
            <a:r>
              <a:rPr lang="en-US" dirty="0" smtClean="0">
                <a:latin typeface="Calibri" panose="020F0502020204030204" pitchFamily="34" charset="0"/>
                <a:cs typeface="Times New Roman" panose="02020603050405020304" pitchFamily="18" charset="0"/>
              </a:rPr>
              <a:t>CHAT </a:t>
            </a:r>
            <a:r>
              <a:rPr lang="en-US" dirty="0">
                <a:latin typeface="Calibri" panose="020F0502020204030204" pitchFamily="34" charset="0"/>
                <a:cs typeface="Times New Roman" panose="02020603050405020304" pitchFamily="18" charset="0"/>
              </a:rPr>
              <a:t>searches for IBD subsets with &gt; 3 members by examining open triads and merging triangles with at least one overlapping edge.</a:t>
            </a:r>
            <a:endParaRPr lang="en-US" dirty="0"/>
          </a:p>
          <a:p>
            <a:endParaRPr lang="en-US" dirty="0" smtClean="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2816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 the disease association: nominal p</a:t>
            </a:r>
            <a:endParaRPr lang="en-US" dirty="0"/>
          </a:p>
        </p:txBody>
      </p:sp>
      <p:pic>
        <p:nvPicPr>
          <p:cNvPr id="56" name="Picture 55"/>
          <p:cNvPicPr>
            <a:picLocks noChangeAspect="1"/>
          </p:cNvPicPr>
          <p:nvPr/>
        </p:nvPicPr>
        <p:blipFill>
          <a:blip r:embed="rId3"/>
          <a:stretch>
            <a:fillRect/>
          </a:stretch>
        </p:blipFill>
        <p:spPr>
          <a:xfrm>
            <a:off x="1439758" y="1147012"/>
            <a:ext cx="4170180" cy="5211370"/>
          </a:xfrm>
          <a:prstGeom prst="rect">
            <a:avLst/>
          </a:prstGeom>
        </p:spPr>
      </p:pic>
      <p:pic>
        <p:nvPicPr>
          <p:cNvPr id="65" name="Picture 64"/>
          <p:cNvPicPr>
            <a:picLocks noChangeAspect="1"/>
          </p:cNvPicPr>
          <p:nvPr/>
        </p:nvPicPr>
        <p:blipFill>
          <a:blip r:embed="rId4"/>
          <a:stretch>
            <a:fillRect/>
          </a:stretch>
        </p:blipFill>
        <p:spPr>
          <a:xfrm>
            <a:off x="6211496" y="1277641"/>
            <a:ext cx="4863823" cy="4690116"/>
          </a:xfrm>
          <a:prstGeom prst="rect">
            <a:avLst/>
          </a:prstGeom>
        </p:spPr>
      </p:pic>
    </p:spTree>
    <p:extLst>
      <p:ext uri="{BB962C8B-B14F-4D97-AF65-F5344CB8AC3E}">
        <p14:creationId xmlns:p14="http://schemas.microsoft.com/office/powerpoint/2010/main" val="449406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the disease association: </a:t>
            </a:r>
            <a:r>
              <a:rPr lang="en-US" dirty="0" smtClean="0"/>
              <a:t>adjusted </a:t>
            </a:r>
            <a:r>
              <a:rPr lang="en-US" dirty="0"/>
              <a:t>p</a:t>
            </a:r>
          </a:p>
        </p:txBody>
      </p:sp>
      <p:sp>
        <p:nvSpPr>
          <p:cNvPr id="3" name="Content Placeholder 2"/>
          <p:cNvSpPr>
            <a:spLocks noGrp="1"/>
          </p:cNvSpPr>
          <p:nvPr>
            <p:ph idx="1"/>
          </p:nvPr>
        </p:nvSpPr>
        <p:spPr/>
        <p:txBody>
          <a:bodyPr/>
          <a:lstStyle/>
          <a:p>
            <a:r>
              <a:rPr lang="en-US" dirty="0" smtClean="0"/>
              <a:t>CHAT </a:t>
            </a:r>
            <a:r>
              <a:rPr lang="en-US" dirty="0"/>
              <a:t>uses a </a:t>
            </a:r>
            <a:r>
              <a:rPr lang="en-US" u="sng" dirty="0"/>
              <a:t>permutation approach</a:t>
            </a:r>
            <a:r>
              <a:rPr lang="en-US" dirty="0"/>
              <a:t> as IBD subsets at the same or nearby analysis </a:t>
            </a:r>
            <a:r>
              <a:rPr lang="en-US" dirty="0" smtClean="0"/>
              <a:t>point/region </a:t>
            </a:r>
            <a:r>
              <a:rPr lang="en-US" dirty="0"/>
              <a:t>tend to have similar members and thus are not </a:t>
            </a:r>
            <a:r>
              <a:rPr lang="en-US" dirty="0" smtClean="0"/>
              <a:t>independent</a:t>
            </a:r>
          </a:p>
          <a:p>
            <a:r>
              <a:rPr lang="en-US" dirty="0"/>
              <a:t>To reduce computational burden and speed up the procedure, CHAT models the null distribution of most significant P-values with </a:t>
            </a:r>
            <a:r>
              <a:rPr lang="en-US" u="sng" dirty="0"/>
              <a:t>extreme value distributions (EVD)</a:t>
            </a:r>
            <a:endParaRPr lang="en-US" dirty="0"/>
          </a:p>
          <a:p>
            <a:pPr lvl="1"/>
            <a:r>
              <a:rPr lang="en-US" dirty="0"/>
              <a:t>It chooses among EVD family members and learns distribution parameters from 1000 permutations using maximum likelihood estimation. </a:t>
            </a:r>
          </a:p>
          <a:p>
            <a:pPr lvl="1"/>
            <a:r>
              <a:rPr lang="en-US" dirty="0"/>
              <a:t>The cumulative area under the curve of the fitted EVD density function is used to estimate small adjusted P-values at any significance level</a:t>
            </a:r>
            <a:r>
              <a:rPr lang="en-US" dirty="0" smtClean="0"/>
              <a:t>.</a:t>
            </a:r>
            <a:endParaRPr lang="en-US" dirty="0"/>
          </a:p>
          <a:p>
            <a:endParaRPr lang="en-US" dirty="0"/>
          </a:p>
        </p:txBody>
      </p:sp>
    </p:spTree>
    <p:extLst>
      <p:ext uri="{BB962C8B-B14F-4D97-AF65-F5344CB8AC3E}">
        <p14:creationId xmlns:p14="http://schemas.microsoft.com/office/powerpoint/2010/main" val="32486886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Biased urn sampling based permutation tests</a:t>
            </a:r>
            <a:endParaRPr lang="en-US" dirty="0"/>
          </a:p>
        </p:txBody>
      </p:sp>
      <p:sp>
        <p:nvSpPr>
          <p:cNvPr id="3" name="Content Placeholder 2"/>
          <p:cNvSpPr>
            <a:spLocks noGrp="1"/>
          </p:cNvSpPr>
          <p:nvPr>
            <p:ph idx="1"/>
          </p:nvPr>
        </p:nvSpPr>
        <p:spPr/>
        <p:txBody>
          <a:bodyPr>
            <a:normAutofit/>
          </a:bodyPr>
          <a:lstStyle/>
          <a:p>
            <a:r>
              <a:rPr lang="en-US" dirty="0" smtClean="0"/>
              <a:t>Instead of randomly shuffling disease status among subjects to create permutation sets, CHAT applies a </a:t>
            </a:r>
            <a:r>
              <a:rPr lang="en-US" u="sng" dirty="0" smtClean="0"/>
              <a:t>biased urn sampling</a:t>
            </a:r>
            <a:r>
              <a:rPr lang="en-US" dirty="0" smtClean="0"/>
              <a:t> procedure (Epstein et al., 2012)</a:t>
            </a:r>
          </a:p>
          <a:p>
            <a:pPr>
              <a:defRPr/>
            </a:pPr>
            <a:r>
              <a:rPr lang="en-US" dirty="0" smtClean="0"/>
              <a:t>It preserves the confounding structure in the original data set </a:t>
            </a:r>
            <a:r>
              <a:rPr lang="en-US" dirty="0"/>
              <a:t>as well as the numbers of cases and controls in permuted data </a:t>
            </a:r>
            <a:r>
              <a:rPr lang="en-US" dirty="0" smtClean="0"/>
              <a:t>sets</a:t>
            </a:r>
          </a:p>
          <a:p>
            <a:pPr>
              <a:defRPr/>
            </a:pPr>
            <a:r>
              <a:rPr lang="en-US" dirty="0" smtClean="0"/>
              <a:t>Allow CHAT to handle more general population (by including PC covariates</a:t>
            </a:r>
            <a:r>
              <a:rPr lang="en-US" dirty="0"/>
              <a:t>) </a:t>
            </a:r>
            <a:r>
              <a:rPr lang="en-US" dirty="0" smtClean="0"/>
              <a:t>and an </a:t>
            </a:r>
            <a:r>
              <a:rPr lang="en-US" dirty="0"/>
              <a:t>arbitrary number of </a:t>
            </a:r>
            <a:r>
              <a:rPr lang="en-US" dirty="0" smtClean="0"/>
              <a:t>categorical </a:t>
            </a:r>
            <a:r>
              <a:rPr lang="en-US" dirty="0"/>
              <a:t>and continuous covariates</a:t>
            </a:r>
          </a:p>
          <a:p>
            <a:pPr>
              <a:defRPr/>
            </a:pPr>
            <a:endParaRPr lang="en-US" dirty="0"/>
          </a:p>
        </p:txBody>
      </p:sp>
    </p:spTree>
    <p:extLst>
      <p:ext uri="{BB962C8B-B14F-4D97-AF65-F5344CB8AC3E}">
        <p14:creationId xmlns:p14="http://schemas.microsoft.com/office/powerpoint/2010/main" val="12976225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FF1515"/>
            </a:gs>
            <a:gs pos="50000">
              <a:schemeClr val="accent1"/>
            </a:gs>
            <a:gs pos="100000">
              <a:schemeClr val="accent1"/>
            </a:gs>
          </a:gsLst>
          <a:lin ang="5400000" scaled="1"/>
        </a:gra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33735" y="3681721"/>
            <a:ext cx="10515600" cy="1483932"/>
          </a:xfrm>
          <a:prstGeom prst="rect">
            <a:avLst/>
          </a:prstGeom>
        </p:spPr>
        <p:txBody>
          <a:bodyPr wrap="square">
            <a:spAutoFit/>
          </a:bodyPr>
          <a:lstStyle/>
          <a:p>
            <a:pPr marL="0" indent="0">
              <a:buNone/>
            </a:pPr>
            <a:r>
              <a:rPr lang="en-US" sz="2000" dirty="0" smtClean="0">
                <a:solidFill>
                  <a:schemeClr val="bg1"/>
                </a:solidFill>
                <a:latin typeface="Courier New" panose="02070309020205020404" pitchFamily="49" charset="0"/>
                <a:cs typeface="Courier New" panose="02070309020205020404" pitchFamily="49" charset="0"/>
              </a:rPr>
              <a:t>“If one </a:t>
            </a:r>
            <a:r>
              <a:rPr lang="en-US" sz="2000" dirty="0">
                <a:solidFill>
                  <a:schemeClr val="bg1"/>
                </a:solidFill>
                <a:latin typeface="Courier New" panose="02070309020205020404" pitchFamily="49" charset="0"/>
                <a:cs typeface="Courier New" panose="02070309020205020404" pitchFamily="49" charset="0"/>
              </a:rPr>
              <a:t>surely believes that the disease has an underlying genetic basis that is at least partially shared among affected </a:t>
            </a:r>
            <a:r>
              <a:rPr lang="en-US" sz="2000" dirty="0" smtClean="0">
                <a:solidFill>
                  <a:schemeClr val="bg1"/>
                </a:solidFill>
                <a:latin typeface="Courier New" panose="02070309020205020404" pitchFamily="49" charset="0"/>
                <a:cs typeface="Courier New" panose="02070309020205020404" pitchFamily="49" charset="0"/>
              </a:rPr>
              <a:t>individuals … then, presumably, this means that the </a:t>
            </a:r>
            <a:r>
              <a:rPr lang="en-US" sz="2000" dirty="0">
                <a:solidFill>
                  <a:schemeClr val="bg1"/>
                </a:solidFill>
                <a:latin typeface="Courier New" panose="02070309020205020404" pitchFamily="49" charset="0"/>
                <a:cs typeface="Courier New" panose="02070309020205020404" pitchFamily="49" charset="0"/>
              </a:rPr>
              <a:t>cases will be somewhat more closely related to each other, on average, than they are to control individuals</a:t>
            </a:r>
            <a:r>
              <a:rPr lang="en-US" sz="2000" dirty="0" smtClean="0">
                <a:solidFill>
                  <a:schemeClr val="bg1"/>
                </a:solidFill>
                <a:latin typeface="Courier New" panose="02070309020205020404" pitchFamily="49" charset="0"/>
                <a:cs typeface="Courier New" panose="02070309020205020404" pitchFamily="49" charset="0"/>
              </a:rPr>
              <a:t>.” (Voight &amp; Pritchard, 2005)</a:t>
            </a:r>
          </a:p>
        </p:txBody>
      </p:sp>
      <p:sp>
        <p:nvSpPr>
          <p:cNvPr id="5" name="Rectangle 4"/>
          <p:cNvSpPr/>
          <p:nvPr/>
        </p:nvSpPr>
        <p:spPr>
          <a:xfrm>
            <a:off x="4157802" y="2271299"/>
            <a:ext cx="3630738" cy="923330"/>
          </a:xfrm>
          <a:prstGeom prst="rect">
            <a:avLst/>
          </a:prstGeom>
          <a:noFill/>
        </p:spPr>
        <p:txBody>
          <a:bodyPr wrap="none" lIns="91440" tIns="45720" rIns="91440" bIns="45720">
            <a:spAutoFit/>
          </a:bodyPr>
          <a:lstStyle/>
          <a:p>
            <a:pPr algn="ctr"/>
            <a:r>
              <a:rPr lang="en-US" sz="5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THANK YOU</a:t>
            </a: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484575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 tagging using IBD segments</a:t>
            </a:r>
            <a:endParaRPr lang="en-US" dirty="0"/>
          </a:p>
        </p:txBody>
      </p:sp>
      <p:sp>
        <p:nvSpPr>
          <p:cNvPr id="3" name="Content Placeholder 2"/>
          <p:cNvSpPr>
            <a:spLocks noGrp="1"/>
          </p:cNvSpPr>
          <p:nvPr>
            <p:ph idx="1"/>
          </p:nvPr>
        </p:nvSpPr>
        <p:spPr/>
        <p:txBody>
          <a:bodyPr>
            <a:normAutofit/>
          </a:bodyPr>
          <a:lstStyle/>
          <a:p>
            <a:pPr>
              <a:lnSpc>
                <a:spcPct val="100000"/>
              </a:lnSpc>
              <a:spcAft>
                <a:spcPts val="1200"/>
              </a:spcAft>
            </a:pPr>
            <a:r>
              <a:rPr lang="en-US" u="sng" dirty="0"/>
              <a:t>IBD segments </a:t>
            </a:r>
            <a:r>
              <a:rPr lang="en-US" dirty="0"/>
              <a:t>are chromosomal </a:t>
            </a:r>
            <a:r>
              <a:rPr lang="en-US" dirty="0" smtClean="0"/>
              <a:t>segments that share identical haplotypes because they are inherited </a:t>
            </a:r>
            <a:r>
              <a:rPr lang="en-US" dirty="0"/>
              <a:t>from </a:t>
            </a:r>
            <a:r>
              <a:rPr lang="en-US" dirty="0" smtClean="0"/>
              <a:t>the same ancestor </a:t>
            </a:r>
            <a:r>
              <a:rPr lang="en-US" dirty="0"/>
              <a:t>without </a:t>
            </a:r>
            <a:r>
              <a:rPr lang="en-US" dirty="0" smtClean="0"/>
              <a:t>disrupted by recombination</a:t>
            </a:r>
          </a:p>
          <a:p>
            <a:pPr>
              <a:lnSpc>
                <a:spcPct val="100000"/>
              </a:lnSpc>
              <a:spcAft>
                <a:spcPts val="1200"/>
              </a:spcAft>
            </a:pPr>
            <a:r>
              <a:rPr lang="en-US" dirty="0" smtClean="0"/>
              <a:t>We can test the </a:t>
            </a:r>
            <a:r>
              <a:rPr lang="en-US" u="sng" dirty="0" smtClean="0"/>
              <a:t>association</a:t>
            </a:r>
            <a:r>
              <a:rPr lang="en-US" dirty="0" smtClean="0"/>
              <a:t> between a set of individuals’ </a:t>
            </a:r>
            <a:r>
              <a:rPr lang="en-US" dirty="0"/>
              <a:t>phenotype similarity and </a:t>
            </a:r>
            <a:r>
              <a:rPr lang="en-US" dirty="0" smtClean="0"/>
              <a:t>their co-inheritance of certain IBD segments</a:t>
            </a:r>
          </a:p>
          <a:p>
            <a:pPr>
              <a:lnSpc>
                <a:spcPct val="100000"/>
              </a:lnSpc>
              <a:spcAft>
                <a:spcPts val="1200"/>
              </a:spcAft>
            </a:pPr>
            <a:r>
              <a:rPr lang="en-US" dirty="0"/>
              <a:t>E</a:t>
            </a:r>
            <a:r>
              <a:rPr lang="en-US" dirty="0" smtClean="0"/>
              <a:t>ach segment </a:t>
            </a:r>
            <a:r>
              <a:rPr lang="en-US" u="sng" dirty="0" smtClean="0"/>
              <a:t>tags</a:t>
            </a:r>
            <a:r>
              <a:rPr lang="en-US" dirty="0" smtClean="0"/>
              <a:t> genetic </a:t>
            </a:r>
            <a:r>
              <a:rPr lang="en-US" dirty="0"/>
              <a:t>variants within that </a:t>
            </a:r>
            <a:r>
              <a:rPr lang="en-US" dirty="0" smtClean="0"/>
              <a:t>segment, including potential disease causal variants</a:t>
            </a:r>
            <a:endParaRPr lang="en-US" dirty="0"/>
          </a:p>
        </p:txBody>
      </p:sp>
    </p:spTree>
    <p:extLst>
      <p:ext uri="{BB962C8B-B14F-4D97-AF65-F5344CB8AC3E}">
        <p14:creationId xmlns:p14="http://schemas.microsoft.com/office/powerpoint/2010/main" val="1067287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624488" y="1106156"/>
            <a:ext cx="7840354" cy="5274123"/>
          </a:xfrm>
          <a:prstGeom prst="rect">
            <a:avLst/>
          </a:prstGeom>
        </p:spPr>
      </p:pic>
      <p:pic>
        <p:nvPicPr>
          <p:cNvPr id="14" name="Picture 13"/>
          <p:cNvPicPr>
            <a:picLocks noChangeAspect="1"/>
          </p:cNvPicPr>
          <p:nvPr/>
        </p:nvPicPr>
        <p:blipFill>
          <a:blip r:embed="rId4"/>
          <a:stretch>
            <a:fillRect/>
          </a:stretch>
        </p:blipFill>
        <p:spPr>
          <a:xfrm>
            <a:off x="9338029" y="2390273"/>
            <a:ext cx="1826201" cy="3379275"/>
          </a:xfrm>
          <a:prstGeom prst="rect">
            <a:avLst/>
          </a:prstGeom>
        </p:spPr>
      </p:pic>
      <p:sp>
        <p:nvSpPr>
          <p:cNvPr id="15" name="Title 14"/>
          <p:cNvSpPr>
            <a:spLocks noGrp="1"/>
          </p:cNvSpPr>
          <p:nvPr>
            <p:ph type="title"/>
          </p:nvPr>
        </p:nvSpPr>
        <p:spPr>
          <a:xfrm>
            <a:off x="401053" y="365126"/>
            <a:ext cx="11389893" cy="781886"/>
          </a:xfrm>
        </p:spPr>
        <p:txBody>
          <a:bodyPr>
            <a:normAutofit/>
          </a:bodyPr>
          <a:lstStyle/>
          <a:p>
            <a:r>
              <a:rPr lang="en-US" dirty="0" smtClean="0"/>
              <a:t>Linkage analysis and GWAS represent two extremes</a:t>
            </a:r>
            <a:endParaRPr lang="en-US" dirty="0"/>
          </a:p>
        </p:txBody>
      </p:sp>
    </p:spTree>
    <p:extLst>
      <p:ext uri="{BB962C8B-B14F-4D97-AF65-F5344CB8AC3E}">
        <p14:creationId xmlns:p14="http://schemas.microsoft.com/office/powerpoint/2010/main" val="38088005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053" y="365126"/>
            <a:ext cx="11614484" cy="781886"/>
          </a:xfrm>
        </p:spPr>
        <p:txBody>
          <a:bodyPr>
            <a:normAutofit/>
          </a:bodyPr>
          <a:lstStyle/>
          <a:p>
            <a:pPr>
              <a:lnSpc>
                <a:spcPct val="100000"/>
              </a:lnSpc>
            </a:pPr>
            <a:r>
              <a:rPr lang="en-US" sz="3600" dirty="0" smtClean="0"/>
              <a:t>Cohort IBD-segment analysis represents the middle way</a:t>
            </a:r>
            <a:endParaRPr lang="en-US" sz="3600" dirty="0"/>
          </a:p>
        </p:txBody>
      </p:sp>
      <p:sp>
        <p:nvSpPr>
          <p:cNvPr id="10" name="Content Placeholder 5"/>
          <p:cNvSpPr>
            <a:spLocks noGrp="1"/>
          </p:cNvSpPr>
          <p:nvPr>
            <p:ph sz="half" idx="1"/>
          </p:nvPr>
        </p:nvSpPr>
        <p:spPr>
          <a:xfrm>
            <a:off x="533399" y="1619428"/>
            <a:ext cx="3525253" cy="4351338"/>
          </a:xfrm>
        </p:spPr>
        <p:txBody>
          <a:bodyPr/>
          <a:lstStyle/>
          <a:p>
            <a:r>
              <a:rPr lang="en-US" dirty="0"/>
              <a:t>Detect IBD sharing </a:t>
            </a:r>
            <a:r>
              <a:rPr lang="en-US" dirty="0" smtClean="0"/>
              <a:t>in unrelated </a:t>
            </a:r>
            <a:r>
              <a:rPr lang="en-US" u="sng" dirty="0"/>
              <a:t>population samples</a:t>
            </a:r>
          </a:p>
          <a:p>
            <a:r>
              <a:rPr lang="en-US" dirty="0"/>
              <a:t>Distinguish from </a:t>
            </a:r>
            <a:r>
              <a:rPr lang="en-US" u="sng" dirty="0"/>
              <a:t>IBS </a:t>
            </a:r>
            <a:r>
              <a:rPr lang="en-US" u="sng" dirty="0" smtClean="0"/>
              <a:t>sharing</a:t>
            </a:r>
            <a:r>
              <a:rPr lang="en-US" dirty="0" smtClean="0"/>
              <a:t> – sharing </a:t>
            </a:r>
            <a:r>
              <a:rPr lang="en-US" dirty="0"/>
              <a:t>due to pure chance or strong LD in adjacent </a:t>
            </a:r>
            <a:r>
              <a:rPr lang="en-US" dirty="0" smtClean="0"/>
              <a:t>SNPs</a:t>
            </a:r>
            <a:endParaRPr lang="en-US" dirty="0"/>
          </a:p>
          <a:p>
            <a:endParaRPr lang="en-US" dirty="0"/>
          </a:p>
        </p:txBody>
      </p:sp>
      <p:pic>
        <p:nvPicPr>
          <p:cNvPr id="5" name="Picture 4"/>
          <p:cNvPicPr>
            <a:picLocks noChangeAspect="1"/>
          </p:cNvPicPr>
          <p:nvPr/>
        </p:nvPicPr>
        <p:blipFill>
          <a:blip r:embed="rId3"/>
          <a:stretch>
            <a:fillRect/>
          </a:stretch>
        </p:blipFill>
        <p:spPr>
          <a:xfrm>
            <a:off x="3926969" y="1285129"/>
            <a:ext cx="7496578" cy="4574896"/>
          </a:xfrm>
          <a:prstGeom prst="rect">
            <a:avLst/>
          </a:prstGeom>
        </p:spPr>
      </p:pic>
    </p:spTree>
    <p:extLst>
      <p:ext uri="{BB962C8B-B14F-4D97-AF65-F5344CB8AC3E}">
        <p14:creationId xmlns:p14="http://schemas.microsoft.com/office/powerpoint/2010/main" val="1308577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Promising results yet not many applications</a:t>
            </a:r>
            <a:endParaRPr lang="en-US" dirty="0"/>
          </a:p>
        </p:txBody>
      </p:sp>
      <p:sp>
        <p:nvSpPr>
          <p:cNvPr id="3" name="Content Placeholder 2"/>
          <p:cNvSpPr>
            <a:spLocks noGrp="1"/>
          </p:cNvSpPr>
          <p:nvPr>
            <p:ph idx="1"/>
          </p:nvPr>
        </p:nvSpPr>
        <p:spPr/>
        <p:txBody>
          <a:bodyPr>
            <a:normAutofit/>
          </a:bodyPr>
          <a:lstStyle/>
          <a:p>
            <a:r>
              <a:rPr lang="en-US" dirty="0" smtClean="0"/>
              <a:t>Compared </a:t>
            </a:r>
            <a:r>
              <a:rPr lang="en-US" dirty="0"/>
              <a:t>to standard </a:t>
            </a:r>
            <a:r>
              <a:rPr lang="en-US" dirty="0" smtClean="0"/>
              <a:t>GWAS, cohort </a:t>
            </a:r>
            <a:r>
              <a:rPr lang="en-US" dirty="0"/>
              <a:t>IBD-segment analysis </a:t>
            </a:r>
            <a:endParaRPr lang="en-US" dirty="0" smtClean="0"/>
          </a:p>
          <a:p>
            <a:pPr lvl="1"/>
            <a:r>
              <a:rPr lang="en-US" dirty="0" smtClean="0"/>
              <a:t>Show more</a:t>
            </a:r>
            <a:r>
              <a:rPr lang="en-US" dirty="0"/>
              <a:t> power </a:t>
            </a:r>
            <a:r>
              <a:rPr lang="en-US" dirty="0" smtClean="0"/>
              <a:t>in mapping </a:t>
            </a:r>
            <a:r>
              <a:rPr lang="en-US" dirty="0"/>
              <a:t>genomic regions containing multiple rare disease susceptibility </a:t>
            </a:r>
            <a:r>
              <a:rPr lang="en-US" dirty="0" smtClean="0"/>
              <a:t>variants </a:t>
            </a:r>
            <a:r>
              <a:rPr lang="en-US" dirty="0" smtClean="0">
                <a:solidFill>
                  <a:schemeClr val="accent1"/>
                </a:solidFill>
              </a:rPr>
              <a:t>(</a:t>
            </a:r>
            <a:r>
              <a:rPr lang="en-US" dirty="0">
                <a:solidFill>
                  <a:schemeClr val="accent1"/>
                </a:solidFill>
              </a:rPr>
              <a:t>Browning &amp; Thompson, 2012</a:t>
            </a:r>
            <a:r>
              <a:rPr lang="en-US" dirty="0" smtClean="0">
                <a:solidFill>
                  <a:schemeClr val="accent1"/>
                </a:solidFill>
              </a:rPr>
              <a:t>)</a:t>
            </a:r>
          </a:p>
          <a:p>
            <a:pPr lvl="1"/>
            <a:r>
              <a:rPr lang="en-US" dirty="0" smtClean="0"/>
              <a:t>Find genome-wide </a:t>
            </a:r>
            <a:r>
              <a:rPr lang="en-US" dirty="0"/>
              <a:t>significant </a:t>
            </a:r>
            <a:r>
              <a:rPr lang="en-US" dirty="0" smtClean="0"/>
              <a:t>regions </a:t>
            </a:r>
            <a:r>
              <a:rPr lang="en-US" dirty="0"/>
              <a:t>missed by </a:t>
            </a:r>
            <a:r>
              <a:rPr lang="en-US" dirty="0" smtClean="0"/>
              <a:t>the former in </a:t>
            </a:r>
            <a:r>
              <a:rPr lang="en-US" dirty="0"/>
              <a:t>both isolated and outbred </a:t>
            </a:r>
            <a:r>
              <a:rPr lang="en-US" dirty="0" smtClean="0"/>
              <a:t>populations </a:t>
            </a:r>
            <a:r>
              <a:rPr lang="en-US" dirty="0" smtClean="0">
                <a:solidFill>
                  <a:schemeClr val="accent1"/>
                </a:solidFill>
              </a:rPr>
              <a:t>(</a:t>
            </a:r>
            <a:r>
              <a:rPr lang="en-US" dirty="0" err="1" smtClean="0">
                <a:solidFill>
                  <a:schemeClr val="accent1"/>
                </a:solidFill>
              </a:rPr>
              <a:t>Gusev</a:t>
            </a:r>
            <a:r>
              <a:rPr lang="en-US" dirty="0" smtClean="0">
                <a:solidFill>
                  <a:schemeClr val="accent1"/>
                </a:solidFill>
              </a:rPr>
              <a:t> et al., 2011ab)</a:t>
            </a:r>
            <a:endParaRPr lang="en-US" dirty="0" smtClean="0"/>
          </a:p>
          <a:p>
            <a:r>
              <a:rPr lang="en-US" dirty="0" smtClean="0"/>
              <a:t>Previous applications in mapping causal variants for various diseases</a:t>
            </a:r>
          </a:p>
          <a:p>
            <a:pPr lvl="1"/>
            <a:r>
              <a:rPr lang="en-US" dirty="0" smtClean="0"/>
              <a:t>schizophrenia, multiple sclerosis, Parkinson’s disease</a:t>
            </a:r>
            <a:r>
              <a:rPr lang="en-US" dirty="0"/>
              <a:t>, Crohn's </a:t>
            </a:r>
            <a:r>
              <a:rPr lang="en-US" dirty="0" smtClean="0"/>
              <a:t>disease, several types of cancer, and diastolic blood pressure </a:t>
            </a:r>
            <a:r>
              <a:rPr lang="en-US" dirty="0" smtClean="0">
                <a:solidFill>
                  <a:schemeClr val="accent1"/>
                </a:solidFill>
              </a:rPr>
              <a:t>(References omitted due to space limit)</a:t>
            </a:r>
            <a:endParaRPr lang="en-US" dirty="0"/>
          </a:p>
          <a:p>
            <a:pPr lvl="1"/>
            <a:r>
              <a:rPr lang="en-US" dirty="0" smtClean="0"/>
              <a:t>the most recent paper published last year </a:t>
            </a:r>
            <a:r>
              <a:rPr lang="en-US" dirty="0" smtClean="0">
                <a:solidFill>
                  <a:schemeClr val="accent1"/>
                </a:solidFill>
              </a:rPr>
              <a:t>(Liu et al., 2016)</a:t>
            </a:r>
          </a:p>
        </p:txBody>
      </p:sp>
    </p:spTree>
    <p:extLst>
      <p:ext uri="{BB962C8B-B14F-4D97-AF65-F5344CB8AC3E}">
        <p14:creationId xmlns:p14="http://schemas.microsoft.com/office/powerpoint/2010/main" val="2432043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65221" y="365126"/>
            <a:ext cx="11197389" cy="781886"/>
          </a:xfrm>
        </p:spPr>
        <p:txBody>
          <a:bodyPr>
            <a:normAutofit fontScale="90000"/>
          </a:bodyPr>
          <a:lstStyle/>
          <a:p>
            <a:r>
              <a:rPr lang="en-US" dirty="0" smtClean="0"/>
              <a:t>Methodological limitations may have impeded the usage</a:t>
            </a:r>
            <a:endParaRPr lang="en-US" dirty="0"/>
          </a:p>
        </p:txBody>
      </p:sp>
      <p:pic>
        <p:nvPicPr>
          <p:cNvPr id="15" name="Picture 14"/>
          <p:cNvPicPr>
            <a:picLocks noChangeAspect="1"/>
          </p:cNvPicPr>
          <p:nvPr/>
        </p:nvPicPr>
        <p:blipFill>
          <a:blip r:embed="rId3"/>
          <a:stretch>
            <a:fillRect/>
          </a:stretch>
        </p:blipFill>
        <p:spPr>
          <a:xfrm>
            <a:off x="741125" y="1147012"/>
            <a:ext cx="6151397" cy="5133277"/>
          </a:xfrm>
          <a:prstGeom prst="rect">
            <a:avLst/>
          </a:prstGeom>
        </p:spPr>
      </p:pic>
      <p:pic>
        <p:nvPicPr>
          <p:cNvPr id="42" name="Picture 41"/>
          <p:cNvPicPr>
            <a:picLocks noChangeAspect="1"/>
          </p:cNvPicPr>
          <p:nvPr/>
        </p:nvPicPr>
        <p:blipFill>
          <a:blip r:embed="rId4"/>
          <a:stretch>
            <a:fillRect/>
          </a:stretch>
        </p:blipFill>
        <p:spPr>
          <a:xfrm>
            <a:off x="7024445" y="1178871"/>
            <a:ext cx="3438442" cy="5529551"/>
          </a:xfrm>
          <a:prstGeom prst="rect">
            <a:avLst/>
          </a:prstGeom>
        </p:spPr>
      </p:pic>
    </p:spTree>
    <p:extLst>
      <p:ext uri="{BB962C8B-B14F-4D97-AF65-F5344CB8AC3E}">
        <p14:creationId xmlns:p14="http://schemas.microsoft.com/office/powerpoint/2010/main" val="56811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Existing methods prone to false long IBD segments</a:t>
            </a:r>
            <a:endParaRPr lang="en-US" sz="3600" dirty="0"/>
          </a:p>
        </p:txBody>
      </p:sp>
      <p:sp>
        <p:nvSpPr>
          <p:cNvPr id="3" name="Content Placeholder 2"/>
          <p:cNvSpPr>
            <a:spLocks noGrp="1"/>
          </p:cNvSpPr>
          <p:nvPr>
            <p:ph idx="1"/>
          </p:nvPr>
        </p:nvSpPr>
        <p:spPr/>
        <p:txBody>
          <a:bodyPr/>
          <a:lstStyle/>
          <a:p>
            <a:r>
              <a:rPr lang="en-US" dirty="0" smtClean="0"/>
              <a:t>Use </a:t>
            </a:r>
            <a:r>
              <a:rPr lang="en-US" dirty="0"/>
              <a:t>length of </a:t>
            </a:r>
            <a:r>
              <a:rPr lang="en-US" dirty="0" smtClean="0"/>
              <a:t>(potential) haplotype </a:t>
            </a:r>
            <a:r>
              <a:rPr lang="en-US" dirty="0"/>
              <a:t>sharing (or </a:t>
            </a:r>
            <a:r>
              <a:rPr lang="en-US" dirty="0" smtClean="0"/>
              <a:t>its variants</a:t>
            </a:r>
            <a:r>
              <a:rPr lang="en-US" dirty="0"/>
              <a:t>) as the major (if not only) statistic to </a:t>
            </a:r>
            <a:r>
              <a:rPr lang="en-US" dirty="0" smtClean="0"/>
              <a:t>detect IBD segments</a:t>
            </a:r>
            <a:endParaRPr lang="en-US" dirty="0"/>
          </a:p>
          <a:p>
            <a:r>
              <a:rPr lang="en-US" dirty="0"/>
              <a:t>Evaluate </a:t>
            </a:r>
            <a:r>
              <a:rPr lang="en-US" dirty="0" smtClean="0"/>
              <a:t>potential haplotype sharing via genotype compatibility</a:t>
            </a:r>
          </a:p>
          <a:p>
            <a:r>
              <a:rPr lang="en-US" dirty="0" smtClean="0"/>
              <a:t>Allow </a:t>
            </a:r>
            <a:r>
              <a:rPr lang="en-US" dirty="0"/>
              <a:t>for (a small number of) </a:t>
            </a:r>
            <a:r>
              <a:rPr lang="en-US" dirty="0" smtClean="0"/>
              <a:t>incompatible genotypes</a:t>
            </a:r>
            <a:endParaRPr lang="en-US" dirty="0"/>
          </a:p>
          <a:p>
            <a:endParaRPr lang="en-US" dirty="0"/>
          </a:p>
        </p:txBody>
      </p:sp>
      <p:sp>
        <p:nvSpPr>
          <p:cNvPr id="6" name="Rectangle 5"/>
          <p:cNvSpPr/>
          <p:nvPr/>
        </p:nvSpPr>
        <p:spPr>
          <a:xfrm>
            <a:off x="2420177" y="5185571"/>
            <a:ext cx="7132984" cy="707886"/>
          </a:xfrm>
          <a:prstGeom prst="rect">
            <a:avLst/>
          </a:prstGeom>
        </p:spPr>
        <p:txBody>
          <a:bodyPr wrap="square">
            <a:spAutoFit/>
          </a:bodyPr>
          <a:lstStyle/>
          <a:p>
            <a:pPr algn="ctr"/>
            <a:r>
              <a:rPr lang="en-US" sz="2000" dirty="0" smtClean="0"/>
              <a:t>Compatibility based haplotype sharing test claims </a:t>
            </a:r>
            <a:r>
              <a:rPr lang="en-US" sz="2000" dirty="0"/>
              <a:t>mismatch only when </a:t>
            </a:r>
            <a:r>
              <a:rPr lang="en-US" sz="2000" dirty="0" smtClean="0"/>
              <a:t>the genotypes are homozygotes </a:t>
            </a:r>
            <a:r>
              <a:rPr lang="en-US" sz="2000" dirty="0"/>
              <a:t>at opposite alleles</a:t>
            </a:r>
          </a:p>
        </p:txBody>
      </p:sp>
      <p:pic>
        <p:nvPicPr>
          <p:cNvPr id="5" name="Picture 4"/>
          <p:cNvPicPr>
            <a:picLocks noChangeAspect="1"/>
          </p:cNvPicPr>
          <p:nvPr/>
        </p:nvPicPr>
        <p:blipFill>
          <a:blip r:embed="rId3"/>
          <a:stretch>
            <a:fillRect/>
          </a:stretch>
        </p:blipFill>
        <p:spPr>
          <a:xfrm>
            <a:off x="1238456" y="3394871"/>
            <a:ext cx="9496425" cy="1790700"/>
          </a:xfrm>
          <a:prstGeom prst="rect">
            <a:avLst/>
          </a:prstGeom>
        </p:spPr>
      </p:pic>
    </p:spTree>
    <p:extLst>
      <p:ext uri="{BB962C8B-B14F-4D97-AF65-F5344CB8AC3E}">
        <p14:creationId xmlns:p14="http://schemas.microsoft.com/office/powerpoint/2010/main" val="1800397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6633863" y="264470"/>
            <a:ext cx="4928872" cy="6224819"/>
            <a:chOff x="6840340" y="204553"/>
            <a:chExt cx="5126107" cy="6227546"/>
          </a:xfrm>
        </p:grpSpPr>
        <p:pic>
          <p:nvPicPr>
            <p:cNvPr id="7" name="Picture 6"/>
            <p:cNvPicPr>
              <a:picLocks noChangeAspect="1"/>
            </p:cNvPicPr>
            <p:nvPr/>
          </p:nvPicPr>
          <p:blipFill>
            <a:blip r:embed="rId3"/>
            <a:stretch>
              <a:fillRect/>
            </a:stretch>
          </p:blipFill>
          <p:spPr>
            <a:xfrm>
              <a:off x="6840340" y="343129"/>
              <a:ext cx="4761587" cy="6088970"/>
            </a:xfrm>
            <a:prstGeom prst="rect">
              <a:avLst/>
            </a:prstGeom>
          </p:spPr>
        </p:pic>
        <p:pic>
          <p:nvPicPr>
            <p:cNvPr id="8" name="Picture 7"/>
            <p:cNvPicPr>
              <a:picLocks noChangeAspect="1"/>
            </p:cNvPicPr>
            <p:nvPr/>
          </p:nvPicPr>
          <p:blipFill>
            <a:blip r:embed="rId4"/>
            <a:stretch>
              <a:fillRect/>
            </a:stretch>
          </p:blipFill>
          <p:spPr>
            <a:xfrm>
              <a:off x="10625211" y="204553"/>
              <a:ext cx="1341236" cy="5925826"/>
            </a:xfrm>
            <a:prstGeom prst="rect">
              <a:avLst/>
            </a:prstGeom>
          </p:spPr>
        </p:pic>
      </p:grpSp>
      <p:sp>
        <p:nvSpPr>
          <p:cNvPr id="2" name="Rectangle 1"/>
          <p:cNvSpPr/>
          <p:nvPr/>
        </p:nvSpPr>
        <p:spPr>
          <a:xfrm>
            <a:off x="264957" y="343129"/>
            <a:ext cx="6764440" cy="1077218"/>
          </a:xfrm>
          <a:prstGeom prst="rect">
            <a:avLst/>
          </a:prstGeom>
          <a:noFill/>
        </p:spPr>
        <p:txBody>
          <a:bodyPr wrap="square" lIns="91440" tIns="45720" rIns="91440" bIns="45720">
            <a:spAutoFit/>
          </a:bodyPr>
          <a:lstStyle/>
          <a:p>
            <a:r>
              <a:rPr lang="en-US" sz="3200" dirty="0"/>
              <a:t>Existing methods </a:t>
            </a:r>
            <a:r>
              <a:rPr lang="en-US" sz="3200" dirty="0" smtClean="0"/>
              <a:t>focus on pairwise IBD segments which can be relatively long</a:t>
            </a:r>
            <a:endParaRPr lang="en-US" sz="3200" dirty="0">
              <a:effectLst>
                <a:outerShdw blurRad="38100" dist="38100" dir="2700000" algn="tl">
                  <a:srgbClr val="000000">
                    <a:alpha val="43137"/>
                  </a:srgbClr>
                </a:outerShdw>
              </a:effectLst>
              <a:latin typeface="+mj-lt"/>
              <a:ea typeface="+mj-ea"/>
              <a:cs typeface="+mj-cs"/>
            </a:endParaRPr>
          </a:p>
        </p:txBody>
      </p:sp>
      <p:grpSp>
        <p:nvGrpSpPr>
          <p:cNvPr id="4" name="Group 3"/>
          <p:cNvGrpSpPr/>
          <p:nvPr/>
        </p:nvGrpSpPr>
        <p:grpSpPr>
          <a:xfrm>
            <a:off x="353567" y="1745801"/>
            <a:ext cx="6147268" cy="4222267"/>
            <a:chOff x="353567" y="1745801"/>
            <a:chExt cx="6147268" cy="4222267"/>
          </a:xfrm>
        </p:grpSpPr>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3567" y="1745801"/>
              <a:ext cx="6147268" cy="4222267"/>
            </a:xfrm>
            <a:prstGeom prst="rect">
              <a:avLst/>
            </a:prstGeom>
          </p:spPr>
        </p:pic>
        <p:pic>
          <p:nvPicPr>
            <p:cNvPr id="5" name="Picture 4"/>
            <p:cNvPicPr>
              <a:picLocks noChangeAspect="1"/>
            </p:cNvPicPr>
            <p:nvPr/>
          </p:nvPicPr>
          <p:blipFill>
            <a:blip r:embed="rId6"/>
            <a:stretch>
              <a:fillRect/>
            </a:stretch>
          </p:blipFill>
          <p:spPr>
            <a:xfrm>
              <a:off x="5007186" y="4246733"/>
              <a:ext cx="1493649" cy="1237595"/>
            </a:xfrm>
            <a:prstGeom prst="rect">
              <a:avLst/>
            </a:prstGeom>
          </p:spPr>
        </p:pic>
      </p:grpSp>
      <p:pic>
        <p:nvPicPr>
          <p:cNvPr id="9" name="Picture 8">
            <a:hlinkClick r:id="rId7" action="ppaction://hlinksldjump"/>
          </p:cNvPr>
          <p:cNvPicPr>
            <a:picLocks noChangeAspect="1"/>
          </p:cNvPicPr>
          <p:nvPr/>
        </p:nvPicPr>
        <p:blipFill rotWithShape="1">
          <a:blip r:embed="rId8" cstate="print">
            <a:extLst>
              <a:ext uri="{28A0092B-C50C-407E-A947-70E740481C1C}">
                <a14:useLocalDpi xmlns:a14="http://schemas.microsoft.com/office/drawing/2010/main" val="0"/>
              </a:ext>
            </a:extLst>
          </a:blip>
          <a:srcRect r="14039"/>
          <a:stretch/>
        </p:blipFill>
        <p:spPr>
          <a:xfrm>
            <a:off x="11345268" y="6065897"/>
            <a:ext cx="666135" cy="696048"/>
          </a:xfrm>
          <a:prstGeom prst="rect">
            <a:avLst/>
          </a:prstGeom>
        </p:spPr>
      </p:pic>
    </p:spTree>
    <p:extLst>
      <p:ext uri="{BB962C8B-B14F-4D97-AF65-F5344CB8AC3E}">
        <p14:creationId xmlns:p14="http://schemas.microsoft.com/office/powerpoint/2010/main" val="7210808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15829</TotalTime>
  <Words>3810</Words>
  <Application>Microsoft Office PowerPoint</Application>
  <PresentationFormat>Widescreen</PresentationFormat>
  <Paragraphs>246</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Cambria Math</vt:lpstr>
      <vt:lpstr>Courier New</vt:lpstr>
      <vt:lpstr>Times New Roman</vt:lpstr>
      <vt:lpstr>Office Theme</vt:lpstr>
      <vt:lpstr>Convergent Haplotype Association Tagging (CHAT)</vt:lpstr>
      <vt:lpstr>Targets: rare variants with moderate effects</vt:lpstr>
      <vt:lpstr>Association tagging using IBD segments</vt:lpstr>
      <vt:lpstr>Linkage analysis and GWAS represent two extremes</vt:lpstr>
      <vt:lpstr>Cohort IBD-segment analysis represents the middle way</vt:lpstr>
      <vt:lpstr>Promising results yet not many applications</vt:lpstr>
      <vt:lpstr>Methodological limitations may have impeded the usage</vt:lpstr>
      <vt:lpstr>Existing methods prone to false long IBD segments</vt:lpstr>
      <vt:lpstr>PowerPoint Presentation</vt:lpstr>
      <vt:lpstr>Directly searching for multiplex IBD sharing is challenging</vt:lpstr>
      <vt:lpstr>Inferring multiplex IBD sharing from pairwise sharing is tricky</vt:lpstr>
      <vt:lpstr>Inferring multiplex IBD sharing from pairwise IBD sharing is tricky</vt:lpstr>
      <vt:lpstr>Major problems and our solutions</vt:lpstr>
      <vt:lpstr>CHAT (Convergent Haplotype Association Tagging )</vt:lpstr>
      <vt:lpstr>PowerPoint Presentation</vt:lpstr>
      <vt:lpstr>CHAT (Convergent Haplotype Association Tagging )</vt:lpstr>
      <vt:lpstr>Our statistic for trio IBD sharing: maxSumWtSMOR</vt:lpstr>
      <vt:lpstr>Estimate region and subject-specific null distributions</vt:lpstr>
      <vt:lpstr>Evaluate the significance of trio IBD sharing </vt:lpstr>
      <vt:lpstr>Our searching strategy: graph-based trio extension</vt:lpstr>
      <vt:lpstr>Our searching strategy: graph-based trio extension</vt:lpstr>
      <vt:lpstr>Test the disease association: nominal p</vt:lpstr>
      <vt:lpstr>Test the disease association: adjusted p</vt:lpstr>
      <vt:lpstr>Biased urn sampling based permutation tests</vt:lpstr>
      <vt:lpstr>PowerPoint Presentation</vt:lpstr>
    </vt:vector>
  </TitlesOfParts>
  <Company>RENCI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Yuan Lin</dc:creator>
  <cp:lastModifiedBy>Yuan Lin</cp:lastModifiedBy>
  <cp:revision>1075</cp:revision>
  <cp:lastPrinted>2017-03-06T22:40:54Z</cp:lastPrinted>
  <dcterms:created xsi:type="dcterms:W3CDTF">2017-02-06T16:57:46Z</dcterms:created>
  <dcterms:modified xsi:type="dcterms:W3CDTF">2017-05-03T19:55:40Z</dcterms:modified>
</cp:coreProperties>
</file>