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8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78" r:id="rId25"/>
    <p:sldId id="279" r:id="rId26"/>
    <p:sldId id="280" r:id="rId27"/>
    <p:sldId id="282" r:id="rId28"/>
    <p:sldId id="285" r:id="rId29"/>
    <p:sldId id="286" r:id="rId30"/>
    <p:sldId id="287" r:id="rId31"/>
    <p:sldId id="288"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3588" autoAdjust="0"/>
  </p:normalViewPr>
  <p:slideViewPr>
    <p:cSldViewPr snapToGrid="0">
      <p:cViewPr varScale="1">
        <p:scale>
          <a:sx n="97" d="100"/>
          <a:sy n="97" d="100"/>
        </p:scale>
        <p:origin x="936"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9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7ACBC-C0EC-432F-AEB1-FD4BF59C76E6}"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72EAD-77C3-45C5-AA8B-333CC429F5B3}" type="slidenum">
              <a:rPr lang="en-US" smtClean="0"/>
              <a:t>‹#›</a:t>
            </a:fld>
            <a:endParaRPr lang="en-US"/>
          </a:p>
        </p:txBody>
      </p:sp>
    </p:spTree>
    <p:extLst>
      <p:ext uri="{BB962C8B-B14F-4D97-AF65-F5344CB8AC3E}">
        <p14:creationId xmlns:p14="http://schemas.microsoft.com/office/powerpoint/2010/main" val="105883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IBD mapping </a:t>
            </a:r>
            <a:r>
              <a:rPr lang="en-US" sz="1200" b="0" i="0" u="none" strike="noStrike" kern="1200" baseline="0" dirty="0" smtClean="0">
                <a:solidFill>
                  <a:schemeClr val="tx1"/>
                </a:solidFill>
                <a:latin typeface="+mn-lt"/>
                <a:ea typeface="+mn-ea"/>
                <a:cs typeface="+mn-cs"/>
              </a:rPr>
              <a:t>in case-control studies: It tests whether the case group has more genomic IBD sharing around a putative causal variant than the control group.</a:t>
            </a:r>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3867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BTW,</a:t>
            </a:r>
            <a:r>
              <a:rPr lang="en-US" baseline="0" dirty="0" smtClean="0"/>
              <a:t> </a:t>
            </a:r>
            <a:r>
              <a:rPr lang="en-US" dirty="0" smtClean="0"/>
              <a:t>a major difference between graph clustering and traditional relational data clustering is that, graph clustering utilizes the</a:t>
            </a:r>
            <a:r>
              <a:rPr lang="en-US" baseline="0" dirty="0" smtClean="0"/>
              <a:t> </a:t>
            </a:r>
            <a:r>
              <a:rPr lang="en-US" dirty="0" smtClean="0"/>
              <a:t>structural similarity (e.g., the number of common neighbors) of nodes, while traditional relational data clustering mainly relies</a:t>
            </a:r>
            <a:r>
              <a:rPr lang="en-US" baseline="0" dirty="0" smtClean="0"/>
              <a:t> </a:t>
            </a:r>
            <a:r>
              <a:rPr lang="en-US" dirty="0" smtClean="0"/>
              <a:t>on the attribute similarity (e.g., Euclidian distance between two attribute vectors) of nodes. In addition, traditional clustering algorithms generally work very well on dense data, while state-of-the-art</a:t>
            </a:r>
            <a:r>
              <a:rPr lang="en-US" baseline="0" dirty="0" smtClean="0"/>
              <a:t> </a:t>
            </a:r>
            <a:r>
              <a:rPr lang="en-US" dirty="0" smtClean="0"/>
              <a:t>graph clustering algorithms</a:t>
            </a:r>
            <a:r>
              <a:rPr lang="en-US" baseline="0" dirty="0" smtClean="0"/>
              <a:t> are designed for large sparse matrices (each graph has a matrix representation called the adjacency matrix)</a:t>
            </a:r>
            <a:endParaRPr lang="en-US" dirty="0" smtClean="0"/>
          </a:p>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19477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smtClean="0">
                <a:latin typeface="Calibri" panose="020F0502020204030204" pitchFamily="34" charset="0"/>
              </a:rPr>
              <a:t>Common features of DASH and EMI:</a:t>
            </a:r>
          </a:p>
          <a:p>
            <a:pPr marL="171450" lvl="0" indent="-171450">
              <a:buFont typeface="Arial" panose="020B0604020202020204" pitchFamily="34" charset="0"/>
              <a:buChar char="•"/>
            </a:pPr>
            <a:r>
              <a:rPr lang="en-US" altLang="en-US" dirty="0" smtClean="0">
                <a:latin typeface="Calibri" panose="020F0502020204030204" pitchFamily="34" charset="0"/>
              </a:rPr>
              <a:t>They start with a previously identified collection of pairwise IBD haplotypes, which DASH obtains using GERMLINE (</a:t>
            </a:r>
            <a:r>
              <a:rPr lang="en-US" dirty="0" err="1" smtClean="0"/>
              <a:t>Gusev</a:t>
            </a:r>
            <a:r>
              <a:rPr lang="en-US" dirty="0" smtClean="0"/>
              <a:t> et al., 2009</a:t>
            </a:r>
            <a:r>
              <a:rPr lang="en-US" altLang="en-US" dirty="0" smtClean="0">
                <a:latin typeface="Calibri" panose="020F0502020204030204" pitchFamily="34" charset="0"/>
              </a:rPr>
              <a:t>) while EMI using Refined IBD (Browning &amp; Browning, 2013).</a:t>
            </a:r>
          </a:p>
          <a:p>
            <a:pPr marL="171450" lvl="0" indent="-171450">
              <a:buFont typeface="Arial" panose="020B0604020202020204" pitchFamily="34" charset="0"/>
              <a:buChar char="•"/>
            </a:pPr>
            <a:r>
              <a:rPr lang="en-US" altLang="en-US" dirty="0" smtClean="0">
                <a:latin typeface="Calibri" panose="020F0502020204030204" pitchFamily="34" charset="0"/>
              </a:rPr>
              <a:t>They scan the genome using a sliding window and split pairwise IBD haplotypes into windows. </a:t>
            </a:r>
          </a:p>
          <a:p>
            <a:pPr marL="171450" lvl="0" indent="-171450">
              <a:buFont typeface="Arial" panose="020B0604020202020204" pitchFamily="34" charset="0"/>
              <a:buChar char="•"/>
            </a:pPr>
            <a:r>
              <a:rPr lang="en-US" altLang="en-US" dirty="0" smtClean="0">
                <a:latin typeface="Calibri" panose="020F0502020204030204" pitchFamily="34" charset="0"/>
              </a:rPr>
              <a:t>They model the IBD patterns inside each window using an undirected weighted graph. DASH defines weight as the length</a:t>
            </a:r>
            <a:r>
              <a:rPr lang="en-US" altLang="en-US" baseline="0" dirty="0" smtClean="0">
                <a:latin typeface="Calibri" panose="020F0502020204030204" pitchFamily="34" charset="0"/>
              </a:rPr>
              <a:t> of pairwise IBD segments (in </a:t>
            </a:r>
            <a:r>
              <a:rPr lang="en-US" altLang="en-US" baseline="0" dirty="0" err="1" smtClean="0">
                <a:latin typeface="Calibri" panose="020F0502020204030204" pitchFamily="34" charset="0"/>
              </a:rPr>
              <a:t>cM</a:t>
            </a:r>
            <a:r>
              <a:rPr lang="en-US" altLang="en-US" baseline="0" dirty="0" smtClean="0">
                <a:latin typeface="Calibri" panose="020F0502020204030204" pitchFamily="34" charset="0"/>
              </a:rPr>
              <a:t>). EMI provides three types of weight – the length of pairwise IBD segments in base pair or in </a:t>
            </a:r>
            <a:r>
              <a:rPr lang="en-US" altLang="en-US" baseline="0" dirty="0" err="1" smtClean="0">
                <a:latin typeface="Calibri" panose="020F0502020204030204" pitchFamily="34" charset="0"/>
              </a:rPr>
              <a:t>cM</a:t>
            </a:r>
            <a:r>
              <a:rPr lang="en-US" altLang="en-US" baseline="0" dirty="0" smtClean="0">
                <a:latin typeface="Calibri" panose="020F0502020204030204" pitchFamily="34" charset="0"/>
              </a:rPr>
              <a:t> or the LOD score provided by Refined IBD for pairwise segments, which is the log 10 of the likelihood ratio between IBD and IBS.</a:t>
            </a:r>
            <a:endParaRPr lang="en-US" altLang="en-US" dirty="0" smtClean="0">
              <a:latin typeface="Calibri" panose="020F0502020204030204" pitchFamily="34" charset="0"/>
            </a:endParaRPr>
          </a:p>
          <a:p>
            <a:pPr marL="171450" lvl="0" indent="-171450">
              <a:buFont typeface="Arial" panose="020B0604020202020204" pitchFamily="34" charset="0"/>
              <a:buChar char="•"/>
            </a:pPr>
            <a:r>
              <a:rPr lang="en-US" altLang="en-US" dirty="0" smtClean="0">
                <a:latin typeface="Calibri" panose="020F0502020204030204" pitchFamily="34" charset="0"/>
              </a:rPr>
              <a:t>They build</a:t>
            </a:r>
            <a:r>
              <a:rPr lang="en-US" altLang="en-US" baseline="0" dirty="0" smtClean="0">
                <a:latin typeface="Calibri" panose="020F0502020204030204" pitchFamily="34" charset="0"/>
              </a:rPr>
              <a:t> the IBD graph at each window </a:t>
            </a:r>
            <a:r>
              <a:rPr lang="en-US" dirty="0" smtClean="0"/>
              <a:t>independently</a:t>
            </a:r>
            <a:r>
              <a:rPr lang="en-US" baseline="0" dirty="0" smtClean="0"/>
              <a:t> based on the pairwise IBD segments falling in each window.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Except for at the first window, the IBD clustering at a window is not conducted from the scratch but by adjusting the clustering results derived from the preceding window (i.e., only examine changes and thus actions are only taken when there is a change). This strategy not only save </a:t>
            </a:r>
            <a:r>
              <a:rPr lang="en-US" altLang="en-US" baseline="0" dirty="0" smtClean="0">
                <a:latin typeface="Calibri" panose="020F0502020204030204" pitchFamily="34" charset="0"/>
              </a:rPr>
              <a:t>computational efforts by avoiding redundancy but also provides a way to track the evolution of IBD clusters across multiple regions of the genome (b</a:t>
            </a:r>
            <a:r>
              <a:rPr lang="en-US" altLang="en-US" dirty="0" smtClean="0">
                <a:latin typeface="Calibri" panose="020F0502020204030204" pitchFamily="34" charset="0"/>
              </a:rPr>
              <a:t>ut neither of them developed</a:t>
            </a:r>
            <a:r>
              <a:rPr lang="en-US" altLang="en-US" baseline="0" dirty="0" smtClean="0">
                <a:latin typeface="Calibri" panose="020F0502020204030204" pitchFamily="34" charset="0"/>
              </a:rPr>
              <a:t> on this idea).</a:t>
            </a:r>
            <a:endParaRPr lang="en-US" altLang="en-US" dirty="0" smtClean="0">
              <a:latin typeface="Calibri" panose="020F0502020204030204" pitchFamily="34" charset="0"/>
            </a:endParaRPr>
          </a:p>
          <a:p>
            <a:pPr marL="171450" lvl="0" indent="-171450">
              <a:buFont typeface="Arial" panose="020B0604020202020204" pitchFamily="34" charset="0"/>
              <a:buChar char="•"/>
            </a:pPr>
            <a:endParaRPr lang="en-US" altLang="en-US" dirty="0" smtClean="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101746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IBD graphs have a hierarchical structure – small clusters are included within large clusters, which are in turn included in larger clusters, and so on. </a:t>
            </a:r>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582852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DASH uses a modified HCS clustering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similarity graph, nodes represent elements and the presence/weight of a link between two nodes indicates how similar the two elements are</a:t>
            </a:r>
            <a:r>
              <a:rPr lang="en-US" baseline="0" dirty="0" smtClean="0"/>
              <a:t> </a:t>
            </a:r>
            <a:r>
              <a:rPr lang="en-US" dirty="0" smtClean="0"/>
              <a:t>(actually</a:t>
            </a:r>
            <a:r>
              <a:rPr lang="en-US" baseline="0" dirty="0" smtClean="0"/>
              <a:t> w</a:t>
            </a:r>
            <a:r>
              <a:rPr lang="en-US" dirty="0" smtClean="0"/>
              <a:t>e can treat the presence/absence</a:t>
            </a:r>
            <a:r>
              <a:rPr lang="en-US" baseline="0" dirty="0" smtClean="0"/>
              <a:t> of a link as if the link has a dichotomous weight of 0 or 1</a:t>
            </a:r>
            <a:r>
              <a:rPr lang="en-US" dirty="0" smtClean="0"/>
              <a:t>). Thus, the more links exist for a given number of nodes and/or the stronger these links are, the more similar such a set of nodes to one another.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Suppose we try to disconnect a similarity graph (or any of its subgraphs) by removing links</a:t>
            </a:r>
            <a:r>
              <a:rPr lang="en-US" baseline="0" dirty="0" smtClean="0"/>
              <a:t> and we would like to keep large clusters. Intuitively we should start from the most sparse area. </a:t>
            </a:r>
            <a:r>
              <a:rPr lang="en-US" sz="1200" b="0" i="0" kern="1200" dirty="0" smtClean="0">
                <a:solidFill>
                  <a:schemeClr val="tx1"/>
                </a:solidFill>
                <a:effectLst/>
                <a:latin typeface="+mn-lt"/>
                <a:ea typeface="+mn-ea"/>
                <a:cs typeface="+mn-cs"/>
              </a:rPr>
              <a:t>HCS </a:t>
            </a:r>
            <a:r>
              <a:rPr lang="en-US" sz="1200" b="0" i="0" kern="1200" baseline="0" dirty="0" smtClean="0">
                <a:solidFill>
                  <a:schemeClr val="tx1"/>
                </a:solidFill>
                <a:effectLst/>
                <a:latin typeface="+mn-lt"/>
                <a:ea typeface="+mn-ea"/>
                <a:cs typeface="+mn-cs"/>
              </a:rPr>
              <a:t>clusters the nodes of a similarity graph by recursively identifying a </a:t>
            </a:r>
            <a:r>
              <a:rPr lang="en-US" sz="1200" b="0" i="0" kern="1200" dirty="0" smtClean="0">
                <a:solidFill>
                  <a:schemeClr val="tx1"/>
                </a:solidFill>
                <a:effectLst/>
                <a:latin typeface="+mn-lt"/>
                <a:ea typeface="+mn-ea"/>
                <a:cs typeface="+mn-cs"/>
              </a:rPr>
              <a:t>minimum set of links whose removal</a:t>
            </a:r>
            <a:r>
              <a:rPr lang="en-US" sz="1200" b="0" i="0" kern="1200" baseline="0" dirty="0" smtClean="0">
                <a:solidFill>
                  <a:schemeClr val="tx1"/>
                </a:solidFill>
                <a:effectLst/>
                <a:latin typeface="+mn-lt"/>
                <a:ea typeface="+mn-ea"/>
                <a:cs typeface="+mn-cs"/>
              </a:rPr>
              <a:t> divides the graph into two disjoint subgraphs. </a:t>
            </a:r>
            <a:r>
              <a:rPr lang="en-US" sz="1200" b="0" i="0" kern="1200" dirty="0" smtClean="0">
                <a:solidFill>
                  <a:schemeClr val="tx1"/>
                </a:solidFill>
                <a:effectLst/>
                <a:latin typeface="+mn-lt"/>
                <a:ea typeface="+mn-ea"/>
                <a:cs typeface="+mn-cs"/>
              </a:rPr>
              <a:t>Meanwhile,</a:t>
            </a:r>
            <a:r>
              <a:rPr lang="en-US" sz="1200" b="0" i="0" kern="1200" baseline="0" dirty="0" smtClean="0">
                <a:solidFill>
                  <a:schemeClr val="tx1"/>
                </a:solidFill>
                <a:effectLst/>
                <a:latin typeface="+mn-lt"/>
                <a:ea typeface="+mn-ea"/>
                <a:cs typeface="+mn-cs"/>
              </a:rPr>
              <a:t> the remaining connected components of the graph (i.e., identified clusters) are getting smaller and denser. We can stop applying this algorithm on a subgraph when its density reaches a desired threshold or when the subgraph contains no links to cut. DASH uses a modified version of HCS so </a:t>
            </a:r>
            <a:r>
              <a:rPr lang="en-US" sz="1200" b="0" i="0" u="none" strike="noStrike" kern="1200" baseline="0" dirty="0" smtClean="0">
                <a:solidFill>
                  <a:schemeClr val="tx1"/>
                </a:solidFill>
                <a:latin typeface="+mn-lt"/>
                <a:ea typeface="+mn-ea"/>
                <a:cs typeface="+mn-cs"/>
              </a:rPr>
              <a:t>that each time the identified set of links is minimal in total weight rather than size</a:t>
            </a:r>
            <a:r>
              <a:rPr lang="en-US" sz="1200" b="0" i="0" kern="1200" baseline="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algorithm is efficient when the graph is highly connected (i.e., with few loosely connected outliers)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783123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SPICi</a:t>
            </a:r>
            <a:r>
              <a:rPr lang="en-US" sz="1200" b="0" i="0" u="none" strike="noStrike" kern="1200" baseline="0" dirty="0" smtClean="0">
                <a:solidFill>
                  <a:schemeClr val="tx1"/>
                </a:solidFill>
                <a:latin typeface="+mn-lt"/>
                <a:ea typeface="+mn-ea"/>
                <a:cs typeface="+mn-cs"/>
              </a:rPr>
              <a:t> builds clusters greedily, starting from local seeds that have high weighted degree, and adding nodes that maintain the density of the clusters and are adjacent to a suitable fraction of nodes within them.</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 the subgraph and remove its links to the rest of the graph</a:t>
            </a:r>
            <a:r>
              <a:rPr lang="en-US" baseline="0" dirty="0" smtClean="0"/>
              <a:t> (like DASH, EMI assumes the cliques that represent multiple IBD clusters are disjoint)</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example network has 10 vertices, and every edge has weight 1 except (1,6), (1,10), (5,6) and (7,8). The highest weighted degree vertex, vertex 1 with weighted degree 4, is taken as the first seed node. The highest non-empty bin (0.8,1] for vertex 1 is composed of neighboring vertices 2, 3 and 9. Of these, vertex 2 has weighted degree 3, the largest of this bin, and it is taken as the second seed vertex. In the first step of the density-based search, vertex 3 has the highest support, 2, from the current cluster {1,2}. We add vertex 3 to the cluster and this cluster now has density 1. Suppose the support threshold is </a:t>
            </a:r>
            <a:r>
              <a:rPr lang="en-US" sz="1200" b="0" i="1" u="none" strike="noStrike" kern="1200" baseline="0" dirty="0" err="1" smtClean="0">
                <a:solidFill>
                  <a:schemeClr val="tx1"/>
                </a:solidFill>
                <a:latin typeface="+mn-lt"/>
                <a:ea typeface="+mn-ea"/>
                <a:cs typeface="+mn-cs"/>
              </a:rPr>
              <a:t>Ts</a:t>
            </a:r>
            <a:r>
              <a:rPr lang="en-US" sz="1200" b="0" i="0" u="none" strike="noStrike" kern="1200" baseline="0" dirty="0" smtClean="0">
                <a:solidFill>
                  <a:schemeClr val="tx1"/>
                </a:solidFill>
                <a:latin typeface="+mn-lt"/>
                <a:ea typeface="+mn-ea"/>
                <a:cs typeface="+mn-cs"/>
              </a:rPr>
              <a:t>=0</a:t>
            </a:r>
            <a:r>
              <a:rPr lang="en-US" sz="1200" b="0" i="1"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5. All the remaining vertices have support less than </a:t>
            </a:r>
            <a:r>
              <a:rPr lang="en-US" sz="1200" b="0" i="1" u="none" strike="noStrike" kern="1200" baseline="0" dirty="0" err="1" smtClean="0">
                <a:solidFill>
                  <a:schemeClr val="tx1"/>
                </a:solidFill>
                <a:latin typeface="+mn-lt"/>
                <a:ea typeface="+mn-ea"/>
                <a:cs typeface="+mn-cs"/>
              </a:rPr>
              <a:t>density</a:t>
            </a:r>
            <a:r>
              <a:rPr lang="en-US" sz="1200" b="0" i="0" u="none" strike="noStrike" kern="1200" baseline="0" dirty="0" err="1" smtClean="0">
                <a:solidFill>
                  <a:schemeClr val="tx1"/>
                </a:solidFill>
                <a:latin typeface="+mn-lt"/>
                <a:ea typeface="+mn-ea"/>
                <a:cs typeface="+mn-cs"/>
              </a:rPr>
              <a:t>×</a:t>
            </a:r>
            <a:r>
              <a:rPr lang="en-US" sz="1200" b="0" i="1" u="none" strike="noStrike" kern="1200" baseline="0" dirty="0" err="1" smtClean="0">
                <a:solidFill>
                  <a:schemeClr val="tx1"/>
                </a:solidFill>
                <a:latin typeface="+mn-lt"/>
                <a:ea typeface="+mn-ea"/>
                <a:cs typeface="+mn-cs"/>
              </a:rPr>
              <a:t>cluster</a:t>
            </a:r>
            <a:r>
              <a:rPr lang="en-US" sz="1200" b="0" i="0" u="none" strike="noStrike" kern="1200" baseline="0" dirty="0" err="1" smtClean="0">
                <a:solidFill>
                  <a:schemeClr val="tx1"/>
                </a:solidFill>
                <a:latin typeface="+mn-lt"/>
                <a:ea typeface="+mn-ea"/>
                <a:cs typeface="+mn-cs"/>
              </a:rPr>
              <a:t>_</a:t>
            </a:r>
            <a:r>
              <a:rPr lang="en-US" sz="1200" b="0" i="1" u="none" strike="noStrike" kern="1200" baseline="0" dirty="0" err="1" smtClean="0">
                <a:solidFill>
                  <a:schemeClr val="tx1"/>
                </a:solidFill>
                <a:latin typeface="+mn-lt"/>
                <a:ea typeface="+mn-ea"/>
                <a:cs typeface="+mn-cs"/>
              </a:rPr>
              <a:t>size</a:t>
            </a:r>
            <a:r>
              <a:rPr lang="en-US" sz="1200" b="0" i="0" u="none" strike="noStrike" kern="1200" baseline="0" dirty="0" err="1" smtClean="0">
                <a:solidFill>
                  <a:schemeClr val="tx1"/>
                </a:solidFill>
                <a:latin typeface="+mn-lt"/>
                <a:ea typeface="+mn-ea"/>
                <a:cs typeface="+mn-cs"/>
              </a:rPr>
              <a:t>×</a:t>
            </a:r>
            <a:r>
              <a:rPr lang="en-US" sz="1200" b="0" i="1" u="none" strike="noStrike" kern="1200" baseline="0" dirty="0" err="1" smtClean="0">
                <a:solidFill>
                  <a:schemeClr val="tx1"/>
                </a:solidFill>
                <a:latin typeface="+mn-lt"/>
                <a:ea typeface="+mn-ea"/>
                <a:cs typeface="+mn-cs"/>
              </a:rPr>
              <a:t>Ts</a:t>
            </a:r>
            <a:r>
              <a:rPr lang="en-US" sz="1200" b="0" i="0" u="none" strike="noStrike" kern="1200" baseline="0" dirty="0" smtClean="0">
                <a:solidFill>
                  <a:schemeClr val="tx1"/>
                </a:solidFill>
                <a:latin typeface="+mn-lt"/>
                <a:ea typeface="+mn-ea"/>
                <a:cs typeface="+mn-cs"/>
              </a:rPr>
              <a:t>=1</a:t>
            </a:r>
            <a:r>
              <a:rPr lang="en-US" sz="1200" b="0" i="1"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5. Thus we stop expanding the cluster and output {1,2,3} as the first cluster. After this, the next search will start from vertex 6 and output {6,7,8} as the next cluster. Vertices 4, 5, 9 and 10 are left as singleton clusters.</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Start from the node with highest weighted degree and the node with the strongest link to the first node as initial seeds of a cluster. Keep adding nodes strongly connected with current members as a whole. Adding single nodes one at</a:t>
            </a:r>
            <a:r>
              <a:rPr lang="en-US" baseline="0" dirty="0" smtClean="0"/>
              <a:t> a time will bring down the density of the current subgraph. Thus, the process will stop when </a:t>
            </a:r>
            <a:r>
              <a:rPr lang="en-US" dirty="0" smtClean="0"/>
              <a:t>the density of the subgraph is</a:t>
            </a:r>
            <a:r>
              <a:rPr lang="en-US" baseline="0" dirty="0" smtClean="0"/>
              <a:t> </a:t>
            </a:r>
            <a:r>
              <a:rPr lang="en-US" dirty="0" smtClean="0"/>
              <a:t>lower than a threshold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432091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generalized representation of the DASH/EMI clustering algorithm across three windows (vertical lines) of a single chromosome.</a:t>
            </a:r>
          </a:p>
          <a:p>
            <a:r>
              <a:rPr lang="en-US" sz="1200" b="0" i="0" u="none" strike="noStrike" kern="1200" baseline="0" dirty="0" smtClean="0">
                <a:solidFill>
                  <a:schemeClr val="tx1"/>
                </a:solidFill>
                <a:latin typeface="+mn-lt"/>
                <a:ea typeface="+mn-ea"/>
                <a:cs typeface="+mn-cs"/>
              </a:rPr>
              <a:t>The upper half: pairs of haploid individuals (left, colored circles) and their respective identical-by-descent segments, if any. True segments are represented</a:t>
            </a:r>
          </a:p>
          <a:p>
            <a:r>
              <a:rPr lang="en-US" sz="1200" b="0" i="0" u="none" strike="noStrike" kern="1200" baseline="0" dirty="0" smtClean="0">
                <a:solidFill>
                  <a:schemeClr val="tx1"/>
                </a:solidFill>
                <a:latin typeface="+mn-lt"/>
                <a:ea typeface="+mn-ea"/>
                <a:cs typeface="+mn-cs"/>
              </a:rPr>
              <a:t>by a thick blue bar spanning at least one window; false positive and negative regions are labeled and represented by orange bars.</a:t>
            </a:r>
          </a:p>
          <a:p>
            <a:r>
              <a:rPr lang="en-US" sz="1200" b="0" i="0" u="none" strike="noStrike" kern="1200" baseline="0" dirty="0" smtClean="0">
                <a:solidFill>
                  <a:schemeClr val="tx1"/>
                </a:solidFill>
                <a:latin typeface="+mn-lt"/>
                <a:ea typeface="+mn-ea"/>
                <a:cs typeface="+mn-cs"/>
              </a:rPr>
              <a:t>The lower half: The corresponding haplotype graph for each respective window; the haploid individuals are represented as nodes (circles) (the color</a:t>
            </a:r>
          </a:p>
          <a:p>
            <a:r>
              <a:rPr lang="en-US" sz="1200" b="0" i="0" u="none" strike="noStrike" kern="1200" baseline="0" dirty="0" smtClean="0">
                <a:solidFill>
                  <a:schemeClr val="tx1"/>
                </a:solidFill>
                <a:latin typeface="+mn-lt"/>
                <a:ea typeface="+mn-ea"/>
                <a:cs typeface="+mn-cs"/>
              </a:rPr>
              <a:t>is consistent with that in the upper half) and identical-by-descent sharing at the locus represented as edges (lines). Gray fill shows the multiple-IBD-haplotype-cluster detected by DASH or EMI.</a:t>
            </a:r>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527902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DASH works downwards, but it may start low.</a:t>
            </a:r>
          </a:p>
          <a:p>
            <a:r>
              <a:rPr lang="en-US" dirty="0" smtClean="0"/>
              <a:t>EMI works upwards, but it may start high.</a:t>
            </a:r>
          </a:p>
          <a:p>
            <a:r>
              <a:rPr lang="en-US" dirty="0" smtClean="0"/>
              <a:t>Thus, their abilities</a:t>
            </a:r>
            <a:r>
              <a:rPr lang="en-US" baseline="0" dirty="0" smtClean="0"/>
              <a:t> to identify clusters near the bottom of the genealogical hierarchy is unclear.</a:t>
            </a:r>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372821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 maximum IBD</a:t>
            </a:r>
            <a:r>
              <a:rPr lang="en-US" baseline="0" dirty="0" smtClean="0"/>
              <a:t> chunk is defined as </a:t>
            </a:r>
            <a:r>
              <a:rPr lang="en-US" dirty="0" smtClean="0"/>
              <a:t>the maximum chromosomal</a:t>
            </a:r>
            <a:r>
              <a:rPr lang="en-US" baseline="0" dirty="0" smtClean="0"/>
              <a:t> region in which </a:t>
            </a:r>
            <a:r>
              <a:rPr lang="en-US" dirty="0" smtClean="0"/>
              <a:t>the estimated IBD status between all pairs of haplotypes remains the same.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assumes that a maximal clique includes the largest number of haplotypes that are IBD with one another.</a:t>
            </a:r>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8681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 itself is a big clique.</a:t>
            </a:r>
          </a:p>
          <a:p>
            <a:r>
              <a:rPr lang="en-US" dirty="0" smtClean="0"/>
              <a:t>Transitive</a:t>
            </a:r>
            <a:r>
              <a:rPr lang="en-US" baseline="0" dirty="0" smtClean="0"/>
              <a:t> graphs: each connected component is a clique; </a:t>
            </a:r>
            <a:r>
              <a:rPr lang="en-US" dirty="0" smtClean="0"/>
              <a:t>containing one or more disjoint cliques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whole process iterates until each estimated pairwise probability converges or a time limit has been reached.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outputs of PIGS can be inputs of other multiway detection methods.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134250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perspective of graph clustering, the multiway IBD detection strategies DASH and EMI apply on a single IBD graph belong to so-called</a:t>
            </a:r>
            <a:r>
              <a:rPr lang="en-US" baseline="0" dirty="0" smtClean="0"/>
              <a:t> hierarchical graph clustering algorithms.</a:t>
            </a:r>
          </a:p>
          <a:p>
            <a:endParaRPr lang="en-US" baseline="0" dirty="0" smtClean="0"/>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results of the method depend on the specific similarity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measure adopted. </a:t>
            </a:r>
            <a:endParaRPr lang="en-US" baseline="0" dirty="0" smtClean="0"/>
          </a:p>
          <a:p>
            <a:endParaRPr lang="en-US" baseline="0" dirty="0" smtClean="0"/>
          </a:p>
          <a:p>
            <a:r>
              <a:rPr lang="en-US" sz="1200" kern="1200" dirty="0" smtClean="0">
                <a:solidFill>
                  <a:schemeClr val="tx1"/>
                </a:solidFill>
                <a:effectLst/>
                <a:latin typeface="+mn-lt"/>
                <a:ea typeface="+mn-ea"/>
                <a:cs typeface="+mn-cs"/>
              </a:rPr>
              <a:t>In single linkage clustering, the similarity between two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groups is the minimum element </a:t>
            </a:r>
            <a:r>
              <a:rPr lang="en-US" sz="1200" kern="1200" dirty="0" err="1" smtClean="0">
                <a:solidFill>
                  <a:schemeClr val="tx1"/>
                </a:solidFill>
                <a:effectLst/>
                <a:latin typeface="+mn-lt"/>
                <a:ea typeface="+mn-ea"/>
                <a:cs typeface="+mn-cs"/>
              </a:rPr>
              <a:t>xij</a:t>
            </a:r>
            <a:r>
              <a:rPr lang="en-US" sz="1200" kern="1200" dirty="0" smtClean="0">
                <a:solidFill>
                  <a:schemeClr val="tx1"/>
                </a:solidFill>
                <a:effectLst/>
                <a:latin typeface="+mn-lt"/>
                <a:ea typeface="+mn-ea"/>
                <a:cs typeface="+mn-cs"/>
              </a:rPr>
              <a:t> , with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in one group</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j in the other. On the contrary, the maximum element</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xij</a:t>
            </a:r>
            <a:r>
              <a:rPr lang="en-US" sz="1200" kern="1200" dirty="0" smtClean="0">
                <a:solidFill>
                  <a:schemeClr val="tx1"/>
                </a:solidFill>
                <a:effectLst/>
                <a:latin typeface="+mn-lt"/>
                <a:ea typeface="+mn-ea"/>
                <a:cs typeface="+mn-cs"/>
              </a:rPr>
              <a:t> for vertices of different groups is used in the procedure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complete linkage clustering. In average linkage clustering one has to compute the average of the </a:t>
            </a:r>
            <a:r>
              <a:rPr lang="en-US" sz="1200" kern="1200" dirty="0" err="1" smtClean="0">
                <a:solidFill>
                  <a:schemeClr val="tx1"/>
                </a:solidFill>
                <a:effectLst/>
                <a:latin typeface="+mn-lt"/>
                <a:ea typeface="+mn-ea"/>
                <a:cs typeface="+mn-cs"/>
              </a:rPr>
              <a:t>xij</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dirty="0" smtClean="0"/>
              <a:t>Picking the level of resolution (via predefined thresholds of related parameters):</a:t>
            </a:r>
            <a:r>
              <a:rPr lang="en-US" baseline="0" dirty="0" smtClean="0"/>
              <a:t> in DASH and EMI, the related parameters are window size and the density threshold of subgraphs representing IBD clusters.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57889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941608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CHAT, what is equivalent to the sliding window in DASH and EIM is a chromosome segment with a length of 0.5 </a:t>
            </a:r>
            <a:r>
              <a:rPr lang="en-US" baseline="0" dirty="0" err="1" smtClean="0"/>
              <a:t>ldu</a:t>
            </a:r>
            <a:r>
              <a:rPr lang="en-US" baseline="0" dirty="0" smtClean="0"/>
              <a:t> distance. A segment is referred to as a bin.</a:t>
            </a:r>
            <a:r>
              <a:rPr lang="en-US" dirty="0" smtClean="0"/>
              <a:t> The program looks for so called </a:t>
            </a:r>
            <a:r>
              <a:rPr lang="en-US" dirty="0" err="1" smtClean="0"/>
              <a:t>CHATSets</a:t>
            </a:r>
            <a:r>
              <a:rPr lang="en-US" dirty="0" smtClean="0"/>
              <a:t> in each bin, which</a:t>
            </a:r>
            <a:r>
              <a:rPr lang="en-US" baseline="0" dirty="0" smtClean="0"/>
              <a:t> is equivalent to a cluster of IBD haplotypes within a window. </a:t>
            </a:r>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673605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cluster keeps an updated consensus haplotype (calculated based on all member haplotypes and used to make merging</a:t>
            </a:r>
            <a:r>
              <a:rPr lang="en-US" baseline="0" dirty="0" smtClean="0"/>
              <a:t> decisions</a:t>
            </a:r>
            <a:r>
              <a:rPr lang="en-US" dirty="0" smtClean="0"/>
              <a:t>). </a:t>
            </a:r>
          </a:p>
          <a:p>
            <a:endParaRPr lang="en-US" dirty="0" smtClean="0"/>
          </a:p>
          <a:p>
            <a:r>
              <a:rPr lang="en-US" dirty="0" smtClean="0"/>
              <a:t>According to the code, afte</a:t>
            </a:r>
            <a:r>
              <a:rPr lang="en-US" baseline="0" dirty="0" smtClean="0"/>
              <a:t>r CHAT examines all subjects in the original </a:t>
            </a:r>
            <a:r>
              <a:rPr lang="en-US" baseline="0" dirty="0" err="1" smtClean="0"/>
              <a:t>subjectToMerge</a:t>
            </a:r>
            <a:r>
              <a:rPr lang="en-US" baseline="0" dirty="0" smtClean="0"/>
              <a:t> set (i.e., A and B), if any new subject (e.g., C or D) was added into the set, CHAT will reexamine everyone in the current </a:t>
            </a:r>
            <a:r>
              <a:rPr lang="en-US" baseline="0" dirty="0" err="1" smtClean="0"/>
              <a:t>subjectToMerge</a:t>
            </a:r>
            <a:r>
              <a:rPr lang="en-US" baseline="0" dirty="0" smtClean="0"/>
              <a:t> set, including old members and new members </a:t>
            </a:r>
            <a:r>
              <a:rPr lang="en-US" baseline="0" dirty="0" smtClean="0"/>
              <a:t>(this is Kirk’s </a:t>
            </a:r>
            <a:r>
              <a:rPr lang="en-US" baseline="0" dirty="0" err="1" smtClean="0"/>
              <a:t>intendsion</a:t>
            </a:r>
            <a:r>
              <a:rPr lang="en-US" baseline="0" dirty="0" smtClean="0"/>
              <a:t>), </a:t>
            </a:r>
            <a:r>
              <a:rPr lang="en-US" baseline="0" dirty="0" smtClean="0"/>
              <a:t>following a natural order of subject IDs. The </a:t>
            </a:r>
            <a:r>
              <a:rPr lang="en-US" baseline="0" dirty="0" smtClean="0"/>
              <a:t>process (of examining this group of subjects) </a:t>
            </a:r>
            <a:r>
              <a:rPr lang="en-US" baseline="0" dirty="0" smtClean="0"/>
              <a:t>will continue until </a:t>
            </a:r>
            <a:r>
              <a:rPr lang="en-US" baseline="0" dirty="0" smtClean="0"/>
              <a:t>the “</a:t>
            </a:r>
            <a:r>
              <a:rPr lang="en-US" baseline="0" dirty="0" err="1" smtClean="0"/>
              <a:t>lookForMerge</a:t>
            </a:r>
            <a:r>
              <a:rPr lang="en-US" baseline="0" dirty="0" smtClean="0"/>
              <a:t>” variable, which is initialized as false at the beginning of each iterative “</a:t>
            </a:r>
            <a:r>
              <a:rPr lang="en-US" baseline="0" dirty="0" err="1" smtClean="0"/>
              <a:t>exploreMerge</a:t>
            </a:r>
            <a:r>
              <a:rPr lang="en-US" baseline="0" dirty="0" smtClean="0"/>
              <a:t>” step, does not turn to true (for this variable to become true, there needs to be at least one successful merging in the immediately previous iteration of “</a:t>
            </a:r>
            <a:r>
              <a:rPr lang="en-US" baseline="0" dirty="0" err="1" smtClean="0"/>
              <a:t>exploreMerge</a:t>
            </a:r>
            <a:r>
              <a:rPr lang="en-US" baseline="0" dirty="0" smtClean="0"/>
              <a:t>”).</a:t>
            </a:r>
            <a:endParaRPr lang="en-US" baseline="0" dirty="0" smtClean="0"/>
          </a:p>
          <a:p>
            <a:endParaRPr lang="en-US" baseline="0" dirty="0" smtClean="0"/>
          </a:p>
          <a:p>
            <a:r>
              <a:rPr lang="en-US" baseline="0" dirty="0" smtClean="0"/>
              <a:t>Then, the program will move on to the next LSH in the collection and repeat this whole process all over again, until all LSHs falling in the analysis window has been processed.</a:t>
            </a:r>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000639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193718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IBD relations are probabilistic due to</a:t>
            </a:r>
          </a:p>
          <a:p>
            <a:pPr lvl="1"/>
            <a:r>
              <a:rPr lang="en-US" dirty="0" smtClean="0"/>
              <a:t>The existence of genotyping and phasing errors</a:t>
            </a:r>
          </a:p>
          <a:p>
            <a:pPr lvl="1"/>
            <a:r>
              <a:rPr lang="en-US" dirty="0" smtClean="0"/>
              <a:t>The lack of prior information (e.g., pedigree) in population dataset</a:t>
            </a:r>
          </a:p>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14304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MCMC IBD finder detects IBD segments directly from </a:t>
            </a:r>
            <a:r>
              <a:rPr lang="en-US" sz="1200" b="0" i="0" u="none" strike="noStrike" kern="1200" baseline="0" dirty="0" err="1" smtClean="0">
                <a:solidFill>
                  <a:schemeClr val="tx1"/>
                </a:solidFill>
                <a:latin typeface="+mn-lt"/>
                <a:ea typeface="+mn-ea"/>
                <a:cs typeface="+mn-cs"/>
              </a:rPr>
              <a:t>unphased</a:t>
            </a:r>
            <a:r>
              <a:rPr lang="en-US" sz="1200" b="0" i="0" u="none" strike="noStrike" kern="1200" baseline="0" dirty="0" smtClean="0">
                <a:solidFill>
                  <a:schemeClr val="tx1"/>
                </a:solidFill>
                <a:latin typeface="+mn-lt"/>
                <a:ea typeface="+mn-ea"/>
                <a:cs typeface="+mn-cs"/>
              </a:rPr>
              <a:t> genotype data, using an HMM model where the states are possible IBD tracts among the given set of individuals. An MCMC approach is developed to infer relevant information about the parameters of the HMM model.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IBD-Groupon uses external tools such as </a:t>
            </a:r>
            <a:r>
              <a:rPr lang="en-US" sz="1200" b="0" i="0" u="none" strike="noStrike" kern="1200" baseline="0" dirty="0" err="1" smtClean="0">
                <a:solidFill>
                  <a:schemeClr val="tx1"/>
                </a:solidFill>
                <a:latin typeface="+mn-lt"/>
                <a:ea typeface="+mn-ea"/>
                <a:cs typeface="+mn-cs"/>
              </a:rPr>
              <a:t>fastIBD</a:t>
            </a:r>
            <a:r>
              <a:rPr lang="en-US" sz="1200" b="0" i="0" u="none" strike="noStrike" kern="1200" baseline="0" dirty="0" smtClean="0">
                <a:solidFill>
                  <a:schemeClr val="tx1"/>
                </a:solidFill>
                <a:latin typeface="+mn-lt"/>
                <a:ea typeface="+mn-ea"/>
                <a:cs typeface="+mn-cs"/>
              </a:rPr>
              <a:t> to identify pairwise IBD segments in the prerequisite step. However, it adjusts the threshold parameters such that </a:t>
            </a:r>
            <a:r>
              <a:rPr lang="en-US" sz="1200" b="0" i="0" u="none" strike="noStrike" kern="1200" baseline="0" dirty="0" err="1" smtClean="0">
                <a:solidFill>
                  <a:schemeClr val="tx1"/>
                </a:solidFill>
                <a:latin typeface="+mn-lt"/>
                <a:ea typeface="+mn-ea"/>
                <a:cs typeface="+mn-cs"/>
              </a:rPr>
              <a:t>fastIBD</a:t>
            </a:r>
            <a:r>
              <a:rPr lang="en-US" sz="1200" b="0" i="0" u="none" strike="noStrike" kern="1200" baseline="0" dirty="0" smtClean="0">
                <a:solidFill>
                  <a:schemeClr val="tx1"/>
                </a:solidFill>
                <a:latin typeface="+mn-lt"/>
                <a:ea typeface="+mn-ea"/>
                <a:cs typeface="+mn-cs"/>
              </a:rPr>
              <a:t> outputs more IBD segments, even though some of them can be false-positive. It then constructs a HMM to identify the most likely multiple-IBD clusters (which they called group-wide IBD tracts) so as to eliminate false-positive IBD segments. IBD segments are considered as false-positives and are removed if they do not belong to a multiple-IBD cluster, or they are too short and thus have a low likelihood. The depth-first search algorithm and shortest path algorithm are applied to determine the possible number of hidden states, which corresponds to the number of multiple-IBD clusters.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PIGS takes as input the IBD probabilities output by pairwise approaches. Then, to update the probability that a pair of haplotypes are IBD, it computes the probability of IBD conditional on the IBD probabilities of all other haplotypes pairs at the locus.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779438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66792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clique is </a:t>
            </a:r>
            <a:r>
              <a:rPr lang="en-US" dirty="0" smtClean="0"/>
              <a:t>– a subgraph in which each node is connected with every other node. </a:t>
            </a:r>
            <a:r>
              <a:rPr lang="en-US" baseline="0" dirty="0" smtClean="0"/>
              <a:t>Here are some cliques of different sizes</a:t>
            </a:r>
          </a:p>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17563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maximal clique is a clique that is not included in a larger clique.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Cliques are naturally nested.</a:t>
            </a:r>
          </a:p>
          <a:p>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09032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nature provides</a:t>
            </a:r>
            <a:r>
              <a:rPr lang="en-US" baseline="0" dirty="0" smtClean="0"/>
              <a:t> a way to…</a:t>
            </a:r>
            <a:endParaRPr lang="en-US" dirty="0" smtClean="0"/>
          </a:p>
          <a:p>
            <a:r>
              <a:rPr lang="en-US" dirty="0" smtClean="0"/>
              <a:t>While</a:t>
            </a:r>
            <a:r>
              <a:rPr lang="en-US" baseline="0" dirty="0" smtClean="0"/>
              <a:t> all leave nodes of a </a:t>
            </a:r>
            <a:r>
              <a:rPr lang="en-US" dirty="0" smtClean="0"/>
              <a:t>coalescent tree belong the same</a:t>
            </a:r>
            <a:r>
              <a:rPr lang="en-US" baseline="0" dirty="0" smtClean="0"/>
              <a:t> IBD cluster, the leave nodes of </a:t>
            </a:r>
            <a:r>
              <a:rPr lang="en-US" dirty="0" smtClean="0"/>
              <a:t>any sub-tree also forms an IBD cluster.</a:t>
            </a:r>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83087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a:t>
            </a:r>
            <a:r>
              <a:rPr lang="en-US" baseline="0" dirty="0" smtClean="0"/>
              <a:t> have discussed so far are based on an assumption that pairwise detection results are error-free and perfect. However, the reality is a specific pairwise detection method makes mistakes and have limits, which means it may miss something.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“without knowing the right answer”, I mean a population dataset usually does not provide information (e.g., pedigree or the extent of relatedness) that can tell us what level of IBD we are looking for with regard to the genealogy.</a:t>
            </a:r>
            <a:endParaRPr lang="en-US" dirty="0"/>
          </a:p>
        </p:txBody>
      </p:sp>
      <p:sp>
        <p:nvSpPr>
          <p:cNvPr id="4" name="Slide Number Placeholder 3"/>
          <p:cNvSpPr>
            <a:spLocks noGrp="1"/>
          </p:cNvSpPr>
          <p:nvPr>
            <p:ph type="sldNum" sz="quarter" idx="10"/>
          </p:nvPr>
        </p:nvSpPr>
        <p:spPr/>
        <p:txBody>
          <a:bodyPr/>
          <a:lstStyle/>
          <a:p>
            <a:fld id="{DF465ECD-7080-49B5-A15A-8D12B2687B7C}"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12928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861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542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780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404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377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739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987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075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008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412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731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27B4A-BF7C-469C-9D1F-84C21195304A}" type="datetimeFigureOut">
              <a:rPr lang="en-US" smtClean="0">
                <a:solidFill>
                  <a:prstClr val="black">
                    <a:tint val="75000"/>
                  </a:prstClr>
                </a:solidFill>
              </a:rPr>
              <a:pPr/>
              <a:t>4/28/2016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50F08-93CD-497A-9047-FA78C72813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6596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Graph-based IBD clustering and implications for CHAT</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Yuan Lin</a:t>
            </a:r>
          </a:p>
          <a:p>
            <a:r>
              <a:rPr lang="en-US" dirty="0" smtClean="0"/>
              <a:t>Post-doc Research Associate</a:t>
            </a:r>
          </a:p>
          <a:p>
            <a:r>
              <a:rPr lang="en-US" dirty="0" smtClean="0"/>
              <a:t>@ Dr. Kirk </a:t>
            </a:r>
            <a:r>
              <a:rPr lang="en-US" dirty="0" err="1" smtClean="0"/>
              <a:t>Wilhelmsen’s</a:t>
            </a:r>
            <a:r>
              <a:rPr lang="en-US" dirty="0" smtClean="0"/>
              <a:t> Lab</a:t>
            </a:r>
          </a:p>
          <a:p>
            <a:r>
              <a:rPr lang="en-US" dirty="0" smtClean="0"/>
              <a:t>Department of Genetics, School of Medicine</a:t>
            </a:r>
          </a:p>
          <a:p>
            <a:r>
              <a:rPr lang="en-US" dirty="0" smtClean="0"/>
              <a:t>UNC at Chapel Hill</a:t>
            </a:r>
          </a:p>
          <a:p>
            <a:endParaRPr lang="en-US" dirty="0"/>
          </a:p>
        </p:txBody>
      </p:sp>
    </p:spTree>
    <p:extLst>
      <p:ext uri="{BB962C8B-B14F-4D97-AF65-F5344CB8AC3E}">
        <p14:creationId xmlns:p14="http://schemas.microsoft.com/office/powerpoint/2010/main" val="438431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 model of IBD (cont.)</a:t>
            </a:r>
          </a:p>
        </p:txBody>
      </p:sp>
      <p:sp>
        <p:nvSpPr>
          <p:cNvPr id="3" name="Content Placeholder 2"/>
          <p:cNvSpPr>
            <a:spLocks noGrp="1"/>
          </p:cNvSpPr>
          <p:nvPr>
            <p:ph idx="1"/>
          </p:nvPr>
        </p:nvSpPr>
        <p:spPr/>
        <p:txBody>
          <a:bodyPr/>
          <a:lstStyle/>
          <a:p>
            <a:r>
              <a:rPr lang="en-US" dirty="0" smtClean="0"/>
              <a:t>While</a:t>
            </a:r>
            <a:r>
              <a:rPr lang="en-US" dirty="0"/>
              <a:t> </a:t>
            </a:r>
            <a:r>
              <a:rPr lang="en-US" dirty="0" smtClean="0"/>
              <a:t>the genealogy at </a:t>
            </a:r>
            <a:r>
              <a:rPr lang="en-US" dirty="0"/>
              <a:t>a genomic site corresponds to a coalescent </a:t>
            </a:r>
            <a:r>
              <a:rPr lang="en-US" dirty="0" smtClean="0"/>
              <a:t>tree, the genealogy of </a:t>
            </a:r>
            <a:r>
              <a:rPr lang="en-US" dirty="0"/>
              <a:t>a genomic region </a:t>
            </a:r>
            <a:r>
              <a:rPr lang="en-US" dirty="0" smtClean="0"/>
              <a:t>with possible recombination may contain multiple trees.</a:t>
            </a:r>
            <a:r>
              <a:rPr lang="en-US" dirty="0"/>
              <a:t> </a:t>
            </a:r>
          </a:p>
          <a:p>
            <a:r>
              <a:rPr lang="en-US" dirty="0" smtClean="0"/>
              <a:t>Thus, there can be overlapping cliques in the </a:t>
            </a:r>
            <a:r>
              <a:rPr lang="en-US" dirty="0"/>
              <a:t>IBD graph </a:t>
            </a:r>
            <a:r>
              <a:rPr lang="en-US" dirty="0" smtClean="0"/>
              <a:t>of such a </a:t>
            </a:r>
            <a:r>
              <a:rPr lang="en-US" dirty="0"/>
              <a:t>genomic </a:t>
            </a:r>
            <a:r>
              <a:rPr lang="en-US" dirty="0" smtClean="0"/>
              <a:t>region.</a:t>
            </a:r>
            <a:endParaRPr lang="en-US" dirty="0"/>
          </a:p>
        </p:txBody>
      </p:sp>
      <p:pic>
        <p:nvPicPr>
          <p:cNvPr id="106" name="Picture 105"/>
          <p:cNvPicPr>
            <a:picLocks noChangeAspect="1"/>
          </p:cNvPicPr>
          <p:nvPr/>
        </p:nvPicPr>
        <p:blipFill>
          <a:blip r:embed="rId2"/>
          <a:stretch>
            <a:fillRect/>
          </a:stretch>
        </p:blipFill>
        <p:spPr>
          <a:xfrm>
            <a:off x="1952296" y="4363344"/>
            <a:ext cx="7775280" cy="1590629"/>
          </a:xfrm>
          <a:prstGeom prst="rect">
            <a:avLst/>
          </a:prstGeom>
        </p:spPr>
      </p:pic>
    </p:spTree>
    <p:extLst>
      <p:ext uri="{BB962C8B-B14F-4D97-AF65-F5344CB8AC3E}">
        <p14:creationId xmlns:p14="http://schemas.microsoft.com/office/powerpoint/2010/main" val="1317338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 model of IBD (cont.)</a:t>
            </a:r>
          </a:p>
        </p:txBody>
      </p:sp>
      <p:sp>
        <p:nvSpPr>
          <p:cNvPr id="3" name="Content Placeholder 2"/>
          <p:cNvSpPr>
            <a:spLocks noGrp="1"/>
          </p:cNvSpPr>
          <p:nvPr>
            <p:ph idx="1"/>
          </p:nvPr>
        </p:nvSpPr>
        <p:spPr/>
        <p:txBody>
          <a:bodyPr>
            <a:normAutofit/>
          </a:bodyPr>
          <a:lstStyle/>
          <a:p>
            <a:r>
              <a:rPr lang="en-US" dirty="0" smtClean="0"/>
              <a:t>Inaccurate or ambiguous pairwise </a:t>
            </a:r>
            <a:r>
              <a:rPr lang="en-US" dirty="0"/>
              <a:t>detection </a:t>
            </a:r>
            <a:r>
              <a:rPr lang="en-US" dirty="0" smtClean="0"/>
              <a:t>results are missing or misplaced edges that lead to incomplete </a:t>
            </a:r>
            <a:r>
              <a:rPr lang="en-US" dirty="0"/>
              <a:t>subgraphs in an IBD graph</a:t>
            </a:r>
            <a:r>
              <a:rPr lang="en-US" dirty="0" smtClean="0"/>
              <a:t>.</a:t>
            </a:r>
          </a:p>
          <a:p>
            <a:r>
              <a:rPr lang="en-US" dirty="0" smtClean="0"/>
              <a:t>Identifying </a:t>
            </a:r>
            <a:r>
              <a:rPr lang="en-US" dirty="0"/>
              <a:t>true IBD clusters </a:t>
            </a:r>
            <a:r>
              <a:rPr lang="en-US" dirty="0" smtClean="0"/>
              <a:t>thus involves reconstructing clique(s) or dense enough subgraph(s), </a:t>
            </a:r>
            <a:r>
              <a:rPr lang="en-US" dirty="0"/>
              <a:t>by </a:t>
            </a:r>
            <a:r>
              <a:rPr lang="en-US" dirty="0" smtClean="0"/>
              <a:t>removing/adding links that presumably represent false-positive/false-negative IBD relations.</a:t>
            </a:r>
          </a:p>
          <a:p>
            <a:r>
              <a:rPr lang="en-US" dirty="0"/>
              <a:t>The problem is we </a:t>
            </a:r>
            <a:r>
              <a:rPr lang="en-US" dirty="0" smtClean="0"/>
              <a:t>don’t know </a:t>
            </a:r>
            <a:r>
              <a:rPr lang="en-US" dirty="0"/>
              <a:t>the right </a:t>
            </a:r>
            <a:r>
              <a:rPr lang="en-US" dirty="0" smtClean="0"/>
              <a:t>answer. </a:t>
            </a:r>
          </a:p>
        </p:txBody>
      </p:sp>
      <p:pic>
        <p:nvPicPr>
          <p:cNvPr id="4" name="Picture 3"/>
          <p:cNvPicPr>
            <a:picLocks noChangeAspect="1"/>
          </p:cNvPicPr>
          <p:nvPr/>
        </p:nvPicPr>
        <p:blipFill>
          <a:blip r:embed="rId3"/>
          <a:stretch>
            <a:fillRect/>
          </a:stretch>
        </p:blipFill>
        <p:spPr>
          <a:xfrm>
            <a:off x="7687978" y="4816543"/>
            <a:ext cx="1765295" cy="1645920"/>
          </a:xfrm>
          <a:prstGeom prst="rect">
            <a:avLst/>
          </a:prstGeom>
        </p:spPr>
      </p:pic>
      <p:pic>
        <p:nvPicPr>
          <p:cNvPr id="42" name="Picture 41"/>
          <p:cNvPicPr>
            <a:picLocks noChangeAspect="1"/>
          </p:cNvPicPr>
          <p:nvPr/>
        </p:nvPicPr>
        <p:blipFill>
          <a:blip r:embed="rId4"/>
          <a:stretch>
            <a:fillRect/>
          </a:stretch>
        </p:blipFill>
        <p:spPr>
          <a:xfrm>
            <a:off x="2264929" y="4816543"/>
            <a:ext cx="1761677" cy="1645920"/>
          </a:xfrm>
          <a:prstGeom prst="rect">
            <a:avLst/>
          </a:prstGeom>
        </p:spPr>
      </p:pic>
      <p:pic>
        <p:nvPicPr>
          <p:cNvPr id="156" name="Picture 155"/>
          <p:cNvPicPr>
            <a:picLocks noChangeAspect="1"/>
          </p:cNvPicPr>
          <p:nvPr/>
        </p:nvPicPr>
        <p:blipFill>
          <a:blip r:embed="rId5"/>
          <a:stretch>
            <a:fillRect/>
          </a:stretch>
        </p:blipFill>
        <p:spPr>
          <a:xfrm>
            <a:off x="4978385" y="4816543"/>
            <a:ext cx="1757813" cy="1645920"/>
          </a:xfrm>
          <a:prstGeom prst="rect">
            <a:avLst/>
          </a:prstGeom>
        </p:spPr>
      </p:pic>
    </p:spTree>
    <p:extLst>
      <p:ext uri="{BB962C8B-B14F-4D97-AF65-F5344CB8AC3E}">
        <p14:creationId xmlns:p14="http://schemas.microsoft.com/office/powerpoint/2010/main" val="115298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 model of IBD (cont.)</a:t>
            </a:r>
          </a:p>
        </p:txBody>
      </p:sp>
      <p:sp>
        <p:nvSpPr>
          <p:cNvPr id="3" name="Content Placeholder 2"/>
          <p:cNvSpPr>
            <a:spLocks noGrp="1"/>
          </p:cNvSpPr>
          <p:nvPr>
            <p:ph idx="1"/>
          </p:nvPr>
        </p:nvSpPr>
        <p:spPr/>
        <p:txBody>
          <a:bodyPr>
            <a:normAutofit/>
          </a:bodyPr>
          <a:lstStyle/>
          <a:p>
            <a:r>
              <a:rPr lang="en-US" dirty="0" smtClean="0"/>
              <a:t>However, if the errors are not pervasive, intra-clique </a:t>
            </a:r>
            <a:r>
              <a:rPr lang="en-US" dirty="0"/>
              <a:t>areas should still be denser than inter-clique areas. </a:t>
            </a:r>
            <a:endParaRPr lang="en-US" dirty="0" smtClean="0"/>
          </a:p>
          <a:p>
            <a:r>
              <a:rPr lang="en-US" dirty="0" smtClean="0"/>
              <a:t>Moreover, if we define the probability </a:t>
            </a:r>
            <a:r>
              <a:rPr lang="en-US" dirty="0"/>
              <a:t>of </a:t>
            </a:r>
            <a:r>
              <a:rPr lang="en-US" dirty="0" smtClean="0"/>
              <a:t>an IBD relation (or some correlated measures) as the weight </a:t>
            </a:r>
            <a:r>
              <a:rPr lang="en-US" dirty="0"/>
              <a:t>of </a:t>
            </a:r>
            <a:r>
              <a:rPr lang="en-US" dirty="0" smtClean="0"/>
              <a:t>the corresponding link, intra-clique links should be stronger </a:t>
            </a:r>
            <a:r>
              <a:rPr lang="en-US" dirty="0"/>
              <a:t>than inter-clique </a:t>
            </a:r>
            <a:r>
              <a:rPr lang="en-US" dirty="0" smtClean="0"/>
              <a:t>links. </a:t>
            </a:r>
          </a:p>
          <a:p>
            <a:r>
              <a:rPr lang="en-US" dirty="0" smtClean="0"/>
              <a:t>Thus,</a:t>
            </a:r>
            <a:r>
              <a:rPr lang="en-US" b="1" dirty="0" smtClean="0"/>
              <a:t> structural properties of the IBD graph </a:t>
            </a:r>
            <a:r>
              <a:rPr lang="en-US" dirty="0" smtClean="0"/>
              <a:t>such as </a:t>
            </a:r>
            <a:r>
              <a:rPr lang="en-US" dirty="0"/>
              <a:t>d</a:t>
            </a:r>
            <a:r>
              <a:rPr lang="en-US" dirty="0" smtClean="0"/>
              <a:t>ensity and tie strength hint true cliques, even if the graph is “noisy” and “fuzzy”. </a:t>
            </a:r>
          </a:p>
          <a:p>
            <a:endParaRPr lang="en-US" dirty="0" smtClean="0"/>
          </a:p>
        </p:txBody>
      </p:sp>
    </p:spTree>
    <p:extLst>
      <p:ext uri="{BB962C8B-B14F-4D97-AF65-F5344CB8AC3E}">
        <p14:creationId xmlns:p14="http://schemas.microsoft.com/office/powerpoint/2010/main" val="152757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Graph-based multiway IBD </a:t>
            </a:r>
            <a:r>
              <a:rPr lang="en-US" dirty="0" smtClean="0"/>
              <a:t>detection</a:t>
            </a:r>
            <a:endParaRPr lang="en-US" dirty="0"/>
          </a:p>
        </p:txBody>
      </p:sp>
      <p:sp>
        <p:nvSpPr>
          <p:cNvPr id="3" name="Content Placeholder 2"/>
          <p:cNvSpPr>
            <a:spLocks noGrp="1"/>
          </p:cNvSpPr>
          <p:nvPr>
            <p:ph idx="1"/>
          </p:nvPr>
        </p:nvSpPr>
        <p:spPr/>
        <p:txBody>
          <a:bodyPr>
            <a:normAutofit/>
          </a:bodyPr>
          <a:lstStyle/>
          <a:p>
            <a:r>
              <a:rPr lang="en-US" dirty="0" smtClean="0"/>
              <a:t>Partition a graph based on its structural properties is an </a:t>
            </a:r>
            <a:r>
              <a:rPr lang="en-US" dirty="0"/>
              <a:t>active research area known as community detection or graph clustering (</a:t>
            </a:r>
            <a:r>
              <a:rPr lang="en-US" dirty="0" err="1"/>
              <a:t>Fortunato</a:t>
            </a:r>
            <a:r>
              <a:rPr lang="en-US" dirty="0"/>
              <a:t>, 2010)</a:t>
            </a:r>
            <a:r>
              <a:rPr lang="en-US" dirty="0" smtClean="0"/>
              <a:t>.</a:t>
            </a:r>
            <a:endParaRPr lang="en-US" dirty="0"/>
          </a:p>
          <a:p>
            <a:r>
              <a:rPr lang="en-US" dirty="0" smtClean="0"/>
              <a:t>Existing graph-based multiway IBD detection methods more or less borrow ideas/techniques from this area.</a:t>
            </a:r>
          </a:p>
          <a:p>
            <a:r>
              <a:rPr lang="en-US" b="1" i="1" dirty="0" smtClean="0"/>
              <a:t>DASH</a:t>
            </a:r>
            <a:r>
              <a:rPr lang="en-US" b="1" dirty="0" smtClean="0"/>
              <a:t> </a:t>
            </a:r>
            <a:r>
              <a:rPr lang="en-US" dirty="0"/>
              <a:t>(</a:t>
            </a:r>
            <a:r>
              <a:rPr lang="en-US" dirty="0" err="1"/>
              <a:t>Gusev</a:t>
            </a:r>
            <a:r>
              <a:rPr lang="en-US" dirty="0"/>
              <a:t> et al., 2011) and </a:t>
            </a:r>
            <a:r>
              <a:rPr lang="en-US" b="1" i="1" dirty="0"/>
              <a:t>EMI</a:t>
            </a:r>
            <a:r>
              <a:rPr lang="en-US" dirty="0"/>
              <a:t> (</a:t>
            </a:r>
            <a:r>
              <a:rPr lang="en-US" dirty="0" err="1"/>
              <a:t>Qian</a:t>
            </a:r>
            <a:r>
              <a:rPr lang="en-US" dirty="0"/>
              <a:t> et al., 2014) are </a:t>
            </a:r>
            <a:r>
              <a:rPr lang="en-US" dirty="0" smtClean="0"/>
              <a:t>the only two </a:t>
            </a:r>
            <a:r>
              <a:rPr lang="en-US" dirty="0"/>
              <a:t>methods that can handle genome-wide data of thousands of individuals</a:t>
            </a:r>
            <a:r>
              <a:rPr lang="en-US" dirty="0" smtClean="0"/>
              <a:t>. They are both graph-based methods.</a:t>
            </a:r>
            <a:endParaRPr lang="en-US" dirty="0"/>
          </a:p>
          <a:p>
            <a:r>
              <a:rPr lang="en-US" i="1" dirty="0"/>
              <a:t>IBD-</a:t>
            </a:r>
            <a:r>
              <a:rPr lang="en-US" i="1" dirty="0" err="1"/>
              <a:t>Groupon</a:t>
            </a:r>
            <a:r>
              <a:rPr lang="en-US" dirty="0"/>
              <a:t> and </a:t>
            </a:r>
            <a:r>
              <a:rPr lang="en-US" i="1" dirty="0"/>
              <a:t>PIGS</a:t>
            </a:r>
            <a:r>
              <a:rPr lang="en-US" dirty="0"/>
              <a:t> also leverage </a:t>
            </a:r>
            <a:r>
              <a:rPr lang="en-US" dirty="0" smtClean="0"/>
              <a:t>graph representations of </a:t>
            </a:r>
            <a:r>
              <a:rPr lang="en-US" dirty="0"/>
              <a:t>IBD.</a:t>
            </a:r>
          </a:p>
          <a:p>
            <a:endParaRPr lang="en-US" dirty="0"/>
          </a:p>
        </p:txBody>
      </p:sp>
    </p:spTree>
    <p:extLst>
      <p:ext uri="{BB962C8B-B14F-4D97-AF65-F5344CB8AC3E}">
        <p14:creationId xmlns:p14="http://schemas.microsoft.com/office/powerpoint/2010/main" val="1141764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p:cNvPicPr>
            <a:picLocks noChangeAspect="1"/>
          </p:cNvPicPr>
          <p:nvPr/>
        </p:nvPicPr>
        <p:blipFill>
          <a:blip r:embed="rId3"/>
          <a:stretch>
            <a:fillRect/>
          </a:stretch>
        </p:blipFill>
        <p:spPr>
          <a:xfrm>
            <a:off x="2607458" y="387605"/>
            <a:ext cx="9297206" cy="3981033"/>
          </a:xfrm>
          <a:prstGeom prst="rect">
            <a:avLst/>
          </a:prstGeom>
        </p:spPr>
      </p:pic>
      <p:grpSp>
        <p:nvGrpSpPr>
          <p:cNvPr id="102" name="Group 101"/>
          <p:cNvGrpSpPr/>
          <p:nvPr/>
        </p:nvGrpSpPr>
        <p:grpSpPr>
          <a:xfrm>
            <a:off x="3324653" y="4318672"/>
            <a:ext cx="1681231" cy="1955183"/>
            <a:chOff x="3106287" y="4400559"/>
            <a:chExt cx="1681231" cy="1955183"/>
          </a:xfrm>
        </p:grpSpPr>
        <p:pic>
          <p:nvPicPr>
            <p:cNvPr id="75" name="Picture 74"/>
            <p:cNvPicPr>
              <a:picLocks noChangeAspect="1"/>
            </p:cNvPicPr>
            <p:nvPr/>
          </p:nvPicPr>
          <p:blipFill>
            <a:blip r:embed="rId4"/>
            <a:stretch>
              <a:fillRect/>
            </a:stretch>
          </p:blipFill>
          <p:spPr>
            <a:xfrm>
              <a:off x="3106287" y="4400559"/>
              <a:ext cx="1681231" cy="1685631"/>
            </a:xfrm>
            <a:prstGeom prst="rect">
              <a:avLst/>
            </a:prstGeom>
          </p:spPr>
        </p:pic>
        <p:grpSp>
          <p:nvGrpSpPr>
            <p:cNvPr id="98" name="Group 97"/>
            <p:cNvGrpSpPr/>
            <p:nvPr/>
          </p:nvGrpSpPr>
          <p:grpSpPr>
            <a:xfrm>
              <a:off x="3403057" y="6198486"/>
              <a:ext cx="1125616" cy="157256"/>
              <a:chOff x="3500058" y="6322283"/>
              <a:chExt cx="1125616" cy="157256"/>
            </a:xfrm>
          </p:grpSpPr>
          <p:sp>
            <p:nvSpPr>
              <p:cNvPr id="78" name="Oval 77"/>
              <p:cNvSpPr/>
              <p:nvPr/>
            </p:nvSpPr>
            <p:spPr>
              <a:xfrm>
                <a:off x="3500058" y="6331254"/>
                <a:ext cx="148285" cy="1482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Oval 78"/>
              <p:cNvSpPr/>
              <p:nvPr/>
            </p:nvSpPr>
            <p:spPr>
              <a:xfrm>
                <a:off x="3909725" y="6322283"/>
                <a:ext cx="148285" cy="1482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Oval 79"/>
              <p:cNvSpPr/>
              <p:nvPr/>
            </p:nvSpPr>
            <p:spPr>
              <a:xfrm>
                <a:off x="4058010" y="6331254"/>
                <a:ext cx="148285" cy="14828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Oval 80"/>
              <p:cNvSpPr/>
              <p:nvPr/>
            </p:nvSpPr>
            <p:spPr>
              <a:xfrm>
                <a:off x="4477389" y="6331254"/>
                <a:ext cx="148285" cy="1482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03" name="Group 102"/>
          <p:cNvGrpSpPr/>
          <p:nvPr/>
        </p:nvGrpSpPr>
        <p:grpSpPr>
          <a:xfrm>
            <a:off x="5495022" y="4311423"/>
            <a:ext cx="1761039" cy="1956514"/>
            <a:chOff x="5276656" y="4393310"/>
            <a:chExt cx="1761039" cy="1956514"/>
          </a:xfrm>
        </p:grpSpPr>
        <p:pic>
          <p:nvPicPr>
            <p:cNvPr id="74" name="Picture 73"/>
            <p:cNvPicPr>
              <a:picLocks noChangeAspect="1"/>
            </p:cNvPicPr>
            <p:nvPr/>
          </p:nvPicPr>
          <p:blipFill>
            <a:blip r:embed="rId5"/>
            <a:stretch>
              <a:fillRect/>
            </a:stretch>
          </p:blipFill>
          <p:spPr>
            <a:xfrm>
              <a:off x="5276656" y="4393310"/>
              <a:ext cx="1761039" cy="1726216"/>
            </a:xfrm>
            <a:prstGeom prst="rect">
              <a:avLst/>
            </a:prstGeom>
          </p:spPr>
        </p:pic>
        <p:grpSp>
          <p:nvGrpSpPr>
            <p:cNvPr id="99" name="Group 98"/>
            <p:cNvGrpSpPr/>
            <p:nvPr/>
          </p:nvGrpSpPr>
          <p:grpSpPr>
            <a:xfrm>
              <a:off x="5563333" y="6181032"/>
              <a:ext cx="1236504" cy="168792"/>
              <a:chOff x="5574252" y="6316063"/>
              <a:chExt cx="1236504" cy="168792"/>
            </a:xfrm>
          </p:grpSpPr>
          <p:sp>
            <p:nvSpPr>
              <p:cNvPr id="82" name="Oval 81"/>
              <p:cNvSpPr/>
              <p:nvPr/>
            </p:nvSpPr>
            <p:spPr>
              <a:xfrm>
                <a:off x="5722537" y="6336570"/>
                <a:ext cx="148285" cy="148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Oval 82"/>
              <p:cNvSpPr/>
              <p:nvPr/>
            </p:nvSpPr>
            <p:spPr>
              <a:xfrm>
                <a:off x="5574252" y="6331254"/>
                <a:ext cx="148285" cy="1482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Oval 83"/>
              <p:cNvSpPr/>
              <p:nvPr/>
            </p:nvSpPr>
            <p:spPr>
              <a:xfrm>
                <a:off x="6064792" y="6316063"/>
                <a:ext cx="148285" cy="1482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Oval 84"/>
              <p:cNvSpPr/>
              <p:nvPr/>
            </p:nvSpPr>
            <p:spPr>
              <a:xfrm>
                <a:off x="6183355" y="6333216"/>
                <a:ext cx="148285" cy="14828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Oval 85"/>
              <p:cNvSpPr/>
              <p:nvPr/>
            </p:nvSpPr>
            <p:spPr>
              <a:xfrm>
                <a:off x="6662471" y="6331257"/>
                <a:ext cx="148285" cy="14828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Oval 86"/>
              <p:cNvSpPr/>
              <p:nvPr/>
            </p:nvSpPr>
            <p:spPr>
              <a:xfrm>
                <a:off x="6535635" y="6331256"/>
                <a:ext cx="148285" cy="1482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04" name="Group 103"/>
          <p:cNvGrpSpPr/>
          <p:nvPr/>
        </p:nvGrpSpPr>
        <p:grpSpPr>
          <a:xfrm>
            <a:off x="7579454" y="4306162"/>
            <a:ext cx="1747440" cy="1961779"/>
            <a:chOff x="7361088" y="4388049"/>
            <a:chExt cx="1747440" cy="1961779"/>
          </a:xfrm>
        </p:grpSpPr>
        <p:pic>
          <p:nvPicPr>
            <p:cNvPr id="76" name="Picture 75"/>
            <p:cNvPicPr>
              <a:picLocks noChangeAspect="1"/>
            </p:cNvPicPr>
            <p:nvPr/>
          </p:nvPicPr>
          <p:blipFill>
            <a:blip r:embed="rId6"/>
            <a:stretch>
              <a:fillRect/>
            </a:stretch>
          </p:blipFill>
          <p:spPr>
            <a:xfrm>
              <a:off x="7361088" y="4388049"/>
              <a:ext cx="1747440" cy="1710652"/>
            </a:xfrm>
            <a:prstGeom prst="rect">
              <a:avLst/>
            </a:prstGeom>
          </p:spPr>
        </p:pic>
        <p:grpSp>
          <p:nvGrpSpPr>
            <p:cNvPr id="100" name="Group 99"/>
            <p:cNvGrpSpPr/>
            <p:nvPr/>
          </p:nvGrpSpPr>
          <p:grpSpPr>
            <a:xfrm>
              <a:off x="7640785" y="6196223"/>
              <a:ext cx="1305692" cy="153605"/>
              <a:chOff x="7704551" y="6358890"/>
              <a:chExt cx="1305692" cy="153605"/>
            </a:xfrm>
          </p:grpSpPr>
          <p:sp>
            <p:nvSpPr>
              <p:cNvPr id="88" name="Oval 87"/>
              <p:cNvSpPr/>
              <p:nvPr/>
            </p:nvSpPr>
            <p:spPr>
              <a:xfrm>
                <a:off x="7852836" y="6364210"/>
                <a:ext cx="148285" cy="148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Oval 88"/>
              <p:cNvSpPr/>
              <p:nvPr/>
            </p:nvSpPr>
            <p:spPr>
              <a:xfrm>
                <a:off x="7704551" y="6358894"/>
                <a:ext cx="148285" cy="1482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Oval 89"/>
              <p:cNvSpPr/>
              <p:nvPr/>
            </p:nvSpPr>
            <p:spPr>
              <a:xfrm>
                <a:off x="8022525" y="6358890"/>
                <a:ext cx="148285" cy="1482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Oval 90"/>
              <p:cNvSpPr/>
              <p:nvPr/>
            </p:nvSpPr>
            <p:spPr>
              <a:xfrm>
                <a:off x="8170810" y="6358890"/>
                <a:ext cx="148285" cy="14828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Oval 91"/>
              <p:cNvSpPr/>
              <p:nvPr/>
            </p:nvSpPr>
            <p:spPr>
              <a:xfrm>
                <a:off x="8861958" y="6358892"/>
                <a:ext cx="148285" cy="1482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Oval 92"/>
              <p:cNvSpPr/>
              <p:nvPr/>
            </p:nvSpPr>
            <p:spPr>
              <a:xfrm>
                <a:off x="8735122" y="6358891"/>
                <a:ext cx="148285" cy="1482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05" name="Group 104"/>
          <p:cNvGrpSpPr/>
          <p:nvPr/>
        </p:nvGrpSpPr>
        <p:grpSpPr>
          <a:xfrm>
            <a:off x="9645719" y="4318672"/>
            <a:ext cx="1743285" cy="1927134"/>
            <a:chOff x="9427353" y="4400559"/>
            <a:chExt cx="1743285" cy="1927134"/>
          </a:xfrm>
        </p:grpSpPr>
        <p:pic>
          <p:nvPicPr>
            <p:cNvPr id="77" name="Picture 76"/>
            <p:cNvPicPr>
              <a:picLocks noChangeAspect="1"/>
            </p:cNvPicPr>
            <p:nvPr/>
          </p:nvPicPr>
          <p:blipFill rotWithShape="1">
            <a:blip r:embed="rId7"/>
            <a:srcRect l="19229"/>
            <a:stretch/>
          </p:blipFill>
          <p:spPr>
            <a:xfrm rot="5400000">
              <a:off x="9434199" y="4393713"/>
              <a:ext cx="1729593" cy="1743285"/>
            </a:xfrm>
            <a:prstGeom prst="rect">
              <a:avLst/>
            </a:prstGeom>
          </p:spPr>
        </p:pic>
        <p:grpSp>
          <p:nvGrpSpPr>
            <p:cNvPr id="101" name="Group 100"/>
            <p:cNvGrpSpPr/>
            <p:nvPr/>
          </p:nvGrpSpPr>
          <p:grpSpPr>
            <a:xfrm>
              <a:off x="10014807" y="6170437"/>
              <a:ext cx="839433" cy="157256"/>
              <a:chOff x="10092280" y="6307092"/>
              <a:chExt cx="839433" cy="157256"/>
            </a:xfrm>
          </p:grpSpPr>
          <p:sp>
            <p:nvSpPr>
              <p:cNvPr id="94" name="Oval 93"/>
              <p:cNvSpPr/>
              <p:nvPr/>
            </p:nvSpPr>
            <p:spPr>
              <a:xfrm>
                <a:off x="10783428" y="6316063"/>
                <a:ext cx="148285" cy="1482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Oval 94"/>
              <p:cNvSpPr/>
              <p:nvPr/>
            </p:nvSpPr>
            <p:spPr>
              <a:xfrm>
                <a:off x="10092280" y="6307092"/>
                <a:ext cx="148285" cy="1482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Oval 95"/>
              <p:cNvSpPr/>
              <p:nvPr/>
            </p:nvSpPr>
            <p:spPr>
              <a:xfrm>
                <a:off x="10513105" y="6316063"/>
                <a:ext cx="148285" cy="14828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Oval 96"/>
              <p:cNvSpPr/>
              <p:nvPr/>
            </p:nvSpPr>
            <p:spPr>
              <a:xfrm>
                <a:off x="10659944" y="6316063"/>
                <a:ext cx="148285" cy="1482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107" name="TextBox 106"/>
          <p:cNvSpPr txBox="1"/>
          <p:nvPr/>
        </p:nvSpPr>
        <p:spPr>
          <a:xfrm>
            <a:off x="243100" y="191068"/>
            <a:ext cx="1927629" cy="2308324"/>
          </a:xfrm>
          <a:prstGeom prst="rect">
            <a:avLst/>
          </a:prstGeom>
          <a:noFill/>
        </p:spPr>
        <p:txBody>
          <a:bodyPr wrap="square" rtlCol="0">
            <a:spAutoFit/>
          </a:bodyPr>
          <a:lstStyle/>
          <a:p>
            <a:r>
              <a:rPr lang="en-US" sz="3600" i="1" dirty="0">
                <a:solidFill>
                  <a:prstClr val="black"/>
                </a:solidFill>
              </a:rPr>
              <a:t>DASH </a:t>
            </a:r>
            <a:r>
              <a:rPr lang="en-US" sz="3600" dirty="0">
                <a:solidFill>
                  <a:prstClr val="black"/>
                </a:solidFill>
              </a:rPr>
              <a:t>&amp;</a:t>
            </a:r>
          </a:p>
          <a:p>
            <a:r>
              <a:rPr lang="en-US" sz="3600" i="1" dirty="0">
                <a:solidFill>
                  <a:prstClr val="black"/>
                </a:solidFill>
              </a:rPr>
              <a:t>EMI</a:t>
            </a:r>
            <a:r>
              <a:rPr lang="en-US" sz="3600" dirty="0">
                <a:solidFill>
                  <a:prstClr val="black"/>
                </a:solidFill>
              </a:rPr>
              <a:t>: similar workflow</a:t>
            </a:r>
          </a:p>
        </p:txBody>
      </p:sp>
      <p:grpSp>
        <p:nvGrpSpPr>
          <p:cNvPr id="42" name="Group 41"/>
          <p:cNvGrpSpPr/>
          <p:nvPr/>
        </p:nvGrpSpPr>
        <p:grpSpPr>
          <a:xfrm>
            <a:off x="3118199" y="103022"/>
            <a:ext cx="8457062" cy="6022548"/>
            <a:chOff x="2477068" y="263512"/>
            <a:chExt cx="8457062" cy="6022548"/>
          </a:xfrm>
        </p:grpSpPr>
        <p:grpSp>
          <p:nvGrpSpPr>
            <p:cNvPr id="43" name="Group 42"/>
            <p:cNvGrpSpPr/>
            <p:nvPr/>
          </p:nvGrpSpPr>
          <p:grpSpPr>
            <a:xfrm>
              <a:off x="2477068" y="464024"/>
              <a:ext cx="8457062" cy="5822036"/>
              <a:chOff x="2477068" y="464024"/>
              <a:chExt cx="8457062" cy="5822036"/>
            </a:xfrm>
          </p:grpSpPr>
          <p:cxnSp>
            <p:nvCxnSpPr>
              <p:cNvPr id="48" name="Straight Connector 47"/>
              <p:cNvCxnSpPr/>
              <p:nvPr/>
            </p:nvCxnSpPr>
            <p:spPr>
              <a:xfrm>
                <a:off x="2477068" y="464024"/>
                <a:ext cx="0" cy="58220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934130" y="464024"/>
                <a:ext cx="0" cy="58220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81097" y="464024"/>
                <a:ext cx="0" cy="576107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64740" y="464024"/>
                <a:ext cx="0" cy="58220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852847" y="464024"/>
                <a:ext cx="0" cy="576107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051656" y="289427"/>
              <a:ext cx="1051473" cy="369332"/>
            </a:xfrm>
            <a:prstGeom prst="rect">
              <a:avLst/>
            </a:prstGeom>
            <a:noFill/>
          </p:spPr>
          <p:txBody>
            <a:bodyPr wrap="square" rtlCol="0">
              <a:spAutoFit/>
            </a:bodyPr>
            <a:lstStyle/>
            <a:p>
              <a:r>
                <a:rPr lang="en-US" i="1" dirty="0">
                  <a:solidFill>
                    <a:prstClr val="black"/>
                  </a:solidFill>
                </a:rPr>
                <a:t>Win k - 2</a:t>
              </a:r>
            </a:p>
          </p:txBody>
        </p:sp>
        <p:sp>
          <p:nvSpPr>
            <p:cNvPr id="45" name="TextBox 44"/>
            <p:cNvSpPr txBox="1"/>
            <p:nvPr/>
          </p:nvSpPr>
          <p:spPr>
            <a:xfrm>
              <a:off x="5155684" y="263512"/>
              <a:ext cx="1051473" cy="369332"/>
            </a:xfrm>
            <a:prstGeom prst="rect">
              <a:avLst/>
            </a:prstGeom>
            <a:noFill/>
          </p:spPr>
          <p:txBody>
            <a:bodyPr wrap="square" rtlCol="0">
              <a:spAutoFit/>
            </a:bodyPr>
            <a:lstStyle/>
            <a:p>
              <a:r>
                <a:rPr lang="en-US" i="1" dirty="0">
                  <a:solidFill>
                    <a:prstClr val="black"/>
                  </a:solidFill>
                </a:rPr>
                <a:t>Win k - 1</a:t>
              </a:r>
            </a:p>
          </p:txBody>
        </p:sp>
        <p:sp>
          <p:nvSpPr>
            <p:cNvPr id="46" name="TextBox 45"/>
            <p:cNvSpPr txBox="1"/>
            <p:nvPr/>
          </p:nvSpPr>
          <p:spPr>
            <a:xfrm>
              <a:off x="7259712" y="283362"/>
              <a:ext cx="1051473" cy="369332"/>
            </a:xfrm>
            <a:prstGeom prst="rect">
              <a:avLst/>
            </a:prstGeom>
            <a:noFill/>
          </p:spPr>
          <p:txBody>
            <a:bodyPr wrap="square" rtlCol="0">
              <a:spAutoFit/>
            </a:bodyPr>
            <a:lstStyle/>
            <a:p>
              <a:r>
                <a:rPr lang="en-US" i="1" dirty="0">
                  <a:solidFill>
                    <a:prstClr val="black"/>
                  </a:solidFill>
                </a:rPr>
                <a:t>Win k</a:t>
              </a:r>
            </a:p>
          </p:txBody>
        </p:sp>
        <p:sp>
          <p:nvSpPr>
            <p:cNvPr id="47" name="TextBox 46"/>
            <p:cNvSpPr txBox="1"/>
            <p:nvPr/>
          </p:nvSpPr>
          <p:spPr>
            <a:xfrm>
              <a:off x="9367752" y="283139"/>
              <a:ext cx="1051473" cy="369332"/>
            </a:xfrm>
            <a:prstGeom prst="rect">
              <a:avLst/>
            </a:prstGeom>
            <a:noFill/>
          </p:spPr>
          <p:txBody>
            <a:bodyPr wrap="square" rtlCol="0">
              <a:spAutoFit/>
            </a:bodyPr>
            <a:lstStyle/>
            <a:p>
              <a:r>
                <a:rPr lang="en-US" i="1" dirty="0">
                  <a:solidFill>
                    <a:prstClr val="black"/>
                  </a:solidFill>
                </a:rPr>
                <a:t>Win k + 1</a:t>
              </a:r>
            </a:p>
          </p:txBody>
        </p:sp>
      </p:grpSp>
    </p:spTree>
    <p:extLst>
      <p:ext uri="{BB962C8B-B14F-4D97-AF65-F5344CB8AC3E}">
        <p14:creationId xmlns:p14="http://schemas.microsoft.com/office/powerpoint/2010/main" val="74766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 vs. EMI: different clustering strategies</a:t>
            </a:r>
            <a:endParaRPr lang="en-US" dirty="0"/>
          </a:p>
        </p:txBody>
      </p:sp>
      <p:sp>
        <p:nvSpPr>
          <p:cNvPr id="3" name="Content Placeholder 2"/>
          <p:cNvSpPr>
            <a:spLocks noGrp="1"/>
          </p:cNvSpPr>
          <p:nvPr>
            <p:ph idx="1"/>
          </p:nvPr>
        </p:nvSpPr>
        <p:spPr/>
        <p:txBody>
          <a:bodyPr>
            <a:normAutofit/>
          </a:bodyPr>
          <a:lstStyle/>
          <a:p>
            <a:r>
              <a:rPr lang="en-US" dirty="0" smtClean="0"/>
              <a:t>As mentioned, IBD graphs </a:t>
            </a:r>
            <a:r>
              <a:rPr lang="en-US" dirty="0"/>
              <a:t>have </a:t>
            </a:r>
            <a:r>
              <a:rPr lang="en-US" dirty="0" smtClean="0"/>
              <a:t>an intrinsic </a:t>
            </a:r>
            <a:r>
              <a:rPr lang="en-US" dirty="0"/>
              <a:t>hierarchical </a:t>
            </a:r>
            <a:r>
              <a:rPr lang="en-US" dirty="0" smtClean="0"/>
              <a:t>structure.</a:t>
            </a:r>
          </a:p>
          <a:p>
            <a:r>
              <a:rPr lang="en-US" b="1" i="1" dirty="0" smtClean="0"/>
              <a:t>DASH</a:t>
            </a:r>
            <a:r>
              <a:rPr lang="en-US" dirty="0" smtClean="0"/>
              <a:t> works </a:t>
            </a:r>
            <a:r>
              <a:rPr lang="en-US" dirty="0"/>
              <a:t>downwards the </a:t>
            </a:r>
            <a:r>
              <a:rPr lang="en-US" dirty="0" smtClean="0"/>
              <a:t>hierarchy. It starts from the largest connected component and divides the component into smaller and denser subgraphs, by removing putative false-positive edges. </a:t>
            </a:r>
          </a:p>
          <a:p>
            <a:r>
              <a:rPr lang="en-US" dirty="0" smtClean="0"/>
              <a:t>In contrast, </a:t>
            </a:r>
            <a:r>
              <a:rPr lang="en-US" b="1" i="1" dirty="0" smtClean="0"/>
              <a:t>EMI</a:t>
            </a:r>
            <a:r>
              <a:rPr lang="en-US" dirty="0" smtClean="0"/>
              <a:t> works upwards the hierarchy. It starts from two seed nodes and repeatedly </a:t>
            </a:r>
            <a:r>
              <a:rPr lang="en-US" dirty="0"/>
              <a:t>adds qualified adjacent </a:t>
            </a:r>
            <a:r>
              <a:rPr lang="en-US" dirty="0" smtClean="0"/>
              <a:t>nodes to expand a dense subgraph.</a:t>
            </a:r>
          </a:p>
        </p:txBody>
      </p:sp>
    </p:spTree>
    <p:extLst>
      <p:ext uri="{BB962C8B-B14F-4D97-AF65-F5344CB8AC3E}">
        <p14:creationId xmlns:p14="http://schemas.microsoft.com/office/powerpoint/2010/main" val="3238109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14342"/>
            <a:ext cx="5890493" cy="4585646"/>
          </a:xfrm>
          <a:prstGeom prst="rect">
            <a:avLst/>
          </a:prstGeom>
        </p:spPr>
      </p:pic>
      <p:sp>
        <p:nvSpPr>
          <p:cNvPr id="5" name="Title 4"/>
          <p:cNvSpPr>
            <a:spLocks noGrp="1"/>
          </p:cNvSpPr>
          <p:nvPr>
            <p:ph type="title"/>
          </p:nvPr>
        </p:nvSpPr>
        <p:spPr/>
        <p:txBody>
          <a:bodyPr/>
          <a:lstStyle/>
          <a:p>
            <a:r>
              <a:rPr lang="en-US" dirty="0" smtClean="0"/>
              <a:t>HCS (</a:t>
            </a:r>
            <a:r>
              <a:rPr lang="en-US" b="1" dirty="0" smtClean="0"/>
              <a:t>H</a:t>
            </a:r>
            <a:r>
              <a:rPr lang="en-US" dirty="0" smtClean="0"/>
              <a:t>ighly </a:t>
            </a:r>
            <a:r>
              <a:rPr lang="en-US" b="1" dirty="0"/>
              <a:t>C</a:t>
            </a:r>
            <a:r>
              <a:rPr lang="en-US" dirty="0"/>
              <a:t>onnected </a:t>
            </a:r>
            <a:r>
              <a:rPr lang="en-US" b="1" dirty="0" smtClean="0"/>
              <a:t>S</a:t>
            </a:r>
            <a:r>
              <a:rPr lang="en-US" dirty="0" smtClean="0"/>
              <a:t>ubgraphs) Clustering</a:t>
            </a:r>
            <a:endParaRPr lang="en-US" dirty="0"/>
          </a:p>
        </p:txBody>
      </p:sp>
      <p:sp>
        <p:nvSpPr>
          <p:cNvPr id="8" name="Content Placeholder 7"/>
          <p:cNvSpPr>
            <a:spLocks noGrp="1"/>
          </p:cNvSpPr>
          <p:nvPr>
            <p:ph idx="1"/>
          </p:nvPr>
        </p:nvSpPr>
        <p:spPr>
          <a:xfrm>
            <a:off x="838199" y="1825625"/>
            <a:ext cx="4984531" cy="4351338"/>
          </a:xfrm>
        </p:spPr>
        <p:txBody>
          <a:bodyPr>
            <a:normAutofit fontScale="92500"/>
          </a:bodyPr>
          <a:lstStyle/>
          <a:p>
            <a:r>
              <a:rPr lang="en-US" dirty="0" err="1" smtClean="0"/>
              <a:t>Hartuv</a:t>
            </a:r>
            <a:r>
              <a:rPr lang="en-US" dirty="0" smtClean="0"/>
              <a:t> </a:t>
            </a:r>
            <a:r>
              <a:rPr lang="en-US" dirty="0"/>
              <a:t>&amp; </a:t>
            </a:r>
            <a:r>
              <a:rPr lang="en-US" dirty="0" smtClean="0"/>
              <a:t>Shamir (2000)</a:t>
            </a:r>
            <a:endParaRPr lang="en-US" dirty="0"/>
          </a:p>
          <a:p>
            <a:r>
              <a:rPr lang="en-US" dirty="0" smtClean="0"/>
              <a:t>Work on similarity graphs</a:t>
            </a:r>
          </a:p>
          <a:p>
            <a:r>
              <a:rPr lang="en-US" dirty="0"/>
              <a:t>S</a:t>
            </a:r>
            <a:r>
              <a:rPr lang="en-US" dirty="0" smtClean="0"/>
              <a:t>tart from the global graph and identify minimum cut recursively</a:t>
            </a:r>
          </a:p>
          <a:p>
            <a:r>
              <a:rPr lang="en-US" dirty="0" smtClean="0"/>
              <a:t>Stop dividing </a:t>
            </a:r>
            <a:r>
              <a:rPr lang="en-US" dirty="0"/>
              <a:t>a subgraph when its density reaches </a:t>
            </a:r>
            <a:r>
              <a:rPr lang="en-US" dirty="0" smtClean="0"/>
              <a:t>a predefined upper bound or </a:t>
            </a:r>
            <a:r>
              <a:rPr lang="en-US" dirty="0"/>
              <a:t>when </a:t>
            </a:r>
            <a:r>
              <a:rPr lang="en-US" dirty="0" smtClean="0"/>
              <a:t>it has no </a:t>
            </a:r>
            <a:r>
              <a:rPr lang="en-US" dirty="0"/>
              <a:t>links to cut</a:t>
            </a:r>
            <a:r>
              <a:rPr lang="en-US" dirty="0" smtClean="0"/>
              <a:t>.</a:t>
            </a:r>
          </a:p>
          <a:p>
            <a:r>
              <a:rPr lang="en-US" dirty="0" smtClean="0"/>
              <a:t>This algorithm is </a:t>
            </a:r>
            <a:r>
              <a:rPr lang="en-US" dirty="0"/>
              <a:t>efficient when the graph is highly </a:t>
            </a:r>
            <a:r>
              <a:rPr lang="en-US" dirty="0" smtClean="0"/>
              <a:t>connected.</a:t>
            </a:r>
          </a:p>
        </p:txBody>
      </p:sp>
    </p:spTree>
    <p:extLst>
      <p:ext uri="{BB962C8B-B14F-4D97-AF65-F5344CB8AC3E}">
        <p14:creationId xmlns:p14="http://schemas.microsoft.com/office/powerpoint/2010/main" val="66840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SPICi</a:t>
            </a:r>
            <a:r>
              <a:rPr lang="en-US" dirty="0" smtClean="0"/>
              <a:t> (</a:t>
            </a:r>
            <a:r>
              <a:rPr lang="en-US" b="1" dirty="0" smtClean="0"/>
              <a:t>S</a:t>
            </a:r>
            <a:r>
              <a:rPr lang="en-US" dirty="0" smtClean="0"/>
              <a:t>peed and </a:t>
            </a:r>
            <a:r>
              <a:rPr lang="en-US" b="1" dirty="0" smtClean="0"/>
              <a:t>P</a:t>
            </a:r>
            <a:r>
              <a:rPr lang="en-US" dirty="0" smtClean="0"/>
              <a:t>erformance </a:t>
            </a:r>
            <a:r>
              <a:rPr lang="en-US" b="1" dirty="0" smtClean="0"/>
              <a:t>I</a:t>
            </a:r>
            <a:r>
              <a:rPr lang="en-US" dirty="0" smtClean="0"/>
              <a:t>n </a:t>
            </a:r>
            <a:r>
              <a:rPr lang="en-US" b="1" dirty="0" smtClean="0"/>
              <a:t>C</a:t>
            </a:r>
            <a:r>
              <a:rPr lang="en-US" dirty="0" smtClean="0"/>
              <a:t>luster</a:t>
            </a:r>
            <a:r>
              <a:rPr lang="en-US" b="1" dirty="0" smtClean="0"/>
              <a:t>i</a:t>
            </a:r>
            <a:r>
              <a:rPr lang="en-US" dirty="0" smtClean="0"/>
              <a:t>ng)</a:t>
            </a:r>
            <a:endParaRPr lang="en-US" dirty="0"/>
          </a:p>
        </p:txBody>
      </p:sp>
      <p:sp>
        <p:nvSpPr>
          <p:cNvPr id="3" name="Content Placeholder 2"/>
          <p:cNvSpPr>
            <a:spLocks noGrp="1"/>
          </p:cNvSpPr>
          <p:nvPr>
            <p:ph idx="1"/>
          </p:nvPr>
        </p:nvSpPr>
        <p:spPr>
          <a:xfrm>
            <a:off x="838200" y="1825625"/>
            <a:ext cx="5730766" cy="4351338"/>
          </a:xfrm>
        </p:spPr>
        <p:txBody>
          <a:bodyPr>
            <a:normAutofit fontScale="92500" lnSpcReduction="20000"/>
          </a:bodyPr>
          <a:lstStyle/>
          <a:p>
            <a:r>
              <a:rPr lang="en-US" dirty="0" smtClean="0"/>
              <a:t>Jiang </a:t>
            </a:r>
            <a:r>
              <a:rPr lang="en-US" dirty="0"/>
              <a:t>&amp; </a:t>
            </a:r>
            <a:r>
              <a:rPr lang="en-US" dirty="0" smtClean="0"/>
              <a:t>Singh (2010)</a:t>
            </a:r>
          </a:p>
          <a:p>
            <a:r>
              <a:rPr lang="en-US" dirty="0" smtClean="0"/>
              <a:t>Expand a subgraph from seed nodes and by adding qualified adjacent nodes</a:t>
            </a:r>
          </a:p>
          <a:p>
            <a:r>
              <a:rPr lang="en-US" dirty="0" smtClean="0"/>
              <a:t>Stop when the </a:t>
            </a:r>
            <a:r>
              <a:rPr lang="en-US" dirty="0"/>
              <a:t>density of the </a:t>
            </a:r>
            <a:r>
              <a:rPr lang="en-US" dirty="0" smtClean="0"/>
              <a:t>subgraph reaches a lower bound</a:t>
            </a:r>
          </a:p>
          <a:p>
            <a:r>
              <a:rPr lang="en-US" dirty="0" smtClean="0"/>
              <a:t>Output </a:t>
            </a:r>
            <a:r>
              <a:rPr lang="en-US" dirty="0"/>
              <a:t>the </a:t>
            </a:r>
            <a:r>
              <a:rPr lang="en-US" dirty="0" smtClean="0"/>
              <a:t>subgraph and </a:t>
            </a:r>
            <a:r>
              <a:rPr lang="en-US" dirty="0"/>
              <a:t>remove its links to the rest of the </a:t>
            </a:r>
            <a:r>
              <a:rPr lang="en-US" dirty="0" smtClean="0"/>
              <a:t>graph</a:t>
            </a:r>
          </a:p>
          <a:p>
            <a:r>
              <a:rPr lang="en-US" dirty="0" smtClean="0"/>
              <a:t>Search for another subgraph in the remaining graph until all </a:t>
            </a:r>
            <a:r>
              <a:rPr lang="en-US" dirty="0"/>
              <a:t>non-isolated nodes are </a:t>
            </a:r>
            <a:r>
              <a:rPr lang="en-US" dirty="0" smtClean="0"/>
              <a:t>clustered.</a:t>
            </a:r>
            <a:endParaRPr lang="en-US" dirty="0"/>
          </a:p>
          <a:p>
            <a:r>
              <a:rPr lang="en-US" dirty="0" smtClean="0"/>
              <a:t>Apply computationally efficient data structures</a:t>
            </a:r>
          </a:p>
          <a:p>
            <a:endParaRPr lang="en-US" dirty="0"/>
          </a:p>
        </p:txBody>
      </p:sp>
      <p:pic>
        <p:nvPicPr>
          <p:cNvPr id="6" name="Picture 5"/>
          <p:cNvPicPr>
            <a:picLocks noChangeAspect="1"/>
          </p:cNvPicPr>
          <p:nvPr/>
        </p:nvPicPr>
        <p:blipFill>
          <a:blip r:embed="rId3"/>
          <a:stretch>
            <a:fillRect/>
          </a:stretch>
        </p:blipFill>
        <p:spPr>
          <a:xfrm>
            <a:off x="7270150" y="2073887"/>
            <a:ext cx="3934767" cy="3023629"/>
          </a:xfrm>
          <a:prstGeom prst="rect">
            <a:avLst/>
          </a:prstGeom>
        </p:spPr>
      </p:pic>
    </p:spTree>
    <p:extLst>
      <p:ext uri="{BB962C8B-B14F-4D97-AF65-F5344CB8AC3E}">
        <p14:creationId xmlns:p14="http://schemas.microsoft.com/office/powerpoint/2010/main" val="2413363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Oval 145"/>
          <p:cNvSpPr/>
          <p:nvPr/>
        </p:nvSpPr>
        <p:spPr>
          <a:xfrm>
            <a:off x="4058759" y="6153440"/>
            <a:ext cx="1156789" cy="270109"/>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4" name="Oval 143"/>
          <p:cNvSpPr/>
          <p:nvPr/>
        </p:nvSpPr>
        <p:spPr>
          <a:xfrm>
            <a:off x="4051648" y="4421994"/>
            <a:ext cx="1156789" cy="270109"/>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Oval 141"/>
          <p:cNvSpPr/>
          <p:nvPr/>
        </p:nvSpPr>
        <p:spPr>
          <a:xfrm>
            <a:off x="6027261" y="6186385"/>
            <a:ext cx="998483" cy="270109"/>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1" name="Oval 140"/>
          <p:cNvSpPr/>
          <p:nvPr/>
        </p:nvSpPr>
        <p:spPr>
          <a:xfrm>
            <a:off x="5974691" y="4431139"/>
            <a:ext cx="998483" cy="270109"/>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8" name="Oval 137"/>
          <p:cNvSpPr/>
          <p:nvPr/>
        </p:nvSpPr>
        <p:spPr>
          <a:xfrm>
            <a:off x="1686704" y="6147826"/>
            <a:ext cx="998483" cy="270109"/>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Oval 3"/>
          <p:cNvSpPr/>
          <p:nvPr/>
        </p:nvSpPr>
        <p:spPr>
          <a:xfrm>
            <a:off x="1702676" y="4414511"/>
            <a:ext cx="998483" cy="270109"/>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7" name="Right Triangle 136"/>
          <p:cNvSpPr/>
          <p:nvPr/>
        </p:nvSpPr>
        <p:spPr>
          <a:xfrm rot="5400000">
            <a:off x="6356366" y="4980806"/>
            <a:ext cx="1211795" cy="1260199"/>
          </a:xfrm>
          <a:prstGeom prst="r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6" name="Rectangle 135"/>
          <p:cNvSpPr/>
          <p:nvPr/>
        </p:nvSpPr>
        <p:spPr>
          <a:xfrm>
            <a:off x="4043793" y="4988541"/>
            <a:ext cx="1170455" cy="109097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4039653" y="3196179"/>
            <a:ext cx="1170455" cy="109097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3" name="Right Triangle 132"/>
          <p:cNvSpPr/>
          <p:nvPr/>
        </p:nvSpPr>
        <p:spPr>
          <a:xfrm>
            <a:off x="1985615" y="4819318"/>
            <a:ext cx="1211795" cy="1260199"/>
          </a:xfrm>
          <a:prstGeom prst="r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0" name="Right Triangle 129"/>
          <p:cNvSpPr/>
          <p:nvPr/>
        </p:nvSpPr>
        <p:spPr>
          <a:xfrm rot="5400000">
            <a:off x="6367277" y="3178514"/>
            <a:ext cx="1211795" cy="1260199"/>
          </a:xfrm>
          <a:prstGeom prst="r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ight Triangle 1"/>
          <p:cNvSpPr/>
          <p:nvPr/>
        </p:nvSpPr>
        <p:spPr>
          <a:xfrm>
            <a:off x="2000649" y="3003798"/>
            <a:ext cx="1211795" cy="1260199"/>
          </a:xfrm>
          <a:prstGeom prst="r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 name="Straight Connector 4"/>
          <p:cNvCxnSpPr/>
          <p:nvPr/>
        </p:nvCxnSpPr>
        <p:spPr>
          <a:xfrm>
            <a:off x="1474946" y="357863"/>
            <a:ext cx="0" cy="619008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621890" y="357863"/>
            <a:ext cx="0" cy="619008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62618" y="357863"/>
            <a:ext cx="0" cy="619008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961300" y="357863"/>
            <a:ext cx="0" cy="619008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114327" y="2802612"/>
            <a:ext cx="7045655" cy="206820"/>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prstClr val="black"/>
                </a:solidFill>
                <a:latin typeface="Verdana" panose="020B0604030504040204" pitchFamily="34" charset="0"/>
                <a:ea typeface="Verdana" panose="020B0604030504040204" pitchFamily="34" charset="0"/>
                <a:cs typeface="Verdana" panose="020B0604030504040204" pitchFamily="34" charset="0"/>
              </a:rPr>
              <a:t>Chromosome</a:t>
            </a:r>
          </a:p>
        </p:txBody>
      </p:sp>
      <p:sp>
        <p:nvSpPr>
          <p:cNvPr id="23" name="Rectangle 22"/>
          <p:cNvSpPr/>
          <p:nvPr/>
        </p:nvSpPr>
        <p:spPr>
          <a:xfrm flipV="1">
            <a:off x="1503269" y="2387337"/>
            <a:ext cx="4268476"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7" name="Group 46"/>
          <p:cNvGrpSpPr/>
          <p:nvPr/>
        </p:nvGrpSpPr>
        <p:grpSpPr>
          <a:xfrm>
            <a:off x="809176" y="529338"/>
            <a:ext cx="438590" cy="201132"/>
            <a:chOff x="2019294" y="572114"/>
            <a:chExt cx="323351" cy="148285"/>
          </a:xfrm>
        </p:grpSpPr>
        <p:sp>
          <p:nvSpPr>
            <p:cNvPr id="52" name="Oval 51"/>
            <p:cNvSpPr/>
            <p:nvPr/>
          </p:nvSpPr>
          <p:spPr>
            <a:xfrm>
              <a:off x="2194360" y="572114"/>
              <a:ext cx="148285" cy="1482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52"/>
            <p:cNvSpPr/>
            <p:nvPr/>
          </p:nvSpPr>
          <p:spPr>
            <a:xfrm>
              <a:off x="2019294" y="572114"/>
              <a:ext cx="148285" cy="1482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0" name="Rectangle 99"/>
          <p:cNvSpPr/>
          <p:nvPr/>
        </p:nvSpPr>
        <p:spPr>
          <a:xfrm flipV="1">
            <a:off x="3621890" y="2042214"/>
            <a:ext cx="2148247"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flipV="1">
            <a:off x="5770137" y="1637969"/>
            <a:ext cx="2191163" cy="182880"/>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flipV="1">
            <a:off x="1499873" y="1313136"/>
            <a:ext cx="4268476"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tangle 102"/>
          <p:cNvSpPr/>
          <p:nvPr/>
        </p:nvSpPr>
        <p:spPr>
          <a:xfrm flipV="1">
            <a:off x="3664807" y="529338"/>
            <a:ext cx="4299374"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ectangle 103"/>
          <p:cNvSpPr/>
          <p:nvPr/>
        </p:nvSpPr>
        <p:spPr>
          <a:xfrm flipV="1">
            <a:off x="1475714" y="931421"/>
            <a:ext cx="6482706"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09" name="Group 108"/>
          <p:cNvGrpSpPr/>
          <p:nvPr/>
        </p:nvGrpSpPr>
        <p:grpSpPr>
          <a:xfrm>
            <a:off x="804037" y="935856"/>
            <a:ext cx="438590" cy="201132"/>
            <a:chOff x="2019294" y="572114"/>
            <a:chExt cx="323351" cy="148285"/>
          </a:xfrm>
        </p:grpSpPr>
        <p:sp>
          <p:nvSpPr>
            <p:cNvPr id="110" name="Oval 109"/>
            <p:cNvSpPr/>
            <p:nvPr/>
          </p:nvSpPr>
          <p:spPr>
            <a:xfrm>
              <a:off x="2194360" y="572114"/>
              <a:ext cx="148285" cy="14828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Oval 110"/>
            <p:cNvSpPr/>
            <p:nvPr/>
          </p:nvSpPr>
          <p:spPr>
            <a:xfrm>
              <a:off x="2019294" y="572114"/>
              <a:ext cx="148285" cy="1482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12" name="Group 111"/>
          <p:cNvGrpSpPr/>
          <p:nvPr/>
        </p:nvGrpSpPr>
        <p:grpSpPr>
          <a:xfrm>
            <a:off x="813716" y="1317847"/>
            <a:ext cx="438590" cy="201132"/>
            <a:chOff x="2019294" y="572114"/>
            <a:chExt cx="323351" cy="148285"/>
          </a:xfrm>
        </p:grpSpPr>
        <p:sp>
          <p:nvSpPr>
            <p:cNvPr id="113" name="Oval 112"/>
            <p:cNvSpPr/>
            <p:nvPr/>
          </p:nvSpPr>
          <p:spPr>
            <a:xfrm>
              <a:off x="2194360" y="572114"/>
              <a:ext cx="148285" cy="1482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Oval 113"/>
            <p:cNvSpPr/>
            <p:nvPr/>
          </p:nvSpPr>
          <p:spPr>
            <a:xfrm>
              <a:off x="2019294" y="572114"/>
              <a:ext cx="148285" cy="1482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15" name="Group 114"/>
          <p:cNvGrpSpPr/>
          <p:nvPr/>
        </p:nvGrpSpPr>
        <p:grpSpPr>
          <a:xfrm>
            <a:off x="813716" y="1628843"/>
            <a:ext cx="438590" cy="201132"/>
            <a:chOff x="2019294" y="572114"/>
            <a:chExt cx="323351" cy="148285"/>
          </a:xfrm>
        </p:grpSpPr>
        <p:sp>
          <p:nvSpPr>
            <p:cNvPr id="116" name="Oval 115"/>
            <p:cNvSpPr/>
            <p:nvPr/>
          </p:nvSpPr>
          <p:spPr>
            <a:xfrm>
              <a:off x="2194360" y="572114"/>
              <a:ext cx="148285" cy="14828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Oval 116"/>
            <p:cNvSpPr/>
            <p:nvPr/>
          </p:nvSpPr>
          <p:spPr>
            <a:xfrm>
              <a:off x="2019294" y="572114"/>
              <a:ext cx="148285" cy="1482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18" name="Group 117"/>
          <p:cNvGrpSpPr/>
          <p:nvPr/>
        </p:nvGrpSpPr>
        <p:grpSpPr>
          <a:xfrm>
            <a:off x="812051" y="2005790"/>
            <a:ext cx="438590" cy="201132"/>
            <a:chOff x="2019294" y="572114"/>
            <a:chExt cx="323351" cy="148285"/>
          </a:xfrm>
        </p:grpSpPr>
        <p:sp>
          <p:nvSpPr>
            <p:cNvPr id="119" name="Oval 118"/>
            <p:cNvSpPr/>
            <p:nvPr/>
          </p:nvSpPr>
          <p:spPr>
            <a:xfrm>
              <a:off x="2194360" y="572114"/>
              <a:ext cx="148285" cy="1482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Oval 119"/>
            <p:cNvSpPr/>
            <p:nvPr/>
          </p:nvSpPr>
          <p:spPr>
            <a:xfrm>
              <a:off x="2019294" y="572114"/>
              <a:ext cx="148285" cy="1482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21" name="Group 120"/>
          <p:cNvGrpSpPr/>
          <p:nvPr/>
        </p:nvGrpSpPr>
        <p:grpSpPr>
          <a:xfrm>
            <a:off x="810852" y="2390954"/>
            <a:ext cx="438590" cy="201132"/>
            <a:chOff x="2019294" y="572114"/>
            <a:chExt cx="323351" cy="148285"/>
          </a:xfrm>
        </p:grpSpPr>
        <p:sp>
          <p:nvSpPr>
            <p:cNvPr id="122" name="Oval 121"/>
            <p:cNvSpPr/>
            <p:nvPr/>
          </p:nvSpPr>
          <p:spPr>
            <a:xfrm>
              <a:off x="2194360" y="572114"/>
              <a:ext cx="148285" cy="1482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Oval 122"/>
            <p:cNvSpPr/>
            <p:nvPr/>
          </p:nvSpPr>
          <p:spPr>
            <a:xfrm>
              <a:off x="2019294" y="572114"/>
              <a:ext cx="148285" cy="14828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28" name="Rectangle 127"/>
          <p:cNvSpPr/>
          <p:nvPr/>
        </p:nvSpPr>
        <p:spPr>
          <a:xfrm rot="10800000" flipV="1">
            <a:off x="1464517" y="2043684"/>
            <a:ext cx="2148247" cy="18288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False positive</a:t>
            </a:r>
          </a:p>
        </p:txBody>
      </p:sp>
      <p:sp>
        <p:nvSpPr>
          <p:cNvPr id="129" name="Rectangle 128"/>
          <p:cNvSpPr/>
          <p:nvPr/>
        </p:nvSpPr>
        <p:spPr>
          <a:xfrm rot="10800000" flipV="1">
            <a:off x="3605245" y="1637969"/>
            <a:ext cx="2148247" cy="18288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False negative</a:t>
            </a:r>
          </a:p>
        </p:txBody>
      </p:sp>
      <p:grpSp>
        <p:nvGrpSpPr>
          <p:cNvPr id="158" name="Group 157"/>
          <p:cNvGrpSpPr/>
          <p:nvPr/>
        </p:nvGrpSpPr>
        <p:grpSpPr>
          <a:xfrm>
            <a:off x="2017540" y="3270958"/>
            <a:ext cx="1042200" cy="966111"/>
            <a:chOff x="2994323" y="4884805"/>
            <a:chExt cx="1042200" cy="966111"/>
          </a:xfrm>
        </p:grpSpPr>
        <p:sp>
          <p:nvSpPr>
            <p:cNvPr id="131" name="Oval 130"/>
            <p:cNvSpPr/>
            <p:nvPr/>
          </p:nvSpPr>
          <p:spPr>
            <a:xfrm>
              <a:off x="3804578" y="4889960"/>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Oval 131"/>
            <p:cNvSpPr/>
            <p:nvPr/>
          </p:nvSpPr>
          <p:spPr>
            <a:xfrm>
              <a:off x="2994805" y="4884805"/>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4" name="Oval 133"/>
            <p:cNvSpPr/>
            <p:nvPr/>
          </p:nvSpPr>
          <p:spPr>
            <a:xfrm>
              <a:off x="3804578" y="5649784"/>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5" name="Oval 134"/>
            <p:cNvSpPr/>
            <p:nvPr/>
          </p:nvSpPr>
          <p:spPr>
            <a:xfrm>
              <a:off x="2994323" y="5649784"/>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39" name="Straight Connector 138"/>
            <p:cNvCxnSpPr>
              <a:stCxn id="132" idx="4"/>
              <a:endCxn id="135" idx="0"/>
            </p:cNvCxnSpPr>
            <p:nvPr/>
          </p:nvCxnSpPr>
          <p:spPr>
            <a:xfrm flipH="1">
              <a:off x="3094889" y="5085937"/>
              <a:ext cx="482" cy="5638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2" idx="5"/>
              <a:endCxn id="134" idx="1"/>
            </p:cNvCxnSpPr>
            <p:nvPr/>
          </p:nvCxnSpPr>
          <p:spPr>
            <a:xfrm>
              <a:off x="3166482" y="5056482"/>
              <a:ext cx="667551" cy="62275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endCxn id="134" idx="2"/>
            </p:cNvCxnSpPr>
            <p:nvPr/>
          </p:nvCxnSpPr>
          <p:spPr>
            <a:xfrm>
              <a:off x="3184296" y="5750350"/>
              <a:ext cx="62028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1" idx="4"/>
              <a:endCxn id="134" idx="0"/>
            </p:cNvCxnSpPr>
            <p:nvPr/>
          </p:nvCxnSpPr>
          <p:spPr>
            <a:xfrm>
              <a:off x="3905144" y="5091092"/>
              <a:ext cx="0" cy="558692"/>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3773764" y="5193899"/>
              <a:ext cx="262759" cy="294289"/>
              <a:chOff x="662152" y="4687614"/>
              <a:chExt cx="262759" cy="294289"/>
            </a:xfrm>
          </p:grpSpPr>
          <p:cxnSp>
            <p:nvCxnSpPr>
              <p:cNvPr id="149" name="Straight Connector 148"/>
              <p:cNvCxnSpPr/>
              <p:nvPr/>
            </p:nvCxnSpPr>
            <p:spPr>
              <a:xfrm>
                <a:off x="672662" y="4687614"/>
                <a:ext cx="252248" cy="294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662152" y="4687614"/>
                <a:ext cx="262759" cy="273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1" name="Group 160"/>
          <p:cNvGrpSpPr/>
          <p:nvPr/>
        </p:nvGrpSpPr>
        <p:grpSpPr>
          <a:xfrm>
            <a:off x="1850407" y="4459956"/>
            <a:ext cx="1344286" cy="209916"/>
            <a:chOff x="2692328" y="5962100"/>
            <a:chExt cx="1344286" cy="209916"/>
          </a:xfrm>
        </p:grpSpPr>
        <p:sp>
          <p:nvSpPr>
            <p:cNvPr id="156" name="Oval 155"/>
            <p:cNvSpPr/>
            <p:nvPr/>
          </p:nvSpPr>
          <p:spPr>
            <a:xfrm>
              <a:off x="2930618" y="5970884"/>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7" name="Oval 156"/>
            <p:cNvSpPr/>
            <p:nvPr/>
          </p:nvSpPr>
          <p:spPr>
            <a:xfrm>
              <a:off x="2692328" y="5962100"/>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9" name="Oval 158"/>
            <p:cNvSpPr/>
            <p:nvPr/>
          </p:nvSpPr>
          <p:spPr>
            <a:xfrm>
              <a:off x="3167026" y="5962100"/>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0" name="Oval 159"/>
            <p:cNvSpPr/>
            <p:nvPr/>
          </p:nvSpPr>
          <p:spPr>
            <a:xfrm>
              <a:off x="3835482" y="5962100"/>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23" name="Group 222"/>
          <p:cNvGrpSpPr/>
          <p:nvPr/>
        </p:nvGrpSpPr>
        <p:grpSpPr>
          <a:xfrm>
            <a:off x="4118947" y="3270958"/>
            <a:ext cx="1011387" cy="966111"/>
            <a:chOff x="4118947" y="3270958"/>
            <a:chExt cx="1011387" cy="966111"/>
          </a:xfrm>
        </p:grpSpPr>
        <p:sp>
          <p:nvSpPr>
            <p:cNvPr id="175" name="Oval 174"/>
            <p:cNvSpPr/>
            <p:nvPr/>
          </p:nvSpPr>
          <p:spPr>
            <a:xfrm>
              <a:off x="4929202" y="3276113"/>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 name="Oval 175"/>
            <p:cNvSpPr/>
            <p:nvPr/>
          </p:nvSpPr>
          <p:spPr>
            <a:xfrm>
              <a:off x="4119429" y="3270958"/>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 name="Oval 176"/>
            <p:cNvSpPr/>
            <p:nvPr/>
          </p:nvSpPr>
          <p:spPr>
            <a:xfrm>
              <a:off x="4929202" y="4035937"/>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 name="Oval 177"/>
            <p:cNvSpPr/>
            <p:nvPr/>
          </p:nvSpPr>
          <p:spPr>
            <a:xfrm>
              <a:off x="4118947" y="4035937"/>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79" name="Straight Connector 178"/>
            <p:cNvCxnSpPr>
              <a:stCxn id="176" idx="4"/>
              <a:endCxn id="178" idx="0"/>
            </p:cNvCxnSpPr>
            <p:nvPr/>
          </p:nvCxnSpPr>
          <p:spPr>
            <a:xfrm flipH="1">
              <a:off x="4219513" y="3472090"/>
              <a:ext cx="482" cy="5638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76" idx="6"/>
              <a:endCxn id="175" idx="2"/>
            </p:cNvCxnSpPr>
            <p:nvPr/>
          </p:nvCxnSpPr>
          <p:spPr>
            <a:xfrm>
              <a:off x="4320561" y="3371524"/>
              <a:ext cx="608641" cy="51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endCxn id="177" idx="2"/>
            </p:cNvCxnSpPr>
            <p:nvPr/>
          </p:nvCxnSpPr>
          <p:spPr>
            <a:xfrm>
              <a:off x="4308920" y="4136503"/>
              <a:ext cx="62028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75" idx="4"/>
              <a:endCxn id="177" idx="0"/>
            </p:cNvCxnSpPr>
            <p:nvPr/>
          </p:nvCxnSpPr>
          <p:spPr>
            <a:xfrm>
              <a:off x="5029768" y="3477245"/>
              <a:ext cx="0" cy="55869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endCxn id="177" idx="1"/>
            </p:cNvCxnSpPr>
            <p:nvPr/>
          </p:nvCxnSpPr>
          <p:spPr>
            <a:xfrm>
              <a:off x="4270278" y="3410952"/>
              <a:ext cx="688379" cy="6544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95" name="Group 194"/>
          <p:cNvGrpSpPr/>
          <p:nvPr/>
        </p:nvGrpSpPr>
        <p:grpSpPr>
          <a:xfrm>
            <a:off x="4180401" y="4458932"/>
            <a:ext cx="871218" cy="209916"/>
            <a:chOff x="5223437" y="5916137"/>
            <a:chExt cx="871218" cy="209916"/>
          </a:xfrm>
        </p:grpSpPr>
        <p:sp>
          <p:nvSpPr>
            <p:cNvPr id="191" name="Oval 190"/>
            <p:cNvSpPr/>
            <p:nvPr/>
          </p:nvSpPr>
          <p:spPr>
            <a:xfrm>
              <a:off x="5461727" y="5924921"/>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 name="Oval 191"/>
            <p:cNvSpPr/>
            <p:nvPr/>
          </p:nvSpPr>
          <p:spPr>
            <a:xfrm>
              <a:off x="5223437" y="5916137"/>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3" name="Oval 192"/>
            <p:cNvSpPr/>
            <p:nvPr/>
          </p:nvSpPr>
          <p:spPr>
            <a:xfrm>
              <a:off x="5698135" y="5916137"/>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4" name="Oval 193"/>
            <p:cNvSpPr/>
            <p:nvPr/>
          </p:nvSpPr>
          <p:spPr>
            <a:xfrm>
              <a:off x="5893523" y="5916137"/>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62" name="Group 261"/>
          <p:cNvGrpSpPr/>
          <p:nvPr/>
        </p:nvGrpSpPr>
        <p:grpSpPr>
          <a:xfrm>
            <a:off x="6344618" y="3270369"/>
            <a:ext cx="1011387" cy="966111"/>
            <a:chOff x="6344618" y="3270369"/>
            <a:chExt cx="1011387" cy="966111"/>
          </a:xfrm>
        </p:grpSpPr>
        <p:sp>
          <p:nvSpPr>
            <p:cNvPr id="163" name="Oval 162"/>
            <p:cNvSpPr/>
            <p:nvPr/>
          </p:nvSpPr>
          <p:spPr>
            <a:xfrm>
              <a:off x="7154873" y="3275524"/>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4" name="Oval 163"/>
            <p:cNvSpPr/>
            <p:nvPr/>
          </p:nvSpPr>
          <p:spPr>
            <a:xfrm>
              <a:off x="6345100" y="3270369"/>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5" name="Oval 164"/>
            <p:cNvSpPr/>
            <p:nvPr/>
          </p:nvSpPr>
          <p:spPr>
            <a:xfrm>
              <a:off x="7154873" y="4035348"/>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 name="Oval 165"/>
            <p:cNvSpPr/>
            <p:nvPr/>
          </p:nvSpPr>
          <p:spPr>
            <a:xfrm>
              <a:off x="6344618" y="4035348"/>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7" name="Straight Connector 166"/>
            <p:cNvCxnSpPr>
              <a:stCxn id="164" idx="4"/>
              <a:endCxn id="166" idx="0"/>
            </p:cNvCxnSpPr>
            <p:nvPr/>
          </p:nvCxnSpPr>
          <p:spPr>
            <a:xfrm flipH="1">
              <a:off x="6445184" y="3471501"/>
              <a:ext cx="482" cy="5638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64" idx="6"/>
              <a:endCxn id="163" idx="2"/>
            </p:cNvCxnSpPr>
            <p:nvPr/>
          </p:nvCxnSpPr>
          <p:spPr>
            <a:xfrm>
              <a:off x="6546232" y="3370935"/>
              <a:ext cx="608641" cy="51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63" idx="3"/>
              <a:endCxn id="166" idx="7"/>
            </p:cNvCxnSpPr>
            <p:nvPr/>
          </p:nvCxnSpPr>
          <p:spPr>
            <a:xfrm flipH="1">
              <a:off x="6516295" y="3447201"/>
              <a:ext cx="668033" cy="6176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24" name="Group 223"/>
          <p:cNvGrpSpPr/>
          <p:nvPr/>
        </p:nvGrpSpPr>
        <p:grpSpPr>
          <a:xfrm>
            <a:off x="6175174" y="4474704"/>
            <a:ext cx="1370691" cy="209916"/>
            <a:chOff x="6140369" y="4609985"/>
            <a:chExt cx="1370691" cy="209916"/>
          </a:xfrm>
        </p:grpSpPr>
        <p:sp>
          <p:nvSpPr>
            <p:cNvPr id="208" name="Oval 207"/>
            <p:cNvSpPr/>
            <p:nvPr/>
          </p:nvSpPr>
          <p:spPr>
            <a:xfrm>
              <a:off x="6378659" y="4618769"/>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 name="Oval 208"/>
            <p:cNvSpPr/>
            <p:nvPr/>
          </p:nvSpPr>
          <p:spPr>
            <a:xfrm>
              <a:off x="6140369" y="4609985"/>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 name="Oval 209"/>
            <p:cNvSpPr/>
            <p:nvPr/>
          </p:nvSpPr>
          <p:spPr>
            <a:xfrm>
              <a:off x="7309928" y="4613520"/>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 name="Oval 210"/>
            <p:cNvSpPr/>
            <p:nvPr/>
          </p:nvSpPr>
          <p:spPr>
            <a:xfrm>
              <a:off x="6593765" y="4613520"/>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13" name="TextBox 212"/>
          <p:cNvSpPr txBox="1"/>
          <p:nvPr/>
        </p:nvSpPr>
        <p:spPr>
          <a:xfrm>
            <a:off x="9361156" y="88932"/>
            <a:ext cx="2585024" cy="2862322"/>
          </a:xfrm>
          <a:prstGeom prst="rect">
            <a:avLst/>
          </a:prstGeom>
          <a:noFill/>
        </p:spPr>
        <p:txBody>
          <a:bodyPr wrap="square" rtlCol="0">
            <a:spAutoFit/>
          </a:bodyPr>
          <a:lstStyle/>
          <a:p>
            <a:pPr algn="r"/>
            <a:r>
              <a:rPr lang="en-US" sz="3600" i="1" dirty="0">
                <a:solidFill>
                  <a:prstClr val="black"/>
                </a:solidFill>
              </a:rPr>
              <a:t>DASH </a:t>
            </a:r>
            <a:r>
              <a:rPr lang="en-US" sz="3600" dirty="0">
                <a:solidFill>
                  <a:prstClr val="black"/>
                </a:solidFill>
              </a:rPr>
              <a:t>&amp; </a:t>
            </a:r>
            <a:r>
              <a:rPr lang="en-US" sz="3600" i="1" dirty="0">
                <a:solidFill>
                  <a:prstClr val="black"/>
                </a:solidFill>
              </a:rPr>
              <a:t>EMI</a:t>
            </a:r>
            <a:r>
              <a:rPr lang="en-US" sz="3600" dirty="0">
                <a:solidFill>
                  <a:prstClr val="black"/>
                </a:solidFill>
              </a:rPr>
              <a:t>: different clustering strategies (cont.) </a:t>
            </a:r>
          </a:p>
        </p:txBody>
      </p:sp>
      <p:sp>
        <p:nvSpPr>
          <p:cNvPr id="221" name="Rectangle 220"/>
          <p:cNvSpPr/>
          <p:nvPr/>
        </p:nvSpPr>
        <p:spPr>
          <a:xfrm>
            <a:off x="8088746" y="3533250"/>
            <a:ext cx="1111202" cy="584775"/>
          </a:xfrm>
          <a:prstGeom prst="rect">
            <a:avLst/>
          </a:prstGeom>
        </p:spPr>
        <p:txBody>
          <a:bodyPr wrap="none">
            <a:spAutoFit/>
          </a:bodyPr>
          <a:lstStyle/>
          <a:p>
            <a:r>
              <a:rPr lang="en-US" sz="3200" i="1" dirty="0">
                <a:solidFill>
                  <a:prstClr val="black"/>
                </a:solidFill>
              </a:rPr>
              <a:t>DASH</a:t>
            </a:r>
            <a:endParaRPr lang="en-US" sz="3200" dirty="0">
              <a:solidFill>
                <a:prstClr val="black"/>
              </a:solidFill>
            </a:endParaRPr>
          </a:p>
        </p:txBody>
      </p:sp>
      <p:sp>
        <p:nvSpPr>
          <p:cNvPr id="222" name="Rectangle 221"/>
          <p:cNvSpPr/>
          <p:nvPr/>
        </p:nvSpPr>
        <p:spPr>
          <a:xfrm>
            <a:off x="8189671" y="5292890"/>
            <a:ext cx="840295" cy="584775"/>
          </a:xfrm>
          <a:prstGeom prst="rect">
            <a:avLst/>
          </a:prstGeom>
        </p:spPr>
        <p:txBody>
          <a:bodyPr wrap="none">
            <a:spAutoFit/>
          </a:bodyPr>
          <a:lstStyle/>
          <a:p>
            <a:r>
              <a:rPr lang="en-US" sz="3200" i="1" dirty="0">
                <a:solidFill>
                  <a:prstClr val="black"/>
                </a:solidFill>
              </a:rPr>
              <a:t>EMI</a:t>
            </a:r>
            <a:endParaRPr lang="en-US" sz="3200" dirty="0">
              <a:solidFill>
                <a:prstClr val="black"/>
              </a:solidFill>
            </a:endParaRPr>
          </a:p>
        </p:txBody>
      </p:sp>
      <p:cxnSp>
        <p:nvCxnSpPr>
          <p:cNvPr id="226" name="Straight Connector 225"/>
          <p:cNvCxnSpPr/>
          <p:nvPr/>
        </p:nvCxnSpPr>
        <p:spPr>
          <a:xfrm>
            <a:off x="1114327" y="4751531"/>
            <a:ext cx="8085621" cy="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0" name="Group 229"/>
          <p:cNvGrpSpPr/>
          <p:nvPr/>
        </p:nvGrpSpPr>
        <p:grpSpPr>
          <a:xfrm>
            <a:off x="2031864" y="5063114"/>
            <a:ext cx="1011387" cy="966111"/>
            <a:chOff x="2994323" y="4884805"/>
            <a:chExt cx="1011387" cy="966111"/>
          </a:xfrm>
        </p:grpSpPr>
        <p:sp>
          <p:nvSpPr>
            <p:cNvPr id="231" name="Oval 230"/>
            <p:cNvSpPr/>
            <p:nvPr/>
          </p:nvSpPr>
          <p:spPr>
            <a:xfrm>
              <a:off x="3804578" y="4889960"/>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2" name="Oval 231"/>
            <p:cNvSpPr/>
            <p:nvPr/>
          </p:nvSpPr>
          <p:spPr>
            <a:xfrm>
              <a:off x="2994805" y="4884805"/>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 name="Oval 232"/>
            <p:cNvSpPr/>
            <p:nvPr/>
          </p:nvSpPr>
          <p:spPr>
            <a:xfrm>
              <a:off x="3804578" y="5649784"/>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 name="Oval 233"/>
            <p:cNvSpPr/>
            <p:nvPr/>
          </p:nvSpPr>
          <p:spPr>
            <a:xfrm>
              <a:off x="2994323" y="5649784"/>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35" name="Straight Connector 234"/>
            <p:cNvCxnSpPr>
              <a:stCxn id="232" idx="4"/>
              <a:endCxn id="234" idx="0"/>
            </p:cNvCxnSpPr>
            <p:nvPr/>
          </p:nvCxnSpPr>
          <p:spPr>
            <a:xfrm flipH="1">
              <a:off x="3094889" y="5085937"/>
              <a:ext cx="482" cy="5638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32" idx="5"/>
              <a:endCxn id="233" idx="1"/>
            </p:cNvCxnSpPr>
            <p:nvPr/>
          </p:nvCxnSpPr>
          <p:spPr>
            <a:xfrm>
              <a:off x="3166482" y="5056482"/>
              <a:ext cx="667551" cy="62275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endCxn id="233" idx="2"/>
            </p:cNvCxnSpPr>
            <p:nvPr/>
          </p:nvCxnSpPr>
          <p:spPr>
            <a:xfrm>
              <a:off x="3184296" y="5750350"/>
              <a:ext cx="62028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1865655" y="6190417"/>
            <a:ext cx="1344286" cy="209916"/>
            <a:chOff x="2692328" y="5962100"/>
            <a:chExt cx="1344286" cy="209916"/>
          </a:xfrm>
        </p:grpSpPr>
        <p:sp>
          <p:nvSpPr>
            <p:cNvPr id="243" name="Oval 242"/>
            <p:cNvSpPr/>
            <p:nvPr/>
          </p:nvSpPr>
          <p:spPr>
            <a:xfrm>
              <a:off x="2930618" y="5970884"/>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 name="Oval 243"/>
            <p:cNvSpPr/>
            <p:nvPr/>
          </p:nvSpPr>
          <p:spPr>
            <a:xfrm>
              <a:off x="2692328" y="5962100"/>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 name="Oval 244"/>
            <p:cNvSpPr/>
            <p:nvPr/>
          </p:nvSpPr>
          <p:spPr>
            <a:xfrm>
              <a:off x="3167026" y="5962100"/>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 name="Oval 245"/>
            <p:cNvSpPr/>
            <p:nvPr/>
          </p:nvSpPr>
          <p:spPr>
            <a:xfrm>
              <a:off x="3835482" y="5962100"/>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47" name="Group 246"/>
          <p:cNvGrpSpPr/>
          <p:nvPr/>
        </p:nvGrpSpPr>
        <p:grpSpPr>
          <a:xfrm>
            <a:off x="4145750" y="5060582"/>
            <a:ext cx="1011387" cy="966111"/>
            <a:chOff x="4118947" y="3270958"/>
            <a:chExt cx="1011387" cy="966111"/>
          </a:xfrm>
        </p:grpSpPr>
        <p:sp>
          <p:nvSpPr>
            <p:cNvPr id="248" name="Oval 247"/>
            <p:cNvSpPr/>
            <p:nvPr/>
          </p:nvSpPr>
          <p:spPr>
            <a:xfrm>
              <a:off x="4929202" y="3276113"/>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 name="Oval 248"/>
            <p:cNvSpPr/>
            <p:nvPr/>
          </p:nvSpPr>
          <p:spPr>
            <a:xfrm>
              <a:off x="4119429" y="3270958"/>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0" name="Oval 249"/>
            <p:cNvSpPr/>
            <p:nvPr/>
          </p:nvSpPr>
          <p:spPr>
            <a:xfrm>
              <a:off x="4929202" y="4035937"/>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1" name="Oval 250"/>
            <p:cNvSpPr/>
            <p:nvPr/>
          </p:nvSpPr>
          <p:spPr>
            <a:xfrm>
              <a:off x="4118947" y="4035937"/>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52" name="Straight Connector 251"/>
            <p:cNvCxnSpPr>
              <a:stCxn id="249" idx="4"/>
              <a:endCxn id="251" idx="0"/>
            </p:cNvCxnSpPr>
            <p:nvPr/>
          </p:nvCxnSpPr>
          <p:spPr>
            <a:xfrm flipH="1">
              <a:off x="4219513" y="3472090"/>
              <a:ext cx="482" cy="5638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249" idx="6"/>
              <a:endCxn id="248" idx="2"/>
            </p:cNvCxnSpPr>
            <p:nvPr/>
          </p:nvCxnSpPr>
          <p:spPr>
            <a:xfrm>
              <a:off x="4320561" y="3371524"/>
              <a:ext cx="608641" cy="51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endCxn id="250" idx="2"/>
            </p:cNvCxnSpPr>
            <p:nvPr/>
          </p:nvCxnSpPr>
          <p:spPr>
            <a:xfrm>
              <a:off x="4308920" y="4136503"/>
              <a:ext cx="62028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48" idx="4"/>
              <a:endCxn id="250" idx="0"/>
            </p:cNvCxnSpPr>
            <p:nvPr/>
          </p:nvCxnSpPr>
          <p:spPr>
            <a:xfrm>
              <a:off x="5029768" y="3477245"/>
              <a:ext cx="0" cy="55869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endCxn id="250" idx="1"/>
            </p:cNvCxnSpPr>
            <p:nvPr/>
          </p:nvCxnSpPr>
          <p:spPr>
            <a:xfrm>
              <a:off x="4270278" y="3410952"/>
              <a:ext cx="688379" cy="6544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a:off x="4177068" y="6199201"/>
            <a:ext cx="871218" cy="209916"/>
            <a:chOff x="5223437" y="5916137"/>
            <a:chExt cx="871218" cy="209916"/>
          </a:xfrm>
        </p:grpSpPr>
        <p:sp>
          <p:nvSpPr>
            <p:cNvPr id="258" name="Oval 257"/>
            <p:cNvSpPr/>
            <p:nvPr/>
          </p:nvSpPr>
          <p:spPr>
            <a:xfrm>
              <a:off x="5461727" y="5924921"/>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 name="Oval 258"/>
            <p:cNvSpPr/>
            <p:nvPr/>
          </p:nvSpPr>
          <p:spPr>
            <a:xfrm>
              <a:off x="5223437" y="5916137"/>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 name="Oval 259"/>
            <p:cNvSpPr/>
            <p:nvPr/>
          </p:nvSpPr>
          <p:spPr>
            <a:xfrm>
              <a:off x="5698135" y="5916137"/>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 name="Oval 260"/>
            <p:cNvSpPr/>
            <p:nvPr/>
          </p:nvSpPr>
          <p:spPr>
            <a:xfrm>
              <a:off x="5893523" y="5916137"/>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63" name="Group 262"/>
          <p:cNvGrpSpPr/>
          <p:nvPr/>
        </p:nvGrpSpPr>
        <p:grpSpPr>
          <a:xfrm>
            <a:off x="6354826" y="5046143"/>
            <a:ext cx="1011387" cy="966111"/>
            <a:chOff x="6344618" y="3270369"/>
            <a:chExt cx="1011387" cy="966111"/>
          </a:xfrm>
        </p:grpSpPr>
        <p:sp>
          <p:nvSpPr>
            <p:cNvPr id="264" name="Oval 263"/>
            <p:cNvSpPr/>
            <p:nvPr/>
          </p:nvSpPr>
          <p:spPr>
            <a:xfrm>
              <a:off x="7154873" y="3275524"/>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 name="Oval 264"/>
            <p:cNvSpPr/>
            <p:nvPr/>
          </p:nvSpPr>
          <p:spPr>
            <a:xfrm>
              <a:off x="6345100" y="3270369"/>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Oval 265"/>
            <p:cNvSpPr/>
            <p:nvPr/>
          </p:nvSpPr>
          <p:spPr>
            <a:xfrm>
              <a:off x="7154873" y="4035348"/>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Oval 266"/>
            <p:cNvSpPr/>
            <p:nvPr/>
          </p:nvSpPr>
          <p:spPr>
            <a:xfrm>
              <a:off x="6344618" y="4035348"/>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68" name="Straight Connector 267"/>
            <p:cNvCxnSpPr>
              <a:stCxn id="265" idx="4"/>
              <a:endCxn id="267" idx="0"/>
            </p:cNvCxnSpPr>
            <p:nvPr/>
          </p:nvCxnSpPr>
          <p:spPr>
            <a:xfrm flipH="1">
              <a:off x="6445184" y="3471501"/>
              <a:ext cx="482" cy="5638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65" idx="6"/>
              <a:endCxn id="264" idx="2"/>
            </p:cNvCxnSpPr>
            <p:nvPr/>
          </p:nvCxnSpPr>
          <p:spPr>
            <a:xfrm>
              <a:off x="6546232" y="3370935"/>
              <a:ext cx="608641" cy="51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64" idx="3"/>
              <a:endCxn id="267" idx="7"/>
            </p:cNvCxnSpPr>
            <p:nvPr/>
          </p:nvCxnSpPr>
          <p:spPr>
            <a:xfrm flipH="1">
              <a:off x="6516295" y="3447201"/>
              <a:ext cx="668033" cy="6176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70979" y="6216803"/>
            <a:ext cx="1370691" cy="209916"/>
            <a:chOff x="6140369" y="4609985"/>
            <a:chExt cx="1370691" cy="209916"/>
          </a:xfrm>
        </p:grpSpPr>
        <p:sp>
          <p:nvSpPr>
            <p:cNvPr id="272" name="Oval 271"/>
            <p:cNvSpPr/>
            <p:nvPr/>
          </p:nvSpPr>
          <p:spPr>
            <a:xfrm>
              <a:off x="6378659" y="4618769"/>
              <a:ext cx="201132" cy="201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 name="Oval 272"/>
            <p:cNvSpPr/>
            <p:nvPr/>
          </p:nvSpPr>
          <p:spPr>
            <a:xfrm>
              <a:off x="6140369" y="4609985"/>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 name="Oval 273"/>
            <p:cNvSpPr/>
            <p:nvPr/>
          </p:nvSpPr>
          <p:spPr>
            <a:xfrm>
              <a:off x="7309928" y="4613520"/>
              <a:ext cx="201132" cy="201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5" name="Oval 274"/>
            <p:cNvSpPr/>
            <p:nvPr/>
          </p:nvSpPr>
          <p:spPr>
            <a:xfrm>
              <a:off x="6593765" y="4613520"/>
              <a:ext cx="201132" cy="2011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76" name="Right Arrow 275"/>
          <p:cNvSpPr/>
          <p:nvPr/>
        </p:nvSpPr>
        <p:spPr>
          <a:xfrm>
            <a:off x="3415717" y="3716686"/>
            <a:ext cx="420414" cy="2352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 name="Right Arrow 276"/>
          <p:cNvSpPr/>
          <p:nvPr/>
        </p:nvSpPr>
        <p:spPr>
          <a:xfrm>
            <a:off x="5568030" y="3719541"/>
            <a:ext cx="420414" cy="2352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 name="Right Arrow 277"/>
          <p:cNvSpPr/>
          <p:nvPr/>
        </p:nvSpPr>
        <p:spPr>
          <a:xfrm>
            <a:off x="3380828" y="5454181"/>
            <a:ext cx="420414" cy="2352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 name="Right Arrow 278"/>
          <p:cNvSpPr/>
          <p:nvPr/>
        </p:nvSpPr>
        <p:spPr>
          <a:xfrm>
            <a:off x="5530305" y="5426035"/>
            <a:ext cx="420414" cy="2352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2051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7573" cy="1325563"/>
          </a:xfrm>
        </p:spPr>
        <p:txBody>
          <a:bodyPr/>
          <a:lstStyle/>
          <a:p>
            <a:r>
              <a:rPr lang="en-US" dirty="0"/>
              <a:t>DASH vs. EMI: </a:t>
            </a:r>
            <a:r>
              <a:rPr lang="en-US" dirty="0" smtClean="0"/>
              <a:t>different starting points (possible)</a:t>
            </a:r>
            <a:endParaRPr lang="en-US" dirty="0"/>
          </a:p>
        </p:txBody>
      </p:sp>
      <p:sp>
        <p:nvSpPr>
          <p:cNvPr id="3" name="Content Placeholder 2"/>
          <p:cNvSpPr>
            <a:spLocks noGrp="1"/>
          </p:cNvSpPr>
          <p:nvPr>
            <p:ph idx="1"/>
          </p:nvPr>
        </p:nvSpPr>
        <p:spPr>
          <a:xfrm>
            <a:off x="838200" y="1825625"/>
            <a:ext cx="4921469" cy="4351338"/>
          </a:xfrm>
        </p:spPr>
        <p:txBody>
          <a:bodyPr>
            <a:normAutofit fontScale="92500" lnSpcReduction="10000"/>
          </a:bodyPr>
          <a:lstStyle/>
          <a:p>
            <a:r>
              <a:rPr lang="en-US" dirty="0"/>
              <a:t>DASH </a:t>
            </a:r>
            <a:r>
              <a:rPr lang="en-US" dirty="0" smtClean="0"/>
              <a:t>aims </a:t>
            </a:r>
            <a:r>
              <a:rPr lang="en-US" dirty="0"/>
              <a:t>to find </a:t>
            </a:r>
            <a:r>
              <a:rPr lang="en-US" dirty="0" smtClean="0"/>
              <a:t>the largest IBD clusters, but it starts from relatively </a:t>
            </a:r>
            <a:r>
              <a:rPr lang="en-US" dirty="0"/>
              <a:t>long IBD </a:t>
            </a:r>
            <a:r>
              <a:rPr lang="en-US" dirty="0" smtClean="0"/>
              <a:t>haplotypes (GERMLINE outputs). </a:t>
            </a:r>
          </a:p>
          <a:p>
            <a:r>
              <a:rPr lang="en-US" dirty="0" smtClean="0"/>
              <a:t>EMI can cover small IBD clusters, but it starts from relatively short IBD haplotypes (Refined IBD outputs)</a:t>
            </a:r>
          </a:p>
          <a:p>
            <a:r>
              <a:rPr lang="en-US" dirty="0" smtClean="0"/>
              <a:t>Thus, their abilities to identify </a:t>
            </a:r>
            <a:r>
              <a:rPr lang="en-US" b="1" dirty="0" smtClean="0"/>
              <a:t>small clusters of long IBD haplotypes </a:t>
            </a:r>
            <a:r>
              <a:rPr lang="en-US" dirty="0" smtClean="0"/>
              <a:t>(the target of CHAT) are still unclear to me.</a:t>
            </a:r>
            <a:endParaRPr lang="en-US" dirty="0"/>
          </a:p>
        </p:txBody>
      </p:sp>
      <p:pic>
        <p:nvPicPr>
          <p:cNvPr id="33" name="Picture 32"/>
          <p:cNvPicPr>
            <a:picLocks noChangeAspect="1"/>
          </p:cNvPicPr>
          <p:nvPr/>
        </p:nvPicPr>
        <p:blipFill>
          <a:blip r:embed="rId3"/>
          <a:stretch>
            <a:fillRect/>
          </a:stretch>
        </p:blipFill>
        <p:spPr>
          <a:xfrm>
            <a:off x="5759669" y="1226534"/>
            <a:ext cx="6156104" cy="4753851"/>
          </a:xfrm>
          <a:prstGeom prst="rect">
            <a:avLst/>
          </a:prstGeom>
        </p:spPr>
      </p:pic>
    </p:spTree>
    <p:extLst>
      <p:ext uri="{BB962C8B-B14F-4D97-AF65-F5344CB8AC3E}">
        <p14:creationId xmlns:p14="http://schemas.microsoft.com/office/powerpoint/2010/main" val="1546631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IBD segment detection</a:t>
            </a:r>
            <a:endParaRPr lang="en-US" dirty="0"/>
          </a:p>
        </p:txBody>
      </p:sp>
      <p:sp>
        <p:nvSpPr>
          <p:cNvPr id="3" name="Content Placeholder 2"/>
          <p:cNvSpPr>
            <a:spLocks noGrp="1"/>
          </p:cNvSpPr>
          <p:nvPr>
            <p:ph idx="1"/>
          </p:nvPr>
        </p:nvSpPr>
        <p:spPr/>
        <p:txBody>
          <a:bodyPr/>
          <a:lstStyle/>
          <a:p>
            <a:r>
              <a:rPr lang="en-US" dirty="0" smtClean="0"/>
              <a:t>Identity-by-descent (IBD) segments are chromosomal regions where two or more individuals inherit identical nucleotide sequences from the same most recent common ancestor (MRCA). </a:t>
            </a:r>
          </a:p>
          <a:p>
            <a:r>
              <a:rPr lang="en-US" dirty="0" smtClean="0"/>
              <a:t>Detected IBD segments have various downstream applications (Browning &amp; Browning, 2012)</a:t>
            </a:r>
          </a:p>
          <a:p>
            <a:pPr lvl="1"/>
            <a:r>
              <a:rPr lang="en-US" dirty="0" smtClean="0"/>
              <a:t>For example, IBD mapping, i.e., using detected </a:t>
            </a:r>
            <a:r>
              <a:rPr lang="en-US" dirty="0"/>
              <a:t>IBD segments to determine </a:t>
            </a:r>
            <a:r>
              <a:rPr lang="en-US" dirty="0" smtClean="0"/>
              <a:t>genomic regions </a:t>
            </a:r>
            <a:r>
              <a:rPr lang="en-US" dirty="0"/>
              <a:t>likely to harbor </a:t>
            </a:r>
            <a:r>
              <a:rPr lang="en-US" dirty="0" smtClean="0"/>
              <a:t>rare disease-susceptibility variants</a:t>
            </a:r>
          </a:p>
        </p:txBody>
      </p:sp>
    </p:spTree>
    <p:extLst>
      <p:ext uri="{BB962C8B-B14F-4D97-AF65-F5344CB8AC3E}">
        <p14:creationId xmlns:p14="http://schemas.microsoft.com/office/powerpoint/2010/main" val="3221358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graph elements in IBD-Groupon</a:t>
            </a:r>
            <a:endParaRPr lang="en-US" dirty="0"/>
          </a:p>
        </p:txBody>
      </p:sp>
      <p:sp>
        <p:nvSpPr>
          <p:cNvPr id="3" name="Content Placeholder 2"/>
          <p:cNvSpPr>
            <a:spLocks noGrp="1"/>
          </p:cNvSpPr>
          <p:nvPr>
            <p:ph idx="1"/>
          </p:nvPr>
        </p:nvSpPr>
        <p:spPr/>
        <p:txBody>
          <a:bodyPr/>
          <a:lstStyle/>
          <a:p>
            <a:pPr marL="228600" lvl="1">
              <a:spcBef>
                <a:spcPts val="1000"/>
              </a:spcBef>
            </a:pPr>
            <a:r>
              <a:rPr lang="en-US" altLang="en-US" dirty="0" smtClean="0">
                <a:latin typeface="Calibri" panose="020F0502020204030204" pitchFamily="34" charset="0"/>
              </a:rPr>
              <a:t>IBD-Groupon constructs </a:t>
            </a:r>
            <a:r>
              <a:rPr lang="en-US" altLang="en-US" dirty="0">
                <a:latin typeface="Calibri" panose="020F0502020204030204" pitchFamily="34" charset="0"/>
              </a:rPr>
              <a:t>an HMM </a:t>
            </a:r>
            <a:r>
              <a:rPr lang="en-US" altLang="en-US" dirty="0" smtClean="0">
                <a:latin typeface="Calibri" panose="020F0502020204030204" pitchFamily="34" charset="0"/>
              </a:rPr>
              <a:t>across the genome to </a:t>
            </a:r>
            <a:r>
              <a:rPr lang="en-US" altLang="en-US" dirty="0">
                <a:latin typeface="Calibri" panose="020F0502020204030204" pitchFamily="34" charset="0"/>
              </a:rPr>
              <a:t>identify the most likely IBD </a:t>
            </a:r>
            <a:r>
              <a:rPr lang="en-US" altLang="en-US" dirty="0" smtClean="0">
                <a:latin typeface="Calibri" panose="020F0502020204030204" pitchFamily="34" charset="0"/>
              </a:rPr>
              <a:t>clusters. </a:t>
            </a:r>
            <a:r>
              <a:rPr lang="en-US" altLang="en-US" dirty="0">
                <a:latin typeface="Calibri" panose="020F0502020204030204" pitchFamily="34" charset="0"/>
              </a:rPr>
              <a:t>It splits pairwise IBD haplotypes into </a:t>
            </a:r>
            <a:r>
              <a:rPr lang="en-US" i="1" dirty="0"/>
              <a:t>maximum IBD chunks</a:t>
            </a:r>
            <a:r>
              <a:rPr lang="en-US" dirty="0"/>
              <a:t> and creates an HMM state for each chunk. </a:t>
            </a:r>
          </a:p>
          <a:p>
            <a:pPr marL="228600" lvl="1">
              <a:spcBef>
                <a:spcPts val="1000"/>
              </a:spcBef>
            </a:pPr>
            <a:r>
              <a:rPr lang="en-US" dirty="0"/>
              <a:t>To figure out </a:t>
            </a:r>
            <a:r>
              <a:rPr lang="en-US" dirty="0" smtClean="0"/>
              <a:t>the values </a:t>
            </a:r>
            <a:r>
              <a:rPr lang="en-US" dirty="0"/>
              <a:t>of an HMM state, IBD-Groupon builds an IBD graph </a:t>
            </a:r>
            <a:r>
              <a:rPr lang="en-US" dirty="0" smtClean="0"/>
              <a:t>for each chunk and </a:t>
            </a:r>
            <a:r>
              <a:rPr lang="en-US" dirty="0"/>
              <a:t>identifies all maximal cliques in that </a:t>
            </a:r>
            <a:r>
              <a:rPr lang="en-US" dirty="0" smtClean="0"/>
              <a:t>graph. </a:t>
            </a:r>
            <a:endParaRPr lang="en-US" dirty="0"/>
          </a:p>
          <a:p>
            <a:pPr marL="228600" lvl="1">
              <a:spcBef>
                <a:spcPts val="1000"/>
              </a:spcBef>
            </a:pPr>
            <a:r>
              <a:rPr lang="en-US" altLang="en-US" dirty="0" smtClean="0">
                <a:latin typeface="Calibri" panose="020F0502020204030204" pitchFamily="34" charset="0"/>
              </a:rPr>
              <a:t>IBD graphs are built on the </a:t>
            </a:r>
            <a:r>
              <a:rPr lang="en-US" altLang="en-US" dirty="0">
                <a:latin typeface="Calibri" panose="020F0502020204030204" pitchFamily="34" charset="0"/>
              </a:rPr>
              <a:t>results of </a:t>
            </a:r>
            <a:r>
              <a:rPr lang="en-US" altLang="en-US" dirty="0" smtClean="0">
                <a:latin typeface="Calibri" panose="020F0502020204030204" pitchFamily="34" charset="0"/>
              </a:rPr>
              <a:t>an external </a:t>
            </a:r>
            <a:r>
              <a:rPr lang="en-US" altLang="en-US" dirty="0">
                <a:latin typeface="Calibri" panose="020F0502020204030204" pitchFamily="34" charset="0"/>
              </a:rPr>
              <a:t>pairwise IBD detection algorithm called </a:t>
            </a:r>
            <a:r>
              <a:rPr lang="en-US" altLang="en-US" dirty="0" err="1" smtClean="0">
                <a:latin typeface="Calibri" panose="020F0502020204030204" pitchFamily="34" charset="0"/>
              </a:rPr>
              <a:t>fastIBD</a:t>
            </a:r>
            <a:r>
              <a:rPr lang="en-US" altLang="en-US" dirty="0" smtClean="0">
                <a:latin typeface="Calibri" panose="020F0502020204030204" pitchFamily="34" charset="0"/>
              </a:rPr>
              <a:t> (</a:t>
            </a:r>
            <a:r>
              <a:rPr lang="en-US" altLang="en-US" dirty="0">
                <a:latin typeface="Calibri" panose="020F0502020204030204" pitchFamily="34" charset="0"/>
              </a:rPr>
              <a:t>Browning &amp; Browning, </a:t>
            </a:r>
            <a:r>
              <a:rPr lang="en-US" altLang="en-US" dirty="0" smtClean="0">
                <a:latin typeface="Calibri" panose="020F0502020204030204" pitchFamily="34" charset="0"/>
              </a:rPr>
              <a:t>2011).</a:t>
            </a:r>
          </a:p>
          <a:p>
            <a:pPr marL="228600" lvl="1">
              <a:spcBef>
                <a:spcPts val="1000"/>
              </a:spcBef>
            </a:pPr>
            <a:r>
              <a:rPr lang="en-US" altLang="en-US" dirty="0" smtClean="0">
                <a:latin typeface="Calibri" panose="020F0502020204030204" pitchFamily="34" charset="0"/>
              </a:rPr>
              <a:t>IBD-Groupon only eliminates putative false-positive links. It does not add links to the IBD graph.</a:t>
            </a:r>
          </a:p>
        </p:txBody>
      </p:sp>
    </p:spTree>
    <p:extLst>
      <p:ext uri="{BB962C8B-B14F-4D97-AF65-F5344CB8AC3E}">
        <p14:creationId xmlns:p14="http://schemas.microsoft.com/office/powerpoint/2010/main" val="232464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graph elements in PIGS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PIGS (probabilistic IBD graph sampling) imports (independent) IBD </a:t>
            </a:r>
            <a:r>
              <a:rPr lang="en-US" dirty="0"/>
              <a:t>probabilities </a:t>
            </a:r>
            <a:r>
              <a:rPr lang="en-US" dirty="0" smtClean="0"/>
              <a:t>obtained by pairwise methods and updates each of them conditional </a:t>
            </a:r>
            <a:r>
              <a:rPr lang="en-US" dirty="0"/>
              <a:t>on </a:t>
            </a:r>
            <a:r>
              <a:rPr lang="en-US" dirty="0" smtClean="0"/>
              <a:t>all others.</a:t>
            </a:r>
          </a:p>
          <a:p>
            <a:pPr lvl="1"/>
            <a:r>
              <a:rPr lang="en-US" dirty="0" smtClean="0"/>
              <a:t>The global probabilistic framework is modeled as a fully connected weighted graph </a:t>
            </a:r>
            <a:r>
              <a:rPr lang="en-US" i="1" dirty="0" smtClean="0"/>
              <a:t>G</a:t>
            </a:r>
            <a:r>
              <a:rPr lang="en-US" dirty="0" smtClean="0"/>
              <a:t>, whose nodes represent haplotypes and edge weight represents the IBD probabilities between corresponding haplotypes.</a:t>
            </a:r>
          </a:p>
          <a:p>
            <a:pPr lvl="1"/>
            <a:r>
              <a:rPr lang="en-US" dirty="0" smtClean="0"/>
              <a:t>A set of unweighted </a:t>
            </a:r>
            <a:r>
              <a:rPr lang="en-US" b="1" dirty="0" smtClean="0"/>
              <a:t>transitive</a:t>
            </a:r>
            <a:r>
              <a:rPr lang="en-US" dirty="0" smtClean="0"/>
              <a:t> graphs </a:t>
            </a:r>
            <a:r>
              <a:rPr lang="en-US" i="1" dirty="0" err="1" smtClean="0"/>
              <a:t>gi</a:t>
            </a:r>
            <a:r>
              <a:rPr lang="en-US" dirty="0" smtClean="0"/>
              <a:t> are induced from </a:t>
            </a:r>
            <a:r>
              <a:rPr lang="en-US" i="1" dirty="0" smtClean="0"/>
              <a:t>G</a:t>
            </a:r>
            <a:r>
              <a:rPr lang="en-US" dirty="0" smtClean="0"/>
              <a:t>, each representing a valid scenario of IBD clustering on haplotypes in </a:t>
            </a:r>
            <a:r>
              <a:rPr lang="en-US" i="1" dirty="0" smtClean="0"/>
              <a:t>G</a:t>
            </a:r>
            <a:r>
              <a:rPr lang="en-US" dirty="0" smtClean="0"/>
              <a:t>. PIGS calculates a conditional probability </a:t>
            </a:r>
            <a:r>
              <a:rPr lang="en-US" i="1" dirty="0" smtClean="0"/>
              <a:t>P(</a:t>
            </a:r>
            <a:r>
              <a:rPr lang="en-US" i="1" dirty="0" err="1" smtClean="0"/>
              <a:t>gi|G</a:t>
            </a:r>
            <a:r>
              <a:rPr lang="en-US" i="1" dirty="0" smtClean="0"/>
              <a:t>)</a:t>
            </a:r>
            <a:r>
              <a:rPr lang="en-US" dirty="0" smtClean="0"/>
              <a:t> for each graph.</a:t>
            </a:r>
          </a:p>
          <a:p>
            <a:pPr lvl="1"/>
            <a:r>
              <a:rPr lang="en-US" dirty="0" smtClean="0"/>
              <a:t>The IBD probability for Haplotypes </a:t>
            </a:r>
            <a:r>
              <a:rPr lang="en-US" i="1" dirty="0" smtClean="0"/>
              <a:t>A</a:t>
            </a:r>
            <a:r>
              <a:rPr lang="en-US" dirty="0" smtClean="0"/>
              <a:t> and </a:t>
            </a:r>
            <a:r>
              <a:rPr lang="en-US" i="1" dirty="0" smtClean="0"/>
              <a:t>B </a:t>
            </a:r>
            <a:r>
              <a:rPr lang="en-US" dirty="0" smtClean="0"/>
              <a:t>is updated as ∑</a:t>
            </a:r>
            <a:r>
              <a:rPr lang="en-US" i="1" dirty="0" smtClean="0"/>
              <a:t>P(</a:t>
            </a:r>
            <a:r>
              <a:rPr lang="en-US" i="1" dirty="0" err="1" smtClean="0"/>
              <a:t>gk|G</a:t>
            </a:r>
            <a:r>
              <a:rPr lang="en-US" i="1" dirty="0" smtClean="0"/>
              <a:t>) / </a:t>
            </a:r>
            <a:r>
              <a:rPr lang="en-US" dirty="0" smtClean="0"/>
              <a:t>∑</a:t>
            </a:r>
            <a:r>
              <a:rPr lang="en-US" i="1" dirty="0" smtClean="0"/>
              <a:t>P(</a:t>
            </a:r>
            <a:r>
              <a:rPr lang="en-US" i="1" dirty="0" err="1" smtClean="0"/>
              <a:t>gi|G</a:t>
            </a:r>
            <a:r>
              <a:rPr lang="en-US" i="1" dirty="0" smtClean="0"/>
              <a:t>)</a:t>
            </a:r>
            <a:r>
              <a:rPr lang="en-US" dirty="0" smtClean="0"/>
              <a:t>, where </a:t>
            </a:r>
            <a:r>
              <a:rPr lang="en-US" i="1" dirty="0" err="1" smtClean="0"/>
              <a:t>gk</a:t>
            </a:r>
            <a:r>
              <a:rPr lang="en-US" i="1" dirty="0" smtClean="0"/>
              <a:t> </a:t>
            </a:r>
            <a:r>
              <a:rPr lang="en-US" dirty="0" smtClean="0"/>
              <a:t>is a transitive graph in which </a:t>
            </a:r>
            <a:r>
              <a:rPr lang="en-US" i="1" dirty="0" smtClean="0"/>
              <a:t>A </a:t>
            </a:r>
            <a:r>
              <a:rPr lang="en-US" dirty="0" smtClean="0"/>
              <a:t>and </a:t>
            </a:r>
            <a:r>
              <a:rPr lang="en-US" i="1" dirty="0" smtClean="0"/>
              <a:t>B</a:t>
            </a:r>
            <a:r>
              <a:rPr lang="en-US" dirty="0" smtClean="0"/>
              <a:t> are connected.</a:t>
            </a:r>
          </a:p>
          <a:p>
            <a:pPr lvl="1"/>
            <a:r>
              <a:rPr lang="en-US" dirty="0" smtClean="0"/>
              <a:t>A new set of </a:t>
            </a:r>
            <a:r>
              <a:rPr lang="en-US" i="1" dirty="0" err="1" smtClean="0"/>
              <a:t>gi</a:t>
            </a:r>
            <a:r>
              <a:rPr lang="en-US" dirty="0" smtClean="0"/>
              <a:t> are recreated based on the updated edge weight in </a:t>
            </a:r>
            <a:r>
              <a:rPr lang="en-US" i="1" dirty="0" smtClean="0"/>
              <a:t>G.</a:t>
            </a:r>
          </a:p>
          <a:p>
            <a:r>
              <a:rPr lang="en-US" dirty="0" smtClean="0"/>
              <a:t>For efficiency, </a:t>
            </a:r>
            <a:r>
              <a:rPr lang="en-US" i="1" dirty="0" err="1" smtClean="0"/>
              <a:t>gi</a:t>
            </a:r>
            <a:r>
              <a:rPr lang="en-US" i="1" dirty="0" smtClean="0"/>
              <a:t> </a:t>
            </a:r>
            <a:r>
              <a:rPr lang="en-US" dirty="0" smtClean="0"/>
              <a:t>is sampled rather than enumerated.</a:t>
            </a:r>
          </a:p>
          <a:p>
            <a:pPr marL="0" indent="0">
              <a:buNone/>
            </a:pPr>
            <a:endParaRPr lang="en-US" dirty="0"/>
          </a:p>
        </p:txBody>
      </p:sp>
    </p:spTree>
    <p:extLst>
      <p:ext uri="{BB962C8B-B14F-4D97-AF65-F5344CB8AC3E}">
        <p14:creationId xmlns:p14="http://schemas.microsoft.com/office/powerpoint/2010/main" val="1416400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graph </a:t>
            </a:r>
            <a:r>
              <a:rPr lang="en-US" dirty="0" smtClean="0"/>
              <a:t>clustering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Identify multiple levels of clusters by iteratively grouping nodes with </a:t>
            </a:r>
            <a:r>
              <a:rPr lang="en-US" dirty="0"/>
              <a:t>high </a:t>
            </a:r>
            <a:r>
              <a:rPr lang="en-US" dirty="0" smtClean="0"/>
              <a:t>similarity or removing links between nodes with low similarity. </a:t>
            </a:r>
          </a:p>
          <a:p>
            <a:r>
              <a:rPr lang="en-US" dirty="0" smtClean="0"/>
              <a:t>Need to define the similarity between one node/cluster and the other.</a:t>
            </a:r>
          </a:p>
          <a:p>
            <a:pPr>
              <a:buFont typeface="Wingdings" panose="05000000000000000000" pitchFamily="2" charset="2"/>
              <a:buChar char="ü"/>
            </a:pPr>
            <a:r>
              <a:rPr lang="en-US" dirty="0">
                <a:latin typeface="Calibri" panose="020F0502020204030204" pitchFamily="34" charset="0"/>
                <a:ea typeface="SimSun" panose="02010600030101010101" pitchFamily="2" charset="-122"/>
                <a:cs typeface="Times New Roman" panose="02020603050405020304" pitchFamily="18" charset="0"/>
              </a:rPr>
              <a:t>No prior knowledge on the number and size of the clusters is </a:t>
            </a:r>
            <a:r>
              <a:rPr lang="en-US" dirty="0" smtClean="0">
                <a:latin typeface="Calibri" panose="020F0502020204030204" pitchFamily="34" charset="0"/>
                <a:ea typeface="SimSun" panose="02010600030101010101" pitchFamily="2" charset="-122"/>
                <a:cs typeface="Times New Roman" panose="02020603050405020304" pitchFamily="18" charset="0"/>
              </a:rPr>
              <a:t>required.</a:t>
            </a:r>
            <a:endParaRPr lang="en-US" dirty="0">
              <a:latin typeface="Calibri" panose="020F0502020204030204" pitchFamily="34"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dirty="0"/>
              <a:t>Reveal the hierarchical structure in the data with multiple levels of resolution</a:t>
            </a:r>
          </a:p>
          <a:p>
            <a:pPr>
              <a:buFont typeface="Calibri" panose="020F0502020204030204" pitchFamily="34" charset="0"/>
              <a:buChar char="×"/>
            </a:pPr>
            <a:r>
              <a:rPr lang="en-US" dirty="0"/>
              <a:t>Results are sensitive to the similarity measure.</a:t>
            </a:r>
          </a:p>
          <a:p>
            <a:pPr>
              <a:buFont typeface="Calibri" panose="020F0502020204030204" pitchFamily="34" charset="0"/>
              <a:buChar char="×"/>
            </a:pPr>
            <a:r>
              <a:rPr lang="en-US" dirty="0" smtClean="0"/>
              <a:t>Cannot choose a </a:t>
            </a:r>
            <a:r>
              <a:rPr lang="en-US" dirty="0"/>
              <a:t>globally optimal level of clusters. The decision is often arbitrary.</a:t>
            </a:r>
          </a:p>
          <a:p>
            <a:pPr>
              <a:buFont typeface="Calibri" panose="020F0502020204030204" pitchFamily="34" charset="0"/>
              <a:buChar char="×"/>
            </a:pPr>
            <a:r>
              <a:rPr lang="en-US" dirty="0"/>
              <a:t>Nodes with only one neighbors are often mistaken as isolated clusters.</a:t>
            </a:r>
          </a:p>
          <a:p>
            <a:pPr>
              <a:buFont typeface="Calibri" panose="020F0502020204030204" pitchFamily="34" charset="0"/>
              <a:buChar char="×"/>
            </a:pPr>
            <a:r>
              <a:rPr lang="en-US" dirty="0"/>
              <a:t>Agglomerative clustering does not scale well.</a:t>
            </a:r>
          </a:p>
          <a:p>
            <a:pPr>
              <a:buFont typeface="Calibri" panose="020F0502020204030204" pitchFamily="34" charset="0"/>
              <a:buChar char="×"/>
            </a:pPr>
            <a:r>
              <a:rPr lang="en-US" dirty="0" smtClean="0"/>
              <a:t>Cannot discover </a:t>
            </a:r>
            <a:r>
              <a:rPr lang="en-US" dirty="0"/>
              <a:t>partially overlapped clusters.</a:t>
            </a:r>
          </a:p>
          <a:p>
            <a:endParaRPr lang="en-US" dirty="0" smtClean="0"/>
          </a:p>
        </p:txBody>
      </p:sp>
    </p:spTree>
    <p:extLst>
      <p:ext uri="{BB962C8B-B14F-4D97-AF65-F5344CB8AC3E}">
        <p14:creationId xmlns:p14="http://schemas.microsoft.com/office/powerpoint/2010/main" val="3067452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CHAT</a:t>
            </a:r>
            <a:endParaRPr lang="en-US" dirty="0"/>
          </a:p>
        </p:txBody>
      </p:sp>
      <p:sp>
        <p:nvSpPr>
          <p:cNvPr id="3" name="Content Placeholder 2"/>
          <p:cNvSpPr>
            <a:spLocks noGrp="1"/>
          </p:cNvSpPr>
          <p:nvPr>
            <p:ph idx="1"/>
          </p:nvPr>
        </p:nvSpPr>
        <p:spPr/>
        <p:txBody>
          <a:bodyPr/>
          <a:lstStyle/>
          <a:p>
            <a:r>
              <a:rPr lang="en-US" dirty="0" smtClean="0"/>
              <a:t>CHAT divides the genome into segments of a fixed length (0.5 LDU). We will refer to these segments as </a:t>
            </a:r>
            <a:r>
              <a:rPr lang="en-US" b="1" dirty="0" smtClean="0"/>
              <a:t>bin</a:t>
            </a:r>
            <a:r>
              <a:rPr lang="en-US" dirty="0" smtClean="0"/>
              <a:t>s. They are equivalent to the windows </a:t>
            </a:r>
            <a:r>
              <a:rPr lang="en-US" dirty="0"/>
              <a:t>in DASH and </a:t>
            </a:r>
            <a:r>
              <a:rPr lang="en-US" dirty="0" smtClean="0"/>
              <a:t>EMI. </a:t>
            </a:r>
          </a:p>
          <a:p>
            <a:r>
              <a:rPr lang="en-US" dirty="0" smtClean="0"/>
              <a:t>A major step in CHATv1.0 is to look for so called “</a:t>
            </a:r>
            <a:r>
              <a:rPr lang="en-US" dirty="0" err="1" smtClean="0"/>
              <a:t>CHATSets</a:t>
            </a:r>
            <a:r>
              <a:rPr lang="en-US" dirty="0" smtClean="0"/>
              <a:t>” in each bin. This step is equivalent to finding IBD clusters based on an IBD graph. A </a:t>
            </a:r>
            <a:r>
              <a:rPr lang="en-US" b="1" dirty="0" err="1" smtClean="0"/>
              <a:t>CHATSet</a:t>
            </a:r>
            <a:r>
              <a:rPr lang="en-US" dirty="0" smtClean="0"/>
              <a:t> represents an IBD cluster.</a:t>
            </a:r>
            <a:endParaRPr lang="en-US" dirty="0"/>
          </a:p>
          <a:p>
            <a:endParaRPr lang="en-US" dirty="0"/>
          </a:p>
        </p:txBody>
      </p:sp>
    </p:spTree>
    <p:extLst>
      <p:ext uri="{BB962C8B-B14F-4D97-AF65-F5344CB8AC3E}">
        <p14:creationId xmlns:p14="http://schemas.microsoft.com/office/powerpoint/2010/main" val="574389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Group 295"/>
          <p:cNvGrpSpPr/>
          <p:nvPr/>
        </p:nvGrpSpPr>
        <p:grpSpPr>
          <a:xfrm>
            <a:off x="6047291" y="1253299"/>
            <a:ext cx="3072182" cy="1531717"/>
            <a:chOff x="6047291" y="1253299"/>
            <a:chExt cx="3072182" cy="1531717"/>
          </a:xfrm>
        </p:grpSpPr>
        <p:grpSp>
          <p:nvGrpSpPr>
            <p:cNvPr id="174" name="Group 173"/>
            <p:cNvGrpSpPr/>
            <p:nvPr/>
          </p:nvGrpSpPr>
          <p:grpSpPr>
            <a:xfrm>
              <a:off x="6070412" y="1556508"/>
              <a:ext cx="3049061" cy="1228508"/>
              <a:chOff x="6116646" y="1578596"/>
              <a:chExt cx="3049061" cy="1228508"/>
            </a:xfrm>
          </p:grpSpPr>
          <p:sp>
            <p:nvSpPr>
              <p:cNvPr id="9" name="Oval 8"/>
              <p:cNvSpPr/>
              <p:nvPr/>
            </p:nvSpPr>
            <p:spPr>
              <a:xfrm>
                <a:off x="6534371" y="1871297"/>
                <a:ext cx="201132" cy="20113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6208118" y="2360028"/>
                <a:ext cx="201132" cy="20113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Box 10"/>
              <p:cNvSpPr txBox="1"/>
              <p:nvPr/>
            </p:nvSpPr>
            <p:spPr>
              <a:xfrm>
                <a:off x="6328276" y="1578596"/>
                <a:ext cx="597869" cy="338554"/>
              </a:xfrm>
              <a:prstGeom prst="rect">
                <a:avLst/>
              </a:prstGeom>
              <a:noFill/>
            </p:spPr>
            <p:txBody>
              <a:bodyPr wrap="square" rtlCol="0">
                <a:spAutoFit/>
              </a:bodyPr>
              <a:lstStyle/>
              <a:p>
                <a:r>
                  <a:rPr lang="en-US" sz="1600" dirty="0">
                    <a:solidFill>
                      <a:srgbClr val="FF0000"/>
                    </a:solidFill>
                  </a:rPr>
                  <a:t>A</a:t>
                </a:r>
                <a:r>
                  <a:rPr lang="en-US" sz="1600" dirty="0">
                    <a:solidFill>
                      <a:prstClr val="black"/>
                    </a:solidFill>
                  </a:rPr>
                  <a:t>SB</a:t>
                </a:r>
              </a:p>
            </p:txBody>
          </p:sp>
          <p:sp>
            <p:nvSpPr>
              <p:cNvPr id="12" name="TextBox 11"/>
              <p:cNvSpPr txBox="1"/>
              <p:nvPr/>
            </p:nvSpPr>
            <p:spPr>
              <a:xfrm>
                <a:off x="6116646" y="2468550"/>
                <a:ext cx="597869" cy="338554"/>
              </a:xfrm>
              <a:prstGeom prst="rect">
                <a:avLst/>
              </a:prstGeom>
              <a:noFill/>
            </p:spPr>
            <p:txBody>
              <a:bodyPr wrap="square" rtlCol="0">
                <a:spAutoFit/>
              </a:bodyPr>
              <a:lstStyle/>
              <a:p>
                <a:r>
                  <a:rPr lang="en-US" sz="1600" dirty="0">
                    <a:solidFill>
                      <a:prstClr val="black"/>
                    </a:solidFill>
                  </a:rPr>
                  <a:t>BSA</a:t>
                </a:r>
              </a:p>
            </p:txBody>
          </p:sp>
          <p:sp>
            <p:nvSpPr>
              <p:cNvPr id="13" name="TextBox 12"/>
              <p:cNvSpPr txBox="1"/>
              <p:nvPr/>
            </p:nvSpPr>
            <p:spPr>
              <a:xfrm>
                <a:off x="6823887" y="1866870"/>
                <a:ext cx="708177" cy="338554"/>
              </a:xfrm>
              <a:prstGeom prst="rect">
                <a:avLst/>
              </a:prstGeom>
              <a:noFill/>
            </p:spPr>
            <p:txBody>
              <a:bodyPr wrap="square" rtlCol="0">
                <a:spAutoFit/>
              </a:bodyPr>
              <a:lstStyle/>
              <a:p>
                <a:r>
                  <a:rPr lang="en-US" sz="1600" dirty="0">
                    <a:solidFill>
                      <a:srgbClr val="FF0000"/>
                    </a:solidFill>
                  </a:rPr>
                  <a:t>A</a:t>
                </a:r>
                <a:r>
                  <a:rPr lang="en-US" sz="1600" dirty="0">
                    <a:solidFill>
                      <a:prstClr val="black"/>
                    </a:solidFill>
                  </a:rPr>
                  <a:t>NSB</a:t>
                </a:r>
              </a:p>
            </p:txBody>
          </p:sp>
          <p:sp>
            <p:nvSpPr>
              <p:cNvPr id="14" name="Oval 13"/>
              <p:cNvSpPr/>
              <p:nvPr/>
            </p:nvSpPr>
            <p:spPr>
              <a:xfrm>
                <a:off x="7097695" y="1755730"/>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Oval 14"/>
              <p:cNvSpPr/>
              <p:nvPr/>
            </p:nvSpPr>
            <p:spPr>
              <a:xfrm>
                <a:off x="6770544" y="2226281"/>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6640199" y="2322009"/>
                <a:ext cx="708177" cy="338554"/>
              </a:xfrm>
              <a:prstGeom prst="rect">
                <a:avLst/>
              </a:prstGeom>
              <a:noFill/>
            </p:spPr>
            <p:txBody>
              <a:bodyPr wrap="square" rtlCol="0">
                <a:spAutoFit/>
              </a:bodyPr>
              <a:lstStyle/>
              <a:p>
                <a:r>
                  <a:rPr lang="en-US" sz="1600" dirty="0">
                    <a:solidFill>
                      <a:prstClr val="black"/>
                    </a:solidFill>
                  </a:rPr>
                  <a:t>BNSA</a:t>
                </a:r>
              </a:p>
            </p:txBody>
          </p:sp>
          <p:cxnSp>
            <p:nvCxnSpPr>
              <p:cNvPr id="17" name="Straight Connector 16"/>
              <p:cNvCxnSpPr>
                <a:stCxn id="9" idx="3"/>
                <a:endCxn id="10" idx="7"/>
              </p:cNvCxnSpPr>
              <p:nvPr/>
            </p:nvCxnSpPr>
            <p:spPr>
              <a:xfrm flipH="1">
                <a:off x="6379795" y="2042974"/>
                <a:ext cx="184031" cy="346509"/>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713093" y="1914682"/>
                <a:ext cx="201132" cy="20113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Oval 18"/>
              <p:cNvSpPr/>
              <p:nvPr/>
            </p:nvSpPr>
            <p:spPr>
              <a:xfrm>
                <a:off x="7386840" y="2403413"/>
                <a:ext cx="201132" cy="20113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7873939" y="1830582"/>
                <a:ext cx="597869" cy="338554"/>
              </a:xfrm>
              <a:prstGeom prst="rect">
                <a:avLst/>
              </a:prstGeom>
              <a:noFill/>
            </p:spPr>
            <p:txBody>
              <a:bodyPr wrap="square" rtlCol="0">
                <a:spAutoFit/>
              </a:bodyPr>
              <a:lstStyle/>
              <a:p>
                <a:r>
                  <a:rPr lang="en-US" sz="1600" dirty="0">
                    <a:solidFill>
                      <a:srgbClr val="FF0000"/>
                    </a:solidFill>
                  </a:rPr>
                  <a:t>A</a:t>
                </a:r>
                <a:r>
                  <a:rPr lang="en-US" sz="1600" dirty="0">
                    <a:solidFill>
                      <a:prstClr val="black"/>
                    </a:solidFill>
                  </a:rPr>
                  <a:t>SC</a:t>
                </a:r>
              </a:p>
            </p:txBody>
          </p:sp>
          <p:sp>
            <p:nvSpPr>
              <p:cNvPr id="21" name="TextBox 20"/>
              <p:cNvSpPr txBox="1"/>
              <p:nvPr/>
            </p:nvSpPr>
            <p:spPr>
              <a:xfrm>
                <a:off x="7562490" y="2322009"/>
                <a:ext cx="597869" cy="338554"/>
              </a:xfrm>
              <a:prstGeom prst="rect">
                <a:avLst/>
              </a:prstGeom>
              <a:noFill/>
            </p:spPr>
            <p:txBody>
              <a:bodyPr wrap="square" rtlCol="0">
                <a:spAutoFit/>
              </a:bodyPr>
              <a:lstStyle/>
              <a:p>
                <a:r>
                  <a:rPr lang="en-US" sz="1600" dirty="0">
                    <a:solidFill>
                      <a:prstClr val="black"/>
                    </a:solidFill>
                  </a:rPr>
                  <a:t>CSA</a:t>
                </a:r>
              </a:p>
            </p:txBody>
          </p:sp>
          <p:sp>
            <p:nvSpPr>
              <p:cNvPr id="22" name="TextBox 21"/>
              <p:cNvSpPr txBox="1"/>
              <p:nvPr/>
            </p:nvSpPr>
            <p:spPr>
              <a:xfrm>
                <a:off x="8316236" y="1887763"/>
                <a:ext cx="708177" cy="338554"/>
              </a:xfrm>
              <a:prstGeom prst="rect">
                <a:avLst/>
              </a:prstGeom>
              <a:noFill/>
            </p:spPr>
            <p:txBody>
              <a:bodyPr wrap="square" rtlCol="0">
                <a:spAutoFit/>
              </a:bodyPr>
              <a:lstStyle/>
              <a:p>
                <a:r>
                  <a:rPr lang="en-US" sz="1600" dirty="0">
                    <a:solidFill>
                      <a:srgbClr val="FF0000"/>
                    </a:solidFill>
                  </a:rPr>
                  <a:t>A</a:t>
                </a:r>
                <a:r>
                  <a:rPr lang="en-US" sz="1600" dirty="0">
                    <a:solidFill>
                      <a:prstClr val="black"/>
                    </a:solidFill>
                  </a:rPr>
                  <a:t>NSC</a:t>
                </a:r>
              </a:p>
            </p:txBody>
          </p:sp>
          <p:sp>
            <p:nvSpPr>
              <p:cNvPr id="23" name="Oval 22"/>
              <p:cNvSpPr/>
              <p:nvPr/>
            </p:nvSpPr>
            <p:spPr>
              <a:xfrm>
                <a:off x="8515266" y="1733456"/>
                <a:ext cx="201132" cy="20113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8322439" y="2411402"/>
                <a:ext cx="201132" cy="20113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TextBox 24"/>
              <p:cNvSpPr txBox="1"/>
              <p:nvPr/>
            </p:nvSpPr>
            <p:spPr>
              <a:xfrm>
                <a:off x="8457530" y="2337390"/>
                <a:ext cx="708177" cy="338554"/>
              </a:xfrm>
              <a:prstGeom prst="rect">
                <a:avLst/>
              </a:prstGeom>
              <a:noFill/>
            </p:spPr>
            <p:txBody>
              <a:bodyPr wrap="square" rtlCol="0">
                <a:spAutoFit/>
              </a:bodyPr>
              <a:lstStyle/>
              <a:p>
                <a:r>
                  <a:rPr lang="en-US" sz="1600" dirty="0">
                    <a:solidFill>
                      <a:prstClr val="black"/>
                    </a:solidFill>
                  </a:rPr>
                  <a:t>CNSA</a:t>
                </a:r>
              </a:p>
            </p:txBody>
          </p:sp>
          <p:cxnSp>
            <p:nvCxnSpPr>
              <p:cNvPr id="26" name="Straight Connector 25"/>
              <p:cNvCxnSpPr>
                <a:stCxn id="18" idx="3"/>
                <a:endCxn id="19" idx="7"/>
              </p:cNvCxnSpPr>
              <p:nvPr/>
            </p:nvCxnSpPr>
            <p:spPr>
              <a:xfrm flipH="1">
                <a:off x="7558517" y="2086359"/>
                <a:ext cx="184031" cy="346509"/>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047291" y="1253299"/>
              <a:ext cx="3050151"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Randomly pick two to phase</a:t>
              </a:r>
            </a:p>
          </p:txBody>
        </p:sp>
      </p:grpSp>
      <p:cxnSp>
        <p:nvCxnSpPr>
          <p:cNvPr id="70" name="Straight Arrow Connector 69"/>
          <p:cNvCxnSpPr/>
          <p:nvPr/>
        </p:nvCxnSpPr>
        <p:spPr>
          <a:xfrm>
            <a:off x="6161884" y="1253299"/>
            <a:ext cx="0" cy="30415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978179" y="1253299"/>
            <a:ext cx="0" cy="30415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99" name="Group 298"/>
          <p:cNvGrpSpPr/>
          <p:nvPr/>
        </p:nvGrpSpPr>
        <p:grpSpPr>
          <a:xfrm>
            <a:off x="9313832" y="3010588"/>
            <a:ext cx="2393594" cy="1742002"/>
            <a:chOff x="9313832" y="3010588"/>
            <a:chExt cx="2393594" cy="1742002"/>
          </a:xfrm>
        </p:grpSpPr>
        <p:sp>
          <p:nvSpPr>
            <p:cNvPr id="292" name="Oval 291"/>
            <p:cNvSpPr/>
            <p:nvPr/>
          </p:nvSpPr>
          <p:spPr>
            <a:xfrm>
              <a:off x="9313832" y="3010588"/>
              <a:ext cx="1669601" cy="174200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 name="Up Arrow 234"/>
            <p:cNvSpPr/>
            <p:nvPr/>
          </p:nvSpPr>
          <p:spPr>
            <a:xfrm rot="5400000">
              <a:off x="11262975" y="3564494"/>
              <a:ext cx="305688" cy="583214"/>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95" name="Group 294"/>
          <p:cNvGrpSpPr/>
          <p:nvPr/>
        </p:nvGrpSpPr>
        <p:grpSpPr>
          <a:xfrm>
            <a:off x="4966433" y="175251"/>
            <a:ext cx="5104386" cy="5963275"/>
            <a:chOff x="4966433" y="175251"/>
            <a:chExt cx="5104386" cy="5963275"/>
          </a:xfrm>
        </p:grpSpPr>
        <p:cxnSp>
          <p:nvCxnSpPr>
            <p:cNvPr id="6" name="Straight Connector 5"/>
            <p:cNvCxnSpPr/>
            <p:nvPr/>
          </p:nvCxnSpPr>
          <p:spPr>
            <a:xfrm>
              <a:off x="6036707" y="434076"/>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110277" y="434076"/>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08165" y="175251"/>
              <a:ext cx="2215183" cy="400110"/>
            </a:xfrm>
            <a:prstGeom prst="rect">
              <a:avLst/>
            </a:prstGeom>
            <a:noFill/>
          </p:spPr>
          <p:txBody>
            <a:bodyPr wrap="square" rtlCol="0">
              <a:spAutoFit/>
            </a:bodyPr>
            <a:lstStyle/>
            <a:p>
              <a:r>
                <a:rPr lang="en-US" sz="2000" i="1" dirty="0">
                  <a:solidFill>
                    <a:srgbClr val="FF0000"/>
                  </a:solidFill>
                </a:rPr>
                <a:t>A</a:t>
              </a:r>
              <a:r>
                <a:rPr lang="en-US" sz="2000" i="1" dirty="0">
                  <a:solidFill>
                    <a:prstClr val="black"/>
                  </a:solidFill>
                </a:rPr>
                <a:t>: Bin </a:t>
              </a:r>
              <a:r>
                <a:rPr lang="en-US" sz="2000" i="1" dirty="0" err="1">
                  <a:solidFill>
                    <a:prstClr val="black"/>
                  </a:solidFill>
                </a:rPr>
                <a:t>i</a:t>
              </a:r>
              <a:r>
                <a:rPr lang="en-US" sz="2000" i="1" dirty="0">
                  <a:solidFill>
                    <a:prstClr val="black"/>
                  </a:solidFill>
                </a:rPr>
                <a:t>, i+1, …, </a:t>
              </a:r>
              <a:r>
                <a:rPr lang="en-US" sz="2000" i="1" dirty="0" err="1">
                  <a:solidFill>
                    <a:prstClr val="black"/>
                  </a:solidFill>
                </a:rPr>
                <a:t>i+k</a:t>
              </a:r>
              <a:endParaRPr lang="en-US" sz="2000" i="1" dirty="0">
                <a:solidFill>
                  <a:prstClr val="black"/>
                </a:solidFill>
              </a:endParaRPr>
            </a:p>
          </p:txBody>
        </p:sp>
        <p:cxnSp>
          <p:nvCxnSpPr>
            <p:cNvPr id="73" name="Straight Connector 72"/>
            <p:cNvCxnSpPr/>
            <p:nvPr/>
          </p:nvCxnSpPr>
          <p:spPr>
            <a:xfrm>
              <a:off x="6026124" y="657923"/>
              <a:ext cx="3084153" cy="0"/>
            </a:xfrm>
            <a:prstGeom prst="line">
              <a:avLst/>
            </a:prstGeom>
            <a:ln w="1270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112248" y="440872"/>
              <a:ext cx="958571" cy="376793"/>
            </a:xfrm>
            <a:prstGeom prst="rect">
              <a:avLst/>
            </a:prstGeom>
            <a:noFill/>
            <a:ln>
              <a:noFill/>
            </a:ln>
          </p:spPr>
          <p:txBody>
            <a:bodyPr wrap="square" rtlCol="0">
              <a:spAutoFit/>
            </a:bodyPr>
            <a:lstStyle/>
            <a:p>
              <a:r>
                <a:rPr lang="en-US" i="1" dirty="0">
                  <a:solidFill>
                    <a:srgbClr val="5B9BD5"/>
                  </a:solidFill>
                </a:rPr>
                <a:t>LSH_AB</a:t>
              </a:r>
            </a:p>
          </p:txBody>
        </p:sp>
        <p:cxnSp>
          <p:nvCxnSpPr>
            <p:cNvPr id="76" name="Straight Connector 75"/>
            <p:cNvCxnSpPr/>
            <p:nvPr/>
          </p:nvCxnSpPr>
          <p:spPr>
            <a:xfrm>
              <a:off x="6040191" y="1099205"/>
              <a:ext cx="3084153"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9088246" y="931949"/>
              <a:ext cx="958571" cy="376793"/>
            </a:xfrm>
            <a:prstGeom prst="rect">
              <a:avLst/>
            </a:prstGeom>
            <a:noFill/>
            <a:ln>
              <a:noFill/>
            </a:ln>
          </p:spPr>
          <p:txBody>
            <a:bodyPr wrap="square" rtlCol="0">
              <a:spAutoFit/>
            </a:bodyPr>
            <a:lstStyle/>
            <a:p>
              <a:r>
                <a:rPr lang="en-US" i="1" dirty="0">
                  <a:solidFill>
                    <a:srgbClr val="ED7D31"/>
                  </a:solidFill>
                </a:rPr>
                <a:t>LSH_AC</a:t>
              </a:r>
            </a:p>
          </p:txBody>
        </p:sp>
        <p:sp>
          <p:nvSpPr>
            <p:cNvPr id="234" name="Up Arrow 233"/>
            <p:cNvSpPr/>
            <p:nvPr/>
          </p:nvSpPr>
          <p:spPr>
            <a:xfrm rot="2777659">
              <a:off x="5103298" y="882743"/>
              <a:ext cx="293564" cy="567294"/>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0" name="TextBox 249"/>
            <p:cNvSpPr txBox="1"/>
            <p:nvPr/>
          </p:nvSpPr>
          <p:spPr>
            <a:xfrm>
              <a:off x="9112248" y="698574"/>
              <a:ext cx="958571" cy="376793"/>
            </a:xfrm>
            <a:prstGeom prst="rect">
              <a:avLst/>
            </a:prstGeom>
            <a:noFill/>
          </p:spPr>
          <p:txBody>
            <a:bodyPr wrap="square" rtlCol="0">
              <a:spAutoFit/>
            </a:bodyPr>
            <a:lstStyle/>
            <a:p>
              <a:r>
                <a:rPr lang="en-US" i="1" dirty="0">
                  <a:solidFill>
                    <a:prstClr val="white">
                      <a:lumMod val="75000"/>
                    </a:prstClr>
                  </a:solidFill>
                </a:rPr>
                <a:t>LSH_A#</a:t>
              </a:r>
            </a:p>
          </p:txBody>
        </p:sp>
        <p:sp>
          <p:nvSpPr>
            <p:cNvPr id="251" name="Oval 250"/>
            <p:cNvSpPr/>
            <p:nvPr/>
          </p:nvSpPr>
          <p:spPr>
            <a:xfrm>
              <a:off x="7434994" y="751324"/>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2" name="Oval 251"/>
            <p:cNvSpPr/>
            <p:nvPr/>
          </p:nvSpPr>
          <p:spPr>
            <a:xfrm>
              <a:off x="7430384" y="915210"/>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93" name="Group 292"/>
          <p:cNvGrpSpPr/>
          <p:nvPr/>
        </p:nvGrpSpPr>
        <p:grpSpPr>
          <a:xfrm>
            <a:off x="614235" y="1608092"/>
            <a:ext cx="2584764" cy="4459404"/>
            <a:chOff x="1036024" y="904025"/>
            <a:chExt cx="2584764" cy="4459404"/>
          </a:xfrm>
        </p:grpSpPr>
        <p:grpSp>
          <p:nvGrpSpPr>
            <p:cNvPr id="220" name="Group 219"/>
            <p:cNvGrpSpPr/>
            <p:nvPr/>
          </p:nvGrpSpPr>
          <p:grpSpPr>
            <a:xfrm>
              <a:off x="1157310" y="1634874"/>
              <a:ext cx="1744920" cy="2727733"/>
              <a:chOff x="464279" y="3081854"/>
              <a:chExt cx="1744920" cy="2727733"/>
            </a:xfrm>
          </p:grpSpPr>
          <p:cxnSp>
            <p:nvCxnSpPr>
              <p:cNvPr id="196" name="Straight Connector 195"/>
              <p:cNvCxnSpPr/>
              <p:nvPr/>
            </p:nvCxnSpPr>
            <p:spPr>
              <a:xfrm>
                <a:off x="464279" y="3311113"/>
                <a:ext cx="1744920" cy="0"/>
              </a:xfrm>
              <a:prstGeom prst="line">
                <a:avLst/>
              </a:prstGeom>
              <a:ln w="76200" cmpd="sng">
                <a:solidFill>
                  <a:schemeClr val="tx1"/>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464279" y="3507554"/>
                <a:ext cx="1513377" cy="0"/>
              </a:xfrm>
              <a:prstGeom prst="line">
                <a:avLst/>
              </a:prstGeom>
              <a:ln w="762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464279" y="3727978"/>
                <a:ext cx="1513377"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464279" y="3921082"/>
                <a:ext cx="1513377"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464279" y="4114006"/>
                <a:ext cx="1268828" cy="4838"/>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464279" y="4303145"/>
                <a:ext cx="1513377"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464279" y="4434279"/>
                <a:ext cx="1513377"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464279" y="4600693"/>
                <a:ext cx="1513377"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464279" y="4763621"/>
                <a:ext cx="1268828"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464279" y="4935298"/>
                <a:ext cx="1513377" cy="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464279" y="5073162"/>
                <a:ext cx="1513377" cy="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464279" y="5235430"/>
                <a:ext cx="1513377" cy="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464279" y="5399211"/>
                <a:ext cx="1513377" cy="0"/>
              </a:xfrm>
              <a:prstGeom prst="line">
                <a:avLst/>
              </a:prstGeom>
              <a:ln w="12700" cmpd="sng">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464279" y="3081854"/>
                <a:ext cx="1744920" cy="0"/>
              </a:xfrm>
              <a:prstGeom prst="line">
                <a:avLst/>
              </a:prstGeom>
              <a:ln w="762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464279" y="5578274"/>
                <a:ext cx="1151870" cy="0"/>
              </a:xfrm>
              <a:prstGeom prst="line">
                <a:avLst/>
              </a:prstGeom>
              <a:ln w="12700" cmpd="sng">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464279" y="5809587"/>
                <a:ext cx="832893" cy="0"/>
              </a:xfrm>
              <a:prstGeom prst="line">
                <a:avLst/>
              </a:prstGeom>
              <a:ln w="12700" cmpd="sng">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1036024" y="4532432"/>
              <a:ext cx="2584764" cy="830997"/>
            </a:xfrm>
            <a:prstGeom prst="rect">
              <a:avLst/>
            </a:prstGeom>
            <a:noFill/>
          </p:spPr>
          <p:txBody>
            <a:bodyPr wrap="square" rtlCol="0">
              <a:spAutoFit/>
            </a:bodyPr>
            <a:lstStyle/>
            <a:p>
              <a:r>
                <a:rPr lang="en-US" sz="2400" dirty="0">
                  <a:solidFill>
                    <a:prstClr val="black"/>
                  </a:solidFill>
                </a:rPr>
                <a:t>Pairwise detection results as LSHs</a:t>
              </a:r>
            </a:p>
          </p:txBody>
        </p:sp>
        <p:cxnSp>
          <p:nvCxnSpPr>
            <p:cNvPr id="253" name="Straight Connector 252"/>
            <p:cNvCxnSpPr/>
            <p:nvPr/>
          </p:nvCxnSpPr>
          <p:spPr>
            <a:xfrm>
              <a:off x="1157308" y="1429738"/>
              <a:ext cx="1924339" cy="0"/>
            </a:xfrm>
            <a:prstGeom prst="line">
              <a:avLst/>
            </a:prstGeom>
            <a:ln w="762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7308" y="1148746"/>
              <a:ext cx="1623647" cy="0"/>
            </a:xfrm>
            <a:prstGeom prst="line">
              <a:avLst/>
            </a:prstGeom>
            <a:ln w="1016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1157308" y="904025"/>
              <a:ext cx="1819808" cy="0"/>
            </a:xfrm>
            <a:prstGeom prst="line">
              <a:avLst/>
            </a:prstGeom>
            <a:ln w="101600" cmpd="sng">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7" name="Oval 276"/>
          <p:cNvSpPr/>
          <p:nvPr/>
        </p:nvSpPr>
        <p:spPr>
          <a:xfrm>
            <a:off x="9313832" y="5569191"/>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98" name="Group 297"/>
          <p:cNvGrpSpPr/>
          <p:nvPr/>
        </p:nvGrpSpPr>
        <p:grpSpPr>
          <a:xfrm>
            <a:off x="9368284" y="1559576"/>
            <a:ext cx="1382653" cy="4515464"/>
            <a:chOff x="9368284" y="1559576"/>
            <a:chExt cx="1382653" cy="4515464"/>
          </a:xfrm>
        </p:grpSpPr>
        <p:grpSp>
          <p:nvGrpSpPr>
            <p:cNvPr id="95" name="Group 94"/>
            <p:cNvGrpSpPr/>
            <p:nvPr/>
          </p:nvGrpSpPr>
          <p:grpSpPr>
            <a:xfrm>
              <a:off x="9431688" y="1708775"/>
              <a:ext cx="1319249" cy="788060"/>
              <a:chOff x="7894842" y="1983770"/>
              <a:chExt cx="1804020" cy="1077640"/>
            </a:xfrm>
          </p:grpSpPr>
          <p:sp>
            <p:nvSpPr>
              <p:cNvPr id="78" name="Oval 77"/>
              <p:cNvSpPr/>
              <p:nvPr/>
            </p:nvSpPr>
            <p:spPr>
              <a:xfrm>
                <a:off x="8221095" y="2099337"/>
                <a:ext cx="201132" cy="201132"/>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Oval 78"/>
              <p:cNvSpPr/>
              <p:nvPr/>
            </p:nvSpPr>
            <p:spPr>
              <a:xfrm>
                <a:off x="7894842" y="258806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Oval 81"/>
              <p:cNvSpPr/>
              <p:nvPr/>
            </p:nvSpPr>
            <p:spPr>
              <a:xfrm>
                <a:off x="8784419" y="1983770"/>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Oval 82"/>
              <p:cNvSpPr/>
              <p:nvPr/>
            </p:nvSpPr>
            <p:spPr>
              <a:xfrm>
                <a:off x="8457268" y="2454321"/>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5" name="Straight Connector 84"/>
              <p:cNvCxnSpPr>
                <a:stCxn id="78" idx="3"/>
                <a:endCxn id="79" idx="7"/>
              </p:cNvCxnSpPr>
              <p:nvPr/>
            </p:nvCxnSpPr>
            <p:spPr>
              <a:xfrm flipH="1">
                <a:off x="8066519" y="2271014"/>
                <a:ext cx="184031" cy="34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9116860" y="2371547"/>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Oval 86"/>
              <p:cNvSpPr/>
              <p:nvPr/>
            </p:nvSpPr>
            <p:spPr>
              <a:xfrm>
                <a:off x="8790607" y="286027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Oval 90"/>
              <p:cNvSpPr/>
              <p:nvPr/>
            </p:nvSpPr>
            <p:spPr>
              <a:xfrm>
                <a:off x="9347337" y="2058875"/>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Oval 91"/>
              <p:cNvSpPr/>
              <p:nvPr/>
            </p:nvSpPr>
            <p:spPr>
              <a:xfrm>
                <a:off x="9497730" y="2767381"/>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4" name="Straight Connector 93"/>
              <p:cNvCxnSpPr>
                <a:stCxn id="86" idx="3"/>
                <a:endCxn id="87" idx="7"/>
              </p:cNvCxnSpPr>
              <p:nvPr/>
            </p:nvCxnSpPr>
            <p:spPr>
              <a:xfrm flipH="1">
                <a:off x="8962284" y="2543224"/>
                <a:ext cx="184031" cy="34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9368284" y="5014134"/>
              <a:ext cx="1317173" cy="739094"/>
              <a:chOff x="7510976" y="5283144"/>
              <a:chExt cx="1990818" cy="1117091"/>
            </a:xfrm>
          </p:grpSpPr>
          <p:sp>
            <p:nvSpPr>
              <p:cNvPr id="130" name="Oval 129"/>
              <p:cNvSpPr/>
              <p:nvPr/>
            </p:nvSpPr>
            <p:spPr>
              <a:xfrm>
                <a:off x="7837229" y="5283144"/>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Oval 130"/>
              <p:cNvSpPr/>
              <p:nvPr/>
            </p:nvSpPr>
            <p:spPr>
              <a:xfrm>
                <a:off x="7510976" y="5771875"/>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Oval 131"/>
              <p:cNvSpPr/>
              <p:nvPr/>
            </p:nvSpPr>
            <p:spPr>
              <a:xfrm>
                <a:off x="8642755" y="5322595"/>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3" name="Oval 132"/>
              <p:cNvSpPr/>
              <p:nvPr/>
            </p:nvSpPr>
            <p:spPr>
              <a:xfrm>
                <a:off x="8073402" y="563812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34" name="Straight Connector 133"/>
              <p:cNvCxnSpPr>
                <a:stCxn id="130" idx="3"/>
                <a:endCxn id="131" idx="7"/>
              </p:cNvCxnSpPr>
              <p:nvPr/>
            </p:nvCxnSpPr>
            <p:spPr>
              <a:xfrm flipH="1">
                <a:off x="7682653" y="5454821"/>
                <a:ext cx="184031" cy="34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8975196" y="5710372"/>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6" name="Oval 135"/>
              <p:cNvSpPr/>
              <p:nvPr/>
            </p:nvSpPr>
            <p:spPr>
              <a:xfrm>
                <a:off x="8648943" y="6199103"/>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39" name="Straight Connector 138"/>
              <p:cNvCxnSpPr>
                <a:stCxn id="135" idx="3"/>
                <a:endCxn id="136" idx="7"/>
              </p:cNvCxnSpPr>
              <p:nvPr/>
            </p:nvCxnSpPr>
            <p:spPr>
              <a:xfrm flipH="1">
                <a:off x="8820620" y="5882049"/>
                <a:ext cx="184031" cy="34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7945079" y="5368631"/>
                <a:ext cx="225141" cy="343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31" idx="6"/>
                <a:endCxn id="133" idx="2"/>
              </p:cNvCxnSpPr>
              <p:nvPr/>
            </p:nvCxnSpPr>
            <p:spPr>
              <a:xfrm flipV="1">
                <a:off x="7712108" y="5738694"/>
                <a:ext cx="361294" cy="133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9300662" y="616816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3" name="Oval 162"/>
              <p:cNvSpPr/>
              <p:nvPr/>
            </p:nvSpPr>
            <p:spPr>
              <a:xfrm>
                <a:off x="8472244" y="5863835"/>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4" name="Straight Connector 163"/>
              <p:cNvCxnSpPr>
                <a:endCxn id="162" idx="1"/>
              </p:cNvCxnSpPr>
              <p:nvPr/>
            </p:nvCxnSpPr>
            <p:spPr>
              <a:xfrm>
                <a:off x="9107186" y="5832648"/>
                <a:ext cx="222931" cy="364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endCxn id="162" idx="2"/>
              </p:cNvCxnSpPr>
              <p:nvPr/>
            </p:nvCxnSpPr>
            <p:spPr>
              <a:xfrm flipV="1">
                <a:off x="8759071" y="6268734"/>
                <a:ext cx="541591" cy="297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Oval 260"/>
            <p:cNvSpPr/>
            <p:nvPr/>
          </p:nvSpPr>
          <p:spPr>
            <a:xfrm>
              <a:off x="10438906" y="2560134"/>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 name="Oval 261"/>
            <p:cNvSpPr/>
            <p:nvPr/>
          </p:nvSpPr>
          <p:spPr>
            <a:xfrm>
              <a:off x="9712036" y="2530350"/>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 name="Oval 262"/>
            <p:cNvSpPr/>
            <p:nvPr/>
          </p:nvSpPr>
          <p:spPr>
            <a:xfrm>
              <a:off x="10119647" y="2654995"/>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 name="Oval 263"/>
            <p:cNvSpPr/>
            <p:nvPr/>
          </p:nvSpPr>
          <p:spPr>
            <a:xfrm>
              <a:off x="10348828" y="1559576"/>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 name="Oval 264"/>
            <p:cNvSpPr/>
            <p:nvPr/>
          </p:nvSpPr>
          <p:spPr>
            <a:xfrm>
              <a:off x="9394396" y="1892594"/>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Oval 265"/>
            <p:cNvSpPr/>
            <p:nvPr/>
          </p:nvSpPr>
          <p:spPr>
            <a:xfrm>
              <a:off x="9747349" y="2349009"/>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91" name="Group 290"/>
            <p:cNvGrpSpPr/>
            <p:nvPr/>
          </p:nvGrpSpPr>
          <p:grpSpPr>
            <a:xfrm>
              <a:off x="9382344" y="3263692"/>
              <a:ext cx="1304383" cy="1192452"/>
              <a:chOff x="9382344" y="3263692"/>
              <a:chExt cx="1304383" cy="1192452"/>
            </a:xfrm>
          </p:grpSpPr>
          <p:grpSp>
            <p:nvGrpSpPr>
              <p:cNvPr id="169" name="Group 168"/>
              <p:cNvGrpSpPr/>
              <p:nvPr/>
            </p:nvGrpSpPr>
            <p:grpSpPr>
              <a:xfrm>
                <a:off x="9382344" y="3399844"/>
                <a:ext cx="1303146" cy="754277"/>
                <a:chOff x="7430440" y="3655687"/>
                <a:chExt cx="1861815" cy="1077642"/>
              </a:xfrm>
            </p:grpSpPr>
            <p:sp>
              <p:nvSpPr>
                <p:cNvPr id="114" name="Oval 113"/>
                <p:cNvSpPr/>
                <p:nvPr/>
              </p:nvSpPr>
              <p:spPr>
                <a:xfrm>
                  <a:off x="7798505" y="3655687"/>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Oval 114"/>
                <p:cNvSpPr/>
                <p:nvPr/>
              </p:nvSpPr>
              <p:spPr>
                <a:xfrm>
                  <a:off x="7430440" y="4059721"/>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Oval 115"/>
                <p:cNvSpPr/>
                <p:nvPr/>
              </p:nvSpPr>
              <p:spPr>
                <a:xfrm>
                  <a:off x="8528205" y="3687793"/>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Oval 116"/>
                <p:cNvSpPr/>
                <p:nvPr/>
              </p:nvSpPr>
              <p:spPr>
                <a:xfrm>
                  <a:off x="8562503" y="419619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8" name="Straight Connector 117"/>
                <p:cNvCxnSpPr>
                  <a:stCxn id="114" idx="3"/>
                  <a:endCxn id="115" idx="7"/>
                </p:cNvCxnSpPr>
                <p:nvPr/>
              </p:nvCxnSpPr>
              <p:spPr>
                <a:xfrm flipH="1">
                  <a:off x="7602117" y="3827364"/>
                  <a:ext cx="225843" cy="26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7746596" y="4532197"/>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Oval 119"/>
                <p:cNvSpPr/>
                <p:nvPr/>
              </p:nvSpPr>
              <p:spPr>
                <a:xfrm>
                  <a:off x="8094757" y="417056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Oval 120"/>
                <p:cNvSpPr/>
                <p:nvPr/>
              </p:nvSpPr>
              <p:spPr>
                <a:xfrm>
                  <a:off x="9091123" y="376289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Oval 121"/>
                <p:cNvSpPr/>
                <p:nvPr/>
              </p:nvSpPr>
              <p:spPr>
                <a:xfrm>
                  <a:off x="8986615" y="4492472"/>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3" name="Straight Connector 122"/>
                <p:cNvCxnSpPr/>
                <p:nvPr/>
              </p:nvCxnSpPr>
              <p:spPr>
                <a:xfrm>
                  <a:off x="7930185" y="3825363"/>
                  <a:ext cx="225141" cy="343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7557681" y="4228998"/>
                  <a:ext cx="225141" cy="343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20" idx="3"/>
                  <a:endCxn id="119" idx="7"/>
                </p:cNvCxnSpPr>
                <p:nvPr/>
              </p:nvCxnSpPr>
              <p:spPr>
                <a:xfrm flipH="1">
                  <a:off x="7918273" y="4342245"/>
                  <a:ext cx="205939" cy="2194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15" idx="6"/>
                  <a:endCxn id="120" idx="2"/>
                </p:cNvCxnSpPr>
                <p:nvPr/>
              </p:nvCxnSpPr>
              <p:spPr>
                <a:xfrm>
                  <a:off x="7631572" y="4160287"/>
                  <a:ext cx="463185" cy="110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endCxn id="119" idx="0"/>
                </p:cNvCxnSpPr>
                <p:nvPr/>
              </p:nvCxnSpPr>
              <p:spPr>
                <a:xfrm flipH="1">
                  <a:off x="7847162" y="3799213"/>
                  <a:ext cx="35389" cy="7329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121" idx="2"/>
                </p:cNvCxnSpPr>
                <p:nvPr/>
              </p:nvCxnSpPr>
              <p:spPr>
                <a:xfrm>
                  <a:off x="8680367" y="3799213"/>
                  <a:ext cx="410756" cy="64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7" name="Oval 266"/>
              <p:cNvSpPr/>
              <p:nvPr/>
            </p:nvSpPr>
            <p:spPr>
              <a:xfrm>
                <a:off x="10589694" y="4264250"/>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 name="Oval 267"/>
              <p:cNvSpPr/>
              <p:nvPr/>
            </p:nvSpPr>
            <p:spPr>
              <a:xfrm>
                <a:off x="9862824" y="4234466"/>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9" name="Oval 268"/>
              <p:cNvSpPr/>
              <p:nvPr/>
            </p:nvSpPr>
            <p:spPr>
              <a:xfrm>
                <a:off x="10270435" y="4359111"/>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0" name="Oval 269"/>
              <p:cNvSpPr/>
              <p:nvPr/>
            </p:nvSpPr>
            <p:spPr>
              <a:xfrm>
                <a:off x="10499616" y="3263692"/>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1" name="Oval 270"/>
              <p:cNvSpPr/>
              <p:nvPr/>
            </p:nvSpPr>
            <p:spPr>
              <a:xfrm>
                <a:off x="9959857" y="3351327"/>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 name="Oval 271"/>
              <p:cNvSpPr/>
              <p:nvPr/>
            </p:nvSpPr>
            <p:spPr>
              <a:xfrm>
                <a:off x="10071571" y="4061809"/>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73" name="Oval 272"/>
            <p:cNvSpPr/>
            <p:nvPr/>
          </p:nvSpPr>
          <p:spPr>
            <a:xfrm>
              <a:off x="10294248" y="5883146"/>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 name="Oval 273"/>
            <p:cNvSpPr/>
            <p:nvPr/>
          </p:nvSpPr>
          <p:spPr>
            <a:xfrm>
              <a:off x="9567378" y="5853362"/>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5" name="Oval 274"/>
            <p:cNvSpPr/>
            <p:nvPr/>
          </p:nvSpPr>
          <p:spPr>
            <a:xfrm>
              <a:off x="9974989" y="5978007"/>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 name="Oval 275"/>
            <p:cNvSpPr/>
            <p:nvPr/>
          </p:nvSpPr>
          <p:spPr>
            <a:xfrm>
              <a:off x="10364258" y="5076277"/>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 name="Oval 277"/>
            <p:cNvSpPr/>
            <p:nvPr/>
          </p:nvSpPr>
          <p:spPr>
            <a:xfrm>
              <a:off x="9602691" y="5672021"/>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01" name="Group 300"/>
          <p:cNvGrpSpPr/>
          <p:nvPr/>
        </p:nvGrpSpPr>
        <p:grpSpPr>
          <a:xfrm>
            <a:off x="4437549" y="881771"/>
            <a:ext cx="4825737" cy="5250490"/>
            <a:chOff x="4437549" y="881771"/>
            <a:chExt cx="4825737" cy="5250490"/>
          </a:xfrm>
        </p:grpSpPr>
        <p:grpSp>
          <p:nvGrpSpPr>
            <p:cNvPr id="300" name="Group 299"/>
            <p:cNvGrpSpPr/>
            <p:nvPr/>
          </p:nvGrpSpPr>
          <p:grpSpPr>
            <a:xfrm>
              <a:off x="4437549" y="881771"/>
              <a:ext cx="4825737" cy="5250490"/>
              <a:chOff x="4437549" y="881771"/>
              <a:chExt cx="4825737" cy="5250490"/>
            </a:xfrm>
          </p:grpSpPr>
          <p:sp>
            <p:nvSpPr>
              <p:cNvPr id="5" name="Rectangle 4"/>
              <p:cNvSpPr/>
              <p:nvPr/>
            </p:nvSpPr>
            <p:spPr>
              <a:xfrm>
                <a:off x="6050810" y="4568474"/>
                <a:ext cx="3019356" cy="1563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lumMod val="75000"/>
                    </a:prstClr>
                  </a:solidFill>
                </a:endParaRPr>
              </a:p>
            </p:txBody>
          </p:sp>
          <p:grpSp>
            <p:nvGrpSpPr>
              <p:cNvPr id="27" name="Group 26"/>
              <p:cNvGrpSpPr/>
              <p:nvPr/>
            </p:nvGrpSpPr>
            <p:grpSpPr>
              <a:xfrm>
                <a:off x="6131369" y="3198712"/>
                <a:ext cx="3086249" cy="1335748"/>
                <a:chOff x="816502" y="2347885"/>
                <a:chExt cx="3086249" cy="1335748"/>
              </a:xfrm>
            </p:grpSpPr>
            <p:sp>
              <p:nvSpPr>
                <p:cNvPr id="28" name="Oval 27"/>
                <p:cNvSpPr/>
                <p:nvPr/>
              </p:nvSpPr>
              <p:spPr>
                <a:xfrm>
                  <a:off x="1326490" y="2703988"/>
                  <a:ext cx="201132" cy="20113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1000237" y="3192719"/>
                  <a:ext cx="201132" cy="20113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Box 29"/>
                <p:cNvSpPr txBox="1"/>
                <p:nvPr/>
              </p:nvSpPr>
              <p:spPr>
                <a:xfrm>
                  <a:off x="952451" y="2412152"/>
                  <a:ext cx="597869" cy="338554"/>
                </a:xfrm>
                <a:prstGeom prst="rect">
                  <a:avLst/>
                </a:prstGeom>
                <a:noFill/>
              </p:spPr>
              <p:txBody>
                <a:bodyPr wrap="square" rtlCol="0">
                  <a:spAutoFit/>
                </a:bodyPr>
                <a:lstStyle/>
                <a:p>
                  <a:r>
                    <a:rPr lang="en-US" sz="1600" dirty="0">
                      <a:solidFill>
                        <a:srgbClr val="FF0000"/>
                      </a:solidFill>
                    </a:rPr>
                    <a:t>A</a:t>
                  </a:r>
                  <a:r>
                    <a:rPr lang="en-US" sz="1600" dirty="0">
                      <a:solidFill>
                        <a:prstClr val="black"/>
                      </a:solidFill>
                    </a:rPr>
                    <a:t>SB</a:t>
                  </a:r>
                </a:p>
              </p:txBody>
            </p:sp>
            <p:sp>
              <p:nvSpPr>
                <p:cNvPr id="31" name="TextBox 30"/>
                <p:cNvSpPr txBox="1"/>
                <p:nvPr/>
              </p:nvSpPr>
              <p:spPr>
                <a:xfrm>
                  <a:off x="816502" y="3336014"/>
                  <a:ext cx="597869" cy="338554"/>
                </a:xfrm>
                <a:prstGeom prst="rect">
                  <a:avLst/>
                </a:prstGeom>
                <a:noFill/>
              </p:spPr>
              <p:txBody>
                <a:bodyPr wrap="square" rtlCol="0">
                  <a:spAutoFit/>
                </a:bodyPr>
                <a:lstStyle/>
                <a:p>
                  <a:r>
                    <a:rPr lang="en-US" sz="1600" dirty="0">
                      <a:solidFill>
                        <a:prstClr val="black"/>
                      </a:solidFill>
                    </a:rPr>
                    <a:t>BSA</a:t>
                  </a:r>
                </a:p>
              </p:txBody>
            </p:sp>
            <p:sp>
              <p:nvSpPr>
                <p:cNvPr id="32" name="TextBox 31"/>
                <p:cNvSpPr txBox="1"/>
                <p:nvPr/>
              </p:nvSpPr>
              <p:spPr>
                <a:xfrm>
                  <a:off x="2032243" y="2466000"/>
                  <a:ext cx="708177" cy="338554"/>
                </a:xfrm>
                <a:prstGeom prst="rect">
                  <a:avLst/>
                </a:prstGeom>
                <a:noFill/>
              </p:spPr>
              <p:txBody>
                <a:bodyPr wrap="square" rtlCol="0">
                  <a:spAutoFit/>
                </a:bodyPr>
                <a:lstStyle/>
                <a:p>
                  <a:r>
                    <a:rPr lang="en-US" sz="1600" dirty="0">
                      <a:solidFill>
                        <a:srgbClr val="FF0000"/>
                      </a:solidFill>
                    </a:rPr>
                    <a:t>A</a:t>
                  </a:r>
                  <a:r>
                    <a:rPr lang="en-US" sz="1600" dirty="0">
                      <a:solidFill>
                        <a:prstClr val="black"/>
                      </a:solidFill>
                    </a:rPr>
                    <a:t>NSB</a:t>
                  </a:r>
                </a:p>
              </p:txBody>
            </p:sp>
            <p:sp>
              <p:nvSpPr>
                <p:cNvPr id="33" name="Oval 32"/>
                <p:cNvSpPr/>
                <p:nvPr/>
              </p:nvSpPr>
              <p:spPr>
                <a:xfrm>
                  <a:off x="2432404" y="2347885"/>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Oval 33"/>
                <p:cNvSpPr/>
                <p:nvPr/>
              </p:nvSpPr>
              <p:spPr>
                <a:xfrm>
                  <a:off x="2234383" y="3151006"/>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TextBox 34"/>
                <p:cNvSpPr txBox="1"/>
                <p:nvPr/>
              </p:nvSpPr>
              <p:spPr>
                <a:xfrm>
                  <a:off x="2044189" y="2909773"/>
                  <a:ext cx="708177" cy="338554"/>
                </a:xfrm>
                <a:prstGeom prst="rect">
                  <a:avLst/>
                </a:prstGeom>
                <a:noFill/>
              </p:spPr>
              <p:txBody>
                <a:bodyPr wrap="square" rtlCol="0">
                  <a:spAutoFit/>
                </a:bodyPr>
                <a:lstStyle/>
                <a:p>
                  <a:r>
                    <a:rPr lang="en-US" sz="1600" dirty="0">
                      <a:solidFill>
                        <a:prstClr val="black"/>
                      </a:solidFill>
                    </a:rPr>
                    <a:t>BNSA</a:t>
                  </a:r>
                </a:p>
              </p:txBody>
            </p:sp>
            <p:cxnSp>
              <p:nvCxnSpPr>
                <p:cNvPr id="36" name="Straight Connector 35"/>
                <p:cNvCxnSpPr>
                  <a:stCxn id="28" idx="3"/>
                  <a:endCxn id="29" idx="7"/>
                </p:cNvCxnSpPr>
                <p:nvPr/>
              </p:nvCxnSpPr>
              <p:spPr>
                <a:xfrm flipH="1">
                  <a:off x="1171914" y="2875665"/>
                  <a:ext cx="184031" cy="346509"/>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375463" y="2703988"/>
                  <a:ext cx="201132" cy="20113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Oval 37"/>
                <p:cNvSpPr/>
                <p:nvPr/>
              </p:nvSpPr>
              <p:spPr>
                <a:xfrm>
                  <a:off x="1584435" y="3224957"/>
                  <a:ext cx="201132" cy="20113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TextBox 38"/>
                <p:cNvSpPr txBox="1"/>
                <p:nvPr/>
              </p:nvSpPr>
              <p:spPr>
                <a:xfrm>
                  <a:off x="1306876" y="2412152"/>
                  <a:ext cx="651106" cy="338554"/>
                </a:xfrm>
                <a:prstGeom prst="rect">
                  <a:avLst/>
                </a:prstGeom>
                <a:noFill/>
              </p:spPr>
              <p:txBody>
                <a:bodyPr wrap="square" rtlCol="0">
                  <a:spAutoFit/>
                </a:bodyPr>
                <a:lstStyle/>
                <a:p>
                  <a:r>
                    <a:rPr lang="en-US" sz="1600" dirty="0">
                      <a:solidFill>
                        <a:prstClr val="black"/>
                      </a:solidFill>
                    </a:rPr>
                    <a:t>(</a:t>
                  </a:r>
                  <a:r>
                    <a:rPr lang="en-US" sz="1600" dirty="0">
                      <a:solidFill>
                        <a:srgbClr val="FF0000"/>
                      </a:solidFill>
                    </a:rPr>
                    <a:t>A</a:t>
                  </a:r>
                  <a:r>
                    <a:rPr lang="en-US" sz="1600" dirty="0">
                      <a:solidFill>
                        <a:prstClr val="black"/>
                      </a:solidFill>
                    </a:rPr>
                    <a:t>SC)</a:t>
                  </a:r>
                </a:p>
              </p:txBody>
            </p:sp>
            <p:sp>
              <p:nvSpPr>
                <p:cNvPr id="40" name="TextBox 39"/>
                <p:cNvSpPr txBox="1"/>
                <p:nvPr/>
              </p:nvSpPr>
              <p:spPr>
                <a:xfrm>
                  <a:off x="1472758" y="3345079"/>
                  <a:ext cx="597869" cy="338554"/>
                </a:xfrm>
                <a:prstGeom prst="rect">
                  <a:avLst/>
                </a:prstGeom>
                <a:noFill/>
              </p:spPr>
              <p:txBody>
                <a:bodyPr wrap="square" rtlCol="0">
                  <a:spAutoFit/>
                </a:bodyPr>
                <a:lstStyle/>
                <a:p>
                  <a:r>
                    <a:rPr lang="en-US" sz="1600" dirty="0">
                      <a:solidFill>
                        <a:prstClr val="black"/>
                      </a:solidFill>
                    </a:rPr>
                    <a:t>CSA</a:t>
                  </a:r>
                </a:p>
              </p:txBody>
            </p:sp>
            <p:sp>
              <p:nvSpPr>
                <p:cNvPr id="41" name="TextBox 40"/>
                <p:cNvSpPr txBox="1"/>
                <p:nvPr/>
              </p:nvSpPr>
              <p:spPr>
                <a:xfrm>
                  <a:off x="2506578" y="2468698"/>
                  <a:ext cx="800949" cy="338554"/>
                </a:xfrm>
                <a:prstGeom prst="rect">
                  <a:avLst/>
                </a:prstGeom>
                <a:noFill/>
              </p:spPr>
              <p:txBody>
                <a:bodyPr wrap="square" rtlCol="0">
                  <a:spAutoFit/>
                </a:bodyPr>
                <a:lstStyle/>
                <a:p>
                  <a:r>
                    <a:rPr lang="en-US" sz="1600" dirty="0">
                      <a:solidFill>
                        <a:prstClr val="black"/>
                      </a:solidFill>
                    </a:rPr>
                    <a:t>(</a:t>
                  </a:r>
                  <a:r>
                    <a:rPr lang="en-US" sz="1600" dirty="0">
                      <a:solidFill>
                        <a:srgbClr val="FF0000"/>
                      </a:solidFill>
                    </a:rPr>
                    <a:t>A</a:t>
                  </a:r>
                  <a:r>
                    <a:rPr lang="en-US" sz="1600" dirty="0">
                      <a:solidFill>
                        <a:prstClr val="black"/>
                      </a:solidFill>
                    </a:rPr>
                    <a:t>NSC)</a:t>
                  </a:r>
                </a:p>
              </p:txBody>
            </p:sp>
            <p:sp>
              <p:nvSpPr>
                <p:cNvPr id="42" name="Oval 41"/>
                <p:cNvSpPr/>
                <p:nvPr/>
              </p:nvSpPr>
              <p:spPr>
                <a:xfrm>
                  <a:off x="2504328" y="2356113"/>
                  <a:ext cx="201132" cy="20113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3059483" y="2994957"/>
                  <a:ext cx="201132" cy="20113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TextBox 43"/>
                <p:cNvSpPr txBox="1"/>
                <p:nvPr/>
              </p:nvSpPr>
              <p:spPr>
                <a:xfrm>
                  <a:off x="3194574" y="2920945"/>
                  <a:ext cx="708177" cy="338554"/>
                </a:xfrm>
                <a:prstGeom prst="rect">
                  <a:avLst/>
                </a:prstGeom>
                <a:noFill/>
              </p:spPr>
              <p:txBody>
                <a:bodyPr wrap="square" rtlCol="0">
                  <a:spAutoFit/>
                </a:bodyPr>
                <a:lstStyle/>
                <a:p>
                  <a:r>
                    <a:rPr lang="en-US" sz="1600" dirty="0">
                      <a:solidFill>
                        <a:prstClr val="black"/>
                      </a:solidFill>
                    </a:rPr>
                    <a:t>CNSA</a:t>
                  </a:r>
                </a:p>
              </p:txBody>
            </p:sp>
            <p:cxnSp>
              <p:nvCxnSpPr>
                <p:cNvPr id="45" name="Straight Connector 44"/>
                <p:cNvCxnSpPr>
                  <a:stCxn id="28" idx="5"/>
                  <a:endCxn id="38" idx="0"/>
                </p:cNvCxnSpPr>
                <p:nvPr/>
              </p:nvCxnSpPr>
              <p:spPr>
                <a:xfrm>
                  <a:off x="1498167" y="2875665"/>
                  <a:ext cx="186834" cy="349292"/>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6139110" y="4622077"/>
                <a:ext cx="3124176" cy="1392929"/>
                <a:chOff x="864786" y="4439723"/>
                <a:chExt cx="3124176" cy="1392929"/>
              </a:xfrm>
            </p:grpSpPr>
            <p:sp>
              <p:nvSpPr>
                <p:cNvPr id="47" name="Oval 46"/>
                <p:cNvSpPr/>
                <p:nvPr/>
              </p:nvSpPr>
              <p:spPr>
                <a:xfrm>
                  <a:off x="1374774" y="4862072"/>
                  <a:ext cx="201132" cy="20113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Oval 47"/>
                <p:cNvSpPr/>
                <p:nvPr/>
              </p:nvSpPr>
              <p:spPr>
                <a:xfrm>
                  <a:off x="1048521" y="5350803"/>
                  <a:ext cx="201132" cy="20113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TextBox 48"/>
                <p:cNvSpPr txBox="1"/>
                <p:nvPr/>
              </p:nvSpPr>
              <p:spPr>
                <a:xfrm>
                  <a:off x="1000735" y="4570236"/>
                  <a:ext cx="597869" cy="338554"/>
                </a:xfrm>
                <a:prstGeom prst="rect">
                  <a:avLst/>
                </a:prstGeom>
                <a:noFill/>
              </p:spPr>
              <p:txBody>
                <a:bodyPr wrap="square" rtlCol="0">
                  <a:spAutoFit/>
                </a:bodyPr>
                <a:lstStyle/>
                <a:p>
                  <a:r>
                    <a:rPr lang="en-US" sz="1600" dirty="0">
                      <a:solidFill>
                        <a:srgbClr val="FF0000"/>
                      </a:solidFill>
                    </a:rPr>
                    <a:t>A</a:t>
                  </a:r>
                  <a:r>
                    <a:rPr lang="en-US" sz="1600" dirty="0">
                      <a:solidFill>
                        <a:prstClr val="black"/>
                      </a:solidFill>
                    </a:rPr>
                    <a:t>SB</a:t>
                  </a:r>
                </a:p>
              </p:txBody>
            </p:sp>
            <p:sp>
              <p:nvSpPr>
                <p:cNvPr id="50" name="TextBox 49"/>
                <p:cNvSpPr txBox="1"/>
                <p:nvPr/>
              </p:nvSpPr>
              <p:spPr>
                <a:xfrm>
                  <a:off x="864786" y="5494098"/>
                  <a:ext cx="597869" cy="338554"/>
                </a:xfrm>
                <a:prstGeom prst="rect">
                  <a:avLst/>
                </a:prstGeom>
                <a:noFill/>
              </p:spPr>
              <p:txBody>
                <a:bodyPr wrap="square" rtlCol="0">
                  <a:spAutoFit/>
                </a:bodyPr>
                <a:lstStyle/>
                <a:p>
                  <a:r>
                    <a:rPr lang="en-US" sz="1600" dirty="0">
                      <a:solidFill>
                        <a:prstClr val="black"/>
                      </a:solidFill>
                    </a:rPr>
                    <a:t>BSA</a:t>
                  </a:r>
                </a:p>
              </p:txBody>
            </p:sp>
            <p:sp>
              <p:nvSpPr>
                <p:cNvPr id="51" name="TextBox 50"/>
                <p:cNvSpPr txBox="1"/>
                <p:nvPr/>
              </p:nvSpPr>
              <p:spPr>
                <a:xfrm>
                  <a:off x="2713678" y="4439723"/>
                  <a:ext cx="708177" cy="338554"/>
                </a:xfrm>
                <a:prstGeom prst="rect">
                  <a:avLst/>
                </a:prstGeom>
                <a:noFill/>
              </p:spPr>
              <p:txBody>
                <a:bodyPr wrap="square" rtlCol="0">
                  <a:spAutoFit/>
                </a:bodyPr>
                <a:lstStyle/>
                <a:p>
                  <a:r>
                    <a:rPr lang="en-US" sz="1600" dirty="0">
                      <a:solidFill>
                        <a:srgbClr val="FF0000"/>
                      </a:solidFill>
                    </a:rPr>
                    <a:t>A</a:t>
                  </a:r>
                  <a:r>
                    <a:rPr lang="en-US" sz="1600" dirty="0">
                      <a:solidFill>
                        <a:prstClr val="black"/>
                      </a:solidFill>
                    </a:rPr>
                    <a:t>NSB</a:t>
                  </a:r>
                </a:p>
              </p:txBody>
            </p:sp>
            <p:sp>
              <p:nvSpPr>
                <p:cNvPr id="52" name="Oval 51"/>
                <p:cNvSpPr/>
                <p:nvPr/>
              </p:nvSpPr>
              <p:spPr>
                <a:xfrm>
                  <a:off x="2480688" y="4505969"/>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52"/>
                <p:cNvSpPr/>
                <p:nvPr/>
              </p:nvSpPr>
              <p:spPr>
                <a:xfrm>
                  <a:off x="1946820" y="5600544"/>
                  <a:ext cx="201132" cy="201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TextBox 53"/>
                <p:cNvSpPr txBox="1"/>
                <p:nvPr/>
              </p:nvSpPr>
              <p:spPr>
                <a:xfrm>
                  <a:off x="1756626" y="5359311"/>
                  <a:ext cx="708177" cy="338554"/>
                </a:xfrm>
                <a:prstGeom prst="rect">
                  <a:avLst/>
                </a:prstGeom>
                <a:noFill/>
              </p:spPr>
              <p:txBody>
                <a:bodyPr wrap="square" rtlCol="0">
                  <a:spAutoFit/>
                </a:bodyPr>
                <a:lstStyle/>
                <a:p>
                  <a:r>
                    <a:rPr lang="en-US" sz="1600" dirty="0">
                      <a:solidFill>
                        <a:prstClr val="black"/>
                      </a:solidFill>
                    </a:rPr>
                    <a:t>BNSA</a:t>
                  </a:r>
                </a:p>
              </p:txBody>
            </p:sp>
            <p:cxnSp>
              <p:nvCxnSpPr>
                <p:cNvPr id="55" name="Straight Connector 54"/>
                <p:cNvCxnSpPr>
                  <a:stCxn id="47" idx="3"/>
                  <a:endCxn id="48" idx="7"/>
                </p:cNvCxnSpPr>
                <p:nvPr/>
              </p:nvCxnSpPr>
              <p:spPr>
                <a:xfrm flipH="1">
                  <a:off x="1220198" y="5033749"/>
                  <a:ext cx="184031" cy="346509"/>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548520" y="4505969"/>
                  <a:ext cx="201132" cy="20113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Oval 56"/>
                <p:cNvSpPr/>
                <p:nvPr/>
              </p:nvSpPr>
              <p:spPr>
                <a:xfrm>
                  <a:off x="2757492" y="5026938"/>
                  <a:ext cx="201132" cy="20113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TextBox 57"/>
                <p:cNvSpPr txBox="1"/>
                <p:nvPr/>
              </p:nvSpPr>
              <p:spPr>
                <a:xfrm>
                  <a:off x="1355159" y="4570236"/>
                  <a:ext cx="840628" cy="338554"/>
                </a:xfrm>
                <a:prstGeom prst="rect">
                  <a:avLst/>
                </a:prstGeom>
                <a:noFill/>
              </p:spPr>
              <p:txBody>
                <a:bodyPr wrap="square" rtlCol="0">
                  <a:spAutoFit/>
                </a:bodyPr>
                <a:lstStyle/>
                <a:p>
                  <a:r>
                    <a:rPr lang="en-US" sz="1600" dirty="0">
                      <a:solidFill>
                        <a:prstClr val="black"/>
                      </a:solidFill>
                    </a:rPr>
                    <a:t>(</a:t>
                  </a:r>
                  <a:r>
                    <a:rPr lang="en-US" sz="1600" dirty="0">
                      <a:solidFill>
                        <a:srgbClr val="FF0000"/>
                      </a:solidFill>
                    </a:rPr>
                    <a:t>A</a:t>
                  </a:r>
                  <a:r>
                    <a:rPr lang="en-US" sz="1600" dirty="0">
                      <a:solidFill>
                        <a:prstClr val="black"/>
                      </a:solidFill>
                    </a:rPr>
                    <a:t>NSC)</a:t>
                  </a:r>
                </a:p>
              </p:txBody>
            </p:sp>
            <p:sp>
              <p:nvSpPr>
                <p:cNvPr id="59" name="TextBox 58"/>
                <p:cNvSpPr txBox="1"/>
                <p:nvPr/>
              </p:nvSpPr>
              <p:spPr>
                <a:xfrm>
                  <a:off x="2907052" y="4958227"/>
                  <a:ext cx="597869" cy="338554"/>
                </a:xfrm>
                <a:prstGeom prst="rect">
                  <a:avLst/>
                </a:prstGeom>
                <a:noFill/>
              </p:spPr>
              <p:txBody>
                <a:bodyPr wrap="square" rtlCol="0">
                  <a:spAutoFit/>
                </a:bodyPr>
                <a:lstStyle/>
                <a:p>
                  <a:r>
                    <a:rPr lang="en-US" sz="1600" dirty="0">
                      <a:solidFill>
                        <a:prstClr val="black"/>
                      </a:solidFill>
                    </a:rPr>
                    <a:t>CSA</a:t>
                  </a:r>
                </a:p>
              </p:txBody>
            </p:sp>
            <p:sp>
              <p:nvSpPr>
                <p:cNvPr id="60" name="TextBox 59"/>
                <p:cNvSpPr txBox="1"/>
                <p:nvPr/>
              </p:nvSpPr>
              <p:spPr>
                <a:xfrm>
                  <a:off x="3188013" y="4442421"/>
                  <a:ext cx="800949" cy="338554"/>
                </a:xfrm>
                <a:prstGeom prst="rect">
                  <a:avLst/>
                </a:prstGeom>
                <a:noFill/>
              </p:spPr>
              <p:txBody>
                <a:bodyPr wrap="square" rtlCol="0">
                  <a:spAutoFit/>
                </a:bodyPr>
                <a:lstStyle/>
                <a:p>
                  <a:r>
                    <a:rPr lang="en-US" sz="1600" dirty="0">
                      <a:solidFill>
                        <a:prstClr val="black"/>
                      </a:solidFill>
                    </a:rPr>
                    <a:t>(</a:t>
                  </a:r>
                  <a:r>
                    <a:rPr lang="en-US" sz="1600" dirty="0">
                      <a:solidFill>
                        <a:srgbClr val="FF0000"/>
                      </a:solidFill>
                    </a:rPr>
                    <a:t>A</a:t>
                  </a:r>
                  <a:r>
                    <a:rPr lang="en-US" sz="1600" dirty="0">
                      <a:solidFill>
                        <a:prstClr val="black"/>
                      </a:solidFill>
                    </a:rPr>
                    <a:t>SC)</a:t>
                  </a:r>
                </a:p>
              </p:txBody>
            </p:sp>
            <p:sp>
              <p:nvSpPr>
                <p:cNvPr id="61" name="Oval 60"/>
                <p:cNvSpPr/>
                <p:nvPr/>
              </p:nvSpPr>
              <p:spPr>
                <a:xfrm>
                  <a:off x="1449184" y="4870704"/>
                  <a:ext cx="201132" cy="20113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Oval 61"/>
                <p:cNvSpPr/>
                <p:nvPr/>
              </p:nvSpPr>
              <p:spPr>
                <a:xfrm>
                  <a:off x="2697998" y="5537134"/>
                  <a:ext cx="201132" cy="20113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TextBox 62"/>
                <p:cNvSpPr txBox="1"/>
                <p:nvPr/>
              </p:nvSpPr>
              <p:spPr>
                <a:xfrm>
                  <a:off x="2833089" y="5463122"/>
                  <a:ext cx="708177" cy="338554"/>
                </a:xfrm>
                <a:prstGeom prst="rect">
                  <a:avLst/>
                </a:prstGeom>
                <a:noFill/>
              </p:spPr>
              <p:txBody>
                <a:bodyPr wrap="square" rtlCol="0">
                  <a:spAutoFit/>
                </a:bodyPr>
                <a:lstStyle/>
                <a:p>
                  <a:r>
                    <a:rPr lang="en-US" sz="1600" dirty="0">
                      <a:solidFill>
                        <a:prstClr val="black"/>
                      </a:solidFill>
                    </a:rPr>
                    <a:t>CNSA</a:t>
                  </a:r>
                </a:p>
              </p:txBody>
            </p:sp>
            <p:cxnSp>
              <p:nvCxnSpPr>
                <p:cNvPr id="64" name="Straight Connector 63"/>
                <p:cNvCxnSpPr>
                  <a:endCxn id="57" idx="0"/>
                </p:cNvCxnSpPr>
                <p:nvPr/>
              </p:nvCxnSpPr>
              <p:spPr>
                <a:xfrm>
                  <a:off x="2671224" y="4677646"/>
                  <a:ext cx="186834" cy="349292"/>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6026124" y="2814991"/>
                <a:ext cx="3071319"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Merged successfully?</a:t>
                </a:r>
              </a:p>
            </p:txBody>
          </p:sp>
          <p:cxnSp>
            <p:nvCxnSpPr>
              <p:cNvPr id="66" name="Straight Arrow Connector 65"/>
              <p:cNvCxnSpPr/>
              <p:nvPr/>
            </p:nvCxnSpPr>
            <p:spPr>
              <a:xfrm>
                <a:off x="8779245" y="2822636"/>
                <a:ext cx="0" cy="30415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175071" y="4238985"/>
                <a:ext cx="938178" cy="584775"/>
              </a:xfrm>
              <a:prstGeom prst="rect">
                <a:avLst/>
              </a:prstGeom>
              <a:noFill/>
            </p:spPr>
            <p:txBody>
              <a:bodyPr wrap="square" rtlCol="0">
                <a:spAutoFit/>
              </a:bodyPr>
              <a:lstStyle/>
              <a:p>
                <a:r>
                  <a:rPr lang="en-US" sz="3200" i="1" dirty="0">
                    <a:solidFill>
                      <a:prstClr val="black"/>
                    </a:solidFill>
                  </a:rPr>
                  <a:t>OR</a:t>
                </a:r>
              </a:p>
            </p:txBody>
          </p:sp>
          <p:cxnSp>
            <p:nvCxnSpPr>
              <p:cNvPr id="240" name="Straight Connector 239"/>
              <p:cNvCxnSpPr/>
              <p:nvPr/>
            </p:nvCxnSpPr>
            <p:spPr>
              <a:xfrm>
                <a:off x="4437549" y="3547817"/>
                <a:ext cx="12934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4437549" y="4126316"/>
                <a:ext cx="1293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4437549" y="3604813"/>
                <a:ext cx="12934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4437549" y="4186841"/>
                <a:ext cx="1293400"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4437549" y="5071918"/>
                <a:ext cx="12934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4437549" y="5650417"/>
                <a:ext cx="1293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4437549" y="5710942"/>
                <a:ext cx="12934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437549" y="5140581"/>
                <a:ext cx="1293400"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0" name="Elbow Connector 279"/>
              <p:cNvCxnSpPr/>
              <p:nvPr/>
            </p:nvCxnSpPr>
            <p:spPr>
              <a:xfrm rot="5400000" flipH="1" flipV="1">
                <a:off x="4959308" y="1696171"/>
                <a:ext cx="2128817" cy="500017"/>
              </a:xfrm>
              <a:prstGeom prst="bentConnector3">
                <a:avLst>
                  <a:gd name="adj1" fmla="val 9994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6" name="Straight Connector 285"/>
            <p:cNvCxnSpPr/>
            <p:nvPr/>
          </p:nvCxnSpPr>
          <p:spPr>
            <a:xfrm>
              <a:off x="5773452" y="2974716"/>
              <a:ext cx="50760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4" name="TextBox 303"/>
          <p:cNvSpPr txBox="1"/>
          <p:nvPr/>
        </p:nvSpPr>
        <p:spPr>
          <a:xfrm>
            <a:off x="378371" y="333239"/>
            <a:ext cx="4409203" cy="584775"/>
          </a:xfrm>
          <a:prstGeom prst="rect">
            <a:avLst/>
          </a:prstGeom>
          <a:noFill/>
        </p:spPr>
        <p:txBody>
          <a:bodyPr wrap="square" rtlCol="0">
            <a:spAutoFit/>
          </a:bodyPr>
          <a:lstStyle/>
          <a:p>
            <a:r>
              <a:rPr lang="en-US" sz="3200" dirty="0" err="1">
                <a:solidFill>
                  <a:prstClr val="black"/>
                </a:solidFill>
              </a:rPr>
              <a:t>CHATSet</a:t>
            </a:r>
            <a:r>
              <a:rPr lang="en-US" sz="3200" dirty="0">
                <a:solidFill>
                  <a:prstClr val="black"/>
                </a:solidFill>
              </a:rPr>
              <a:t> building process</a:t>
            </a:r>
          </a:p>
        </p:txBody>
      </p:sp>
      <p:grpSp>
        <p:nvGrpSpPr>
          <p:cNvPr id="306" name="Group 305"/>
          <p:cNvGrpSpPr/>
          <p:nvPr/>
        </p:nvGrpSpPr>
        <p:grpSpPr>
          <a:xfrm>
            <a:off x="2700000" y="1581562"/>
            <a:ext cx="2864203" cy="1119693"/>
            <a:chOff x="2700000" y="1581562"/>
            <a:chExt cx="2864203" cy="1119693"/>
          </a:xfrm>
        </p:grpSpPr>
        <p:grpSp>
          <p:nvGrpSpPr>
            <p:cNvPr id="294" name="Group 293"/>
            <p:cNvGrpSpPr/>
            <p:nvPr/>
          </p:nvGrpSpPr>
          <p:grpSpPr>
            <a:xfrm>
              <a:off x="2700000" y="1772944"/>
              <a:ext cx="2864203" cy="928311"/>
              <a:chOff x="2700000" y="1772944"/>
              <a:chExt cx="2864203" cy="928311"/>
            </a:xfrm>
          </p:grpSpPr>
          <p:cxnSp>
            <p:nvCxnSpPr>
              <p:cNvPr id="173" name="Straight Connector 172"/>
              <p:cNvCxnSpPr/>
              <p:nvPr/>
            </p:nvCxnSpPr>
            <p:spPr>
              <a:xfrm>
                <a:off x="3446279" y="2270480"/>
                <a:ext cx="2117924" cy="0"/>
              </a:xfrm>
              <a:prstGeom prst="line">
                <a:avLst/>
              </a:prstGeom>
              <a:ln w="1270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3857213" y="2239590"/>
                <a:ext cx="1387197" cy="461665"/>
              </a:xfrm>
              <a:prstGeom prst="rect">
                <a:avLst/>
              </a:prstGeom>
              <a:noFill/>
            </p:spPr>
            <p:txBody>
              <a:bodyPr wrap="square" rtlCol="0">
                <a:spAutoFit/>
              </a:bodyPr>
              <a:lstStyle/>
              <a:p>
                <a:r>
                  <a:rPr lang="en-US" sz="2400" i="1" dirty="0">
                    <a:solidFill>
                      <a:prstClr val="black"/>
                    </a:solidFill>
                  </a:rPr>
                  <a:t>LSH_AB</a:t>
                </a:r>
              </a:p>
            </p:txBody>
          </p:sp>
          <p:sp>
            <p:nvSpPr>
              <p:cNvPr id="177" name="TextBox 176"/>
              <p:cNvSpPr txBox="1"/>
              <p:nvPr/>
            </p:nvSpPr>
            <p:spPr>
              <a:xfrm>
                <a:off x="3521039" y="1772944"/>
                <a:ext cx="1910793" cy="461665"/>
              </a:xfrm>
              <a:prstGeom prst="rect">
                <a:avLst/>
              </a:prstGeom>
              <a:noFill/>
            </p:spPr>
            <p:txBody>
              <a:bodyPr wrap="square" rtlCol="0">
                <a:spAutoFit/>
              </a:bodyPr>
              <a:lstStyle/>
              <a:p>
                <a:r>
                  <a:rPr lang="en-US" sz="2400" dirty="0">
                    <a:solidFill>
                      <a:prstClr val="black"/>
                    </a:solidFill>
                  </a:rPr>
                  <a:t>{Subject </a:t>
                </a:r>
                <a:r>
                  <a:rPr lang="en-US" sz="2400" dirty="0">
                    <a:solidFill>
                      <a:srgbClr val="FF0000"/>
                    </a:solidFill>
                  </a:rPr>
                  <a:t>A</a:t>
                </a:r>
                <a:r>
                  <a:rPr lang="en-US" sz="2400" dirty="0">
                    <a:solidFill>
                      <a:prstClr val="black"/>
                    </a:solidFill>
                  </a:rPr>
                  <a:t>, B}</a:t>
                </a:r>
              </a:p>
            </p:txBody>
          </p:sp>
          <p:sp>
            <p:nvSpPr>
              <p:cNvPr id="233" name="Up Arrow 232"/>
              <p:cNvSpPr/>
              <p:nvPr/>
            </p:nvSpPr>
            <p:spPr>
              <a:xfrm rot="3805380">
                <a:off x="2824741" y="2233950"/>
                <a:ext cx="285320" cy="534802"/>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cxnSp>
          <p:nvCxnSpPr>
            <p:cNvPr id="305" name="Straight Arrow Connector 304"/>
            <p:cNvCxnSpPr/>
            <p:nvPr/>
          </p:nvCxnSpPr>
          <p:spPr>
            <a:xfrm>
              <a:off x="4787574" y="1581562"/>
              <a:ext cx="0" cy="3041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369621" y="948735"/>
            <a:ext cx="1744613" cy="369332"/>
          </a:xfrm>
          <a:prstGeom prst="rect">
            <a:avLst/>
          </a:prstGeom>
          <a:noFill/>
        </p:spPr>
        <p:txBody>
          <a:bodyPr wrap="square" rtlCol="0">
            <a:spAutoFit/>
          </a:bodyPr>
          <a:lstStyle/>
          <a:p>
            <a:r>
              <a:rPr lang="en-US" dirty="0" smtClean="0">
                <a:solidFill>
                  <a:srgbClr val="FF0000"/>
                </a:solidFill>
              </a:rPr>
              <a:t>Explore merging</a:t>
            </a:r>
            <a:endParaRPr lang="en-US" dirty="0">
              <a:solidFill>
                <a:srgbClr val="FF0000"/>
              </a:solidFill>
            </a:endParaRPr>
          </a:p>
        </p:txBody>
      </p:sp>
    </p:spTree>
    <p:extLst>
      <p:ext uri="{BB962C8B-B14F-4D97-AF65-F5344CB8AC3E}">
        <p14:creationId xmlns:p14="http://schemas.microsoft.com/office/powerpoint/2010/main" val="147252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1" name="Group 540"/>
          <p:cNvGrpSpPr/>
          <p:nvPr/>
        </p:nvGrpSpPr>
        <p:grpSpPr>
          <a:xfrm>
            <a:off x="2515793" y="289540"/>
            <a:ext cx="5673626" cy="5963275"/>
            <a:chOff x="1236297" y="187479"/>
            <a:chExt cx="5673626" cy="5963275"/>
          </a:xfrm>
        </p:grpSpPr>
        <p:grpSp>
          <p:nvGrpSpPr>
            <p:cNvPr id="38" name="Group 37"/>
            <p:cNvGrpSpPr/>
            <p:nvPr/>
          </p:nvGrpSpPr>
          <p:grpSpPr>
            <a:xfrm>
              <a:off x="4559735" y="1749571"/>
              <a:ext cx="1478352" cy="1024083"/>
              <a:chOff x="4657905" y="2891367"/>
              <a:chExt cx="1478352" cy="1024083"/>
            </a:xfrm>
          </p:grpSpPr>
          <p:sp>
            <p:nvSpPr>
              <p:cNvPr id="39" name="Oval 38"/>
              <p:cNvSpPr/>
              <p:nvPr/>
            </p:nvSpPr>
            <p:spPr>
              <a:xfrm>
                <a:off x="5114120" y="3030565"/>
                <a:ext cx="201132" cy="2011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Oval 39"/>
              <p:cNvSpPr/>
              <p:nvPr/>
            </p:nvSpPr>
            <p:spPr>
              <a:xfrm>
                <a:off x="4893713" y="3452736"/>
                <a:ext cx="201132" cy="2011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p:nvSpPr>
            <p:spPr>
              <a:xfrm>
                <a:off x="4657905" y="2970373"/>
                <a:ext cx="666658" cy="338554"/>
              </a:xfrm>
              <a:prstGeom prst="rect">
                <a:avLst/>
              </a:prstGeom>
              <a:noFill/>
            </p:spPr>
            <p:txBody>
              <a:bodyPr wrap="square" rtlCol="0">
                <a:spAutoFit/>
              </a:bodyPr>
              <a:lstStyle/>
              <a:p>
                <a:r>
                  <a:rPr lang="en-US" sz="1600" dirty="0">
                    <a:solidFill>
                      <a:prstClr val="black"/>
                    </a:solidFill>
                  </a:rPr>
                  <a:t>BSD</a:t>
                </a:r>
              </a:p>
            </p:txBody>
          </p:sp>
          <p:sp>
            <p:nvSpPr>
              <p:cNvPr id="42" name="TextBox 41"/>
              <p:cNvSpPr txBox="1"/>
              <p:nvPr/>
            </p:nvSpPr>
            <p:spPr>
              <a:xfrm>
                <a:off x="5428080" y="3018439"/>
                <a:ext cx="708177" cy="338554"/>
              </a:xfrm>
              <a:prstGeom prst="rect">
                <a:avLst/>
              </a:prstGeom>
              <a:noFill/>
            </p:spPr>
            <p:txBody>
              <a:bodyPr wrap="square" rtlCol="0">
                <a:spAutoFit/>
              </a:bodyPr>
              <a:lstStyle/>
              <a:p>
                <a:r>
                  <a:rPr lang="en-US" sz="1600" dirty="0">
                    <a:solidFill>
                      <a:prstClr val="black"/>
                    </a:solidFill>
                  </a:rPr>
                  <a:t>BNSD</a:t>
                </a:r>
              </a:p>
            </p:txBody>
          </p:sp>
          <p:sp>
            <p:nvSpPr>
              <p:cNvPr id="43" name="Oval 42"/>
              <p:cNvSpPr/>
              <p:nvPr/>
            </p:nvSpPr>
            <p:spPr>
              <a:xfrm>
                <a:off x="5525793" y="2891367"/>
                <a:ext cx="201132" cy="20113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Oval 43"/>
              <p:cNvSpPr/>
              <p:nvPr/>
            </p:nvSpPr>
            <p:spPr>
              <a:xfrm>
                <a:off x="5456786" y="3416967"/>
                <a:ext cx="201132" cy="20113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TextBox 44"/>
              <p:cNvSpPr txBox="1"/>
              <p:nvPr/>
            </p:nvSpPr>
            <p:spPr>
              <a:xfrm>
                <a:off x="5334650" y="3535213"/>
                <a:ext cx="708177" cy="338554"/>
              </a:xfrm>
              <a:prstGeom prst="rect">
                <a:avLst/>
              </a:prstGeom>
              <a:noFill/>
            </p:spPr>
            <p:txBody>
              <a:bodyPr wrap="square" rtlCol="0">
                <a:spAutoFit/>
              </a:bodyPr>
              <a:lstStyle/>
              <a:p>
                <a:r>
                  <a:rPr lang="en-US" sz="1600" dirty="0">
                    <a:solidFill>
                      <a:prstClr val="black"/>
                    </a:solidFill>
                  </a:rPr>
                  <a:t>DNSB</a:t>
                </a:r>
              </a:p>
            </p:txBody>
          </p:sp>
          <p:cxnSp>
            <p:nvCxnSpPr>
              <p:cNvPr id="46" name="Straight Connector 45"/>
              <p:cNvCxnSpPr>
                <a:stCxn id="39" idx="0"/>
                <a:endCxn id="40" idx="7"/>
              </p:cNvCxnSpPr>
              <p:nvPr/>
            </p:nvCxnSpPr>
            <p:spPr>
              <a:xfrm flipH="1">
                <a:off x="5065390" y="3030565"/>
                <a:ext cx="149296" cy="45162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685647" y="3576896"/>
                <a:ext cx="597869" cy="338554"/>
              </a:xfrm>
              <a:prstGeom prst="rect">
                <a:avLst/>
              </a:prstGeom>
              <a:noFill/>
            </p:spPr>
            <p:txBody>
              <a:bodyPr wrap="square" rtlCol="0">
                <a:spAutoFit/>
              </a:bodyPr>
              <a:lstStyle/>
              <a:p>
                <a:r>
                  <a:rPr lang="en-US" sz="1600" dirty="0">
                    <a:solidFill>
                      <a:prstClr val="black"/>
                    </a:solidFill>
                  </a:rPr>
                  <a:t>DSB</a:t>
                </a:r>
              </a:p>
            </p:txBody>
          </p:sp>
        </p:grpSp>
        <p:sp>
          <p:nvSpPr>
            <p:cNvPr id="149" name="Rectangle 148"/>
            <p:cNvSpPr/>
            <p:nvPr/>
          </p:nvSpPr>
          <p:spPr>
            <a:xfrm>
              <a:off x="2865228" y="2827219"/>
              <a:ext cx="3071319"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Merged successfully?</a:t>
              </a:r>
            </a:p>
          </p:txBody>
        </p:sp>
        <p:sp>
          <p:nvSpPr>
            <p:cNvPr id="150" name="Rectangle 149"/>
            <p:cNvSpPr/>
            <p:nvPr/>
          </p:nvSpPr>
          <p:spPr>
            <a:xfrm>
              <a:off x="2884774" y="4569298"/>
              <a:ext cx="3071319" cy="1563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lumMod val="75000"/>
                  </a:prstClr>
                </a:solidFill>
              </a:endParaRPr>
            </a:p>
          </p:txBody>
        </p:sp>
        <p:cxnSp>
          <p:nvCxnSpPr>
            <p:cNvPr id="151" name="Straight Connector 150"/>
            <p:cNvCxnSpPr/>
            <p:nvPr/>
          </p:nvCxnSpPr>
          <p:spPr>
            <a:xfrm>
              <a:off x="2875811" y="446304"/>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5949381" y="446304"/>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3447269" y="187479"/>
              <a:ext cx="2215183" cy="400110"/>
            </a:xfrm>
            <a:prstGeom prst="rect">
              <a:avLst/>
            </a:prstGeom>
            <a:noFill/>
          </p:spPr>
          <p:txBody>
            <a:bodyPr wrap="square" rtlCol="0">
              <a:spAutoFit/>
            </a:bodyPr>
            <a:lstStyle/>
            <a:p>
              <a:r>
                <a:rPr lang="en-US" sz="2000" i="1" dirty="0">
                  <a:solidFill>
                    <a:srgbClr val="FF0000"/>
                  </a:solidFill>
                </a:rPr>
                <a:t>B</a:t>
              </a:r>
              <a:r>
                <a:rPr lang="en-US" sz="2000" i="1" dirty="0">
                  <a:solidFill>
                    <a:prstClr val="black"/>
                  </a:solidFill>
                </a:rPr>
                <a:t>: Bin </a:t>
              </a:r>
              <a:r>
                <a:rPr lang="en-US" sz="2000" i="1" dirty="0" err="1">
                  <a:solidFill>
                    <a:prstClr val="black"/>
                  </a:solidFill>
                </a:rPr>
                <a:t>i+j</a:t>
              </a:r>
              <a:r>
                <a:rPr lang="en-US" sz="2000" i="1" dirty="0">
                  <a:solidFill>
                    <a:prstClr val="black"/>
                  </a:solidFill>
                </a:rPr>
                <a:t>, …, </a:t>
              </a:r>
              <a:r>
                <a:rPr lang="en-US" sz="2000" i="1" dirty="0" err="1">
                  <a:solidFill>
                    <a:prstClr val="black"/>
                  </a:solidFill>
                </a:rPr>
                <a:t>i+m</a:t>
              </a:r>
              <a:endParaRPr lang="en-US" sz="2000" i="1" dirty="0">
                <a:solidFill>
                  <a:prstClr val="black"/>
                </a:solidFill>
              </a:endParaRPr>
            </a:p>
          </p:txBody>
        </p:sp>
        <p:cxnSp>
          <p:nvCxnSpPr>
            <p:cNvPr id="211" name="Straight Arrow Connector 210"/>
            <p:cNvCxnSpPr/>
            <p:nvPr/>
          </p:nvCxnSpPr>
          <p:spPr>
            <a:xfrm>
              <a:off x="5683770" y="2827219"/>
              <a:ext cx="0" cy="30415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4014175" y="4251213"/>
              <a:ext cx="938178" cy="584775"/>
            </a:xfrm>
            <a:prstGeom prst="rect">
              <a:avLst/>
            </a:prstGeom>
            <a:noFill/>
          </p:spPr>
          <p:txBody>
            <a:bodyPr wrap="square" rtlCol="0">
              <a:spAutoFit/>
            </a:bodyPr>
            <a:lstStyle/>
            <a:p>
              <a:r>
                <a:rPr lang="en-US" sz="3200" i="1" dirty="0">
                  <a:solidFill>
                    <a:prstClr val="black"/>
                  </a:solidFill>
                </a:rPr>
                <a:t>OR</a:t>
              </a:r>
            </a:p>
          </p:txBody>
        </p:sp>
        <p:sp>
          <p:nvSpPr>
            <p:cNvPr id="213" name="Rectangle 212"/>
            <p:cNvSpPr/>
            <p:nvPr/>
          </p:nvSpPr>
          <p:spPr>
            <a:xfrm>
              <a:off x="2886395" y="1265527"/>
              <a:ext cx="3050151"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Phasing</a:t>
              </a:r>
            </a:p>
          </p:txBody>
        </p:sp>
        <p:cxnSp>
          <p:nvCxnSpPr>
            <p:cNvPr id="214" name="Straight Arrow Connector 213"/>
            <p:cNvCxnSpPr/>
            <p:nvPr/>
          </p:nvCxnSpPr>
          <p:spPr>
            <a:xfrm>
              <a:off x="3120162" y="1271819"/>
              <a:ext cx="0" cy="30415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5683770" y="1303350"/>
              <a:ext cx="0" cy="30415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2865228" y="670151"/>
              <a:ext cx="3084153" cy="0"/>
            </a:xfrm>
            <a:prstGeom prst="line">
              <a:avLst/>
            </a:prstGeom>
            <a:ln w="1270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5951352" y="453100"/>
              <a:ext cx="958571" cy="376793"/>
            </a:xfrm>
            <a:prstGeom prst="rect">
              <a:avLst/>
            </a:prstGeom>
            <a:noFill/>
          </p:spPr>
          <p:txBody>
            <a:bodyPr wrap="square" rtlCol="0">
              <a:spAutoFit/>
            </a:bodyPr>
            <a:lstStyle/>
            <a:p>
              <a:r>
                <a:rPr lang="en-US" i="1" dirty="0">
                  <a:solidFill>
                    <a:srgbClr val="5B9BD5"/>
                  </a:solidFill>
                </a:rPr>
                <a:t>LSH_AB</a:t>
              </a:r>
            </a:p>
          </p:txBody>
        </p:sp>
        <p:cxnSp>
          <p:nvCxnSpPr>
            <p:cNvPr id="218" name="Straight Connector 217"/>
            <p:cNvCxnSpPr/>
            <p:nvPr/>
          </p:nvCxnSpPr>
          <p:spPr>
            <a:xfrm>
              <a:off x="2879295" y="1111433"/>
              <a:ext cx="3084153"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5927350" y="944177"/>
              <a:ext cx="958571" cy="376793"/>
            </a:xfrm>
            <a:prstGeom prst="rect">
              <a:avLst/>
            </a:prstGeom>
            <a:noFill/>
            <a:ln>
              <a:noFill/>
            </a:ln>
          </p:spPr>
          <p:txBody>
            <a:bodyPr wrap="square" rtlCol="0">
              <a:spAutoFit/>
            </a:bodyPr>
            <a:lstStyle/>
            <a:p>
              <a:r>
                <a:rPr lang="en-US" i="1" dirty="0">
                  <a:solidFill>
                    <a:srgbClr val="00B050"/>
                  </a:solidFill>
                </a:rPr>
                <a:t>LSH_BD</a:t>
              </a:r>
            </a:p>
          </p:txBody>
        </p:sp>
        <p:sp>
          <p:nvSpPr>
            <p:cNvPr id="246" name="TextBox 245"/>
            <p:cNvSpPr txBox="1"/>
            <p:nvPr/>
          </p:nvSpPr>
          <p:spPr>
            <a:xfrm>
              <a:off x="5951352" y="710802"/>
              <a:ext cx="958571" cy="376793"/>
            </a:xfrm>
            <a:prstGeom prst="rect">
              <a:avLst/>
            </a:prstGeom>
            <a:noFill/>
          </p:spPr>
          <p:txBody>
            <a:bodyPr wrap="square" rtlCol="0">
              <a:spAutoFit/>
            </a:bodyPr>
            <a:lstStyle/>
            <a:p>
              <a:r>
                <a:rPr lang="en-US" i="1" dirty="0">
                  <a:solidFill>
                    <a:prstClr val="white">
                      <a:lumMod val="75000"/>
                    </a:prstClr>
                  </a:solidFill>
                </a:rPr>
                <a:t>LSH_B#</a:t>
              </a:r>
            </a:p>
          </p:txBody>
        </p:sp>
        <p:sp>
          <p:nvSpPr>
            <p:cNvPr id="247" name="Oval 246"/>
            <p:cNvSpPr/>
            <p:nvPr/>
          </p:nvSpPr>
          <p:spPr>
            <a:xfrm>
              <a:off x="4274098" y="763552"/>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 name="Oval 247"/>
            <p:cNvSpPr/>
            <p:nvPr/>
          </p:nvSpPr>
          <p:spPr>
            <a:xfrm>
              <a:off x="4269488" y="927438"/>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84" name="Elbow Connector 283"/>
            <p:cNvCxnSpPr/>
            <p:nvPr/>
          </p:nvCxnSpPr>
          <p:spPr>
            <a:xfrm rot="5400000" flipH="1" flipV="1">
              <a:off x="1798412" y="1708399"/>
              <a:ext cx="2128817" cy="500017"/>
            </a:xfrm>
            <a:prstGeom prst="bentConnector3">
              <a:avLst>
                <a:gd name="adj1" fmla="val 9994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2612556" y="2986944"/>
              <a:ext cx="50760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7" name="Group 286"/>
            <p:cNvGrpSpPr/>
            <p:nvPr/>
          </p:nvGrpSpPr>
          <p:grpSpPr>
            <a:xfrm>
              <a:off x="2976084" y="1777548"/>
              <a:ext cx="1303146" cy="754277"/>
              <a:chOff x="7430440" y="3655687"/>
              <a:chExt cx="1861815" cy="1077642"/>
            </a:xfrm>
          </p:grpSpPr>
          <p:sp>
            <p:nvSpPr>
              <p:cNvPr id="294" name="Oval 293"/>
              <p:cNvSpPr/>
              <p:nvPr/>
            </p:nvSpPr>
            <p:spPr>
              <a:xfrm>
                <a:off x="7798505" y="3655687"/>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 name="Oval 294"/>
              <p:cNvSpPr/>
              <p:nvPr/>
            </p:nvSpPr>
            <p:spPr>
              <a:xfrm>
                <a:off x="7430440" y="4059721"/>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 name="Oval 295"/>
              <p:cNvSpPr/>
              <p:nvPr/>
            </p:nvSpPr>
            <p:spPr>
              <a:xfrm>
                <a:off x="8528205" y="3687793"/>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 name="Oval 296"/>
              <p:cNvSpPr/>
              <p:nvPr/>
            </p:nvSpPr>
            <p:spPr>
              <a:xfrm>
                <a:off x="8562503" y="419619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98" name="Straight Connector 297"/>
              <p:cNvCxnSpPr>
                <a:stCxn id="294" idx="3"/>
                <a:endCxn id="295" idx="7"/>
              </p:cNvCxnSpPr>
              <p:nvPr/>
            </p:nvCxnSpPr>
            <p:spPr>
              <a:xfrm flipH="1">
                <a:off x="7602117" y="3827364"/>
                <a:ext cx="225843" cy="26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Oval 298"/>
              <p:cNvSpPr/>
              <p:nvPr/>
            </p:nvSpPr>
            <p:spPr>
              <a:xfrm>
                <a:off x="7746596" y="4532197"/>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 name="Oval 299"/>
              <p:cNvSpPr/>
              <p:nvPr/>
            </p:nvSpPr>
            <p:spPr>
              <a:xfrm>
                <a:off x="8094757" y="417056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 name="Oval 300"/>
              <p:cNvSpPr/>
              <p:nvPr/>
            </p:nvSpPr>
            <p:spPr>
              <a:xfrm>
                <a:off x="9091123" y="3762898"/>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 name="Oval 301"/>
              <p:cNvSpPr/>
              <p:nvPr/>
            </p:nvSpPr>
            <p:spPr>
              <a:xfrm>
                <a:off x="8986615" y="4492472"/>
                <a:ext cx="201132" cy="2011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03" name="Straight Connector 302"/>
              <p:cNvCxnSpPr/>
              <p:nvPr/>
            </p:nvCxnSpPr>
            <p:spPr>
              <a:xfrm>
                <a:off x="7930185" y="3825363"/>
                <a:ext cx="225141" cy="343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557681" y="4228998"/>
                <a:ext cx="225141" cy="343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300" idx="3"/>
                <a:endCxn id="299" idx="7"/>
              </p:cNvCxnSpPr>
              <p:nvPr/>
            </p:nvCxnSpPr>
            <p:spPr>
              <a:xfrm flipH="1">
                <a:off x="7918273" y="4342245"/>
                <a:ext cx="205939" cy="2194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295" idx="6"/>
                <a:endCxn id="300" idx="2"/>
              </p:cNvCxnSpPr>
              <p:nvPr/>
            </p:nvCxnSpPr>
            <p:spPr>
              <a:xfrm>
                <a:off x="7631572" y="4160287"/>
                <a:ext cx="463185" cy="110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endCxn id="299" idx="0"/>
              </p:cNvCxnSpPr>
              <p:nvPr/>
            </p:nvCxnSpPr>
            <p:spPr>
              <a:xfrm flipH="1">
                <a:off x="7847162" y="3799213"/>
                <a:ext cx="35389" cy="7329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endCxn id="301" idx="2"/>
              </p:cNvCxnSpPr>
              <p:nvPr/>
            </p:nvCxnSpPr>
            <p:spPr>
              <a:xfrm>
                <a:off x="8680367" y="3799213"/>
                <a:ext cx="410756" cy="64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2" name="TextBox 311"/>
            <p:cNvSpPr txBox="1"/>
            <p:nvPr/>
          </p:nvSpPr>
          <p:spPr>
            <a:xfrm>
              <a:off x="3026937" y="2475083"/>
              <a:ext cx="597869" cy="338554"/>
            </a:xfrm>
            <a:prstGeom prst="rect">
              <a:avLst/>
            </a:prstGeom>
            <a:noFill/>
          </p:spPr>
          <p:txBody>
            <a:bodyPr wrap="square" rtlCol="0">
              <a:spAutoFit/>
            </a:bodyPr>
            <a:lstStyle/>
            <a:p>
              <a:r>
                <a:rPr lang="en-US" sz="1600" dirty="0">
                  <a:solidFill>
                    <a:prstClr val="black"/>
                  </a:solidFill>
                </a:rPr>
                <a:t>BSA</a:t>
              </a:r>
            </a:p>
          </p:txBody>
        </p:sp>
        <p:sp>
          <p:nvSpPr>
            <p:cNvPr id="313" name="TextBox 312"/>
            <p:cNvSpPr txBox="1"/>
            <p:nvPr/>
          </p:nvSpPr>
          <p:spPr>
            <a:xfrm>
              <a:off x="3963706" y="1583304"/>
              <a:ext cx="694593" cy="338554"/>
            </a:xfrm>
            <a:prstGeom prst="rect">
              <a:avLst/>
            </a:prstGeom>
            <a:noFill/>
          </p:spPr>
          <p:txBody>
            <a:bodyPr wrap="square" rtlCol="0">
              <a:spAutoFit/>
            </a:bodyPr>
            <a:lstStyle/>
            <a:p>
              <a:r>
                <a:rPr lang="en-US" sz="1600" dirty="0">
                  <a:solidFill>
                    <a:prstClr val="black"/>
                  </a:solidFill>
                </a:rPr>
                <a:t>BNSA</a:t>
              </a:r>
            </a:p>
          </p:txBody>
        </p:sp>
        <p:sp>
          <p:nvSpPr>
            <p:cNvPr id="375" name="TextBox 374"/>
            <p:cNvSpPr txBox="1"/>
            <p:nvPr/>
          </p:nvSpPr>
          <p:spPr>
            <a:xfrm>
              <a:off x="4967859" y="3124348"/>
              <a:ext cx="694593" cy="338554"/>
            </a:xfrm>
            <a:prstGeom prst="rect">
              <a:avLst/>
            </a:prstGeom>
            <a:noFill/>
          </p:spPr>
          <p:txBody>
            <a:bodyPr wrap="square" rtlCol="0">
              <a:spAutoFit/>
            </a:bodyPr>
            <a:lstStyle/>
            <a:p>
              <a:r>
                <a:rPr lang="en-US" sz="1600" dirty="0">
                  <a:solidFill>
                    <a:prstClr val="black"/>
                  </a:solidFill>
                </a:rPr>
                <a:t>BNSA</a:t>
              </a:r>
            </a:p>
          </p:txBody>
        </p:sp>
        <p:grpSp>
          <p:nvGrpSpPr>
            <p:cNvPr id="406" name="Group 405"/>
            <p:cNvGrpSpPr/>
            <p:nvPr/>
          </p:nvGrpSpPr>
          <p:grpSpPr>
            <a:xfrm>
              <a:off x="3021487" y="3240186"/>
              <a:ext cx="2834914" cy="1227113"/>
              <a:chOff x="3722742" y="3249223"/>
              <a:chExt cx="2834914" cy="1227113"/>
            </a:xfrm>
          </p:grpSpPr>
          <p:sp>
            <p:nvSpPr>
              <p:cNvPr id="325" name="Oval 324"/>
              <p:cNvSpPr/>
              <p:nvPr/>
            </p:nvSpPr>
            <p:spPr>
              <a:xfrm>
                <a:off x="4321478" y="3354770"/>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6" name="Oval 325"/>
              <p:cNvSpPr/>
              <p:nvPr/>
            </p:nvSpPr>
            <p:spPr>
              <a:xfrm>
                <a:off x="3790326" y="3542214"/>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8" name="Oval 327"/>
              <p:cNvSpPr/>
              <p:nvPr/>
            </p:nvSpPr>
            <p:spPr>
              <a:xfrm>
                <a:off x="4835769" y="3320506"/>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29" name="Straight Connector 328"/>
              <p:cNvCxnSpPr>
                <a:stCxn id="325" idx="2"/>
                <a:endCxn id="326" idx="7"/>
              </p:cNvCxnSpPr>
              <p:nvPr/>
            </p:nvCxnSpPr>
            <p:spPr>
              <a:xfrm flipH="1">
                <a:off x="3910488" y="3425160"/>
                <a:ext cx="410990" cy="1376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Oval 329"/>
              <p:cNvSpPr/>
              <p:nvPr/>
            </p:nvSpPr>
            <p:spPr>
              <a:xfrm>
                <a:off x="4012138" y="4064231"/>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1" name="Oval 330"/>
              <p:cNvSpPr/>
              <p:nvPr/>
            </p:nvSpPr>
            <p:spPr>
              <a:xfrm>
                <a:off x="4707610" y="3798818"/>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 name="Oval 331"/>
              <p:cNvSpPr/>
              <p:nvPr/>
            </p:nvSpPr>
            <p:spPr>
              <a:xfrm>
                <a:off x="5272959" y="3905243"/>
                <a:ext cx="140779" cy="140779"/>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 name="Oval 332"/>
              <p:cNvSpPr/>
              <p:nvPr/>
            </p:nvSpPr>
            <p:spPr>
              <a:xfrm>
                <a:off x="5166099" y="3591986"/>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34" name="Straight Connector 333"/>
              <p:cNvCxnSpPr>
                <a:stCxn id="325" idx="5"/>
                <a:endCxn id="331" idx="0"/>
              </p:cNvCxnSpPr>
              <p:nvPr/>
            </p:nvCxnSpPr>
            <p:spPr>
              <a:xfrm>
                <a:off x="4441640" y="3474932"/>
                <a:ext cx="336360" cy="3238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stCxn id="326" idx="5"/>
                <a:endCxn id="330" idx="5"/>
              </p:cNvCxnSpPr>
              <p:nvPr/>
            </p:nvCxnSpPr>
            <p:spPr>
              <a:xfrm>
                <a:off x="3910488" y="3662376"/>
                <a:ext cx="221812" cy="522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31" idx="3"/>
                <a:endCxn id="330" idx="7"/>
              </p:cNvCxnSpPr>
              <p:nvPr/>
            </p:nvCxnSpPr>
            <p:spPr>
              <a:xfrm flipH="1">
                <a:off x="4132300" y="3918980"/>
                <a:ext cx="595927" cy="165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stCxn id="326" idx="6"/>
                <a:endCxn id="331" idx="2"/>
              </p:cNvCxnSpPr>
              <p:nvPr/>
            </p:nvCxnSpPr>
            <p:spPr>
              <a:xfrm>
                <a:off x="3931105" y="3612604"/>
                <a:ext cx="776505" cy="2566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endCxn id="330" idx="7"/>
              </p:cNvCxnSpPr>
              <p:nvPr/>
            </p:nvCxnSpPr>
            <p:spPr>
              <a:xfrm flipH="1">
                <a:off x="4132300" y="3399546"/>
                <a:ext cx="275269" cy="685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endCxn id="340" idx="2"/>
              </p:cNvCxnSpPr>
              <p:nvPr/>
            </p:nvCxnSpPr>
            <p:spPr>
              <a:xfrm>
                <a:off x="4088098" y="4137388"/>
                <a:ext cx="418459" cy="117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Oval 339"/>
              <p:cNvSpPr/>
              <p:nvPr/>
            </p:nvSpPr>
            <p:spPr>
              <a:xfrm>
                <a:off x="4506557" y="4184390"/>
                <a:ext cx="140779" cy="140779"/>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53" name="Straight Connector 352"/>
              <p:cNvCxnSpPr>
                <a:stCxn id="325" idx="4"/>
                <a:endCxn id="340" idx="0"/>
              </p:cNvCxnSpPr>
              <p:nvPr/>
            </p:nvCxnSpPr>
            <p:spPr>
              <a:xfrm>
                <a:off x="4391868" y="3495549"/>
                <a:ext cx="185079" cy="688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endCxn id="340" idx="1"/>
              </p:cNvCxnSpPr>
              <p:nvPr/>
            </p:nvCxnSpPr>
            <p:spPr>
              <a:xfrm>
                <a:off x="3863996" y="3609833"/>
                <a:ext cx="663178" cy="5951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a:endCxn id="403" idx="1"/>
              </p:cNvCxnSpPr>
              <p:nvPr/>
            </p:nvCxnSpPr>
            <p:spPr>
              <a:xfrm flipH="1">
                <a:off x="4617528" y="3839969"/>
                <a:ext cx="178856" cy="3948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5552947" y="3570183"/>
                <a:ext cx="589225" cy="338554"/>
              </a:xfrm>
              <a:prstGeom prst="rect">
                <a:avLst/>
              </a:prstGeom>
              <a:noFill/>
            </p:spPr>
            <p:txBody>
              <a:bodyPr wrap="square" rtlCol="0">
                <a:spAutoFit/>
              </a:bodyPr>
              <a:lstStyle/>
              <a:p>
                <a:r>
                  <a:rPr lang="en-US" sz="1600" dirty="0">
                    <a:solidFill>
                      <a:prstClr val="black"/>
                    </a:solidFill>
                  </a:rPr>
                  <a:t>BSD</a:t>
                </a:r>
              </a:p>
            </p:txBody>
          </p:sp>
          <p:sp>
            <p:nvSpPr>
              <p:cNvPr id="385" name="Oval 384"/>
              <p:cNvSpPr/>
              <p:nvPr/>
            </p:nvSpPr>
            <p:spPr>
              <a:xfrm>
                <a:off x="6209521" y="3249223"/>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6" name="Oval 385"/>
              <p:cNvSpPr/>
              <p:nvPr/>
            </p:nvSpPr>
            <p:spPr>
              <a:xfrm>
                <a:off x="5951900" y="3532020"/>
                <a:ext cx="140779" cy="14077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89" name="Straight Connector 388"/>
              <p:cNvCxnSpPr>
                <a:stCxn id="385" idx="3"/>
                <a:endCxn id="386" idx="7"/>
              </p:cNvCxnSpPr>
              <p:nvPr/>
            </p:nvCxnSpPr>
            <p:spPr>
              <a:xfrm flipH="1">
                <a:off x="6072062" y="3369385"/>
                <a:ext cx="158075" cy="183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0" name="Oval 389"/>
              <p:cNvSpPr/>
              <p:nvPr/>
            </p:nvSpPr>
            <p:spPr>
              <a:xfrm>
                <a:off x="6173188" y="3862721"/>
                <a:ext cx="140779" cy="14077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 name="Oval 390"/>
              <p:cNvSpPr/>
              <p:nvPr/>
            </p:nvSpPr>
            <p:spPr>
              <a:xfrm>
                <a:off x="6416877" y="3609605"/>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94" name="Straight Connector 393"/>
              <p:cNvCxnSpPr/>
              <p:nvPr/>
            </p:nvCxnSpPr>
            <p:spPr>
              <a:xfrm>
                <a:off x="6301688" y="3367985"/>
                <a:ext cx="157584" cy="240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a:off x="6040960" y="3650502"/>
                <a:ext cx="157584" cy="240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a:stCxn id="391" idx="3"/>
                <a:endCxn id="390" idx="7"/>
              </p:cNvCxnSpPr>
              <p:nvPr/>
            </p:nvCxnSpPr>
            <p:spPr>
              <a:xfrm flipH="1">
                <a:off x="6293350" y="3729767"/>
                <a:ext cx="144144" cy="153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a:stCxn id="386" idx="6"/>
                <a:endCxn id="391" idx="2"/>
              </p:cNvCxnSpPr>
              <p:nvPr/>
            </p:nvCxnSpPr>
            <p:spPr>
              <a:xfrm>
                <a:off x="6092679" y="3602409"/>
                <a:ext cx="324199" cy="77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a:endCxn id="390" idx="0"/>
              </p:cNvCxnSpPr>
              <p:nvPr/>
            </p:nvCxnSpPr>
            <p:spPr>
              <a:xfrm flipH="1">
                <a:off x="6243578" y="3349682"/>
                <a:ext cx="24770" cy="5130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1" name="TextBox 400"/>
              <p:cNvSpPr txBox="1"/>
              <p:nvPr/>
            </p:nvSpPr>
            <p:spPr>
              <a:xfrm>
                <a:off x="5968431" y="3925980"/>
                <a:ext cx="589225" cy="338554"/>
              </a:xfrm>
              <a:prstGeom prst="rect">
                <a:avLst/>
              </a:prstGeom>
              <a:noFill/>
            </p:spPr>
            <p:txBody>
              <a:bodyPr wrap="square" rtlCol="0">
                <a:spAutoFit/>
              </a:bodyPr>
              <a:lstStyle/>
              <a:p>
                <a:r>
                  <a:rPr lang="en-US" sz="1600" dirty="0">
                    <a:solidFill>
                      <a:prstClr val="black"/>
                    </a:solidFill>
                  </a:rPr>
                  <a:t>DSB</a:t>
                </a:r>
              </a:p>
            </p:txBody>
          </p:sp>
          <p:sp>
            <p:nvSpPr>
              <p:cNvPr id="402" name="TextBox 401"/>
              <p:cNvSpPr txBox="1"/>
              <p:nvPr/>
            </p:nvSpPr>
            <p:spPr>
              <a:xfrm>
                <a:off x="3722742" y="4137782"/>
                <a:ext cx="597869" cy="338554"/>
              </a:xfrm>
              <a:prstGeom prst="rect">
                <a:avLst/>
              </a:prstGeom>
              <a:noFill/>
            </p:spPr>
            <p:txBody>
              <a:bodyPr wrap="square" rtlCol="0">
                <a:spAutoFit/>
              </a:bodyPr>
              <a:lstStyle/>
              <a:p>
                <a:r>
                  <a:rPr lang="en-US" sz="1600" dirty="0">
                    <a:solidFill>
                      <a:prstClr val="black"/>
                    </a:solidFill>
                  </a:rPr>
                  <a:t>BSA</a:t>
                </a:r>
              </a:p>
            </p:txBody>
          </p:sp>
          <p:sp>
            <p:nvSpPr>
              <p:cNvPr id="403" name="TextBox 402"/>
              <p:cNvSpPr txBox="1"/>
              <p:nvPr/>
            </p:nvSpPr>
            <p:spPr>
              <a:xfrm>
                <a:off x="4617528" y="4065502"/>
                <a:ext cx="749295" cy="338554"/>
              </a:xfrm>
              <a:prstGeom prst="rect">
                <a:avLst/>
              </a:prstGeom>
              <a:noFill/>
            </p:spPr>
            <p:txBody>
              <a:bodyPr wrap="square" rtlCol="0">
                <a:spAutoFit/>
              </a:bodyPr>
              <a:lstStyle/>
              <a:p>
                <a:r>
                  <a:rPr lang="en-US" sz="1600" dirty="0">
                    <a:solidFill>
                      <a:prstClr val="black"/>
                    </a:solidFill>
                  </a:rPr>
                  <a:t>BNSD</a:t>
                </a:r>
              </a:p>
            </p:txBody>
          </p:sp>
        </p:grpSp>
        <p:sp>
          <p:nvSpPr>
            <p:cNvPr id="408" name="Oval 407"/>
            <p:cNvSpPr/>
            <p:nvPr/>
          </p:nvSpPr>
          <p:spPr>
            <a:xfrm>
              <a:off x="3328763" y="4770119"/>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 name="Oval 408"/>
            <p:cNvSpPr/>
            <p:nvPr/>
          </p:nvSpPr>
          <p:spPr>
            <a:xfrm>
              <a:off x="2957319" y="5174744"/>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 name="Oval 409"/>
            <p:cNvSpPr/>
            <p:nvPr/>
          </p:nvSpPr>
          <p:spPr>
            <a:xfrm>
              <a:off x="4410789" y="5733157"/>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11" name="Straight Connector 410"/>
            <p:cNvCxnSpPr>
              <a:endCxn id="409" idx="7"/>
            </p:cNvCxnSpPr>
            <p:nvPr/>
          </p:nvCxnSpPr>
          <p:spPr>
            <a:xfrm flipH="1">
              <a:off x="3077481" y="4904972"/>
              <a:ext cx="262094" cy="290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2" name="Oval 411"/>
            <p:cNvSpPr/>
            <p:nvPr/>
          </p:nvSpPr>
          <p:spPr>
            <a:xfrm>
              <a:off x="3230346" y="5542609"/>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 name="Oval 412"/>
            <p:cNvSpPr/>
            <p:nvPr/>
          </p:nvSpPr>
          <p:spPr>
            <a:xfrm>
              <a:off x="3748366" y="4742466"/>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4" name="Oval 413"/>
            <p:cNvSpPr/>
            <p:nvPr/>
          </p:nvSpPr>
          <p:spPr>
            <a:xfrm>
              <a:off x="4491167" y="5383621"/>
              <a:ext cx="140779" cy="140779"/>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5" name="Oval 414"/>
            <p:cNvSpPr/>
            <p:nvPr/>
          </p:nvSpPr>
          <p:spPr>
            <a:xfrm>
              <a:off x="4026641" y="5208145"/>
              <a:ext cx="140779" cy="14077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16" name="Straight Connector 415"/>
            <p:cNvCxnSpPr>
              <a:endCxn id="413" idx="6"/>
            </p:cNvCxnSpPr>
            <p:nvPr/>
          </p:nvCxnSpPr>
          <p:spPr>
            <a:xfrm>
              <a:off x="3410440" y="4806213"/>
              <a:ext cx="478705" cy="66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3035781" y="5212852"/>
              <a:ext cx="231032" cy="367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413" idx="3"/>
              <a:endCxn id="412" idx="7"/>
            </p:cNvCxnSpPr>
            <p:nvPr/>
          </p:nvCxnSpPr>
          <p:spPr>
            <a:xfrm flipH="1">
              <a:off x="3350508" y="4862628"/>
              <a:ext cx="418475" cy="700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endCxn id="413" idx="3"/>
            </p:cNvCxnSpPr>
            <p:nvPr/>
          </p:nvCxnSpPr>
          <p:spPr>
            <a:xfrm flipV="1">
              <a:off x="3102822" y="4862628"/>
              <a:ext cx="666161" cy="3783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endCxn id="415" idx="1"/>
            </p:cNvCxnSpPr>
            <p:nvPr/>
          </p:nvCxnSpPr>
          <p:spPr>
            <a:xfrm>
              <a:off x="3827325" y="4835675"/>
              <a:ext cx="219933" cy="393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a:off x="3306306" y="5644918"/>
              <a:ext cx="418459" cy="117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2" name="Oval 421"/>
            <p:cNvSpPr/>
            <p:nvPr/>
          </p:nvSpPr>
          <p:spPr>
            <a:xfrm>
              <a:off x="3724765" y="5662768"/>
              <a:ext cx="140779" cy="14077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23" name="Straight Connector 422"/>
            <p:cNvCxnSpPr>
              <a:stCxn id="408" idx="4"/>
              <a:endCxn id="422" idx="0"/>
            </p:cNvCxnSpPr>
            <p:nvPr/>
          </p:nvCxnSpPr>
          <p:spPr>
            <a:xfrm>
              <a:off x="3399153" y="4910898"/>
              <a:ext cx="396002" cy="751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409" idx="6"/>
              <a:endCxn id="415" idx="2"/>
            </p:cNvCxnSpPr>
            <p:nvPr/>
          </p:nvCxnSpPr>
          <p:spPr>
            <a:xfrm>
              <a:off x="3098098" y="5245134"/>
              <a:ext cx="928543" cy="33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a:endCxn id="422" idx="7"/>
            </p:cNvCxnSpPr>
            <p:nvPr/>
          </p:nvCxnSpPr>
          <p:spPr>
            <a:xfrm flipH="1">
              <a:off x="3844927" y="5294749"/>
              <a:ext cx="212800" cy="388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6" name="TextBox 425"/>
            <p:cNvSpPr txBox="1"/>
            <p:nvPr/>
          </p:nvSpPr>
          <p:spPr>
            <a:xfrm>
              <a:off x="3983361" y="4933138"/>
              <a:ext cx="589225" cy="338554"/>
            </a:xfrm>
            <a:prstGeom prst="rect">
              <a:avLst/>
            </a:prstGeom>
            <a:noFill/>
          </p:spPr>
          <p:txBody>
            <a:bodyPr wrap="square" rtlCol="0">
              <a:spAutoFit/>
            </a:bodyPr>
            <a:lstStyle/>
            <a:p>
              <a:r>
                <a:rPr lang="en-US" sz="1600" dirty="0">
                  <a:solidFill>
                    <a:prstClr val="black"/>
                  </a:solidFill>
                </a:rPr>
                <a:t>BSD</a:t>
              </a:r>
            </a:p>
          </p:txBody>
        </p:sp>
        <p:sp>
          <p:nvSpPr>
            <p:cNvPr id="427" name="Oval 426"/>
            <p:cNvSpPr/>
            <p:nvPr/>
          </p:nvSpPr>
          <p:spPr>
            <a:xfrm>
              <a:off x="4733556" y="5654721"/>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8" name="Oval 427"/>
            <p:cNvSpPr/>
            <p:nvPr/>
          </p:nvSpPr>
          <p:spPr>
            <a:xfrm>
              <a:off x="5170108" y="5010398"/>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29" name="Straight Connector 428"/>
            <p:cNvCxnSpPr>
              <a:endCxn id="438" idx="0"/>
            </p:cNvCxnSpPr>
            <p:nvPr/>
          </p:nvCxnSpPr>
          <p:spPr>
            <a:xfrm flipH="1">
              <a:off x="3303103" y="4889434"/>
              <a:ext cx="94974" cy="74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0" name="Oval 429"/>
            <p:cNvSpPr/>
            <p:nvPr/>
          </p:nvSpPr>
          <p:spPr>
            <a:xfrm>
              <a:off x="5371408" y="5351192"/>
              <a:ext cx="140779" cy="140779"/>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1" name="Oval 430"/>
            <p:cNvSpPr/>
            <p:nvPr/>
          </p:nvSpPr>
          <p:spPr>
            <a:xfrm>
              <a:off x="5698410" y="5159429"/>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32" name="Straight Connector 431"/>
            <p:cNvCxnSpPr>
              <a:endCxn id="415" idx="2"/>
            </p:cNvCxnSpPr>
            <p:nvPr/>
          </p:nvCxnSpPr>
          <p:spPr>
            <a:xfrm>
              <a:off x="3374833" y="4825752"/>
              <a:ext cx="651808" cy="452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5259168" y="5128880"/>
              <a:ext cx="157584" cy="240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a:stCxn id="431" idx="3"/>
              <a:endCxn id="430" idx="7"/>
            </p:cNvCxnSpPr>
            <p:nvPr/>
          </p:nvCxnSpPr>
          <p:spPr>
            <a:xfrm flipH="1">
              <a:off x="5491570" y="5279591"/>
              <a:ext cx="227457" cy="92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a:stCxn id="428" idx="6"/>
              <a:endCxn id="431" idx="2"/>
            </p:cNvCxnSpPr>
            <p:nvPr/>
          </p:nvCxnSpPr>
          <p:spPr>
            <a:xfrm>
              <a:off x="5310887" y="5080788"/>
              <a:ext cx="387523" cy="1490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a:endCxn id="422" idx="0"/>
            </p:cNvCxnSpPr>
            <p:nvPr/>
          </p:nvCxnSpPr>
          <p:spPr>
            <a:xfrm flipH="1">
              <a:off x="3795155" y="4796372"/>
              <a:ext cx="31323" cy="8663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7" name="TextBox 436"/>
            <p:cNvSpPr txBox="1"/>
            <p:nvPr/>
          </p:nvSpPr>
          <p:spPr>
            <a:xfrm>
              <a:off x="3569186" y="5751884"/>
              <a:ext cx="589225" cy="338554"/>
            </a:xfrm>
            <a:prstGeom prst="rect">
              <a:avLst/>
            </a:prstGeom>
            <a:noFill/>
          </p:spPr>
          <p:txBody>
            <a:bodyPr wrap="square" rtlCol="0">
              <a:spAutoFit/>
            </a:bodyPr>
            <a:lstStyle/>
            <a:p>
              <a:r>
                <a:rPr lang="en-US" sz="1600" dirty="0">
                  <a:solidFill>
                    <a:prstClr val="black"/>
                  </a:solidFill>
                </a:rPr>
                <a:t>DSB</a:t>
              </a:r>
            </a:p>
          </p:txBody>
        </p:sp>
        <p:sp>
          <p:nvSpPr>
            <p:cNvPr id="438" name="TextBox 437"/>
            <p:cNvSpPr txBox="1"/>
            <p:nvPr/>
          </p:nvSpPr>
          <p:spPr>
            <a:xfrm>
              <a:off x="3004168" y="5635837"/>
              <a:ext cx="597869" cy="338554"/>
            </a:xfrm>
            <a:prstGeom prst="rect">
              <a:avLst/>
            </a:prstGeom>
            <a:noFill/>
          </p:spPr>
          <p:txBody>
            <a:bodyPr wrap="square" rtlCol="0">
              <a:spAutoFit/>
            </a:bodyPr>
            <a:lstStyle/>
            <a:p>
              <a:r>
                <a:rPr lang="en-US" sz="1600" dirty="0">
                  <a:solidFill>
                    <a:prstClr val="black"/>
                  </a:solidFill>
                </a:rPr>
                <a:t>BSA</a:t>
              </a:r>
            </a:p>
          </p:txBody>
        </p:sp>
        <p:sp>
          <p:nvSpPr>
            <p:cNvPr id="439" name="TextBox 438"/>
            <p:cNvSpPr txBox="1"/>
            <p:nvPr/>
          </p:nvSpPr>
          <p:spPr>
            <a:xfrm>
              <a:off x="5049665" y="5476770"/>
              <a:ext cx="749295" cy="338554"/>
            </a:xfrm>
            <a:prstGeom prst="rect">
              <a:avLst/>
            </a:prstGeom>
            <a:noFill/>
          </p:spPr>
          <p:txBody>
            <a:bodyPr wrap="square" rtlCol="0">
              <a:spAutoFit/>
            </a:bodyPr>
            <a:lstStyle/>
            <a:p>
              <a:r>
                <a:rPr lang="en-US" sz="1600" dirty="0">
                  <a:solidFill>
                    <a:prstClr val="black"/>
                  </a:solidFill>
                </a:rPr>
                <a:t>BNSD</a:t>
              </a:r>
            </a:p>
          </p:txBody>
        </p:sp>
        <p:cxnSp>
          <p:nvCxnSpPr>
            <p:cNvPr id="473" name="Straight Connector 472"/>
            <p:cNvCxnSpPr>
              <a:endCxn id="438" idx="0"/>
            </p:cNvCxnSpPr>
            <p:nvPr/>
          </p:nvCxnSpPr>
          <p:spPr>
            <a:xfrm flipH="1">
              <a:off x="3303103" y="5287341"/>
              <a:ext cx="704747" cy="3484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p:cNvCxnSpPr>
              <a:endCxn id="422" idx="1"/>
            </p:cNvCxnSpPr>
            <p:nvPr/>
          </p:nvCxnSpPr>
          <p:spPr>
            <a:xfrm>
              <a:off x="3114787" y="5268645"/>
              <a:ext cx="630595" cy="414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2" name="TextBox 481"/>
            <p:cNvSpPr txBox="1"/>
            <p:nvPr/>
          </p:nvSpPr>
          <p:spPr>
            <a:xfrm>
              <a:off x="4716921" y="5083027"/>
              <a:ext cx="749295" cy="338554"/>
            </a:xfrm>
            <a:prstGeom prst="rect">
              <a:avLst/>
            </a:prstGeom>
            <a:noFill/>
          </p:spPr>
          <p:txBody>
            <a:bodyPr wrap="square" rtlCol="0">
              <a:spAutoFit/>
            </a:bodyPr>
            <a:lstStyle/>
            <a:p>
              <a:r>
                <a:rPr lang="en-US" sz="1600" dirty="0">
                  <a:solidFill>
                    <a:prstClr val="black"/>
                  </a:solidFill>
                </a:rPr>
                <a:t>BNSA</a:t>
              </a:r>
            </a:p>
          </p:txBody>
        </p:sp>
        <p:grpSp>
          <p:nvGrpSpPr>
            <p:cNvPr id="491" name="Group 490"/>
            <p:cNvGrpSpPr/>
            <p:nvPr/>
          </p:nvGrpSpPr>
          <p:grpSpPr>
            <a:xfrm>
              <a:off x="1236297" y="3592603"/>
              <a:ext cx="1293400" cy="2169991"/>
              <a:chOff x="1937552" y="3601640"/>
              <a:chExt cx="1293400" cy="2169991"/>
            </a:xfrm>
          </p:grpSpPr>
          <p:cxnSp>
            <p:nvCxnSpPr>
              <p:cNvPr id="483" name="Straight Connector 482"/>
              <p:cNvCxnSpPr/>
              <p:nvPr/>
            </p:nvCxnSpPr>
            <p:spPr>
              <a:xfrm>
                <a:off x="1937552" y="3601640"/>
                <a:ext cx="12934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a:off x="1937552" y="4180139"/>
                <a:ext cx="1293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p:cNvCxnSpPr/>
              <p:nvPr/>
            </p:nvCxnSpPr>
            <p:spPr>
              <a:xfrm>
                <a:off x="1937552" y="5125741"/>
                <a:ext cx="12934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p:cNvCxnSpPr/>
              <p:nvPr/>
            </p:nvCxnSpPr>
            <p:spPr>
              <a:xfrm>
                <a:off x="1937552" y="5704240"/>
                <a:ext cx="1293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p:cNvCxnSpPr/>
              <p:nvPr/>
            </p:nvCxnSpPr>
            <p:spPr>
              <a:xfrm>
                <a:off x="1937552" y="3669031"/>
                <a:ext cx="1293400"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p:cNvCxnSpPr/>
              <p:nvPr/>
            </p:nvCxnSpPr>
            <p:spPr>
              <a:xfrm>
                <a:off x="1937552" y="4247530"/>
                <a:ext cx="12934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p:cNvCxnSpPr/>
              <p:nvPr/>
            </p:nvCxnSpPr>
            <p:spPr>
              <a:xfrm>
                <a:off x="1937552" y="5193132"/>
                <a:ext cx="12934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p:cNvCxnSpPr/>
              <p:nvPr/>
            </p:nvCxnSpPr>
            <p:spPr>
              <a:xfrm>
                <a:off x="1937552" y="5771631"/>
                <a:ext cx="1293400"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
        <p:nvSpPr>
          <p:cNvPr id="544" name="TextBox 543"/>
          <p:cNvSpPr txBox="1"/>
          <p:nvPr/>
        </p:nvSpPr>
        <p:spPr>
          <a:xfrm>
            <a:off x="198871" y="188783"/>
            <a:ext cx="3377451" cy="1077218"/>
          </a:xfrm>
          <a:prstGeom prst="rect">
            <a:avLst/>
          </a:prstGeom>
          <a:noFill/>
        </p:spPr>
        <p:txBody>
          <a:bodyPr wrap="square" rtlCol="0">
            <a:spAutoFit/>
          </a:bodyPr>
          <a:lstStyle/>
          <a:p>
            <a:r>
              <a:rPr lang="en-US" sz="3200" dirty="0" err="1">
                <a:solidFill>
                  <a:prstClr val="black"/>
                </a:solidFill>
              </a:rPr>
              <a:t>CHATSet</a:t>
            </a:r>
            <a:r>
              <a:rPr lang="en-US" sz="3200" dirty="0">
                <a:solidFill>
                  <a:prstClr val="black"/>
                </a:solidFill>
              </a:rPr>
              <a:t> building process (cont.)</a:t>
            </a:r>
          </a:p>
        </p:txBody>
      </p:sp>
      <p:grpSp>
        <p:nvGrpSpPr>
          <p:cNvPr id="687" name="Group 686"/>
          <p:cNvGrpSpPr/>
          <p:nvPr/>
        </p:nvGrpSpPr>
        <p:grpSpPr>
          <a:xfrm>
            <a:off x="2576511" y="1638800"/>
            <a:ext cx="1176540" cy="894629"/>
            <a:chOff x="2107384" y="1650542"/>
            <a:chExt cx="1176540" cy="894629"/>
          </a:xfrm>
        </p:grpSpPr>
        <p:grpSp>
          <p:nvGrpSpPr>
            <p:cNvPr id="546" name="Group 545"/>
            <p:cNvGrpSpPr/>
            <p:nvPr/>
          </p:nvGrpSpPr>
          <p:grpSpPr>
            <a:xfrm>
              <a:off x="2107384" y="1851497"/>
              <a:ext cx="1176540" cy="693674"/>
              <a:chOff x="2107384" y="1851497"/>
              <a:chExt cx="1176540" cy="693674"/>
            </a:xfrm>
          </p:grpSpPr>
          <p:sp>
            <p:nvSpPr>
              <p:cNvPr id="493" name="Up Arrow 492"/>
              <p:cNvSpPr/>
              <p:nvPr/>
            </p:nvSpPr>
            <p:spPr>
              <a:xfrm rot="5400000">
                <a:off x="2433000" y="2114742"/>
                <a:ext cx="293564" cy="567294"/>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5" name="TextBox 544"/>
              <p:cNvSpPr txBox="1"/>
              <p:nvPr/>
            </p:nvSpPr>
            <p:spPr>
              <a:xfrm>
                <a:off x="2107384" y="1851497"/>
                <a:ext cx="1176540" cy="400110"/>
              </a:xfrm>
              <a:prstGeom prst="rect">
                <a:avLst/>
              </a:prstGeom>
              <a:noFill/>
            </p:spPr>
            <p:txBody>
              <a:bodyPr wrap="square" rtlCol="0">
                <a:spAutoFit/>
              </a:bodyPr>
              <a:lstStyle/>
              <a:p>
                <a:r>
                  <a:rPr lang="en-US" sz="2000" dirty="0">
                    <a:solidFill>
                      <a:prstClr val="black"/>
                    </a:solidFill>
                  </a:rPr>
                  <a:t>{A, </a:t>
                </a:r>
                <a:r>
                  <a:rPr lang="en-US" sz="2000" dirty="0">
                    <a:solidFill>
                      <a:srgbClr val="FF0000"/>
                    </a:solidFill>
                  </a:rPr>
                  <a:t>B</a:t>
                </a:r>
                <a:r>
                  <a:rPr lang="en-US" sz="2000" dirty="0">
                    <a:solidFill>
                      <a:prstClr val="black"/>
                    </a:solidFill>
                  </a:rPr>
                  <a:t>, C}</a:t>
                </a:r>
              </a:p>
            </p:txBody>
          </p:sp>
        </p:grpSp>
        <p:cxnSp>
          <p:nvCxnSpPr>
            <p:cNvPr id="547" name="Straight Arrow Connector 546"/>
            <p:cNvCxnSpPr/>
            <p:nvPr/>
          </p:nvCxnSpPr>
          <p:spPr>
            <a:xfrm>
              <a:off x="2609858" y="1650542"/>
              <a:ext cx="0" cy="3041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8" name="Group 737"/>
          <p:cNvGrpSpPr/>
          <p:nvPr/>
        </p:nvGrpSpPr>
        <p:grpSpPr>
          <a:xfrm>
            <a:off x="10945562" y="3108477"/>
            <a:ext cx="1887427" cy="895771"/>
            <a:chOff x="10945562" y="3108477"/>
            <a:chExt cx="1887427" cy="895771"/>
          </a:xfrm>
        </p:grpSpPr>
        <p:sp>
          <p:nvSpPr>
            <p:cNvPr id="536" name="Up Arrow 535"/>
            <p:cNvSpPr/>
            <p:nvPr/>
          </p:nvSpPr>
          <p:spPr>
            <a:xfrm rot="5400000">
              <a:off x="11458847" y="3573819"/>
              <a:ext cx="293564" cy="567294"/>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9" name="TextBox 548"/>
            <p:cNvSpPr txBox="1"/>
            <p:nvPr/>
          </p:nvSpPr>
          <p:spPr>
            <a:xfrm>
              <a:off x="10945562" y="3318128"/>
              <a:ext cx="1887427" cy="400110"/>
            </a:xfrm>
            <a:prstGeom prst="rect">
              <a:avLst/>
            </a:prstGeom>
            <a:noFill/>
          </p:spPr>
          <p:txBody>
            <a:bodyPr wrap="square" rtlCol="0">
              <a:spAutoFit/>
            </a:bodyPr>
            <a:lstStyle/>
            <a:p>
              <a:r>
                <a:rPr lang="en-US" sz="2000" dirty="0">
                  <a:solidFill>
                    <a:prstClr val="black"/>
                  </a:solidFill>
                </a:rPr>
                <a:t>{A,</a:t>
              </a:r>
              <a:r>
                <a:rPr lang="en-US" sz="2000" dirty="0">
                  <a:solidFill>
                    <a:srgbClr val="FF0000"/>
                  </a:solidFill>
                </a:rPr>
                <a:t> B</a:t>
              </a:r>
              <a:r>
                <a:rPr lang="en-US" sz="2000" dirty="0">
                  <a:solidFill>
                    <a:prstClr val="black"/>
                  </a:solidFill>
                </a:rPr>
                <a:t>, C, D}</a:t>
              </a:r>
            </a:p>
          </p:txBody>
        </p:sp>
        <p:cxnSp>
          <p:nvCxnSpPr>
            <p:cNvPr id="686" name="Straight Arrow Connector 685"/>
            <p:cNvCxnSpPr/>
            <p:nvPr/>
          </p:nvCxnSpPr>
          <p:spPr>
            <a:xfrm>
              <a:off x="11485153" y="3108477"/>
              <a:ext cx="0" cy="3041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9" name="Group 738"/>
          <p:cNvGrpSpPr/>
          <p:nvPr/>
        </p:nvGrpSpPr>
        <p:grpSpPr>
          <a:xfrm>
            <a:off x="7372374" y="308469"/>
            <a:ext cx="4467267" cy="5956392"/>
            <a:chOff x="7372374" y="308469"/>
            <a:chExt cx="4467267" cy="5956392"/>
          </a:xfrm>
        </p:grpSpPr>
        <p:grpSp>
          <p:nvGrpSpPr>
            <p:cNvPr id="685" name="Group 684"/>
            <p:cNvGrpSpPr/>
            <p:nvPr/>
          </p:nvGrpSpPr>
          <p:grpSpPr>
            <a:xfrm>
              <a:off x="7372374" y="308469"/>
              <a:ext cx="4467267" cy="5956392"/>
              <a:chOff x="7227995" y="332532"/>
              <a:chExt cx="4467267" cy="5956392"/>
            </a:xfrm>
          </p:grpSpPr>
          <p:sp>
            <p:nvSpPr>
              <p:cNvPr id="502" name="TextBox 501"/>
              <p:cNvSpPr txBox="1"/>
              <p:nvPr/>
            </p:nvSpPr>
            <p:spPr>
              <a:xfrm>
                <a:off x="10736691" y="615166"/>
                <a:ext cx="958571" cy="376793"/>
              </a:xfrm>
              <a:prstGeom prst="rect">
                <a:avLst/>
              </a:prstGeom>
              <a:noFill/>
            </p:spPr>
            <p:txBody>
              <a:bodyPr wrap="square" rtlCol="0">
                <a:spAutoFit/>
              </a:bodyPr>
              <a:lstStyle/>
              <a:p>
                <a:r>
                  <a:rPr lang="en-US" i="1" dirty="0">
                    <a:solidFill>
                      <a:prstClr val="white">
                        <a:lumMod val="75000"/>
                      </a:prstClr>
                    </a:solidFill>
                  </a:rPr>
                  <a:t>LSH_A#</a:t>
                </a:r>
              </a:p>
            </p:txBody>
          </p:sp>
          <p:cxnSp>
            <p:nvCxnSpPr>
              <p:cNvPr id="497" name="Straight Connector 496"/>
              <p:cNvCxnSpPr/>
              <p:nvPr/>
            </p:nvCxnSpPr>
            <p:spPr>
              <a:xfrm>
                <a:off x="8612787" y="577678"/>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a:off x="10736692" y="584474"/>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99" name="TextBox 498"/>
              <p:cNvSpPr txBox="1"/>
              <p:nvPr/>
            </p:nvSpPr>
            <p:spPr>
              <a:xfrm>
                <a:off x="8792715" y="332532"/>
                <a:ext cx="2215183" cy="400110"/>
              </a:xfrm>
              <a:prstGeom prst="rect">
                <a:avLst/>
              </a:prstGeom>
              <a:noFill/>
            </p:spPr>
            <p:txBody>
              <a:bodyPr wrap="square" rtlCol="0">
                <a:spAutoFit/>
              </a:bodyPr>
              <a:lstStyle/>
              <a:p>
                <a:r>
                  <a:rPr lang="en-US" sz="2000" i="1" dirty="0">
                    <a:solidFill>
                      <a:srgbClr val="FF0000"/>
                    </a:solidFill>
                  </a:rPr>
                  <a:t>A</a:t>
                </a:r>
                <a:r>
                  <a:rPr lang="en-US" sz="2000" i="1" dirty="0">
                    <a:solidFill>
                      <a:prstClr val="black"/>
                    </a:solidFill>
                  </a:rPr>
                  <a:t>: Bin </a:t>
                </a:r>
                <a:r>
                  <a:rPr lang="en-US" sz="2000" i="1" dirty="0" err="1">
                    <a:solidFill>
                      <a:prstClr val="black"/>
                    </a:solidFill>
                  </a:rPr>
                  <a:t>l+p</a:t>
                </a:r>
                <a:r>
                  <a:rPr lang="en-US" sz="2000" i="1" dirty="0">
                    <a:solidFill>
                      <a:prstClr val="black"/>
                    </a:solidFill>
                  </a:rPr>
                  <a:t>, …, </a:t>
                </a:r>
                <a:r>
                  <a:rPr lang="en-US" sz="2000" i="1" dirty="0" err="1">
                    <a:solidFill>
                      <a:prstClr val="black"/>
                    </a:solidFill>
                  </a:rPr>
                  <a:t>l+n</a:t>
                </a:r>
                <a:endParaRPr lang="en-US" sz="2000" i="1" dirty="0">
                  <a:solidFill>
                    <a:prstClr val="black"/>
                  </a:solidFill>
                </a:endParaRPr>
              </a:p>
            </p:txBody>
          </p:sp>
          <p:cxnSp>
            <p:nvCxnSpPr>
              <p:cNvPr id="500" name="Straight Connector 499"/>
              <p:cNvCxnSpPr/>
              <p:nvPr/>
            </p:nvCxnSpPr>
            <p:spPr>
              <a:xfrm>
                <a:off x="8602204" y="801525"/>
                <a:ext cx="2123977" cy="0"/>
              </a:xfrm>
              <a:prstGeom prst="line">
                <a:avLst/>
              </a:prstGeom>
              <a:ln w="127000" cmpd="sng">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1" name="Group 530"/>
              <p:cNvGrpSpPr/>
              <p:nvPr/>
            </p:nvGrpSpPr>
            <p:grpSpPr>
              <a:xfrm>
                <a:off x="7227995" y="3334637"/>
                <a:ext cx="1887427" cy="693674"/>
                <a:chOff x="1242220" y="305192"/>
                <a:chExt cx="1887427" cy="693674"/>
              </a:xfrm>
            </p:grpSpPr>
            <p:sp>
              <p:nvSpPr>
                <p:cNvPr id="532" name="TextBox 531"/>
                <p:cNvSpPr txBox="1"/>
                <p:nvPr/>
              </p:nvSpPr>
              <p:spPr>
                <a:xfrm>
                  <a:off x="1242220" y="305192"/>
                  <a:ext cx="1887427" cy="400110"/>
                </a:xfrm>
                <a:prstGeom prst="rect">
                  <a:avLst/>
                </a:prstGeom>
                <a:noFill/>
              </p:spPr>
              <p:txBody>
                <a:bodyPr wrap="square" rtlCol="0">
                  <a:spAutoFit/>
                </a:bodyPr>
                <a:lstStyle/>
                <a:p>
                  <a:r>
                    <a:rPr lang="en-US" sz="2000" dirty="0">
                      <a:solidFill>
                        <a:prstClr val="black"/>
                      </a:solidFill>
                    </a:rPr>
                    <a:t>{</a:t>
                  </a:r>
                  <a:r>
                    <a:rPr lang="en-US" sz="2000" dirty="0">
                      <a:solidFill>
                        <a:srgbClr val="FF0000"/>
                      </a:solidFill>
                    </a:rPr>
                    <a:t>A</a:t>
                  </a:r>
                  <a:r>
                    <a:rPr lang="en-US" sz="2000" dirty="0">
                      <a:solidFill>
                        <a:prstClr val="black"/>
                      </a:solidFill>
                    </a:rPr>
                    <a:t>,</a:t>
                  </a:r>
                  <a:r>
                    <a:rPr lang="en-US" sz="2000" dirty="0">
                      <a:solidFill>
                        <a:srgbClr val="FF0000"/>
                      </a:solidFill>
                    </a:rPr>
                    <a:t> </a:t>
                  </a:r>
                  <a:r>
                    <a:rPr lang="en-US" sz="2000" dirty="0">
                      <a:solidFill>
                        <a:prstClr val="black"/>
                      </a:solidFill>
                    </a:rPr>
                    <a:t>B, C, D}</a:t>
                  </a:r>
                </a:p>
              </p:txBody>
            </p:sp>
            <p:sp>
              <p:nvSpPr>
                <p:cNvPr id="533" name="Up Arrow 532"/>
                <p:cNvSpPr/>
                <p:nvPr/>
              </p:nvSpPr>
              <p:spPr>
                <a:xfrm rot="5400000">
                  <a:off x="1758284" y="568437"/>
                  <a:ext cx="293564" cy="567294"/>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37" name="Rectangle 536"/>
              <p:cNvSpPr/>
              <p:nvPr/>
            </p:nvSpPr>
            <p:spPr>
              <a:xfrm>
                <a:off x="8625693" y="1367514"/>
                <a:ext cx="2110998"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Phasing</a:t>
                </a:r>
              </a:p>
            </p:txBody>
          </p:sp>
          <p:sp>
            <p:nvSpPr>
              <p:cNvPr id="538" name="Rectangle 537"/>
              <p:cNvSpPr/>
              <p:nvPr/>
            </p:nvSpPr>
            <p:spPr>
              <a:xfrm>
                <a:off x="8611149" y="2939268"/>
                <a:ext cx="2125542"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Merging</a:t>
                </a:r>
              </a:p>
            </p:txBody>
          </p:sp>
          <p:sp>
            <p:nvSpPr>
              <p:cNvPr id="539" name="Oval 538"/>
              <p:cNvSpPr/>
              <p:nvPr/>
            </p:nvSpPr>
            <p:spPr>
              <a:xfrm>
                <a:off x="9631455" y="926134"/>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0" name="Oval 539"/>
              <p:cNvSpPr/>
              <p:nvPr/>
            </p:nvSpPr>
            <p:spPr>
              <a:xfrm>
                <a:off x="9626845" y="1090020"/>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48" name="Straight Arrow Connector 547"/>
              <p:cNvCxnSpPr/>
              <p:nvPr/>
            </p:nvCxnSpPr>
            <p:spPr>
              <a:xfrm>
                <a:off x="7470616" y="3111518"/>
                <a:ext cx="0" cy="3041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15" name="TextBox 714"/>
            <p:cNvSpPr txBox="1"/>
            <p:nvPr/>
          </p:nvSpPr>
          <p:spPr>
            <a:xfrm>
              <a:off x="7445795" y="4051257"/>
              <a:ext cx="1335821" cy="1754326"/>
            </a:xfrm>
            <a:prstGeom prst="rect">
              <a:avLst/>
            </a:prstGeom>
            <a:noFill/>
          </p:spPr>
          <p:txBody>
            <a:bodyPr wrap="square" rtlCol="0">
              <a:spAutoFit/>
            </a:bodyPr>
            <a:lstStyle/>
            <a:p>
              <a:r>
                <a:rPr lang="en-US" dirty="0" smtClean="0">
                  <a:solidFill>
                    <a:srgbClr val="FF0000"/>
                  </a:solidFill>
                </a:rPr>
                <a:t>Explore merging with </a:t>
              </a:r>
              <a:r>
                <a:rPr lang="en-US" dirty="0">
                  <a:solidFill>
                    <a:srgbClr val="FF0000"/>
                  </a:solidFill>
                </a:rPr>
                <a:t>updated consensus haplotype</a:t>
              </a:r>
            </a:p>
          </p:txBody>
        </p:sp>
      </p:grpSp>
      <p:grpSp>
        <p:nvGrpSpPr>
          <p:cNvPr id="741" name="Group 740"/>
          <p:cNvGrpSpPr/>
          <p:nvPr/>
        </p:nvGrpSpPr>
        <p:grpSpPr>
          <a:xfrm>
            <a:off x="818483" y="1709570"/>
            <a:ext cx="1451254" cy="1405880"/>
            <a:chOff x="818483" y="1709570"/>
            <a:chExt cx="1451254" cy="1405880"/>
          </a:xfrm>
        </p:grpSpPr>
        <p:sp>
          <p:nvSpPr>
            <p:cNvPr id="713" name="Oval 712"/>
            <p:cNvSpPr/>
            <p:nvPr/>
          </p:nvSpPr>
          <p:spPr>
            <a:xfrm>
              <a:off x="818483" y="1709570"/>
              <a:ext cx="1451254" cy="1405880"/>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33" name="Group 732"/>
            <p:cNvGrpSpPr/>
            <p:nvPr/>
          </p:nvGrpSpPr>
          <p:grpSpPr>
            <a:xfrm>
              <a:off x="881269" y="2028696"/>
              <a:ext cx="1303146" cy="756726"/>
              <a:chOff x="708435" y="4840402"/>
              <a:chExt cx="1303146" cy="756726"/>
            </a:xfrm>
          </p:grpSpPr>
          <p:sp>
            <p:nvSpPr>
              <p:cNvPr id="717" name="Oval 716"/>
              <p:cNvSpPr/>
              <p:nvPr/>
            </p:nvSpPr>
            <p:spPr>
              <a:xfrm>
                <a:off x="1476797" y="4862874"/>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8" name="Oval 717"/>
              <p:cNvSpPr/>
              <p:nvPr/>
            </p:nvSpPr>
            <p:spPr>
              <a:xfrm>
                <a:off x="1500803" y="5218723"/>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9" name="Oval 718"/>
              <p:cNvSpPr/>
              <p:nvPr/>
            </p:nvSpPr>
            <p:spPr>
              <a:xfrm>
                <a:off x="1870802" y="4915442"/>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0" name="Oval 719"/>
              <p:cNvSpPr/>
              <p:nvPr/>
            </p:nvSpPr>
            <p:spPr>
              <a:xfrm>
                <a:off x="1797653" y="5426095"/>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21" name="Straight Connector 720"/>
              <p:cNvCxnSpPr>
                <a:endCxn id="719" idx="2"/>
              </p:cNvCxnSpPr>
              <p:nvPr/>
            </p:nvCxnSpPr>
            <p:spPr>
              <a:xfrm>
                <a:off x="1583300" y="4940861"/>
                <a:ext cx="287502" cy="449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22" name="Group 721"/>
              <p:cNvGrpSpPr/>
              <p:nvPr/>
            </p:nvGrpSpPr>
            <p:grpSpPr>
              <a:xfrm>
                <a:off x="708435" y="4840402"/>
                <a:ext cx="605756" cy="756726"/>
                <a:chOff x="944246" y="2306158"/>
                <a:chExt cx="605756" cy="756726"/>
              </a:xfrm>
            </p:grpSpPr>
            <p:sp>
              <p:nvSpPr>
                <p:cNvPr id="723" name="Oval 722"/>
                <p:cNvSpPr/>
                <p:nvPr/>
              </p:nvSpPr>
              <p:spPr>
                <a:xfrm>
                  <a:off x="1201867" y="2306158"/>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4" name="Oval 723"/>
                <p:cNvSpPr/>
                <p:nvPr/>
              </p:nvSpPr>
              <p:spPr>
                <a:xfrm>
                  <a:off x="944246" y="2588955"/>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25" name="Straight Connector 724"/>
                <p:cNvCxnSpPr>
                  <a:stCxn id="723" idx="3"/>
                  <a:endCxn id="724" idx="7"/>
                </p:cNvCxnSpPr>
                <p:nvPr/>
              </p:nvCxnSpPr>
              <p:spPr>
                <a:xfrm flipH="1">
                  <a:off x="1064408" y="2426320"/>
                  <a:ext cx="158075" cy="183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6" name="Oval 725"/>
                <p:cNvSpPr/>
                <p:nvPr/>
              </p:nvSpPr>
              <p:spPr>
                <a:xfrm>
                  <a:off x="1409223" y="2666540"/>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27" name="Straight Connector 726"/>
                <p:cNvCxnSpPr/>
                <p:nvPr/>
              </p:nvCxnSpPr>
              <p:spPr>
                <a:xfrm>
                  <a:off x="1294034" y="2424920"/>
                  <a:ext cx="157584" cy="240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8" name="Straight Connector 727"/>
                <p:cNvCxnSpPr/>
                <p:nvPr/>
              </p:nvCxnSpPr>
              <p:spPr>
                <a:xfrm>
                  <a:off x="1033306" y="2707437"/>
                  <a:ext cx="157584" cy="240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a:stCxn id="726" idx="3"/>
                </p:cNvCxnSpPr>
                <p:nvPr/>
              </p:nvCxnSpPr>
              <p:spPr>
                <a:xfrm flipH="1">
                  <a:off x="1285696" y="2786702"/>
                  <a:ext cx="144144" cy="153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0" name="Straight Connector 729"/>
                <p:cNvCxnSpPr/>
                <p:nvPr/>
              </p:nvCxnSpPr>
              <p:spPr>
                <a:xfrm flipH="1">
                  <a:off x="1235924" y="2406617"/>
                  <a:ext cx="24770" cy="5130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1" name="Oval 730"/>
                <p:cNvSpPr/>
                <p:nvPr/>
              </p:nvSpPr>
              <p:spPr>
                <a:xfrm>
                  <a:off x="1139530" y="2922105"/>
                  <a:ext cx="140779" cy="1407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32" name="Straight Connector 731"/>
                <p:cNvCxnSpPr/>
                <p:nvPr/>
              </p:nvCxnSpPr>
              <p:spPr>
                <a:xfrm>
                  <a:off x="1059021" y="2661793"/>
                  <a:ext cx="324199" cy="77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73" name="TextBox 172"/>
          <p:cNvSpPr txBox="1"/>
          <p:nvPr/>
        </p:nvSpPr>
        <p:spPr>
          <a:xfrm>
            <a:off x="2612977" y="2552549"/>
            <a:ext cx="1036104" cy="646331"/>
          </a:xfrm>
          <a:prstGeom prst="rect">
            <a:avLst/>
          </a:prstGeom>
          <a:noFill/>
        </p:spPr>
        <p:txBody>
          <a:bodyPr wrap="square" rtlCol="0">
            <a:spAutoFit/>
          </a:bodyPr>
          <a:lstStyle/>
          <a:p>
            <a:r>
              <a:rPr lang="en-US" dirty="0" smtClean="0">
                <a:solidFill>
                  <a:srgbClr val="FF0000"/>
                </a:solidFill>
              </a:rPr>
              <a:t>Explore merging</a:t>
            </a:r>
            <a:endParaRPr lang="en-US" dirty="0">
              <a:solidFill>
                <a:srgbClr val="FF0000"/>
              </a:solidFill>
            </a:endParaRPr>
          </a:p>
        </p:txBody>
      </p:sp>
      <p:sp>
        <p:nvSpPr>
          <p:cNvPr id="174" name="TextBox 173"/>
          <p:cNvSpPr txBox="1"/>
          <p:nvPr/>
        </p:nvSpPr>
        <p:spPr>
          <a:xfrm>
            <a:off x="11119538" y="3998267"/>
            <a:ext cx="1036104" cy="646331"/>
          </a:xfrm>
          <a:prstGeom prst="rect">
            <a:avLst/>
          </a:prstGeom>
          <a:noFill/>
        </p:spPr>
        <p:txBody>
          <a:bodyPr wrap="square" rtlCol="0">
            <a:spAutoFit/>
          </a:bodyPr>
          <a:lstStyle/>
          <a:p>
            <a:r>
              <a:rPr lang="en-US" dirty="0" smtClean="0">
                <a:solidFill>
                  <a:srgbClr val="FF0000"/>
                </a:solidFill>
              </a:rPr>
              <a:t>Explore merging</a:t>
            </a:r>
            <a:endParaRPr lang="en-US" dirty="0">
              <a:solidFill>
                <a:srgbClr val="FF0000"/>
              </a:solidFill>
            </a:endParaRPr>
          </a:p>
        </p:txBody>
      </p:sp>
    </p:spTree>
    <p:extLst>
      <p:ext uri="{BB962C8B-B14F-4D97-AF65-F5344CB8AC3E}">
        <p14:creationId xmlns:p14="http://schemas.microsoft.com/office/powerpoint/2010/main" val="200626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935603" y="638043"/>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059508" y="644839"/>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15531" y="392897"/>
            <a:ext cx="2215183" cy="400110"/>
          </a:xfrm>
          <a:prstGeom prst="rect">
            <a:avLst/>
          </a:prstGeom>
          <a:noFill/>
        </p:spPr>
        <p:txBody>
          <a:bodyPr wrap="square" rtlCol="0">
            <a:spAutoFit/>
          </a:bodyPr>
          <a:lstStyle/>
          <a:p>
            <a:r>
              <a:rPr lang="en-US" sz="2000" i="1" dirty="0">
                <a:solidFill>
                  <a:srgbClr val="FF0000"/>
                </a:solidFill>
              </a:rPr>
              <a:t>P</a:t>
            </a:r>
            <a:r>
              <a:rPr lang="en-US" sz="2000" i="1" dirty="0">
                <a:solidFill>
                  <a:prstClr val="black"/>
                </a:solidFill>
              </a:rPr>
              <a:t>: Bin #, …</a:t>
            </a:r>
          </a:p>
        </p:txBody>
      </p:sp>
      <p:cxnSp>
        <p:nvCxnSpPr>
          <p:cNvPr id="7" name="Straight Connector 6"/>
          <p:cNvCxnSpPr/>
          <p:nvPr/>
        </p:nvCxnSpPr>
        <p:spPr>
          <a:xfrm>
            <a:off x="5925020" y="861890"/>
            <a:ext cx="2123977" cy="0"/>
          </a:xfrm>
          <a:prstGeom prst="line">
            <a:avLst/>
          </a:prstGeom>
          <a:ln w="127000" cmpd="sng">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Up Arrow 14"/>
          <p:cNvSpPr/>
          <p:nvPr/>
        </p:nvSpPr>
        <p:spPr>
          <a:xfrm rot="2664727">
            <a:off x="5331986" y="1056704"/>
            <a:ext cx="293564" cy="567294"/>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5933966" y="1399216"/>
            <a:ext cx="2110998"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Phasing</a:t>
            </a:r>
          </a:p>
        </p:txBody>
      </p:sp>
      <p:sp>
        <p:nvSpPr>
          <p:cNvPr id="10" name="Rectangle 9"/>
          <p:cNvSpPr/>
          <p:nvPr/>
        </p:nvSpPr>
        <p:spPr>
          <a:xfrm>
            <a:off x="5933966" y="2934623"/>
            <a:ext cx="2125542"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Merging</a:t>
            </a:r>
          </a:p>
        </p:txBody>
      </p:sp>
      <p:sp>
        <p:nvSpPr>
          <p:cNvPr id="11" name="Oval 10"/>
          <p:cNvSpPr/>
          <p:nvPr/>
        </p:nvSpPr>
        <p:spPr>
          <a:xfrm>
            <a:off x="6954271" y="986499"/>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Oval 11"/>
          <p:cNvSpPr/>
          <p:nvPr/>
        </p:nvSpPr>
        <p:spPr>
          <a:xfrm>
            <a:off x="6949661" y="1150385"/>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6" name="Group 15"/>
          <p:cNvGrpSpPr/>
          <p:nvPr/>
        </p:nvGrpSpPr>
        <p:grpSpPr>
          <a:xfrm>
            <a:off x="854243" y="1651039"/>
            <a:ext cx="2584764" cy="4459404"/>
            <a:chOff x="1036024" y="904025"/>
            <a:chExt cx="2584764" cy="4459404"/>
          </a:xfrm>
        </p:grpSpPr>
        <p:grpSp>
          <p:nvGrpSpPr>
            <p:cNvPr id="17" name="Group 16"/>
            <p:cNvGrpSpPr/>
            <p:nvPr/>
          </p:nvGrpSpPr>
          <p:grpSpPr>
            <a:xfrm>
              <a:off x="1157310" y="1634874"/>
              <a:ext cx="1744920" cy="2727733"/>
              <a:chOff x="464279" y="3081854"/>
              <a:chExt cx="1744920" cy="2727733"/>
            </a:xfrm>
          </p:grpSpPr>
          <p:cxnSp>
            <p:nvCxnSpPr>
              <p:cNvPr id="22" name="Straight Connector 21"/>
              <p:cNvCxnSpPr/>
              <p:nvPr/>
            </p:nvCxnSpPr>
            <p:spPr>
              <a:xfrm>
                <a:off x="464279" y="3311113"/>
                <a:ext cx="1744920" cy="0"/>
              </a:xfrm>
              <a:prstGeom prst="line">
                <a:avLst/>
              </a:prstGeom>
              <a:ln w="762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4279" y="3507554"/>
                <a:ext cx="1513377" cy="0"/>
              </a:xfrm>
              <a:prstGeom prst="line">
                <a:avLst/>
              </a:prstGeom>
              <a:ln w="76200" cmpd="sng">
                <a:solidFill>
                  <a:schemeClr val="tx1"/>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64279" y="3727978"/>
                <a:ext cx="1513377"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64279" y="3921082"/>
                <a:ext cx="1513377"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4279" y="4114006"/>
                <a:ext cx="1268828" cy="4838"/>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4279" y="4303145"/>
                <a:ext cx="1513377"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4279" y="4434279"/>
                <a:ext cx="1513377"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4279" y="4600693"/>
                <a:ext cx="1513377"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4279" y="4763621"/>
                <a:ext cx="1268828"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4279" y="4935298"/>
                <a:ext cx="1513377" cy="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64279" y="5073162"/>
                <a:ext cx="1513377" cy="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64279" y="5235430"/>
                <a:ext cx="1513377" cy="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279" y="5399211"/>
                <a:ext cx="1513377" cy="0"/>
              </a:xfrm>
              <a:prstGeom prst="line">
                <a:avLst/>
              </a:prstGeom>
              <a:ln w="12700" cmpd="sng">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279" y="3081854"/>
                <a:ext cx="1744920" cy="0"/>
              </a:xfrm>
              <a:prstGeom prst="line">
                <a:avLst/>
              </a:prstGeom>
              <a:ln w="762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279" y="5578274"/>
                <a:ext cx="1151870" cy="0"/>
              </a:xfrm>
              <a:prstGeom prst="line">
                <a:avLst/>
              </a:prstGeom>
              <a:ln w="12700" cmpd="sng">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279" y="5809587"/>
                <a:ext cx="832893" cy="0"/>
              </a:xfrm>
              <a:prstGeom prst="line">
                <a:avLst/>
              </a:prstGeom>
              <a:ln w="12700" cmpd="sng">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1036024" y="4532432"/>
              <a:ext cx="2584764" cy="830997"/>
            </a:xfrm>
            <a:prstGeom prst="rect">
              <a:avLst/>
            </a:prstGeom>
            <a:noFill/>
          </p:spPr>
          <p:txBody>
            <a:bodyPr wrap="square" rtlCol="0">
              <a:spAutoFit/>
            </a:bodyPr>
            <a:lstStyle/>
            <a:p>
              <a:r>
                <a:rPr lang="en-US" sz="2400" dirty="0">
                  <a:solidFill>
                    <a:prstClr val="black"/>
                  </a:solidFill>
                </a:rPr>
                <a:t>Pairwise detection results as LSHs</a:t>
              </a:r>
            </a:p>
          </p:txBody>
        </p:sp>
        <p:cxnSp>
          <p:nvCxnSpPr>
            <p:cNvPr id="19" name="Straight Connector 18"/>
            <p:cNvCxnSpPr/>
            <p:nvPr/>
          </p:nvCxnSpPr>
          <p:spPr>
            <a:xfrm>
              <a:off x="1157308" y="1429738"/>
              <a:ext cx="1924339" cy="0"/>
            </a:xfrm>
            <a:prstGeom prst="line">
              <a:avLst/>
            </a:prstGeom>
            <a:ln w="762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57308" y="1148746"/>
              <a:ext cx="1623647" cy="0"/>
            </a:xfrm>
            <a:prstGeom prst="line">
              <a:avLst/>
            </a:prstGeom>
            <a:ln w="1016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57308" y="904025"/>
              <a:ext cx="1819808" cy="0"/>
            </a:xfrm>
            <a:prstGeom prst="line">
              <a:avLst/>
            </a:prstGeom>
            <a:ln w="1016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46279" y="1581562"/>
            <a:ext cx="2117924" cy="1119693"/>
            <a:chOff x="3446279" y="1581562"/>
            <a:chExt cx="2117924" cy="1119693"/>
          </a:xfrm>
        </p:grpSpPr>
        <p:grpSp>
          <p:nvGrpSpPr>
            <p:cNvPr id="39" name="Group 38"/>
            <p:cNvGrpSpPr/>
            <p:nvPr/>
          </p:nvGrpSpPr>
          <p:grpSpPr>
            <a:xfrm>
              <a:off x="3446279" y="1772944"/>
              <a:ext cx="2117924" cy="928311"/>
              <a:chOff x="3446279" y="1772944"/>
              <a:chExt cx="2117924" cy="928311"/>
            </a:xfrm>
          </p:grpSpPr>
          <p:cxnSp>
            <p:nvCxnSpPr>
              <p:cNvPr id="41" name="Straight Connector 40"/>
              <p:cNvCxnSpPr/>
              <p:nvPr/>
            </p:nvCxnSpPr>
            <p:spPr>
              <a:xfrm>
                <a:off x="3446279" y="2270480"/>
                <a:ext cx="2117924" cy="0"/>
              </a:xfrm>
              <a:prstGeom prst="line">
                <a:avLst/>
              </a:prstGeom>
              <a:ln w="1270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57213" y="2239590"/>
                <a:ext cx="1387197" cy="461665"/>
              </a:xfrm>
              <a:prstGeom prst="rect">
                <a:avLst/>
              </a:prstGeom>
              <a:noFill/>
            </p:spPr>
            <p:txBody>
              <a:bodyPr wrap="square" rtlCol="0">
                <a:spAutoFit/>
              </a:bodyPr>
              <a:lstStyle/>
              <a:p>
                <a:r>
                  <a:rPr lang="en-US" sz="2400" i="1" dirty="0">
                    <a:solidFill>
                      <a:prstClr val="black"/>
                    </a:solidFill>
                  </a:rPr>
                  <a:t>LSH_PQ</a:t>
                </a:r>
              </a:p>
            </p:txBody>
          </p:sp>
          <p:sp>
            <p:nvSpPr>
              <p:cNvPr id="43" name="TextBox 42"/>
              <p:cNvSpPr txBox="1"/>
              <p:nvPr/>
            </p:nvSpPr>
            <p:spPr>
              <a:xfrm>
                <a:off x="3521039" y="1772944"/>
                <a:ext cx="1910793" cy="461665"/>
              </a:xfrm>
              <a:prstGeom prst="rect">
                <a:avLst/>
              </a:prstGeom>
              <a:noFill/>
            </p:spPr>
            <p:txBody>
              <a:bodyPr wrap="square" rtlCol="0">
                <a:spAutoFit/>
              </a:bodyPr>
              <a:lstStyle/>
              <a:p>
                <a:r>
                  <a:rPr lang="en-US" sz="2400" dirty="0">
                    <a:solidFill>
                      <a:prstClr val="black"/>
                    </a:solidFill>
                  </a:rPr>
                  <a:t>{Subject </a:t>
                </a:r>
                <a:r>
                  <a:rPr lang="en-US" sz="2400" dirty="0">
                    <a:solidFill>
                      <a:srgbClr val="FF0000"/>
                    </a:solidFill>
                  </a:rPr>
                  <a:t>P</a:t>
                </a:r>
                <a:r>
                  <a:rPr lang="en-US" sz="2400" dirty="0">
                    <a:solidFill>
                      <a:prstClr val="black"/>
                    </a:solidFill>
                  </a:rPr>
                  <a:t>, Q}</a:t>
                </a:r>
              </a:p>
            </p:txBody>
          </p:sp>
        </p:grpSp>
        <p:cxnSp>
          <p:nvCxnSpPr>
            <p:cNvPr id="40" name="Straight Arrow Connector 39"/>
            <p:cNvCxnSpPr/>
            <p:nvPr/>
          </p:nvCxnSpPr>
          <p:spPr>
            <a:xfrm>
              <a:off x="4787574" y="1581562"/>
              <a:ext cx="0" cy="3041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097062" y="1808105"/>
            <a:ext cx="1308911" cy="1029086"/>
            <a:chOff x="1975013" y="1626493"/>
            <a:chExt cx="1308911" cy="1029086"/>
          </a:xfrm>
        </p:grpSpPr>
        <p:grpSp>
          <p:nvGrpSpPr>
            <p:cNvPr id="46" name="Group 45"/>
            <p:cNvGrpSpPr/>
            <p:nvPr/>
          </p:nvGrpSpPr>
          <p:grpSpPr>
            <a:xfrm>
              <a:off x="1975013" y="1851497"/>
              <a:ext cx="1308911" cy="804082"/>
              <a:chOff x="1975013" y="1851497"/>
              <a:chExt cx="1308911" cy="804082"/>
            </a:xfrm>
          </p:grpSpPr>
          <p:sp>
            <p:nvSpPr>
              <p:cNvPr id="48" name="Up Arrow 47"/>
              <p:cNvSpPr/>
              <p:nvPr/>
            </p:nvSpPr>
            <p:spPr>
              <a:xfrm rot="5400000">
                <a:off x="2433194" y="2225150"/>
                <a:ext cx="293564" cy="567294"/>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TextBox 48"/>
              <p:cNvSpPr txBox="1"/>
              <p:nvPr/>
            </p:nvSpPr>
            <p:spPr>
              <a:xfrm>
                <a:off x="1975013" y="1851497"/>
                <a:ext cx="1308911" cy="461665"/>
              </a:xfrm>
              <a:prstGeom prst="rect">
                <a:avLst/>
              </a:prstGeom>
              <a:noFill/>
            </p:spPr>
            <p:txBody>
              <a:bodyPr wrap="square" rtlCol="0">
                <a:spAutoFit/>
              </a:bodyPr>
              <a:lstStyle/>
              <a:p>
                <a:r>
                  <a:rPr lang="en-US" sz="2400" dirty="0">
                    <a:solidFill>
                      <a:prstClr val="black"/>
                    </a:solidFill>
                  </a:rPr>
                  <a:t>{P, </a:t>
                </a:r>
                <a:r>
                  <a:rPr lang="en-US" sz="2400" dirty="0">
                    <a:solidFill>
                      <a:srgbClr val="FF0000"/>
                    </a:solidFill>
                  </a:rPr>
                  <a:t>Q</a:t>
                </a:r>
                <a:r>
                  <a:rPr lang="en-US" sz="2400" dirty="0">
                    <a:solidFill>
                      <a:prstClr val="black"/>
                    </a:solidFill>
                  </a:rPr>
                  <a:t>, …}</a:t>
                </a:r>
              </a:p>
            </p:txBody>
          </p:sp>
        </p:grpSp>
        <p:cxnSp>
          <p:nvCxnSpPr>
            <p:cNvPr id="47" name="Straight Arrow Connector 46"/>
            <p:cNvCxnSpPr/>
            <p:nvPr/>
          </p:nvCxnSpPr>
          <p:spPr>
            <a:xfrm>
              <a:off x="2489542" y="1626493"/>
              <a:ext cx="0" cy="3041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9291203" y="668735"/>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1415108" y="675531"/>
            <a:ext cx="0" cy="57044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471131" y="423589"/>
            <a:ext cx="2215183" cy="400110"/>
          </a:xfrm>
          <a:prstGeom prst="rect">
            <a:avLst/>
          </a:prstGeom>
          <a:noFill/>
        </p:spPr>
        <p:txBody>
          <a:bodyPr wrap="square" rtlCol="0">
            <a:spAutoFit/>
          </a:bodyPr>
          <a:lstStyle/>
          <a:p>
            <a:r>
              <a:rPr lang="en-US" sz="2000" i="1" dirty="0">
                <a:solidFill>
                  <a:srgbClr val="FF0000"/>
                </a:solidFill>
              </a:rPr>
              <a:t>Q</a:t>
            </a:r>
            <a:r>
              <a:rPr lang="en-US" sz="2000" i="1" dirty="0">
                <a:solidFill>
                  <a:prstClr val="black"/>
                </a:solidFill>
              </a:rPr>
              <a:t>: Bin #, …</a:t>
            </a:r>
          </a:p>
        </p:txBody>
      </p:sp>
      <p:cxnSp>
        <p:nvCxnSpPr>
          <p:cNvPr id="53" name="Straight Connector 52"/>
          <p:cNvCxnSpPr/>
          <p:nvPr/>
        </p:nvCxnSpPr>
        <p:spPr>
          <a:xfrm>
            <a:off x="9280620" y="892582"/>
            <a:ext cx="2123977" cy="0"/>
          </a:xfrm>
          <a:prstGeom prst="line">
            <a:avLst/>
          </a:prstGeom>
          <a:ln w="127000" cmpd="sng">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304110" y="1399216"/>
            <a:ext cx="2110998"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Phasing</a:t>
            </a:r>
          </a:p>
        </p:txBody>
      </p:sp>
      <p:sp>
        <p:nvSpPr>
          <p:cNvPr id="55" name="Rectangle 54"/>
          <p:cNvSpPr/>
          <p:nvPr/>
        </p:nvSpPr>
        <p:spPr>
          <a:xfrm>
            <a:off x="9289566" y="2965315"/>
            <a:ext cx="2125542" cy="3062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Merging</a:t>
            </a:r>
          </a:p>
        </p:txBody>
      </p:sp>
      <p:sp>
        <p:nvSpPr>
          <p:cNvPr id="56" name="Oval 55"/>
          <p:cNvSpPr/>
          <p:nvPr/>
        </p:nvSpPr>
        <p:spPr>
          <a:xfrm>
            <a:off x="10309871" y="1017191"/>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Oval 56"/>
          <p:cNvSpPr/>
          <p:nvPr/>
        </p:nvSpPr>
        <p:spPr>
          <a:xfrm>
            <a:off x="10305261" y="1181077"/>
            <a:ext cx="97033" cy="9703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Up Arrow 57"/>
          <p:cNvSpPr/>
          <p:nvPr/>
        </p:nvSpPr>
        <p:spPr>
          <a:xfrm rot="3013805">
            <a:off x="2955370" y="2211129"/>
            <a:ext cx="293564" cy="567294"/>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Up Arrow 59"/>
          <p:cNvSpPr/>
          <p:nvPr/>
        </p:nvSpPr>
        <p:spPr>
          <a:xfrm rot="10800000">
            <a:off x="616660" y="2519951"/>
            <a:ext cx="195815" cy="362608"/>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TextBox 60"/>
          <p:cNvSpPr txBox="1"/>
          <p:nvPr/>
        </p:nvSpPr>
        <p:spPr>
          <a:xfrm>
            <a:off x="198871" y="188783"/>
            <a:ext cx="3377451" cy="1077218"/>
          </a:xfrm>
          <a:prstGeom prst="rect">
            <a:avLst/>
          </a:prstGeom>
          <a:noFill/>
        </p:spPr>
        <p:txBody>
          <a:bodyPr wrap="square" rtlCol="0">
            <a:spAutoFit/>
          </a:bodyPr>
          <a:lstStyle/>
          <a:p>
            <a:r>
              <a:rPr lang="en-US" sz="3200" dirty="0" err="1">
                <a:solidFill>
                  <a:prstClr val="black"/>
                </a:solidFill>
              </a:rPr>
              <a:t>CHATSet</a:t>
            </a:r>
            <a:r>
              <a:rPr lang="en-US" sz="3200" dirty="0">
                <a:solidFill>
                  <a:prstClr val="black"/>
                </a:solidFill>
              </a:rPr>
              <a:t> building process (cont.)</a:t>
            </a:r>
          </a:p>
        </p:txBody>
      </p:sp>
    </p:spTree>
    <p:extLst>
      <p:ext uri="{BB962C8B-B14F-4D97-AF65-F5344CB8AC3E}">
        <p14:creationId xmlns:p14="http://schemas.microsoft.com/office/powerpoint/2010/main" val="3300619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CHATSet</a:t>
            </a:r>
            <a:r>
              <a:rPr lang="en-US" dirty="0" smtClean="0"/>
              <a:t> building process</a:t>
            </a:r>
            <a:endParaRPr lang="en-US" dirty="0"/>
          </a:p>
        </p:txBody>
      </p:sp>
      <p:sp>
        <p:nvSpPr>
          <p:cNvPr id="3" name="Content Placeholder 2"/>
          <p:cNvSpPr>
            <a:spLocks noGrp="1"/>
          </p:cNvSpPr>
          <p:nvPr>
            <p:ph idx="1"/>
          </p:nvPr>
        </p:nvSpPr>
        <p:spPr/>
        <p:txBody>
          <a:bodyPr/>
          <a:lstStyle/>
          <a:p>
            <a:r>
              <a:rPr lang="en-US" dirty="0" smtClean="0"/>
              <a:t>CHAT iterates through ordered pairwise detection results and updates the IBD graphs in all involved windows by adding </a:t>
            </a:r>
            <a:r>
              <a:rPr lang="en-US" b="1" dirty="0" smtClean="0"/>
              <a:t>the strongest edges</a:t>
            </a:r>
            <a:r>
              <a:rPr lang="en-US" dirty="0"/>
              <a:t>.</a:t>
            </a:r>
            <a:endParaRPr lang="en-US" dirty="0" smtClean="0"/>
          </a:p>
          <a:p>
            <a:r>
              <a:rPr lang="en-US" dirty="0" smtClean="0"/>
              <a:t>Meanwhile it keeps checking whether in some windows there are &gt;= 2 pairwise IBD segments involving the same individual, i.e., an IBD graph like</a:t>
            </a:r>
          </a:p>
          <a:p>
            <a:endParaRPr lang="en-US" dirty="0" smtClean="0"/>
          </a:p>
          <a:p>
            <a:endParaRPr lang="en-US" dirty="0"/>
          </a:p>
          <a:p>
            <a:endParaRPr lang="en-US" dirty="0" smtClean="0"/>
          </a:p>
          <a:p>
            <a:endParaRPr lang="en-US" dirty="0"/>
          </a:p>
        </p:txBody>
      </p:sp>
      <p:pic>
        <p:nvPicPr>
          <p:cNvPr id="91" name="Picture 90"/>
          <p:cNvPicPr>
            <a:picLocks noChangeAspect="1"/>
          </p:cNvPicPr>
          <p:nvPr/>
        </p:nvPicPr>
        <p:blipFill>
          <a:blip r:embed="rId2"/>
          <a:stretch>
            <a:fillRect/>
          </a:stretch>
        </p:blipFill>
        <p:spPr>
          <a:xfrm>
            <a:off x="4271609" y="3852694"/>
            <a:ext cx="3239510" cy="2164649"/>
          </a:xfrm>
          <a:prstGeom prst="rect">
            <a:avLst/>
          </a:prstGeom>
        </p:spPr>
      </p:pic>
    </p:spTree>
    <p:extLst>
      <p:ext uri="{BB962C8B-B14F-4D97-AF65-F5344CB8AC3E}">
        <p14:creationId xmlns:p14="http://schemas.microsoft.com/office/powerpoint/2010/main" val="76645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CHATSet</a:t>
            </a:r>
            <a:r>
              <a:rPr lang="en-US" dirty="0"/>
              <a:t> building </a:t>
            </a:r>
            <a:r>
              <a:rPr lang="en-US" dirty="0" smtClean="0"/>
              <a:t>process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that happens, CHAT tries to cluster certain nodes, because at a single window we should have</a:t>
                </a:r>
              </a:p>
              <a:p>
                <a:pPr marL="0" indent="0" algn="ctr">
                  <a:buNone/>
                </a:pPr>
                <a14:m>
                  <m:oMath xmlns:m="http://schemas.openxmlformats.org/officeDocument/2006/math">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𝐴</m:t>
                              </m:r>
                              <m:r>
                                <a:rPr lang="en-US" sz="2400" b="0" i="1" smtClean="0">
                                  <a:latin typeface="Cambria Math" panose="02040503050406030204" pitchFamily="18" charset="0"/>
                                </a:rPr>
                                <m:t>𝑆𝐵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𝐴𝑆𝐶</m:t>
                              </m:r>
                            </m:e>
                          </m:mr>
                          <m:mr>
                            <m:e>
                              <m:r>
                                <a:rPr lang="en-US" sz="2400" b="0" i="1" smtClean="0">
                                  <a:latin typeface="Cambria Math" panose="02040503050406030204" pitchFamily="18" charset="0"/>
                                </a:rPr>
                                <m:t>𝐴𝑁𝑆𝐵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𝐴𝑁𝑆𝐶</m:t>
                              </m:r>
                            </m:e>
                          </m:mr>
                        </m:m>
                      </m:e>
                    </m:d>
                  </m:oMath>
                </a14:m>
                <a:r>
                  <a:rPr lang="en-US" dirty="0" smtClean="0"/>
                  <a:t>  OR   </a:t>
                </a:r>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𝐴</m:t>
                              </m:r>
                              <m:r>
                                <a:rPr lang="en-US" sz="2400" i="1">
                                  <a:latin typeface="Cambria Math" panose="02040503050406030204" pitchFamily="18" charset="0"/>
                                </a:rPr>
                                <m:t>𝑆𝐵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𝐴𝑁𝑆𝐶</m:t>
                              </m:r>
                            </m:e>
                          </m:mr>
                          <m:mr>
                            <m:e>
                              <m:r>
                                <a:rPr lang="en-US" sz="2400" i="1">
                                  <a:latin typeface="Cambria Math" panose="02040503050406030204" pitchFamily="18" charset="0"/>
                                </a:rPr>
                                <m:t>𝐴𝑁𝑆𝐵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𝐴𝑆𝐶</m:t>
                              </m:r>
                            </m:e>
                          </m:mr>
                        </m:m>
                      </m:e>
                    </m:d>
                  </m:oMath>
                </a14:m>
                <a:r>
                  <a:rPr lang="en-US" sz="2400" dirty="0" smtClean="0"/>
                  <a:t> </a:t>
                </a:r>
              </a:p>
              <a:p>
                <a:pPr marL="0" indent="0">
                  <a:buNone/>
                </a:pPr>
                <a:r>
                  <a:rPr lang="en-US" dirty="0"/>
                  <a:t> </a:t>
                </a:r>
                <a:r>
                  <a:rPr lang="en-US" dirty="0" smtClean="0"/>
                  <a:t>Successful </a:t>
                </a:r>
                <a:r>
                  <a:rPr lang="en-US" dirty="0"/>
                  <a:t>clustering </a:t>
                </a:r>
                <a:r>
                  <a:rPr lang="en-US" dirty="0" smtClean="0"/>
                  <a:t>changes IBD graphs </a:t>
                </a:r>
                <a:r>
                  <a:rPr lang="en-US" b="1" dirty="0" smtClean="0"/>
                  <a:t>in all relevant windows </a:t>
                </a:r>
                <a:r>
                  <a:rPr lang="en-US" dirty="0" smtClean="0"/>
                  <a:t>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32" name="Picture 31"/>
          <p:cNvPicPr>
            <a:picLocks noChangeAspect="1"/>
          </p:cNvPicPr>
          <p:nvPr/>
        </p:nvPicPr>
        <p:blipFill>
          <a:blip r:embed="rId3"/>
          <a:stretch>
            <a:fillRect/>
          </a:stretch>
        </p:blipFill>
        <p:spPr>
          <a:xfrm>
            <a:off x="2053073" y="4079756"/>
            <a:ext cx="3075449" cy="2204774"/>
          </a:xfrm>
          <a:prstGeom prst="rect">
            <a:avLst/>
          </a:prstGeom>
        </p:spPr>
      </p:pic>
      <p:pic>
        <p:nvPicPr>
          <p:cNvPr id="60" name="Picture 59"/>
          <p:cNvPicPr>
            <a:picLocks noChangeAspect="1"/>
          </p:cNvPicPr>
          <p:nvPr/>
        </p:nvPicPr>
        <p:blipFill>
          <a:blip r:embed="rId4"/>
          <a:stretch>
            <a:fillRect/>
          </a:stretch>
        </p:blipFill>
        <p:spPr>
          <a:xfrm>
            <a:off x="6945385" y="4079757"/>
            <a:ext cx="2984842" cy="2232143"/>
          </a:xfrm>
          <a:prstGeom prst="rect">
            <a:avLst/>
          </a:prstGeom>
        </p:spPr>
      </p:pic>
      <p:sp>
        <p:nvSpPr>
          <p:cNvPr id="61" name="TextBox 60"/>
          <p:cNvSpPr txBox="1"/>
          <p:nvPr/>
        </p:nvSpPr>
        <p:spPr>
          <a:xfrm>
            <a:off x="5604334" y="4837471"/>
            <a:ext cx="668594" cy="523220"/>
          </a:xfrm>
          <a:prstGeom prst="rect">
            <a:avLst/>
          </a:prstGeom>
          <a:noFill/>
        </p:spPr>
        <p:txBody>
          <a:bodyPr wrap="square" rtlCol="0">
            <a:spAutoFit/>
          </a:bodyPr>
          <a:lstStyle/>
          <a:p>
            <a:r>
              <a:rPr lang="en-US" sz="2800" dirty="0" smtClean="0"/>
              <a:t>OR</a:t>
            </a:r>
            <a:endParaRPr lang="en-US" sz="2800" dirty="0"/>
          </a:p>
        </p:txBody>
      </p:sp>
    </p:spTree>
    <p:extLst>
      <p:ext uri="{BB962C8B-B14F-4D97-AF65-F5344CB8AC3E}">
        <p14:creationId xmlns:p14="http://schemas.microsoft.com/office/powerpoint/2010/main" val="2884159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CHATSet</a:t>
            </a:r>
            <a:r>
              <a:rPr lang="en-US" dirty="0"/>
              <a:t> building </a:t>
            </a:r>
            <a:r>
              <a:rPr lang="en-US" dirty="0" smtClean="0"/>
              <a:t>process (cont.)</a:t>
            </a:r>
            <a:endParaRPr lang="en-US" dirty="0"/>
          </a:p>
        </p:txBody>
      </p:sp>
      <p:sp>
        <p:nvSpPr>
          <p:cNvPr id="3" name="Content Placeholder 2"/>
          <p:cNvSpPr>
            <a:spLocks noGrp="1"/>
          </p:cNvSpPr>
          <p:nvPr>
            <p:ph idx="1"/>
          </p:nvPr>
        </p:nvSpPr>
        <p:spPr/>
        <p:txBody>
          <a:bodyPr/>
          <a:lstStyle/>
          <a:p>
            <a:r>
              <a:rPr lang="en-US" dirty="0" smtClean="0"/>
              <a:t>Given successful clustering, CHAT checks every other subject also involved (i.e., B and C) to see whether they can, as the first subject, bring in more haplotypes to further expand existing clusters. </a:t>
            </a:r>
          </a:p>
          <a:p>
            <a:r>
              <a:rPr lang="en-US" dirty="0" smtClean="0"/>
              <a:t>This process ends when no more new subject were added. Then CHAT goes back to add strong edges base on pairwise results, until all results are processed. </a:t>
            </a:r>
          </a:p>
          <a:p>
            <a:r>
              <a:rPr lang="en-US" dirty="0" smtClean="0"/>
              <a:t>Notably, the examination of each subject may lead to updates of IBD graphs at multiple windows, but only at overlapping windows will the expansion happen.</a:t>
            </a:r>
          </a:p>
          <a:p>
            <a:endParaRPr lang="en-US" dirty="0"/>
          </a:p>
        </p:txBody>
      </p:sp>
    </p:spTree>
    <p:extLst>
      <p:ext uri="{BB962C8B-B14F-4D97-AF65-F5344CB8AC3E}">
        <p14:creationId xmlns:p14="http://schemas.microsoft.com/office/powerpoint/2010/main" val="95976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Pairwise vs. multiway IBD detection</a:t>
            </a:r>
            <a:endParaRPr lang="en-US" dirty="0"/>
          </a:p>
        </p:txBody>
      </p:sp>
      <p:sp>
        <p:nvSpPr>
          <p:cNvPr id="3" name="Content Placeholder 2"/>
          <p:cNvSpPr>
            <a:spLocks noGrp="1"/>
          </p:cNvSpPr>
          <p:nvPr>
            <p:ph idx="1"/>
          </p:nvPr>
        </p:nvSpPr>
        <p:spPr/>
        <p:txBody>
          <a:bodyPr>
            <a:normAutofit/>
          </a:bodyPr>
          <a:lstStyle/>
          <a:p>
            <a:r>
              <a:rPr lang="en-US" dirty="0" smtClean="0"/>
              <a:t>Pairwise detection compares the similarity of two haplotypes at a time, while </a:t>
            </a:r>
            <a:r>
              <a:rPr lang="en-US" dirty="0" err="1" smtClean="0"/>
              <a:t>multiway</a:t>
            </a:r>
            <a:r>
              <a:rPr lang="en-US" dirty="0" smtClean="0"/>
              <a:t> detection compares multiple haplotypes simultaneously.</a:t>
            </a:r>
          </a:p>
          <a:p>
            <a:r>
              <a:rPr lang="en-US" dirty="0" smtClean="0"/>
              <a:t>To the end of IBD mapping, multiway detection may be advantageous over pairwise detection in identifying short IBD regions (&lt; 1cM).</a:t>
            </a:r>
          </a:p>
          <a:p>
            <a:pPr lvl="1"/>
            <a:r>
              <a:rPr lang="en-US" dirty="0" smtClean="0"/>
              <a:t>Existing pairwise methods mostly estimate IBD probability based on the length of sharing, so IBD segments must be long enough to be detectable.</a:t>
            </a:r>
          </a:p>
          <a:p>
            <a:pPr lvl="1"/>
            <a:r>
              <a:rPr lang="en-US" dirty="0" smtClean="0"/>
              <a:t>Consider haplotypes </a:t>
            </a:r>
            <a:r>
              <a:rPr lang="en-US" i="1" dirty="0" smtClean="0"/>
              <a:t>A, B </a:t>
            </a:r>
            <a:r>
              <a:rPr lang="en-US" dirty="0" smtClean="0"/>
              <a:t>and</a:t>
            </a:r>
            <a:r>
              <a:rPr lang="en-US" i="1" dirty="0" smtClean="0"/>
              <a:t> C </a:t>
            </a:r>
            <a:r>
              <a:rPr lang="en-US" dirty="0" smtClean="0"/>
              <a:t>in a region not interrupted by recombination. If </a:t>
            </a:r>
            <a:r>
              <a:rPr lang="en-US" i="1" dirty="0" smtClean="0"/>
              <a:t>A</a:t>
            </a:r>
            <a:r>
              <a:rPr lang="en-US" dirty="0" smtClean="0"/>
              <a:t> and </a:t>
            </a:r>
            <a:r>
              <a:rPr lang="en-US" i="1" dirty="0" smtClean="0"/>
              <a:t>B</a:t>
            </a:r>
            <a:r>
              <a:rPr lang="en-US" dirty="0" smtClean="0"/>
              <a:t> are IBD and </a:t>
            </a:r>
            <a:r>
              <a:rPr lang="en-US" i="1" dirty="0" smtClean="0"/>
              <a:t>A </a:t>
            </a:r>
            <a:r>
              <a:rPr lang="en-US" dirty="0" smtClean="0"/>
              <a:t>and </a:t>
            </a:r>
            <a:r>
              <a:rPr lang="en-US" i="1" dirty="0" smtClean="0"/>
              <a:t>C </a:t>
            </a:r>
            <a:r>
              <a:rPr lang="en-US" dirty="0" smtClean="0"/>
              <a:t>are IBD, then by definition </a:t>
            </a:r>
            <a:r>
              <a:rPr lang="en-US" i="1" dirty="0" smtClean="0"/>
              <a:t>B </a:t>
            </a:r>
            <a:r>
              <a:rPr lang="en-US" dirty="0" smtClean="0"/>
              <a:t>and </a:t>
            </a:r>
            <a:r>
              <a:rPr lang="en-US" i="1" dirty="0" smtClean="0"/>
              <a:t>C </a:t>
            </a:r>
            <a:r>
              <a:rPr lang="en-US" dirty="0" smtClean="0"/>
              <a:t>are also IBD even though their IBD relation is undetectable via pairwise comparison.</a:t>
            </a:r>
          </a:p>
          <a:p>
            <a:endParaRPr lang="en-US" dirty="0"/>
          </a:p>
        </p:txBody>
      </p:sp>
    </p:spTree>
    <p:extLst>
      <p:ext uri="{BB962C8B-B14F-4D97-AF65-F5344CB8AC3E}">
        <p14:creationId xmlns:p14="http://schemas.microsoft.com/office/powerpoint/2010/main" val="14176770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expansion at overlapping bins</a:t>
            </a:r>
            <a:endParaRPr lang="en-US" dirty="0"/>
          </a:p>
        </p:txBody>
      </p:sp>
      <p:pic>
        <p:nvPicPr>
          <p:cNvPr id="3" name="Picture 2"/>
          <p:cNvPicPr>
            <a:picLocks noChangeAspect="1"/>
          </p:cNvPicPr>
          <p:nvPr/>
        </p:nvPicPr>
        <p:blipFill>
          <a:blip r:embed="rId2"/>
          <a:stretch>
            <a:fillRect/>
          </a:stretch>
        </p:blipFill>
        <p:spPr>
          <a:xfrm>
            <a:off x="2136703" y="1393436"/>
            <a:ext cx="7918593" cy="4955294"/>
          </a:xfrm>
          <a:prstGeom prst="rect">
            <a:avLst/>
          </a:prstGeom>
        </p:spPr>
      </p:pic>
    </p:spTree>
    <p:extLst>
      <p:ext uri="{BB962C8B-B14F-4D97-AF65-F5344CB8AC3E}">
        <p14:creationId xmlns:p14="http://schemas.microsoft.com/office/powerpoint/2010/main" val="1637900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from EMI</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Seed selection</a:t>
            </a:r>
          </a:p>
          <a:p>
            <a:pPr marL="457200" lvl="1" indent="0">
              <a:buNone/>
            </a:pPr>
            <a:r>
              <a:rPr lang="en-US" dirty="0" smtClean="0"/>
              <a:t>EMI selects one node with the highest strength, i.e., (the haplotype of) one subject that is in strong IBD with many other subjects. CHAT selects a few nodes that may indicate one long IBD haplotype. Thus, CHAT probably has fewer false positives (good for its purpose).</a:t>
            </a:r>
          </a:p>
          <a:p>
            <a:pPr marL="514350" indent="-514350">
              <a:buFont typeface="+mj-lt"/>
              <a:buAutoNum type="arabicPeriod"/>
            </a:pPr>
            <a:r>
              <a:rPr lang="en-US" dirty="0" smtClean="0"/>
              <a:t>Density of the forming clusters</a:t>
            </a:r>
          </a:p>
          <a:p>
            <a:pPr marL="457200" lvl="1" indent="0">
              <a:buNone/>
            </a:pPr>
            <a:r>
              <a:rPr lang="en-US" dirty="0" smtClean="0"/>
              <a:t>CHAT assumes every cluster is a clique. Thus, once a node is added, a k-clique will </a:t>
            </a:r>
            <a:r>
              <a:rPr lang="en-US" dirty="0"/>
              <a:t>automatically become </a:t>
            </a:r>
            <a:r>
              <a:rPr lang="en-US" dirty="0" smtClean="0"/>
              <a:t>a (k+1)-clique </a:t>
            </a:r>
          </a:p>
          <a:p>
            <a:pPr marL="514350" indent="-514350">
              <a:buFont typeface="+mj-lt"/>
              <a:buAutoNum type="arabicPeriod"/>
            </a:pPr>
            <a:r>
              <a:rPr lang="en-US" dirty="0" smtClean="0"/>
              <a:t>Expansion of clusters</a:t>
            </a:r>
          </a:p>
          <a:p>
            <a:pPr marL="457200" lvl="1" indent="0">
              <a:buNone/>
            </a:pPr>
            <a:r>
              <a:rPr lang="en-US" dirty="0" smtClean="0"/>
              <a:t>EMI considers one candidate’s IBD relations with ALL current members, while CHAT consider it’s relation with </a:t>
            </a:r>
            <a:r>
              <a:rPr lang="en-US" dirty="0"/>
              <a:t>only one </a:t>
            </a:r>
            <a:r>
              <a:rPr lang="en-US" dirty="0" smtClean="0"/>
              <a:t>current member</a:t>
            </a:r>
          </a:p>
        </p:txBody>
      </p:sp>
      <p:sp>
        <p:nvSpPr>
          <p:cNvPr id="4" name="TextBox 3"/>
          <p:cNvSpPr txBox="1"/>
          <p:nvPr/>
        </p:nvSpPr>
        <p:spPr>
          <a:xfrm>
            <a:off x="9006348" y="242140"/>
            <a:ext cx="3106993" cy="1815882"/>
          </a:xfrm>
          <a:prstGeom prst="rect">
            <a:avLst/>
          </a:prstGeom>
          <a:noFill/>
        </p:spPr>
        <p:txBody>
          <a:bodyPr wrap="square" rtlCol="0">
            <a:spAutoFit/>
          </a:bodyPr>
          <a:lstStyle/>
          <a:p>
            <a:pPr marL="228600" lvl="1">
              <a:spcBef>
                <a:spcPts val="1000"/>
              </a:spcBef>
            </a:pPr>
            <a:r>
              <a:rPr lang="en-US" sz="2800" dirty="0">
                <a:solidFill>
                  <a:srgbClr val="FF0000"/>
                </a:solidFill>
              </a:rPr>
              <a:t>Is CHAT more vulnerable to errors due to 2 and 3?</a:t>
            </a:r>
          </a:p>
        </p:txBody>
      </p:sp>
    </p:spTree>
    <p:extLst>
      <p:ext uri="{BB962C8B-B14F-4D97-AF65-F5344CB8AC3E}">
        <p14:creationId xmlns:p14="http://schemas.microsoft.com/office/powerpoint/2010/main" val="175620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387366"/>
            <a:ext cx="10515600" cy="4789597"/>
          </a:xfrm>
        </p:spPr>
        <p:txBody>
          <a:bodyPr>
            <a:normAutofit fontScale="47500" lnSpcReduction="20000"/>
          </a:bodyPr>
          <a:lstStyle/>
          <a:p>
            <a:r>
              <a:rPr lang="en-US" dirty="0"/>
              <a:t>Browning, B. L., and S. R. Browning, </a:t>
            </a:r>
            <a:r>
              <a:rPr lang="en-US" dirty="0" smtClean="0"/>
              <a:t>(2011) </a:t>
            </a:r>
            <a:r>
              <a:rPr lang="en-US" dirty="0"/>
              <a:t>A fast, powerful method for detecting identity by descent. Am. J. Hum. Genet. 88: 173–182</a:t>
            </a:r>
            <a:r>
              <a:rPr lang="en-US" dirty="0" smtClean="0"/>
              <a:t>.</a:t>
            </a:r>
          </a:p>
          <a:p>
            <a:r>
              <a:rPr lang="en-US" dirty="0" smtClean="0"/>
              <a:t>Browning, S. R., and B. L. Browning. (2012) Identity by descent between distant relatives: detection and applications. </a:t>
            </a:r>
            <a:r>
              <a:rPr lang="en-US" dirty="0" err="1" smtClean="0"/>
              <a:t>Annu</a:t>
            </a:r>
            <a:r>
              <a:rPr lang="en-US" dirty="0" smtClean="0"/>
              <a:t>. Rev. Genet. 46: 617–633.</a:t>
            </a:r>
          </a:p>
          <a:p>
            <a:r>
              <a:rPr lang="en-US" dirty="0"/>
              <a:t>Browning, </a:t>
            </a:r>
            <a:r>
              <a:rPr lang="en-US" dirty="0" smtClean="0"/>
              <a:t>B. </a:t>
            </a:r>
            <a:r>
              <a:rPr lang="en-US" dirty="0"/>
              <a:t>L., and </a:t>
            </a:r>
            <a:r>
              <a:rPr lang="en-US" dirty="0" smtClean="0"/>
              <a:t>S. </a:t>
            </a:r>
            <a:r>
              <a:rPr lang="en-US" dirty="0"/>
              <a:t>R. Browning. </a:t>
            </a:r>
            <a:r>
              <a:rPr lang="en-US" dirty="0" smtClean="0"/>
              <a:t>(2013) Improving </a:t>
            </a:r>
            <a:r>
              <a:rPr lang="en-US" dirty="0"/>
              <a:t>the accuracy and efficiency of identity-by-descent detection in population data</a:t>
            </a:r>
            <a:r>
              <a:rPr lang="en-US" dirty="0" smtClean="0"/>
              <a:t>. </a:t>
            </a:r>
            <a:r>
              <a:rPr lang="en-US" dirty="0"/>
              <a:t>Genetics </a:t>
            </a:r>
            <a:r>
              <a:rPr lang="en-US" dirty="0" smtClean="0"/>
              <a:t>194.2: </a:t>
            </a:r>
            <a:r>
              <a:rPr lang="en-US" dirty="0"/>
              <a:t>459-471.</a:t>
            </a:r>
            <a:endParaRPr lang="en-US" dirty="0" smtClean="0"/>
          </a:p>
          <a:p>
            <a:r>
              <a:rPr lang="en-US" dirty="0"/>
              <a:t>Fortunato, Santo. "Community detection in graphs." </a:t>
            </a:r>
            <a:r>
              <a:rPr lang="en-US" i="1" dirty="0"/>
              <a:t>Physics reports</a:t>
            </a:r>
            <a:r>
              <a:rPr lang="en-US" dirty="0"/>
              <a:t> 486.3 (2010): 75-174.</a:t>
            </a:r>
            <a:endParaRPr lang="en-US" dirty="0" smtClean="0"/>
          </a:p>
          <a:p>
            <a:r>
              <a:rPr lang="en-US" dirty="0" err="1" smtClean="0"/>
              <a:t>Gusev</a:t>
            </a:r>
            <a:r>
              <a:rPr lang="en-US" dirty="0"/>
              <a:t>, A., J. K. Lowe, M. Stoffel, M. J. Daly, D. </a:t>
            </a:r>
            <a:r>
              <a:rPr lang="en-US" dirty="0" err="1"/>
              <a:t>Altshuler</a:t>
            </a:r>
            <a:r>
              <a:rPr lang="en-US" dirty="0"/>
              <a:t> et al., 2009 Whole population, genome-wide mapping of hidden relatedness. Genome Res. 19: 318–326</a:t>
            </a:r>
            <a:r>
              <a:rPr lang="en-US" dirty="0" smtClean="0"/>
              <a:t>.</a:t>
            </a:r>
          </a:p>
          <a:p>
            <a:r>
              <a:rPr lang="en-US" dirty="0" err="1"/>
              <a:t>Gusev</a:t>
            </a:r>
            <a:r>
              <a:rPr lang="en-US" dirty="0" smtClean="0"/>
              <a:t>, A</a:t>
            </a:r>
            <a:r>
              <a:rPr lang="en-US" dirty="0"/>
              <a:t>. et al. (2011) DASH: a method for identical-by-descent haplotype </a:t>
            </a:r>
            <a:r>
              <a:rPr lang="en-US" dirty="0" smtClean="0"/>
              <a:t>mapping uncovers </a:t>
            </a:r>
            <a:r>
              <a:rPr lang="en-US" dirty="0"/>
              <a:t>association with recent variation. Am. J. Hum. Genet., 88, 706–717</a:t>
            </a:r>
            <a:r>
              <a:rPr lang="en-US" dirty="0" smtClean="0"/>
              <a:t>.</a:t>
            </a:r>
          </a:p>
          <a:p>
            <a:r>
              <a:rPr lang="en-US" dirty="0" err="1"/>
              <a:t>ences</a:t>
            </a:r>
            <a:r>
              <a:rPr lang="en-US" dirty="0"/>
              <a:t>[edit]</a:t>
            </a:r>
          </a:p>
          <a:p>
            <a:r>
              <a:rPr lang="en-US" dirty="0" err="1" smtClean="0"/>
              <a:t>Hartuv</a:t>
            </a:r>
            <a:r>
              <a:rPr lang="en-US" dirty="0"/>
              <a:t>, E.; Shamir, R. (2000), </a:t>
            </a:r>
            <a:r>
              <a:rPr lang="en-US" dirty="0" smtClean="0"/>
              <a:t>A </a:t>
            </a:r>
            <a:r>
              <a:rPr lang="en-US" dirty="0"/>
              <a:t>clustering algorithm based on graph </a:t>
            </a:r>
            <a:r>
              <a:rPr lang="en-US" dirty="0" smtClean="0"/>
              <a:t>connectivity, </a:t>
            </a:r>
            <a:r>
              <a:rPr lang="en-US" dirty="0"/>
              <a:t>Information Processing Letters 76 (4-6): 175–181</a:t>
            </a:r>
          </a:p>
          <a:p>
            <a:r>
              <a:rPr lang="en-US" dirty="0" smtClean="0"/>
              <a:t>He, D</a:t>
            </a:r>
            <a:r>
              <a:rPr lang="en-US" dirty="0"/>
              <a:t>. (2013) IBD-Groupon: an efficient method for detecting group-wise </a:t>
            </a:r>
            <a:r>
              <a:rPr lang="en-US" dirty="0" smtClean="0"/>
              <a:t>identity-by-descent </a:t>
            </a:r>
            <a:r>
              <a:rPr lang="en-US" dirty="0"/>
              <a:t>regions simultaneously in multiple individuals based on pairwise </a:t>
            </a:r>
            <a:r>
              <a:rPr lang="en-US" dirty="0" smtClean="0"/>
              <a:t>IBD relationships</a:t>
            </a:r>
            <a:r>
              <a:rPr lang="en-US" dirty="0"/>
              <a:t>. Bioinformatics, 29, i162–i170</a:t>
            </a:r>
            <a:r>
              <a:rPr lang="en-US" dirty="0" smtClean="0"/>
              <a:t>.</a:t>
            </a:r>
          </a:p>
          <a:p>
            <a:r>
              <a:rPr lang="en-US" dirty="0" err="1"/>
              <a:t>Hochreiter</a:t>
            </a:r>
            <a:r>
              <a:rPr lang="en-US" dirty="0"/>
              <a:t> </a:t>
            </a:r>
            <a:r>
              <a:rPr lang="en-US" dirty="0" smtClean="0"/>
              <a:t>S (2013). </a:t>
            </a:r>
            <a:r>
              <a:rPr lang="en-US" dirty="0" err="1"/>
              <a:t>HapFABIA</a:t>
            </a:r>
            <a:r>
              <a:rPr lang="en-US" dirty="0"/>
              <a:t>: identification of very short segments of </a:t>
            </a:r>
            <a:r>
              <a:rPr lang="en-US" dirty="0" smtClean="0"/>
              <a:t>identity by </a:t>
            </a:r>
            <a:r>
              <a:rPr lang="en-US" dirty="0"/>
              <a:t>descent characterized by rare variants in large sequencing </a:t>
            </a:r>
            <a:r>
              <a:rPr lang="en-US" dirty="0" smtClean="0"/>
              <a:t>data. Nucleic </a:t>
            </a:r>
            <a:r>
              <a:rPr lang="en-US" dirty="0"/>
              <a:t>acids </a:t>
            </a:r>
            <a:r>
              <a:rPr lang="en-US" dirty="0" smtClean="0"/>
              <a:t>research, </a:t>
            </a:r>
            <a:r>
              <a:rPr lang="en-US" dirty="0"/>
              <a:t>41(22):202.</a:t>
            </a:r>
            <a:endParaRPr lang="en-US" dirty="0" smtClean="0"/>
          </a:p>
          <a:p>
            <a:r>
              <a:rPr lang="en-US" dirty="0" err="1"/>
              <a:t>Jiang,P</a:t>
            </a:r>
            <a:r>
              <a:rPr lang="en-US" dirty="0"/>
              <a:t>. and </a:t>
            </a:r>
            <a:r>
              <a:rPr lang="en-US" dirty="0" err="1"/>
              <a:t>Singh,M</a:t>
            </a:r>
            <a:r>
              <a:rPr lang="en-US" dirty="0"/>
              <a:t>. (2010) </a:t>
            </a:r>
            <a:r>
              <a:rPr lang="en-US" dirty="0" err="1"/>
              <a:t>SPICi</a:t>
            </a:r>
            <a:r>
              <a:rPr lang="en-US" dirty="0"/>
              <a:t>: a fast clustering algorithm for large </a:t>
            </a:r>
            <a:r>
              <a:rPr lang="en-US" dirty="0" smtClean="0"/>
              <a:t>biological networks</a:t>
            </a:r>
            <a:r>
              <a:rPr lang="en-US" dirty="0"/>
              <a:t>. Bioinformatics, 26, 1105–1111.</a:t>
            </a:r>
            <a:endParaRPr lang="en-US" dirty="0" smtClean="0"/>
          </a:p>
          <a:p>
            <a:r>
              <a:rPr lang="en-US" dirty="0" err="1"/>
              <a:t>Moltke,I</a:t>
            </a:r>
            <a:r>
              <a:rPr lang="en-US" dirty="0"/>
              <a:t>. et al. (2011) A method for detecting IBD regions simultaneously </a:t>
            </a:r>
            <a:r>
              <a:rPr lang="en-US" dirty="0" smtClean="0"/>
              <a:t>in multiple </a:t>
            </a:r>
            <a:r>
              <a:rPr lang="en-US" dirty="0"/>
              <a:t>individuals–with applications to disease genetics. Genome Res., </a:t>
            </a:r>
            <a:r>
              <a:rPr lang="en-US" dirty="0" smtClean="0"/>
              <a:t>21, 1168–1180.</a:t>
            </a:r>
          </a:p>
          <a:p>
            <a:r>
              <a:rPr lang="en-US" dirty="0"/>
              <a:t>Park et al</a:t>
            </a:r>
            <a:r>
              <a:rPr lang="en-US" dirty="0" smtClean="0"/>
              <a:t>. (2015) </a:t>
            </a:r>
            <a:r>
              <a:rPr lang="en-US" dirty="0"/>
              <a:t>PIGS: improved estimates of </a:t>
            </a:r>
            <a:r>
              <a:rPr lang="en-US" dirty="0" smtClean="0"/>
              <a:t>identity-by-descent probabilities </a:t>
            </a:r>
            <a:r>
              <a:rPr lang="en-US" dirty="0"/>
              <a:t>by probabilistic IBD graph sampling. </a:t>
            </a:r>
            <a:r>
              <a:rPr lang="en-US" dirty="0" smtClean="0"/>
              <a:t>Bioinformatics, 16(</a:t>
            </a:r>
            <a:r>
              <a:rPr lang="en-US" dirty="0" err="1" smtClean="0"/>
              <a:t>Suppl</a:t>
            </a:r>
            <a:r>
              <a:rPr lang="en-US" dirty="0" smtClean="0"/>
              <a:t> </a:t>
            </a:r>
            <a:r>
              <a:rPr lang="en-US" dirty="0"/>
              <a:t>5</a:t>
            </a:r>
            <a:r>
              <a:rPr lang="en-US" dirty="0" smtClean="0"/>
              <a:t>):S9</a:t>
            </a:r>
            <a:r>
              <a:rPr lang="en-US" dirty="0"/>
              <a:t>.</a:t>
            </a:r>
            <a:endParaRPr lang="en-US" dirty="0" smtClean="0"/>
          </a:p>
          <a:p>
            <a:r>
              <a:rPr lang="en-US" dirty="0"/>
              <a:t>Qian </a:t>
            </a:r>
            <a:r>
              <a:rPr lang="en-US" dirty="0" smtClean="0"/>
              <a:t>Y et al., (2014). </a:t>
            </a:r>
            <a:r>
              <a:rPr lang="en-US" dirty="0"/>
              <a:t>Efficient clustering of </a:t>
            </a:r>
            <a:r>
              <a:rPr lang="en-US" dirty="0" smtClean="0"/>
              <a:t>identity-by-descent between </a:t>
            </a:r>
            <a:r>
              <a:rPr lang="en-US" dirty="0"/>
              <a:t>multiple individuals. </a:t>
            </a:r>
            <a:r>
              <a:rPr lang="en-US" dirty="0" smtClean="0"/>
              <a:t>Bioinformatics, </a:t>
            </a:r>
            <a:r>
              <a:rPr lang="en-US" dirty="0"/>
              <a:t>30(7):734-922</a:t>
            </a:r>
            <a:r>
              <a:rPr lang="en-US" dirty="0" smtClean="0"/>
              <a:t>.</a:t>
            </a:r>
          </a:p>
        </p:txBody>
      </p:sp>
    </p:spTree>
    <p:extLst>
      <p:ext uri="{BB962C8B-B14F-4D97-AF65-F5344CB8AC3E}">
        <p14:creationId xmlns:p14="http://schemas.microsoft.com/office/powerpoint/2010/main" val="294791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Multiway detection: </a:t>
            </a:r>
            <a:r>
              <a:rPr lang="en-US" dirty="0"/>
              <a:t>Solving conflicts </a:t>
            </a:r>
            <a:r>
              <a:rPr lang="en-US" dirty="0" smtClean="0"/>
              <a:t>in multiple IBD relations</a:t>
            </a:r>
            <a:endParaRPr lang="en-US" dirty="0"/>
          </a:p>
        </p:txBody>
      </p:sp>
      <p:sp>
        <p:nvSpPr>
          <p:cNvPr id="3" name="Content Placeholder 2"/>
          <p:cNvSpPr>
            <a:spLocks noGrp="1"/>
          </p:cNvSpPr>
          <p:nvPr>
            <p:ph idx="1"/>
          </p:nvPr>
        </p:nvSpPr>
        <p:spPr/>
        <p:txBody>
          <a:bodyPr>
            <a:normAutofit/>
          </a:bodyPr>
          <a:lstStyle/>
          <a:p>
            <a:r>
              <a:rPr lang="en-US" dirty="0" smtClean="0"/>
              <a:t>Essentially multiway detection needs to solve conflicting pairwise detection results, for example, haplotypes </a:t>
            </a:r>
            <a:r>
              <a:rPr lang="en-US" i="1" dirty="0" smtClean="0"/>
              <a:t>A</a:t>
            </a:r>
            <a:r>
              <a:rPr lang="en-US" dirty="0" smtClean="0"/>
              <a:t> and </a:t>
            </a:r>
            <a:r>
              <a:rPr lang="en-US" i="1" dirty="0" smtClean="0"/>
              <a:t>B</a:t>
            </a:r>
            <a:r>
              <a:rPr lang="en-US" dirty="0" smtClean="0"/>
              <a:t> are IBD, </a:t>
            </a:r>
            <a:r>
              <a:rPr lang="en-US" i="1" dirty="0" smtClean="0"/>
              <a:t>A</a:t>
            </a:r>
            <a:r>
              <a:rPr lang="en-US" dirty="0" smtClean="0"/>
              <a:t> and </a:t>
            </a:r>
            <a:r>
              <a:rPr lang="en-US" i="1" dirty="0" smtClean="0"/>
              <a:t>C</a:t>
            </a:r>
            <a:r>
              <a:rPr lang="en-US" dirty="0" smtClean="0"/>
              <a:t> are IBD, but </a:t>
            </a:r>
            <a:r>
              <a:rPr lang="en-US" i="1" dirty="0" smtClean="0"/>
              <a:t>B</a:t>
            </a:r>
            <a:r>
              <a:rPr lang="en-US" dirty="0" smtClean="0"/>
              <a:t> and </a:t>
            </a:r>
            <a:r>
              <a:rPr lang="en-US" i="1" dirty="0" smtClean="0"/>
              <a:t>C</a:t>
            </a:r>
            <a:r>
              <a:rPr lang="en-US" dirty="0" smtClean="0"/>
              <a:t> are not IBD. </a:t>
            </a:r>
          </a:p>
          <a:p>
            <a:r>
              <a:rPr lang="en-US" dirty="0" smtClean="0"/>
              <a:t>How to solve a conflict is not always straightforward, as IBD relations are estimated.</a:t>
            </a:r>
          </a:p>
          <a:p>
            <a:pPr lvl="1"/>
            <a:r>
              <a:rPr lang="en-US" dirty="0" smtClean="0"/>
              <a:t>What would you do, if </a:t>
            </a:r>
            <a:r>
              <a:rPr lang="en-US" i="1" dirty="0" smtClean="0"/>
              <a:t>A</a:t>
            </a:r>
            <a:r>
              <a:rPr lang="en-US" dirty="0" smtClean="0"/>
              <a:t> </a:t>
            </a:r>
            <a:r>
              <a:rPr lang="en-US" dirty="0"/>
              <a:t>and </a:t>
            </a:r>
            <a:r>
              <a:rPr lang="en-US" i="1" dirty="0"/>
              <a:t>B</a:t>
            </a:r>
            <a:r>
              <a:rPr lang="en-US" dirty="0"/>
              <a:t> are IBD with 81.2% </a:t>
            </a:r>
            <a:r>
              <a:rPr lang="en-US" dirty="0" smtClean="0"/>
              <a:t>probability, </a:t>
            </a:r>
            <a:r>
              <a:rPr lang="en-US" i="1" dirty="0" smtClean="0"/>
              <a:t>A </a:t>
            </a:r>
            <a:r>
              <a:rPr lang="en-US" dirty="0"/>
              <a:t>and </a:t>
            </a:r>
            <a:r>
              <a:rPr lang="en-US" i="1" dirty="0"/>
              <a:t>C </a:t>
            </a:r>
            <a:r>
              <a:rPr lang="en-US" dirty="0"/>
              <a:t>are IBD with 49.8% </a:t>
            </a:r>
            <a:r>
              <a:rPr lang="en-US" dirty="0" smtClean="0"/>
              <a:t>probability, B and C are IBD with 13.2%?</a:t>
            </a:r>
            <a:endParaRPr lang="en-US" dirty="0"/>
          </a:p>
          <a:p>
            <a:r>
              <a:rPr lang="en-US" dirty="0"/>
              <a:t>IBD relations are estimated independently.</a:t>
            </a:r>
          </a:p>
          <a:p>
            <a:r>
              <a:rPr lang="en-US" dirty="0" smtClean="0"/>
              <a:t>Shorter regions are subject to more uncertainty.</a:t>
            </a:r>
          </a:p>
        </p:txBody>
      </p:sp>
    </p:spTree>
    <p:extLst>
      <p:ext uri="{BB962C8B-B14F-4D97-AF65-F5344CB8AC3E}">
        <p14:creationId xmlns:p14="http://schemas.microsoft.com/office/powerpoint/2010/main" val="2804356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Multiway detection: </a:t>
            </a:r>
            <a:r>
              <a:rPr lang="en-US" dirty="0" smtClean="0"/>
              <a:t>Solving </a:t>
            </a:r>
            <a:r>
              <a:rPr lang="en-US" dirty="0"/>
              <a:t>conflicts </a:t>
            </a:r>
            <a:r>
              <a:rPr lang="en-US" dirty="0" smtClean="0"/>
              <a:t>in </a:t>
            </a:r>
            <a:r>
              <a:rPr lang="en-US" dirty="0"/>
              <a:t>multiple IBD </a:t>
            </a:r>
            <a:r>
              <a:rPr lang="en-US" dirty="0" smtClean="0"/>
              <a:t>relations (cont.)</a:t>
            </a:r>
            <a:endParaRPr lang="en-US" dirty="0"/>
          </a:p>
        </p:txBody>
      </p:sp>
      <p:sp>
        <p:nvSpPr>
          <p:cNvPr id="3" name="Content Placeholder 2"/>
          <p:cNvSpPr>
            <a:spLocks noGrp="1"/>
          </p:cNvSpPr>
          <p:nvPr>
            <p:ph idx="1"/>
          </p:nvPr>
        </p:nvSpPr>
        <p:spPr/>
        <p:txBody>
          <a:bodyPr>
            <a:normAutofit/>
          </a:bodyPr>
          <a:lstStyle/>
          <a:p>
            <a:r>
              <a:rPr lang="en-US" dirty="0" smtClean="0"/>
              <a:t>Some multiway methods relies on building a global probabilistic framework and they </a:t>
            </a:r>
            <a:r>
              <a:rPr lang="en-US" dirty="0"/>
              <a:t>gain accuracy at the expense of computational efficiency</a:t>
            </a:r>
            <a:r>
              <a:rPr lang="en-US" dirty="0" smtClean="0"/>
              <a:t>.</a:t>
            </a:r>
          </a:p>
          <a:p>
            <a:pPr lvl="1"/>
            <a:r>
              <a:rPr lang="en-US" b="1" i="1" dirty="0" smtClean="0"/>
              <a:t>MCMC </a:t>
            </a:r>
            <a:r>
              <a:rPr lang="en-US" b="1" i="1" dirty="0"/>
              <a:t>IBD finder </a:t>
            </a:r>
            <a:r>
              <a:rPr lang="en-US" dirty="0"/>
              <a:t>(</a:t>
            </a:r>
            <a:r>
              <a:rPr lang="en-US" dirty="0" err="1"/>
              <a:t>Moltke</a:t>
            </a:r>
            <a:r>
              <a:rPr lang="en-US" dirty="0"/>
              <a:t> et al., 2011</a:t>
            </a:r>
            <a:r>
              <a:rPr lang="en-US" dirty="0" smtClean="0"/>
              <a:t>) detects </a:t>
            </a:r>
            <a:r>
              <a:rPr lang="en-US" dirty="0"/>
              <a:t>IBD segments directly from </a:t>
            </a:r>
            <a:r>
              <a:rPr lang="en-US" dirty="0" smtClean="0"/>
              <a:t>multiple individuals. It needs </a:t>
            </a:r>
            <a:r>
              <a:rPr lang="en-US" dirty="0"/>
              <a:t>tens of </a:t>
            </a:r>
            <a:r>
              <a:rPr lang="en-US" dirty="0" smtClean="0"/>
              <a:t>hours to process even small datasets (e.g., 20-30 individuals with 500 SNPs).</a:t>
            </a:r>
            <a:endParaRPr lang="en-US" dirty="0"/>
          </a:p>
          <a:p>
            <a:pPr lvl="1"/>
            <a:r>
              <a:rPr lang="en-US" b="1" i="1" dirty="0"/>
              <a:t>IBD-Groupon</a:t>
            </a:r>
            <a:r>
              <a:rPr lang="en-US" dirty="0"/>
              <a:t> (He, 2013</a:t>
            </a:r>
            <a:r>
              <a:rPr lang="en-US" dirty="0" smtClean="0"/>
              <a:t>) and </a:t>
            </a:r>
            <a:r>
              <a:rPr lang="en-US" b="1" i="1" dirty="0" smtClean="0"/>
              <a:t>PIGS</a:t>
            </a:r>
            <a:r>
              <a:rPr lang="en-US" dirty="0" smtClean="0"/>
              <a:t> </a:t>
            </a:r>
            <a:r>
              <a:rPr lang="en-US" dirty="0"/>
              <a:t>(Park et al., 2015</a:t>
            </a:r>
            <a:r>
              <a:rPr lang="en-US" dirty="0" smtClean="0"/>
              <a:t>) build on pairwise comparison results to improve efficiency, but still, IBD-Groupon cannot handle GWAS-scale datasets (e.g., 4000 haplotypes with 3000 SNPs) and PIGS uses sampling results to approximate exact results in practice. </a:t>
            </a:r>
          </a:p>
        </p:txBody>
      </p:sp>
    </p:spTree>
    <p:extLst>
      <p:ext uri="{BB962C8B-B14F-4D97-AF65-F5344CB8AC3E}">
        <p14:creationId xmlns:p14="http://schemas.microsoft.com/office/powerpoint/2010/main" val="4291938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Multiway detection: </a:t>
            </a:r>
            <a:r>
              <a:rPr lang="en-US" dirty="0" smtClean="0"/>
              <a:t>Solving </a:t>
            </a:r>
            <a:r>
              <a:rPr lang="en-US" dirty="0"/>
              <a:t>conflicts </a:t>
            </a:r>
            <a:r>
              <a:rPr lang="en-US" dirty="0" smtClean="0"/>
              <a:t>in </a:t>
            </a:r>
            <a:r>
              <a:rPr lang="en-US" dirty="0"/>
              <a:t>multiple IBD </a:t>
            </a:r>
            <a:r>
              <a:rPr lang="en-US" dirty="0" smtClean="0"/>
              <a:t>relations (cont.)</a:t>
            </a:r>
            <a:endParaRPr lang="en-US" dirty="0"/>
          </a:p>
        </p:txBody>
      </p:sp>
      <p:sp>
        <p:nvSpPr>
          <p:cNvPr id="3" name="Content Placeholder 2"/>
          <p:cNvSpPr>
            <a:spLocks noGrp="1"/>
          </p:cNvSpPr>
          <p:nvPr>
            <p:ph idx="1"/>
          </p:nvPr>
        </p:nvSpPr>
        <p:spPr/>
        <p:txBody>
          <a:bodyPr>
            <a:normAutofit/>
          </a:bodyPr>
          <a:lstStyle/>
          <a:p>
            <a:r>
              <a:rPr lang="en-US" dirty="0" smtClean="0"/>
              <a:t>Some methods utilize graph-based techniques.</a:t>
            </a:r>
          </a:p>
          <a:p>
            <a:pPr lvl="1"/>
            <a:r>
              <a:rPr lang="en-US" dirty="0" smtClean="0"/>
              <a:t>IBD </a:t>
            </a:r>
            <a:r>
              <a:rPr lang="en-US" dirty="0"/>
              <a:t>is not only about sequence similarity but also about the genealogical relationships among individuals. </a:t>
            </a:r>
            <a:endParaRPr lang="en-US" dirty="0" smtClean="0"/>
          </a:p>
          <a:p>
            <a:pPr lvl="1"/>
            <a:r>
              <a:rPr lang="en-US" dirty="0" smtClean="0"/>
              <a:t>Graph provides </a:t>
            </a:r>
            <a:r>
              <a:rPr lang="en-US" dirty="0"/>
              <a:t>a global view of (pairwise) relational data</a:t>
            </a:r>
            <a:r>
              <a:rPr lang="en-US" dirty="0" smtClean="0"/>
              <a:t>.</a:t>
            </a:r>
          </a:p>
          <a:p>
            <a:r>
              <a:rPr lang="en-US" dirty="0" smtClean="0"/>
              <a:t>A </a:t>
            </a:r>
            <a:r>
              <a:rPr lang="en-US" dirty="0"/>
              <a:t>graph </a:t>
            </a:r>
            <a:r>
              <a:rPr lang="en-US" dirty="0" smtClean="0"/>
              <a:t>is a </a:t>
            </a:r>
            <a:r>
              <a:rPr lang="en-US" dirty="0"/>
              <a:t>set of </a:t>
            </a:r>
            <a:r>
              <a:rPr lang="en-US" dirty="0" smtClean="0"/>
              <a:t>linked nodes. The links (edges) can have weights.</a:t>
            </a:r>
          </a:p>
          <a:p>
            <a:r>
              <a:rPr lang="en-US" dirty="0" smtClean="0"/>
              <a:t>Given</a:t>
            </a:r>
            <a:r>
              <a:rPr lang="en-US" b="1" dirty="0" smtClean="0"/>
              <a:t> </a:t>
            </a:r>
            <a:r>
              <a:rPr lang="en-US" dirty="0"/>
              <a:t>a set of </a:t>
            </a:r>
            <a:r>
              <a:rPr lang="en-US" i="1" dirty="0"/>
              <a:t>N</a:t>
            </a:r>
            <a:r>
              <a:rPr lang="en-US" dirty="0"/>
              <a:t> haplotypes at a locus</a:t>
            </a:r>
            <a:r>
              <a:rPr lang="en-US" b="1" dirty="0"/>
              <a:t>, </a:t>
            </a:r>
            <a:r>
              <a:rPr lang="en-US" dirty="0"/>
              <a:t>a typical </a:t>
            </a:r>
            <a:r>
              <a:rPr lang="en-US" b="1" dirty="0"/>
              <a:t>IBD graph </a:t>
            </a:r>
            <a:r>
              <a:rPr lang="en-US" dirty="0" smtClean="0"/>
              <a:t>contains </a:t>
            </a:r>
            <a:r>
              <a:rPr lang="en-US" i="1" dirty="0"/>
              <a:t>N</a:t>
            </a:r>
            <a:r>
              <a:rPr lang="en-US" dirty="0"/>
              <a:t> nodes each representing a </a:t>
            </a:r>
            <a:r>
              <a:rPr lang="en-US" dirty="0" smtClean="0"/>
              <a:t>haplotype. Two nodes are linked if their corresponding </a:t>
            </a:r>
            <a:r>
              <a:rPr lang="en-US" dirty="0"/>
              <a:t>haplotypes are IBD at the locus</a:t>
            </a:r>
            <a:r>
              <a:rPr lang="en-US" dirty="0" smtClean="0"/>
              <a:t>.</a:t>
            </a:r>
            <a:endParaRPr lang="en-US" dirty="0"/>
          </a:p>
        </p:txBody>
      </p:sp>
    </p:spTree>
    <p:extLst>
      <p:ext uri="{BB962C8B-B14F-4D97-AF65-F5344CB8AC3E}">
        <p14:creationId xmlns:p14="http://schemas.microsoft.com/office/powerpoint/2010/main" val="2222283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graph model of IBD</a:t>
            </a:r>
            <a:endParaRPr lang="en-US" dirty="0"/>
          </a:p>
        </p:txBody>
      </p:sp>
      <p:sp>
        <p:nvSpPr>
          <p:cNvPr id="3" name="Content Placeholder 2"/>
          <p:cNvSpPr>
            <a:spLocks noGrp="1"/>
          </p:cNvSpPr>
          <p:nvPr>
            <p:ph idx="1"/>
          </p:nvPr>
        </p:nvSpPr>
        <p:spPr/>
        <p:txBody>
          <a:bodyPr>
            <a:normAutofit/>
          </a:bodyPr>
          <a:lstStyle/>
          <a:p>
            <a:r>
              <a:rPr lang="en-US" dirty="0" smtClean="0"/>
              <a:t>A key concept is the transitivity of IBD relations at a locus: If A         B and A         C, then B          C. It means in the corresponding (undirected</a:t>
            </a:r>
            <a:r>
              <a:rPr lang="en-US" dirty="0"/>
              <a:t>) </a:t>
            </a:r>
            <a:r>
              <a:rPr lang="en-US" dirty="0" smtClean="0"/>
              <a:t>graph</a:t>
            </a:r>
            <a:r>
              <a:rPr lang="en-US" dirty="0"/>
              <a:t>,</a:t>
            </a:r>
            <a:r>
              <a:rPr lang="en-US" dirty="0" smtClean="0"/>
              <a:t> if Edge AB and AC exist, BC should also exist.</a:t>
            </a:r>
          </a:p>
          <a:p>
            <a:r>
              <a:rPr lang="en-US" dirty="0" smtClean="0"/>
              <a:t>Given that all </a:t>
            </a:r>
            <a:r>
              <a:rPr lang="en-US" dirty="0"/>
              <a:t>and only true IBD relations </a:t>
            </a:r>
            <a:r>
              <a:rPr lang="en-US" dirty="0" smtClean="0"/>
              <a:t>were </a:t>
            </a:r>
            <a:r>
              <a:rPr lang="en-US" dirty="0"/>
              <a:t>identified, every connected component of </a:t>
            </a:r>
            <a:r>
              <a:rPr lang="en-US" dirty="0" smtClean="0"/>
              <a:t>the </a:t>
            </a:r>
            <a:r>
              <a:rPr lang="en-US" dirty="0"/>
              <a:t>corresponding</a:t>
            </a:r>
            <a:r>
              <a:rPr lang="en-US" dirty="0" smtClean="0"/>
              <a:t> </a:t>
            </a:r>
            <a:r>
              <a:rPr lang="en-US" dirty="0"/>
              <a:t>IBD graph should be a </a:t>
            </a:r>
            <a:r>
              <a:rPr lang="en-US" b="1" i="1" dirty="0"/>
              <a:t>clique</a:t>
            </a:r>
            <a:r>
              <a:rPr lang="en-US" dirty="0"/>
              <a:t>.</a:t>
            </a:r>
          </a:p>
          <a:p>
            <a:endParaRPr lang="en-US" dirty="0" smtClean="0"/>
          </a:p>
        </p:txBody>
      </p:sp>
      <p:graphicFrame>
        <p:nvGraphicFramePr>
          <p:cNvPr id="4" name="Object 3"/>
          <p:cNvGraphicFramePr>
            <a:graphicFrameLocks noChangeAspect="1"/>
          </p:cNvGraphicFramePr>
          <p:nvPr>
            <p:extLst/>
          </p:nvPr>
        </p:nvGraphicFramePr>
        <p:xfrm>
          <a:off x="10036085" y="1825625"/>
          <a:ext cx="763337" cy="343819"/>
        </p:xfrm>
        <a:graphic>
          <a:graphicData uri="http://schemas.openxmlformats.org/presentationml/2006/ole">
            <mc:AlternateContent xmlns:mc="http://schemas.openxmlformats.org/markup-compatibility/2006">
              <mc:Choice xmlns:v="urn:schemas-microsoft-com:vml" Requires="v">
                <p:oleObj spid="_x0000_s1073" name="Equation" r:id="rId4" imgW="507960" imgH="203040" progId="Equation.3">
                  <p:embed/>
                </p:oleObj>
              </mc:Choice>
              <mc:Fallback>
                <p:oleObj name="Equation" r:id="rId4" imgW="507960" imgH="203040" progId="Equation.3">
                  <p:embed/>
                  <p:pic>
                    <p:nvPicPr>
                      <p:cNvPr id="0" name=""/>
                      <p:cNvPicPr/>
                      <p:nvPr/>
                    </p:nvPicPr>
                    <p:blipFill>
                      <a:blip r:embed="rId5"/>
                      <a:stretch>
                        <a:fillRect/>
                      </a:stretch>
                    </p:blipFill>
                    <p:spPr>
                      <a:xfrm>
                        <a:off x="10036085" y="1825625"/>
                        <a:ext cx="763337" cy="343819"/>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4078943" y="2240643"/>
          <a:ext cx="763337" cy="343819"/>
        </p:xfrm>
        <a:graphic>
          <a:graphicData uri="http://schemas.openxmlformats.org/presentationml/2006/ole">
            <mc:AlternateContent xmlns:mc="http://schemas.openxmlformats.org/markup-compatibility/2006">
              <mc:Choice xmlns:v="urn:schemas-microsoft-com:vml" Requires="v">
                <p:oleObj spid="_x0000_s1074" name="Equation" r:id="rId6" imgW="507960" imgH="203040" progId="Equation.3">
                  <p:embed/>
                </p:oleObj>
              </mc:Choice>
              <mc:Fallback>
                <p:oleObj name="Equation" r:id="rId6" imgW="507960" imgH="203040" progId="Equation.3">
                  <p:embed/>
                  <p:pic>
                    <p:nvPicPr>
                      <p:cNvPr id="0" name=""/>
                      <p:cNvPicPr/>
                      <p:nvPr/>
                    </p:nvPicPr>
                    <p:blipFill>
                      <a:blip r:embed="rId5"/>
                      <a:stretch>
                        <a:fillRect/>
                      </a:stretch>
                    </p:blipFill>
                    <p:spPr>
                      <a:xfrm>
                        <a:off x="4078943" y="2240643"/>
                        <a:ext cx="763337" cy="343819"/>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934926" y="2240642"/>
          <a:ext cx="763337" cy="343819"/>
        </p:xfrm>
        <a:graphic>
          <a:graphicData uri="http://schemas.openxmlformats.org/presentationml/2006/ole">
            <mc:AlternateContent xmlns:mc="http://schemas.openxmlformats.org/markup-compatibility/2006">
              <mc:Choice xmlns:v="urn:schemas-microsoft-com:vml" Requires="v">
                <p:oleObj spid="_x0000_s1075" name="Equation" r:id="rId7" imgW="507960" imgH="203040" progId="Equation.3">
                  <p:embed/>
                </p:oleObj>
              </mc:Choice>
              <mc:Fallback>
                <p:oleObj name="Equation" r:id="rId7" imgW="507960" imgH="203040" progId="Equation.3">
                  <p:embed/>
                  <p:pic>
                    <p:nvPicPr>
                      <p:cNvPr id="0" name=""/>
                      <p:cNvPicPr/>
                      <p:nvPr/>
                    </p:nvPicPr>
                    <p:blipFill>
                      <a:blip r:embed="rId5"/>
                      <a:stretch>
                        <a:fillRect/>
                      </a:stretch>
                    </p:blipFill>
                    <p:spPr>
                      <a:xfrm>
                        <a:off x="1934926" y="2240642"/>
                        <a:ext cx="763337" cy="343819"/>
                      </a:xfrm>
                      <a:prstGeom prst="rect">
                        <a:avLst/>
                      </a:prstGeom>
                    </p:spPr>
                  </p:pic>
                </p:oleObj>
              </mc:Fallback>
            </mc:AlternateContent>
          </a:graphicData>
        </a:graphic>
      </p:graphicFrame>
      <p:grpSp>
        <p:nvGrpSpPr>
          <p:cNvPr id="7" name="Group 6"/>
          <p:cNvGrpSpPr/>
          <p:nvPr/>
        </p:nvGrpSpPr>
        <p:grpSpPr>
          <a:xfrm>
            <a:off x="2153101" y="4748739"/>
            <a:ext cx="6547330" cy="1063958"/>
            <a:chOff x="3982453" y="5214853"/>
            <a:chExt cx="7485793" cy="1251284"/>
          </a:xfrm>
        </p:grpSpPr>
        <p:pic>
          <p:nvPicPr>
            <p:cNvPr id="8" name="Picture 7"/>
            <p:cNvPicPr>
              <a:picLocks noChangeAspect="1"/>
            </p:cNvPicPr>
            <p:nvPr/>
          </p:nvPicPr>
          <p:blipFill rotWithShape="1">
            <a:blip r:embed="rId8"/>
            <a:srcRect t="50000" b="8452"/>
            <a:stretch/>
          </p:blipFill>
          <p:spPr>
            <a:xfrm>
              <a:off x="7548178" y="5214853"/>
              <a:ext cx="3920068" cy="1251284"/>
            </a:xfrm>
            <a:prstGeom prst="rect">
              <a:avLst/>
            </a:prstGeom>
          </p:spPr>
        </p:pic>
        <p:pic>
          <p:nvPicPr>
            <p:cNvPr id="9" name="Picture 8"/>
            <p:cNvPicPr>
              <a:picLocks noChangeAspect="1"/>
            </p:cNvPicPr>
            <p:nvPr/>
          </p:nvPicPr>
          <p:blipFill>
            <a:blip r:embed="rId9"/>
            <a:stretch>
              <a:fillRect/>
            </a:stretch>
          </p:blipFill>
          <p:spPr>
            <a:xfrm>
              <a:off x="3982453" y="5359440"/>
              <a:ext cx="3210356" cy="962110"/>
            </a:xfrm>
            <a:prstGeom prst="rect">
              <a:avLst/>
            </a:prstGeom>
          </p:spPr>
        </p:pic>
      </p:grpSp>
    </p:spTree>
    <p:extLst>
      <p:ext uri="{BB962C8B-B14F-4D97-AF65-F5344CB8AC3E}">
        <p14:creationId xmlns:p14="http://schemas.microsoft.com/office/powerpoint/2010/main" val="96427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 model of </a:t>
            </a:r>
            <a:r>
              <a:rPr lang="en-US" dirty="0" smtClean="0"/>
              <a:t>IBD (cont.)</a:t>
            </a:r>
            <a:endParaRPr lang="en-US" dirty="0"/>
          </a:p>
        </p:txBody>
      </p:sp>
      <p:sp>
        <p:nvSpPr>
          <p:cNvPr id="3" name="Content Placeholder 2"/>
          <p:cNvSpPr>
            <a:spLocks noGrp="1"/>
          </p:cNvSpPr>
          <p:nvPr>
            <p:ph idx="1"/>
          </p:nvPr>
        </p:nvSpPr>
        <p:spPr>
          <a:xfrm>
            <a:off x="838200" y="1825625"/>
            <a:ext cx="6149454" cy="4351338"/>
          </a:xfrm>
        </p:spPr>
        <p:txBody>
          <a:bodyPr/>
          <a:lstStyle/>
          <a:p>
            <a:r>
              <a:rPr lang="en-US" dirty="0" smtClean="0"/>
              <a:t>Each </a:t>
            </a:r>
            <a:r>
              <a:rPr lang="en-US" dirty="0"/>
              <a:t>clique </a:t>
            </a:r>
            <a:r>
              <a:rPr lang="en-US" dirty="0" smtClean="0"/>
              <a:t>represents </a:t>
            </a:r>
            <a:r>
              <a:rPr lang="en-US" dirty="0"/>
              <a:t>a cluster of </a:t>
            </a:r>
            <a:r>
              <a:rPr lang="en-US" dirty="0" smtClean="0"/>
              <a:t>IBD haplotypes </a:t>
            </a:r>
            <a:r>
              <a:rPr lang="en-US" dirty="0"/>
              <a:t>at </a:t>
            </a:r>
            <a:r>
              <a:rPr lang="en-US" dirty="0" smtClean="0"/>
              <a:t>a locus that have the same MRCA. </a:t>
            </a:r>
          </a:p>
          <a:p>
            <a:r>
              <a:rPr lang="en-US" dirty="0" smtClean="0"/>
              <a:t>If there are multiple such </a:t>
            </a:r>
            <a:r>
              <a:rPr lang="en-US" i="1" dirty="0" smtClean="0"/>
              <a:t>IBD cluster</a:t>
            </a:r>
            <a:r>
              <a:rPr lang="en-US" dirty="0" smtClean="0"/>
              <a:t>s</a:t>
            </a:r>
            <a:r>
              <a:rPr lang="en-US" dirty="0"/>
              <a:t> </a:t>
            </a:r>
            <a:r>
              <a:rPr lang="en-US" dirty="0" smtClean="0"/>
              <a:t>at the locus, the IBD graph will contain multiple disjoint cliques.</a:t>
            </a:r>
          </a:p>
          <a:p>
            <a:r>
              <a:rPr lang="en-US" dirty="0" smtClean="0"/>
              <a:t>Finding </a:t>
            </a:r>
            <a:r>
              <a:rPr lang="en-US" dirty="0"/>
              <a:t>all </a:t>
            </a:r>
            <a:r>
              <a:rPr lang="en-US" dirty="0" smtClean="0"/>
              <a:t>IBD haplotype clusters is equivalent to finding all </a:t>
            </a:r>
            <a:r>
              <a:rPr lang="en-US" b="1" dirty="0" smtClean="0"/>
              <a:t>maximal cliques</a:t>
            </a:r>
            <a:r>
              <a:rPr lang="en-US" dirty="0" smtClean="0"/>
              <a:t> in an IBD graph.</a:t>
            </a:r>
            <a:endParaRPr lang="en-US" dirty="0"/>
          </a:p>
        </p:txBody>
      </p:sp>
      <p:grpSp>
        <p:nvGrpSpPr>
          <p:cNvPr id="5" name="Group 4"/>
          <p:cNvGrpSpPr/>
          <p:nvPr/>
        </p:nvGrpSpPr>
        <p:grpSpPr>
          <a:xfrm>
            <a:off x="7393822" y="3122388"/>
            <a:ext cx="4087645" cy="2582045"/>
            <a:chOff x="4060313" y="3828035"/>
            <a:chExt cx="4087645" cy="2582045"/>
          </a:xfrm>
        </p:grpSpPr>
        <p:sp>
          <p:nvSpPr>
            <p:cNvPr id="6" name="TextBox 5"/>
            <p:cNvSpPr txBox="1"/>
            <p:nvPr/>
          </p:nvSpPr>
          <p:spPr>
            <a:xfrm>
              <a:off x="5958217" y="5573286"/>
              <a:ext cx="2189741" cy="830997"/>
            </a:xfrm>
            <a:prstGeom prst="rect">
              <a:avLst/>
            </a:prstGeom>
            <a:noFill/>
          </p:spPr>
          <p:txBody>
            <a:bodyPr wrap="square" rtlCol="0">
              <a:spAutoFit/>
            </a:bodyPr>
            <a:lstStyle/>
            <a:p>
              <a:r>
                <a:rPr lang="en-US" sz="2400" i="1" dirty="0">
                  <a:solidFill>
                    <a:srgbClr val="FF0000"/>
                  </a:solidFill>
                </a:rPr>
                <a:t>Disjoint maximal cliques</a:t>
              </a:r>
            </a:p>
          </p:txBody>
        </p:sp>
        <p:grpSp>
          <p:nvGrpSpPr>
            <p:cNvPr id="7" name="Group 6"/>
            <p:cNvGrpSpPr/>
            <p:nvPr/>
          </p:nvGrpSpPr>
          <p:grpSpPr>
            <a:xfrm>
              <a:off x="4060313" y="3998344"/>
              <a:ext cx="802104" cy="1279358"/>
              <a:chOff x="287560" y="168833"/>
              <a:chExt cx="802104" cy="1279358"/>
            </a:xfrm>
          </p:grpSpPr>
          <p:sp>
            <p:nvSpPr>
              <p:cNvPr id="40" name="Oval 39"/>
              <p:cNvSpPr/>
              <p:nvPr/>
            </p:nvSpPr>
            <p:spPr>
              <a:xfrm>
                <a:off x="704655" y="168833"/>
                <a:ext cx="192505" cy="19250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p:cNvSpPr/>
              <p:nvPr/>
            </p:nvSpPr>
            <p:spPr>
              <a:xfrm>
                <a:off x="897159" y="818538"/>
                <a:ext cx="192505" cy="19250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383812" y="1255686"/>
                <a:ext cx="192505" cy="19250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287560" y="614001"/>
                <a:ext cx="192505" cy="19250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4" name="Straight Connector 43"/>
              <p:cNvCxnSpPr>
                <a:stCxn id="40" idx="3"/>
                <a:endCxn id="43" idx="7"/>
              </p:cNvCxnSpPr>
              <p:nvPr/>
            </p:nvCxnSpPr>
            <p:spPr>
              <a:xfrm flipH="1">
                <a:off x="451873" y="333146"/>
                <a:ext cx="280974" cy="30904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6"/>
                <a:endCxn id="43" idx="5"/>
              </p:cNvCxnSpPr>
              <p:nvPr/>
            </p:nvCxnSpPr>
            <p:spPr>
              <a:xfrm flipH="1" flipV="1">
                <a:off x="451873" y="778314"/>
                <a:ext cx="637791" cy="13647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0" idx="5"/>
                <a:endCxn id="41" idx="5"/>
              </p:cNvCxnSpPr>
              <p:nvPr/>
            </p:nvCxnSpPr>
            <p:spPr>
              <a:xfrm>
                <a:off x="868968" y="333146"/>
                <a:ext cx="192504" cy="6497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0"/>
                <a:endCxn id="43" idx="4"/>
              </p:cNvCxnSpPr>
              <p:nvPr/>
            </p:nvCxnSpPr>
            <p:spPr>
              <a:xfrm flipH="1" flipV="1">
                <a:off x="383813" y="806506"/>
                <a:ext cx="96252" cy="44918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1" idx="3"/>
              </p:cNvCxnSpPr>
              <p:nvPr/>
            </p:nvCxnSpPr>
            <p:spPr>
              <a:xfrm flipH="1">
                <a:off x="495749" y="982851"/>
                <a:ext cx="429602" cy="39314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4363166" y="5126712"/>
              <a:ext cx="1407692" cy="1283368"/>
              <a:chOff x="704655" y="1648716"/>
              <a:chExt cx="1407692" cy="1283368"/>
            </a:xfrm>
          </p:grpSpPr>
          <p:sp>
            <p:nvSpPr>
              <p:cNvPr id="30" name="Oval 29"/>
              <p:cNvSpPr/>
              <p:nvPr/>
            </p:nvSpPr>
            <p:spPr>
              <a:xfrm>
                <a:off x="1246075" y="1648716"/>
                <a:ext cx="192505" cy="19250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Oval 30"/>
              <p:cNvSpPr/>
              <p:nvPr/>
            </p:nvSpPr>
            <p:spPr>
              <a:xfrm>
                <a:off x="1719316" y="2739579"/>
                <a:ext cx="192505" cy="19250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Oval 31"/>
              <p:cNvSpPr/>
              <p:nvPr/>
            </p:nvSpPr>
            <p:spPr>
              <a:xfrm>
                <a:off x="1919842" y="2154044"/>
                <a:ext cx="192505" cy="19250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Oval 32"/>
              <p:cNvSpPr/>
              <p:nvPr/>
            </p:nvSpPr>
            <p:spPr>
              <a:xfrm>
                <a:off x="704655" y="2346549"/>
                <a:ext cx="192505" cy="19250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4" name="Straight Connector 33"/>
              <p:cNvCxnSpPr>
                <a:stCxn id="32" idx="1"/>
              </p:cNvCxnSpPr>
              <p:nvPr/>
            </p:nvCxnSpPr>
            <p:spPr>
              <a:xfrm flipH="1" flipV="1">
                <a:off x="1350287" y="1765374"/>
                <a:ext cx="597747" cy="4168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3" idx="7"/>
              </p:cNvCxnSpPr>
              <p:nvPr/>
            </p:nvCxnSpPr>
            <p:spPr>
              <a:xfrm flipH="1">
                <a:off x="868968" y="1788847"/>
                <a:ext cx="457493" cy="5858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1" idx="0"/>
              </p:cNvCxnSpPr>
              <p:nvPr/>
            </p:nvCxnSpPr>
            <p:spPr>
              <a:xfrm flipH="1">
                <a:off x="1815569" y="2242215"/>
                <a:ext cx="200525" cy="4973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2"/>
              </p:cNvCxnSpPr>
              <p:nvPr/>
            </p:nvCxnSpPr>
            <p:spPr>
              <a:xfrm flipH="1">
                <a:off x="796775" y="2250297"/>
                <a:ext cx="1123067" cy="21255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4"/>
                <a:endCxn id="31" idx="2"/>
              </p:cNvCxnSpPr>
              <p:nvPr/>
            </p:nvCxnSpPr>
            <p:spPr>
              <a:xfrm>
                <a:off x="1342328" y="1841221"/>
                <a:ext cx="376988" cy="99461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p:cNvCxnSpPr>
              <p:nvPr/>
            </p:nvCxnSpPr>
            <p:spPr>
              <a:xfrm flipH="1" flipV="1">
                <a:off x="786723" y="2490897"/>
                <a:ext cx="932593" cy="3449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087127" y="3828035"/>
              <a:ext cx="2051363" cy="1727796"/>
              <a:chOff x="5046060" y="4164268"/>
              <a:chExt cx="2051363" cy="1727796"/>
            </a:xfrm>
          </p:grpSpPr>
          <p:sp>
            <p:nvSpPr>
              <p:cNvPr id="10" name="Oval 9"/>
              <p:cNvSpPr/>
              <p:nvPr/>
            </p:nvSpPr>
            <p:spPr>
              <a:xfrm>
                <a:off x="5649514" y="4325143"/>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5296589" y="4942762"/>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Oval 11"/>
              <p:cNvSpPr/>
              <p:nvPr/>
            </p:nvSpPr>
            <p:spPr>
              <a:xfrm>
                <a:off x="6728347" y="5259596"/>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Oval 12"/>
              <p:cNvSpPr/>
              <p:nvPr/>
            </p:nvSpPr>
            <p:spPr>
              <a:xfrm>
                <a:off x="5842019" y="5540332"/>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6535842" y="4714163"/>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5" name="Straight Connector 14"/>
              <p:cNvCxnSpPr>
                <a:stCxn id="13" idx="0"/>
                <a:endCxn id="10" idx="4"/>
              </p:cNvCxnSpPr>
              <p:nvPr/>
            </p:nvCxnSpPr>
            <p:spPr>
              <a:xfrm flipH="1" flipV="1">
                <a:off x="5745767" y="4517648"/>
                <a:ext cx="192505" cy="102268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 idx="6"/>
              </p:cNvCxnSpPr>
              <p:nvPr/>
            </p:nvCxnSpPr>
            <p:spPr>
              <a:xfrm flipH="1">
                <a:off x="5408643" y="4810416"/>
                <a:ext cx="1319704" cy="24080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2"/>
              </p:cNvCxnSpPr>
              <p:nvPr/>
            </p:nvCxnSpPr>
            <p:spPr>
              <a:xfrm flipH="1" flipV="1">
                <a:off x="5761510" y="4475832"/>
                <a:ext cx="966837" cy="88001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3" idx="7"/>
              </p:cNvCxnSpPr>
              <p:nvPr/>
            </p:nvCxnSpPr>
            <p:spPr>
              <a:xfrm flipH="1">
                <a:off x="6006332" y="4824423"/>
                <a:ext cx="613972" cy="74410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1"/>
              </p:cNvCxnSpPr>
              <p:nvPr/>
            </p:nvCxnSpPr>
            <p:spPr>
              <a:xfrm flipH="1" flipV="1">
                <a:off x="5380453" y="4994898"/>
                <a:ext cx="489758" cy="57362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2"/>
                <a:endCxn id="11" idx="5"/>
              </p:cNvCxnSpPr>
              <p:nvPr/>
            </p:nvCxnSpPr>
            <p:spPr>
              <a:xfrm flipH="1" flipV="1">
                <a:off x="5460902" y="5107075"/>
                <a:ext cx="1267445" cy="24877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1"/>
                <a:endCxn id="10" idx="5"/>
              </p:cNvCxnSpPr>
              <p:nvPr/>
            </p:nvCxnSpPr>
            <p:spPr>
              <a:xfrm flipH="1" flipV="1">
                <a:off x="5813827" y="4489456"/>
                <a:ext cx="750207" cy="25289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0"/>
                <a:endCxn id="14" idx="5"/>
              </p:cNvCxnSpPr>
              <p:nvPr/>
            </p:nvCxnSpPr>
            <p:spPr>
              <a:xfrm flipH="1" flipV="1">
                <a:off x="6700155" y="4878476"/>
                <a:ext cx="124445" cy="38112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1" idx="7"/>
              </p:cNvCxnSpPr>
              <p:nvPr/>
            </p:nvCxnSpPr>
            <p:spPr>
              <a:xfrm flipH="1">
                <a:off x="5460902" y="4452974"/>
                <a:ext cx="276994" cy="5179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3"/>
                <a:endCxn id="13" idx="6"/>
              </p:cNvCxnSpPr>
              <p:nvPr/>
            </p:nvCxnSpPr>
            <p:spPr>
              <a:xfrm flipH="1">
                <a:off x="6034524" y="5423909"/>
                <a:ext cx="722015" cy="21267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19802" y="4164268"/>
                <a:ext cx="270812" cy="461665"/>
              </a:xfrm>
              <a:prstGeom prst="rect">
                <a:avLst/>
              </a:prstGeom>
              <a:noFill/>
            </p:spPr>
            <p:txBody>
              <a:bodyPr wrap="square" rtlCol="0">
                <a:spAutoFit/>
              </a:bodyPr>
              <a:lstStyle/>
              <a:p>
                <a:r>
                  <a:rPr lang="en-US" sz="2400" dirty="0">
                    <a:solidFill>
                      <a:prstClr val="black"/>
                    </a:solidFill>
                  </a:rPr>
                  <a:t>1</a:t>
                </a:r>
              </a:p>
            </p:txBody>
          </p:sp>
          <p:sp>
            <p:nvSpPr>
              <p:cNvPr id="26" name="TextBox 25"/>
              <p:cNvSpPr txBox="1"/>
              <p:nvPr/>
            </p:nvSpPr>
            <p:spPr>
              <a:xfrm>
                <a:off x="6691205" y="4509289"/>
                <a:ext cx="270812" cy="461665"/>
              </a:xfrm>
              <a:prstGeom prst="rect">
                <a:avLst/>
              </a:prstGeom>
              <a:noFill/>
            </p:spPr>
            <p:txBody>
              <a:bodyPr wrap="square" rtlCol="0">
                <a:spAutoFit/>
              </a:bodyPr>
              <a:lstStyle/>
              <a:p>
                <a:r>
                  <a:rPr lang="en-US" sz="2400" dirty="0">
                    <a:solidFill>
                      <a:prstClr val="black"/>
                    </a:solidFill>
                  </a:rPr>
                  <a:t>5</a:t>
                </a:r>
              </a:p>
            </p:txBody>
          </p:sp>
          <p:sp>
            <p:nvSpPr>
              <p:cNvPr id="27" name="TextBox 26"/>
              <p:cNvSpPr txBox="1"/>
              <p:nvPr/>
            </p:nvSpPr>
            <p:spPr>
              <a:xfrm>
                <a:off x="6826611" y="5143437"/>
                <a:ext cx="270812" cy="461665"/>
              </a:xfrm>
              <a:prstGeom prst="rect">
                <a:avLst/>
              </a:prstGeom>
              <a:noFill/>
            </p:spPr>
            <p:txBody>
              <a:bodyPr wrap="square" rtlCol="0">
                <a:spAutoFit/>
              </a:bodyPr>
              <a:lstStyle/>
              <a:p>
                <a:r>
                  <a:rPr lang="en-US" sz="2400" dirty="0">
                    <a:solidFill>
                      <a:prstClr val="black"/>
                    </a:solidFill>
                  </a:rPr>
                  <a:t>4</a:t>
                </a:r>
              </a:p>
            </p:txBody>
          </p:sp>
          <p:sp>
            <p:nvSpPr>
              <p:cNvPr id="28" name="TextBox 27"/>
              <p:cNvSpPr txBox="1"/>
              <p:nvPr/>
            </p:nvSpPr>
            <p:spPr>
              <a:xfrm>
                <a:off x="5557111" y="5430399"/>
                <a:ext cx="270812" cy="461665"/>
              </a:xfrm>
              <a:prstGeom prst="rect">
                <a:avLst/>
              </a:prstGeom>
              <a:noFill/>
            </p:spPr>
            <p:txBody>
              <a:bodyPr wrap="square" rtlCol="0">
                <a:spAutoFit/>
              </a:bodyPr>
              <a:lstStyle/>
              <a:p>
                <a:r>
                  <a:rPr lang="en-US" sz="2400" dirty="0">
                    <a:solidFill>
                      <a:prstClr val="black"/>
                    </a:solidFill>
                  </a:rPr>
                  <a:t>3</a:t>
                </a:r>
              </a:p>
            </p:txBody>
          </p:sp>
          <p:sp>
            <p:nvSpPr>
              <p:cNvPr id="29" name="TextBox 28"/>
              <p:cNvSpPr txBox="1"/>
              <p:nvPr/>
            </p:nvSpPr>
            <p:spPr>
              <a:xfrm>
                <a:off x="5046060" y="4787245"/>
                <a:ext cx="270812" cy="461665"/>
              </a:xfrm>
              <a:prstGeom prst="rect">
                <a:avLst/>
              </a:prstGeom>
              <a:noFill/>
            </p:spPr>
            <p:txBody>
              <a:bodyPr wrap="square" rtlCol="0">
                <a:spAutoFit/>
              </a:bodyPr>
              <a:lstStyle/>
              <a:p>
                <a:r>
                  <a:rPr lang="en-US" sz="2400" dirty="0">
                    <a:solidFill>
                      <a:prstClr val="black"/>
                    </a:solidFill>
                  </a:rPr>
                  <a:t>2</a:t>
                </a:r>
              </a:p>
            </p:txBody>
          </p:sp>
        </p:grpSp>
      </p:grpSp>
      <p:grpSp>
        <p:nvGrpSpPr>
          <p:cNvPr id="49" name="Group 48"/>
          <p:cNvGrpSpPr/>
          <p:nvPr/>
        </p:nvGrpSpPr>
        <p:grpSpPr>
          <a:xfrm>
            <a:off x="8014152" y="275938"/>
            <a:ext cx="3784792" cy="3117896"/>
            <a:chOff x="4363166" y="893379"/>
            <a:chExt cx="3784792" cy="3117896"/>
          </a:xfrm>
        </p:grpSpPr>
        <p:sp>
          <p:nvSpPr>
            <p:cNvPr id="50" name="Oval 49"/>
            <p:cNvSpPr/>
            <p:nvPr/>
          </p:nvSpPr>
          <p:spPr>
            <a:xfrm>
              <a:off x="4363166" y="893379"/>
              <a:ext cx="3784792" cy="2606566"/>
            </a:xfrm>
            <a:prstGeom prst="ellipse">
              <a:avLst/>
            </a:prstGeom>
            <a:solidFill>
              <a:srgbClr val="FFFF00">
                <a:alpha val="38824"/>
              </a:srgb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51" name="Group 50"/>
            <p:cNvGrpSpPr/>
            <p:nvPr/>
          </p:nvGrpSpPr>
          <p:grpSpPr>
            <a:xfrm>
              <a:off x="4670015" y="1388579"/>
              <a:ext cx="1364265" cy="1419228"/>
              <a:chOff x="6030327" y="2340755"/>
              <a:chExt cx="1697807" cy="1759114"/>
            </a:xfrm>
          </p:grpSpPr>
          <p:grpSp>
            <p:nvGrpSpPr>
              <p:cNvPr id="65" name="Group 64"/>
              <p:cNvGrpSpPr/>
              <p:nvPr/>
            </p:nvGrpSpPr>
            <p:grpSpPr>
              <a:xfrm>
                <a:off x="6296376" y="2597234"/>
                <a:ext cx="1431758" cy="1407694"/>
                <a:chOff x="7428092" y="3838583"/>
                <a:chExt cx="1431758" cy="1407694"/>
              </a:xfrm>
              <a:solidFill>
                <a:srgbClr val="FF0000"/>
              </a:solidFill>
            </p:grpSpPr>
            <p:sp>
              <p:nvSpPr>
                <p:cNvPr id="70" name="Oval 69"/>
                <p:cNvSpPr/>
                <p:nvPr/>
              </p:nvSpPr>
              <p:spPr>
                <a:xfrm>
                  <a:off x="7781017" y="3838583"/>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Oval 70"/>
                <p:cNvSpPr/>
                <p:nvPr/>
              </p:nvSpPr>
              <p:spPr>
                <a:xfrm>
                  <a:off x="7428092" y="4456202"/>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Oval 71"/>
                <p:cNvSpPr/>
                <p:nvPr/>
              </p:nvSpPr>
              <p:spPr>
                <a:xfrm>
                  <a:off x="7973522" y="5053772"/>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Oval 72"/>
                <p:cNvSpPr/>
                <p:nvPr/>
              </p:nvSpPr>
              <p:spPr>
                <a:xfrm>
                  <a:off x="8667345" y="4227603"/>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4" name="Straight Connector 73"/>
                <p:cNvCxnSpPr>
                  <a:stCxn id="72" idx="0"/>
                  <a:endCxn id="70" idx="4"/>
                </p:cNvCxnSpPr>
                <p:nvPr/>
              </p:nvCxnSpPr>
              <p:spPr>
                <a:xfrm flipH="1" flipV="1">
                  <a:off x="7877270" y="4031088"/>
                  <a:ext cx="192505" cy="1022684"/>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6"/>
                </p:cNvCxnSpPr>
                <p:nvPr/>
              </p:nvCxnSpPr>
              <p:spPr>
                <a:xfrm flipH="1">
                  <a:off x="7540146" y="4323856"/>
                  <a:ext cx="1319704" cy="240809"/>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72" idx="7"/>
                </p:cNvCxnSpPr>
                <p:nvPr/>
              </p:nvCxnSpPr>
              <p:spPr>
                <a:xfrm flipH="1">
                  <a:off x="8137835" y="4337863"/>
                  <a:ext cx="613972" cy="744101"/>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2" idx="1"/>
                </p:cNvCxnSpPr>
                <p:nvPr/>
              </p:nvCxnSpPr>
              <p:spPr>
                <a:xfrm flipH="1" flipV="1">
                  <a:off x="7511956" y="4508338"/>
                  <a:ext cx="489758" cy="573626"/>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3" idx="1"/>
                  <a:endCxn id="70" idx="5"/>
                </p:cNvCxnSpPr>
                <p:nvPr/>
              </p:nvCxnSpPr>
              <p:spPr>
                <a:xfrm flipH="1" flipV="1">
                  <a:off x="7945330" y="4002896"/>
                  <a:ext cx="750207" cy="252899"/>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1" idx="7"/>
                </p:cNvCxnSpPr>
                <p:nvPr/>
              </p:nvCxnSpPr>
              <p:spPr>
                <a:xfrm flipH="1">
                  <a:off x="7592405" y="3966414"/>
                  <a:ext cx="276994" cy="517980"/>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6353873" y="2340755"/>
                <a:ext cx="270812" cy="461665"/>
              </a:xfrm>
              <a:prstGeom prst="rect">
                <a:avLst/>
              </a:prstGeom>
              <a:noFill/>
            </p:spPr>
            <p:txBody>
              <a:bodyPr wrap="square" rtlCol="0">
                <a:spAutoFit/>
              </a:bodyPr>
              <a:lstStyle/>
              <a:p>
                <a:r>
                  <a:rPr lang="en-US" sz="2400" dirty="0">
                    <a:solidFill>
                      <a:prstClr val="black"/>
                    </a:solidFill>
                  </a:rPr>
                  <a:t>1</a:t>
                </a:r>
              </a:p>
            </p:txBody>
          </p:sp>
          <p:sp>
            <p:nvSpPr>
              <p:cNvPr id="67" name="TextBox 66"/>
              <p:cNvSpPr txBox="1"/>
              <p:nvPr/>
            </p:nvSpPr>
            <p:spPr>
              <a:xfrm>
                <a:off x="7402574" y="2580736"/>
                <a:ext cx="270812" cy="461665"/>
              </a:xfrm>
              <a:prstGeom prst="rect">
                <a:avLst/>
              </a:prstGeom>
              <a:noFill/>
            </p:spPr>
            <p:txBody>
              <a:bodyPr wrap="square" rtlCol="0">
                <a:spAutoFit/>
              </a:bodyPr>
              <a:lstStyle/>
              <a:p>
                <a:r>
                  <a:rPr lang="en-US" sz="2400" dirty="0">
                    <a:solidFill>
                      <a:prstClr val="black"/>
                    </a:solidFill>
                  </a:rPr>
                  <a:t>5</a:t>
                </a:r>
              </a:p>
            </p:txBody>
          </p:sp>
          <p:sp>
            <p:nvSpPr>
              <p:cNvPr id="68" name="TextBox 67"/>
              <p:cNvSpPr txBox="1"/>
              <p:nvPr/>
            </p:nvSpPr>
            <p:spPr>
              <a:xfrm>
                <a:off x="6541378" y="3638204"/>
                <a:ext cx="270812" cy="461665"/>
              </a:xfrm>
              <a:prstGeom prst="rect">
                <a:avLst/>
              </a:prstGeom>
              <a:noFill/>
            </p:spPr>
            <p:txBody>
              <a:bodyPr wrap="square" rtlCol="0">
                <a:spAutoFit/>
              </a:bodyPr>
              <a:lstStyle/>
              <a:p>
                <a:r>
                  <a:rPr lang="en-US" sz="2400" dirty="0">
                    <a:solidFill>
                      <a:prstClr val="black"/>
                    </a:solidFill>
                  </a:rPr>
                  <a:t>3</a:t>
                </a:r>
              </a:p>
            </p:txBody>
          </p:sp>
          <p:sp>
            <p:nvSpPr>
              <p:cNvPr id="69" name="TextBox 68"/>
              <p:cNvSpPr txBox="1"/>
              <p:nvPr/>
            </p:nvSpPr>
            <p:spPr>
              <a:xfrm>
                <a:off x="6030327" y="2995050"/>
                <a:ext cx="270812" cy="461665"/>
              </a:xfrm>
              <a:prstGeom prst="rect">
                <a:avLst/>
              </a:prstGeom>
              <a:noFill/>
            </p:spPr>
            <p:txBody>
              <a:bodyPr wrap="square" rtlCol="0">
                <a:spAutoFit/>
              </a:bodyPr>
              <a:lstStyle/>
              <a:p>
                <a:r>
                  <a:rPr lang="en-US" sz="2400" dirty="0">
                    <a:solidFill>
                      <a:prstClr val="black"/>
                    </a:solidFill>
                  </a:rPr>
                  <a:t>2</a:t>
                </a:r>
              </a:p>
            </p:txBody>
          </p:sp>
        </p:grpSp>
        <p:grpSp>
          <p:nvGrpSpPr>
            <p:cNvPr id="52" name="Group 51"/>
            <p:cNvGrpSpPr/>
            <p:nvPr/>
          </p:nvGrpSpPr>
          <p:grpSpPr>
            <a:xfrm>
              <a:off x="6321309" y="2175969"/>
              <a:ext cx="1357271" cy="907153"/>
              <a:chOff x="9792950" y="1913066"/>
              <a:chExt cx="1701464" cy="1173357"/>
            </a:xfrm>
          </p:grpSpPr>
          <p:sp>
            <p:nvSpPr>
              <p:cNvPr id="56" name="Oval 55"/>
              <p:cNvSpPr/>
              <p:nvPr/>
            </p:nvSpPr>
            <p:spPr>
              <a:xfrm>
                <a:off x="10396404" y="2162656"/>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Oval 56"/>
              <p:cNvSpPr/>
              <p:nvPr/>
            </p:nvSpPr>
            <p:spPr>
              <a:xfrm>
                <a:off x="10043479" y="2780275"/>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Oval 57"/>
              <p:cNvSpPr/>
              <p:nvPr/>
            </p:nvSpPr>
            <p:spPr>
              <a:xfrm>
                <a:off x="11282732" y="2551676"/>
                <a:ext cx="192505" cy="19250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9" name="Straight Connector 58"/>
              <p:cNvCxnSpPr>
                <a:stCxn id="58" idx="6"/>
              </p:cNvCxnSpPr>
              <p:nvPr/>
            </p:nvCxnSpPr>
            <p:spPr>
              <a:xfrm flipH="1">
                <a:off x="10155533" y="2647929"/>
                <a:ext cx="1319704" cy="24080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8" idx="1"/>
                <a:endCxn id="56" idx="5"/>
              </p:cNvCxnSpPr>
              <p:nvPr/>
            </p:nvCxnSpPr>
            <p:spPr>
              <a:xfrm flipH="1" flipV="1">
                <a:off x="10560717" y="2326969"/>
                <a:ext cx="750207" cy="25289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7" idx="7"/>
              </p:cNvCxnSpPr>
              <p:nvPr/>
            </p:nvCxnSpPr>
            <p:spPr>
              <a:xfrm flipH="1">
                <a:off x="10207792" y="2290487"/>
                <a:ext cx="276994" cy="5179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0098329" y="1913066"/>
                <a:ext cx="270812" cy="461665"/>
              </a:xfrm>
              <a:prstGeom prst="rect">
                <a:avLst/>
              </a:prstGeom>
              <a:noFill/>
            </p:spPr>
            <p:txBody>
              <a:bodyPr wrap="square" rtlCol="0">
                <a:spAutoFit/>
              </a:bodyPr>
              <a:lstStyle/>
              <a:p>
                <a:r>
                  <a:rPr lang="en-US" sz="2400" dirty="0">
                    <a:solidFill>
                      <a:prstClr val="black"/>
                    </a:solidFill>
                  </a:rPr>
                  <a:t>1</a:t>
                </a:r>
              </a:p>
            </p:txBody>
          </p:sp>
          <p:sp>
            <p:nvSpPr>
              <p:cNvPr id="63" name="TextBox 62"/>
              <p:cNvSpPr txBox="1"/>
              <p:nvPr/>
            </p:nvSpPr>
            <p:spPr>
              <a:xfrm>
                <a:off x="11223602" y="2176286"/>
                <a:ext cx="270812" cy="461665"/>
              </a:xfrm>
              <a:prstGeom prst="rect">
                <a:avLst/>
              </a:prstGeom>
              <a:noFill/>
            </p:spPr>
            <p:txBody>
              <a:bodyPr wrap="square" rtlCol="0">
                <a:spAutoFit/>
              </a:bodyPr>
              <a:lstStyle/>
              <a:p>
                <a:r>
                  <a:rPr lang="en-US" sz="2400" dirty="0">
                    <a:solidFill>
                      <a:prstClr val="black"/>
                    </a:solidFill>
                  </a:rPr>
                  <a:t>5</a:t>
                </a:r>
              </a:p>
            </p:txBody>
          </p:sp>
          <p:sp>
            <p:nvSpPr>
              <p:cNvPr id="64" name="TextBox 63"/>
              <p:cNvSpPr txBox="1"/>
              <p:nvPr/>
            </p:nvSpPr>
            <p:spPr>
              <a:xfrm>
                <a:off x="9792950" y="2624758"/>
                <a:ext cx="270812" cy="461665"/>
              </a:xfrm>
              <a:prstGeom prst="rect">
                <a:avLst/>
              </a:prstGeom>
              <a:noFill/>
            </p:spPr>
            <p:txBody>
              <a:bodyPr wrap="square" rtlCol="0">
                <a:spAutoFit/>
              </a:bodyPr>
              <a:lstStyle/>
              <a:p>
                <a:r>
                  <a:rPr lang="en-US" sz="2400" dirty="0">
                    <a:solidFill>
                      <a:prstClr val="black"/>
                    </a:solidFill>
                  </a:rPr>
                  <a:t>2</a:t>
                </a:r>
              </a:p>
            </p:txBody>
          </p:sp>
        </p:grpSp>
        <p:sp>
          <p:nvSpPr>
            <p:cNvPr id="53" name="Up Arrow 52"/>
            <p:cNvSpPr/>
            <p:nvPr/>
          </p:nvSpPr>
          <p:spPr>
            <a:xfrm rot="20409109">
              <a:off x="5484164" y="3047582"/>
              <a:ext cx="356661" cy="690555"/>
            </a:xfrm>
            <a:prstGeom prst="upArrow">
              <a:avLst>
                <a:gd name="adj1" fmla="val 50000"/>
                <a:gd name="adj2" fmla="val 959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Up Arrow 53"/>
            <p:cNvSpPr/>
            <p:nvPr/>
          </p:nvSpPr>
          <p:spPr>
            <a:xfrm rot="1344648">
              <a:off x="6506543" y="3271445"/>
              <a:ext cx="387378" cy="739830"/>
            </a:xfrm>
            <a:prstGeom prst="upArrow">
              <a:avLst>
                <a:gd name="adj1" fmla="val 50000"/>
                <a:gd name="adj2" fmla="val 873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TextBox 54"/>
            <p:cNvSpPr txBox="1"/>
            <p:nvPr/>
          </p:nvSpPr>
          <p:spPr>
            <a:xfrm>
              <a:off x="6247499" y="1225489"/>
              <a:ext cx="1495139" cy="830997"/>
            </a:xfrm>
            <a:prstGeom prst="rect">
              <a:avLst/>
            </a:prstGeom>
            <a:noFill/>
          </p:spPr>
          <p:txBody>
            <a:bodyPr wrap="square" rtlCol="0">
              <a:spAutoFit/>
            </a:bodyPr>
            <a:lstStyle/>
            <a:p>
              <a:r>
                <a:rPr lang="en-US" sz="2400" i="1" dirty="0">
                  <a:solidFill>
                    <a:srgbClr val="FF0000"/>
                  </a:solidFill>
                </a:rPr>
                <a:t>Nested cliques</a:t>
              </a:r>
            </a:p>
          </p:txBody>
        </p:sp>
      </p:grpSp>
    </p:spTree>
    <p:extLst>
      <p:ext uri="{BB962C8B-B14F-4D97-AF65-F5344CB8AC3E}">
        <p14:creationId xmlns:p14="http://schemas.microsoft.com/office/powerpoint/2010/main" val="38229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657474" cy="1325563"/>
          </a:xfrm>
        </p:spPr>
        <p:txBody>
          <a:bodyPr/>
          <a:lstStyle/>
          <a:p>
            <a:r>
              <a:rPr lang="en-US" dirty="0" smtClean="0"/>
              <a:t>A graph model of IBD (cont.)</a:t>
            </a:r>
            <a:endParaRPr lang="en-US" dirty="0"/>
          </a:p>
        </p:txBody>
      </p:sp>
      <p:sp>
        <p:nvSpPr>
          <p:cNvPr id="3" name="Content Placeholder 2"/>
          <p:cNvSpPr>
            <a:spLocks noGrp="1"/>
          </p:cNvSpPr>
          <p:nvPr>
            <p:ph idx="1"/>
          </p:nvPr>
        </p:nvSpPr>
        <p:spPr>
          <a:xfrm>
            <a:off x="838200" y="1825625"/>
            <a:ext cx="4840705" cy="4351338"/>
          </a:xfrm>
        </p:spPr>
        <p:txBody>
          <a:bodyPr>
            <a:normAutofit/>
          </a:bodyPr>
          <a:lstStyle/>
          <a:p>
            <a:r>
              <a:rPr lang="en-US" dirty="0" smtClean="0"/>
              <a:t>The nested nature of cliques provides a way to model the hierarchical relations of IBD clusters. </a:t>
            </a:r>
          </a:p>
          <a:p>
            <a:r>
              <a:rPr lang="en-US" dirty="0" smtClean="0"/>
              <a:t>Depending </a:t>
            </a:r>
            <a:r>
              <a:rPr lang="en-US" dirty="0"/>
              <a:t>on the </a:t>
            </a:r>
            <a:r>
              <a:rPr lang="en-US" dirty="0" smtClean="0"/>
              <a:t>generation of interest, the IBD graph of a genomic site contains either one clique or multiple disjoint cliques (assuming error-free IBD detection).</a:t>
            </a:r>
            <a:endParaRPr lang="en-US" dirty="0"/>
          </a:p>
        </p:txBody>
      </p:sp>
      <p:pic>
        <p:nvPicPr>
          <p:cNvPr id="244" name="Picture 243"/>
          <p:cNvPicPr>
            <a:picLocks noChangeAspect="1"/>
          </p:cNvPicPr>
          <p:nvPr/>
        </p:nvPicPr>
        <p:blipFill>
          <a:blip r:embed="rId3"/>
          <a:stretch>
            <a:fillRect/>
          </a:stretch>
        </p:blipFill>
        <p:spPr>
          <a:xfrm>
            <a:off x="6436895" y="1825625"/>
            <a:ext cx="5027565" cy="3791204"/>
          </a:xfrm>
          <a:prstGeom prst="rect">
            <a:avLst/>
          </a:prstGeom>
        </p:spPr>
      </p:pic>
    </p:spTree>
    <p:extLst>
      <p:ext uri="{BB962C8B-B14F-4D97-AF65-F5344CB8AC3E}">
        <p14:creationId xmlns:p14="http://schemas.microsoft.com/office/powerpoint/2010/main" val="2857865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4499</Words>
  <Application>Microsoft Office PowerPoint</Application>
  <PresentationFormat>Widescreen</PresentationFormat>
  <Paragraphs>337</Paragraphs>
  <Slides>32</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SimSun</vt:lpstr>
      <vt:lpstr>Arial</vt:lpstr>
      <vt:lpstr>Calibri</vt:lpstr>
      <vt:lpstr>Calibri Light</vt:lpstr>
      <vt:lpstr>Cambria Math</vt:lpstr>
      <vt:lpstr>Times New Roman</vt:lpstr>
      <vt:lpstr>Verdana</vt:lpstr>
      <vt:lpstr>Wingdings</vt:lpstr>
      <vt:lpstr>1_Office Theme</vt:lpstr>
      <vt:lpstr>Equation</vt:lpstr>
      <vt:lpstr>Graph-based IBD clustering and implications for CHAT</vt:lpstr>
      <vt:lpstr>IBD segment detection</vt:lpstr>
      <vt:lpstr>Pairwise vs. multiway IBD detection</vt:lpstr>
      <vt:lpstr>Multiway detection: Solving conflicts in multiple IBD relations</vt:lpstr>
      <vt:lpstr>Multiway detection: Solving conflicts in multiple IBD relations (cont.)</vt:lpstr>
      <vt:lpstr>Multiway detection: Solving conflicts in multiple IBD relations (cont.)</vt:lpstr>
      <vt:lpstr>A graph model of IBD</vt:lpstr>
      <vt:lpstr>A graph model of IBD (cont.)</vt:lpstr>
      <vt:lpstr>A graph model of IBD (cont.)</vt:lpstr>
      <vt:lpstr>A graph model of IBD (cont.)</vt:lpstr>
      <vt:lpstr>A graph model of IBD (cont.)</vt:lpstr>
      <vt:lpstr>A graph model of IBD (cont.)</vt:lpstr>
      <vt:lpstr>Graph-based multiway IBD detection</vt:lpstr>
      <vt:lpstr>PowerPoint Presentation</vt:lpstr>
      <vt:lpstr>DASH vs. EMI: different clustering strategies</vt:lpstr>
      <vt:lpstr>HCS (Highly Connected Subgraphs) Clustering</vt:lpstr>
      <vt:lpstr>SPICi (Speed and Performance In Clustering)</vt:lpstr>
      <vt:lpstr>PowerPoint Presentation</vt:lpstr>
      <vt:lpstr>DASH vs. EMI: different starting points (possible)</vt:lpstr>
      <vt:lpstr>The graph elements in IBD-Groupon</vt:lpstr>
      <vt:lpstr>The graph elements in PIGS</vt:lpstr>
      <vt:lpstr>Hierarchical graph clustering</vt:lpstr>
      <vt:lpstr>Implications for CHAT</vt:lpstr>
      <vt:lpstr>PowerPoint Presentation</vt:lpstr>
      <vt:lpstr>PowerPoint Presentation</vt:lpstr>
      <vt:lpstr>PowerPoint Presentation</vt:lpstr>
      <vt:lpstr>CHATSet building process</vt:lpstr>
      <vt:lpstr>CHATSet building process (cont.)</vt:lpstr>
      <vt:lpstr>CHATSet building process (cont.)</vt:lpstr>
      <vt:lpstr>Continuous expansion at overlapping bins</vt:lpstr>
      <vt:lpstr>Difference from EMI</vt:lpstr>
      <vt:lpstr>References</vt:lpstr>
    </vt:vector>
  </TitlesOfParts>
  <Company>RENCI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 Lin</dc:creator>
  <cp:lastModifiedBy>Yuan Lin</cp:lastModifiedBy>
  <cp:revision>24</cp:revision>
  <dcterms:created xsi:type="dcterms:W3CDTF">2016-04-26T21:16:18Z</dcterms:created>
  <dcterms:modified xsi:type="dcterms:W3CDTF">2016-04-28T15:26:06Z</dcterms:modified>
</cp:coreProperties>
</file>