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4" r:id="rId3"/>
    <p:sldId id="311" r:id="rId4"/>
    <p:sldId id="257" r:id="rId5"/>
    <p:sldId id="278" r:id="rId6"/>
    <p:sldId id="265" r:id="rId7"/>
    <p:sldId id="312" r:id="rId8"/>
    <p:sldId id="268" r:id="rId9"/>
    <p:sldId id="269" r:id="rId10"/>
    <p:sldId id="297" r:id="rId11"/>
    <p:sldId id="271" r:id="rId12"/>
    <p:sldId id="272" r:id="rId13"/>
    <p:sldId id="286" r:id="rId14"/>
    <p:sldId id="288" r:id="rId15"/>
    <p:sldId id="299" r:id="rId16"/>
    <p:sldId id="298" r:id="rId17"/>
    <p:sldId id="313" r:id="rId18"/>
    <p:sldId id="306" r:id="rId19"/>
    <p:sldId id="300" r:id="rId20"/>
    <p:sldId id="305" r:id="rId21"/>
    <p:sldId id="276" r:id="rId22"/>
    <p:sldId id="279" r:id="rId23"/>
    <p:sldId id="280" r:id="rId24"/>
    <p:sldId id="302" r:id="rId25"/>
    <p:sldId id="301" r:id="rId26"/>
    <p:sldId id="314" r:id="rId27"/>
    <p:sldId id="308" r:id="rId28"/>
    <p:sldId id="315"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57533" autoAdjust="0"/>
  </p:normalViewPr>
  <p:slideViewPr>
    <p:cSldViewPr snapToGrid="0">
      <p:cViewPr varScale="1">
        <p:scale>
          <a:sx n="76" d="100"/>
          <a:sy n="76" d="100"/>
        </p:scale>
        <p:origin x="17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704E2-604E-4C0D-A072-A2B727C30E61}" type="datetimeFigureOut">
              <a:rPr lang="en-US" smtClean="0"/>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86314-A782-4A75-82F0-01D02C23B0AA}" type="slidenum">
              <a:rPr lang="en-US" smtClean="0"/>
              <a:t>‹#›</a:t>
            </a:fld>
            <a:endParaRPr lang="en-US"/>
          </a:p>
        </p:txBody>
      </p:sp>
    </p:spTree>
    <p:extLst>
      <p:ext uri="{BB962C8B-B14F-4D97-AF65-F5344CB8AC3E}">
        <p14:creationId xmlns:p14="http://schemas.microsoft.com/office/powerpoint/2010/main" val="3358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tag IBD segments:</a:t>
            </a:r>
            <a:r>
              <a:rPr lang="en-US" baseline="0" dirty="0" smtClean="0"/>
              <a:t> we can infer the IBD haplotypes with certain ambiguity, but this is not necessary in CHAT.</a:t>
            </a:r>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2</a:t>
            </a:fld>
            <a:endParaRPr lang="en-US"/>
          </a:p>
        </p:txBody>
      </p:sp>
    </p:spTree>
    <p:extLst>
      <p:ext uri="{BB962C8B-B14F-4D97-AF65-F5344CB8AC3E}">
        <p14:creationId xmlns:p14="http://schemas.microsoft.com/office/powerpoint/2010/main" val="2274414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a:t>
            </a:r>
            <a:r>
              <a:rPr lang="en-US" dirty="0" smtClean="0"/>
              <a:t>X: marker positions</a:t>
            </a:r>
          </a:p>
          <a:p>
            <a:r>
              <a:rPr lang="en-US" dirty="0" smtClean="0"/>
              <a:t>Highlighted area: location of Lrrk2 mutation</a:t>
            </a:r>
          </a:p>
          <a:p>
            <a:r>
              <a:rPr lang="en-US" dirty="0" smtClean="0"/>
              <a:t>Y: -log10 of Fisher’s exact test P value</a:t>
            </a:r>
          </a:p>
          <a:p>
            <a:r>
              <a:rPr lang="en-US" dirty="0" smtClean="0"/>
              <a:t>Color: number of cases in the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Then CHAT uses Fisher’s exact test to evaluate the association of each IBD cluster with the disease. The segment tagged by a disease-associated cluster is likely to harbor one or more disease-associated genetic variants.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rawPV0.9: </a:t>
            </a:r>
            <a:r>
              <a:rPr lang="en-US" baseline="0" dirty="0" err="1" smtClean="0"/>
              <a:t>pv</a:t>
            </a:r>
            <a:r>
              <a:rPr lang="en-US" baseline="0" dirty="0" smtClean="0"/>
              <a:t>=11.42, at 2886, completely off; 22 cases, 8 controls (328,160,330,309,329,303,320,326,134,325,130,163,133,324,285,143,166,138,335,149,306,304,1039,662,650,402,1053,738,823,1121)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rawPV0.5:</a:t>
            </a:r>
            <a:r>
              <a:rPr lang="en-US" baseline="0" dirty="0" smtClean="0"/>
              <a:t> </a:t>
            </a:r>
            <a:r>
              <a:rPr lang="en-US" baseline="0" dirty="0" err="1" smtClean="0"/>
              <a:t>pv</a:t>
            </a:r>
            <a:r>
              <a:rPr lang="en-US" baseline="0" dirty="0" smtClean="0"/>
              <a:t>=11.48, at 3969; 19 cases (? known lrrk2 mutation carriers), 4 controls (</a:t>
            </a:r>
            <a:r>
              <a:rPr lang="en-US" dirty="0" smtClean="0"/>
              <a:t>163,330,160,309,328,329,320,166,130,324,285,138,306,335,143,149,158,326,134,1039,1053,738,402</a:t>
            </a:r>
            <a:r>
              <a:rPr lang="en-US" baseline="0" dirty="0" smtClean="0"/>
              <a:t>); next significant cluster (close) </a:t>
            </a:r>
            <a:r>
              <a:rPr lang="en-US" baseline="0" dirty="0" err="1" smtClean="0"/>
              <a:t>pv</a:t>
            </a:r>
            <a:r>
              <a:rPr lang="en-US" baseline="0" dirty="0" smtClean="0"/>
              <a:t>=11.03; at 2886; 20 cases and 6 controls (309,160,329,330,303,328,320,326,130,324,285,143,166,331,138,335,325,134,163,149,662,1039,402,1053,738,1121), this signal is difficult to filter out (raw LSH 0.9 picks it up instead of the real one).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rawPV0.1: </a:t>
            </a:r>
            <a:r>
              <a:rPr lang="en-US" baseline="0" dirty="0" err="1" smtClean="0"/>
              <a:t>pv</a:t>
            </a:r>
            <a:r>
              <a:rPr lang="en-US" baseline="0" dirty="0" smtClean="0"/>
              <a:t>=11.48, at 3969, 19 cases (? known lrrk2 mutation carriers), 4 controls (</a:t>
            </a:r>
            <a:r>
              <a:rPr lang="en-US" dirty="0" smtClean="0"/>
              <a:t>163,160,330,309,329,328,320,306,130,324,285,138,335,143,166,149,158,326,134,1039,1053,738,402</a:t>
            </a:r>
            <a:r>
              <a:rPr lang="en-US" baseline="0"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B86314-A782-4A75-82F0-01D02C23B0AA}" type="slidenum">
              <a:rPr lang="en-US" smtClean="0"/>
              <a:t>12</a:t>
            </a:fld>
            <a:endParaRPr lang="en-US"/>
          </a:p>
        </p:txBody>
      </p:sp>
    </p:spTree>
    <p:extLst>
      <p:ext uri="{BB962C8B-B14F-4D97-AF65-F5344CB8AC3E}">
        <p14:creationId xmlns:p14="http://schemas.microsoft.com/office/powerpoint/2010/main" val="374612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About </a:t>
            </a:r>
            <a:r>
              <a:rPr lang="en-US" baseline="0" dirty="0" smtClean="0"/>
              <a:t>loosen the selection threshold, at least </a:t>
            </a:r>
            <a:r>
              <a:rPr lang="en-US" dirty="0" smtClean="0"/>
              <a:t>Experiments on CHAT</a:t>
            </a:r>
            <a:r>
              <a:rPr lang="en-US" baseline="0" dirty="0" smtClean="0"/>
              <a:t> with pairwise IBD screening using </a:t>
            </a:r>
            <a:r>
              <a:rPr lang="en-US" dirty="0" smtClean="0"/>
              <a:t>the Lrrk2 dataset prove this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want to show you some results. I tried different strategies on selecting IBD pairs to form IBD trios. You know CHAT has several versions. The first strategy is to use the results of the first step in CHATv1.0, which is often referred to as Raw LSHs. Here is how we get them. </a:t>
            </a:r>
            <a:endParaRPr lang="en-US"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13</a:t>
            </a:fld>
            <a:endParaRPr lang="en-US"/>
          </a:p>
        </p:txBody>
      </p:sp>
    </p:spTree>
    <p:extLst>
      <p:ext uri="{BB962C8B-B14F-4D97-AF65-F5344CB8AC3E}">
        <p14:creationId xmlns:p14="http://schemas.microsoft.com/office/powerpoint/2010/main" val="290168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Left: </a:t>
            </a:r>
            <a:r>
              <a:rPr lang="en-US" baseline="0" dirty="0" err="1" smtClean="0"/>
              <a:t>pv</a:t>
            </a:r>
            <a:r>
              <a:rPr lang="en-US" baseline="0" dirty="0" smtClean="0"/>
              <a:t>=11.6, at 3703, closer to actual lrrk2 mutation position; 20 cases (? known lrrk2 mutation carriers), 5 controls (</a:t>
            </a:r>
            <a:r>
              <a:rPr lang="en-US" dirty="0" smtClean="0"/>
              <a:t>320,160,330,309,329,328,138,130,285,324,149,335,166,143,306,158,134,163,326,325,1039,738,1053,402,823</a:t>
            </a:r>
            <a:r>
              <a:rPr lang="en-US" baseline="0" dirty="0" smtClean="0"/>
              <a:t>)</a:t>
            </a:r>
          </a:p>
        </p:txBody>
      </p:sp>
      <p:sp>
        <p:nvSpPr>
          <p:cNvPr id="4" name="Slide Number Placeholder 3"/>
          <p:cNvSpPr>
            <a:spLocks noGrp="1"/>
          </p:cNvSpPr>
          <p:nvPr>
            <p:ph type="sldNum" sz="quarter" idx="10"/>
          </p:nvPr>
        </p:nvSpPr>
        <p:spPr/>
        <p:txBody>
          <a:bodyPr/>
          <a:lstStyle/>
          <a:p>
            <a:fld id="{F0B86314-A782-4A75-82F0-01D02C23B0AA}" type="slidenum">
              <a:rPr lang="en-US" smtClean="0"/>
              <a:t>14</a:t>
            </a:fld>
            <a:endParaRPr lang="en-US"/>
          </a:p>
        </p:txBody>
      </p:sp>
    </p:spTree>
    <p:extLst>
      <p:ext uri="{BB962C8B-B14F-4D97-AF65-F5344CB8AC3E}">
        <p14:creationId xmlns:p14="http://schemas.microsoft.com/office/powerpoint/2010/main" val="4219225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seems subject-specific</a:t>
            </a:r>
            <a:r>
              <a:rPr lang="en-US" baseline="0" dirty="0" smtClean="0"/>
              <a:t> distributions of genotype sharing works well in detecting IBD pairs. </a:t>
            </a:r>
            <a:endParaRPr lang="en-US" dirty="0" smtClean="0"/>
          </a:p>
          <a:p>
            <a:r>
              <a:rPr lang="en-US" dirty="0" smtClean="0"/>
              <a:t>Subject-specific distributions of</a:t>
            </a:r>
            <a:r>
              <a:rPr lang="en-US" baseline="0" dirty="0" smtClean="0"/>
              <a:t> sharing is also applied in another major step, which we will talk about later. </a:t>
            </a:r>
          </a:p>
          <a:p>
            <a:r>
              <a:rPr lang="en-US" baseline="0" dirty="0" smtClean="0"/>
              <a:t>Why subject-specific distributions work? This is a long story, but let’s start.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B86314-A782-4A75-82F0-01D02C23B0AA}" type="slidenum">
              <a:rPr lang="en-US" smtClean="0"/>
              <a:t>16</a:t>
            </a:fld>
            <a:endParaRPr lang="en-US"/>
          </a:p>
        </p:txBody>
      </p:sp>
    </p:spTree>
    <p:extLst>
      <p:ext uri="{BB962C8B-B14F-4D97-AF65-F5344CB8AC3E}">
        <p14:creationId xmlns:p14="http://schemas.microsoft.com/office/powerpoint/2010/main" val="302111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Allele</a:t>
            </a:r>
            <a:r>
              <a:rPr lang="en-US" baseline="0" dirty="0" smtClean="0"/>
              <a:t> frequency matters because the sharing of a rare variant is a strong indicator of IBD than the sharing of a common variant.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prevent SNP markers in close LD from being overrepresented and thus inflating Pi-SMOR (sum of SMOR), we need to weight the SMOR value of each SNP markers with their LD. </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17</a:t>
            </a:fld>
            <a:endParaRPr lang="en-US"/>
          </a:p>
        </p:txBody>
      </p:sp>
    </p:spTree>
    <p:extLst>
      <p:ext uri="{BB962C8B-B14F-4D97-AF65-F5344CB8AC3E}">
        <p14:creationId xmlns:p14="http://schemas.microsoft.com/office/powerpoint/2010/main" val="178771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subject-specific distribution I talked about several slides ago is about pairwise sharing based on genotypes. Here we are talking about f</a:t>
            </a:r>
            <a:r>
              <a:rPr lang="en-US" dirty="0" smtClean="0"/>
              <a:t>itting</a:t>
            </a:r>
            <a:r>
              <a:rPr lang="en-US" baseline="0" dirty="0" smtClean="0"/>
              <a:t> and using subject-specific distributions of sharing based on inferred haplotypes. </a:t>
            </a:r>
          </a:p>
          <a:p>
            <a:r>
              <a:rPr lang="en-US" baseline="0" dirty="0" smtClean="0"/>
              <a:t>The process is similar though. I highlighted some major difference.</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19</a:t>
            </a:fld>
            <a:endParaRPr lang="en-US"/>
          </a:p>
        </p:txBody>
      </p:sp>
    </p:spTree>
    <p:extLst>
      <p:ext uri="{BB962C8B-B14F-4D97-AF65-F5344CB8AC3E}">
        <p14:creationId xmlns:p14="http://schemas.microsoft.com/office/powerpoint/2010/main" val="279613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 is the difference between using a </a:t>
                </a:r>
                <a:r>
                  <a:rPr lang="en-US" baseline="0" dirty="0" smtClean="0"/>
                  <a:t>distribution fitted with subject-specific data and using a distribution fitted with data collected from all subjects. Let me show you a toy example.</a:t>
                </a:r>
                <a:endParaRPr lang="en-US" dirty="0" smtClean="0"/>
              </a:p>
              <a:p>
                <a:endParaRPr lang="en-US" dirty="0" smtClean="0"/>
              </a:p>
              <a:p>
                <a:r>
                  <a:rPr lang="en-US" dirty="0" smtClean="0"/>
                  <a:t>Suppose we have these pairwise</a:t>
                </a:r>
                <a:r>
                  <a:rPr lang="en-US" baseline="0" dirty="0" smtClean="0"/>
                  <a:t> </a:t>
                </a:r>
                <a:r>
                  <a:rPr lang="en-US" dirty="0" smtClean="0"/>
                  <a:t>sharing results. As we</a:t>
                </a:r>
                <a:r>
                  <a:rPr lang="en-US" baseline="0" dirty="0" smtClean="0"/>
                  <a:t>’ve seen earlier, the “Z” symbol indicates inconsistency and is used to show the boundaries of either pairwise segment. </a:t>
                </a:r>
                <a:r>
                  <a:rPr lang="en-US" dirty="0" smtClean="0"/>
                  <a:t>The shared segment between Subject 1 and 2 around marker </a:t>
                </a:r>
                <a:r>
                  <a:rPr lang="en-US" dirty="0" err="1" smtClean="0"/>
                  <a:t>Mj</a:t>
                </a:r>
                <a:r>
                  <a:rPr lang="en-US" dirty="0" smtClean="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𝑙</m:t>
                        </m:r>
                      </m:e>
                      <m:sub>
                        <m:r>
                          <a:rPr lang="en-US" sz="1200" i="1">
                            <a:latin typeface="Cambria Math" panose="02040503050406030204" pitchFamily="18" charset="0"/>
                          </a:rPr>
                          <m:t>12</m:t>
                        </m:r>
                        <m:r>
                          <a:rPr lang="en-US" sz="1200" i="1">
                            <a:latin typeface="Cambria Math" panose="02040503050406030204" pitchFamily="18" charset="0"/>
                          </a:rPr>
                          <m:t>𝑗</m:t>
                        </m:r>
                      </m:sub>
                    </m:sSub>
                  </m:oMath>
                </a14:m>
                <a:r>
                  <a:rPr lang="en-US" sz="1200" dirty="0"/>
                  <a:t> spans 26 markers </a:t>
                </a:r>
                <a:r>
                  <a:rPr lang="en-US" sz="1200" dirty="0" smtClean="0"/>
                  <a:t>while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𝑙</m:t>
                        </m:r>
                      </m:e>
                      <m:sub>
                        <m:r>
                          <a:rPr lang="en-US" sz="1200" i="1">
                            <a:latin typeface="Cambria Math" panose="02040503050406030204" pitchFamily="18" charset="0"/>
                          </a:rPr>
                          <m:t>13</m:t>
                        </m:r>
                        <m:r>
                          <a:rPr lang="en-US" sz="1200" i="1">
                            <a:latin typeface="Cambria Math" panose="02040503050406030204" pitchFamily="18" charset="0"/>
                          </a:rPr>
                          <m:t>𝑗</m:t>
                        </m:r>
                      </m:sub>
                      <m:sup>
                        <m:r>
                          <a:rPr lang="en-US" sz="1200" i="1">
                            <a:latin typeface="Cambria Math" panose="02040503050406030204" pitchFamily="18" charset="0"/>
                          </a:rPr>
                          <m:t>′</m:t>
                        </m:r>
                      </m:sup>
                    </m:sSubSup>
                  </m:oMath>
                </a14:m>
                <a:r>
                  <a:rPr lang="en-US" sz="1200" dirty="0"/>
                  <a:t> spans 18 markers. </a:t>
                </a:r>
                <a:r>
                  <a:rPr lang="en-US" baseline="0" dirty="0" smtClean="0"/>
                  <a:t>The four highlighted sites have very rare minor alleles; other sites are all common SNPs.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i="1">
                            <a:latin typeface="Cambria Math" panose="02040503050406030204" pitchFamily="18" charset="0"/>
                          </a:rPr>
                          <m:t>12</m:t>
                        </m:r>
                        <m:r>
                          <a:rPr lang="en-US" sz="1200" b="0" i="1" smtClean="0">
                            <a:latin typeface="Cambria Math" panose="02040503050406030204" pitchFamily="18" charset="0"/>
                          </a:rPr>
                          <m:t>𝑙</m:t>
                        </m:r>
                      </m:sub>
                    </m:sSub>
                  </m:oMath>
                </a14:m>
                <a:r>
                  <a:rPr lang="en-US" baseline="0" dirty="0" smtClean="0"/>
                  <a:t> and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i="1">
                            <a:latin typeface="Cambria Math" panose="02040503050406030204" pitchFamily="18" charset="0"/>
                          </a:rPr>
                          <m:t>1</m:t>
                        </m:r>
                        <m:r>
                          <a:rPr lang="en-US" sz="1200" b="0" i="1" smtClean="0">
                            <a:latin typeface="Cambria Math" panose="02040503050406030204" pitchFamily="18" charset="0"/>
                          </a:rPr>
                          <m:t>3</m:t>
                        </m:r>
                        <m:r>
                          <a:rPr lang="en-US" sz="1200" b="0" i="1" smtClean="0">
                            <a:latin typeface="Cambria Math" panose="02040503050406030204" pitchFamily="18" charset="0"/>
                          </a:rPr>
                          <m:t>𝑙</m:t>
                        </m:r>
                        <m:r>
                          <a:rPr lang="en-US" sz="1200" b="0" i="1" smtClean="0">
                            <a:latin typeface="Cambria Math" panose="02040503050406030204" pitchFamily="18" charset="0"/>
                          </a:rPr>
                          <m:t>′</m:t>
                        </m:r>
                      </m:sub>
                    </m:sSub>
                  </m:oMath>
                </a14:m>
                <a:r>
                  <a:rPr lang="en-US" baseline="0" dirty="0" smtClean="0"/>
                  <a:t> are two haplotypes CHAT inferred for the pairwise shared segment. </a:t>
                </a:r>
              </a:p>
              <a:p>
                <a:endParaRPr lang="en-US" baseline="0" dirty="0" smtClean="0"/>
              </a:p>
              <a:p>
                <a:endParaRPr lang="en-US" baseline="0"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 is the difference between using a </a:t>
                </a:r>
                <a:r>
                  <a:rPr lang="en-US" baseline="0" dirty="0" smtClean="0"/>
                  <a:t>distribution fitted with subject-specific data and using a distribution fitted with data collected from all subjects. Let me show you a toy example.</a:t>
                </a:r>
                <a:endParaRPr lang="en-US" dirty="0" smtClean="0"/>
              </a:p>
              <a:p>
                <a:endParaRPr lang="en-US" dirty="0" smtClean="0"/>
              </a:p>
              <a:p>
                <a:r>
                  <a:rPr lang="en-US" dirty="0" smtClean="0"/>
                  <a:t>Suppose we have these pairwise</a:t>
                </a:r>
                <a:r>
                  <a:rPr lang="en-US" baseline="0" dirty="0" smtClean="0"/>
                  <a:t> </a:t>
                </a:r>
                <a:r>
                  <a:rPr lang="en-US" dirty="0" smtClean="0"/>
                  <a:t>sharing results. As we</a:t>
                </a:r>
                <a:r>
                  <a:rPr lang="en-US" baseline="0" dirty="0" smtClean="0"/>
                  <a:t>’ve seen earlier, the “Z” symbol indicates inconsistency and is used to show the boundaries of either pairwise segment. </a:t>
                </a:r>
                <a:r>
                  <a:rPr lang="en-US" dirty="0" smtClean="0"/>
                  <a:t>The shared segment between Subject 1 and 2 around marker </a:t>
                </a:r>
                <a:r>
                  <a:rPr lang="en-US" dirty="0" err="1" smtClean="0"/>
                  <a:t>Mj</a:t>
                </a:r>
                <a:r>
                  <a:rPr lang="en-US" dirty="0" smtClean="0"/>
                  <a:t>, </a:t>
                </a:r>
                <a:r>
                  <a:rPr lang="en-US" sz="1200" i="0">
                    <a:latin typeface="Cambria Math" panose="02040503050406030204" pitchFamily="18" charset="0"/>
                  </a:rPr>
                  <a:t>𝑙</a:t>
                </a:r>
                <a:r>
                  <a:rPr lang="en-US" sz="1200" i="0" smtClean="0">
                    <a:latin typeface="Cambria Math" panose="02040503050406030204" pitchFamily="18" charset="0"/>
                  </a:rPr>
                  <a:t>_</a:t>
                </a:r>
                <a:r>
                  <a:rPr lang="en-US" sz="1200" i="0">
                    <a:latin typeface="Cambria Math" panose="02040503050406030204" pitchFamily="18" charset="0"/>
                  </a:rPr>
                  <a:t>12𝑗</a:t>
                </a:r>
                <a:r>
                  <a:rPr lang="en-US" sz="1200" dirty="0"/>
                  <a:t> spans 26 markers </a:t>
                </a:r>
                <a:r>
                  <a:rPr lang="en-US" sz="1200" dirty="0" smtClean="0"/>
                  <a:t>while </a:t>
                </a:r>
                <a:r>
                  <a:rPr lang="en-US" sz="1200" i="0">
                    <a:latin typeface="Cambria Math" panose="02040503050406030204" pitchFamily="18" charset="0"/>
                  </a:rPr>
                  <a:t>𝑙_13𝑗^′</a:t>
                </a:r>
                <a:r>
                  <a:rPr lang="en-US" sz="1200" dirty="0"/>
                  <a:t> spans 18 markers. </a:t>
                </a:r>
                <a:r>
                  <a:rPr lang="en-US" baseline="0" dirty="0" smtClean="0"/>
                  <a:t>The four highlighted sites have very rare minor alleles; other sites are all common SNPs. </a:t>
                </a:r>
                <a:r>
                  <a:rPr lang="en-US" sz="1200" b="0" i="0" smtClean="0">
                    <a:latin typeface="Cambria Math" panose="02040503050406030204" pitchFamily="18" charset="0"/>
                  </a:rPr>
                  <a:t>ℎ</a:t>
                </a:r>
                <a:r>
                  <a:rPr lang="en-US" sz="1200" b="0" i="0" smtClean="0">
                    <a:latin typeface="Cambria Math" panose="02040503050406030204" pitchFamily="18" charset="0"/>
                  </a:rPr>
                  <a:t>_</a:t>
                </a:r>
                <a:r>
                  <a:rPr lang="en-US" sz="1200" i="0">
                    <a:latin typeface="Cambria Math" panose="02040503050406030204" pitchFamily="18" charset="0"/>
                  </a:rPr>
                  <a:t>12</a:t>
                </a:r>
                <a:r>
                  <a:rPr lang="en-US" sz="1200" b="0" i="0" smtClean="0">
                    <a:latin typeface="Cambria Math" panose="02040503050406030204" pitchFamily="18" charset="0"/>
                  </a:rPr>
                  <a:t>𝑙</a:t>
                </a:r>
                <a:r>
                  <a:rPr lang="en-US" baseline="0" dirty="0" smtClean="0"/>
                  <a:t> and </a:t>
                </a:r>
                <a:r>
                  <a:rPr lang="en-US" sz="1200" b="0" i="0" smtClean="0">
                    <a:latin typeface="Cambria Math" panose="02040503050406030204" pitchFamily="18" charset="0"/>
                  </a:rPr>
                  <a:t>ℎ_</a:t>
                </a:r>
                <a:r>
                  <a:rPr lang="en-US" sz="1200" i="0">
                    <a:latin typeface="Cambria Math" panose="02040503050406030204" pitchFamily="18" charset="0"/>
                  </a:rPr>
                  <a:t>1</a:t>
                </a:r>
                <a:r>
                  <a:rPr lang="en-US" sz="1200" b="0" i="0" smtClean="0">
                    <a:latin typeface="Cambria Math" panose="02040503050406030204" pitchFamily="18" charset="0"/>
                  </a:rPr>
                  <a:t>3𝑙′</a:t>
                </a:r>
                <a:r>
                  <a:rPr lang="en-US" baseline="0" dirty="0" smtClean="0"/>
                  <a:t> are two haplotypes CHAT inferred for the pairwise shared segment. </a:t>
                </a:r>
              </a:p>
              <a:p>
                <a:endParaRPr lang="en-US" baseline="0" dirty="0" smtClean="0"/>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F0B86314-A782-4A75-82F0-01D02C23B0AA}" type="slidenum">
              <a:rPr lang="en-US" smtClean="0"/>
              <a:t>20</a:t>
            </a:fld>
            <a:endParaRPr lang="en-US"/>
          </a:p>
        </p:txBody>
      </p:sp>
    </p:spTree>
    <p:extLst>
      <p:ext uri="{BB962C8B-B14F-4D97-AF65-F5344CB8AC3E}">
        <p14:creationId xmlns:p14="http://schemas.microsoft.com/office/powerpoint/2010/main" val="646504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same length or even the same candidate segment may have different probabilities of IBD if we compare them against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likely that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𝐼𝐵𝐷</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3</m:t>
                            </m:r>
                          </m:sub>
                        </m:sSub>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3</m:t>
                            </m:r>
                          </m:sub>
                        </m:sSub>
                      </m:e>
                      <m:e>
                        <m:sSubSup>
                          <m:sSubSupPr>
                            <m:ctrlPr>
                              <a:rPr lang="en-US" sz="1200" i="1">
                                <a:latin typeface="Cambria Math" panose="02040503050406030204" pitchFamily="18" charset="0"/>
                              </a:rPr>
                            </m:ctrlPr>
                          </m:sSubSupPr>
                          <m:e>
                            <m:r>
                              <a:rPr lang="en-US" sz="1200" i="1">
                                <a:latin typeface="Cambria Math" panose="02040503050406030204" pitchFamily="18" charset="0"/>
                              </a:rPr>
                              <m:t>𝑙</m:t>
                            </m:r>
                          </m:e>
                          <m:sub>
                            <m:r>
                              <a:rPr lang="en-US" sz="1200" i="1">
                                <a:latin typeface="Cambria Math" panose="02040503050406030204" pitchFamily="18" charset="0"/>
                              </a:rPr>
                              <m:t>13</m:t>
                            </m:r>
                            <m:r>
                              <a:rPr lang="en-US" sz="1200" i="1">
                                <a:latin typeface="Cambria Math" panose="02040503050406030204" pitchFamily="18" charset="0"/>
                              </a:rPr>
                              <m:t>𝑗</m:t>
                            </m:r>
                          </m:sub>
                          <m:sup>
                            <m:r>
                              <a:rPr lang="en-US" sz="1200" i="1">
                                <a:latin typeface="Cambria Math" panose="02040503050406030204" pitchFamily="18" charset="0"/>
                              </a:rPr>
                              <m:t>′</m:t>
                            </m:r>
                          </m:sup>
                        </m:sSubSup>
                      </m:e>
                    </m:d>
                  </m:oMath>
                </a14:m>
                <a:r>
                  <a:rPr lang="en-US" sz="1200" dirty="0"/>
                  <a:t> &gt;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𝐼𝐵𝐷</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2</m:t>
                            </m:r>
                          </m:sub>
                        </m:sSub>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𝑙</m:t>
                            </m:r>
                          </m:e>
                          <m:sub>
                            <m:r>
                              <a:rPr lang="en-US" sz="1200" i="1">
                                <a:latin typeface="Cambria Math" panose="02040503050406030204" pitchFamily="18" charset="0"/>
                              </a:rPr>
                              <m:t>12</m:t>
                            </m:r>
                            <m:r>
                              <a:rPr lang="en-US" sz="1200" i="1">
                                <a:latin typeface="Cambria Math" panose="02040503050406030204" pitchFamily="18" charset="0"/>
                              </a:rPr>
                              <m:t>𝑗</m:t>
                            </m:r>
                          </m:sub>
                        </m:sSub>
                      </m:e>
                    </m:d>
                  </m:oMath>
                </a14:m>
                <a:r>
                  <a:rPr lang="en-US" sz="1200" dirty="0"/>
                  <a:t> &gt;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𝐼𝐵𝐷</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1</m:t>
                            </m:r>
                          </m:sub>
                        </m:sSub>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𝑙</m:t>
                            </m:r>
                          </m:e>
                          <m:sub>
                            <m:r>
                              <a:rPr lang="en-US" sz="1200" i="1">
                                <a:latin typeface="Cambria Math" panose="02040503050406030204" pitchFamily="18" charset="0"/>
                              </a:rPr>
                              <m:t>12</m:t>
                            </m:r>
                            <m:r>
                              <a:rPr lang="en-US" sz="1200" i="1">
                                <a:latin typeface="Cambria Math" panose="02040503050406030204" pitchFamily="18" charset="0"/>
                              </a:rPr>
                              <m:t>𝑗</m:t>
                            </m:r>
                          </m:sub>
                        </m:sSub>
                      </m:e>
                    </m:d>
                  </m:oMath>
                </a14:m>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same length or even the same candidate segment may have different probabilities of IBD if we compare them against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likely that </a:t>
                </a:r>
                <a:r>
                  <a:rPr lang="en-US" sz="1200" i="0">
                    <a:latin typeface="Cambria Math" panose="02040503050406030204" pitchFamily="18" charset="0"/>
                  </a:rPr>
                  <a:t>𝑃</a:t>
                </a:r>
                <a:r>
                  <a:rPr lang="en-US" sz="1200" i="0" smtClean="0">
                    <a:latin typeface="Cambria Math" panose="02040503050406030204" pitchFamily="18" charset="0"/>
                  </a:rPr>
                  <a:t>_(</a:t>
                </a:r>
                <a:r>
                  <a:rPr lang="en-US" sz="1200" i="0">
                    <a:latin typeface="Cambria Math" panose="02040503050406030204" pitchFamily="18" charset="0"/>
                  </a:rPr>
                  <a:t>𝐼𝐵𝐷|𝑍_3 </a:t>
                </a:r>
                <a:r>
                  <a:rPr lang="en-US" sz="1200" i="0" smtClean="0">
                    <a:latin typeface="Cambria Math" panose="02040503050406030204" pitchFamily="18" charset="0"/>
                  </a:rPr>
                  <a:t>)</a:t>
                </a:r>
                <a:r>
                  <a:rPr lang="en-US" sz="1200" i="0">
                    <a:latin typeface="Cambria Math" panose="02040503050406030204" pitchFamily="18" charset="0"/>
                  </a:rPr>
                  <a:t> </a:t>
                </a:r>
                <a:r>
                  <a:rPr lang="en-US" sz="1200" i="0">
                    <a:latin typeface="Cambria Math" panose="02040503050406030204" pitchFamily="18" charset="0"/>
                  </a:rPr>
                  <a:t>(𝑍_1,𝑍_3│𝑙_13𝑗^′ )</a:t>
                </a:r>
                <a:r>
                  <a:rPr lang="en-US" sz="1200" dirty="0"/>
                  <a:t> &gt; </a:t>
                </a:r>
                <a:r>
                  <a:rPr lang="en-US" sz="1200" i="0">
                    <a:latin typeface="Cambria Math" panose="02040503050406030204" pitchFamily="18" charset="0"/>
                  </a:rPr>
                  <a:t>𝑃_(𝐼𝐵𝐷|𝑍_2 ) (𝑍_1,𝑍_2│𝑙_12𝑗 )</a:t>
                </a:r>
                <a:r>
                  <a:rPr lang="en-US" sz="1200" dirty="0"/>
                  <a:t> &gt; </a:t>
                </a:r>
                <a:r>
                  <a:rPr lang="en-US" sz="1200" i="0">
                    <a:latin typeface="Cambria Math" panose="02040503050406030204" pitchFamily="18" charset="0"/>
                  </a:rPr>
                  <a:t>𝑃_(𝐼𝐵𝐷|𝑍_1 ) (𝑍_1,𝑍_2│𝑙_12𝑗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Fallback>
      </mc:AlternateContent>
      <p:sp>
        <p:nvSpPr>
          <p:cNvPr id="4" name="Slide Number Placeholder 3"/>
          <p:cNvSpPr>
            <a:spLocks noGrp="1"/>
          </p:cNvSpPr>
          <p:nvPr>
            <p:ph type="sldNum" sz="quarter" idx="10"/>
          </p:nvPr>
        </p:nvSpPr>
        <p:spPr/>
        <p:txBody>
          <a:bodyPr/>
          <a:lstStyle/>
          <a:p>
            <a:fld id="{F0B86314-A782-4A75-82F0-01D02C23B0AA}" type="slidenum">
              <a:rPr lang="en-US" smtClean="0"/>
              <a:t>21</a:t>
            </a:fld>
            <a:endParaRPr lang="en-US"/>
          </a:p>
        </p:txBody>
      </p:sp>
    </p:spTree>
    <p:extLst>
      <p:ext uri="{BB962C8B-B14F-4D97-AF65-F5344CB8AC3E}">
        <p14:creationId xmlns:p14="http://schemas.microsoft.com/office/powerpoint/2010/main" val="88822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is expected that using subject-specific distributions of sharing could improve the accuracy</a:t>
            </a:r>
            <a:r>
              <a:rPr lang="en-US" baseline="0" dirty="0" smtClean="0"/>
              <a:t>. </a:t>
            </a:r>
            <a:r>
              <a:rPr lang="en-US" dirty="0" smtClean="0"/>
              <a:t>And it</a:t>
            </a:r>
            <a:r>
              <a:rPr lang="en-US" baseline="0" dirty="0" smtClean="0"/>
              <a:t> does. Here are some evidence. </a:t>
            </a:r>
            <a:r>
              <a:rPr lang="en-US" dirty="0" smtClean="0"/>
              <a:t>Using</a:t>
            </a:r>
            <a:r>
              <a:rPr lang="en-US" baseline="0" dirty="0" smtClean="0"/>
              <a:t> the same IBD pairs, CHAT get more accurate, higher resolution results than DASH and EMI</a:t>
            </a:r>
          </a:p>
          <a:p>
            <a:endParaRPr lang="en-US" baseline="0" dirty="0" smtClean="0"/>
          </a:p>
          <a:p>
            <a:r>
              <a:rPr lang="en-US" baseline="0" dirty="0" smtClean="0"/>
              <a:t>CHAT: </a:t>
            </a:r>
            <a:r>
              <a:rPr lang="en-US" baseline="0" dirty="0" err="1" smtClean="0"/>
              <a:t>pv</a:t>
            </a:r>
            <a:r>
              <a:rPr lang="en-US" baseline="0" dirty="0" smtClean="0"/>
              <a:t>=9.81, 19 cases (18 known lrrk2 mutation carriers), 7 controls (</a:t>
            </a:r>
            <a:r>
              <a:rPr lang="en-US" dirty="0" smtClean="0"/>
              <a:t>143,149,738,580,402,1053,823,688,1035</a:t>
            </a:r>
            <a:r>
              <a:rPr lang="en-US" baseline="0" dirty="0" smtClean="0"/>
              <a:t>): 320,329,328,163,324,330,160,309,326,306,143,130,285,166,138,149,331,158,335,738,580,402,1053,823,688,1035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EMI: </a:t>
            </a:r>
            <a:r>
              <a:rPr lang="en-US" baseline="0" dirty="0" err="1" smtClean="0"/>
              <a:t>pv</a:t>
            </a:r>
            <a:r>
              <a:rPr lang="en-US" baseline="0" dirty="0" smtClean="0"/>
              <a:t> = </a:t>
            </a:r>
            <a:r>
              <a:rPr lang="en-US" sz="1200" kern="1200" dirty="0" smtClean="0">
                <a:solidFill>
                  <a:schemeClr val="tx1"/>
                </a:solidFill>
                <a:effectLst/>
                <a:latin typeface="+mn-lt"/>
                <a:ea typeface="+mn-ea"/>
                <a:cs typeface="+mn-cs"/>
              </a:rPr>
              <a:t>7.61, 12 cases,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 controls, </a:t>
            </a:r>
            <a:r>
              <a:rPr lang="en-US" dirty="0" smtClean="0"/>
              <a:t>12 out of 23 Lrrk2 mutation carriers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collect the subject pair for each reported IBD segment, providing that the IBD segment go across the marker being analyzed. I admit that I forgot there is a build difference between </a:t>
            </a:r>
            <a:r>
              <a:rPr lang="en-US" baseline="0" dirty="0" err="1" smtClean="0"/>
              <a:t>emi</a:t>
            </a:r>
            <a:r>
              <a:rPr lang="en-US" baseline="0" dirty="0" smtClean="0"/>
              <a:t> or dash reported positions with the marker positions used in CHAT. So the function I used to check whether the IBD segment covers a specific marker needs to be modified. So I suspect the top result in CHAT+EMI is at the right spot. The reason why the deviation is not show in DASH+CHAT (next slide) is probably because that the top IBD segment identified by Germline is much longer than that identified by </a:t>
            </a:r>
            <a:r>
              <a:rPr lang="en-US" baseline="0" dirty="0" err="1" smtClean="0"/>
              <a:t>RefinedIBD</a:t>
            </a:r>
            <a:r>
              <a:rPr lang="en-US" baseline="0" dirty="0" smtClean="0"/>
              <a:t> (as shown in the plots), so that DASH result covers the build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22</a:t>
            </a:fld>
            <a:endParaRPr lang="en-US"/>
          </a:p>
        </p:txBody>
      </p:sp>
    </p:spTree>
    <p:extLst>
      <p:ext uri="{BB962C8B-B14F-4D97-AF65-F5344CB8AC3E}">
        <p14:creationId xmlns:p14="http://schemas.microsoft.com/office/powerpoint/2010/main" val="1968563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CHAT: </a:t>
            </a:r>
            <a:r>
              <a:rPr lang="en-US" dirty="0" err="1" smtClean="0"/>
              <a:t>pv</a:t>
            </a:r>
            <a:r>
              <a:rPr lang="en-US" dirty="0" smtClean="0"/>
              <a:t> =11.48, 19 cases (17</a:t>
            </a:r>
            <a:r>
              <a:rPr lang="en-US" baseline="0" dirty="0" smtClean="0"/>
              <a:t> </a:t>
            </a:r>
            <a:r>
              <a:rPr lang="en-US" dirty="0" smtClean="0"/>
              <a:t>known Lrrk2 mutation carriers), 4 controls</a:t>
            </a:r>
            <a:r>
              <a:rPr lang="en-US" baseline="0" dirty="0" smtClean="0"/>
              <a:t>, not known Lrrk2 carriers: </a:t>
            </a:r>
            <a:r>
              <a:rPr lang="en-US" dirty="0" smtClean="0"/>
              <a:t>149,143,1039,1053,738,402; (160,328,309,329,330,320,163,166,138,149,130,324,285,306,335,143,158,326,134,1039,1053,738,402)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DASH: </a:t>
            </a:r>
            <a:r>
              <a:rPr lang="en-US" dirty="0" err="1" smtClean="0"/>
              <a:t>pv</a:t>
            </a:r>
            <a:r>
              <a:rPr lang="en-US" dirty="0" smtClean="0"/>
              <a:t> = 11.75, 21 cases (19 out of 23 known Lrrk2 mutation carriers), 6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Germline tends to find extremely long haplotypes and allows for false positives. It d</a:t>
            </a:r>
            <a:r>
              <a:rPr lang="en-US" dirty="0" smtClean="0"/>
              <a:t>ivides a chromosome into non-overlapping slices of equal width and search for (nearly) identical segments at each slice. </a:t>
            </a:r>
            <a:r>
              <a:rPr lang="en-US" baseline="0" dirty="0" smtClean="0"/>
              <a:t> It a</a:t>
            </a:r>
            <a:r>
              <a:rPr lang="en-US" dirty="0" smtClean="0"/>
              <a:t>llow for a small number of mismatches in each slice to accommodate genotype error and missing data</a:t>
            </a:r>
            <a:r>
              <a:rPr lang="en-US" baseline="0" dirty="0" smtClean="0"/>
              <a:t> (it c</a:t>
            </a:r>
            <a:r>
              <a:rPr lang="en-US" dirty="0" smtClean="0"/>
              <a:t>hooses an error rate that ensures the expected number of matching slices &gt; 1)</a:t>
            </a:r>
            <a:r>
              <a:rPr lang="en-US" baseline="0" dirty="0" smtClean="0"/>
              <a:t> </a:t>
            </a:r>
            <a:r>
              <a:rPr lang="en-US" dirty="0" smtClean="0"/>
              <a:t>After</a:t>
            </a:r>
            <a:r>
              <a:rPr lang="en-US" baseline="0" dirty="0" smtClean="0"/>
              <a:t> identifying some nearly identical segments, this algorithm then extends these segments to form longer shared haplotypes and the algorithm will only reports segments whose length exceeds a minimum-length threshold.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Germline allows for genotype error, whereas</a:t>
            </a:r>
            <a:r>
              <a:rPr lang="en-US" baseline="0" dirty="0" smtClean="0"/>
              <a:t> </a:t>
            </a:r>
            <a:r>
              <a:rPr lang="en-US" dirty="0" smtClean="0"/>
              <a:t>no mismatch is allowed in Refined IBD, as Refined IBD does</a:t>
            </a:r>
            <a:r>
              <a:rPr lang="en-US" baseline="0" dirty="0" smtClean="0"/>
              <a:t> not allow for genotyping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23</a:t>
            </a:fld>
            <a:endParaRPr lang="en-US"/>
          </a:p>
        </p:txBody>
      </p:sp>
    </p:spTree>
    <p:extLst>
      <p:ext uri="{BB962C8B-B14F-4D97-AF65-F5344CB8AC3E}">
        <p14:creationId xmlns:p14="http://schemas.microsoft.com/office/powerpoint/2010/main" val="178896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also today’s topic</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3</a:t>
            </a:fld>
            <a:endParaRPr lang="en-US"/>
          </a:p>
        </p:txBody>
      </p:sp>
    </p:spTree>
    <p:extLst>
      <p:ext uri="{BB962C8B-B14F-4D97-AF65-F5344CB8AC3E}">
        <p14:creationId xmlns:p14="http://schemas.microsoft.com/office/powerpoint/2010/main" val="952279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did</a:t>
            </a:r>
            <a:r>
              <a:rPr lang="en-US" baseline="0" dirty="0" smtClean="0"/>
              <a:t> not actually compare different strategies. I did not put exhaustive search into this framework, so cannot really compare that.</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27</a:t>
            </a:fld>
            <a:endParaRPr lang="en-US"/>
          </a:p>
        </p:txBody>
      </p:sp>
    </p:spTree>
    <p:extLst>
      <p:ext uri="{BB962C8B-B14F-4D97-AF65-F5344CB8AC3E}">
        <p14:creationId xmlns:p14="http://schemas.microsoft.com/office/powerpoint/2010/main" val="100006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Search every possible triplet for IBD trios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Left: first run: </a:t>
            </a:r>
            <a:r>
              <a:rPr lang="en-US" sz="1200" dirty="0" err="1" smtClean="0"/>
              <a:t>pv</a:t>
            </a:r>
            <a:r>
              <a:rPr lang="en-US" sz="1200" dirty="0" smtClean="0"/>
              <a:t>=10.03, at 3969, 20 cases,</a:t>
            </a:r>
            <a:r>
              <a:rPr lang="en-US" sz="1200" baseline="0" dirty="0" smtClean="0"/>
              <a:t> 8 controls; 138,324,131,130,306,335,143,166,149,285,152,160,330,158,309,320,329,163,119,328,605,929,1053,397,736,402,731,622</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Right</a:t>
            </a:r>
            <a:r>
              <a:rPr lang="en-US" sz="1200" baseline="0" dirty="0" smtClean="0"/>
              <a:t>: rerun (fix a bug, null distribution of share-share haps rebuilt); data lost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 observed similar differences in these two strategies, i.e., adding flipped haplotypes or not. Basically, adding flipped haplotypes get you a clearer view, i.e., with much background noise filtered out. However, the Fisher’s exact test top result (cluster with the smallest </a:t>
            </a:r>
            <a:r>
              <a:rPr lang="en-US" sz="1200" baseline="0" dirty="0" err="1" smtClean="0"/>
              <a:t>pv</a:t>
            </a:r>
            <a:r>
              <a:rPr lang="en-US" sz="1200" baseline="0" dirty="0" smtClean="0"/>
              <a:t>) is more significant when not adding flipped haplotypes.</a:t>
            </a:r>
            <a:endParaRPr lang="en-US" sz="1200" dirty="0" smtClean="0"/>
          </a:p>
        </p:txBody>
      </p:sp>
      <p:sp>
        <p:nvSpPr>
          <p:cNvPr id="4" name="Slide Number Placeholder 3"/>
          <p:cNvSpPr>
            <a:spLocks noGrp="1"/>
          </p:cNvSpPr>
          <p:nvPr>
            <p:ph type="sldNum" sz="quarter" idx="10"/>
          </p:nvPr>
        </p:nvSpPr>
        <p:spPr/>
        <p:txBody>
          <a:bodyPr/>
          <a:lstStyle/>
          <a:p>
            <a:fld id="{F0B86314-A782-4A75-82F0-01D02C23B0AA}" type="slidenum">
              <a:rPr lang="en-US" smtClean="0"/>
              <a:t>29</a:t>
            </a:fld>
            <a:endParaRPr lang="en-US"/>
          </a:p>
        </p:txBody>
      </p:sp>
    </p:spTree>
    <p:extLst>
      <p:ext uri="{BB962C8B-B14F-4D97-AF65-F5344CB8AC3E}">
        <p14:creationId xmlns:p14="http://schemas.microsoft.com/office/powerpoint/2010/main" val="392239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smtClean="0"/>
              </a:p>
              <a:p>
                <a:r>
                  <a:rPr lang="en-US" dirty="0" smtClean="0"/>
                  <a:t>CHAT allows for certain number of inconsistencies, which it assumes are genotyping errors.</a:t>
                </a:r>
                <a:endParaRPr lang="en-US" dirty="0"/>
              </a:p>
            </p:txBody>
          </p:sp>
        </mc:Choice>
        <mc:Fallback xmlns="">
          <p:sp>
            <p:nvSpPr>
              <p:cNvPr id="3" name="Notes Placeholder 2"/>
              <p:cNvSpPr>
                <a:spLocks noGrp="1"/>
              </p:cNvSpPr>
              <p:nvPr>
                <p:ph type="body" idx="1"/>
              </p:nvPr>
            </p:nvSpPr>
            <p:spPr/>
            <p:txBody>
              <a:bodyPr/>
              <a:lstStyle/>
              <a:p>
                <a:r>
                  <a:rPr lang="en-US" dirty="0" smtClean="0"/>
                  <a:t>Given </a:t>
                </a:r>
                <a:r>
                  <a:rPr lang="en-US" dirty="0" smtClean="0"/>
                  <a:t>a probable </a:t>
                </a:r>
                <a:r>
                  <a:rPr lang="en-US" dirty="0"/>
                  <a:t>IBD segment </a:t>
                </a:r>
                <a:r>
                  <a:rPr lang="en-US" i="0">
                    <a:latin typeface="Cambria Math" panose="02040503050406030204" pitchFamily="18" charset="0"/>
                  </a:rPr>
                  <a:t>𝑙</a:t>
                </a:r>
                <a:r>
                  <a:rPr lang="en-US" dirty="0"/>
                  <a:t>, </a:t>
                </a:r>
                <a:r>
                  <a:rPr lang="en-US" dirty="0" smtClean="0"/>
                  <a:t>the </a:t>
                </a:r>
                <a:r>
                  <a:rPr lang="en-US" dirty="0"/>
                  <a:t>probability </a:t>
                </a:r>
                <a:r>
                  <a:rPr lang="en-US" dirty="0" smtClean="0"/>
                  <a:t>of IBD sharing varies with the genotypes of subjects:</a:t>
                </a:r>
                <a:r>
                  <a:rPr lang="en-US" b="0" i="0" smtClean="0">
                    <a:latin typeface="Cambria Math" panose="02040503050406030204" pitchFamily="18" charset="0"/>
                  </a:rPr>
                  <a:t>𝑃</a:t>
                </a:r>
                <a:r>
                  <a:rPr lang="en-US" b="0" i="0">
                    <a:latin typeface="Cambria Math" panose="02040503050406030204" pitchFamily="18" charset="0"/>
                  </a:rPr>
                  <a:t>_</a:t>
                </a:r>
                <a:r>
                  <a:rPr lang="en-US" i="0">
                    <a:latin typeface="Cambria Math" panose="02040503050406030204" pitchFamily="18" charset="0"/>
                  </a:rPr>
                  <a:t>𝐼𝐵𝐷</a:t>
                </a:r>
                <a:r>
                  <a:rPr lang="en-US" b="0" i="0" smtClean="0">
                    <a:latin typeface="Cambria Math" panose="02040503050406030204" pitchFamily="18" charset="0"/>
                  </a:rPr>
                  <a:t> (</a:t>
                </a:r>
                <a:r>
                  <a:rPr lang="en-US" i="0">
                    <a:latin typeface="Cambria Math" panose="02040503050406030204" pitchFamily="18" charset="0"/>
                  </a:rPr>
                  <a:t>𝑍_𝑖 𝑆𝑍_𝑘</a:t>
                </a:r>
                <a:r>
                  <a:rPr lang="en-US" b="0" i="0" smtClean="0">
                    <a:latin typeface="Cambria Math" panose="02040503050406030204" pitchFamily="18" charset="0"/>
                  </a:rPr>
                  <a:t>)</a:t>
                </a:r>
                <a:r>
                  <a:rPr lang="pt-BR"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rPr>
                  <a:t>𝑃</a:t>
                </a:r>
                <a:r>
                  <a:rPr lang="en-US" b="0" i="0">
                    <a:latin typeface="Cambria Math" panose="02040503050406030204" pitchFamily="18" charset="0"/>
                  </a:rPr>
                  <a:t>_</a:t>
                </a:r>
                <a:r>
                  <a:rPr lang="en-US" i="0">
                    <a:latin typeface="Cambria Math" panose="02040503050406030204" pitchFamily="18" charset="0"/>
                  </a:rPr>
                  <a:t>𝐼𝐵𝐷 (𝑍_</a:t>
                </a:r>
                <a:r>
                  <a:rPr lang="en-US" b="0" i="0" smtClean="0">
                    <a:latin typeface="Cambria Math" panose="02040503050406030204" pitchFamily="18" charset="0"/>
                  </a:rPr>
                  <a:t>𝑘</a:t>
                </a:r>
                <a:r>
                  <a:rPr lang="en-US" b="0" i="0">
                    <a:latin typeface="Cambria Math" panose="02040503050406030204" pitchFamily="18" charset="0"/>
                  </a:rPr>
                  <a:t> </a:t>
                </a:r>
                <a:r>
                  <a:rPr lang="en-US" i="0">
                    <a:latin typeface="Cambria Math" panose="02040503050406030204" pitchFamily="18" charset="0"/>
                  </a:rPr>
                  <a:t>𝑆𝑍_</a:t>
                </a:r>
                <a:r>
                  <a:rPr lang="en-US" b="0" i="0" smtClean="0">
                    <a:latin typeface="Cambria Math" panose="02040503050406030204" pitchFamily="18" charset="0"/>
                  </a:rPr>
                  <a:t>𝑖</a:t>
                </a:r>
                <a:r>
                  <a:rPr lang="en-US" i="0">
                    <a:latin typeface="Cambria Math" panose="02040503050406030204" pitchFamily="18" charset="0"/>
                  </a:rPr>
                  <a:t>)</a:t>
                </a:r>
                <a:r>
                  <a:rPr lang="en-US" dirty="0" smtClean="0"/>
                  <a:t>. Thus, we make </a:t>
                </a:r>
                <a:r>
                  <a:rPr lang="en-US" i="0">
                    <a:latin typeface="Cambria Math" panose="02040503050406030204" pitchFamily="18" charset="0"/>
                  </a:rPr>
                  <a:t>𝐺_</a:t>
                </a:r>
                <a:r>
                  <a:rPr lang="en-US" b="0" i="0" smtClean="0">
                    <a:latin typeface="Cambria Math" panose="02040503050406030204" pitchFamily="18" charset="0"/>
                  </a:rPr>
                  <a:t>𝑗</a:t>
                </a:r>
                <a:r>
                  <a:rPr lang="en-US" dirty="0" smtClean="0"/>
                  <a:t> a directed graph in which </a:t>
                </a:r>
                <a:r>
                  <a:rPr lang="en-US" i="0">
                    <a:latin typeface="Cambria Math" panose="02040503050406030204" pitchFamily="18" charset="0"/>
                  </a:rPr>
                  <a:t>𝐸_𝑖𝑘</a:t>
                </a:r>
                <a:r>
                  <a:rPr lang="en-US" i="0">
                    <a:latin typeface="Cambria Math" panose="02040503050406030204" pitchFamily="18" charset="0"/>
                    <a:ea typeface="Cambria Math" panose="02040503050406030204" pitchFamily="18" charset="0"/>
                  </a:rPr>
                  <a:t>≠</a:t>
                </a:r>
                <a:r>
                  <a:rPr lang="en-US" dirty="0"/>
                  <a:t> </a:t>
                </a:r>
                <a:r>
                  <a:rPr lang="en-US" i="0">
                    <a:latin typeface="Cambria Math" panose="02040503050406030204" pitchFamily="18" charset="0"/>
                  </a:rPr>
                  <a:t>𝐸_𝑘𝑖</a:t>
                </a:r>
                <a:endParaRPr lang="en-US" dirty="0"/>
              </a:p>
            </p:txBody>
          </p:sp>
        </mc:Fallback>
      </mc:AlternateContent>
      <p:sp>
        <p:nvSpPr>
          <p:cNvPr id="4" name="Slide Number Placeholder 3"/>
          <p:cNvSpPr>
            <a:spLocks noGrp="1"/>
          </p:cNvSpPr>
          <p:nvPr>
            <p:ph type="sldNum" sz="quarter" idx="10"/>
          </p:nvPr>
        </p:nvSpPr>
        <p:spPr/>
        <p:txBody>
          <a:bodyPr/>
          <a:lstStyle/>
          <a:p>
            <a:fld id="{F0B86314-A782-4A75-82F0-01D02C23B0AA}" type="slidenum">
              <a:rPr lang="en-US" smtClean="0"/>
              <a:t>4</a:t>
            </a:fld>
            <a:endParaRPr lang="en-US"/>
          </a:p>
        </p:txBody>
      </p:sp>
    </p:spTree>
    <p:extLst>
      <p:ext uri="{BB962C8B-B14F-4D97-AF65-F5344CB8AC3E}">
        <p14:creationId xmlns:p14="http://schemas.microsoft.com/office/powerpoint/2010/main" val="2798675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Early versions of CHAT also infers each subject’s the other haplotype, but in the latest version, we only focus on shared haplotypes.</a:t>
            </a:r>
            <a:endParaRPr lang="en-US"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5</a:t>
            </a:fld>
            <a:endParaRPr lang="en-US"/>
          </a:p>
        </p:txBody>
      </p:sp>
    </p:spTree>
    <p:extLst>
      <p:ext uri="{BB962C8B-B14F-4D97-AF65-F5344CB8AC3E}">
        <p14:creationId xmlns:p14="http://schemas.microsoft.com/office/powerpoint/2010/main" val="418227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6</a:t>
            </a:fld>
            <a:endParaRPr lang="en-US"/>
          </a:p>
        </p:txBody>
      </p:sp>
    </p:spTree>
    <p:extLst>
      <p:ext uri="{BB962C8B-B14F-4D97-AF65-F5344CB8AC3E}">
        <p14:creationId xmlns:p14="http://schemas.microsoft.com/office/powerpoint/2010/main" val="427989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test the significance</a:t>
            </a:r>
            <a:r>
              <a:rPr lang="en-US" baseline="0" dirty="0" smtClean="0"/>
              <a:t> of triple sharing is to go through every possible trios, similar to what we did for test pairwise sharing</a:t>
            </a:r>
          </a:p>
          <a:p>
            <a:r>
              <a:rPr lang="en-US" baseline="0" dirty="0" smtClean="0"/>
              <a:t>“Z” defines valid boundaries of inferred shared haplotypes. Only the sequence within boundaries in the overlapping region will be further compared to infer an IBD haplotype potentially shared by three subjects</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7</a:t>
            </a:fld>
            <a:endParaRPr lang="en-US"/>
          </a:p>
        </p:txBody>
      </p:sp>
    </p:spTree>
    <p:extLst>
      <p:ext uri="{BB962C8B-B14F-4D97-AF65-F5344CB8AC3E}">
        <p14:creationId xmlns:p14="http://schemas.microsoft.com/office/powerpoint/2010/main" val="2517279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could go on and on... But now there is the more interesting and important question</a:t>
            </a:r>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8</a:t>
            </a:fld>
            <a:endParaRPr lang="en-US"/>
          </a:p>
        </p:txBody>
      </p:sp>
    </p:spTree>
    <p:extLst>
      <p:ext uri="{BB962C8B-B14F-4D97-AF65-F5344CB8AC3E}">
        <p14:creationId xmlns:p14="http://schemas.microsoft.com/office/powerpoint/2010/main" val="179396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we can see from</a:t>
            </a:r>
            <a:r>
              <a:rPr lang="en-US" baseline="0" dirty="0" smtClean="0"/>
              <a:t> the toy example I showed you in the earlier slides, t</a:t>
            </a:r>
            <a:r>
              <a:rPr lang="en-US" dirty="0" smtClean="0"/>
              <a:t>he more subjects being compared, the shorter the commonly shared haplotype.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 this is actually</a:t>
            </a:r>
            <a:r>
              <a:rPr lang="en-US" baseline="0" dirty="0" smtClean="0"/>
              <a:t> a good thing for mapping. Shorter IBD segments have finer mapping resolution. It’s just that deciding whether a shared segment is IBD becomes difficult when it is short.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Then we would like to know whether a shared segment is IBS or IBD.</a:t>
            </a:r>
            <a:r>
              <a:rPr lang="en-US" baseline="0" dirty="0" smtClean="0"/>
              <a:t> B</a:t>
            </a:r>
            <a:r>
              <a:rPr lang="en-US" dirty="0" smtClean="0"/>
              <a:t>etter statistics and null models are needed to distinguish actual IBD sharing from random sharing (null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1" dirty="0" smtClean="0"/>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9</a:t>
            </a:fld>
            <a:endParaRPr lang="en-US"/>
          </a:p>
        </p:txBody>
      </p:sp>
    </p:spTree>
    <p:extLst>
      <p:ext uri="{BB962C8B-B14F-4D97-AF65-F5344CB8AC3E}">
        <p14:creationId xmlns:p14="http://schemas.microsoft.com/office/powerpoint/2010/main" val="118374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could imagine that this problem becomes particularly severe when the critical length of IBD segments decreases quickly with the order of IBD clusters (?). This is especially</a:t>
            </a:r>
            <a:r>
              <a:rPr lang="en-US" baseline="0" dirty="0" smtClean="0"/>
              <a:t> a problem for isolated populations (e.g., AJ) in which there are a lot of long shared pairwise IBD haplotypes, they sort of raise the bar of IBD sharing significance, so that short IBD haplotypes become more difficult to identify.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 LSHs</a:t>
            </a:r>
            <a:r>
              <a:rPr lang="en-US" baseline="0" dirty="0" smtClean="0"/>
              <a:t> are inferred at each marker, so even though they are significantly long locally, they may not be long enough (early version of CHAT will merge raw LSHs shared by the same pair of subjects across the genome to get even longer potential IBD segments in the next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0B86314-A782-4A75-82F0-01D02C23B0AA}" type="slidenum">
              <a:rPr lang="en-US" smtClean="0"/>
              <a:t>11</a:t>
            </a:fld>
            <a:endParaRPr lang="en-US"/>
          </a:p>
        </p:txBody>
      </p:sp>
    </p:spTree>
    <p:extLst>
      <p:ext uri="{BB962C8B-B14F-4D97-AF65-F5344CB8AC3E}">
        <p14:creationId xmlns:p14="http://schemas.microsoft.com/office/powerpoint/2010/main" val="253693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8EEF30-D0E7-4EC4-A568-D6D32B9F2CBF}"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336538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EEF30-D0E7-4EC4-A568-D6D32B9F2CBF}"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49582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EEF30-D0E7-4EC4-A568-D6D32B9F2CBF}"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83075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EEF30-D0E7-4EC4-A568-D6D32B9F2CBF}"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238404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EEF30-D0E7-4EC4-A568-D6D32B9F2CBF}"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177271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8EEF30-D0E7-4EC4-A568-D6D32B9F2CBF}"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26370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8EEF30-D0E7-4EC4-A568-D6D32B9F2CBF}"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259576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EEF30-D0E7-4EC4-A568-D6D32B9F2CBF}"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218807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EEF30-D0E7-4EC4-A568-D6D32B9F2CBF}"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12946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EEF30-D0E7-4EC4-A568-D6D32B9F2CBF}"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41827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EEF30-D0E7-4EC4-A568-D6D32B9F2CBF}"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20F05-2869-42D8-BC4F-075CFEA84101}" type="slidenum">
              <a:rPr lang="en-US" smtClean="0"/>
              <a:t>‹#›</a:t>
            </a:fld>
            <a:endParaRPr lang="en-US"/>
          </a:p>
        </p:txBody>
      </p:sp>
    </p:spTree>
    <p:extLst>
      <p:ext uri="{BB962C8B-B14F-4D97-AF65-F5344CB8AC3E}">
        <p14:creationId xmlns:p14="http://schemas.microsoft.com/office/powerpoint/2010/main" val="18503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EEF30-D0E7-4EC4-A568-D6D32B9F2CBF}" type="datetimeFigureOut">
              <a:rPr lang="en-US" smtClean="0"/>
              <a:t>11/16/2016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20F05-2869-42D8-BC4F-075CFEA84101}" type="slidenum">
              <a:rPr lang="en-US" smtClean="0"/>
              <a:t>‹#›</a:t>
            </a:fld>
            <a:endParaRPr lang="en-US"/>
          </a:p>
        </p:txBody>
      </p:sp>
    </p:spTree>
    <p:extLst>
      <p:ext uri="{BB962C8B-B14F-4D97-AF65-F5344CB8AC3E}">
        <p14:creationId xmlns:p14="http://schemas.microsoft.com/office/powerpoint/2010/main" val="879573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11.png"/><Relationship Id="rId3" Type="http://schemas.openxmlformats.org/officeDocument/2006/relationships/image" Target="../media/image47.png"/><Relationship Id="rId7" Type="http://schemas.openxmlformats.org/officeDocument/2006/relationships/image" Target="../media/image30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CHAT: some experiment results</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Yuan Lin</a:t>
            </a:r>
          </a:p>
          <a:p>
            <a:r>
              <a:rPr lang="en-US" dirty="0" smtClean="0"/>
              <a:t>Post-doc Research Associate</a:t>
            </a:r>
          </a:p>
          <a:p>
            <a:r>
              <a:rPr lang="en-US" dirty="0" smtClean="0"/>
              <a:t>@ Dr. Kirk </a:t>
            </a:r>
            <a:r>
              <a:rPr lang="en-US" dirty="0" err="1" smtClean="0"/>
              <a:t>Wilhelmsen’s</a:t>
            </a:r>
            <a:r>
              <a:rPr lang="en-US" dirty="0" smtClean="0"/>
              <a:t> Lab</a:t>
            </a:r>
          </a:p>
          <a:p>
            <a:r>
              <a:rPr lang="en-US" dirty="0" smtClean="0"/>
              <a:t>Department of Genetics, School of Medicine</a:t>
            </a:r>
          </a:p>
          <a:p>
            <a:r>
              <a:rPr lang="en-US" dirty="0" smtClean="0"/>
              <a:t>UNC at Chapel Hill</a:t>
            </a:r>
          </a:p>
          <a:p>
            <a:endParaRPr lang="en-US" dirty="0"/>
          </a:p>
        </p:txBody>
      </p:sp>
    </p:spTree>
    <p:extLst>
      <p:ext uri="{BB962C8B-B14F-4D97-AF65-F5344CB8AC3E}">
        <p14:creationId xmlns:p14="http://schemas.microsoft.com/office/powerpoint/2010/main" val="4258080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search of high-order IBD clusters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Since an exhaustive search is computationally intensive, CHAT builds higher-order IBD clusters on established lower-order ones.</a:t>
                </a:r>
              </a:p>
              <a:p>
                <a:r>
                  <a:rPr lang="en-US" dirty="0" smtClean="0"/>
                  <a:t>In order for a </a:t>
                </a:r>
                <a:r>
                  <a:rPr lang="en-US" dirty="0"/>
                  <a:t>three-subject group to </a:t>
                </a:r>
                <a:r>
                  <a:rPr lang="en-US" dirty="0" smtClean="0"/>
                  <a:t>be evaluated, </a:t>
                </a:r>
                <a:r>
                  <a:rPr lang="en-US" dirty="0"/>
                  <a:t>there must be at least two </a:t>
                </a:r>
                <a:r>
                  <a:rPr lang="en-US" dirty="0" smtClean="0"/>
                  <a:t>established pairwise </a:t>
                </a:r>
                <a:r>
                  <a:rPr lang="en-US" dirty="0"/>
                  <a:t>IBD </a:t>
                </a:r>
                <a:r>
                  <a:rPr lang="en-US" dirty="0" smtClean="0"/>
                  <a:t>relations (2-order IBD clusters) </a:t>
                </a:r>
                <a:r>
                  <a:rPr lang="en-US" dirty="0"/>
                  <a:t>in that group</a:t>
                </a:r>
                <a:r>
                  <a:rPr lang="en-US" dirty="0" smtClean="0"/>
                  <a:t>. </a:t>
                </a:r>
              </a:p>
              <a:p>
                <a:pPr lvl="1"/>
                <a:r>
                  <a:rPr lang="en-US" dirty="0" smtClean="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1" i="1" smtClean="0">
                            <a:solidFill>
                              <a:schemeClr val="tx1"/>
                            </a:solidFill>
                            <a:latin typeface="Cambria Math" panose="02040503050406030204" pitchFamily="18" charset="0"/>
                          </a:rPr>
                          <m:t>𝒊𝒙</m:t>
                        </m:r>
                        <m:r>
                          <a:rPr lang="en-US" i="1">
                            <a:latin typeface="Cambria Math" panose="02040503050406030204" pitchFamily="18" charset="0"/>
                          </a:rPr>
                          <m:t>𝑗</m:t>
                        </m:r>
                      </m:sub>
                    </m:sSub>
                  </m:oMath>
                </a14:m>
                <a:r>
                  <a:rPr lang="en-US" dirty="0" smtClean="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b="1" i="1">
                            <a:latin typeface="Cambria Math" panose="02040503050406030204" pitchFamily="18" charset="0"/>
                          </a:rPr>
                          <m:t>𝒊𝒚</m:t>
                        </m:r>
                        <m:r>
                          <a:rPr lang="en-US" i="1">
                            <a:latin typeface="Cambria Math" panose="02040503050406030204" pitchFamily="18" charset="0"/>
                          </a:rPr>
                          <m:t>𝑗</m:t>
                        </m:r>
                      </m:sub>
                      <m:sup>
                        <m:r>
                          <a:rPr lang="en-US" i="1">
                            <a:latin typeface="Cambria Math" panose="02040503050406030204" pitchFamily="18" charset="0"/>
                          </a:rPr>
                          <m:t>′</m:t>
                        </m:r>
                      </m:sup>
                    </m:sSubSup>
                  </m:oMath>
                </a14:m>
                <a:r>
                  <a:rPr lang="en-US" dirty="0" smtClean="0"/>
                  <a:t> are pairwise IBD segments around Marker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𝑗</m:t>
                        </m:r>
                      </m:sub>
                    </m:sSub>
                  </m:oMath>
                </a14:m>
                <a:r>
                  <a:rPr lang="en-US" dirty="0" smtClean="0"/>
                  <a:t> whereas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b="1" i="1">
                            <a:latin typeface="Cambria Math" panose="02040503050406030204" pitchFamily="18" charset="0"/>
                          </a:rPr>
                          <m:t>𝒊</m:t>
                        </m:r>
                        <m:r>
                          <a:rPr lang="en-US" b="1" i="1" smtClean="0">
                            <a:latin typeface="Cambria Math" panose="02040503050406030204" pitchFamily="18" charset="0"/>
                          </a:rPr>
                          <m:t>𝒖</m:t>
                        </m:r>
                        <m:r>
                          <a:rPr lang="en-US" i="1">
                            <a:latin typeface="Cambria Math" panose="02040503050406030204" pitchFamily="18" charset="0"/>
                          </a:rPr>
                          <m:t>𝑗</m:t>
                        </m:r>
                      </m:sub>
                      <m:sup>
                        <m:r>
                          <a:rPr lang="en-US" i="1">
                            <a:latin typeface="Cambria Math" panose="02040503050406030204" pitchFamily="18" charset="0"/>
                          </a:rPr>
                          <m:t>′</m:t>
                        </m:r>
                        <m:r>
                          <a:rPr lang="en-US" b="0" i="1" smtClean="0">
                            <a:latin typeface="Cambria Math" panose="02040503050406030204" pitchFamily="18" charset="0"/>
                          </a:rPr>
                          <m:t>′</m:t>
                        </m:r>
                      </m:sup>
                    </m:sSubSup>
                  </m:oMath>
                </a14:m>
                <a:r>
                  <a:rPr lang="en-US" dirty="0" smtClean="0"/>
                  <a:t> is not. CHAT only evaluates the significance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b="1" i="1">
                            <a:latin typeface="Cambria Math" panose="02040503050406030204" pitchFamily="18" charset="0"/>
                          </a:rPr>
                          <m:t>𝒊</m:t>
                        </m:r>
                        <m:r>
                          <a:rPr lang="en-US" b="1" i="1" smtClean="0">
                            <a:latin typeface="Cambria Math" panose="02040503050406030204" pitchFamily="18" charset="0"/>
                          </a:rPr>
                          <m:t>𝒙</m:t>
                        </m:r>
                        <m:r>
                          <a:rPr lang="en-US" b="1" i="1">
                            <a:latin typeface="Cambria Math" panose="02040503050406030204" pitchFamily="18" charset="0"/>
                          </a:rPr>
                          <m:t>𝒚</m:t>
                        </m:r>
                        <m:r>
                          <a:rPr lang="en-US" i="1">
                            <a:latin typeface="Cambria Math" panose="02040503050406030204" pitchFamily="18" charset="0"/>
                          </a:rPr>
                          <m:t>𝑗</m:t>
                        </m:r>
                      </m:sub>
                      <m:sup>
                        <m:r>
                          <a:rPr lang="en-US" i="1">
                            <a:latin typeface="Cambria Math" panose="02040503050406030204" pitchFamily="18" charset="0"/>
                          </a:rPr>
                          <m:t>′</m:t>
                        </m:r>
                        <m:r>
                          <a:rPr lang="en-US" b="0" i="1" smtClean="0">
                            <a:latin typeface="Cambria Math" panose="02040503050406030204" pitchFamily="18" charset="0"/>
                          </a:rPr>
                          <m:t>′′</m:t>
                        </m:r>
                      </m:sup>
                    </m:sSubSup>
                  </m:oMath>
                </a14:m>
                <a:r>
                  <a:rPr lang="en-US" dirty="0" smtClean="0"/>
                  <a:t> being IBD. </a:t>
                </a:r>
              </a:p>
              <a:p>
                <a:r>
                  <a:rPr lang="en-US" dirty="0" smtClean="0"/>
                  <a:t>This strategy limits the search space by following promising paths. It improves efficiency at the cost of possible false </a:t>
                </a:r>
                <a:r>
                  <a:rPr lang="en-US" dirty="0"/>
                  <a:t>negatives.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318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1008" y="1891514"/>
            <a:ext cx="7086169" cy="4089792"/>
          </a:xfrm>
          <a:prstGeom prst="rect">
            <a:avLst/>
          </a:prstGeom>
        </p:spPr>
      </p:pic>
      <mc:AlternateContent xmlns:mc="http://schemas.openxmlformats.org/markup-compatibility/2006" xmlns:a14="http://schemas.microsoft.com/office/drawing/2010/main">
        <mc:Choice Requires="a14">
          <p:sp>
            <p:nvSpPr>
              <p:cNvPr id="60" name="Rectangle 59"/>
              <p:cNvSpPr/>
              <p:nvPr/>
            </p:nvSpPr>
            <p:spPr>
              <a:xfrm>
                <a:off x="0" y="24941"/>
                <a:ext cx="12028015" cy="1368836"/>
              </a:xfrm>
              <a:prstGeom prst="rect">
                <a:avLst/>
              </a:prstGeom>
            </p:spPr>
            <p:txBody>
              <a:bodyPr wrap="square">
                <a:spAutoFit/>
              </a:bodyPr>
              <a:lstStyle/>
              <a:p>
                <a:r>
                  <a:rPr lang="en-US" sz="2400" dirty="0" smtClean="0"/>
                  <a:t>Suppose sharing is measured by the </a:t>
                </a:r>
                <a:r>
                  <a:rPr lang="en-US" sz="2400" dirty="0"/>
                  <a:t>length of </a:t>
                </a:r>
                <a:r>
                  <a:rPr lang="en-US" sz="2400" dirty="0" smtClean="0"/>
                  <a:t>shared segments. Around </a:t>
                </a:r>
                <a:r>
                  <a:rPr lang="en-US" sz="2400" dirty="0"/>
                  <a:t>M</a:t>
                </a:r>
                <a:r>
                  <a:rPr lang="en-US" sz="2400" dirty="0" smtClean="0"/>
                  <a:t>arker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sub>
                    </m:sSub>
                  </m:oMath>
                </a14:m>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2</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d>
                  </m:oMath>
                </a14:m>
                <a:r>
                  <a:rPr lang="en-US" sz="2400" dirty="0"/>
                  <a:t> </a:t>
                </a:r>
                <a:r>
                  <a:rPr lang="en-US" sz="2400" dirty="0" smtClean="0"/>
                  <a:t>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3</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d>
                  </m:oMath>
                </a14:m>
                <a:r>
                  <a:rPr lang="en-US" sz="2400" dirty="0" smtClean="0"/>
                  <a:t> is the </a:t>
                </a:r>
                <a:r>
                  <a:rPr lang="en-US" sz="2400" dirty="0"/>
                  <a:t>critical </a:t>
                </a:r>
                <a:r>
                  <a:rPr lang="en-US" sz="2400" dirty="0" smtClean="0"/>
                  <a:t>length for detecting pairwise and triple IBD segments respectively.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2</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d>
                  </m:oMath>
                </a14:m>
                <a:r>
                  <a:rPr lang="en-US" sz="2400" dirty="0" smtClean="0"/>
                  <a:t> is arguably longer </a:t>
                </a:r>
                <a:r>
                  <a:rPr lang="en-US" sz="2400" dirty="0"/>
                  <a:t>than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b="0" i="1" smtClean="0">
                            <a:latin typeface="Cambria Math" panose="02040503050406030204" pitchFamily="18" charset="0"/>
                          </a:rPr>
                          <m:t>3</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d>
                  </m:oMath>
                </a14:m>
                <a:r>
                  <a:rPr lang="en-US" sz="2400" dirty="0" smtClean="0"/>
                  <a:t>.</a:t>
                </a:r>
                <a:endParaRPr lang="en-US" sz="2400" dirty="0"/>
              </a:p>
            </p:txBody>
          </p:sp>
        </mc:Choice>
        <mc:Fallback xmlns="">
          <p:sp>
            <p:nvSpPr>
              <p:cNvPr id="60" name="Rectangle 59"/>
              <p:cNvSpPr>
                <a:spLocks noRot="1" noChangeAspect="1" noMove="1" noResize="1" noEditPoints="1" noAdjustHandles="1" noChangeArrowheads="1" noChangeShapeType="1" noTextEdit="1"/>
              </p:cNvSpPr>
              <p:nvPr/>
            </p:nvSpPr>
            <p:spPr>
              <a:xfrm>
                <a:off x="0" y="24941"/>
                <a:ext cx="12028015" cy="1368836"/>
              </a:xfrm>
              <a:prstGeom prst="rect">
                <a:avLst/>
              </a:prstGeom>
              <a:blipFill rotWithShape="0">
                <a:blip r:embed="rId4"/>
                <a:stretch>
                  <a:fillRect l="-760" t="-1333" r="-456" b="-7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7468184" y="1205773"/>
                <a:ext cx="4422401" cy="1655581"/>
              </a:xfrm>
              <a:prstGeom prst="rect">
                <a:avLst/>
              </a:prstGeom>
            </p:spPr>
            <p:txBody>
              <a:bodyPr wrap="square">
                <a:spAutoFit/>
              </a:bodyPr>
              <a:lstStyle/>
              <a:p>
                <a:r>
                  <a:rPr lang="en-US" sz="2400" dirty="0" smtClean="0"/>
                  <a:t>Suppose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3</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5</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6</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7</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8</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9</m:t>
                        </m:r>
                      </m:sub>
                    </m:sSub>
                  </m:oMath>
                </a14:m>
                <a:r>
                  <a:rPr lang="en-US" sz="2400" dirty="0"/>
                  <a:t>} are </a:t>
                </a:r>
                <a:r>
                  <a:rPr lang="en-US" sz="2400" dirty="0" smtClean="0"/>
                  <a:t>all true </a:t>
                </a:r>
                <a:r>
                  <a:rPr lang="en-US" sz="2400" dirty="0"/>
                  <a:t>IBD </a:t>
                </a:r>
                <a:r>
                  <a:rPr lang="en-US" sz="2400" dirty="0" smtClean="0"/>
                  <a:t>trios.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45</m:t>
                        </m:r>
                        <m:r>
                          <a:rPr lang="en-US" sz="2400" i="1">
                            <a:latin typeface="Cambria Math" panose="02040503050406030204" pitchFamily="18" charset="0"/>
                          </a:rPr>
                          <m:t>𝑗</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78</m:t>
                        </m:r>
                        <m:r>
                          <a:rPr lang="en-US" sz="2400" i="1">
                            <a:latin typeface="Cambria Math" panose="02040503050406030204" pitchFamily="18" charset="0"/>
                          </a:rPr>
                          <m:t>𝑗</m:t>
                        </m:r>
                      </m:sub>
                    </m:sSub>
                  </m:oMath>
                </a14:m>
                <a:r>
                  <a:rPr lang="en-US" sz="2400" dirty="0"/>
                  <a:t>, </a:t>
                </a:r>
                <a:r>
                  <a:rPr lang="en-US" sz="2400" dirty="0" smtClean="0"/>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79</m:t>
                        </m:r>
                        <m:r>
                          <a:rPr lang="en-US" sz="2400" i="1">
                            <a:latin typeface="Cambria Math" panose="02040503050406030204" pitchFamily="18" charset="0"/>
                          </a:rPr>
                          <m:t>𝑗</m:t>
                        </m:r>
                      </m:sub>
                    </m:sSub>
                  </m:oMath>
                </a14:m>
                <a:r>
                  <a:rPr lang="en-US" sz="2400" dirty="0" smtClean="0"/>
                  <a:t> will be false negatives under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2</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d>
                  </m:oMath>
                </a14:m>
                <a:r>
                  <a:rPr lang="en-US" sz="2400" dirty="0" smtClean="0"/>
                  <a:t>.</a:t>
                </a:r>
              </a:p>
            </p:txBody>
          </p:sp>
        </mc:Choice>
        <mc:Fallback xmlns="">
          <p:sp>
            <p:nvSpPr>
              <p:cNvPr id="30" name="Rectangle 29"/>
              <p:cNvSpPr>
                <a:spLocks noRot="1" noChangeAspect="1" noMove="1" noResize="1" noEditPoints="1" noAdjustHandles="1" noChangeArrowheads="1" noChangeShapeType="1" noTextEdit="1"/>
              </p:cNvSpPr>
              <p:nvPr/>
            </p:nvSpPr>
            <p:spPr>
              <a:xfrm>
                <a:off x="7468184" y="1205773"/>
                <a:ext cx="4422401" cy="1655581"/>
              </a:xfrm>
              <a:prstGeom prst="rect">
                <a:avLst/>
              </a:prstGeom>
              <a:blipFill rotWithShape="0">
                <a:blip r:embed="rId5"/>
                <a:stretch>
                  <a:fillRect l="-2066" t="-2952" r="-551" b="-6273"/>
                </a:stretch>
              </a:blipFill>
            </p:spPr>
            <p:txBody>
              <a:bodyPr/>
              <a:lstStyle/>
              <a:p>
                <a:r>
                  <a:rPr lang="en-US">
                    <a:noFill/>
                  </a:rPr>
                  <a:t> </a:t>
                </a:r>
              </a:p>
            </p:txBody>
          </p:sp>
        </mc:Fallback>
      </mc:AlternateContent>
      <p:grpSp>
        <p:nvGrpSpPr>
          <p:cNvPr id="6" name="Group 5"/>
          <p:cNvGrpSpPr/>
          <p:nvPr/>
        </p:nvGrpSpPr>
        <p:grpSpPr>
          <a:xfrm>
            <a:off x="2798480" y="3068905"/>
            <a:ext cx="8987120" cy="2595743"/>
            <a:chOff x="2798480" y="3068905"/>
            <a:chExt cx="8987120" cy="2595743"/>
          </a:xfrm>
        </p:grpSpPr>
        <p:grpSp>
          <p:nvGrpSpPr>
            <p:cNvPr id="5" name="Group 4"/>
            <p:cNvGrpSpPr/>
            <p:nvPr/>
          </p:nvGrpSpPr>
          <p:grpSpPr>
            <a:xfrm>
              <a:off x="2798480" y="3898421"/>
              <a:ext cx="1705327" cy="1766227"/>
              <a:chOff x="2798480" y="3898421"/>
              <a:chExt cx="1705327" cy="1766227"/>
            </a:xfrm>
          </p:grpSpPr>
          <p:sp>
            <p:nvSpPr>
              <p:cNvPr id="31" name="TextBox 30"/>
              <p:cNvSpPr txBox="1"/>
              <p:nvPr/>
            </p:nvSpPr>
            <p:spPr>
              <a:xfrm rot="19859514">
                <a:off x="2798480" y="3898421"/>
                <a:ext cx="1539433" cy="523220"/>
              </a:xfrm>
              <a:prstGeom prst="rect">
                <a:avLst/>
              </a:prstGeom>
              <a:noFill/>
              <a:ln w="19050">
                <a:solidFill>
                  <a:srgbClr val="FF0000"/>
                </a:solidFill>
              </a:ln>
              <a:effectLst>
                <a:outerShdw blurRad="50800" dist="38100" dir="2700000" algn="tl" rotWithShape="0">
                  <a:prstClr val="black">
                    <a:alpha val="40000"/>
                  </a:prstClr>
                </a:outerShdw>
              </a:effectLst>
            </p:spPr>
            <p:txBody>
              <a:bodyPr wrap="square" rtlCol="0">
                <a:spAutoFit/>
              </a:bodyPr>
              <a:lstStyle/>
              <a:p>
                <a:pPr algn="ctr"/>
                <a:r>
                  <a:rPr lang="en-US" sz="2800" dirty="0" smtClean="0">
                    <a:solidFill>
                      <a:srgbClr val="FF0000"/>
                    </a:solidFill>
                    <a:effectLst>
                      <a:outerShdw blurRad="38100" dist="38100" dir="2700000" algn="tl">
                        <a:srgbClr val="000000">
                          <a:alpha val="43137"/>
                        </a:srgbClr>
                      </a:outerShdw>
                    </a:effectLst>
                  </a:rPr>
                  <a:t>MISSED</a:t>
                </a:r>
                <a:endParaRPr lang="en-US" sz="2800" dirty="0">
                  <a:solidFill>
                    <a:srgbClr val="FF0000"/>
                  </a:solidFill>
                  <a:effectLst>
                    <a:outerShdw blurRad="38100" dist="38100" dir="2700000" algn="tl">
                      <a:srgbClr val="000000">
                        <a:alpha val="43137"/>
                      </a:srgbClr>
                    </a:outerShdw>
                  </a:effectLst>
                </a:endParaRPr>
              </a:p>
            </p:txBody>
          </p:sp>
          <p:sp>
            <p:nvSpPr>
              <p:cNvPr id="33" name="TextBox 32"/>
              <p:cNvSpPr txBox="1"/>
              <p:nvPr/>
            </p:nvSpPr>
            <p:spPr>
              <a:xfrm rot="19859514">
                <a:off x="2964374" y="5141428"/>
                <a:ext cx="1539433" cy="523220"/>
              </a:xfrm>
              <a:prstGeom prst="rect">
                <a:avLst/>
              </a:prstGeom>
              <a:noFill/>
              <a:ln w="19050">
                <a:solidFill>
                  <a:srgbClr val="FF0000"/>
                </a:solidFill>
              </a:ln>
              <a:effectLst>
                <a:outerShdw blurRad="50800" dist="38100" dir="2700000" algn="tl" rotWithShape="0">
                  <a:prstClr val="black">
                    <a:alpha val="40000"/>
                  </a:prstClr>
                </a:outerShdw>
              </a:effectLst>
            </p:spPr>
            <p:txBody>
              <a:bodyPr wrap="square" rtlCol="0">
                <a:spAutoFit/>
              </a:bodyPr>
              <a:lstStyle/>
              <a:p>
                <a:pPr algn="ctr"/>
                <a:r>
                  <a:rPr lang="en-US" sz="2800" dirty="0" smtClean="0">
                    <a:solidFill>
                      <a:srgbClr val="FF0000"/>
                    </a:solidFill>
                    <a:effectLst>
                      <a:outerShdw blurRad="38100" dist="38100" dir="2700000" algn="tl">
                        <a:srgbClr val="000000">
                          <a:alpha val="43137"/>
                        </a:srgbClr>
                      </a:outerShdw>
                    </a:effectLst>
                  </a:rPr>
                  <a:t>MISSED</a:t>
                </a:r>
                <a:endParaRPr lang="en-US" sz="2800" dirty="0">
                  <a:solidFill>
                    <a:srgbClr val="FF0000"/>
                  </a:solidFill>
                  <a:effectLst>
                    <a:outerShdw blurRad="38100" dist="38100" dir="2700000" algn="tl">
                      <a:srgbClr val="000000">
                        <a:alpha val="43137"/>
                      </a:srgbClr>
                    </a:outerShdw>
                  </a:effectLst>
                </a:endParaRPr>
              </a:p>
            </p:txBody>
          </p:sp>
        </p:grpSp>
        <mc:AlternateContent xmlns:mc="http://schemas.openxmlformats.org/markup-compatibility/2006" xmlns:a14="http://schemas.microsoft.com/office/drawing/2010/main">
          <mc:Choice Requires="a14">
            <p:sp>
              <p:nvSpPr>
                <p:cNvPr id="2" name="Rectangle 1"/>
                <p:cNvSpPr/>
                <p:nvPr/>
              </p:nvSpPr>
              <p:spPr>
                <a:xfrm>
                  <a:off x="7468184" y="3068905"/>
                  <a:ext cx="4317416" cy="1658916"/>
                </a:xfrm>
                <a:prstGeom prst="rect">
                  <a:avLst/>
                </a:prstGeom>
              </p:spPr>
              <p:txBody>
                <a:bodyPr wrap="square">
                  <a:spAutoFit/>
                </a:bodyPr>
                <a:lstStyle/>
                <a:p>
                  <a:r>
                    <a:rPr lang="en-US" sz="2400" dirty="0"/>
                    <a:t>If we build IBD trios on </a:t>
                  </a:r>
                  <a:r>
                    <a:rPr lang="en-US" sz="2400" dirty="0" smtClean="0"/>
                    <a:t>existing IBD </a:t>
                  </a:r>
                  <a:r>
                    <a:rPr lang="en-US" sz="2400" dirty="0"/>
                    <a:t>pairs, only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123</m:t>
                          </m:r>
                          <m:r>
                            <a:rPr lang="en-US" sz="2400" i="1">
                              <a:latin typeface="Cambria Math" panose="02040503050406030204" pitchFamily="18" charset="0"/>
                            </a:rPr>
                            <m:t>𝑗</m:t>
                          </m:r>
                        </m:sub>
                      </m:sSub>
                    </m:oMath>
                  </a14:m>
                  <a:r>
                    <a:rPr lang="en-US" sz="2400" dirty="0"/>
                    <a:t> will be detected, even though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789</m:t>
                          </m:r>
                          <m:r>
                            <a:rPr lang="en-US" sz="2400" i="1">
                              <a:latin typeface="Cambria Math" panose="02040503050406030204" pitchFamily="18" charset="0"/>
                            </a:rPr>
                            <m:t>𝑗</m:t>
                          </m:r>
                        </m:sub>
                      </m:sSub>
                    </m:oMath>
                  </a14:m>
                  <a:r>
                    <a:rPr lang="en-US" sz="2400" dirty="0"/>
                    <a:t> &gt;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456</m:t>
                          </m:r>
                          <m:r>
                            <a:rPr lang="en-US" sz="2400" i="1">
                              <a:latin typeface="Cambria Math" panose="02040503050406030204" pitchFamily="18" charset="0"/>
                            </a:rPr>
                            <m:t>𝑗</m:t>
                          </m:r>
                        </m:sub>
                      </m:sSub>
                    </m:oMath>
                  </a14:m>
                  <a:r>
                    <a:rPr lang="en-US" sz="2400" dirty="0"/>
                    <a:t> &gt;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123</m:t>
                          </m:r>
                          <m:r>
                            <a:rPr lang="en-US" sz="2400" i="1">
                              <a:latin typeface="Cambria Math" panose="02040503050406030204" pitchFamily="18" charset="0"/>
                            </a:rPr>
                            <m:t>𝑗</m:t>
                          </m:r>
                        </m:sub>
                      </m:sSub>
                    </m:oMath>
                  </a14:m>
                  <a:r>
                    <a:rPr lang="en-US" sz="2400" dirty="0"/>
                    <a:t>.</a:t>
                  </a:r>
                </a:p>
              </p:txBody>
            </p:sp>
          </mc:Choice>
          <mc:Fallback xmlns="">
            <p:sp>
              <p:nvSpPr>
                <p:cNvPr id="2" name="Rectangle 1"/>
                <p:cNvSpPr>
                  <a:spLocks noRot="1" noChangeAspect="1" noMove="1" noResize="1" noEditPoints="1" noAdjustHandles="1" noChangeArrowheads="1" noChangeShapeType="1" noTextEdit="1"/>
                </p:cNvSpPr>
                <p:nvPr/>
              </p:nvSpPr>
              <p:spPr>
                <a:xfrm>
                  <a:off x="7468184" y="3068905"/>
                  <a:ext cx="4317416" cy="1658916"/>
                </a:xfrm>
                <a:prstGeom prst="rect">
                  <a:avLst/>
                </a:prstGeom>
                <a:blipFill rotWithShape="0">
                  <a:blip r:embed="rId6"/>
                  <a:stretch>
                    <a:fillRect l="-2119" t="-2930" b="-5495"/>
                  </a:stretch>
                </a:blipFill>
              </p:spPr>
              <p:txBody>
                <a:bodyPr/>
                <a:lstStyle/>
                <a:p>
                  <a:r>
                    <a:rPr lang="en-US">
                      <a:noFill/>
                    </a:rPr>
                    <a:t> </a:t>
                  </a:r>
                </a:p>
              </p:txBody>
            </p:sp>
          </mc:Fallback>
        </mc:AlternateContent>
      </p:grpSp>
      <p:sp>
        <p:nvSpPr>
          <p:cNvPr id="4" name="Rectangle 3"/>
          <p:cNvSpPr/>
          <p:nvPr/>
        </p:nvSpPr>
        <p:spPr>
          <a:xfrm>
            <a:off x="6960183" y="5041772"/>
            <a:ext cx="4930402" cy="1200329"/>
          </a:xfrm>
          <a:prstGeom prst="rect">
            <a:avLst/>
          </a:prstGeom>
        </p:spPr>
        <p:txBody>
          <a:bodyPr wrap="square">
            <a:spAutoFit/>
          </a:bodyPr>
          <a:lstStyle/>
          <a:p>
            <a:r>
              <a:rPr lang="en-US" sz="2400" b="1" dirty="0"/>
              <a:t>A solution </a:t>
            </a:r>
            <a:r>
              <a:rPr lang="en-US" sz="2400" b="1" dirty="0" smtClean="0"/>
              <a:t>is </a:t>
            </a:r>
            <a:r>
              <a:rPr lang="en-US" sz="2400" b="1" dirty="0"/>
              <a:t>to </a:t>
            </a:r>
            <a:r>
              <a:rPr lang="en-US" sz="2400" b="1" dirty="0" smtClean="0"/>
              <a:t>reduce the significance threshold for selecting </a:t>
            </a:r>
            <a:r>
              <a:rPr lang="en-US" sz="2400" b="1" dirty="0"/>
              <a:t>lower-order IBD </a:t>
            </a:r>
            <a:r>
              <a:rPr lang="en-US" sz="2400" b="1" dirty="0" smtClean="0"/>
              <a:t>clusters.</a:t>
            </a:r>
            <a:endParaRPr lang="en-US" sz="2400" b="1" dirty="0"/>
          </a:p>
        </p:txBody>
      </p:sp>
    </p:spTree>
    <p:extLst>
      <p:ext uri="{BB962C8B-B14F-4D97-AF65-F5344CB8AC3E}">
        <p14:creationId xmlns:p14="http://schemas.microsoft.com/office/powerpoint/2010/main" val="87343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791" y="5104532"/>
            <a:ext cx="3760470" cy="707886"/>
          </a:xfrm>
          <a:prstGeom prst="rect">
            <a:avLst/>
          </a:prstGeom>
          <a:noFill/>
        </p:spPr>
        <p:txBody>
          <a:bodyPr wrap="square" rtlCol="0">
            <a:spAutoFit/>
          </a:bodyPr>
          <a:lstStyle/>
          <a:p>
            <a:r>
              <a:rPr lang="en-US" sz="2000" dirty="0" smtClean="0"/>
              <a:t>Search IBD trios using subject pairs with IBD probability = </a:t>
            </a:r>
            <a:r>
              <a:rPr lang="en-US" sz="2000" b="1" dirty="0" smtClean="0"/>
              <a:t>0.9</a:t>
            </a:r>
            <a:endParaRPr lang="en-US" sz="2000" b="1"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6093" t="5871" r="24273" b="2568"/>
          <a:stretch/>
        </p:blipFill>
        <p:spPr>
          <a:xfrm>
            <a:off x="0" y="964251"/>
            <a:ext cx="4031328" cy="396621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9267" t="6276" r="15453" b="2795"/>
          <a:stretch/>
        </p:blipFill>
        <p:spPr>
          <a:xfrm>
            <a:off x="7840131" y="964251"/>
            <a:ext cx="4241358" cy="3966209"/>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9233" t="5978" r="23780" b="3094"/>
          <a:stretch/>
        </p:blipFill>
        <p:spPr>
          <a:xfrm>
            <a:off x="4025923" y="964251"/>
            <a:ext cx="3814208" cy="3966209"/>
          </a:xfrm>
          <a:prstGeom prst="rect">
            <a:avLst/>
          </a:prstGeom>
        </p:spPr>
      </p:pic>
      <p:sp>
        <p:nvSpPr>
          <p:cNvPr id="13" name="TextBox 12"/>
          <p:cNvSpPr txBox="1"/>
          <p:nvPr/>
        </p:nvSpPr>
        <p:spPr>
          <a:xfrm>
            <a:off x="8355954" y="5104532"/>
            <a:ext cx="3474865" cy="707886"/>
          </a:xfrm>
          <a:prstGeom prst="rect">
            <a:avLst/>
          </a:prstGeom>
          <a:noFill/>
        </p:spPr>
        <p:txBody>
          <a:bodyPr wrap="square" rtlCol="0">
            <a:spAutoFit/>
          </a:bodyPr>
          <a:lstStyle/>
          <a:p>
            <a:r>
              <a:rPr lang="en-US" sz="2000" dirty="0" smtClean="0"/>
              <a:t>Search IBD trios using subject pairs with IBD probability = </a:t>
            </a:r>
            <a:r>
              <a:rPr lang="en-US" sz="2000" b="1" dirty="0" smtClean="0"/>
              <a:t>0.1</a:t>
            </a:r>
            <a:endParaRPr lang="en-US" sz="2000" b="1" dirty="0"/>
          </a:p>
        </p:txBody>
      </p:sp>
      <p:sp>
        <p:nvSpPr>
          <p:cNvPr id="14" name="TextBox 13"/>
          <p:cNvSpPr txBox="1"/>
          <p:nvPr/>
        </p:nvSpPr>
        <p:spPr>
          <a:xfrm>
            <a:off x="4361172" y="5104532"/>
            <a:ext cx="3478959" cy="707886"/>
          </a:xfrm>
          <a:prstGeom prst="rect">
            <a:avLst/>
          </a:prstGeom>
          <a:noFill/>
        </p:spPr>
        <p:txBody>
          <a:bodyPr wrap="square" rtlCol="0">
            <a:spAutoFit/>
          </a:bodyPr>
          <a:lstStyle/>
          <a:p>
            <a:r>
              <a:rPr lang="en-US" sz="2000" dirty="0" smtClean="0"/>
              <a:t>Search IBD trios using subject pairs with IBD probability = </a:t>
            </a:r>
            <a:r>
              <a:rPr lang="en-US" sz="2000" b="1" dirty="0" smtClean="0"/>
              <a:t>0.5</a:t>
            </a:r>
            <a:endParaRPr lang="en-US" sz="2000" b="1" dirty="0"/>
          </a:p>
        </p:txBody>
      </p:sp>
      <p:sp>
        <p:nvSpPr>
          <p:cNvPr id="2" name="TextBox 1"/>
          <p:cNvSpPr txBox="1"/>
          <p:nvPr/>
        </p:nvSpPr>
        <p:spPr>
          <a:xfrm>
            <a:off x="0" y="0"/>
            <a:ext cx="8636000" cy="523220"/>
          </a:xfrm>
          <a:prstGeom prst="rect">
            <a:avLst/>
          </a:prstGeom>
          <a:noFill/>
        </p:spPr>
        <p:txBody>
          <a:bodyPr wrap="square" rtlCol="0">
            <a:spAutoFit/>
          </a:bodyPr>
          <a:lstStyle/>
          <a:p>
            <a:r>
              <a:rPr lang="en-US" sz="2800" dirty="0"/>
              <a:t>S</a:t>
            </a:r>
            <a:r>
              <a:rPr lang="en-US" sz="2800" dirty="0" smtClean="0"/>
              <a:t>trategy 1: IBD pairs identified using “Raw LSHs” </a:t>
            </a:r>
            <a:endParaRPr lang="en-US" sz="2800" dirty="0"/>
          </a:p>
        </p:txBody>
      </p:sp>
      <p:sp>
        <p:nvSpPr>
          <p:cNvPr id="3" name="TextBox 2"/>
          <p:cNvSpPr txBox="1"/>
          <p:nvPr/>
        </p:nvSpPr>
        <p:spPr>
          <a:xfrm>
            <a:off x="5933027" y="1034534"/>
            <a:ext cx="952500" cy="369332"/>
          </a:xfrm>
          <a:prstGeom prst="rect">
            <a:avLst/>
          </a:prstGeom>
          <a:noFill/>
        </p:spPr>
        <p:txBody>
          <a:bodyPr wrap="square" rtlCol="0">
            <a:spAutoFit/>
          </a:bodyPr>
          <a:lstStyle/>
          <a:p>
            <a:r>
              <a:rPr lang="en-US" b="1" dirty="0" smtClean="0"/>
              <a:t>11.48</a:t>
            </a:r>
            <a:endParaRPr lang="en-US" b="1" dirty="0"/>
          </a:p>
        </p:txBody>
      </p:sp>
      <p:sp>
        <p:nvSpPr>
          <p:cNvPr id="10" name="TextBox 9"/>
          <p:cNvSpPr txBox="1"/>
          <p:nvPr/>
        </p:nvSpPr>
        <p:spPr>
          <a:xfrm>
            <a:off x="9741830" y="1034534"/>
            <a:ext cx="952500" cy="369332"/>
          </a:xfrm>
          <a:prstGeom prst="rect">
            <a:avLst/>
          </a:prstGeom>
          <a:noFill/>
        </p:spPr>
        <p:txBody>
          <a:bodyPr wrap="square" rtlCol="0">
            <a:spAutoFit/>
          </a:bodyPr>
          <a:lstStyle/>
          <a:p>
            <a:r>
              <a:rPr lang="en-US" b="1" dirty="0" smtClean="0"/>
              <a:t>11.48</a:t>
            </a:r>
            <a:endParaRPr lang="en-US" b="1" dirty="0"/>
          </a:p>
        </p:txBody>
      </p:sp>
    </p:spTree>
    <p:extLst>
      <p:ext uri="{BB962C8B-B14F-4D97-AF65-F5344CB8AC3E}">
        <p14:creationId xmlns:p14="http://schemas.microsoft.com/office/powerpoint/2010/main" val="1506250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76863" y="365494"/>
            <a:ext cx="11638273" cy="6127011"/>
          </a:xfrm>
          <a:prstGeom prst="rect">
            <a:avLst/>
          </a:prstGeom>
        </p:spPr>
      </p:pic>
    </p:spTree>
    <p:extLst>
      <p:ext uri="{BB962C8B-B14F-4D97-AF65-F5344CB8AC3E}">
        <p14:creationId xmlns:p14="http://schemas.microsoft.com/office/powerpoint/2010/main" val="3283900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9158" y="5185474"/>
            <a:ext cx="4691824" cy="707886"/>
          </a:xfrm>
          <a:prstGeom prst="rect">
            <a:avLst/>
          </a:prstGeom>
          <a:noFill/>
        </p:spPr>
        <p:txBody>
          <a:bodyPr wrap="square" rtlCol="0">
            <a:spAutoFit/>
          </a:bodyPr>
          <a:lstStyle/>
          <a:p>
            <a:r>
              <a:rPr lang="en-US" sz="2000" dirty="0" smtClean="0"/>
              <a:t>Search IBD trios in IBD pairs determined with threshold = 3</a:t>
            </a:r>
            <a:endParaRPr lang="en-US" sz="2000" dirty="0"/>
          </a:p>
        </p:txBody>
      </p:sp>
      <p:sp>
        <p:nvSpPr>
          <p:cNvPr id="6" name="TextBox 5"/>
          <p:cNvSpPr txBox="1"/>
          <p:nvPr/>
        </p:nvSpPr>
        <p:spPr>
          <a:xfrm>
            <a:off x="6890575" y="5185474"/>
            <a:ext cx="4691824" cy="707886"/>
          </a:xfrm>
          <a:prstGeom prst="rect">
            <a:avLst/>
          </a:prstGeom>
          <a:noFill/>
        </p:spPr>
        <p:txBody>
          <a:bodyPr wrap="square" rtlCol="0">
            <a:spAutoFit/>
          </a:bodyPr>
          <a:lstStyle/>
          <a:p>
            <a:r>
              <a:rPr lang="en-US" sz="2000" dirty="0" smtClean="0"/>
              <a:t>Search IBD trios in IBD pairs </a:t>
            </a:r>
            <a:r>
              <a:rPr lang="en-US" sz="2000" dirty="0"/>
              <a:t>determined </a:t>
            </a:r>
            <a:r>
              <a:rPr lang="en-US" sz="2000" dirty="0" smtClean="0"/>
              <a:t>with threshold = 5 (fewer pairs)</a:t>
            </a:r>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198" t="5976" r="14895" b="2983"/>
          <a:stretch/>
        </p:blipFill>
        <p:spPr>
          <a:xfrm>
            <a:off x="6423659" y="952163"/>
            <a:ext cx="4892041" cy="423331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6179" t="5833" r="15227" b="3125"/>
          <a:stretch/>
        </p:blipFill>
        <p:spPr>
          <a:xfrm>
            <a:off x="971550" y="945263"/>
            <a:ext cx="4880610" cy="4240211"/>
          </a:xfrm>
          <a:prstGeom prst="rect">
            <a:avLst/>
          </a:prstGeom>
        </p:spPr>
      </p:pic>
      <p:sp>
        <p:nvSpPr>
          <p:cNvPr id="7" name="TextBox 6"/>
          <p:cNvSpPr txBox="1"/>
          <p:nvPr/>
        </p:nvSpPr>
        <p:spPr>
          <a:xfrm>
            <a:off x="0" y="0"/>
            <a:ext cx="12192000" cy="492443"/>
          </a:xfrm>
          <a:prstGeom prst="rect">
            <a:avLst/>
          </a:prstGeom>
          <a:noFill/>
        </p:spPr>
        <p:txBody>
          <a:bodyPr wrap="square" rtlCol="0">
            <a:spAutoFit/>
          </a:bodyPr>
          <a:lstStyle/>
          <a:p>
            <a:r>
              <a:rPr lang="en-US" sz="2600" dirty="0" smtClean="0"/>
              <a:t>Strategy 2: IBD pairs identified using subject-specific distributions of genotype sharing </a:t>
            </a:r>
            <a:endParaRPr lang="en-US" sz="2600" dirty="0"/>
          </a:p>
        </p:txBody>
      </p:sp>
      <p:sp>
        <p:nvSpPr>
          <p:cNvPr id="10" name="TextBox 9"/>
          <p:cNvSpPr txBox="1"/>
          <p:nvPr/>
        </p:nvSpPr>
        <p:spPr>
          <a:xfrm>
            <a:off x="2573655" y="1041400"/>
            <a:ext cx="952500" cy="369332"/>
          </a:xfrm>
          <a:prstGeom prst="rect">
            <a:avLst/>
          </a:prstGeom>
          <a:noFill/>
        </p:spPr>
        <p:txBody>
          <a:bodyPr wrap="square" rtlCol="0">
            <a:spAutoFit/>
          </a:bodyPr>
          <a:lstStyle/>
          <a:p>
            <a:r>
              <a:rPr lang="en-US" b="1" dirty="0" smtClean="0"/>
              <a:t>11.6</a:t>
            </a:r>
            <a:endParaRPr lang="en-US" b="1" dirty="0"/>
          </a:p>
        </p:txBody>
      </p:sp>
    </p:spTree>
    <p:extLst>
      <p:ext uri="{BB962C8B-B14F-4D97-AF65-F5344CB8AC3E}">
        <p14:creationId xmlns:p14="http://schemas.microsoft.com/office/powerpoint/2010/main" val="2064720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Picture 227"/>
          <p:cNvPicPr>
            <a:picLocks noChangeAspect="1"/>
          </p:cNvPicPr>
          <p:nvPr/>
        </p:nvPicPr>
        <p:blipFill>
          <a:blip r:embed="rId2"/>
          <a:stretch>
            <a:fillRect/>
          </a:stretch>
        </p:blipFill>
        <p:spPr>
          <a:xfrm>
            <a:off x="368311" y="557535"/>
            <a:ext cx="11455377" cy="5742930"/>
          </a:xfrm>
          <a:prstGeom prst="rect">
            <a:avLst/>
          </a:prstGeom>
        </p:spPr>
      </p:pic>
    </p:spTree>
    <p:extLst>
      <p:ext uri="{BB962C8B-B14F-4D97-AF65-F5344CB8AC3E}">
        <p14:creationId xmlns:p14="http://schemas.microsoft.com/office/powerpoint/2010/main" val="376699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266699" y="86642"/>
            <a:ext cx="7620223" cy="4579265"/>
          </a:xfrm>
          <a:prstGeom prst="rect">
            <a:avLst/>
          </a:prstGeom>
        </p:spPr>
      </p:pic>
      <p:sp>
        <p:nvSpPr>
          <p:cNvPr id="31" name="Rectangle 30"/>
          <p:cNvSpPr/>
          <p:nvPr/>
        </p:nvSpPr>
        <p:spPr>
          <a:xfrm>
            <a:off x="8509000" y="1462350"/>
            <a:ext cx="3365500" cy="1938992"/>
          </a:xfrm>
          <a:prstGeom prst="rect">
            <a:avLst/>
          </a:prstGeom>
        </p:spPr>
        <p:txBody>
          <a:bodyPr wrap="square">
            <a:spAutoFit/>
          </a:bodyPr>
          <a:lstStyle/>
          <a:p>
            <a:r>
              <a:rPr lang="en-US" sz="2400" dirty="0"/>
              <a:t>Besides short shared segments, CHAT has to detect high-order IBD clusters based on </a:t>
            </a:r>
            <a:r>
              <a:rPr lang="en-US" sz="2400" b="1" dirty="0"/>
              <a:t>inferred haplotypes</a:t>
            </a:r>
            <a:r>
              <a:rPr lang="en-US" sz="2400" dirty="0"/>
              <a:t>.</a:t>
            </a:r>
          </a:p>
        </p:txBody>
      </p:sp>
      <mc:AlternateContent xmlns:mc="http://schemas.openxmlformats.org/markup-compatibility/2006" xmlns:a14="http://schemas.microsoft.com/office/drawing/2010/main">
        <mc:Choice Requires="a14">
          <p:sp>
            <p:nvSpPr>
              <p:cNvPr id="32" name="Rectangle 31"/>
              <p:cNvSpPr/>
              <p:nvPr/>
            </p:nvSpPr>
            <p:spPr>
              <a:xfrm>
                <a:off x="266699" y="4848479"/>
                <a:ext cx="11397272" cy="1259832"/>
              </a:xfrm>
              <a:prstGeom prst="rect">
                <a:avLst/>
              </a:prstGeom>
            </p:spPr>
            <p:txBody>
              <a:bodyPr wrap="square">
                <a:spAutoFit/>
              </a:bodyPr>
              <a:lstStyle/>
              <a:p>
                <a:r>
                  <a:rPr lang="en-US" sz="2400" dirty="0" smtClean="0"/>
                  <a:t>Given a potential triple shared segment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𝑖𝑥𝑦𝑗</m:t>
                        </m:r>
                      </m:sub>
                    </m:sSub>
                  </m:oMath>
                </a14:m>
                <a:r>
                  <a:rPr lang="en-US" sz="2400" dirty="0"/>
                  <a:t>, CHAT uses a test statistic that is </a:t>
                </a:r>
                <a:r>
                  <a:rPr lang="en-US" sz="2400" b="1" dirty="0"/>
                  <a:t>the maximal value of LD-weighted Pi-SMOR </a:t>
                </a:r>
                <a:r>
                  <a:rPr lang="en-US" sz="2400" dirty="0"/>
                  <a:t>calculated from the inferred </a:t>
                </a:r>
                <a:r>
                  <a:rPr lang="en-US" sz="2400" dirty="0" smtClean="0"/>
                  <a:t>haplotypes in pairwise shared segments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𝑖𝑥𝑗</m:t>
                        </m:r>
                      </m:sub>
                    </m:sSub>
                  </m:oMath>
                </a14:m>
                <a:r>
                  <a:rPr lang="en-US" sz="2400" dirty="0" smtClean="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𝑖𝑦𝑗</m:t>
                        </m:r>
                      </m:sub>
                    </m:sSub>
                  </m:oMath>
                </a14:m>
                <a:r>
                  <a:rPr lang="en-US" sz="2400" dirty="0" smtClean="0"/>
                  <a:t>.  </a:t>
                </a:r>
                <a:endParaRPr lang="en-US" sz="2400" dirty="0"/>
              </a:p>
            </p:txBody>
          </p:sp>
        </mc:Choice>
        <mc:Fallback xmlns="">
          <p:sp>
            <p:nvSpPr>
              <p:cNvPr id="32" name="Rectangle 31"/>
              <p:cNvSpPr>
                <a:spLocks noRot="1" noChangeAspect="1" noMove="1" noResize="1" noEditPoints="1" noAdjustHandles="1" noChangeArrowheads="1" noChangeShapeType="1" noTextEdit="1"/>
              </p:cNvSpPr>
              <p:nvPr/>
            </p:nvSpPr>
            <p:spPr>
              <a:xfrm>
                <a:off x="266699" y="4848479"/>
                <a:ext cx="11397272" cy="1259832"/>
              </a:xfrm>
              <a:prstGeom prst="rect">
                <a:avLst/>
              </a:prstGeom>
              <a:blipFill rotWithShape="0">
                <a:blip r:embed="rId4"/>
                <a:stretch>
                  <a:fillRect l="-856" t="-3382" r="-1124" b="-7729"/>
                </a:stretch>
              </a:blipFill>
            </p:spPr>
            <p:txBody>
              <a:bodyPr/>
              <a:lstStyle/>
              <a:p>
                <a:r>
                  <a:rPr lang="en-US">
                    <a:noFill/>
                  </a:rPr>
                  <a:t> </a:t>
                </a:r>
              </a:p>
            </p:txBody>
          </p:sp>
        </mc:Fallback>
      </mc:AlternateContent>
    </p:spTree>
    <p:extLst>
      <p:ext uri="{BB962C8B-B14F-4D97-AF65-F5344CB8AC3E}">
        <p14:creationId xmlns:p14="http://schemas.microsoft.com/office/powerpoint/2010/main" val="2303626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statistics and null </a:t>
            </a:r>
            <a:r>
              <a:rPr lang="en-US" dirty="0" smtClean="0"/>
              <a:t>models</a:t>
            </a:r>
            <a:endParaRPr lang="en-US" dirty="0"/>
          </a:p>
        </p:txBody>
      </p:sp>
      <p:sp>
        <p:nvSpPr>
          <p:cNvPr id="3" name="Content Placeholder 2"/>
          <p:cNvSpPr>
            <a:spLocks noGrp="1"/>
          </p:cNvSpPr>
          <p:nvPr>
            <p:ph idx="1"/>
          </p:nvPr>
        </p:nvSpPr>
        <p:spPr/>
        <p:txBody>
          <a:bodyPr/>
          <a:lstStyle/>
          <a:p>
            <a:r>
              <a:rPr lang="en-US" b="1" dirty="0"/>
              <a:t>Pi-SMOR</a:t>
            </a:r>
            <a:r>
              <a:rPr lang="en-US" dirty="0"/>
              <a:t> is sum of the odds ratio of IBD against IBS at every single marker within the segment. It increases with not only the length a shared segment but also the number of rare variants in that segment, which is also a strong indicator of IBD sharing.</a:t>
            </a:r>
          </a:p>
          <a:p>
            <a:r>
              <a:rPr lang="en-US" dirty="0"/>
              <a:t>The contribution of each marker (i.e., single marker odds ratio or SMOR) </a:t>
            </a:r>
            <a:r>
              <a:rPr lang="en-US" dirty="0" smtClean="0"/>
              <a:t>is </a:t>
            </a:r>
            <a:r>
              <a:rPr lang="en-US" dirty="0"/>
              <a:t>adjusted with local LD to avoid over-representing certain regions.</a:t>
            </a:r>
          </a:p>
          <a:p>
            <a:endParaRPr lang="en-US" dirty="0"/>
          </a:p>
        </p:txBody>
      </p:sp>
    </p:spTree>
    <p:extLst>
      <p:ext uri="{BB962C8B-B14F-4D97-AF65-F5344CB8AC3E}">
        <p14:creationId xmlns:p14="http://schemas.microsoft.com/office/powerpoint/2010/main" val="3399099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statistics and null </a:t>
            </a:r>
            <a:r>
              <a:rPr lang="en-US" dirty="0" smtClean="0"/>
              <a:t>models (cont.)</a:t>
            </a:r>
            <a:endParaRPr lang="en-US" dirty="0"/>
          </a:p>
        </p:txBody>
      </p:sp>
      <p:sp>
        <p:nvSpPr>
          <p:cNvPr id="3" name="Content Placeholder 2"/>
          <p:cNvSpPr>
            <a:spLocks noGrp="1"/>
          </p:cNvSpPr>
          <p:nvPr>
            <p:ph idx="1"/>
          </p:nvPr>
        </p:nvSpPr>
        <p:spPr/>
        <p:txBody>
          <a:bodyPr/>
          <a:lstStyle/>
          <a:p>
            <a:r>
              <a:rPr lang="en-US" dirty="0" smtClean="0"/>
              <a:t>Pi-SMOR </a:t>
            </a:r>
            <a:r>
              <a:rPr lang="en-US" dirty="0"/>
              <a:t>can </a:t>
            </a:r>
            <a:r>
              <a:rPr lang="en-US" dirty="0" smtClean="0"/>
              <a:t>be </a:t>
            </a:r>
            <a:r>
              <a:rPr lang="en-US" dirty="0"/>
              <a:t>“fooled” by long range of heterozygous </a:t>
            </a:r>
            <a:r>
              <a:rPr lang="en-US" dirty="0" smtClean="0"/>
              <a:t>sites, which provides some interesting information (the presence of minor alleles) at the cost of high phase uncertainty.</a:t>
            </a:r>
          </a:p>
          <a:p>
            <a:r>
              <a:rPr lang="en-US" dirty="0" smtClean="0"/>
              <a:t>To avoid overestimating long range of heterozygotes, CHAT evaluates triple shared segment against </a:t>
            </a:r>
            <a:r>
              <a:rPr lang="en-US" b="1" dirty="0" smtClean="0"/>
              <a:t>subject-specific distributions</a:t>
            </a:r>
            <a:r>
              <a:rPr lang="en-US" dirty="0" smtClean="0"/>
              <a:t> of </a:t>
            </a:r>
            <a:r>
              <a:rPr lang="en-US" dirty="0"/>
              <a:t>maximal </a:t>
            </a:r>
            <a:r>
              <a:rPr lang="en-US" dirty="0" smtClean="0"/>
              <a:t>LD-weighted</a:t>
            </a:r>
            <a:r>
              <a:rPr lang="en-US" b="1" dirty="0" smtClean="0"/>
              <a:t> </a:t>
            </a:r>
            <a:r>
              <a:rPr lang="en-US" dirty="0" smtClean="0"/>
              <a:t>Pi-SMOR.</a:t>
            </a:r>
            <a:endParaRPr lang="en-US" dirty="0"/>
          </a:p>
        </p:txBody>
      </p:sp>
    </p:spTree>
    <p:extLst>
      <p:ext uri="{BB962C8B-B14F-4D97-AF65-F5344CB8AC3E}">
        <p14:creationId xmlns:p14="http://schemas.microsoft.com/office/powerpoint/2010/main" val="2124904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p:cNvPicPr>
            <a:picLocks noChangeAspect="1"/>
          </p:cNvPicPr>
          <p:nvPr/>
        </p:nvPicPr>
        <p:blipFill>
          <a:blip r:embed="rId3"/>
          <a:stretch>
            <a:fillRect/>
          </a:stretch>
        </p:blipFill>
        <p:spPr>
          <a:xfrm>
            <a:off x="255526" y="557535"/>
            <a:ext cx="11680948" cy="5742930"/>
          </a:xfrm>
          <a:prstGeom prst="rect">
            <a:avLst/>
          </a:prstGeom>
        </p:spPr>
      </p:pic>
    </p:spTree>
    <p:extLst>
      <p:ext uri="{BB962C8B-B14F-4D97-AF65-F5344CB8AC3E}">
        <p14:creationId xmlns:p14="http://schemas.microsoft.com/office/powerpoint/2010/main" val="108176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CHAT is designed to find a </a:t>
            </a:r>
            <a:r>
              <a:rPr lang="en-US" dirty="0" smtClean="0"/>
              <a:t>group of </a:t>
            </a:r>
            <a:r>
              <a:rPr lang="en-US" dirty="0" smtClean="0"/>
              <a:t>cases </a:t>
            </a:r>
            <a:r>
              <a:rPr lang="en-US" dirty="0" smtClean="0"/>
              <a:t>that </a:t>
            </a:r>
            <a:r>
              <a:rPr lang="en-US" dirty="0" smtClean="0"/>
              <a:t>share one or more IBD segments </a:t>
            </a:r>
            <a:r>
              <a:rPr lang="en-US" dirty="0" smtClean="0"/>
              <a:t>that are likely to harbor </a:t>
            </a:r>
            <a:r>
              <a:rPr lang="en-US" dirty="0" smtClean="0"/>
              <a:t>rare disease-associated genetic </a:t>
            </a:r>
            <a:r>
              <a:rPr lang="en-US" dirty="0" smtClean="0"/>
              <a:t>variants.</a:t>
            </a:r>
          </a:p>
          <a:p>
            <a:r>
              <a:rPr lang="en-US" dirty="0" smtClean="0"/>
              <a:t>I will refer to a </a:t>
            </a:r>
            <a:r>
              <a:rPr lang="en-US" dirty="0"/>
              <a:t>group of individuals who have a common IBD segment </a:t>
            </a:r>
            <a:r>
              <a:rPr lang="en-US" dirty="0" smtClean="0"/>
              <a:t>as </a:t>
            </a:r>
            <a:r>
              <a:rPr lang="en-US" dirty="0"/>
              <a:t>an IBD cluster and a cluster of k individuals a </a:t>
            </a:r>
            <a:r>
              <a:rPr lang="en-US" b="1" dirty="0"/>
              <a:t>k-order cluster</a:t>
            </a:r>
            <a:r>
              <a:rPr lang="en-US" dirty="0"/>
              <a:t>. </a:t>
            </a:r>
            <a:endParaRPr lang="en-US" dirty="0" smtClean="0"/>
          </a:p>
          <a:p>
            <a:r>
              <a:rPr lang="en-US" dirty="0" smtClean="0"/>
              <a:t>CHAT detects IBD </a:t>
            </a:r>
            <a:r>
              <a:rPr lang="en-US" smtClean="0"/>
              <a:t>clusters around </a:t>
            </a:r>
            <a:r>
              <a:rPr lang="en-US" dirty="0" smtClean="0"/>
              <a:t>each marker. Each cluster </a:t>
            </a:r>
            <a:r>
              <a:rPr lang="en-US" b="1" dirty="0" smtClean="0"/>
              <a:t>tags</a:t>
            </a:r>
            <a:r>
              <a:rPr lang="en-US" dirty="0" smtClean="0"/>
              <a:t> </a:t>
            </a:r>
            <a:r>
              <a:rPr lang="en-US" dirty="0"/>
              <a:t>an IBD segment shared by </a:t>
            </a:r>
            <a:r>
              <a:rPr lang="en-US" b="1" dirty="0"/>
              <a:t>all</a:t>
            </a:r>
            <a:r>
              <a:rPr lang="en-US" dirty="0"/>
              <a:t> </a:t>
            </a:r>
            <a:r>
              <a:rPr lang="en-US" dirty="0" smtClean="0"/>
              <a:t>the members.</a:t>
            </a:r>
          </a:p>
          <a:p>
            <a:r>
              <a:rPr lang="en-US" b="1" dirty="0" smtClean="0"/>
              <a:t>CHAT aims for higher-order clusters</a:t>
            </a:r>
            <a:r>
              <a:rPr lang="en-US" dirty="0" smtClean="0"/>
              <a:t>, because </a:t>
            </a:r>
            <a:r>
              <a:rPr lang="en-US" dirty="0" smtClean="0"/>
              <a:t>they tend to tag shorter segments and thus provide higher mapping resolution. </a:t>
            </a:r>
          </a:p>
          <a:p>
            <a:endParaRPr lang="en-US" dirty="0"/>
          </a:p>
        </p:txBody>
      </p:sp>
    </p:spTree>
    <p:extLst>
      <p:ext uri="{BB962C8B-B14F-4D97-AF65-F5344CB8AC3E}">
        <p14:creationId xmlns:p14="http://schemas.microsoft.com/office/powerpoint/2010/main" val="107025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a:stretch>
            <a:fillRect/>
          </a:stretch>
        </p:blipFill>
        <p:spPr>
          <a:xfrm>
            <a:off x="2423139" y="1311921"/>
            <a:ext cx="6955809" cy="4953992"/>
          </a:xfrm>
          <a:prstGeom prst="rect">
            <a:avLst/>
          </a:prstGeom>
        </p:spPr>
      </p:pic>
      <mc:AlternateContent xmlns:mc="http://schemas.openxmlformats.org/markup-compatibility/2006" xmlns:a14="http://schemas.microsoft.com/office/drawing/2010/main">
        <mc:Choice Requires="a14">
          <p:sp>
            <p:nvSpPr>
              <p:cNvPr id="58" name="Rectangle 57"/>
              <p:cNvSpPr/>
              <p:nvPr/>
            </p:nvSpPr>
            <p:spPr>
              <a:xfrm>
                <a:off x="384790" y="194461"/>
                <a:ext cx="11032509" cy="1003160"/>
              </a:xfrm>
              <a:prstGeom prst="rect">
                <a:avLst/>
              </a:prstGeom>
            </p:spPr>
            <p:txBody>
              <a:bodyPr wrap="square">
                <a:spAutoFit/>
              </a:bodyPr>
              <a:lstStyle/>
              <a:p>
                <a:r>
                  <a:rPr lang="en-US" sz="2800" dirty="0"/>
                  <a:t>Two pairwise shared segments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12</m:t>
                        </m:r>
                        <m:r>
                          <a:rPr lang="en-US" sz="2800" i="1">
                            <a:latin typeface="Cambria Math" panose="02040503050406030204" pitchFamily="18" charset="0"/>
                          </a:rPr>
                          <m:t>𝑗</m:t>
                        </m:r>
                      </m:sub>
                    </m:sSub>
                  </m:oMath>
                </a14:m>
                <a:r>
                  <a:rPr lang="en-US" sz="2800" dirty="0"/>
                  <a:t> and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𝑙</m:t>
                        </m:r>
                      </m:e>
                      <m:sub>
                        <m:r>
                          <a:rPr lang="en-US" sz="2800" i="1">
                            <a:latin typeface="Cambria Math" panose="02040503050406030204" pitchFamily="18" charset="0"/>
                          </a:rPr>
                          <m:t>13</m:t>
                        </m:r>
                        <m:r>
                          <a:rPr lang="en-US" sz="2800" i="1">
                            <a:latin typeface="Cambria Math" panose="02040503050406030204" pitchFamily="18" charset="0"/>
                          </a:rPr>
                          <m:t>𝑗</m:t>
                        </m:r>
                      </m:sub>
                      <m:sup>
                        <m:r>
                          <a:rPr lang="en-US" sz="2800" i="1">
                            <a:latin typeface="Cambria Math" panose="02040503050406030204" pitchFamily="18" charset="0"/>
                          </a:rPr>
                          <m:t>′</m:t>
                        </m:r>
                      </m:sup>
                    </m:sSubSup>
                  </m:oMath>
                </a14:m>
                <a:r>
                  <a:rPr lang="en-US" sz="2800" dirty="0"/>
                  <a:t> span 26 and 18 </a:t>
                </a:r>
                <a:r>
                  <a:rPr lang="en-US" sz="2800" dirty="0" smtClean="0"/>
                  <a:t>consecutive markers </a:t>
                </a:r>
                <a:r>
                  <a:rPr lang="en-US" sz="2800" dirty="0"/>
                  <a:t>respectively. </a:t>
                </a:r>
                <a:r>
                  <a:rPr lang="en-US" sz="2800" dirty="0" smtClean="0"/>
                  <a:t>Which one do you think is more likely to be IBD?</a:t>
                </a:r>
                <a:endParaRPr lang="en-US" sz="2800" dirty="0"/>
              </a:p>
            </p:txBody>
          </p:sp>
        </mc:Choice>
        <mc:Fallback xmlns="">
          <p:sp>
            <p:nvSpPr>
              <p:cNvPr id="58" name="Rectangle 57"/>
              <p:cNvSpPr>
                <a:spLocks noRot="1" noChangeAspect="1" noMove="1" noResize="1" noEditPoints="1" noAdjustHandles="1" noChangeArrowheads="1" noChangeShapeType="1" noTextEdit="1"/>
              </p:cNvSpPr>
              <p:nvPr/>
            </p:nvSpPr>
            <p:spPr>
              <a:xfrm>
                <a:off x="384790" y="194461"/>
                <a:ext cx="11032509" cy="1003160"/>
              </a:xfrm>
              <a:prstGeom prst="rect">
                <a:avLst/>
              </a:prstGeom>
              <a:blipFill rotWithShape="0">
                <a:blip r:embed="rId4"/>
                <a:stretch>
                  <a:fillRect l="-1105" t="-6098" b="-17073"/>
                </a:stretch>
              </a:blipFill>
            </p:spPr>
            <p:txBody>
              <a:bodyPr/>
              <a:lstStyle/>
              <a:p>
                <a:r>
                  <a:rPr lang="en-US">
                    <a:noFill/>
                  </a:rPr>
                  <a:t> </a:t>
                </a:r>
              </a:p>
            </p:txBody>
          </p:sp>
        </mc:Fallback>
      </mc:AlternateContent>
    </p:spTree>
    <p:extLst>
      <p:ext uri="{BB962C8B-B14F-4D97-AF65-F5344CB8AC3E}">
        <p14:creationId xmlns:p14="http://schemas.microsoft.com/office/powerpoint/2010/main" val="199013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009" y="439919"/>
                <a:ext cx="5723898" cy="5465581"/>
              </a:xfrm>
            </p:spPr>
            <p:txBody>
              <a:bodyPr>
                <a:noAutofit/>
              </a:bodyPr>
              <a:lstStyle/>
              <a:p>
                <a:r>
                  <a:rPr lang="en-US" sz="2400" dirty="0" smtClean="0"/>
                  <a:t>Given genotypes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1</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3</m:t>
                        </m:r>
                      </m:sub>
                    </m:sSub>
                  </m:oMath>
                </a14:m>
                <a:r>
                  <a:rPr lang="en-US" sz="2400" dirty="0"/>
                  <a:t>, </a:t>
                </a:r>
                <a:r>
                  <a:rPr lang="en-US" sz="2400" dirty="0" smtClean="0"/>
                  <a:t>the </a:t>
                </a:r>
                <a:r>
                  <a:rPr lang="en-US" sz="2400" dirty="0"/>
                  <a:t>average length of pairwise sharing between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1</m:t>
                        </m:r>
                      </m:sub>
                    </m:sSub>
                  </m:oMath>
                </a14:m>
                <a:r>
                  <a:rPr lang="en-US" sz="2400" dirty="0" smtClean="0"/>
                  <a:t> and </a:t>
                </a:r>
                <a:r>
                  <a:rPr lang="en-US" sz="2400" dirty="0"/>
                  <a:t>any other subject in the dataset around Marker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sub>
                    </m:sSub>
                  </m:oMath>
                </a14:m>
                <a:r>
                  <a:rPr lang="en-US" sz="2400" dirty="0"/>
                  <a:t> </a:t>
                </a:r>
                <a:r>
                  <a:rPr lang="en-US" sz="2400" dirty="0" smtClean="0"/>
                  <a:t>is probably greater than that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2</m:t>
                        </m:r>
                      </m:sub>
                    </m:sSub>
                  </m:oMath>
                </a14:m>
                <a:r>
                  <a:rPr lang="en-US" sz="2400" dirty="0"/>
                  <a:t> </a:t>
                </a:r>
                <a:r>
                  <a:rPr lang="en-US" sz="2400" dirty="0" smtClean="0"/>
                  <a:t>and both greater than that for</a:t>
                </a:r>
                <a14:m>
                  <m:oMath xmlns:m="http://schemas.openxmlformats.org/officeDocument/2006/math">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3</m:t>
                        </m:r>
                      </m:sub>
                    </m:sSub>
                  </m:oMath>
                </a14:m>
                <a:r>
                  <a:rPr lang="en-US" sz="2400" i="1" dirty="0" smtClean="0">
                    <a:solidFill>
                      <a:schemeClr val="tx1"/>
                    </a:solidFill>
                    <a:latin typeface="Cambria Math" panose="02040503050406030204" pitchFamily="18" charset="0"/>
                  </a:rPr>
                  <a:t>.</a:t>
                </a:r>
                <a:endParaRPr lang="en-US" sz="2400" i="1" dirty="0">
                  <a:latin typeface="Cambria Math" panose="02040503050406030204" pitchFamily="18" charset="0"/>
                </a:endParaRPr>
              </a:p>
              <a:p>
                <a:r>
                  <a:rPr lang="en-US" sz="2400" dirty="0" smtClean="0"/>
                  <a:t>The </a:t>
                </a:r>
                <a:r>
                  <a:rPr lang="en-US" sz="2400" dirty="0"/>
                  <a:t>critical length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𝑗</m:t>
                        </m:r>
                      </m:sub>
                      <m:sup>
                        <m:r>
                          <a:rPr lang="en-US" sz="2400" i="1">
                            <a:latin typeface="Cambria Math" panose="02040503050406030204" pitchFamily="18" charset="0"/>
                          </a:rPr>
                          <m:t>∗</m:t>
                        </m:r>
                      </m:sup>
                    </m:sSubSup>
                  </m:oMath>
                </a14:m>
                <a:r>
                  <a:rPr lang="en-US" sz="2400" dirty="0"/>
                  <a:t>) </a:t>
                </a:r>
                <a:r>
                  <a:rPr lang="en-US" sz="2400" dirty="0" smtClean="0"/>
                  <a:t>for determining whether a shared segment around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sub>
                    </m:sSub>
                  </m:oMath>
                </a14:m>
                <a:r>
                  <a:rPr lang="en-US" sz="2400" dirty="0" smtClean="0"/>
                  <a:t> is IBD or IBS could vary with subjects. </a:t>
                </a:r>
              </a:p>
              <a:p>
                <a:r>
                  <a:rPr lang="en-US" sz="2400" dirty="0" smtClean="0"/>
                  <a:t>In general,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𝐿</m:t>
                        </m:r>
                      </m:e>
                      <m:sub>
                        <m:r>
                          <a:rPr lang="en-US" sz="2400" i="1">
                            <a:latin typeface="Cambria Math" panose="02040503050406030204" pitchFamily="18" charset="0"/>
                          </a:rPr>
                          <m:t>𝑗</m:t>
                        </m:r>
                      </m:sub>
                      <m:sup>
                        <m:r>
                          <a:rPr lang="en-US" sz="2400" i="1">
                            <a:latin typeface="Cambria Math" panose="02040503050406030204" pitchFamily="18" charset="0"/>
                          </a:rPr>
                          <m:t>∗</m:t>
                        </m:r>
                      </m:sup>
                    </m:sSubSup>
                  </m:oMath>
                </a14:m>
                <a:r>
                  <a:rPr lang="en-US" sz="2400" dirty="0" smtClean="0"/>
                  <a:t> increases </a:t>
                </a:r>
                <a:r>
                  <a:rPr lang="en-US" sz="2400" dirty="0"/>
                  <a:t>with the number of consecutive common SNPs in a subject’s </a:t>
                </a:r>
                <a:r>
                  <a:rPr lang="en-US" sz="2400" dirty="0" smtClean="0"/>
                  <a:t>genotypes around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sub>
                    </m:sSub>
                  </m:oMath>
                </a14:m>
                <a:r>
                  <a:rPr lang="en-US" sz="2400" dirty="0" smtClean="0"/>
                  <a:t>.</a:t>
                </a:r>
              </a:p>
              <a:p>
                <a:r>
                  <a:rPr lang="en-US" sz="2400" dirty="0" smtClean="0"/>
                  <a:t>In this case, it is likely that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𝐼𝐵𝐷</m:t>
                        </m:r>
                      </m:sub>
                    </m:sSub>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𝑙</m:t>
                            </m:r>
                          </m:e>
                          <m:sub>
                            <m:r>
                              <a:rPr lang="en-US" sz="2200" i="1">
                                <a:latin typeface="Cambria Math" panose="02040503050406030204" pitchFamily="18" charset="0"/>
                              </a:rPr>
                              <m:t>13</m:t>
                            </m:r>
                            <m:r>
                              <a:rPr lang="en-US" sz="2200" i="1">
                                <a:latin typeface="Cambria Math" panose="02040503050406030204" pitchFamily="18" charset="0"/>
                              </a:rPr>
                              <m:t>𝑗</m:t>
                            </m:r>
                          </m:sub>
                          <m:sup>
                            <m:r>
                              <a:rPr lang="en-US" sz="2200" i="1">
                                <a:latin typeface="Cambria Math" panose="02040503050406030204" pitchFamily="18" charset="0"/>
                              </a:rPr>
                              <m:t>′</m:t>
                            </m:r>
                          </m:sup>
                        </m:sSubSup>
                      </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3</m:t>
                            </m:r>
                          </m:sub>
                        </m:sSub>
                      </m:e>
                    </m:d>
                  </m:oMath>
                </a14:m>
                <a:r>
                  <a:rPr lang="en-US" sz="2200" dirty="0"/>
                  <a:t> &gt;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𝐼𝐵𝐷</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𝑙</m:t>
                            </m:r>
                          </m:e>
                          <m:sub>
                            <m:r>
                              <a:rPr lang="en-US" sz="2200" i="1">
                                <a:latin typeface="Cambria Math" panose="02040503050406030204" pitchFamily="18" charset="0"/>
                              </a:rPr>
                              <m:t>12</m:t>
                            </m:r>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2</m:t>
                            </m:r>
                          </m:sub>
                        </m:sSub>
                      </m:e>
                    </m:d>
                  </m:oMath>
                </a14:m>
                <a:r>
                  <a:rPr lang="en-US" sz="2200" dirty="0"/>
                  <a:t> &gt;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𝐼𝐵𝐷</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𝑙</m:t>
                            </m:r>
                          </m:e>
                          <m:sub>
                            <m:r>
                              <a:rPr lang="en-US" sz="2200" i="1">
                                <a:latin typeface="Cambria Math" panose="02040503050406030204" pitchFamily="18" charset="0"/>
                              </a:rPr>
                              <m:t>12</m:t>
                            </m:r>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1</m:t>
                            </m:r>
                          </m:sub>
                        </m:sSub>
                      </m:e>
                    </m:d>
                  </m:oMath>
                </a14:m>
                <a:r>
                  <a:rPr lang="en-US" sz="2200" dirty="0"/>
                  <a:t> &gt;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𝐼𝐵𝐷</m:t>
                        </m:r>
                      </m:sub>
                    </m:sSub>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𝑙</m:t>
                            </m:r>
                          </m:e>
                          <m:sub>
                            <m:r>
                              <a:rPr lang="en-US" sz="2200" i="1">
                                <a:latin typeface="Cambria Math" panose="02040503050406030204" pitchFamily="18" charset="0"/>
                              </a:rPr>
                              <m:t>13</m:t>
                            </m:r>
                            <m:r>
                              <a:rPr lang="en-US" sz="2200" i="1">
                                <a:latin typeface="Cambria Math" panose="02040503050406030204" pitchFamily="18" charset="0"/>
                              </a:rPr>
                              <m:t>𝑗</m:t>
                            </m:r>
                          </m:sub>
                          <m:sup>
                            <m:r>
                              <a:rPr lang="en-US" sz="2200" i="1">
                                <a:latin typeface="Cambria Math" panose="02040503050406030204" pitchFamily="18" charset="0"/>
                              </a:rPr>
                              <m:t>′</m:t>
                            </m:r>
                          </m:sup>
                        </m:sSubSup>
                      </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1</m:t>
                            </m:r>
                          </m:sub>
                        </m:sSub>
                      </m:e>
                    </m:d>
                  </m:oMath>
                </a14:m>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009" y="439919"/>
                <a:ext cx="5723898" cy="5465581"/>
              </a:xfrm>
              <a:blipFill rotWithShape="0">
                <a:blip r:embed="rId3"/>
                <a:stretch>
                  <a:fillRect l="-1384" t="-1561" r="-2556"/>
                </a:stretch>
              </a:blipFill>
            </p:spPr>
            <p:txBody>
              <a:bodyPr/>
              <a:lstStyle/>
              <a:p>
                <a:r>
                  <a:rPr lang="en-US">
                    <a:noFill/>
                  </a:rPr>
                  <a:t> </a:t>
                </a:r>
              </a:p>
            </p:txBody>
          </p:sp>
        </mc:Fallback>
      </mc:AlternateContent>
      <p:grpSp>
        <p:nvGrpSpPr>
          <p:cNvPr id="53" name="Group 52"/>
          <p:cNvGrpSpPr/>
          <p:nvPr/>
        </p:nvGrpSpPr>
        <p:grpSpPr>
          <a:xfrm>
            <a:off x="5850149" y="439919"/>
            <a:ext cx="5932437" cy="3589199"/>
            <a:chOff x="4806648" y="335647"/>
            <a:chExt cx="5932437" cy="3589199"/>
          </a:xfrm>
        </p:grpSpPr>
        <p:pic>
          <p:nvPicPr>
            <p:cNvPr id="1026" name="Picture 2" descr="https://reference.wolfram.com/language/ref/Files/GammaDistribution.en/O_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225" y="417744"/>
              <a:ext cx="4794860" cy="299678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V="1">
              <a:off x="5711863" y="1783948"/>
              <a:ext cx="5027222" cy="39206"/>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967959" y="417744"/>
              <a:ext cx="57875" cy="3011256"/>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6577499" y="3482427"/>
                  <a:ext cx="885820" cy="435119"/>
                </a:xfrm>
                <a:prstGeom prst="rect">
                  <a:avLst/>
                </a:prstGeom>
              </p:spPr>
              <p:txBody>
                <a:bodyPr wrap="none">
                  <a:spAutoFit/>
                </a:bodyPr>
                <a:lstStyle/>
                <a:p>
                  <a14:m>
                    <m:oMath xmlns:m="http://schemas.openxmlformats.org/officeDocument/2006/math">
                      <m:sSubSup>
                        <m:sSubSupPr>
                          <m:ctrlPr>
                            <a:rPr lang="en-US" sz="2000" i="1" smtClean="0">
                              <a:solidFill>
                                <a:schemeClr val="accent1"/>
                              </a:solidFill>
                              <a:latin typeface="Cambria Math" panose="02040503050406030204" pitchFamily="18" charset="0"/>
                            </a:rPr>
                          </m:ctrlPr>
                        </m:sSubSupPr>
                        <m:e>
                          <m:r>
                            <a:rPr lang="en-US" sz="2000" b="0" i="1" smtClean="0">
                              <a:solidFill>
                                <a:schemeClr val="accent1"/>
                              </a:solidFill>
                              <a:latin typeface="Cambria Math" panose="02040503050406030204" pitchFamily="18" charset="0"/>
                            </a:rPr>
                            <m:t>𝐿</m:t>
                          </m:r>
                        </m:e>
                        <m:sub>
                          <m:r>
                            <a:rPr lang="en-US" sz="2000" i="1">
                              <a:solidFill>
                                <a:schemeClr val="accent1"/>
                              </a:solidFill>
                              <a:latin typeface="Cambria Math" panose="02040503050406030204" pitchFamily="18" charset="0"/>
                            </a:rPr>
                            <m:t>𝑗</m:t>
                          </m:r>
                        </m:sub>
                        <m:sup>
                          <m:r>
                            <a:rPr lang="en-US" sz="2000" i="1">
                              <a:solidFill>
                                <a:schemeClr val="accent1"/>
                              </a:solidFill>
                              <a:latin typeface="Cambria Math" panose="02040503050406030204" pitchFamily="18" charset="0"/>
                            </a:rPr>
                            <m:t>∗</m:t>
                          </m:r>
                        </m:sup>
                      </m:sSubSup>
                    </m:oMath>
                  </a14:m>
                  <a:r>
                    <a:rPr lang="en-US" sz="2000" dirty="0">
                      <a:solidFill>
                        <a:schemeClr val="accent1"/>
                      </a:solidFill>
                    </a:rPr>
                    <a:t>(</a:t>
                  </a:r>
                  <a14:m>
                    <m:oMath xmlns:m="http://schemas.openxmlformats.org/officeDocument/2006/math">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𝑍</m:t>
                          </m:r>
                        </m:e>
                        <m:sub>
                          <m:r>
                            <a:rPr lang="en-US" sz="2000" b="0" i="1" smtClean="0">
                              <a:solidFill>
                                <a:schemeClr val="accent1"/>
                              </a:solidFill>
                              <a:latin typeface="Cambria Math" panose="02040503050406030204" pitchFamily="18" charset="0"/>
                            </a:rPr>
                            <m:t>3</m:t>
                          </m:r>
                        </m:sub>
                      </m:sSub>
                    </m:oMath>
                  </a14:m>
                  <a:r>
                    <a:rPr lang="en-US" sz="2000" dirty="0">
                      <a:solidFill>
                        <a:schemeClr val="accent1"/>
                      </a:solidFill>
                    </a:rPr>
                    <a:t>) </a:t>
                  </a:r>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6577499" y="3482427"/>
                  <a:ext cx="885820" cy="435119"/>
                </a:xfrm>
                <a:prstGeom prst="rect">
                  <a:avLst/>
                </a:prstGeom>
                <a:blipFill rotWithShape="0">
                  <a:blip r:embed="rId5"/>
                  <a:stretch>
                    <a:fillRect t="-5556" r="-6897" b="-16667"/>
                  </a:stretch>
                </a:blipFill>
              </p:spPr>
              <p:txBody>
                <a:bodyPr/>
                <a:lstStyle/>
                <a:p>
                  <a:r>
                    <a:rPr lang="en-US">
                      <a:noFill/>
                    </a:rPr>
                    <a:t> </a:t>
                  </a:r>
                </a:p>
              </p:txBody>
            </p:sp>
          </mc:Fallback>
        </mc:AlternateContent>
        <p:sp>
          <p:nvSpPr>
            <p:cNvPr id="17" name="TextBox 16"/>
            <p:cNvSpPr txBox="1"/>
            <p:nvPr/>
          </p:nvSpPr>
          <p:spPr>
            <a:xfrm>
              <a:off x="4806648" y="335647"/>
              <a:ext cx="1342716" cy="646331"/>
            </a:xfrm>
            <a:prstGeom prst="rect">
              <a:avLst/>
            </a:prstGeom>
            <a:noFill/>
          </p:spPr>
          <p:txBody>
            <a:bodyPr wrap="square" rtlCol="0">
              <a:spAutoFit/>
            </a:bodyPr>
            <a:lstStyle/>
            <a:p>
              <a:r>
                <a:rPr lang="en-US" i="1" dirty="0" smtClean="0"/>
                <a:t>Probability of IBD</a:t>
              </a:r>
              <a:endParaRPr lang="en-US" i="1" dirty="0"/>
            </a:p>
          </p:txBody>
        </p:sp>
        <p:cxnSp>
          <p:nvCxnSpPr>
            <p:cNvPr id="23" name="Straight Connector 22"/>
            <p:cNvCxnSpPr/>
            <p:nvPr/>
          </p:nvCxnSpPr>
          <p:spPr>
            <a:xfrm flipH="1">
              <a:off x="8519899" y="417744"/>
              <a:ext cx="57875" cy="3011256"/>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745858" y="417744"/>
              <a:ext cx="57875" cy="3011256"/>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7336638" y="3485785"/>
                  <a:ext cx="885820" cy="435119"/>
                </a:xfrm>
                <a:prstGeom prst="rect">
                  <a:avLst/>
                </a:prstGeom>
              </p:spPr>
              <p:txBody>
                <a:bodyPr wrap="none">
                  <a:spAutoFit/>
                </a:bodyPr>
                <a:lstStyle/>
                <a:p>
                  <a14:m>
                    <m:oMath xmlns:m="http://schemas.openxmlformats.org/officeDocument/2006/math">
                      <m:sSubSup>
                        <m:sSubSupPr>
                          <m:ctrlPr>
                            <a:rPr lang="en-US" sz="2000" i="1" smtClean="0">
                              <a:solidFill>
                                <a:schemeClr val="accent2"/>
                              </a:solidFill>
                              <a:latin typeface="Cambria Math" panose="02040503050406030204" pitchFamily="18" charset="0"/>
                            </a:rPr>
                          </m:ctrlPr>
                        </m:sSubSupPr>
                        <m:e>
                          <m:r>
                            <a:rPr lang="en-US" sz="2000" b="0" i="1" smtClean="0">
                              <a:solidFill>
                                <a:schemeClr val="accent2"/>
                              </a:solidFill>
                              <a:latin typeface="Cambria Math" panose="02040503050406030204" pitchFamily="18" charset="0"/>
                            </a:rPr>
                            <m:t>𝐿</m:t>
                          </m:r>
                        </m:e>
                        <m:sub>
                          <m:r>
                            <a:rPr lang="en-US" sz="2000" i="1">
                              <a:solidFill>
                                <a:schemeClr val="accent2"/>
                              </a:solidFill>
                              <a:latin typeface="Cambria Math" panose="02040503050406030204" pitchFamily="18" charset="0"/>
                            </a:rPr>
                            <m:t>𝑗</m:t>
                          </m:r>
                        </m:sub>
                        <m:sup>
                          <m:r>
                            <a:rPr lang="en-US" sz="2000" i="1">
                              <a:solidFill>
                                <a:schemeClr val="accent2"/>
                              </a:solidFill>
                              <a:latin typeface="Cambria Math" panose="02040503050406030204" pitchFamily="18" charset="0"/>
                            </a:rPr>
                            <m:t>∗</m:t>
                          </m:r>
                        </m:sup>
                      </m:sSubSup>
                    </m:oMath>
                  </a14:m>
                  <a:r>
                    <a:rPr lang="en-US" sz="2000" dirty="0">
                      <a:solidFill>
                        <a:schemeClr val="accent2"/>
                      </a:solidFill>
                    </a:rPr>
                    <a:t>(</a:t>
                  </a:r>
                  <a14:m>
                    <m:oMath xmlns:m="http://schemas.openxmlformats.org/officeDocument/2006/math">
                      <m:sSub>
                        <m:sSubPr>
                          <m:ctrlPr>
                            <a:rPr lang="en-US" sz="2000" i="1">
                              <a:solidFill>
                                <a:schemeClr val="accent2"/>
                              </a:solidFill>
                              <a:latin typeface="Cambria Math" panose="02040503050406030204" pitchFamily="18" charset="0"/>
                            </a:rPr>
                          </m:ctrlPr>
                        </m:sSubPr>
                        <m:e>
                          <m:r>
                            <a:rPr lang="en-US" sz="2000" i="1">
                              <a:solidFill>
                                <a:schemeClr val="accent2"/>
                              </a:solidFill>
                              <a:latin typeface="Cambria Math" panose="02040503050406030204" pitchFamily="18" charset="0"/>
                            </a:rPr>
                            <m:t>𝑍</m:t>
                          </m:r>
                        </m:e>
                        <m:sub>
                          <m:r>
                            <a:rPr lang="en-US" sz="2000" b="0" i="1" smtClean="0">
                              <a:solidFill>
                                <a:schemeClr val="accent2"/>
                              </a:solidFill>
                              <a:latin typeface="Cambria Math" panose="02040503050406030204" pitchFamily="18" charset="0"/>
                            </a:rPr>
                            <m:t>2</m:t>
                          </m:r>
                        </m:sub>
                      </m:sSub>
                    </m:oMath>
                  </a14:m>
                  <a:r>
                    <a:rPr lang="en-US" sz="2000" dirty="0">
                      <a:solidFill>
                        <a:schemeClr val="accent2"/>
                      </a:solidFill>
                    </a:rPr>
                    <a:t>)</a:t>
                  </a:r>
                  <a:r>
                    <a:rPr lang="en-US" sz="2000" dirty="0">
                      <a:solidFill>
                        <a:schemeClr val="accent1"/>
                      </a:solidFill>
                    </a:rPr>
                    <a:t> </a:t>
                  </a:r>
                  <a:endParaRPr lang="en-US" sz="2000" dirty="0"/>
                </a:p>
              </p:txBody>
            </p:sp>
          </mc:Choice>
          <mc:Fallback xmlns="">
            <p:sp>
              <p:nvSpPr>
                <p:cNvPr id="30" name="Rectangle 29"/>
                <p:cNvSpPr>
                  <a:spLocks noRot="1" noChangeAspect="1" noMove="1" noResize="1" noEditPoints="1" noAdjustHandles="1" noChangeArrowheads="1" noChangeShapeType="1" noTextEdit="1"/>
                </p:cNvSpPr>
                <p:nvPr/>
              </p:nvSpPr>
              <p:spPr>
                <a:xfrm>
                  <a:off x="7336638" y="3485785"/>
                  <a:ext cx="885820" cy="435119"/>
                </a:xfrm>
                <a:prstGeom prst="rect">
                  <a:avLst/>
                </a:prstGeom>
                <a:blipFill rotWithShape="0">
                  <a:blip r:embed="rId6"/>
                  <a:stretch>
                    <a:fillRect t="-7042" b="-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8095776" y="3489727"/>
                  <a:ext cx="879856" cy="435119"/>
                </a:xfrm>
                <a:prstGeom prst="rect">
                  <a:avLst/>
                </a:prstGeom>
              </p:spPr>
              <p:txBody>
                <a:bodyPr wrap="none">
                  <a:spAutoFit/>
                </a:bodyPr>
                <a:lstStyle/>
                <a:p>
                  <a14:m>
                    <m:oMath xmlns:m="http://schemas.openxmlformats.org/officeDocument/2006/math">
                      <m:sSubSup>
                        <m:sSubSupPr>
                          <m:ctrlPr>
                            <a:rPr lang="en-US" sz="2000" i="1" smtClean="0">
                              <a:solidFill>
                                <a:schemeClr val="accent6"/>
                              </a:solidFill>
                              <a:latin typeface="Cambria Math" panose="02040503050406030204" pitchFamily="18" charset="0"/>
                            </a:rPr>
                          </m:ctrlPr>
                        </m:sSubSupPr>
                        <m:e>
                          <m:r>
                            <a:rPr lang="en-US" sz="2000" b="0" i="1" smtClean="0">
                              <a:solidFill>
                                <a:schemeClr val="accent6"/>
                              </a:solidFill>
                              <a:latin typeface="Cambria Math" panose="02040503050406030204" pitchFamily="18" charset="0"/>
                            </a:rPr>
                            <m:t>𝐿</m:t>
                          </m:r>
                        </m:e>
                        <m:sub>
                          <m:r>
                            <a:rPr lang="en-US" sz="2000" i="1">
                              <a:solidFill>
                                <a:schemeClr val="accent6"/>
                              </a:solidFill>
                              <a:latin typeface="Cambria Math" panose="02040503050406030204" pitchFamily="18" charset="0"/>
                            </a:rPr>
                            <m:t>𝑗</m:t>
                          </m:r>
                        </m:sub>
                        <m:sup>
                          <m:r>
                            <a:rPr lang="en-US" sz="2000" i="1">
                              <a:solidFill>
                                <a:schemeClr val="accent6"/>
                              </a:solidFill>
                              <a:latin typeface="Cambria Math" panose="02040503050406030204" pitchFamily="18" charset="0"/>
                            </a:rPr>
                            <m:t>∗</m:t>
                          </m:r>
                        </m:sup>
                      </m:sSubSup>
                    </m:oMath>
                  </a14:m>
                  <a:r>
                    <a:rPr lang="en-US" sz="2000" dirty="0">
                      <a:solidFill>
                        <a:schemeClr val="accent6"/>
                      </a:solidFill>
                    </a:rPr>
                    <a:t>(</a:t>
                  </a:r>
                  <a14:m>
                    <m:oMath xmlns:m="http://schemas.openxmlformats.org/officeDocument/2006/math">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𝑍</m:t>
                          </m:r>
                        </m:e>
                        <m:sub>
                          <m:r>
                            <a:rPr lang="en-US" sz="2000" b="0" i="1" smtClean="0">
                              <a:solidFill>
                                <a:schemeClr val="accent6"/>
                              </a:solidFill>
                              <a:latin typeface="Cambria Math" panose="02040503050406030204" pitchFamily="18" charset="0"/>
                            </a:rPr>
                            <m:t>1</m:t>
                          </m:r>
                        </m:sub>
                      </m:sSub>
                    </m:oMath>
                  </a14:m>
                  <a:r>
                    <a:rPr lang="en-US" sz="2000" dirty="0">
                      <a:solidFill>
                        <a:schemeClr val="accent6"/>
                      </a:solidFill>
                    </a:rPr>
                    <a:t>) </a:t>
                  </a:r>
                </a:p>
              </p:txBody>
            </p:sp>
          </mc:Choice>
          <mc:Fallback xmlns="">
            <p:sp>
              <p:nvSpPr>
                <p:cNvPr id="31" name="Rectangle 30"/>
                <p:cNvSpPr>
                  <a:spLocks noRot="1" noChangeAspect="1" noMove="1" noResize="1" noEditPoints="1" noAdjustHandles="1" noChangeArrowheads="1" noChangeShapeType="1" noTextEdit="1"/>
                </p:cNvSpPr>
                <p:nvPr/>
              </p:nvSpPr>
              <p:spPr>
                <a:xfrm>
                  <a:off x="8095776" y="3489727"/>
                  <a:ext cx="879856" cy="435119"/>
                </a:xfrm>
                <a:prstGeom prst="rect">
                  <a:avLst/>
                </a:prstGeom>
                <a:blipFill rotWithShape="0">
                  <a:blip r:embed="rId7"/>
                  <a:stretch>
                    <a:fillRect t="-7042" r="-6207" b="-18310"/>
                  </a:stretch>
                </a:blipFill>
              </p:spPr>
              <p:txBody>
                <a:bodyPr/>
                <a:lstStyle/>
                <a:p>
                  <a:r>
                    <a:rPr lang="en-US">
                      <a:noFill/>
                    </a:rPr>
                    <a:t> </a:t>
                  </a:r>
                </a:p>
              </p:txBody>
            </p:sp>
          </mc:Fallback>
        </mc:AlternateContent>
      </p:grpSp>
      <p:sp>
        <p:nvSpPr>
          <p:cNvPr id="7" name="TextBox 6"/>
          <p:cNvSpPr txBox="1"/>
          <p:nvPr/>
        </p:nvSpPr>
        <p:spPr>
          <a:xfrm>
            <a:off x="5759906" y="1685020"/>
            <a:ext cx="769872" cy="369332"/>
          </a:xfrm>
          <a:prstGeom prst="rect">
            <a:avLst/>
          </a:prstGeom>
          <a:noFill/>
        </p:spPr>
        <p:txBody>
          <a:bodyPr wrap="square" rtlCol="0">
            <a:spAutoFit/>
          </a:bodyPr>
          <a:lstStyle/>
          <a:p>
            <a:pPr algn="r"/>
            <a:r>
              <a:rPr lang="en-US" i="1" dirty="0" smtClean="0"/>
              <a:t>0.5</a:t>
            </a:r>
            <a:endParaRPr lang="en-US" i="1" dirty="0"/>
          </a:p>
        </p:txBody>
      </p:sp>
      <p:pic>
        <p:nvPicPr>
          <p:cNvPr id="20" name="Picture 19"/>
          <p:cNvPicPr>
            <a:picLocks noChangeAspect="1"/>
          </p:cNvPicPr>
          <p:nvPr/>
        </p:nvPicPr>
        <p:blipFill>
          <a:blip r:embed="rId8"/>
          <a:stretch>
            <a:fillRect/>
          </a:stretch>
        </p:blipFill>
        <p:spPr>
          <a:xfrm>
            <a:off x="6762139" y="4104313"/>
            <a:ext cx="5020447" cy="1970447"/>
          </a:xfrm>
          <a:prstGeom prst="rect">
            <a:avLst/>
          </a:prstGeom>
        </p:spPr>
      </p:pic>
    </p:spTree>
    <p:extLst>
      <p:ext uri="{BB962C8B-B14F-4D97-AF65-F5344CB8AC3E}">
        <p14:creationId xmlns:p14="http://schemas.microsoft.com/office/powerpoint/2010/main" val="2083696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82" t="6067" r="14346" b="3006"/>
          <a:stretch/>
        </p:blipFill>
        <p:spPr>
          <a:xfrm>
            <a:off x="266218" y="1099594"/>
            <a:ext cx="5839281" cy="502341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7655" t="5854" r="15131" b="2795"/>
          <a:stretch/>
        </p:blipFill>
        <p:spPr>
          <a:xfrm>
            <a:off x="6105498" y="1099594"/>
            <a:ext cx="5661493" cy="5023414"/>
          </a:xfrm>
          <a:prstGeom prst="rect">
            <a:avLst/>
          </a:prstGeom>
        </p:spPr>
      </p:pic>
      <p:sp>
        <p:nvSpPr>
          <p:cNvPr id="4" name="TextBox 3"/>
          <p:cNvSpPr txBox="1"/>
          <p:nvPr/>
        </p:nvSpPr>
        <p:spPr>
          <a:xfrm>
            <a:off x="462987" y="196770"/>
            <a:ext cx="8090704" cy="523220"/>
          </a:xfrm>
          <a:prstGeom prst="rect">
            <a:avLst/>
          </a:prstGeom>
          <a:noFill/>
        </p:spPr>
        <p:txBody>
          <a:bodyPr wrap="square" rtlCol="0">
            <a:spAutoFit/>
          </a:bodyPr>
          <a:lstStyle/>
          <a:p>
            <a:r>
              <a:rPr lang="en-US" sz="2800" dirty="0" smtClean="0"/>
              <a:t>CHAT Vs EMI: using IBD pairs detected by Refined IBD</a:t>
            </a:r>
            <a:endParaRPr lang="en-US" sz="2800" dirty="0"/>
          </a:p>
        </p:txBody>
      </p:sp>
      <p:sp>
        <p:nvSpPr>
          <p:cNvPr id="5" name="TextBox 4"/>
          <p:cNvSpPr txBox="1"/>
          <p:nvPr/>
        </p:nvSpPr>
        <p:spPr>
          <a:xfrm>
            <a:off x="2995358" y="1397000"/>
            <a:ext cx="952500" cy="369332"/>
          </a:xfrm>
          <a:prstGeom prst="rect">
            <a:avLst/>
          </a:prstGeom>
          <a:noFill/>
        </p:spPr>
        <p:txBody>
          <a:bodyPr wrap="square" rtlCol="0">
            <a:spAutoFit/>
          </a:bodyPr>
          <a:lstStyle/>
          <a:p>
            <a:r>
              <a:rPr lang="en-US" b="1" dirty="0" smtClean="0"/>
              <a:t>9.81</a:t>
            </a:r>
            <a:endParaRPr lang="en-US" b="1" dirty="0"/>
          </a:p>
        </p:txBody>
      </p:sp>
      <p:sp>
        <p:nvSpPr>
          <p:cNvPr id="6" name="TextBox 5"/>
          <p:cNvSpPr txBox="1"/>
          <p:nvPr/>
        </p:nvSpPr>
        <p:spPr>
          <a:xfrm>
            <a:off x="8834639" y="1397000"/>
            <a:ext cx="952500" cy="369332"/>
          </a:xfrm>
          <a:prstGeom prst="rect">
            <a:avLst/>
          </a:prstGeom>
          <a:noFill/>
        </p:spPr>
        <p:txBody>
          <a:bodyPr wrap="square" rtlCol="0">
            <a:spAutoFit/>
          </a:bodyPr>
          <a:lstStyle/>
          <a:p>
            <a:r>
              <a:rPr lang="en-US" b="1" dirty="0" smtClean="0"/>
              <a:t>7.61</a:t>
            </a:r>
            <a:endParaRPr lang="en-US" b="1" dirty="0"/>
          </a:p>
        </p:txBody>
      </p:sp>
    </p:spTree>
    <p:extLst>
      <p:ext uri="{BB962C8B-B14F-4D97-AF65-F5344CB8AC3E}">
        <p14:creationId xmlns:p14="http://schemas.microsoft.com/office/powerpoint/2010/main" val="3600202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987" y="196770"/>
            <a:ext cx="8090704" cy="523220"/>
          </a:xfrm>
          <a:prstGeom prst="rect">
            <a:avLst/>
          </a:prstGeom>
          <a:noFill/>
        </p:spPr>
        <p:txBody>
          <a:bodyPr wrap="square" rtlCol="0">
            <a:spAutoFit/>
          </a:bodyPr>
          <a:lstStyle/>
          <a:p>
            <a:r>
              <a:rPr lang="en-US" sz="2800" dirty="0" smtClean="0"/>
              <a:t>CHAT Vs DASH: using IBD pairs detected by Germline</a:t>
            </a:r>
            <a:endParaRPr lang="en-US" sz="28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223" t="5854" r="15137" b="3007"/>
          <a:stretch/>
        </p:blipFill>
        <p:spPr>
          <a:xfrm>
            <a:off x="243069" y="1192192"/>
            <a:ext cx="5752617" cy="5000264"/>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072" t="5854" r="15131" b="3217"/>
          <a:stretch/>
        </p:blipFill>
        <p:spPr>
          <a:xfrm>
            <a:off x="6192457" y="1203767"/>
            <a:ext cx="5764193" cy="4988689"/>
          </a:xfrm>
          <a:prstGeom prst="rect">
            <a:avLst/>
          </a:prstGeom>
        </p:spPr>
      </p:pic>
      <p:sp>
        <p:nvSpPr>
          <p:cNvPr id="5" name="TextBox 4"/>
          <p:cNvSpPr txBox="1"/>
          <p:nvPr/>
        </p:nvSpPr>
        <p:spPr>
          <a:xfrm>
            <a:off x="2941955" y="1409700"/>
            <a:ext cx="952500" cy="369332"/>
          </a:xfrm>
          <a:prstGeom prst="rect">
            <a:avLst/>
          </a:prstGeom>
          <a:noFill/>
        </p:spPr>
        <p:txBody>
          <a:bodyPr wrap="square" rtlCol="0">
            <a:spAutoFit/>
          </a:bodyPr>
          <a:lstStyle/>
          <a:p>
            <a:r>
              <a:rPr lang="en-US" b="1" dirty="0" smtClean="0"/>
              <a:t>11.48</a:t>
            </a:r>
            <a:endParaRPr lang="en-US" b="1" dirty="0"/>
          </a:p>
        </p:txBody>
      </p:sp>
      <p:sp>
        <p:nvSpPr>
          <p:cNvPr id="6" name="TextBox 5"/>
          <p:cNvSpPr txBox="1"/>
          <p:nvPr/>
        </p:nvSpPr>
        <p:spPr>
          <a:xfrm>
            <a:off x="8949055" y="1409700"/>
            <a:ext cx="952500" cy="369332"/>
          </a:xfrm>
          <a:prstGeom prst="rect">
            <a:avLst/>
          </a:prstGeom>
          <a:noFill/>
        </p:spPr>
        <p:txBody>
          <a:bodyPr wrap="square" rtlCol="0">
            <a:spAutoFit/>
          </a:bodyPr>
          <a:lstStyle/>
          <a:p>
            <a:r>
              <a:rPr lang="en-US" b="1" dirty="0" smtClean="0"/>
              <a:t>11.75</a:t>
            </a:r>
            <a:endParaRPr lang="en-US" b="1" dirty="0"/>
          </a:p>
        </p:txBody>
      </p:sp>
    </p:spTree>
    <p:extLst>
      <p:ext uri="{BB962C8B-B14F-4D97-AF65-F5344CB8AC3E}">
        <p14:creationId xmlns:p14="http://schemas.microsoft.com/office/powerpoint/2010/main" val="566816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1444" y="3798100"/>
            <a:ext cx="4986109" cy="1938992"/>
          </a:xfrm>
          <a:prstGeom prst="rect">
            <a:avLst/>
          </a:prstGeom>
          <a:noFill/>
        </p:spPr>
        <p:txBody>
          <a:bodyPr wrap="square" rtlCol="0">
            <a:spAutoFit/>
          </a:bodyPr>
          <a:lstStyle/>
          <a:p>
            <a:r>
              <a:rPr lang="en-US" sz="2000" b="1" dirty="0" smtClean="0"/>
              <a:t>COM</a:t>
            </a:r>
            <a:r>
              <a:rPr lang="en-US" sz="2000" dirty="0" smtClean="0"/>
              <a:t>:    Exhaustive search </a:t>
            </a:r>
          </a:p>
          <a:p>
            <a:r>
              <a:rPr lang="en-US" sz="2000" b="1" dirty="0" smtClean="0"/>
              <a:t>SUBNULL</a:t>
            </a:r>
            <a:r>
              <a:rPr lang="en-US" sz="2000" dirty="0" smtClean="0"/>
              <a:t>:    IBD pairs identified via subject-specific null distributions</a:t>
            </a:r>
          </a:p>
          <a:p>
            <a:r>
              <a:rPr lang="en-US" sz="2000" b="1" dirty="0" smtClean="0"/>
              <a:t>RAWLSH</a:t>
            </a:r>
            <a:r>
              <a:rPr lang="en-US" sz="2000" dirty="0" smtClean="0"/>
              <a:t>:    IBD pairs identified from Raw LSHs</a:t>
            </a:r>
          </a:p>
          <a:p>
            <a:r>
              <a:rPr lang="en-US" sz="2000" b="1" dirty="0" smtClean="0"/>
              <a:t>GERM</a:t>
            </a:r>
            <a:r>
              <a:rPr lang="en-US" sz="2000" dirty="0" smtClean="0"/>
              <a:t>:    IBD pairs identified by GERMLINE</a:t>
            </a:r>
          </a:p>
          <a:p>
            <a:r>
              <a:rPr lang="en-US" sz="2000" b="1" dirty="0" smtClean="0"/>
              <a:t>REFINE</a:t>
            </a:r>
            <a:r>
              <a:rPr lang="en-US" sz="2000" dirty="0" smtClean="0"/>
              <a:t>:    IBD pairs identified by Refined IBD</a:t>
            </a:r>
            <a:endParaRPr lang="en-US" sz="2000" dirty="0"/>
          </a:p>
        </p:txBody>
      </p:sp>
      <p:grpSp>
        <p:nvGrpSpPr>
          <p:cNvPr id="18" name="Group 17"/>
          <p:cNvGrpSpPr/>
          <p:nvPr/>
        </p:nvGrpSpPr>
        <p:grpSpPr>
          <a:xfrm>
            <a:off x="6139833" y="675740"/>
            <a:ext cx="5908184" cy="5061352"/>
            <a:chOff x="5753097" y="425048"/>
            <a:chExt cx="5908184" cy="5061352"/>
          </a:xfrm>
        </p:grpSpPr>
        <p:pic>
          <p:nvPicPr>
            <p:cNvPr id="3" name="Picture 2"/>
            <p:cNvPicPr>
              <a:picLocks noChangeAspect="1"/>
            </p:cNvPicPr>
            <p:nvPr/>
          </p:nvPicPr>
          <p:blipFill>
            <a:blip r:embed="rId2"/>
            <a:stretch>
              <a:fillRect/>
            </a:stretch>
          </p:blipFill>
          <p:spPr>
            <a:xfrm>
              <a:off x="5753097" y="425048"/>
              <a:ext cx="5496960" cy="5061352"/>
            </a:xfrm>
            <a:prstGeom prst="rect">
              <a:avLst/>
            </a:prstGeom>
          </p:spPr>
        </p:pic>
        <p:grpSp>
          <p:nvGrpSpPr>
            <p:cNvPr id="29" name="Group 28"/>
            <p:cNvGrpSpPr/>
            <p:nvPr/>
          </p:nvGrpSpPr>
          <p:grpSpPr>
            <a:xfrm>
              <a:off x="6214602" y="1285720"/>
              <a:ext cx="5446679" cy="3319416"/>
              <a:chOff x="1416461" y="1092959"/>
              <a:chExt cx="5446679" cy="3319416"/>
            </a:xfrm>
          </p:grpSpPr>
          <p:cxnSp>
            <p:nvCxnSpPr>
              <p:cNvPr id="4" name="Straight Connector 3"/>
              <p:cNvCxnSpPr>
                <a:endCxn id="5" idx="1"/>
              </p:cNvCxnSpPr>
              <p:nvPr/>
            </p:nvCxnSpPr>
            <p:spPr>
              <a:xfrm>
                <a:off x="3952569" y="2943729"/>
                <a:ext cx="1826410" cy="81135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78979" y="3431919"/>
                <a:ext cx="1084161" cy="646331"/>
              </a:xfrm>
              <a:prstGeom prst="rect">
                <a:avLst/>
              </a:prstGeom>
              <a:noFill/>
            </p:spPr>
            <p:txBody>
              <a:bodyPr wrap="square" rtlCol="0">
                <a:spAutoFit/>
              </a:bodyPr>
              <a:lstStyle/>
              <a:p>
                <a:r>
                  <a:rPr lang="en-US" dirty="0" smtClean="0">
                    <a:solidFill>
                      <a:srgbClr val="FF0000"/>
                    </a:solidFill>
                  </a:rPr>
                  <a:t>{396,455,316,319}</a:t>
                </a:r>
                <a:endParaRPr lang="en-US" dirty="0">
                  <a:solidFill>
                    <a:srgbClr val="FF0000"/>
                  </a:solidFill>
                </a:endParaRPr>
              </a:p>
            </p:txBody>
          </p:sp>
          <p:sp>
            <p:nvSpPr>
              <p:cNvPr id="9" name="TextBox 8"/>
              <p:cNvSpPr txBox="1"/>
              <p:nvPr/>
            </p:nvSpPr>
            <p:spPr>
              <a:xfrm>
                <a:off x="2477729" y="1092959"/>
                <a:ext cx="629265" cy="369332"/>
              </a:xfrm>
              <a:prstGeom prst="rect">
                <a:avLst/>
              </a:prstGeom>
              <a:noFill/>
            </p:spPr>
            <p:txBody>
              <a:bodyPr wrap="square" rtlCol="0">
                <a:spAutoFit/>
              </a:bodyPr>
              <a:lstStyle/>
              <a:p>
                <a:r>
                  <a:rPr lang="en-US" dirty="0" smtClean="0">
                    <a:solidFill>
                      <a:srgbClr val="FF0000"/>
                    </a:solidFill>
                  </a:rPr>
                  <a:t>331</a:t>
                </a:r>
                <a:endParaRPr lang="en-US" dirty="0">
                  <a:solidFill>
                    <a:srgbClr val="FF0000"/>
                  </a:solidFill>
                </a:endParaRPr>
              </a:p>
            </p:txBody>
          </p:sp>
          <p:cxnSp>
            <p:nvCxnSpPr>
              <p:cNvPr id="11" name="Straight Connector 10"/>
              <p:cNvCxnSpPr>
                <a:endCxn id="9" idx="2"/>
              </p:cNvCxnSpPr>
              <p:nvPr/>
            </p:nvCxnSpPr>
            <p:spPr>
              <a:xfrm flipH="1" flipV="1">
                <a:off x="2792362" y="1462291"/>
                <a:ext cx="564279" cy="8606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74636" y="1200755"/>
                <a:ext cx="629265" cy="369332"/>
              </a:xfrm>
              <a:prstGeom prst="rect">
                <a:avLst/>
              </a:prstGeom>
              <a:noFill/>
            </p:spPr>
            <p:txBody>
              <a:bodyPr wrap="square" rtlCol="0">
                <a:spAutoFit/>
              </a:bodyPr>
              <a:lstStyle/>
              <a:p>
                <a:r>
                  <a:rPr lang="en-US" dirty="0" smtClean="0">
                    <a:solidFill>
                      <a:srgbClr val="FF0000"/>
                    </a:solidFill>
                  </a:rPr>
                  <a:t>325</a:t>
                </a:r>
                <a:endParaRPr lang="en-US" dirty="0">
                  <a:solidFill>
                    <a:srgbClr val="FF0000"/>
                  </a:solidFill>
                </a:endParaRPr>
              </a:p>
            </p:txBody>
          </p:sp>
          <p:cxnSp>
            <p:nvCxnSpPr>
              <p:cNvPr id="16" name="Straight Connector 15"/>
              <p:cNvCxnSpPr/>
              <p:nvPr/>
            </p:nvCxnSpPr>
            <p:spPr>
              <a:xfrm flipV="1">
                <a:off x="4644798" y="1536570"/>
                <a:ext cx="399151" cy="132850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86678" y="4043043"/>
                <a:ext cx="629265" cy="369332"/>
              </a:xfrm>
              <a:prstGeom prst="rect">
                <a:avLst/>
              </a:prstGeom>
              <a:noFill/>
            </p:spPr>
            <p:txBody>
              <a:bodyPr wrap="square" rtlCol="0">
                <a:spAutoFit/>
              </a:bodyPr>
              <a:lstStyle/>
              <a:p>
                <a:r>
                  <a:rPr lang="en-US" dirty="0" smtClean="0">
                    <a:solidFill>
                      <a:srgbClr val="FF0000"/>
                    </a:solidFill>
                  </a:rPr>
                  <a:t>134</a:t>
                </a:r>
                <a:endParaRPr lang="en-US" dirty="0">
                  <a:solidFill>
                    <a:srgbClr val="FF0000"/>
                  </a:solidFill>
                </a:endParaRPr>
              </a:p>
            </p:txBody>
          </p:sp>
          <p:cxnSp>
            <p:nvCxnSpPr>
              <p:cNvPr id="19" name="Straight Connector 18"/>
              <p:cNvCxnSpPr/>
              <p:nvPr/>
            </p:nvCxnSpPr>
            <p:spPr>
              <a:xfrm flipH="1">
                <a:off x="2054942" y="3431919"/>
                <a:ext cx="884903" cy="6583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16461" y="1963763"/>
                <a:ext cx="629265" cy="369332"/>
              </a:xfrm>
              <a:prstGeom prst="rect">
                <a:avLst/>
              </a:prstGeom>
              <a:noFill/>
            </p:spPr>
            <p:txBody>
              <a:bodyPr wrap="square" rtlCol="0">
                <a:spAutoFit/>
              </a:bodyPr>
              <a:lstStyle/>
              <a:p>
                <a:r>
                  <a:rPr lang="en-US" dirty="0" smtClean="0">
                    <a:solidFill>
                      <a:srgbClr val="FF0000"/>
                    </a:solidFill>
                  </a:rPr>
                  <a:t>326</a:t>
                </a:r>
                <a:endParaRPr lang="en-US" dirty="0">
                  <a:solidFill>
                    <a:srgbClr val="FF0000"/>
                  </a:solidFill>
                </a:endParaRPr>
              </a:p>
            </p:txBody>
          </p:sp>
        </p:grpSp>
      </p:grpSp>
      <p:sp>
        <p:nvSpPr>
          <p:cNvPr id="25" name="TextBox 24"/>
          <p:cNvSpPr txBox="1"/>
          <p:nvPr/>
        </p:nvSpPr>
        <p:spPr>
          <a:xfrm>
            <a:off x="501445" y="275303"/>
            <a:ext cx="4090220" cy="1815882"/>
          </a:xfrm>
          <a:prstGeom prst="rect">
            <a:avLst/>
          </a:prstGeom>
          <a:noFill/>
        </p:spPr>
        <p:txBody>
          <a:bodyPr wrap="square" rtlCol="0">
            <a:spAutoFit/>
          </a:bodyPr>
          <a:lstStyle/>
          <a:p>
            <a:r>
              <a:rPr lang="en-US" sz="2800" dirty="0" smtClean="0"/>
              <a:t>Lrrk2 mutation carriers that tend to be excluded from the finally detected IBD cluster</a:t>
            </a:r>
            <a:endParaRPr lang="en-US" sz="2800" dirty="0"/>
          </a:p>
        </p:txBody>
      </p:sp>
      <p:sp>
        <p:nvSpPr>
          <p:cNvPr id="20" name="TextBox 19"/>
          <p:cNvSpPr txBox="1"/>
          <p:nvPr/>
        </p:nvSpPr>
        <p:spPr>
          <a:xfrm>
            <a:off x="6064452" y="275303"/>
            <a:ext cx="1489180" cy="707886"/>
          </a:xfrm>
          <a:prstGeom prst="rect">
            <a:avLst/>
          </a:prstGeom>
          <a:solidFill>
            <a:srgbClr val="FFFF00"/>
          </a:solidFill>
        </p:spPr>
        <p:txBody>
          <a:bodyPr wrap="square" rtlCol="0">
            <a:spAutoFit/>
          </a:bodyPr>
          <a:lstStyle/>
          <a:p>
            <a:pPr algn="r"/>
            <a:r>
              <a:rPr lang="en-US" sz="2000" dirty="0" smtClean="0"/>
              <a:t>Fewest false negatives</a:t>
            </a:r>
            <a:endParaRPr lang="en-US" sz="2000" dirty="0"/>
          </a:p>
        </p:txBody>
      </p:sp>
      <p:sp>
        <p:nvSpPr>
          <p:cNvPr id="26" name="TextBox 25"/>
          <p:cNvSpPr txBox="1"/>
          <p:nvPr/>
        </p:nvSpPr>
        <p:spPr>
          <a:xfrm>
            <a:off x="4928318" y="1804218"/>
            <a:ext cx="1281262" cy="707886"/>
          </a:xfrm>
          <a:prstGeom prst="rect">
            <a:avLst/>
          </a:prstGeom>
          <a:solidFill>
            <a:srgbClr val="FFFF00"/>
          </a:solidFill>
        </p:spPr>
        <p:txBody>
          <a:bodyPr wrap="square" rtlCol="0">
            <a:spAutoFit/>
          </a:bodyPr>
          <a:lstStyle>
            <a:defPPr>
              <a:defRPr lang="en-US"/>
            </a:defPPr>
            <a:lvl1pPr algn="r">
              <a:defRPr sz="2000"/>
            </a:lvl1pPr>
          </a:lstStyle>
          <a:p>
            <a:pPr algn="ctr"/>
            <a:r>
              <a:rPr lang="en-US" dirty="0"/>
              <a:t>Most false negatives</a:t>
            </a:r>
          </a:p>
        </p:txBody>
      </p:sp>
    </p:spTree>
    <p:extLst>
      <p:ext uri="{BB962C8B-B14F-4D97-AF65-F5344CB8AC3E}">
        <p14:creationId xmlns:p14="http://schemas.microsoft.com/office/powerpoint/2010/main" val="318343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2"/>
          <a:stretch>
            <a:fillRect/>
          </a:stretch>
        </p:blipFill>
        <p:spPr>
          <a:xfrm>
            <a:off x="6245119" y="662737"/>
            <a:ext cx="4991100" cy="4629150"/>
          </a:xfrm>
          <a:prstGeom prst="rect">
            <a:avLst/>
          </a:prstGeom>
        </p:spPr>
      </p:pic>
      <p:grpSp>
        <p:nvGrpSpPr>
          <p:cNvPr id="29" name="Group 28"/>
          <p:cNvGrpSpPr/>
          <p:nvPr/>
        </p:nvGrpSpPr>
        <p:grpSpPr>
          <a:xfrm>
            <a:off x="4707136" y="1459045"/>
            <a:ext cx="7318125" cy="2582619"/>
            <a:chOff x="-484705" y="1495631"/>
            <a:chExt cx="7318125" cy="2582619"/>
          </a:xfrm>
        </p:grpSpPr>
        <p:cxnSp>
          <p:nvCxnSpPr>
            <p:cNvPr id="4" name="Straight Connector 3"/>
            <p:cNvCxnSpPr>
              <a:endCxn id="5" idx="1"/>
            </p:cNvCxnSpPr>
            <p:nvPr/>
          </p:nvCxnSpPr>
          <p:spPr>
            <a:xfrm>
              <a:off x="3824749" y="3140374"/>
              <a:ext cx="1875347" cy="6147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00096" y="3431919"/>
              <a:ext cx="1133324" cy="646331"/>
            </a:xfrm>
            <a:prstGeom prst="rect">
              <a:avLst/>
            </a:prstGeom>
            <a:noFill/>
          </p:spPr>
          <p:txBody>
            <a:bodyPr wrap="square" rtlCol="0">
              <a:spAutoFit/>
            </a:bodyPr>
            <a:lstStyle/>
            <a:p>
              <a:r>
                <a:rPr lang="en-US" dirty="0" smtClean="0">
                  <a:solidFill>
                    <a:srgbClr val="FF0000"/>
                  </a:solidFill>
                </a:rPr>
                <a:t>{143,149,402,1053}</a:t>
              </a:r>
              <a:endParaRPr lang="en-US" dirty="0">
                <a:solidFill>
                  <a:srgbClr val="FF0000"/>
                </a:solidFill>
              </a:endParaRPr>
            </a:p>
          </p:txBody>
        </p:sp>
        <p:sp>
          <p:nvSpPr>
            <p:cNvPr id="14" name="TextBox 13"/>
            <p:cNvSpPr txBox="1"/>
            <p:nvPr/>
          </p:nvSpPr>
          <p:spPr>
            <a:xfrm>
              <a:off x="4299692" y="1495631"/>
              <a:ext cx="925460" cy="369332"/>
            </a:xfrm>
            <a:prstGeom prst="rect">
              <a:avLst/>
            </a:prstGeom>
            <a:noFill/>
          </p:spPr>
          <p:txBody>
            <a:bodyPr wrap="square" rtlCol="0">
              <a:spAutoFit/>
            </a:bodyPr>
            <a:lstStyle/>
            <a:p>
              <a:r>
                <a:rPr lang="en-US" dirty="0" smtClean="0">
                  <a:solidFill>
                    <a:srgbClr val="FF0000"/>
                  </a:solidFill>
                </a:rPr>
                <a:t>1039</a:t>
              </a:r>
              <a:endParaRPr lang="en-US" dirty="0">
                <a:solidFill>
                  <a:srgbClr val="FF0000"/>
                </a:solidFill>
              </a:endParaRPr>
            </a:p>
          </p:txBody>
        </p:sp>
        <p:cxnSp>
          <p:nvCxnSpPr>
            <p:cNvPr id="16" name="Straight Connector 15"/>
            <p:cNvCxnSpPr/>
            <p:nvPr/>
          </p:nvCxnSpPr>
          <p:spPr>
            <a:xfrm flipV="1">
              <a:off x="4215729" y="1806639"/>
              <a:ext cx="283451" cy="4277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1942" y="3464264"/>
              <a:ext cx="629265" cy="369332"/>
            </a:xfrm>
            <a:prstGeom prst="rect">
              <a:avLst/>
            </a:prstGeom>
            <a:noFill/>
          </p:spPr>
          <p:txBody>
            <a:bodyPr wrap="square" rtlCol="0">
              <a:spAutoFit/>
            </a:bodyPr>
            <a:lstStyle/>
            <a:p>
              <a:r>
                <a:rPr lang="en-US" dirty="0" smtClean="0">
                  <a:solidFill>
                    <a:srgbClr val="FF0000"/>
                  </a:solidFill>
                </a:rPr>
                <a:t>823</a:t>
              </a:r>
              <a:endParaRPr lang="en-US" dirty="0">
                <a:solidFill>
                  <a:srgbClr val="FF0000"/>
                </a:solidFill>
              </a:endParaRPr>
            </a:p>
          </p:txBody>
        </p:sp>
        <p:cxnSp>
          <p:nvCxnSpPr>
            <p:cNvPr id="19" name="Straight Connector 18"/>
            <p:cNvCxnSpPr/>
            <p:nvPr/>
          </p:nvCxnSpPr>
          <p:spPr>
            <a:xfrm flipH="1" flipV="1">
              <a:off x="1779640" y="3680573"/>
              <a:ext cx="1917291" cy="20098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4705" y="2322886"/>
              <a:ext cx="1497881" cy="923330"/>
            </a:xfrm>
            <a:prstGeom prst="rect">
              <a:avLst/>
            </a:prstGeom>
            <a:noFill/>
          </p:spPr>
          <p:txBody>
            <a:bodyPr wrap="square" rtlCol="0">
              <a:spAutoFit/>
            </a:bodyPr>
            <a:lstStyle/>
            <a:p>
              <a:r>
                <a:rPr lang="en-US" dirty="0" smtClean="0">
                  <a:solidFill>
                    <a:srgbClr val="FF0000"/>
                  </a:solidFill>
                </a:rPr>
                <a:t>{131,152,119,605,929,397,736,731,622}</a:t>
              </a:r>
              <a:endParaRPr lang="en-US" dirty="0">
                <a:solidFill>
                  <a:srgbClr val="FF0000"/>
                </a:solidFill>
              </a:endParaRPr>
            </a:p>
          </p:txBody>
        </p:sp>
        <p:cxnSp>
          <p:nvCxnSpPr>
            <p:cNvPr id="24" name="Straight Connector 23"/>
            <p:cNvCxnSpPr/>
            <p:nvPr/>
          </p:nvCxnSpPr>
          <p:spPr>
            <a:xfrm flipH="1">
              <a:off x="996436" y="2724287"/>
              <a:ext cx="78320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01444" y="3798100"/>
            <a:ext cx="4986109" cy="1938992"/>
          </a:xfrm>
          <a:prstGeom prst="rect">
            <a:avLst/>
          </a:prstGeom>
          <a:noFill/>
        </p:spPr>
        <p:txBody>
          <a:bodyPr wrap="square" rtlCol="0">
            <a:spAutoFit/>
          </a:bodyPr>
          <a:lstStyle/>
          <a:p>
            <a:r>
              <a:rPr lang="en-US" sz="2000" b="1" dirty="0" smtClean="0"/>
              <a:t>COM</a:t>
            </a:r>
            <a:r>
              <a:rPr lang="en-US" sz="2000" dirty="0" smtClean="0"/>
              <a:t>:    Exhaustive </a:t>
            </a:r>
            <a:r>
              <a:rPr lang="en-US" sz="2000" dirty="0"/>
              <a:t>search </a:t>
            </a:r>
            <a:endParaRPr lang="en-US" sz="2000" dirty="0" smtClean="0"/>
          </a:p>
          <a:p>
            <a:r>
              <a:rPr lang="en-US" sz="2000" b="1" dirty="0" smtClean="0"/>
              <a:t>SUBNULL</a:t>
            </a:r>
            <a:r>
              <a:rPr lang="en-US" sz="2000" dirty="0" smtClean="0"/>
              <a:t>:    IBD pairs identified via subject-specific null distributions</a:t>
            </a:r>
          </a:p>
          <a:p>
            <a:r>
              <a:rPr lang="en-US" sz="2000" b="1" dirty="0" smtClean="0"/>
              <a:t>RAWLSH</a:t>
            </a:r>
            <a:r>
              <a:rPr lang="en-US" sz="2000" dirty="0" smtClean="0"/>
              <a:t>:    IBD pairs identified from Raw LSHs</a:t>
            </a:r>
          </a:p>
          <a:p>
            <a:r>
              <a:rPr lang="en-US" sz="2000" b="1" dirty="0" smtClean="0"/>
              <a:t>GERM</a:t>
            </a:r>
            <a:r>
              <a:rPr lang="en-US" sz="2000" dirty="0" smtClean="0"/>
              <a:t>:    IBD pairs identified by GERMLINE</a:t>
            </a:r>
          </a:p>
          <a:p>
            <a:r>
              <a:rPr lang="en-US" sz="2000" b="1" dirty="0" smtClean="0"/>
              <a:t>REFINE</a:t>
            </a:r>
            <a:r>
              <a:rPr lang="en-US" sz="2000" dirty="0" smtClean="0"/>
              <a:t>:    IBD pairs identified by Refined IBD</a:t>
            </a:r>
            <a:endParaRPr lang="en-US" sz="2000" dirty="0"/>
          </a:p>
        </p:txBody>
      </p:sp>
      <p:sp>
        <p:nvSpPr>
          <p:cNvPr id="43" name="TextBox 42"/>
          <p:cNvSpPr txBox="1"/>
          <p:nvPr/>
        </p:nvSpPr>
        <p:spPr>
          <a:xfrm>
            <a:off x="465474" y="267436"/>
            <a:ext cx="4387645" cy="1815882"/>
          </a:xfrm>
          <a:prstGeom prst="rect">
            <a:avLst/>
          </a:prstGeom>
          <a:noFill/>
        </p:spPr>
        <p:txBody>
          <a:bodyPr wrap="square" rtlCol="0">
            <a:spAutoFit/>
          </a:bodyPr>
          <a:lstStyle/>
          <a:p>
            <a:r>
              <a:rPr lang="en-US" sz="2800" dirty="0" smtClean="0"/>
              <a:t>Subjects that are not known Lrrk2 mutation carriers yet tend to be included in the finally detected IBD cluster</a:t>
            </a:r>
            <a:endParaRPr lang="en-US" sz="2800" dirty="0"/>
          </a:p>
        </p:txBody>
      </p:sp>
      <p:cxnSp>
        <p:nvCxnSpPr>
          <p:cNvPr id="55" name="Straight Connector 54"/>
          <p:cNvCxnSpPr/>
          <p:nvPr/>
        </p:nvCxnSpPr>
        <p:spPr>
          <a:xfrm flipH="1" flipV="1">
            <a:off x="9077306" y="4077396"/>
            <a:ext cx="86768" cy="6762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456152" y="4807138"/>
            <a:ext cx="1632154" cy="369332"/>
          </a:xfrm>
          <a:prstGeom prst="rect">
            <a:avLst/>
          </a:prstGeom>
          <a:noFill/>
        </p:spPr>
        <p:txBody>
          <a:bodyPr wrap="square" rtlCol="0">
            <a:spAutoFit/>
          </a:bodyPr>
          <a:lstStyle/>
          <a:p>
            <a:r>
              <a:rPr lang="en-US" dirty="0" smtClean="0">
                <a:solidFill>
                  <a:srgbClr val="FF0000"/>
                </a:solidFill>
              </a:rPr>
              <a:t>{1035,580,688}</a:t>
            </a:r>
            <a:endParaRPr lang="en-US" dirty="0">
              <a:solidFill>
                <a:srgbClr val="FF0000"/>
              </a:solidFill>
            </a:endParaRPr>
          </a:p>
        </p:txBody>
      </p:sp>
      <p:cxnSp>
        <p:nvCxnSpPr>
          <p:cNvPr id="61" name="Straight Connector 60"/>
          <p:cNvCxnSpPr/>
          <p:nvPr/>
        </p:nvCxnSpPr>
        <p:spPr>
          <a:xfrm flipH="1" flipV="1">
            <a:off x="7705515" y="1770053"/>
            <a:ext cx="1519933" cy="855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239942" y="1461330"/>
            <a:ext cx="629265" cy="369332"/>
          </a:xfrm>
          <a:prstGeom prst="rect">
            <a:avLst/>
          </a:prstGeom>
          <a:noFill/>
        </p:spPr>
        <p:txBody>
          <a:bodyPr wrap="square" rtlCol="0">
            <a:spAutoFit/>
          </a:bodyPr>
          <a:lstStyle/>
          <a:p>
            <a:r>
              <a:rPr lang="en-US" dirty="0" smtClean="0">
                <a:solidFill>
                  <a:srgbClr val="FF0000"/>
                </a:solidFill>
              </a:rPr>
              <a:t>738</a:t>
            </a:r>
            <a:endParaRPr lang="en-US" dirty="0">
              <a:solidFill>
                <a:srgbClr val="FF0000"/>
              </a:solidFill>
            </a:endParaRPr>
          </a:p>
        </p:txBody>
      </p:sp>
      <p:sp>
        <p:nvSpPr>
          <p:cNvPr id="65" name="TextBox 64"/>
          <p:cNvSpPr txBox="1"/>
          <p:nvPr/>
        </p:nvSpPr>
        <p:spPr>
          <a:xfrm>
            <a:off x="10091412" y="821434"/>
            <a:ext cx="1601050" cy="707886"/>
          </a:xfrm>
          <a:prstGeom prst="rect">
            <a:avLst/>
          </a:prstGeom>
          <a:solidFill>
            <a:srgbClr val="FFFF00"/>
          </a:solidFill>
        </p:spPr>
        <p:txBody>
          <a:bodyPr wrap="square" rtlCol="0">
            <a:spAutoFit/>
          </a:bodyPr>
          <a:lstStyle>
            <a:defPPr>
              <a:defRPr lang="en-US"/>
            </a:defPPr>
            <a:lvl1pPr algn="r">
              <a:defRPr sz="2000"/>
            </a:lvl1pPr>
          </a:lstStyle>
          <a:p>
            <a:pPr algn="ctr"/>
            <a:r>
              <a:rPr lang="en-US" dirty="0"/>
              <a:t>Fewest false positives</a:t>
            </a:r>
          </a:p>
        </p:txBody>
      </p:sp>
      <p:sp>
        <p:nvSpPr>
          <p:cNvPr id="66" name="TextBox 65"/>
          <p:cNvSpPr txBox="1"/>
          <p:nvPr/>
        </p:nvSpPr>
        <p:spPr>
          <a:xfrm>
            <a:off x="5714476" y="1056486"/>
            <a:ext cx="1505415" cy="707886"/>
          </a:xfrm>
          <a:prstGeom prst="rect">
            <a:avLst/>
          </a:prstGeom>
          <a:solidFill>
            <a:srgbClr val="FFFF00"/>
          </a:solidFill>
        </p:spPr>
        <p:txBody>
          <a:bodyPr wrap="square" rtlCol="0">
            <a:spAutoFit/>
          </a:bodyPr>
          <a:lstStyle>
            <a:defPPr>
              <a:defRPr lang="en-US"/>
            </a:defPPr>
            <a:lvl1pPr algn="r">
              <a:defRPr sz="2000"/>
            </a:lvl1pPr>
          </a:lstStyle>
          <a:p>
            <a:pPr algn="ctr"/>
            <a:r>
              <a:rPr lang="en-US" dirty="0"/>
              <a:t>Most false positives</a:t>
            </a:r>
          </a:p>
        </p:txBody>
      </p:sp>
    </p:spTree>
    <p:extLst>
      <p:ext uri="{BB962C8B-B14F-4D97-AF65-F5344CB8AC3E}">
        <p14:creationId xmlns:p14="http://schemas.microsoft.com/office/powerpoint/2010/main" val="16294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a:xfrm>
            <a:off x="838200" y="1825625"/>
            <a:ext cx="10515600" cy="1387475"/>
          </a:xfrm>
        </p:spPr>
        <p:txBody>
          <a:bodyPr/>
          <a:lstStyle/>
          <a:p>
            <a:r>
              <a:rPr lang="en-US" dirty="0"/>
              <a:t>Using raw LSHs as the sources of IBD pairs </a:t>
            </a:r>
            <a:r>
              <a:rPr lang="en-US" dirty="0" smtClean="0"/>
              <a:t>seems </a:t>
            </a:r>
            <a:r>
              <a:rPr lang="en-US" dirty="0"/>
              <a:t>most efficient regarding </a:t>
            </a:r>
            <a:r>
              <a:rPr lang="en-US" dirty="0" smtClean="0"/>
              <a:t>CHAT’s workload and the final </a:t>
            </a:r>
            <a:r>
              <a:rPr lang="en-US" dirty="0"/>
              <a:t>result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7459105"/>
              </p:ext>
            </p:extLst>
          </p:nvPr>
        </p:nvGraphicFramePr>
        <p:xfrm>
          <a:off x="1031873" y="3896280"/>
          <a:ext cx="10128251" cy="1097280"/>
        </p:xfrm>
        <a:graphic>
          <a:graphicData uri="http://schemas.openxmlformats.org/drawingml/2006/table">
            <a:tbl>
              <a:tblPr firstRow="1" bandRow="1">
                <a:tableStyleId>{5C22544A-7EE6-4342-B048-85BDC9FD1C3A}</a:tableStyleId>
              </a:tblPr>
              <a:tblGrid>
                <a:gridCol w="1446893"/>
                <a:gridCol w="1446893"/>
                <a:gridCol w="1446893"/>
                <a:gridCol w="1446893"/>
                <a:gridCol w="1446893"/>
                <a:gridCol w="1446893"/>
                <a:gridCol w="1446893"/>
              </a:tblGrid>
              <a:tr h="370840">
                <a:tc>
                  <a:txBody>
                    <a:bodyPr/>
                    <a:lstStyle/>
                    <a:p>
                      <a:pPr algn="ctr"/>
                      <a:r>
                        <a:rPr lang="en-US" sz="2000" dirty="0" smtClean="0"/>
                        <a:t>Raw LSH p=0.1</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Raw LSH p=0.3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Raw LSH p=0.9</a:t>
                      </a:r>
                    </a:p>
                  </a:txBody>
                  <a:tcPr anchor="ctr"/>
                </a:tc>
                <a:tc>
                  <a:txBody>
                    <a:bodyPr/>
                    <a:lstStyle/>
                    <a:p>
                      <a:pPr algn="ctr"/>
                      <a:r>
                        <a:rPr lang="en-US" sz="2000" dirty="0" smtClean="0"/>
                        <a:t>Subject</a:t>
                      </a:r>
                      <a:r>
                        <a:rPr lang="en-US" sz="2000" baseline="0" dirty="0" smtClean="0"/>
                        <a:t> GT thresh=0.3</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Subject</a:t>
                      </a:r>
                      <a:r>
                        <a:rPr lang="en-US" sz="2000" baseline="0" dirty="0" smtClean="0"/>
                        <a:t> GT thresh=0.5</a:t>
                      </a:r>
                      <a:endParaRPr lang="en-US" sz="2000" dirty="0" smtClean="0"/>
                    </a:p>
                  </a:txBody>
                  <a:tcPr anchor="ctr"/>
                </a:tc>
                <a:tc>
                  <a:txBody>
                    <a:bodyPr/>
                    <a:lstStyle/>
                    <a:p>
                      <a:pPr algn="ctr"/>
                      <a:r>
                        <a:rPr lang="en-US" sz="2000" dirty="0" smtClean="0"/>
                        <a:t>Germline</a:t>
                      </a:r>
                      <a:endParaRPr lang="en-US" sz="2000" dirty="0"/>
                    </a:p>
                  </a:txBody>
                  <a:tcPr anchor="ctr"/>
                </a:tc>
                <a:tc>
                  <a:txBody>
                    <a:bodyPr/>
                    <a:lstStyle/>
                    <a:p>
                      <a:pPr algn="ctr"/>
                      <a:r>
                        <a:rPr lang="en-US" sz="2000" dirty="0" smtClean="0"/>
                        <a:t>Refined IBD</a:t>
                      </a:r>
                      <a:endParaRPr lang="en-US" sz="2000" dirty="0"/>
                    </a:p>
                  </a:txBody>
                  <a:tcPr anchor="ctr"/>
                </a:tc>
              </a:tr>
              <a:tr h="370840">
                <a:tc>
                  <a:txBody>
                    <a:bodyPr/>
                    <a:lstStyle/>
                    <a:p>
                      <a:pPr algn="ctr"/>
                      <a:r>
                        <a:rPr lang="en-US" sz="2000" dirty="0" smtClean="0"/>
                        <a:t>5219</a:t>
                      </a:r>
                      <a:endParaRPr lang="en-US" sz="2000" dirty="0"/>
                    </a:p>
                  </a:txBody>
                  <a:tcPr anchor="ctr"/>
                </a:tc>
                <a:tc>
                  <a:txBody>
                    <a:bodyPr/>
                    <a:lstStyle/>
                    <a:p>
                      <a:pPr algn="ctr"/>
                      <a:r>
                        <a:rPr lang="en-US" sz="2000" dirty="0" smtClean="0"/>
                        <a:t>5206</a:t>
                      </a:r>
                      <a:endParaRPr lang="en-US" sz="2000" dirty="0"/>
                    </a:p>
                  </a:txBody>
                  <a:tcPr anchor="ctr"/>
                </a:tc>
                <a:tc>
                  <a:txBody>
                    <a:bodyPr/>
                    <a:lstStyle/>
                    <a:p>
                      <a:pPr algn="ctr"/>
                      <a:r>
                        <a:rPr lang="en-US" sz="2000" dirty="0" smtClean="0"/>
                        <a:t>5200</a:t>
                      </a:r>
                      <a:endParaRPr lang="en-US" sz="2000" dirty="0"/>
                    </a:p>
                  </a:txBody>
                  <a:tcPr anchor="ctr"/>
                </a:tc>
                <a:tc>
                  <a:txBody>
                    <a:bodyPr/>
                    <a:lstStyle/>
                    <a:p>
                      <a:pPr algn="ctr"/>
                      <a:r>
                        <a:rPr lang="en-US" sz="2000" dirty="0" smtClean="0"/>
                        <a:t>5414</a:t>
                      </a:r>
                      <a:endParaRPr lang="en-US" sz="2000" dirty="0"/>
                    </a:p>
                  </a:txBody>
                  <a:tcPr anchor="ctr"/>
                </a:tc>
                <a:tc>
                  <a:txBody>
                    <a:bodyPr/>
                    <a:lstStyle/>
                    <a:p>
                      <a:pPr algn="ctr"/>
                      <a:r>
                        <a:rPr lang="en-US" sz="2000" dirty="0" smtClean="0"/>
                        <a:t>5399</a:t>
                      </a:r>
                      <a:endParaRPr lang="en-US" sz="2000" dirty="0"/>
                    </a:p>
                  </a:txBody>
                  <a:tcPr anchor="ctr"/>
                </a:tc>
                <a:tc>
                  <a:txBody>
                    <a:bodyPr/>
                    <a:lstStyle/>
                    <a:p>
                      <a:pPr algn="ctr"/>
                      <a:r>
                        <a:rPr lang="en-US" sz="2000" dirty="0" smtClean="0"/>
                        <a:t>5543</a:t>
                      </a:r>
                      <a:endParaRPr lang="en-US" sz="2000" dirty="0"/>
                    </a:p>
                  </a:txBody>
                  <a:tcPr anchor="ctr"/>
                </a:tc>
                <a:tc>
                  <a:txBody>
                    <a:bodyPr/>
                    <a:lstStyle/>
                    <a:p>
                      <a:pPr algn="ctr"/>
                      <a:r>
                        <a:rPr lang="en-US" sz="2000" dirty="0" smtClean="0"/>
                        <a:t>5305</a:t>
                      </a:r>
                      <a:endParaRPr lang="en-US" sz="2000" dirty="0"/>
                    </a:p>
                  </a:txBody>
                  <a:tcPr anchor="ctr"/>
                </a:tc>
              </a:tr>
            </a:tbl>
          </a:graphicData>
        </a:graphic>
      </p:graphicFrame>
      <p:sp>
        <p:nvSpPr>
          <p:cNvPr id="5" name="Rectangle 4"/>
          <p:cNvSpPr/>
          <p:nvPr/>
        </p:nvSpPr>
        <p:spPr>
          <a:xfrm>
            <a:off x="1031873" y="2994094"/>
            <a:ext cx="10128251" cy="830997"/>
          </a:xfrm>
          <a:prstGeom prst="rect">
            <a:avLst/>
          </a:prstGeom>
        </p:spPr>
        <p:txBody>
          <a:bodyPr wrap="square">
            <a:spAutoFit/>
          </a:bodyPr>
          <a:lstStyle/>
          <a:p>
            <a:pPr algn="ctr"/>
            <a:r>
              <a:rPr lang="en-US" sz="2400" b="1" i="1" dirty="0" smtClean="0"/>
              <a:t>CHAT’s workload in building IBD trios on IBD </a:t>
            </a:r>
            <a:r>
              <a:rPr lang="en-US" sz="2400" b="1" i="1" dirty="0"/>
              <a:t>pairs </a:t>
            </a:r>
            <a:r>
              <a:rPr lang="en-US" sz="2400" b="1" i="1" dirty="0" smtClean="0"/>
              <a:t>from </a:t>
            </a:r>
            <a:r>
              <a:rPr lang="en-US" sz="2400" b="1" i="1" dirty="0"/>
              <a:t>different </a:t>
            </a:r>
            <a:r>
              <a:rPr lang="en-US" sz="2400" b="1" i="1" dirty="0" smtClean="0"/>
              <a:t>sources (measured by the number </a:t>
            </a:r>
            <a:r>
              <a:rPr lang="en-US" sz="2400" b="1" i="1" dirty="0"/>
              <a:t>of </a:t>
            </a:r>
            <a:r>
              <a:rPr lang="en-US" sz="2400" b="1" i="1" dirty="0" smtClean="0"/>
              <a:t>comparison </a:t>
            </a:r>
            <a:r>
              <a:rPr lang="en-US" sz="2400" b="1" i="1" dirty="0"/>
              <a:t>jobs </a:t>
            </a:r>
            <a:r>
              <a:rPr lang="en-US" sz="2400" b="1" i="1" dirty="0" smtClean="0"/>
              <a:t>CHAT needs to do)</a:t>
            </a:r>
            <a:endParaRPr lang="en-US" sz="2400" b="1" i="1" dirty="0"/>
          </a:p>
        </p:txBody>
      </p:sp>
    </p:spTree>
    <p:extLst>
      <p:ext uri="{BB962C8B-B14F-4D97-AF65-F5344CB8AC3E}">
        <p14:creationId xmlns:p14="http://schemas.microsoft.com/office/powerpoint/2010/main" val="2470669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(cont.)</a:t>
            </a:r>
            <a:endParaRPr lang="en-US" dirty="0"/>
          </a:p>
        </p:txBody>
      </p:sp>
      <p:sp>
        <p:nvSpPr>
          <p:cNvPr id="3" name="Content Placeholder 2"/>
          <p:cNvSpPr>
            <a:spLocks noGrp="1"/>
          </p:cNvSpPr>
          <p:nvPr>
            <p:ph idx="1"/>
          </p:nvPr>
        </p:nvSpPr>
        <p:spPr/>
        <p:txBody>
          <a:bodyPr>
            <a:normAutofit/>
          </a:bodyPr>
          <a:lstStyle/>
          <a:p>
            <a:r>
              <a:rPr lang="en-US" dirty="0" smtClean="0"/>
              <a:t>Fitting subject-specific distributions of sharing is time demanding. </a:t>
            </a:r>
          </a:p>
          <a:p>
            <a:r>
              <a:rPr lang="en-US" dirty="0" smtClean="0"/>
              <a:t>When the maximal LD-weighted Pi-SMOR is the test statistic, fitting subject-specific distributions does not provide useful null models for genotype sharing as it does for haplotype sharing.</a:t>
            </a:r>
          </a:p>
        </p:txBody>
      </p:sp>
    </p:spTree>
    <p:extLst>
      <p:ext uri="{BB962C8B-B14F-4D97-AF65-F5344CB8AC3E}">
        <p14:creationId xmlns:p14="http://schemas.microsoft.com/office/powerpoint/2010/main" val="4273009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030" y="2268835"/>
            <a:ext cx="3397341" cy="1754326"/>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352612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042" t="6042" r="15208" b="2709"/>
          <a:stretch/>
        </p:blipFill>
        <p:spPr>
          <a:xfrm>
            <a:off x="7161722" y="140710"/>
            <a:ext cx="3708523" cy="322288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6178" t="5600" r="15071" b="2942"/>
          <a:stretch/>
        </p:blipFill>
        <p:spPr>
          <a:xfrm>
            <a:off x="427501" y="140710"/>
            <a:ext cx="3700074" cy="3222882"/>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6198" t="5834" r="15364" b="2708"/>
          <a:stretch/>
        </p:blipFill>
        <p:spPr>
          <a:xfrm>
            <a:off x="427500" y="3466462"/>
            <a:ext cx="3642985" cy="318579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6199" t="5833" r="15052" b="2916"/>
          <a:stretch/>
        </p:blipFill>
        <p:spPr>
          <a:xfrm>
            <a:off x="7161723" y="3423726"/>
            <a:ext cx="3708522" cy="322288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4557912" y="887757"/>
                <a:ext cx="2173472" cy="2031325"/>
              </a:xfrm>
              <a:prstGeom prst="rect">
                <a:avLst/>
              </a:prstGeom>
              <a:noFill/>
            </p:spPr>
            <p:txBody>
              <a:bodyPr wrap="square" rtlCol="0">
                <a:spAutoFit/>
              </a:bodyPr>
              <a:lstStyle/>
              <a:p>
                <a:r>
                  <a:rPr lang="en-US" dirty="0" smtClean="0"/>
                  <a:t>When adding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𝑖𝑥𝑙</m:t>
                        </m:r>
                      </m:sub>
                    </m:sSub>
                  </m:oMath>
                </a14:m>
                <a:r>
                  <a:rPr lang="en-US" dirty="0" smtClean="0"/>
                  <a:t> into an IBD cluster, also add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𝑥𝑖</m:t>
                        </m:r>
                        <m:r>
                          <a:rPr lang="en-US" i="1">
                            <a:latin typeface="Cambria Math" panose="02040503050406030204" pitchFamily="18" charset="0"/>
                          </a:rPr>
                          <m:t>𝑙</m:t>
                        </m:r>
                      </m:sub>
                    </m:sSub>
                  </m:oMath>
                </a14:m>
                <a:r>
                  <a:rPr lang="en-US" dirty="0" smtClean="0"/>
                  <a:t>, which allows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𝑥</m:t>
                        </m:r>
                      </m:sub>
                    </m:sSub>
                  </m:oMath>
                </a14:m>
                <a:r>
                  <a:rPr lang="en-US" dirty="0"/>
                  <a:t> involved (but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not involved) </a:t>
                </a:r>
                <a:r>
                  <a:rPr lang="en-US" dirty="0" smtClean="0"/>
                  <a:t>IBD pairs into this cluster</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557912" y="887757"/>
                <a:ext cx="2173472" cy="2031325"/>
              </a:xfrm>
              <a:prstGeom prst="rect">
                <a:avLst/>
              </a:prstGeom>
              <a:blipFill rotWithShape="0">
                <a:blip r:embed="rId7"/>
                <a:stretch>
                  <a:fillRect l="-2528" t="-1802" r="-1124"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47399" y="4373530"/>
                <a:ext cx="2137410" cy="923330"/>
              </a:xfrm>
              <a:prstGeom prst="rect">
                <a:avLst/>
              </a:prstGeom>
              <a:noFill/>
            </p:spPr>
            <p:txBody>
              <a:bodyPr wrap="square" rtlCol="0">
                <a:spAutoFit/>
              </a:bodyPr>
              <a:lstStyle/>
              <a:p>
                <a:r>
                  <a:rPr lang="en-US" dirty="0" smtClean="0"/>
                  <a:t>When adding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𝑖𝑥𝑙</m:t>
                        </m:r>
                      </m:sub>
                    </m:sSub>
                  </m:oMath>
                </a14:m>
                <a:r>
                  <a:rPr lang="en-US" dirty="0" smtClean="0"/>
                  <a:t> into an IBD cluster, not add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𝑥𝑖</m:t>
                        </m:r>
                        <m:r>
                          <a:rPr lang="en-US" i="1">
                            <a:latin typeface="Cambria Math" panose="02040503050406030204" pitchFamily="18" charset="0"/>
                          </a:rPr>
                          <m:t>𝑙</m:t>
                        </m:r>
                      </m:sub>
                    </m:sSub>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47399" y="4373530"/>
                <a:ext cx="2137410" cy="923330"/>
              </a:xfrm>
              <a:prstGeom prst="rect">
                <a:avLst/>
              </a:prstGeom>
              <a:blipFill rotWithShape="0">
                <a:blip r:embed="rId8"/>
                <a:stretch>
                  <a:fillRect l="-2564" t="-3289" b="-9211"/>
                </a:stretch>
              </a:blipFill>
            </p:spPr>
            <p:txBody>
              <a:bodyPr/>
              <a:lstStyle/>
              <a:p>
                <a:r>
                  <a:rPr lang="en-US">
                    <a:noFill/>
                  </a:rPr>
                  <a:t> </a:t>
                </a:r>
              </a:p>
            </p:txBody>
          </p:sp>
        </mc:Fallback>
      </mc:AlternateContent>
      <p:sp>
        <p:nvSpPr>
          <p:cNvPr id="8" name="TextBox 7"/>
          <p:cNvSpPr txBox="1"/>
          <p:nvPr/>
        </p:nvSpPr>
        <p:spPr>
          <a:xfrm>
            <a:off x="2141855" y="461022"/>
            <a:ext cx="952500" cy="369332"/>
          </a:xfrm>
          <a:prstGeom prst="rect">
            <a:avLst/>
          </a:prstGeom>
          <a:noFill/>
        </p:spPr>
        <p:txBody>
          <a:bodyPr wrap="square" rtlCol="0">
            <a:spAutoFit/>
          </a:bodyPr>
          <a:lstStyle/>
          <a:p>
            <a:r>
              <a:rPr lang="en-US" b="1" dirty="0" smtClean="0"/>
              <a:t>10.03</a:t>
            </a:r>
            <a:endParaRPr lang="en-US" b="1" dirty="0"/>
          </a:p>
        </p:txBody>
      </p:sp>
    </p:spTree>
    <p:extLst>
      <p:ext uri="{BB962C8B-B14F-4D97-AF65-F5344CB8AC3E}">
        <p14:creationId xmlns:p14="http://schemas.microsoft.com/office/powerpoint/2010/main" val="4066291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(cont.)</a:t>
            </a:r>
          </a:p>
        </p:txBody>
      </p:sp>
      <p:sp>
        <p:nvSpPr>
          <p:cNvPr id="3" name="Content Placeholder 2"/>
          <p:cNvSpPr>
            <a:spLocks noGrp="1"/>
          </p:cNvSpPr>
          <p:nvPr>
            <p:ph idx="1"/>
          </p:nvPr>
        </p:nvSpPr>
        <p:spPr/>
        <p:txBody>
          <a:bodyPr/>
          <a:lstStyle/>
          <a:p>
            <a:r>
              <a:rPr lang="en-US" dirty="0" smtClean="0"/>
              <a:t>However</a:t>
            </a:r>
            <a:r>
              <a:rPr lang="en-US" dirty="0"/>
              <a:t>, high-order IBD clusters are increasingly difficult to detect. </a:t>
            </a:r>
          </a:p>
          <a:p>
            <a:r>
              <a:rPr lang="en-US" dirty="0"/>
              <a:t>CHAT determines whether a shared segment is IBD or IBS (i.e., shared by chance) by evaluating </a:t>
            </a:r>
            <a:r>
              <a:rPr lang="en-US" dirty="0" smtClean="0"/>
              <a:t>genotype/haplotype </a:t>
            </a:r>
            <a:r>
              <a:rPr lang="en-US" dirty="0"/>
              <a:t>similarity</a:t>
            </a:r>
            <a:r>
              <a:rPr lang="en-US" b="1" dirty="0"/>
              <a:t> </a:t>
            </a:r>
            <a:r>
              <a:rPr lang="en-US" dirty="0"/>
              <a:t>in that </a:t>
            </a:r>
            <a:r>
              <a:rPr lang="en-US" dirty="0" smtClean="0"/>
              <a:t>segment </a:t>
            </a:r>
            <a:r>
              <a:rPr lang="en-US" b="1" dirty="0" smtClean="0"/>
              <a:t>statistically</a:t>
            </a:r>
            <a:r>
              <a:rPr lang="en-US" dirty="0" smtClean="0"/>
              <a:t>. </a:t>
            </a:r>
          </a:p>
          <a:p>
            <a:r>
              <a:rPr lang="en-US" dirty="0" smtClean="0"/>
              <a:t>A major task of CHAT is to </a:t>
            </a:r>
            <a:r>
              <a:rPr lang="en-US" b="1" dirty="0" smtClean="0"/>
              <a:t>accurately and efficiently detect high-order IBD clusters</a:t>
            </a:r>
            <a:r>
              <a:rPr lang="en-US" dirty="0" smtClean="0"/>
              <a:t>. </a:t>
            </a:r>
          </a:p>
          <a:p>
            <a:r>
              <a:rPr lang="en-US" dirty="0" smtClean="0"/>
              <a:t>Then CHAT uses Fisher’s exact test to evaluate the association of each IBD cluster with the disease. The segment tagged by a disease-associated cluster is likely to harbor causal variant(s). </a:t>
            </a:r>
            <a:endParaRPr lang="en-US" dirty="0"/>
          </a:p>
        </p:txBody>
      </p:sp>
    </p:spTree>
    <p:extLst>
      <p:ext uri="{BB962C8B-B14F-4D97-AF65-F5344CB8AC3E}">
        <p14:creationId xmlns:p14="http://schemas.microsoft.com/office/powerpoint/2010/main" val="260252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Nomenclature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19391" cy="4351338"/>
              </a:xfrm>
            </p:spPr>
            <p:txBody>
              <a:bodyPr>
                <a:normAutofit/>
              </a:bodyPr>
              <a:lstStyle/>
              <a:p>
                <a:r>
                  <a:rPr lang="en-US" dirty="0" smtClean="0"/>
                  <a:t>Subject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i="1" dirty="0" smtClean="0">
                    <a:latin typeface="Cambria Math" panose="02040503050406030204" pitchFamily="18" charset="0"/>
                    <a:ea typeface="Cambria Math" panose="02040503050406030204" pitchFamily="18" charset="0"/>
                  </a:rPr>
                  <a:t>, </a:t>
                </a:r>
                <a:r>
                  <a:rPr lang="en-US" dirty="0"/>
                  <a:t>i = 1</a:t>
                </a:r>
                <a:r>
                  <a:rPr lang="en-US" dirty="0" smtClean="0"/>
                  <a:t>,…,n</a:t>
                </a:r>
                <a:r>
                  <a:rPr lang="en-US" dirty="0" smtClean="0">
                    <a:latin typeface="Cambria Math" panose="02040503050406030204" pitchFamily="18" charset="0"/>
                    <a:ea typeface="Cambria Math" panose="02040503050406030204" pitchFamily="18" charset="0"/>
                  </a:rPr>
                  <a:t>; </a:t>
                </a:r>
                <a:r>
                  <a:rPr lang="en-US" dirty="0"/>
                  <a:t>g</a:t>
                </a:r>
                <a:r>
                  <a:rPr lang="en-US" dirty="0" smtClean="0"/>
                  <a:t>enetic marker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𝑗</m:t>
                        </m:r>
                      </m:sub>
                    </m:sSub>
                  </m:oMath>
                </a14:m>
                <a:r>
                  <a:rPr lang="en-US" i="1" dirty="0">
                    <a:latin typeface="Cambria Math" panose="02040503050406030204" pitchFamily="18" charset="0"/>
                    <a:ea typeface="Cambria Math" panose="02040503050406030204" pitchFamily="18" charset="0"/>
                  </a:rPr>
                  <a:t>, </a:t>
                </a:r>
                <a:r>
                  <a:rPr lang="en-US" dirty="0"/>
                  <a:t>j</a:t>
                </a:r>
                <a:r>
                  <a:rPr lang="en-US" dirty="0" smtClean="0"/>
                  <a:t> </a:t>
                </a:r>
                <a:r>
                  <a:rPr lang="en-US" dirty="0"/>
                  <a:t>= 1</a:t>
                </a:r>
                <a:r>
                  <a:rPr lang="en-US" dirty="0" smtClean="0"/>
                  <a:t>,…,m</a:t>
                </a:r>
              </a:p>
              <a:p>
                <a:r>
                  <a:rPr lang="en-US" dirty="0" smtClean="0"/>
                  <a:t>A chromosomal segment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sub>
                    </m:sSub>
                  </m:oMath>
                </a14:m>
                <a:r>
                  <a:rPr lang="en-US" dirty="0" smtClean="0"/>
                  <a:t> starts from Marker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𝑗</m:t>
                        </m:r>
                      </m:sub>
                    </m:sSub>
                  </m:oMath>
                </a14:m>
                <a:r>
                  <a:rPr lang="en-US" dirty="0" smtClean="0"/>
                  <a:t> towards two directions containing adjacent markers</a:t>
                </a:r>
              </a:p>
              <a:p>
                <a:r>
                  <a:rPr lang="en-US" dirty="0" smtClean="0"/>
                  <a:t>The genotype/haplotype of </a:t>
                </a:r>
                <a:r>
                  <a:rPr lang="en-US" dirty="0"/>
                  <a:t>Subject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smtClean="0"/>
                  <a:t> in Segment </a:t>
                </a:r>
                <a14:m>
                  <m:oMath xmlns:m="http://schemas.openxmlformats.org/officeDocument/2006/math">
                    <m:r>
                      <a:rPr lang="en-US" b="0" i="1" smtClean="0">
                        <a:latin typeface="Cambria Math" panose="02040503050406030204" pitchFamily="18" charset="0"/>
                      </a:rPr>
                      <m:t>𝑙</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𝑖</m:t>
                        </m:r>
                        <m:r>
                          <a:rPr lang="en-US" b="0" i="1" smtClean="0">
                            <a:latin typeface="Cambria Math" panose="02040503050406030204" pitchFamily="18" charset="0"/>
                          </a:rPr>
                          <m:t>𝑙</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𝑖</m:t>
                        </m:r>
                        <m:r>
                          <a:rPr lang="en-US" b="0" i="1" smtClean="0">
                            <a:latin typeface="Cambria Math" panose="02040503050406030204" pitchFamily="18" charset="0"/>
                          </a:rPr>
                          <m:t>𝑙</m:t>
                        </m:r>
                      </m:sub>
                    </m:sSub>
                  </m:oMath>
                </a14:m>
                <a:endParaRPr lang="en-US" dirty="0" smtClean="0"/>
              </a:p>
              <a:p>
                <a:r>
                  <a:rPr lang="en-US" dirty="0" smtClean="0"/>
                  <a:t>Two or more subjects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sub>
                        </m:sSub>
                      </m:e>
                    </m:d>
                  </m:oMath>
                </a14:m>
                <a:r>
                  <a:rPr lang="en-US" dirty="0"/>
                  <a:t> </a:t>
                </a:r>
                <a:r>
                  <a:rPr lang="en-US" dirty="0" smtClean="0"/>
                  <a:t>share a segment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r>
                          <a:rPr lang="en-US" i="1">
                            <a:latin typeface="Cambria Math" panose="02040503050406030204" pitchFamily="18" charset="0"/>
                          </a:rPr>
                          <m:t>𝑗</m:t>
                        </m:r>
                      </m:sub>
                    </m:sSub>
                  </m:oMath>
                </a14:m>
                <a:r>
                  <a:rPr lang="en-US" dirty="0" smtClean="0"/>
                  <a:t> around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𝑗</m:t>
                        </m:r>
                      </m:sub>
                    </m:sSub>
                  </m:oMath>
                </a14:m>
                <a:r>
                  <a:rPr lang="en-US" dirty="0" smtClean="0"/>
                  <a:t> if in that segment their observed genotypes are compatible or their inferred haplotypes are the same*.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19391" cy="4351338"/>
              </a:xfrm>
              <a:blipFill rotWithShape="0">
                <a:blip r:embed="rId3"/>
                <a:stretch>
                  <a:fillRect l="-966" t="-2381" r="-1535"/>
                </a:stretch>
              </a:blipFill>
            </p:spPr>
            <p:txBody>
              <a:bodyPr/>
              <a:lstStyle/>
              <a:p>
                <a:r>
                  <a:rPr lang="en-US">
                    <a:noFill/>
                  </a:rPr>
                  <a:t> </a:t>
                </a:r>
              </a:p>
            </p:txBody>
          </p:sp>
        </mc:Fallback>
      </mc:AlternateContent>
    </p:spTree>
    <p:extLst>
      <p:ext uri="{BB962C8B-B14F-4D97-AF65-F5344CB8AC3E}">
        <p14:creationId xmlns:p14="http://schemas.microsoft.com/office/powerpoint/2010/main" val="3092704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67152" y="4637435"/>
            <a:ext cx="10377684" cy="1446550"/>
          </a:xfrm>
          <a:prstGeom prst="rect">
            <a:avLst/>
          </a:prstGeom>
          <a:noFill/>
        </p:spPr>
        <p:txBody>
          <a:bodyPr wrap="square" rtlCol="0">
            <a:spAutoFit/>
          </a:bodyPr>
          <a:lstStyle/>
          <a:p>
            <a:r>
              <a:rPr lang="en-US" sz="2200" b="1" dirty="0" smtClean="0"/>
              <a:t>1</a:t>
            </a:r>
            <a:r>
              <a:rPr lang="en-US" sz="2200" dirty="0" smtClean="0"/>
              <a:t> - heterozygote</a:t>
            </a:r>
          </a:p>
          <a:p>
            <a:r>
              <a:rPr lang="en-US" sz="2200" b="1" dirty="0" smtClean="0"/>
              <a:t>0</a:t>
            </a:r>
            <a:r>
              <a:rPr lang="en-US" sz="2200" dirty="0" smtClean="0"/>
              <a:t> - homozygote at major allele</a:t>
            </a:r>
          </a:p>
          <a:p>
            <a:r>
              <a:rPr lang="en-US" sz="2200" b="1" dirty="0" smtClean="0"/>
              <a:t>2</a:t>
            </a:r>
            <a:r>
              <a:rPr lang="en-US" sz="2200" dirty="0" smtClean="0"/>
              <a:t> - homozygote at minor allele</a:t>
            </a:r>
          </a:p>
          <a:p>
            <a:r>
              <a:rPr lang="en-US" sz="2200" dirty="0" smtClean="0"/>
              <a:t>*</a:t>
            </a:r>
            <a:r>
              <a:rPr lang="en-US" sz="2200" dirty="0"/>
              <a:t>Suppose we do not tolerate any mismatch, i.e., we assume no genotyping </a:t>
            </a:r>
            <a:r>
              <a:rPr lang="en-US" sz="2200" dirty="0" smtClean="0"/>
              <a:t>error</a:t>
            </a:r>
            <a:endParaRPr lang="en-US" sz="2200" dirty="0"/>
          </a:p>
        </p:txBody>
      </p:sp>
      <p:sp>
        <p:nvSpPr>
          <p:cNvPr id="20" name="Title 19"/>
          <p:cNvSpPr>
            <a:spLocks noGrp="1"/>
          </p:cNvSpPr>
          <p:nvPr>
            <p:ph type="title"/>
          </p:nvPr>
        </p:nvSpPr>
        <p:spPr>
          <a:xfrm>
            <a:off x="41754" y="244679"/>
            <a:ext cx="11440633" cy="560019"/>
          </a:xfrm>
        </p:spPr>
        <p:txBody>
          <a:bodyPr>
            <a:noAutofit/>
          </a:bodyPr>
          <a:lstStyle/>
          <a:p>
            <a:pPr>
              <a:lnSpc>
                <a:spcPct val="100000"/>
              </a:lnSpc>
            </a:pPr>
            <a:r>
              <a:rPr lang="en-US" sz="3200" dirty="0" smtClean="0"/>
              <a:t>CHAT progressively infers haplotypes shared by multiple individuals</a:t>
            </a:r>
            <a:endParaRPr lang="en-US" sz="3200" dirty="0"/>
          </a:p>
        </p:txBody>
      </p:sp>
      <p:pic>
        <p:nvPicPr>
          <p:cNvPr id="2" name="Picture 1"/>
          <p:cNvPicPr>
            <a:picLocks noChangeAspect="1"/>
          </p:cNvPicPr>
          <p:nvPr/>
        </p:nvPicPr>
        <p:blipFill>
          <a:blip r:embed="rId3"/>
          <a:stretch>
            <a:fillRect/>
          </a:stretch>
        </p:blipFill>
        <p:spPr>
          <a:xfrm>
            <a:off x="967152" y="1130931"/>
            <a:ext cx="9589839" cy="3414056"/>
          </a:xfrm>
          <a:prstGeom prst="rect">
            <a:avLst/>
          </a:prstGeom>
        </p:spPr>
      </p:pic>
    </p:spTree>
    <p:extLst>
      <p:ext uri="{BB962C8B-B14F-4D97-AF65-F5344CB8AC3E}">
        <p14:creationId xmlns:p14="http://schemas.microsoft.com/office/powerpoint/2010/main" val="4013327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Rectangle 18"/>
              <p:cNvSpPr/>
              <p:nvPr/>
            </p:nvSpPr>
            <p:spPr>
              <a:xfrm>
                <a:off x="5708761" y="469745"/>
                <a:ext cx="66684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𝑀</m:t>
                          </m:r>
                        </m:e>
                        <m:sub>
                          <m:r>
                            <a:rPr lang="en-US" sz="2800" b="0" i="1">
                              <a:solidFill>
                                <a:schemeClr val="tx1"/>
                              </a:solidFill>
                              <a:latin typeface="Cambria Math" panose="02040503050406030204" pitchFamily="18" charset="0"/>
                            </a:rPr>
                            <m:t>𝑗</m:t>
                          </m:r>
                        </m:sub>
                      </m:sSub>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5708761" y="469745"/>
                <a:ext cx="666849" cy="557910"/>
              </a:xfrm>
              <a:prstGeom prst="rect">
                <a:avLst/>
              </a:prstGeom>
              <a:blipFill rotWithShape="0">
                <a:blip r:embed="rId3"/>
                <a:stretch>
                  <a:fillRect/>
                </a:stretch>
              </a:blipFill>
            </p:spPr>
            <p:txBody>
              <a:bodyPr/>
              <a:lstStyle/>
              <a:p>
                <a:r>
                  <a:rPr lang="en-US">
                    <a:noFill/>
                  </a:rPr>
                  <a:t> </a:t>
                </a:r>
              </a:p>
            </p:txBody>
          </p:sp>
        </mc:Fallback>
      </mc:AlternateContent>
      <p:sp>
        <p:nvSpPr>
          <p:cNvPr id="11" name="Rectangle 10"/>
          <p:cNvSpPr/>
          <p:nvPr/>
        </p:nvSpPr>
        <p:spPr>
          <a:xfrm>
            <a:off x="5949789" y="1197789"/>
            <a:ext cx="184794" cy="442370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482794" y="1583918"/>
            <a:ext cx="8546803" cy="1838545"/>
            <a:chOff x="1575391" y="1282975"/>
            <a:chExt cx="8546803" cy="1838545"/>
          </a:xfrm>
        </p:grpSpPr>
        <p:sp>
          <p:nvSpPr>
            <p:cNvPr id="4" name="TextBox 3"/>
            <p:cNvSpPr txBox="1"/>
            <p:nvPr/>
          </p:nvSpPr>
          <p:spPr>
            <a:xfrm>
              <a:off x="3797595" y="2659855"/>
              <a:ext cx="6324599" cy="461665"/>
            </a:xfrm>
            <a:prstGeom prst="rect">
              <a:avLst/>
            </a:prstGeom>
            <a:noFill/>
          </p:spPr>
          <p:txBody>
            <a:bodyPr wrap="square" rtlCol="0">
              <a:spAutoFit/>
            </a:bodyPr>
            <a:lstStyle/>
            <a:p>
              <a:r>
                <a:rPr lang="en-US" sz="2400" dirty="0" smtClean="0">
                  <a:solidFill>
                    <a:schemeClr val="accent3"/>
                  </a:solidFill>
                </a:rPr>
                <a:t>22111</a:t>
              </a:r>
              <a:r>
                <a:rPr lang="en-US" sz="2400" u="sng" dirty="0" smtClean="0"/>
                <a:t>0</a:t>
              </a:r>
              <a:r>
                <a:rPr lang="en-US" sz="2400" dirty="0" smtClean="0"/>
                <a:t>11111111</a:t>
              </a:r>
              <a:r>
                <a:rPr lang="en-US" sz="2400" b="1" dirty="0" smtClean="0"/>
                <a:t>1</a:t>
              </a:r>
              <a:r>
                <a:rPr lang="en-US" sz="2400" dirty="0" smtClean="0"/>
                <a:t>01100002112200000</a:t>
              </a:r>
              <a:r>
                <a:rPr lang="en-US" sz="2400" u="sng" dirty="0" smtClean="0"/>
                <a:t>0</a:t>
              </a:r>
              <a:endParaRPr lang="en-US" sz="2400" u="sng" dirty="0"/>
            </a:p>
          </p:txBody>
        </p:sp>
        <mc:AlternateContent xmlns:mc="http://schemas.openxmlformats.org/markup-compatibility/2006" xmlns:a14="http://schemas.microsoft.com/office/drawing/2010/main">
          <mc:Choice Requires="a14">
            <p:sp>
              <p:nvSpPr>
                <p:cNvPr id="5" name="TextBox 4"/>
                <p:cNvSpPr txBox="1"/>
                <p:nvPr/>
              </p:nvSpPr>
              <p:spPr>
                <a:xfrm>
                  <a:off x="1575391" y="2618169"/>
                  <a:ext cx="2222205" cy="461665"/>
                </a:xfrm>
                <a:prstGeom prst="rect">
                  <a:avLst/>
                </a:prstGeom>
                <a:noFill/>
              </p:spPr>
              <p:txBody>
                <a:bodyPr wrap="square" rtlCol="0">
                  <a:spAutoFit/>
                </a:bodyPr>
                <a:lstStyle/>
                <a:p>
                  <a:r>
                    <a:rPr lang="en-US" sz="2400" dirty="0" smtClean="0"/>
                    <a:t>Observed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𝑖𝑙</m:t>
                          </m:r>
                        </m:sub>
                      </m:sSub>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75391" y="2618169"/>
                  <a:ext cx="2222205" cy="461665"/>
                </a:xfrm>
                <a:prstGeom prst="rect">
                  <a:avLst/>
                </a:prstGeom>
                <a:blipFill rotWithShape="0">
                  <a:blip r:embed="rId4"/>
                  <a:stretch>
                    <a:fillRect l="-4110" t="-10526" b="-28947"/>
                  </a:stretch>
                </a:blipFill>
              </p:spPr>
              <p:txBody>
                <a:bodyPr/>
                <a:lstStyle/>
                <a:p>
                  <a:r>
                    <a:rPr lang="en-US">
                      <a:noFill/>
                    </a:rPr>
                    <a:t> </a:t>
                  </a:r>
                </a:p>
              </p:txBody>
            </p:sp>
          </mc:Fallback>
        </mc:AlternateContent>
        <p:sp>
          <p:nvSpPr>
            <p:cNvPr id="7" name="TextBox 6"/>
            <p:cNvSpPr txBox="1"/>
            <p:nvPr/>
          </p:nvSpPr>
          <p:spPr>
            <a:xfrm>
              <a:off x="3797594" y="1282975"/>
              <a:ext cx="5337545" cy="461665"/>
            </a:xfrm>
            <a:prstGeom prst="rect">
              <a:avLst/>
            </a:prstGeom>
            <a:noFill/>
          </p:spPr>
          <p:txBody>
            <a:bodyPr wrap="square" rtlCol="0">
              <a:spAutoFit/>
            </a:bodyPr>
            <a:lstStyle/>
            <a:p>
              <a:r>
                <a:rPr lang="en-US" sz="2400" dirty="0" smtClean="0"/>
                <a:t>            Z</a:t>
              </a:r>
              <a:r>
                <a:rPr lang="en-US" sz="2400" dirty="0" smtClean="0">
                  <a:solidFill>
                    <a:srgbClr val="FF0000"/>
                  </a:solidFill>
                </a:rPr>
                <a:t>20000001</a:t>
              </a:r>
              <a:r>
                <a:rPr lang="en-US" sz="2400" b="1" dirty="0" smtClean="0">
                  <a:solidFill>
                    <a:srgbClr val="FF0000"/>
                  </a:solidFill>
                </a:rPr>
                <a:t>1</a:t>
              </a:r>
              <a:r>
                <a:rPr lang="en-US" sz="2400" dirty="0" smtClean="0">
                  <a:solidFill>
                    <a:srgbClr val="FF0000"/>
                  </a:solidFill>
                </a:rPr>
                <a:t>00000002002200000</a:t>
              </a:r>
              <a:r>
                <a:rPr lang="en-US" sz="2400" dirty="0" smtClean="0"/>
                <a:t>Z</a:t>
              </a:r>
              <a:endParaRPr lang="en-US" sz="2400" dirty="0"/>
            </a:p>
          </p:txBody>
        </p:sp>
        <p:sp>
          <p:nvSpPr>
            <p:cNvPr id="8" name="TextBox 7"/>
            <p:cNvSpPr txBox="1"/>
            <p:nvPr/>
          </p:nvSpPr>
          <p:spPr>
            <a:xfrm>
              <a:off x="3797595" y="1990692"/>
              <a:ext cx="5337544" cy="461665"/>
            </a:xfrm>
            <a:prstGeom prst="rect">
              <a:avLst/>
            </a:prstGeom>
            <a:noFill/>
          </p:spPr>
          <p:txBody>
            <a:bodyPr wrap="square" rtlCol="0">
              <a:spAutoFit/>
            </a:bodyPr>
            <a:lstStyle/>
            <a:p>
              <a:r>
                <a:rPr lang="en-US" sz="2400" dirty="0" smtClean="0">
                  <a:solidFill>
                    <a:schemeClr val="accent3"/>
                  </a:solidFill>
                </a:rPr>
                <a:t>22111</a:t>
              </a:r>
              <a:r>
                <a:rPr lang="en-US" sz="2400" u="sng" dirty="0" smtClean="0"/>
                <a:t>2</a:t>
              </a:r>
              <a:r>
                <a:rPr lang="en-US" sz="2400" dirty="0" smtClean="0">
                  <a:solidFill>
                    <a:srgbClr val="FF0000"/>
                  </a:solidFill>
                </a:rPr>
                <a:t>20000001</a:t>
              </a:r>
              <a:r>
                <a:rPr lang="en-US" sz="2400" b="1" dirty="0" smtClean="0">
                  <a:solidFill>
                    <a:srgbClr val="FF0000"/>
                  </a:solidFill>
                </a:rPr>
                <a:t>1</a:t>
              </a:r>
              <a:r>
                <a:rPr lang="en-US" sz="2400" dirty="0" smtClean="0">
                  <a:solidFill>
                    <a:srgbClr val="FF0000"/>
                  </a:solidFill>
                </a:rPr>
                <a:t>10010101002111000</a:t>
              </a:r>
              <a:r>
                <a:rPr lang="en-US" sz="2400" u="sng" dirty="0" smtClean="0"/>
                <a:t>2</a:t>
              </a:r>
              <a:endParaRPr lang="en-US" sz="2400" u="sng" dirty="0"/>
            </a:p>
          </p:txBody>
        </p:sp>
        <mc:AlternateContent xmlns:mc="http://schemas.openxmlformats.org/markup-compatibility/2006" xmlns:a14="http://schemas.microsoft.com/office/drawing/2010/main">
          <mc:Choice Requires="a14">
            <p:sp>
              <p:nvSpPr>
                <p:cNvPr id="9" name="TextBox 8"/>
                <p:cNvSpPr txBox="1"/>
                <p:nvPr/>
              </p:nvSpPr>
              <p:spPr>
                <a:xfrm>
                  <a:off x="1575391" y="2006939"/>
                  <a:ext cx="2222205" cy="461665"/>
                </a:xfrm>
                <a:prstGeom prst="rect">
                  <a:avLst/>
                </a:prstGeom>
                <a:noFill/>
              </p:spPr>
              <p:txBody>
                <a:bodyPr wrap="square" rtlCol="0">
                  <a:spAutoFit/>
                </a:bodyPr>
                <a:lstStyle/>
                <a:p>
                  <a:r>
                    <a:rPr lang="en-US" sz="2400" dirty="0" smtClean="0"/>
                    <a:t>Observed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𝑥</m:t>
                          </m:r>
                          <m:r>
                            <a:rPr lang="en-US" sz="2400" i="1">
                              <a:latin typeface="Cambria Math" panose="02040503050406030204" pitchFamily="18" charset="0"/>
                            </a:rPr>
                            <m:t>𝑙</m:t>
                          </m:r>
                        </m:sub>
                      </m:sSub>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575391" y="2006939"/>
                  <a:ext cx="2222205" cy="461665"/>
                </a:xfrm>
                <a:prstGeom prst="rect">
                  <a:avLst/>
                </a:prstGeom>
                <a:blipFill rotWithShape="0">
                  <a:blip r:embed="rId6"/>
                  <a:stretch>
                    <a:fillRect l="-4110" t="-10526" b="-28947"/>
                  </a:stretch>
                </a:blipFill>
              </p:spPr>
              <p:txBody>
                <a:bodyPr/>
                <a:lstStyle/>
                <a:p>
                  <a:r>
                    <a:rPr lang="en-US">
                      <a:noFill/>
                    </a:rPr>
                    <a:t> </a:t>
                  </a:r>
                </a:p>
              </p:txBody>
            </p:sp>
          </mc:Fallback>
        </mc:AlternateContent>
      </p:grpSp>
      <p:sp>
        <p:nvSpPr>
          <p:cNvPr id="18" name="Right Brace 17"/>
          <p:cNvSpPr/>
          <p:nvPr/>
        </p:nvSpPr>
        <p:spPr>
          <a:xfrm rot="16200000">
            <a:off x="6552761" y="-521187"/>
            <a:ext cx="350545" cy="3859663"/>
          </a:xfrm>
          <a:prstGeom prst="rightBrace">
            <a:avLst>
              <a:gd name="adj1" fmla="val 96656"/>
              <a:gd name="adj2" fmla="val 69193"/>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Arrow 19"/>
          <p:cNvSpPr/>
          <p:nvPr/>
        </p:nvSpPr>
        <p:spPr>
          <a:xfrm>
            <a:off x="6373770" y="634958"/>
            <a:ext cx="552488" cy="254167"/>
          </a:xfrm>
          <a:prstGeom prst="rightArrow">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5178004" y="630490"/>
            <a:ext cx="523302" cy="263103"/>
          </a:xfrm>
          <a:prstGeom prst="leftArrow">
            <a:avLst/>
          </a:prstGeom>
          <a:pattFill prst="wd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7445410" y="815540"/>
                <a:ext cx="689228"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𝑙</m:t>
                          </m:r>
                        </m:e>
                        <m:sub>
                          <m:r>
                            <a:rPr lang="en-US" sz="2400" b="0" i="1" smtClean="0">
                              <a:solidFill>
                                <a:schemeClr val="tx1"/>
                              </a:solidFill>
                              <a:latin typeface="Cambria Math" panose="02040503050406030204" pitchFamily="18" charset="0"/>
                            </a:rPr>
                            <m:t>𝑖𝑥</m:t>
                          </m:r>
                          <m:r>
                            <a:rPr lang="en-US" sz="2400" b="0" i="1">
                              <a:solidFill>
                                <a:schemeClr val="tx1"/>
                              </a:solidFill>
                              <a:latin typeface="Cambria Math" panose="02040503050406030204" pitchFamily="18" charset="0"/>
                            </a:rPr>
                            <m:t>𝑗</m:t>
                          </m:r>
                        </m:sub>
                      </m:sSub>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7445410" y="815540"/>
                <a:ext cx="689228" cy="491417"/>
              </a:xfrm>
              <a:prstGeom prst="rect">
                <a:avLst/>
              </a:prstGeom>
              <a:blipFill rotWithShape="0">
                <a:blip r:embed="rId7"/>
                <a:stretch>
                  <a:fillRect b="-11250"/>
                </a:stretch>
              </a:blipFill>
            </p:spPr>
            <p:txBody>
              <a:bodyPr/>
              <a:lstStyle/>
              <a:p>
                <a:r>
                  <a:rPr lang="en-US">
                    <a:noFill/>
                  </a:rPr>
                  <a:t> </a:t>
                </a:r>
              </a:p>
            </p:txBody>
          </p:sp>
        </mc:Fallback>
      </mc:AlternateContent>
      <p:grpSp>
        <p:nvGrpSpPr>
          <p:cNvPr id="3" name="Group 2"/>
          <p:cNvGrpSpPr/>
          <p:nvPr/>
        </p:nvGrpSpPr>
        <p:grpSpPr>
          <a:xfrm>
            <a:off x="3642975" y="3578788"/>
            <a:ext cx="7775517" cy="2359511"/>
            <a:chOff x="3642975" y="3578788"/>
            <a:chExt cx="7775517" cy="2359511"/>
          </a:xfrm>
        </p:grpSpPr>
        <p:sp>
          <p:nvSpPr>
            <p:cNvPr id="12" name="TextBox 11"/>
            <p:cNvSpPr txBox="1"/>
            <p:nvPr/>
          </p:nvSpPr>
          <p:spPr>
            <a:xfrm>
              <a:off x="3704998" y="4215075"/>
              <a:ext cx="5337544" cy="830997"/>
            </a:xfrm>
            <a:prstGeom prst="rect">
              <a:avLst/>
            </a:prstGeom>
            <a:noFill/>
          </p:spPr>
          <p:txBody>
            <a:bodyPr wrap="square" rtlCol="0">
              <a:spAutoFit/>
            </a:bodyPr>
            <a:lstStyle/>
            <a:p>
              <a:r>
                <a:rPr lang="en-US" sz="2400" u="sng" dirty="0" smtClean="0"/>
                <a:t>0</a:t>
              </a:r>
              <a:r>
                <a:rPr lang="en-US" sz="2400" dirty="0" smtClean="0">
                  <a:solidFill>
                    <a:srgbClr val="00B050"/>
                  </a:solidFill>
                </a:rPr>
                <a:t>2222000000000</a:t>
              </a:r>
              <a:r>
                <a:rPr lang="en-US" sz="2400" b="1" dirty="0" smtClean="0">
                  <a:solidFill>
                    <a:srgbClr val="00B050"/>
                  </a:solidFill>
                </a:rPr>
                <a:t>0</a:t>
              </a:r>
              <a:r>
                <a:rPr lang="en-US" sz="2400" dirty="0" smtClean="0">
                  <a:solidFill>
                    <a:srgbClr val="00B050"/>
                  </a:solidFill>
                </a:rPr>
                <a:t>0000</a:t>
              </a:r>
              <a:r>
                <a:rPr lang="en-US" sz="2400" u="sng" dirty="0" smtClean="0"/>
                <a:t>2</a:t>
              </a:r>
              <a:r>
                <a:rPr lang="en-US" sz="2400" dirty="0" smtClean="0">
                  <a:solidFill>
                    <a:schemeClr val="accent3"/>
                  </a:solidFill>
                </a:rPr>
                <a:t>0022122000000</a:t>
              </a:r>
              <a:endParaRPr lang="en-US" sz="2400" dirty="0">
                <a:solidFill>
                  <a:schemeClr val="accent3"/>
                </a:solidFill>
              </a:endParaRPr>
            </a:p>
            <a:p>
              <a:endParaRPr lang="en-US" sz="2400" dirty="0">
                <a:solidFill>
                  <a:srgbClr val="00B050"/>
                </a:solidFill>
              </a:endParaRPr>
            </a:p>
          </p:txBody>
        </p:sp>
        <mc:AlternateContent xmlns:mc="http://schemas.openxmlformats.org/markup-compatibility/2006" xmlns:a14="http://schemas.microsoft.com/office/drawing/2010/main">
          <mc:Choice Requires="a14">
            <p:sp>
              <p:nvSpPr>
                <p:cNvPr id="13" name="TextBox 12"/>
                <p:cNvSpPr txBox="1"/>
                <p:nvPr/>
              </p:nvSpPr>
              <p:spPr>
                <a:xfrm>
                  <a:off x="7936529" y="4879239"/>
                  <a:ext cx="3244466" cy="876715"/>
                </a:xfrm>
                <a:prstGeom prst="rect">
                  <a:avLst/>
                </a:prstGeom>
                <a:noFill/>
              </p:spPr>
              <p:txBody>
                <a:bodyPr wrap="square" rtlCol="0">
                  <a:spAutoFit/>
                </a:bodyPr>
                <a:lstStyle/>
                <a:p>
                  <a:pPr algn="r"/>
                  <a:r>
                    <a:rPr lang="en-US" sz="2400" dirty="0" smtClean="0"/>
                    <a:t>Inferred (pairwise) shared haplotype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𝑖𝑦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m:t>
                              </m:r>
                            </m:sup>
                          </m:sSup>
                        </m:sub>
                      </m:sSub>
                    </m:oMath>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936529" y="4879239"/>
                  <a:ext cx="3244466" cy="876715"/>
                </a:xfrm>
                <a:prstGeom prst="rect">
                  <a:avLst/>
                </a:prstGeom>
                <a:blipFill rotWithShape="0">
                  <a:blip r:embed="rId8"/>
                  <a:stretch>
                    <a:fillRect t="-5556" r="-5263" b="-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196287" y="4215075"/>
                  <a:ext cx="2222205" cy="507383"/>
                </a:xfrm>
                <a:prstGeom prst="rect">
                  <a:avLst/>
                </a:prstGeom>
                <a:noFill/>
              </p:spPr>
              <p:txBody>
                <a:bodyPr wrap="square" rtlCol="0">
                  <a:spAutoFit/>
                </a:bodyPr>
                <a:lstStyle/>
                <a:p>
                  <a:r>
                    <a:rPr lang="en-US" sz="2400" dirty="0" smtClean="0"/>
                    <a:t>Observed</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𝑔</m:t>
                          </m:r>
                        </m:e>
                        <m:sub>
                          <m:r>
                            <a:rPr lang="en-US" sz="2400" b="0" i="1" smtClean="0">
                              <a:latin typeface="Cambria Math" panose="02040503050406030204" pitchFamily="18" charset="0"/>
                            </a:rPr>
                            <m:t>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m:t>
                              </m:r>
                            </m:sup>
                          </m:sSup>
                        </m:sub>
                      </m:sSub>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196287" y="4215075"/>
                  <a:ext cx="2222205" cy="507383"/>
                </a:xfrm>
                <a:prstGeom prst="rect">
                  <a:avLst/>
                </a:prstGeom>
                <a:blipFill rotWithShape="0">
                  <a:blip r:embed="rId9"/>
                  <a:stretch>
                    <a:fillRect l="-4396" t="-8333" b="-17857"/>
                  </a:stretch>
                </a:blipFill>
              </p:spPr>
              <p:txBody>
                <a:bodyPr/>
                <a:lstStyle/>
                <a:p>
                  <a:r>
                    <a:rPr lang="en-US">
                      <a:noFill/>
                    </a:rPr>
                    <a:t> </a:t>
                  </a:r>
                </a:p>
              </p:txBody>
            </p:sp>
          </mc:Fallback>
        </mc:AlternateContent>
        <p:sp>
          <p:nvSpPr>
            <p:cNvPr id="15" name="TextBox 14"/>
            <p:cNvSpPr txBox="1"/>
            <p:nvPr/>
          </p:nvSpPr>
          <p:spPr>
            <a:xfrm>
              <a:off x="3642975" y="4879239"/>
              <a:ext cx="3597798" cy="461665"/>
            </a:xfrm>
            <a:prstGeom prst="rect">
              <a:avLst/>
            </a:prstGeom>
            <a:noFill/>
          </p:spPr>
          <p:txBody>
            <a:bodyPr wrap="square" rtlCol="0">
              <a:spAutoFit/>
            </a:bodyPr>
            <a:lstStyle/>
            <a:p>
              <a:r>
                <a:rPr lang="en-US" sz="2400" dirty="0"/>
                <a:t> </a:t>
              </a:r>
              <a:r>
                <a:rPr lang="en-US" sz="2400" dirty="0" smtClean="0"/>
                <a:t>Z</a:t>
              </a:r>
              <a:r>
                <a:rPr lang="en-US" sz="2400" dirty="0" smtClean="0">
                  <a:solidFill>
                    <a:srgbClr val="00B050"/>
                  </a:solidFill>
                </a:rPr>
                <a:t>2222000000000</a:t>
              </a:r>
              <a:r>
                <a:rPr lang="en-US" sz="2400" b="1" dirty="0" smtClean="0">
                  <a:solidFill>
                    <a:srgbClr val="00B050"/>
                  </a:solidFill>
                </a:rPr>
                <a:t>0</a:t>
              </a:r>
              <a:r>
                <a:rPr lang="en-US" sz="2400" dirty="0" smtClean="0">
                  <a:solidFill>
                    <a:srgbClr val="00B050"/>
                  </a:solidFill>
                </a:rPr>
                <a:t>0000</a:t>
              </a:r>
              <a:r>
                <a:rPr lang="en-US" sz="2400" dirty="0" smtClean="0"/>
                <a:t>Z</a:t>
              </a:r>
              <a:endParaRPr lang="en-US" sz="2400" dirty="0">
                <a:solidFill>
                  <a:schemeClr val="accent3"/>
                </a:solidFill>
              </a:endParaRPr>
            </a:p>
          </p:txBody>
        </p:sp>
        <p:sp>
          <p:nvSpPr>
            <p:cNvPr id="16" name="TextBox 15"/>
            <p:cNvSpPr txBox="1"/>
            <p:nvPr/>
          </p:nvSpPr>
          <p:spPr>
            <a:xfrm>
              <a:off x="3704998" y="3583276"/>
              <a:ext cx="6324599" cy="461665"/>
            </a:xfrm>
            <a:prstGeom prst="rect">
              <a:avLst/>
            </a:prstGeom>
            <a:noFill/>
          </p:spPr>
          <p:txBody>
            <a:bodyPr wrap="square" rtlCol="0">
              <a:spAutoFit/>
            </a:bodyPr>
            <a:lstStyle/>
            <a:p>
              <a:r>
                <a:rPr lang="en-US" sz="2400" u="sng" dirty="0" smtClean="0"/>
                <a:t>2</a:t>
              </a:r>
              <a:r>
                <a:rPr lang="en-US" sz="2400" dirty="0" smtClean="0"/>
                <a:t>2111011111111</a:t>
              </a:r>
              <a:r>
                <a:rPr lang="en-US" sz="2400" b="1" dirty="0" smtClean="0"/>
                <a:t>1</a:t>
              </a:r>
              <a:r>
                <a:rPr lang="en-US" sz="2400" dirty="0" smtClean="0"/>
                <a:t>0000</a:t>
              </a:r>
              <a:r>
                <a:rPr lang="en-US" sz="2400" u="sng" dirty="0" smtClean="0"/>
                <a:t>0</a:t>
              </a:r>
              <a:r>
                <a:rPr lang="en-US" sz="2400" dirty="0" smtClean="0">
                  <a:solidFill>
                    <a:schemeClr val="accent3"/>
                  </a:solidFill>
                </a:rPr>
                <a:t>0022122000000</a:t>
              </a:r>
              <a:endParaRPr lang="en-US" sz="2400" dirty="0">
                <a:solidFill>
                  <a:schemeClr val="accent3"/>
                </a:solidFill>
              </a:endParaRPr>
            </a:p>
          </p:txBody>
        </p:sp>
        <mc:AlternateContent xmlns:mc="http://schemas.openxmlformats.org/markup-compatibility/2006" xmlns:a14="http://schemas.microsoft.com/office/drawing/2010/main">
          <mc:Choice Requires="a14">
            <p:sp>
              <p:nvSpPr>
                <p:cNvPr id="17" name="TextBox 16"/>
                <p:cNvSpPr txBox="1"/>
                <p:nvPr/>
              </p:nvSpPr>
              <p:spPr>
                <a:xfrm>
                  <a:off x="9196287" y="3578788"/>
                  <a:ext cx="2222205" cy="466153"/>
                </a:xfrm>
                <a:prstGeom prst="rect">
                  <a:avLst/>
                </a:prstGeom>
                <a:noFill/>
              </p:spPr>
              <p:txBody>
                <a:bodyPr wrap="square" rtlCol="0">
                  <a:spAutoFit/>
                </a:bodyPr>
                <a:lstStyle/>
                <a:p>
                  <a:r>
                    <a:rPr lang="en-US" sz="2400" dirty="0" smtClean="0"/>
                    <a:t>Observed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m:t>
                              </m:r>
                            </m:sup>
                          </m:sSup>
                        </m:sub>
                      </m:sSub>
                    </m:oMath>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9196287" y="3578788"/>
                  <a:ext cx="2222205" cy="466153"/>
                </a:xfrm>
                <a:prstGeom prst="rect">
                  <a:avLst/>
                </a:prstGeom>
                <a:blipFill rotWithShape="0">
                  <a:blip r:embed="rId10"/>
                  <a:stretch>
                    <a:fillRect l="-4396"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218501" y="5434571"/>
                  <a:ext cx="698846" cy="5037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𝑙</m:t>
                            </m:r>
                          </m:e>
                          <m:sub>
                            <m:r>
                              <a:rPr lang="en-US" sz="2400" b="0" i="1" smtClean="0">
                                <a:latin typeface="Cambria Math" panose="02040503050406030204" pitchFamily="18" charset="0"/>
                              </a:rPr>
                              <m:t>𝑖𝑦</m:t>
                            </m:r>
                            <m:r>
                              <a:rPr lang="en-US" sz="2400" i="1">
                                <a:latin typeface="Cambria Math" panose="02040503050406030204" pitchFamily="18" charset="0"/>
                              </a:rPr>
                              <m:t>𝑗</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3" name="Rectangle 22"/>
                <p:cNvSpPr>
                  <a:spLocks noRot="1" noChangeAspect="1" noMove="1" noResize="1" noEditPoints="1" noAdjustHandles="1" noChangeArrowheads="1" noChangeShapeType="1" noTextEdit="1"/>
                </p:cNvSpPr>
                <p:nvPr/>
              </p:nvSpPr>
              <p:spPr>
                <a:xfrm>
                  <a:off x="4218501" y="5434571"/>
                  <a:ext cx="698846" cy="503728"/>
                </a:xfrm>
                <a:prstGeom prst="rect">
                  <a:avLst/>
                </a:prstGeom>
                <a:blipFill rotWithShape="0">
                  <a:blip r:embed="rId11"/>
                  <a:stretch>
                    <a:fillRect b="-9639"/>
                  </a:stretch>
                </a:blipFill>
              </p:spPr>
              <p:txBody>
                <a:bodyPr/>
                <a:lstStyle/>
                <a:p>
                  <a:r>
                    <a:rPr lang="en-US">
                      <a:noFill/>
                    </a:rPr>
                    <a:t> </a:t>
                  </a:r>
                </a:p>
              </p:txBody>
            </p:sp>
          </mc:Fallback>
        </mc:AlternateContent>
        <p:sp>
          <p:nvSpPr>
            <p:cNvPr id="24" name="Right Brace 23"/>
            <p:cNvSpPr/>
            <p:nvPr/>
          </p:nvSpPr>
          <p:spPr>
            <a:xfrm rot="5400000">
              <a:off x="5239523" y="4092761"/>
              <a:ext cx="245253" cy="2656035"/>
            </a:xfrm>
            <a:prstGeom prst="rightBrace">
              <a:avLst>
                <a:gd name="adj1" fmla="val 96656"/>
                <a:gd name="adj2" fmla="val 76311"/>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 name="TextBox 24"/>
              <p:cNvSpPr txBox="1"/>
              <p:nvPr/>
            </p:nvSpPr>
            <p:spPr>
              <a:xfrm>
                <a:off x="439839" y="1363778"/>
                <a:ext cx="3352232" cy="830997"/>
              </a:xfrm>
              <a:prstGeom prst="rect">
                <a:avLst/>
              </a:prstGeom>
              <a:noFill/>
            </p:spPr>
            <p:txBody>
              <a:bodyPr wrap="square" rtlCol="0">
                <a:spAutoFit/>
              </a:bodyPr>
              <a:lstStyle/>
              <a:p>
                <a:pPr algn="r"/>
                <a:r>
                  <a:rPr lang="en-US" sz="2400" dirty="0" smtClean="0"/>
                  <a:t>Inferred (pairwise) shared haplotype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𝑖𝑥</m:t>
                        </m:r>
                        <m:r>
                          <a:rPr lang="en-US" sz="2400" i="1">
                            <a:latin typeface="Cambria Math" panose="02040503050406030204" pitchFamily="18" charset="0"/>
                          </a:rPr>
                          <m:t>𝑙</m:t>
                        </m:r>
                      </m:sub>
                    </m:sSub>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39839" y="1363778"/>
                <a:ext cx="3352232" cy="830997"/>
              </a:xfrm>
              <a:prstGeom prst="rect">
                <a:avLst/>
              </a:prstGeom>
              <a:blipFill rotWithShape="0">
                <a:blip r:embed="rId12"/>
                <a:stretch>
                  <a:fillRect t="-5882" r="-5273" b="-16176"/>
                </a:stretch>
              </a:blipFill>
            </p:spPr>
            <p:txBody>
              <a:bodyPr/>
              <a:lstStyle/>
              <a:p>
                <a:r>
                  <a:rPr lang="en-US">
                    <a:noFill/>
                  </a:rPr>
                  <a:t> </a:t>
                </a:r>
              </a:p>
            </p:txBody>
          </p:sp>
        </mc:Fallback>
      </mc:AlternateContent>
    </p:spTree>
    <p:extLst>
      <p:ext uri="{BB962C8B-B14F-4D97-AF65-F5344CB8AC3E}">
        <p14:creationId xmlns:p14="http://schemas.microsoft.com/office/powerpoint/2010/main" val="38773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714035" y="1252370"/>
            <a:ext cx="4826643" cy="3977126"/>
            <a:chOff x="5714035" y="1252370"/>
            <a:chExt cx="4826643" cy="3977126"/>
          </a:xfrm>
        </p:grpSpPr>
        <p:sp>
          <p:nvSpPr>
            <p:cNvPr id="18" name="Rectangle 17"/>
            <p:cNvSpPr/>
            <p:nvPr/>
          </p:nvSpPr>
          <p:spPr>
            <a:xfrm>
              <a:off x="6489539" y="1252371"/>
              <a:ext cx="4051139" cy="3977125"/>
            </a:xfrm>
            <a:prstGeom prst="rect">
              <a:avLst/>
            </a:prstGeom>
            <a:solidFill>
              <a:srgbClr val="FF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714035" y="1252370"/>
              <a:ext cx="2789499" cy="3977125"/>
            </a:xfrm>
            <a:prstGeom prst="rect">
              <a:avLst/>
            </a:prstGeom>
            <a:solidFill>
              <a:srgbClr val="00B05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945072" y="358338"/>
            <a:ext cx="1748254" cy="5151746"/>
            <a:chOff x="6945072" y="358338"/>
            <a:chExt cx="1748254" cy="5151746"/>
          </a:xfrm>
        </p:grpSpPr>
        <p:sp>
          <p:nvSpPr>
            <p:cNvPr id="5" name="Rectangle 4"/>
            <p:cNvSpPr/>
            <p:nvPr/>
          </p:nvSpPr>
          <p:spPr>
            <a:xfrm>
              <a:off x="7716857" y="1086382"/>
              <a:ext cx="184794" cy="442370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7475829" y="358338"/>
                  <a:ext cx="66684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𝑀</m:t>
                            </m:r>
                          </m:e>
                          <m:sub>
                            <m:r>
                              <a:rPr lang="en-US" sz="2800" b="0" i="1">
                                <a:solidFill>
                                  <a:schemeClr val="tx1"/>
                                </a:solidFill>
                                <a:latin typeface="Cambria Math" panose="02040503050406030204" pitchFamily="18" charset="0"/>
                              </a:rPr>
                              <m:t>𝑗</m:t>
                            </m:r>
                          </m:sub>
                        </m:sSub>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7475829" y="358338"/>
                  <a:ext cx="666849" cy="557910"/>
                </a:xfrm>
                <a:prstGeom prst="rect">
                  <a:avLst/>
                </a:prstGeom>
                <a:blipFill rotWithShape="0">
                  <a:blip r:embed="rId3"/>
                  <a:stretch>
                    <a:fillRect/>
                  </a:stretch>
                </a:blipFill>
              </p:spPr>
              <p:txBody>
                <a:bodyPr/>
                <a:lstStyle/>
                <a:p>
                  <a:r>
                    <a:rPr lang="en-US">
                      <a:noFill/>
                    </a:rPr>
                    <a:t> </a:t>
                  </a:r>
                </a:p>
              </p:txBody>
            </p:sp>
          </mc:Fallback>
        </mc:AlternateContent>
        <p:sp>
          <p:nvSpPr>
            <p:cNvPr id="8" name="Right Arrow 7"/>
            <p:cNvSpPr/>
            <p:nvPr/>
          </p:nvSpPr>
          <p:spPr>
            <a:xfrm>
              <a:off x="8140838" y="523551"/>
              <a:ext cx="552488" cy="254167"/>
            </a:xfrm>
            <a:prstGeom prst="rightArrow">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945072" y="519083"/>
              <a:ext cx="523302" cy="263103"/>
            </a:xfrm>
            <a:prstGeom prst="leftArrow">
              <a:avLst/>
            </a:prstGeom>
            <a:pattFill prst="wd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155700" y="2545506"/>
            <a:ext cx="8395520" cy="1280556"/>
            <a:chOff x="1155700" y="2545506"/>
            <a:chExt cx="8395520" cy="1280556"/>
          </a:xfrm>
        </p:grpSpPr>
        <mc:AlternateContent xmlns:mc="http://schemas.openxmlformats.org/markup-compatibility/2006" xmlns:a14="http://schemas.microsoft.com/office/drawing/2010/main">
          <mc:Choice Requires="a14">
            <p:sp>
              <p:nvSpPr>
                <p:cNvPr id="12" name="TextBox 11"/>
                <p:cNvSpPr txBox="1"/>
                <p:nvPr/>
              </p:nvSpPr>
              <p:spPr>
                <a:xfrm>
                  <a:off x="1155700" y="2965314"/>
                  <a:ext cx="4311189" cy="860748"/>
                </a:xfrm>
                <a:prstGeom prst="rect">
                  <a:avLst/>
                </a:prstGeom>
                <a:noFill/>
              </p:spPr>
              <p:txBody>
                <a:bodyPr wrap="square" rtlCol="0">
                  <a:spAutoFit/>
                </a:bodyPr>
                <a:lstStyle/>
                <a:p>
                  <a:pPr algn="r"/>
                  <a:r>
                    <a:rPr lang="en-US" sz="2400" dirty="0"/>
                    <a:t>I</a:t>
                  </a:r>
                  <a:r>
                    <a:rPr lang="en-US" sz="2400" dirty="0" smtClean="0"/>
                    <a:t>nferred haplotype shared by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i="1">
                              <a:latin typeface="Cambria Math" panose="02040503050406030204" pitchFamily="18" charset="0"/>
                            </a:rPr>
                            <m:t>𝑖</m:t>
                          </m:r>
                        </m:sub>
                      </m:sSub>
                    </m:oMath>
                  </a14:m>
                  <a:r>
                    <a:rPr lang="en-US" sz="2400" dirty="0" smtClean="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𝑥</m:t>
                          </m:r>
                        </m:sub>
                      </m:sSub>
                    </m:oMath>
                  </a14:m>
                  <a:r>
                    <a:rPr lang="en-US" sz="2400" dirty="0" smtClean="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b="0" i="1" smtClean="0">
                              <a:latin typeface="Cambria Math" panose="02040503050406030204" pitchFamily="18" charset="0"/>
                            </a:rPr>
                            <m:t>𝑦</m:t>
                          </m:r>
                        </m:sub>
                      </m:sSub>
                    </m:oMath>
                  </a14:m>
                  <a:r>
                    <a:rPr lang="en-US" sz="2400" dirty="0" smtClean="0"/>
                    <a:t> around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𝑗</m:t>
                          </m:r>
                        </m:sub>
                      </m:sSub>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155700" y="2965314"/>
                  <a:ext cx="4311189" cy="860748"/>
                </a:xfrm>
                <a:prstGeom prst="rect">
                  <a:avLst/>
                </a:prstGeom>
                <a:blipFill rotWithShape="0">
                  <a:blip r:embed="rId4"/>
                  <a:stretch>
                    <a:fillRect l="-849" t="-5634" r="-3678" b="-11972"/>
                  </a:stretch>
                </a:blipFill>
              </p:spPr>
              <p:txBody>
                <a:bodyPr/>
                <a:lstStyle/>
                <a:p>
                  <a:r>
                    <a:rPr lang="en-US">
                      <a:noFill/>
                    </a:rPr>
                    <a:t> </a:t>
                  </a:r>
                </a:p>
              </p:txBody>
            </p:sp>
          </mc:Fallback>
        </mc:AlternateContent>
        <p:sp>
          <p:nvSpPr>
            <p:cNvPr id="13" name="TextBox 12"/>
            <p:cNvSpPr txBox="1"/>
            <p:nvPr/>
          </p:nvSpPr>
          <p:spPr>
            <a:xfrm>
              <a:off x="6067286" y="3189079"/>
              <a:ext cx="3483934" cy="461665"/>
            </a:xfrm>
            <a:prstGeom prst="rect">
              <a:avLst/>
            </a:prstGeom>
            <a:noFill/>
          </p:spPr>
          <p:txBody>
            <a:bodyPr wrap="square" rtlCol="0">
              <a:spAutoFit/>
            </a:bodyPr>
            <a:lstStyle/>
            <a:p>
              <a:r>
                <a:rPr lang="en-US" sz="2400" dirty="0"/>
                <a:t> </a:t>
              </a:r>
              <a:r>
                <a:rPr lang="en-US" sz="2400" dirty="0" smtClean="0"/>
                <a:t>    Z</a:t>
              </a:r>
              <a:r>
                <a:rPr lang="en-US" sz="2400" dirty="0" smtClean="0">
                  <a:solidFill>
                    <a:srgbClr val="7030A0"/>
                  </a:solidFill>
                </a:rPr>
                <a:t>0000000</a:t>
              </a:r>
              <a:r>
                <a:rPr lang="en-US" sz="2400" b="1" dirty="0" smtClean="0">
                  <a:solidFill>
                    <a:srgbClr val="7030A0"/>
                  </a:solidFill>
                </a:rPr>
                <a:t>0</a:t>
              </a:r>
              <a:r>
                <a:rPr lang="en-US" sz="2400" dirty="0" smtClean="0">
                  <a:solidFill>
                    <a:srgbClr val="7030A0"/>
                  </a:solidFill>
                </a:rPr>
                <a:t>0000</a:t>
              </a:r>
              <a:endParaRPr lang="en-US" sz="2400" dirty="0">
                <a:solidFill>
                  <a:srgbClr val="7030A0"/>
                </a:solidFill>
              </a:endParaRPr>
            </a:p>
          </p:txBody>
        </p:sp>
        <p:sp>
          <p:nvSpPr>
            <p:cNvPr id="20" name="Right Brace 19"/>
            <p:cNvSpPr/>
            <p:nvPr/>
          </p:nvSpPr>
          <p:spPr>
            <a:xfrm rot="16200000">
              <a:off x="7411228" y="2259325"/>
              <a:ext cx="269498" cy="1729922"/>
            </a:xfrm>
            <a:prstGeom prst="rightBrace">
              <a:avLst>
                <a:gd name="adj1" fmla="val 96656"/>
                <a:gd name="adj2" fmla="val 42429"/>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6983831" y="2545506"/>
                  <a:ext cx="831894" cy="5037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𝑙</m:t>
                            </m:r>
                          </m:e>
                          <m:sub>
                            <m:r>
                              <a:rPr lang="en-US" sz="2400" b="0" i="1" smtClean="0">
                                <a:solidFill>
                                  <a:schemeClr val="tx1"/>
                                </a:solidFill>
                                <a:latin typeface="Cambria Math" panose="02040503050406030204" pitchFamily="18" charset="0"/>
                              </a:rPr>
                              <m:t>𝑖𝑥𝑦𝑗</m:t>
                            </m:r>
                          </m:sub>
                          <m:sup>
                            <m:r>
                              <a:rPr lang="en-US" sz="2400" b="0" i="1" smtClean="0">
                                <a:solidFill>
                                  <a:schemeClr val="tx1"/>
                                </a:solidFill>
                                <a:latin typeface="Cambria Math" panose="02040503050406030204" pitchFamily="18" charset="0"/>
                              </a:rPr>
                              <m:t>′′</m:t>
                            </m:r>
                          </m:sup>
                        </m:sSubSup>
                      </m:oMath>
                    </m:oMathPara>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6983831" y="2545506"/>
                  <a:ext cx="831894" cy="503728"/>
                </a:xfrm>
                <a:prstGeom prst="rect">
                  <a:avLst/>
                </a:prstGeom>
                <a:blipFill rotWithShape="0">
                  <a:blip r:embed="rId5"/>
                  <a:stretch>
                    <a:fillRect b="-10976"/>
                  </a:stretch>
                </a:blipFill>
              </p:spPr>
              <p:txBody>
                <a:bodyPr/>
                <a:lstStyle/>
                <a:p>
                  <a:r>
                    <a:rPr lang="en-US">
                      <a:noFill/>
                    </a:rPr>
                    <a:t> </a:t>
                  </a:r>
                </a:p>
              </p:txBody>
            </p:sp>
          </mc:Fallback>
        </mc:AlternateContent>
      </p:grpSp>
      <p:grpSp>
        <p:nvGrpSpPr>
          <p:cNvPr id="3" name="Group 2"/>
          <p:cNvGrpSpPr/>
          <p:nvPr/>
        </p:nvGrpSpPr>
        <p:grpSpPr>
          <a:xfrm>
            <a:off x="852668" y="767173"/>
            <a:ext cx="9987953" cy="1345946"/>
            <a:chOff x="344668" y="767173"/>
            <a:chExt cx="9987953" cy="1345946"/>
          </a:xfrm>
        </p:grpSpPr>
        <mc:AlternateContent xmlns:mc="http://schemas.openxmlformats.org/markup-compatibility/2006" xmlns:a14="http://schemas.microsoft.com/office/drawing/2010/main">
          <mc:Choice Requires="a14">
            <p:sp>
              <p:nvSpPr>
                <p:cNvPr id="2" name="TextBox 1"/>
                <p:cNvSpPr txBox="1"/>
                <p:nvPr/>
              </p:nvSpPr>
              <p:spPr>
                <a:xfrm>
                  <a:off x="344668" y="1252371"/>
                  <a:ext cx="4561424" cy="860748"/>
                </a:xfrm>
                <a:prstGeom prst="rect">
                  <a:avLst/>
                </a:prstGeom>
                <a:noFill/>
              </p:spPr>
              <p:txBody>
                <a:bodyPr wrap="square" rtlCol="0">
                  <a:spAutoFit/>
                </a:bodyPr>
                <a:lstStyle/>
                <a:p>
                  <a:pPr algn="r"/>
                  <a:r>
                    <a:rPr lang="en-US" sz="2400" dirty="0" smtClean="0"/>
                    <a:t>Inferred haplotype shared by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i="1">
                              <a:latin typeface="Cambria Math" panose="02040503050406030204" pitchFamily="18" charset="0"/>
                            </a:rPr>
                            <m:t>𝑖</m:t>
                          </m:r>
                        </m:sub>
                      </m:sSub>
                    </m:oMath>
                  </a14:m>
                  <a:r>
                    <a:rPr lang="en-US" sz="2400" dirty="0" smtClean="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𝑥</m:t>
                          </m:r>
                        </m:sub>
                      </m:sSub>
                    </m:oMath>
                  </a14:m>
                  <a:r>
                    <a:rPr lang="en-US" sz="2400" dirty="0" smtClean="0"/>
                    <a:t> around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𝑗</m:t>
                          </m:r>
                        </m:sub>
                      </m:sSub>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44668" y="1252371"/>
                  <a:ext cx="4561424" cy="860748"/>
                </a:xfrm>
                <a:prstGeom prst="rect">
                  <a:avLst/>
                </a:prstGeom>
                <a:blipFill rotWithShape="0">
                  <a:blip r:embed="rId6"/>
                  <a:stretch>
                    <a:fillRect t="-5634" b="-11972"/>
                  </a:stretch>
                </a:blipFill>
              </p:spPr>
              <p:txBody>
                <a:bodyPr/>
                <a:lstStyle/>
                <a:p>
                  <a:r>
                    <a:rPr lang="en-US">
                      <a:noFill/>
                    </a:rPr>
                    <a:t> </a:t>
                  </a:r>
                </a:p>
              </p:txBody>
            </p:sp>
          </mc:Fallback>
        </mc:AlternateContent>
        <p:sp>
          <p:nvSpPr>
            <p:cNvPr id="16" name="TextBox 15"/>
            <p:cNvSpPr txBox="1"/>
            <p:nvPr/>
          </p:nvSpPr>
          <p:spPr>
            <a:xfrm>
              <a:off x="4995076" y="1483966"/>
              <a:ext cx="5337545" cy="461665"/>
            </a:xfrm>
            <a:prstGeom prst="rect">
              <a:avLst/>
            </a:prstGeom>
            <a:noFill/>
          </p:spPr>
          <p:txBody>
            <a:bodyPr wrap="square" rtlCol="0">
              <a:spAutoFit/>
            </a:bodyPr>
            <a:lstStyle/>
            <a:p>
              <a:r>
                <a:rPr lang="en-US" sz="2400" dirty="0" smtClean="0">
                  <a:solidFill>
                    <a:srgbClr val="FF0000"/>
                  </a:solidFill>
                </a:rPr>
                <a:t>22111</a:t>
              </a:r>
              <a:r>
                <a:rPr lang="en-US" sz="2400" dirty="0" smtClean="0"/>
                <a:t>Z</a:t>
              </a:r>
              <a:r>
                <a:rPr lang="en-US" sz="2400" u="sng" dirty="0">
                  <a:solidFill>
                    <a:srgbClr val="FF0000"/>
                  </a:solidFill>
                </a:rPr>
                <a:t>2</a:t>
              </a:r>
              <a:r>
                <a:rPr lang="en-US" sz="2400" dirty="0">
                  <a:solidFill>
                    <a:srgbClr val="FF0000"/>
                  </a:solidFill>
                </a:rPr>
                <a:t>0000001</a:t>
              </a:r>
              <a:r>
                <a:rPr lang="en-US" sz="2400" b="1" dirty="0">
                  <a:solidFill>
                    <a:srgbClr val="FF0000"/>
                  </a:solidFill>
                </a:rPr>
                <a:t>1</a:t>
              </a:r>
              <a:r>
                <a:rPr lang="en-US" sz="2400" dirty="0">
                  <a:solidFill>
                    <a:srgbClr val="FF0000"/>
                  </a:solidFill>
                </a:rPr>
                <a:t>10010101002111000</a:t>
              </a:r>
              <a:r>
                <a:rPr lang="en-US" sz="2400" dirty="0" smtClean="0"/>
                <a:t>Z</a:t>
              </a:r>
              <a:endParaRPr lang="en-US" sz="2400" dirty="0"/>
            </a:p>
          </p:txBody>
        </p:sp>
        <p:sp>
          <p:nvSpPr>
            <p:cNvPr id="22" name="Right Brace 21"/>
            <p:cNvSpPr/>
            <p:nvPr/>
          </p:nvSpPr>
          <p:spPr>
            <a:xfrm rot="16200000">
              <a:off x="7820261" y="-569554"/>
              <a:ext cx="350545" cy="3859663"/>
            </a:xfrm>
            <a:prstGeom prst="rightBrace">
              <a:avLst>
                <a:gd name="adj1" fmla="val 96656"/>
                <a:gd name="adj2" fmla="val 69193"/>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8712910" y="767173"/>
                  <a:ext cx="689228"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𝑙</m:t>
                            </m:r>
                          </m:e>
                          <m:sub>
                            <m:r>
                              <a:rPr lang="en-US" sz="2400" b="0" i="1" smtClean="0">
                                <a:solidFill>
                                  <a:schemeClr val="tx1"/>
                                </a:solidFill>
                                <a:latin typeface="Cambria Math" panose="02040503050406030204" pitchFamily="18" charset="0"/>
                              </a:rPr>
                              <m:t>𝑖𝑥</m:t>
                            </m:r>
                            <m:r>
                              <a:rPr lang="en-US" sz="2400" b="0" i="1">
                                <a:solidFill>
                                  <a:schemeClr val="tx1"/>
                                </a:solidFill>
                                <a:latin typeface="Cambria Math" panose="02040503050406030204" pitchFamily="18" charset="0"/>
                              </a:rPr>
                              <m:t>𝑗</m:t>
                            </m:r>
                          </m:sub>
                        </m:sSub>
                      </m:oMath>
                    </m:oMathPara>
                  </a14:m>
                  <a:endParaRPr lang="en-US" sz="2400" dirty="0"/>
                </a:p>
              </p:txBody>
            </p:sp>
          </mc:Choice>
          <mc:Fallback xmlns="">
            <p:sp>
              <p:nvSpPr>
                <p:cNvPr id="24" name="Rectangle 23"/>
                <p:cNvSpPr>
                  <a:spLocks noRot="1" noChangeAspect="1" noMove="1" noResize="1" noEditPoints="1" noAdjustHandles="1" noChangeArrowheads="1" noChangeShapeType="1" noTextEdit="1"/>
                </p:cNvSpPr>
                <p:nvPr/>
              </p:nvSpPr>
              <p:spPr>
                <a:xfrm>
                  <a:off x="8712910" y="767173"/>
                  <a:ext cx="689228" cy="491417"/>
                </a:xfrm>
                <a:prstGeom prst="rect">
                  <a:avLst/>
                </a:prstGeom>
                <a:blipFill rotWithShape="0">
                  <a:blip r:embed="rId7"/>
                  <a:stretch>
                    <a:fillRect b="-11250"/>
                  </a:stretch>
                </a:blipFill>
              </p:spPr>
              <p:txBody>
                <a:bodyPr/>
                <a:lstStyle/>
                <a:p>
                  <a:r>
                    <a:rPr lang="en-US">
                      <a:noFill/>
                    </a:rPr>
                    <a:t> </a:t>
                  </a:r>
                </a:p>
              </p:txBody>
            </p:sp>
          </mc:Fallback>
        </mc:AlternateContent>
      </p:grpSp>
      <p:grpSp>
        <p:nvGrpSpPr>
          <p:cNvPr id="15" name="Group 14"/>
          <p:cNvGrpSpPr/>
          <p:nvPr/>
        </p:nvGrpSpPr>
        <p:grpSpPr>
          <a:xfrm>
            <a:off x="941667" y="4568289"/>
            <a:ext cx="9898954" cy="1221656"/>
            <a:chOff x="941667" y="4568289"/>
            <a:chExt cx="9898954" cy="1221656"/>
          </a:xfrm>
        </p:grpSpPr>
        <mc:AlternateContent xmlns:mc="http://schemas.openxmlformats.org/markup-compatibility/2006" xmlns:a14="http://schemas.microsoft.com/office/drawing/2010/main">
          <mc:Choice Requires="a14">
            <p:sp>
              <p:nvSpPr>
                <p:cNvPr id="25" name="Rectangle 24"/>
                <p:cNvSpPr/>
                <p:nvPr/>
              </p:nvSpPr>
              <p:spPr>
                <a:xfrm>
                  <a:off x="5979300" y="5286217"/>
                  <a:ext cx="698846" cy="5037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𝑙</m:t>
                            </m:r>
                          </m:e>
                          <m:sub>
                            <m:r>
                              <a:rPr lang="en-US" sz="2400" b="0" i="1" smtClean="0">
                                <a:latin typeface="Cambria Math" panose="02040503050406030204" pitchFamily="18" charset="0"/>
                              </a:rPr>
                              <m:t>𝑖𝑦</m:t>
                            </m:r>
                            <m:r>
                              <a:rPr lang="en-US" sz="2400" i="1">
                                <a:latin typeface="Cambria Math" panose="02040503050406030204" pitchFamily="18" charset="0"/>
                              </a:rPr>
                              <m:t>𝑗</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5979300" y="5286217"/>
                  <a:ext cx="698846" cy="503728"/>
                </a:xfrm>
                <a:prstGeom prst="rect">
                  <a:avLst/>
                </a:prstGeom>
                <a:blipFill rotWithShape="0">
                  <a:blip r:embed="rId8"/>
                  <a:stretch>
                    <a:fillRect b="-9639"/>
                  </a:stretch>
                </a:blipFill>
              </p:spPr>
              <p:txBody>
                <a:bodyPr/>
                <a:lstStyle/>
                <a:p>
                  <a:r>
                    <a:rPr lang="en-US">
                      <a:noFill/>
                    </a:rPr>
                    <a:t> </a:t>
                  </a:r>
                </a:p>
              </p:txBody>
            </p:sp>
          </mc:Fallback>
        </mc:AlternateContent>
        <p:grpSp>
          <p:nvGrpSpPr>
            <p:cNvPr id="6" name="Group 5"/>
            <p:cNvGrpSpPr/>
            <p:nvPr/>
          </p:nvGrpSpPr>
          <p:grpSpPr>
            <a:xfrm>
              <a:off x="941667" y="4568289"/>
              <a:ext cx="9898954" cy="860748"/>
              <a:chOff x="433667" y="4568289"/>
              <a:chExt cx="9898954" cy="860748"/>
            </a:xfrm>
          </p:grpSpPr>
          <mc:AlternateContent xmlns:mc="http://schemas.openxmlformats.org/markup-compatibility/2006" xmlns:a14="http://schemas.microsoft.com/office/drawing/2010/main">
            <mc:Choice Requires="a14">
              <p:sp>
                <p:nvSpPr>
                  <p:cNvPr id="11" name="TextBox 10"/>
                  <p:cNvSpPr txBox="1"/>
                  <p:nvPr/>
                </p:nvSpPr>
                <p:spPr>
                  <a:xfrm>
                    <a:off x="433667" y="4568289"/>
                    <a:ext cx="4472425" cy="860748"/>
                  </a:xfrm>
                  <a:prstGeom prst="rect">
                    <a:avLst/>
                  </a:prstGeom>
                  <a:noFill/>
                </p:spPr>
                <p:txBody>
                  <a:bodyPr wrap="square" rtlCol="0">
                    <a:spAutoFit/>
                  </a:bodyPr>
                  <a:lstStyle/>
                  <a:p>
                    <a:pPr algn="r"/>
                    <a:r>
                      <a:rPr lang="en-US" sz="2400" dirty="0"/>
                      <a:t>I</a:t>
                    </a:r>
                    <a:r>
                      <a:rPr lang="en-US" sz="2400" dirty="0" smtClean="0"/>
                      <a:t>nferred haplotype shared by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i="1">
                                <a:latin typeface="Cambria Math" panose="02040503050406030204" pitchFamily="18" charset="0"/>
                              </a:rPr>
                              <m:t>𝑖</m:t>
                            </m:r>
                          </m:sub>
                        </m:sSub>
                      </m:oMath>
                    </a14:m>
                    <a:r>
                      <a:rPr lang="en-US" sz="2400" dirty="0" smtClean="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𝑦</m:t>
                            </m:r>
                          </m:sub>
                        </m:sSub>
                      </m:oMath>
                    </a14:m>
                    <a:r>
                      <a:rPr lang="en-US" sz="2400" dirty="0" smtClean="0"/>
                      <a:t> around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𝑗</m:t>
                            </m:r>
                          </m:sub>
                        </m:sSub>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33667" y="4568289"/>
                    <a:ext cx="4472425" cy="860748"/>
                  </a:xfrm>
                  <a:prstGeom prst="rect">
                    <a:avLst/>
                  </a:prstGeom>
                  <a:blipFill rotWithShape="0">
                    <a:blip r:embed="rId9"/>
                    <a:stretch>
                      <a:fillRect t="-5634" b="-11972"/>
                    </a:stretch>
                  </a:blipFill>
                </p:spPr>
                <p:txBody>
                  <a:bodyPr/>
                  <a:lstStyle/>
                  <a:p>
                    <a:r>
                      <a:rPr lang="en-US">
                        <a:noFill/>
                      </a:rPr>
                      <a:t> </a:t>
                    </a:r>
                  </a:p>
                </p:txBody>
              </p:sp>
            </mc:Fallback>
          </mc:AlternateContent>
          <p:sp>
            <p:nvSpPr>
              <p:cNvPr id="17" name="TextBox 16"/>
              <p:cNvSpPr txBox="1"/>
              <p:nvPr/>
            </p:nvSpPr>
            <p:spPr>
              <a:xfrm>
                <a:off x="4933054" y="4767831"/>
                <a:ext cx="5399567" cy="461665"/>
              </a:xfrm>
              <a:prstGeom prst="rect">
                <a:avLst/>
              </a:prstGeom>
              <a:noFill/>
            </p:spPr>
            <p:txBody>
              <a:bodyPr wrap="square" rtlCol="0">
                <a:spAutoFit/>
              </a:bodyPr>
              <a:lstStyle/>
              <a:p>
                <a:r>
                  <a:rPr lang="en-US" sz="2400" dirty="0"/>
                  <a:t> </a:t>
                </a:r>
                <a:r>
                  <a:rPr lang="en-US" sz="2400" dirty="0" smtClean="0"/>
                  <a:t>Z</a:t>
                </a:r>
                <a:r>
                  <a:rPr lang="en-US" sz="2400" dirty="0" smtClean="0">
                    <a:solidFill>
                      <a:srgbClr val="00B050"/>
                    </a:solidFill>
                  </a:rPr>
                  <a:t>22220</a:t>
                </a:r>
                <a:r>
                  <a:rPr lang="en-US" sz="2400" u="sng" dirty="0" smtClean="0">
                    <a:solidFill>
                      <a:srgbClr val="00B050"/>
                    </a:solidFill>
                  </a:rPr>
                  <a:t>0</a:t>
                </a:r>
                <a:r>
                  <a:rPr lang="en-US" sz="2400" dirty="0" smtClean="0">
                    <a:solidFill>
                      <a:srgbClr val="00B050"/>
                    </a:solidFill>
                  </a:rPr>
                  <a:t>0000000</a:t>
                </a:r>
                <a:r>
                  <a:rPr lang="en-US" sz="2400" b="1" dirty="0" smtClean="0">
                    <a:solidFill>
                      <a:srgbClr val="00B050"/>
                    </a:solidFill>
                  </a:rPr>
                  <a:t>0</a:t>
                </a:r>
                <a:r>
                  <a:rPr lang="en-US" sz="2400" dirty="0" smtClean="0">
                    <a:solidFill>
                      <a:srgbClr val="00B050"/>
                    </a:solidFill>
                  </a:rPr>
                  <a:t>0000</a:t>
                </a:r>
                <a:r>
                  <a:rPr lang="en-US" sz="2400" dirty="0" smtClean="0"/>
                  <a:t>Z</a:t>
                </a:r>
                <a:r>
                  <a:rPr lang="en-US" sz="2400" dirty="0" smtClean="0">
                    <a:solidFill>
                      <a:srgbClr val="00B050"/>
                    </a:solidFill>
                  </a:rPr>
                  <a:t>0022122000000</a:t>
                </a:r>
                <a:endParaRPr lang="en-US" sz="2400" dirty="0"/>
              </a:p>
            </p:txBody>
          </p:sp>
          <p:sp>
            <p:nvSpPr>
              <p:cNvPr id="26" name="Right Brace 25"/>
              <p:cNvSpPr/>
              <p:nvPr/>
            </p:nvSpPr>
            <p:spPr>
              <a:xfrm rot="5400000">
                <a:off x="6492322" y="3944407"/>
                <a:ext cx="245253" cy="2656035"/>
              </a:xfrm>
              <a:prstGeom prst="rightBrace">
                <a:avLst>
                  <a:gd name="adj1" fmla="val 96656"/>
                  <a:gd name="adj2" fmla="val 76311"/>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83751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2900" y="3198608"/>
            <a:ext cx="3594100" cy="954107"/>
          </a:xfrm>
          <a:prstGeom prst="rect">
            <a:avLst/>
          </a:prstGeom>
        </p:spPr>
        <p:txBody>
          <a:bodyPr wrap="square">
            <a:spAutoFit/>
          </a:bodyPr>
          <a:lstStyle/>
          <a:p>
            <a:pPr>
              <a:lnSpc>
                <a:spcPct val="100000"/>
              </a:lnSpc>
            </a:pPr>
            <a:r>
              <a:rPr lang="en-US" sz="2800" b="1" dirty="0" smtClean="0"/>
              <a:t>Are these </a:t>
            </a:r>
            <a:r>
              <a:rPr lang="en-US" sz="2800" b="1" dirty="0"/>
              <a:t>shared </a:t>
            </a:r>
            <a:r>
              <a:rPr lang="en-US" sz="2800" b="1" dirty="0" smtClean="0"/>
              <a:t>segments IBD </a:t>
            </a:r>
            <a:r>
              <a:rPr lang="en-US" sz="2800" b="1" dirty="0"/>
              <a:t>or </a:t>
            </a:r>
            <a:r>
              <a:rPr lang="en-US" sz="2800" b="1" dirty="0" smtClean="0"/>
              <a:t>IBS? </a:t>
            </a:r>
            <a:endParaRPr lang="en-US" sz="2800" b="1" dirty="0"/>
          </a:p>
        </p:txBody>
      </p:sp>
      <p:pic>
        <p:nvPicPr>
          <p:cNvPr id="4" name="Picture 3"/>
          <p:cNvPicPr>
            <a:picLocks noChangeAspect="1"/>
          </p:cNvPicPr>
          <p:nvPr/>
        </p:nvPicPr>
        <p:blipFill>
          <a:blip r:embed="rId3"/>
          <a:stretch>
            <a:fillRect/>
          </a:stretch>
        </p:blipFill>
        <p:spPr>
          <a:xfrm>
            <a:off x="573921" y="483125"/>
            <a:ext cx="7236579" cy="5151566"/>
          </a:xfrm>
          <a:prstGeom prst="rect">
            <a:avLst/>
          </a:prstGeom>
        </p:spPr>
      </p:pic>
      <p:sp>
        <p:nvSpPr>
          <p:cNvPr id="3" name="TextBox 2"/>
          <p:cNvSpPr txBox="1"/>
          <p:nvPr/>
        </p:nvSpPr>
        <p:spPr>
          <a:xfrm>
            <a:off x="7962900" y="1689100"/>
            <a:ext cx="3175000" cy="954107"/>
          </a:xfrm>
          <a:prstGeom prst="rect">
            <a:avLst/>
          </a:prstGeom>
          <a:noFill/>
        </p:spPr>
        <p:txBody>
          <a:bodyPr wrap="square" rtlCol="0">
            <a:spAutoFit/>
          </a:bodyPr>
          <a:lstStyle/>
          <a:p>
            <a:r>
              <a:rPr lang="en-US" sz="2800" dirty="0" smtClean="0"/>
              <a:t>We could go on and on…</a:t>
            </a:r>
            <a:endParaRPr lang="en-US" sz="2800" dirty="0"/>
          </a:p>
        </p:txBody>
      </p:sp>
    </p:spTree>
    <p:extLst>
      <p:ext uri="{BB962C8B-B14F-4D97-AF65-F5344CB8AC3E}">
        <p14:creationId xmlns:p14="http://schemas.microsoft.com/office/powerpoint/2010/main" val="273661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340" y="812800"/>
                <a:ext cx="10524460" cy="5105400"/>
              </a:xfrm>
            </p:spPr>
            <p:txBody>
              <a:bodyPr>
                <a:normAutofit/>
              </a:bodyPr>
              <a:lstStyle/>
              <a:p>
                <a:pPr>
                  <a:lnSpc>
                    <a:spcPct val="100000"/>
                  </a:lnSpc>
                </a:pPr>
                <a:r>
                  <a:rPr lang="en-US" dirty="0" smtClean="0"/>
                  <a:t>CHAT answers this question statistically. The general strategy is to fit a null distribution of IBS sharing and to treat a specific sharing that has a significantly small p value as IBD.</a:t>
                </a:r>
              </a:p>
              <a:p>
                <a:pPr>
                  <a:lnSpc>
                    <a:spcPct val="100000"/>
                  </a:lnSpc>
                </a:pPr>
                <a:r>
                  <a:rPr lang="en-US" dirty="0" smtClean="0"/>
                  <a:t>This question becomes increasingly difficult to answer when we search for higher-order IBD clusters.</a:t>
                </a:r>
              </a:p>
              <a:p>
                <a:pPr lvl="1">
                  <a:lnSpc>
                    <a:spcPct val="100000"/>
                  </a:lnSpc>
                </a:pPr>
                <a:r>
                  <a:rPr lang="en-US" dirty="0" smtClean="0"/>
                  <a:t>More computational </a:t>
                </a:r>
                <a:r>
                  <a:rPr lang="en-US" dirty="0"/>
                  <a:t>resources are needed to handle the rapid growing search space: Given </a:t>
                </a:r>
                <a:r>
                  <a:rPr lang="en-US" i="1" dirty="0"/>
                  <a:t>n</a:t>
                </a:r>
                <a:r>
                  <a:rPr lang="en-US" dirty="0"/>
                  <a:t> subjects, there are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𝑘</m:t>
                              </m:r>
                            </m:e>
                          </m:mr>
                        </m:m>
                      </m:e>
                    </m:d>
                  </m:oMath>
                </a14:m>
                <a:r>
                  <a:rPr lang="en-US" dirty="0"/>
                  <a:t> candidates for a k</a:t>
                </a:r>
                <a:r>
                  <a:rPr lang="en-US" i="1" dirty="0"/>
                  <a:t>-</a:t>
                </a:r>
                <a:r>
                  <a:rPr lang="en-US" dirty="0"/>
                  <a:t>order IBD cluster.</a:t>
                </a:r>
              </a:p>
              <a:p>
                <a:pPr lvl="1">
                  <a:lnSpc>
                    <a:spcPct val="100000"/>
                  </a:lnSpc>
                </a:pPr>
                <a:r>
                  <a:rPr lang="en-US" dirty="0" smtClean="0"/>
                  <a:t>Better </a:t>
                </a:r>
                <a:r>
                  <a:rPr lang="en-US" dirty="0"/>
                  <a:t>statistics and null models are needed to </a:t>
                </a:r>
                <a:r>
                  <a:rPr lang="en-US" dirty="0" smtClean="0"/>
                  <a:t>determine whether the increasingly short shared segments are IBD or IBS.</a:t>
                </a:r>
              </a:p>
              <a:p>
                <a:pPr>
                  <a:lnSpc>
                    <a:spcPct val="100000"/>
                  </a:lnSpc>
                </a:pPr>
                <a:r>
                  <a:rPr lang="en-US" dirty="0" smtClean="0"/>
                  <a:t>How does CHAT handle these problems?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340" y="812800"/>
                <a:ext cx="10524460" cy="5105400"/>
              </a:xfrm>
              <a:blipFill rotWithShape="0">
                <a:blip r:embed="rId3"/>
                <a:stretch>
                  <a:fillRect l="-1042" t="-1074" r="-1563"/>
                </a:stretch>
              </a:blipFill>
            </p:spPr>
            <p:txBody>
              <a:bodyPr/>
              <a:lstStyle/>
              <a:p>
                <a:r>
                  <a:rPr lang="en-US">
                    <a:noFill/>
                  </a:rPr>
                  <a:t> </a:t>
                </a:r>
              </a:p>
            </p:txBody>
          </p:sp>
        </mc:Fallback>
      </mc:AlternateContent>
    </p:spTree>
    <p:extLst>
      <p:ext uri="{BB962C8B-B14F-4D97-AF65-F5344CB8AC3E}">
        <p14:creationId xmlns:p14="http://schemas.microsoft.com/office/powerpoint/2010/main" val="29062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2444</Words>
  <Application>Microsoft Office PowerPoint</Application>
  <PresentationFormat>Widescreen</PresentationFormat>
  <Paragraphs>245</Paragraphs>
  <Slides>29</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CHAT: some experiment results </vt:lpstr>
      <vt:lpstr>Background</vt:lpstr>
      <vt:lpstr>Background (cont.)</vt:lpstr>
      <vt:lpstr>Nomenclature</vt:lpstr>
      <vt:lpstr>CHAT progressively infers haplotypes shared by multiple individuals</vt:lpstr>
      <vt:lpstr>PowerPoint Presentation</vt:lpstr>
      <vt:lpstr>PowerPoint Presentation</vt:lpstr>
      <vt:lpstr>PowerPoint Presentation</vt:lpstr>
      <vt:lpstr>PowerPoint Presentation</vt:lpstr>
      <vt:lpstr>Incremental search of high-order IBD clusters</vt:lpstr>
      <vt:lpstr>PowerPoint Presentation</vt:lpstr>
      <vt:lpstr>PowerPoint Presentation</vt:lpstr>
      <vt:lpstr>PowerPoint Presentation</vt:lpstr>
      <vt:lpstr>PowerPoint Presentation</vt:lpstr>
      <vt:lpstr>PowerPoint Presentation</vt:lpstr>
      <vt:lpstr>PowerPoint Presentation</vt:lpstr>
      <vt:lpstr>Advanced statistics and null models</vt:lpstr>
      <vt:lpstr>Advanced statistics and null models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Efficiency</vt:lpstr>
      <vt:lpstr>Efficiency (cont.)</vt:lpstr>
      <vt:lpstr>PowerPoint Presentation</vt:lpstr>
      <vt:lpstr>PowerPoint Presentation</vt:lpstr>
    </vt:vector>
  </TitlesOfParts>
  <Company>RENCI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graph view of CHAT</dc:title>
  <dc:creator>Yuan Lin</dc:creator>
  <cp:lastModifiedBy>Yuan Lin</cp:lastModifiedBy>
  <cp:revision>332</cp:revision>
  <dcterms:created xsi:type="dcterms:W3CDTF">2016-11-07T12:40:12Z</dcterms:created>
  <dcterms:modified xsi:type="dcterms:W3CDTF">2016-11-16T12:53:08Z</dcterms:modified>
</cp:coreProperties>
</file>