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61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F085-3EC1-49D2-A102-1A672CFF743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6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F085-3EC1-49D2-A102-1A672CFF743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F085-3EC1-49D2-A102-1A672CFF743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40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F085-3EC1-49D2-A102-1A672CFF743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82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F085-3EC1-49D2-A102-1A672CFF743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69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F085-3EC1-49D2-A102-1A672CFF743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55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F085-3EC1-49D2-A102-1A672CFF743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03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F085-3EC1-49D2-A102-1A672CFF743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51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F085-3EC1-49D2-A102-1A672CFF743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27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F085-3EC1-49D2-A102-1A672CFF743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06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F085-3EC1-49D2-A102-1A672CFF743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44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3F085-3EC1-49D2-A102-1A672CFF7437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02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>
            <a:extLst>
              <a:ext uri="{FF2B5EF4-FFF2-40B4-BE49-F238E27FC236}">
                <a16:creationId xmlns:a16="http://schemas.microsoft.com/office/drawing/2014/main" id="{2BE12841-8815-4537-851A-01B98BE6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流程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567418" y="1912507"/>
            <a:ext cx="8741778" cy="3049126"/>
            <a:chOff x="2034742" y="1685042"/>
            <a:chExt cx="8741778" cy="3049126"/>
          </a:xfrm>
        </p:grpSpPr>
        <p:grpSp>
          <p:nvGrpSpPr>
            <p:cNvPr id="4" name="íṣḻíde">
              <a:extLst>
                <a:ext uri="{FF2B5EF4-FFF2-40B4-BE49-F238E27FC236}">
                  <a16:creationId xmlns:a16="http://schemas.microsoft.com/office/drawing/2014/main" id="{B6AFC1C8-D24A-4F11-B556-0DFE41AED328}"/>
                </a:ext>
              </a:extLst>
            </p:cNvPr>
            <p:cNvGrpSpPr/>
            <p:nvPr/>
          </p:nvGrpSpPr>
          <p:grpSpPr>
            <a:xfrm>
              <a:off x="4439816" y="1762362"/>
              <a:ext cx="6336704" cy="2971806"/>
              <a:chOff x="1303648" y="2381641"/>
              <a:chExt cx="6336704" cy="2971806"/>
            </a:xfrm>
          </p:grpSpPr>
          <p:grpSp>
            <p:nvGrpSpPr>
              <p:cNvPr id="7" name="íś1iḋe">
                <a:extLst>
                  <a:ext uri="{FF2B5EF4-FFF2-40B4-BE49-F238E27FC236}">
                    <a16:creationId xmlns:a16="http://schemas.microsoft.com/office/drawing/2014/main" id="{E844E950-E747-4B86-AB58-636BF2F540C1}"/>
                  </a:ext>
                </a:extLst>
              </p:cNvPr>
              <p:cNvGrpSpPr/>
              <p:nvPr/>
            </p:nvGrpSpPr>
            <p:grpSpPr>
              <a:xfrm>
                <a:off x="1699631" y="2381641"/>
                <a:ext cx="5744953" cy="2902433"/>
                <a:chOff x="2086981" y="2130667"/>
                <a:chExt cx="5744953" cy="2902433"/>
              </a:xfrm>
            </p:grpSpPr>
            <p:sp>
              <p:nvSpPr>
                <p:cNvPr id="14" name="ïṧļídè">
                  <a:extLst>
                    <a:ext uri="{FF2B5EF4-FFF2-40B4-BE49-F238E27FC236}">
                      <a16:creationId xmlns:a16="http://schemas.microsoft.com/office/drawing/2014/main" id="{71C041CB-0879-4860-8000-F9587D66424C}"/>
                    </a:ext>
                  </a:extLst>
                </p:cNvPr>
                <p:cNvSpPr txBox="1"/>
                <p:nvPr/>
              </p:nvSpPr>
              <p:spPr bwMode="auto">
                <a:xfrm>
                  <a:off x="2692031" y="2130667"/>
                  <a:ext cx="5139903" cy="43015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txBody>
                <a:bodyPr wrap="square" anchor="ctr">
                  <a:noAutofit/>
                </a:bodyPr>
                <a:lstStyle>
                  <a:defPPr>
                    <a:defRPr lang="zh-CN"/>
                  </a:defPPr>
                  <a:lvl1pPr>
                    <a:defRPr sz="1600" b="1"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</a:defRPr>
                  </a:lvl1pPr>
                  <a:lvl2pPr marL="742950" indent="-28575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r>
                    <a:rPr lang="en-US" altLang="zh-CN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UMItools</a:t>
                  </a:r>
                  <a:r>
                    <a:rPr lang="zh-CN" altLang="en-US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将</a:t>
                  </a:r>
                  <a:r>
                    <a:rPr lang="en-US" altLang="zh-CN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Barcode+UMI</a:t>
                  </a:r>
                  <a:r>
                    <a:rPr lang="zh-CN" altLang="en-US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直接添加到</a:t>
                  </a:r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R1</a:t>
                  </a:r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" name="íṩļiḓê">
                  <a:extLst>
                    <a:ext uri="{FF2B5EF4-FFF2-40B4-BE49-F238E27FC236}">
                      <a16:creationId xmlns:a16="http://schemas.microsoft.com/office/drawing/2014/main" id="{85B14851-5F9A-4EAA-B691-82ABE8CEC213}"/>
                    </a:ext>
                  </a:extLst>
                </p:cNvPr>
                <p:cNvSpPr txBox="1"/>
                <p:nvPr/>
              </p:nvSpPr>
              <p:spPr bwMode="auto">
                <a:xfrm>
                  <a:off x="2692031" y="2718282"/>
                  <a:ext cx="5139903" cy="43015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txBody>
                <a:bodyPr wrap="square" anchor="ctr">
                  <a:noAutofit/>
                </a:bodyPr>
                <a:lstStyle>
                  <a:defPPr>
                    <a:defRPr lang="zh-CN"/>
                  </a:defPPr>
                  <a:lvl1pPr>
                    <a:defRPr sz="1600" b="1"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</a:defRPr>
                  </a:lvl1pPr>
                  <a:lvl2pPr marL="742950" indent="-28575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r>
                    <a:rPr lang="zh-CN" altLang="en-US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对数据进行修剪和质控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7" name="iṣ1ïďè">
                  <a:extLst>
                    <a:ext uri="{FF2B5EF4-FFF2-40B4-BE49-F238E27FC236}">
                      <a16:creationId xmlns:a16="http://schemas.microsoft.com/office/drawing/2014/main" id="{AB7FA4AF-61BD-433C-8CA4-C07F4DFDDBA6}"/>
                    </a:ext>
                  </a:extLst>
                </p:cNvPr>
                <p:cNvSpPr/>
                <p:nvPr/>
              </p:nvSpPr>
              <p:spPr bwMode="auto">
                <a:xfrm>
                  <a:off x="2086981" y="2141123"/>
                  <a:ext cx="437726" cy="438140"/>
                </a:xfrm>
                <a:prstGeom prst="ellipse">
                  <a:avLst/>
                </a:prstGeom>
                <a:solidFill>
                  <a:schemeClr val="tx2"/>
                </a:solidFill>
                <a:ln w="28575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4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1</a:t>
                  </a:r>
                  <a:endParaRPr lang="zh-CN" altLang="en-US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8" name="isļiḑê">
                  <a:extLst>
                    <a:ext uri="{FF2B5EF4-FFF2-40B4-BE49-F238E27FC236}">
                      <a16:creationId xmlns:a16="http://schemas.microsoft.com/office/drawing/2014/main" id="{976CAF1C-1C04-49AE-9E90-4E8E15517510}"/>
                    </a:ext>
                  </a:extLst>
                </p:cNvPr>
                <p:cNvSpPr/>
                <p:nvPr/>
              </p:nvSpPr>
              <p:spPr bwMode="auto">
                <a:xfrm>
                  <a:off x="2086981" y="2726204"/>
                  <a:ext cx="437726" cy="438140"/>
                </a:xfrm>
                <a:prstGeom prst="ellipse">
                  <a:avLst/>
                </a:prstGeom>
                <a:solidFill>
                  <a:schemeClr val="tx2"/>
                </a:solidFill>
                <a:ln w="28575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4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2</a:t>
                  </a:r>
                  <a:endParaRPr lang="zh-CN" altLang="en-US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9" name="ïṩ1îdè">
                  <a:extLst>
                    <a:ext uri="{FF2B5EF4-FFF2-40B4-BE49-F238E27FC236}">
                      <a16:creationId xmlns:a16="http://schemas.microsoft.com/office/drawing/2014/main" id="{3D419773-ACC8-4C7C-9066-5F64520F6D28}"/>
                    </a:ext>
                  </a:extLst>
                </p:cNvPr>
                <p:cNvSpPr/>
                <p:nvPr/>
              </p:nvSpPr>
              <p:spPr bwMode="auto">
                <a:xfrm>
                  <a:off x="2086981" y="3372867"/>
                  <a:ext cx="437726" cy="438140"/>
                </a:xfrm>
                <a:prstGeom prst="ellipse">
                  <a:avLst/>
                </a:prstGeom>
                <a:solidFill>
                  <a:srgbClr val="456071"/>
                </a:solidFill>
                <a:ln w="28575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4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3</a:t>
                  </a:r>
                  <a:endParaRPr lang="zh-CN" altLang="en-US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0" name="işliḓé">
                  <a:extLst>
                    <a:ext uri="{FF2B5EF4-FFF2-40B4-BE49-F238E27FC236}">
                      <a16:creationId xmlns:a16="http://schemas.microsoft.com/office/drawing/2014/main" id="{872BCBFB-9BEC-4768-9771-3A83AD186B45}"/>
                    </a:ext>
                  </a:extLst>
                </p:cNvPr>
                <p:cNvSpPr txBox="1"/>
                <p:nvPr/>
              </p:nvSpPr>
              <p:spPr bwMode="auto">
                <a:xfrm>
                  <a:off x="2692031" y="3369009"/>
                  <a:ext cx="5139903" cy="43015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txBody>
                <a:bodyPr wrap="square" anchor="ctr">
                  <a:noAutofit/>
                </a:bodyPr>
                <a:lstStyle>
                  <a:defPPr>
                    <a:defRPr lang="zh-CN"/>
                  </a:defPPr>
                  <a:lvl1pPr>
                    <a:defRPr sz="1600" b="1"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</a:defRPr>
                  </a:lvl1pPr>
                  <a:lvl2pPr marL="742950" indent="-28575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STAR</a:t>
                  </a:r>
                  <a:r>
                    <a:rPr lang="zh-CN" altLang="en-US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比</a:t>
                  </a:r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对</a:t>
                  </a:r>
                </a:p>
              </p:txBody>
            </p:sp>
            <p:sp>
              <p:nvSpPr>
                <p:cNvPr id="21" name="îšḻíḋè">
                  <a:extLst>
                    <a:ext uri="{FF2B5EF4-FFF2-40B4-BE49-F238E27FC236}">
                      <a16:creationId xmlns:a16="http://schemas.microsoft.com/office/drawing/2014/main" id="{EC005B8A-7AB6-47C7-9E44-58A8C108987C}"/>
                    </a:ext>
                  </a:extLst>
                </p:cNvPr>
                <p:cNvSpPr txBox="1"/>
                <p:nvPr/>
              </p:nvSpPr>
              <p:spPr bwMode="auto">
                <a:xfrm>
                  <a:off x="2692030" y="3998017"/>
                  <a:ext cx="5139903" cy="43015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txBody>
                <a:bodyPr wrap="square" anchor="ctr">
                  <a:noAutofit/>
                </a:bodyPr>
                <a:lstStyle>
                  <a:lvl1pPr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Subread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 </a:t>
                  </a: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featurecounts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数转录本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2" name="iṥľîḍe">
                  <a:extLst>
                    <a:ext uri="{FF2B5EF4-FFF2-40B4-BE49-F238E27FC236}">
                      <a16:creationId xmlns:a16="http://schemas.microsoft.com/office/drawing/2014/main" id="{8C979682-9606-43A1-BFD3-D1E26CD3852D}"/>
                    </a:ext>
                  </a:extLst>
                </p:cNvPr>
                <p:cNvSpPr txBox="1"/>
                <p:nvPr/>
              </p:nvSpPr>
              <p:spPr bwMode="auto">
                <a:xfrm>
                  <a:off x="2692030" y="4592352"/>
                  <a:ext cx="5139903" cy="43015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txBody>
                <a:bodyPr wrap="square" anchor="ctr">
                  <a:noAutofit/>
                </a:bodyPr>
                <a:lstStyle>
                  <a:lvl1pPr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UMItools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获取表达表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3" name="íSḻíḋê">
                  <a:extLst>
                    <a:ext uri="{FF2B5EF4-FFF2-40B4-BE49-F238E27FC236}">
                      <a16:creationId xmlns:a16="http://schemas.microsoft.com/office/drawing/2014/main" id="{51971E65-33BB-41A3-96D6-D41CE2662826}"/>
                    </a:ext>
                  </a:extLst>
                </p:cNvPr>
                <p:cNvSpPr/>
                <p:nvPr/>
              </p:nvSpPr>
              <p:spPr bwMode="auto">
                <a:xfrm>
                  <a:off x="2086981" y="4009886"/>
                  <a:ext cx="437726" cy="438140"/>
                </a:xfrm>
                <a:prstGeom prst="ellipse">
                  <a:avLst/>
                </a:prstGeom>
                <a:solidFill>
                  <a:schemeClr val="tx2"/>
                </a:solidFill>
                <a:ln w="28575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4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4</a:t>
                  </a:r>
                  <a:endParaRPr lang="zh-CN" altLang="en-US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4" name="ïṣḻïḍè">
                  <a:extLst>
                    <a:ext uri="{FF2B5EF4-FFF2-40B4-BE49-F238E27FC236}">
                      <a16:creationId xmlns:a16="http://schemas.microsoft.com/office/drawing/2014/main" id="{0A547CA8-8559-4AB6-8C0D-3A81317A9F40}"/>
                    </a:ext>
                  </a:extLst>
                </p:cNvPr>
                <p:cNvSpPr/>
                <p:nvPr/>
              </p:nvSpPr>
              <p:spPr bwMode="auto">
                <a:xfrm>
                  <a:off x="2086981" y="4594960"/>
                  <a:ext cx="437726" cy="438140"/>
                </a:xfrm>
                <a:prstGeom prst="ellipse">
                  <a:avLst/>
                </a:prstGeom>
                <a:solidFill>
                  <a:schemeClr val="tx2"/>
                </a:solidFill>
                <a:ln w="28575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5</a:t>
                  </a:r>
                  <a:endParaRPr lang="zh-CN" altLang="en-US" sz="2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8" name="íṧḷíḍe">
                <a:extLst>
                  <a:ext uri="{FF2B5EF4-FFF2-40B4-BE49-F238E27FC236}">
                    <a16:creationId xmlns:a16="http://schemas.microsoft.com/office/drawing/2014/main" id="{918EFA02-CDFD-40C0-932B-9C9DFC2AFC37}"/>
                  </a:ext>
                </a:extLst>
              </p:cNvPr>
              <p:cNvGrpSpPr/>
              <p:nvPr/>
            </p:nvGrpSpPr>
            <p:grpSpPr>
              <a:xfrm>
                <a:off x="1303648" y="2876652"/>
                <a:ext cx="6336704" cy="2476795"/>
                <a:chOff x="1303648" y="2876652"/>
                <a:chExt cx="6336704" cy="2476795"/>
              </a:xfrm>
            </p:grpSpPr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BEB51768-82A1-4639-9D0E-315DB2F4C922}"/>
                    </a:ext>
                  </a:extLst>
                </p:cNvPr>
                <p:cNvCxnSpPr/>
                <p:nvPr/>
              </p:nvCxnSpPr>
              <p:spPr bwMode="auto">
                <a:xfrm>
                  <a:off x="1303648" y="2876652"/>
                  <a:ext cx="6336704" cy="0"/>
                </a:xfrm>
                <a:prstGeom prst="line">
                  <a:avLst/>
                </a:prstGeom>
                <a:solidFill>
                  <a:srgbClr val="FFCC00"/>
                </a:solidFill>
                <a:ln w="317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29A5B2D3-C5DF-4936-86EE-876ED8AD009D}"/>
                    </a:ext>
                  </a:extLst>
                </p:cNvPr>
                <p:cNvCxnSpPr/>
                <p:nvPr/>
              </p:nvCxnSpPr>
              <p:spPr bwMode="auto">
                <a:xfrm>
                  <a:off x="1303648" y="3511626"/>
                  <a:ext cx="6336704" cy="0"/>
                </a:xfrm>
                <a:prstGeom prst="line">
                  <a:avLst/>
                </a:prstGeom>
                <a:solidFill>
                  <a:srgbClr val="FFCC00"/>
                </a:solidFill>
                <a:ln w="317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6AFF0E4C-A9A7-4291-9D3B-D151CC4D90D8}"/>
                    </a:ext>
                  </a:extLst>
                </p:cNvPr>
                <p:cNvCxnSpPr/>
                <p:nvPr/>
              </p:nvCxnSpPr>
              <p:spPr bwMode="auto">
                <a:xfrm>
                  <a:off x="1303648" y="4162354"/>
                  <a:ext cx="6336704" cy="0"/>
                </a:xfrm>
                <a:prstGeom prst="line">
                  <a:avLst/>
                </a:prstGeom>
                <a:solidFill>
                  <a:srgbClr val="FFCC00"/>
                </a:solidFill>
                <a:ln w="317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" name="直接连接符 11">
                  <a:extLst>
                    <a:ext uri="{FF2B5EF4-FFF2-40B4-BE49-F238E27FC236}">
                      <a16:creationId xmlns:a16="http://schemas.microsoft.com/office/drawing/2014/main" id="{3691CCF3-CA44-49B7-A7B3-76EFBE68FDFD}"/>
                    </a:ext>
                  </a:extLst>
                </p:cNvPr>
                <p:cNvCxnSpPr/>
                <p:nvPr/>
              </p:nvCxnSpPr>
              <p:spPr bwMode="auto">
                <a:xfrm>
                  <a:off x="1303648" y="4765784"/>
                  <a:ext cx="6336704" cy="0"/>
                </a:xfrm>
                <a:prstGeom prst="line">
                  <a:avLst/>
                </a:prstGeom>
                <a:solidFill>
                  <a:srgbClr val="FFCC00"/>
                </a:solidFill>
                <a:ln w="317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" name="直接连接符 12">
                  <a:extLst>
                    <a:ext uri="{FF2B5EF4-FFF2-40B4-BE49-F238E27FC236}">
                      <a16:creationId xmlns:a16="http://schemas.microsoft.com/office/drawing/2014/main" id="{0912A0C7-A15F-4F61-B126-207B3F7ABF36}"/>
                    </a:ext>
                  </a:extLst>
                </p:cNvPr>
                <p:cNvCxnSpPr/>
                <p:nvPr/>
              </p:nvCxnSpPr>
              <p:spPr bwMode="auto">
                <a:xfrm>
                  <a:off x="1303648" y="5353447"/>
                  <a:ext cx="6336704" cy="0"/>
                </a:xfrm>
                <a:prstGeom prst="line">
                  <a:avLst/>
                </a:prstGeom>
                <a:solidFill>
                  <a:srgbClr val="FFCC00"/>
                </a:solidFill>
                <a:ln w="317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CCF015A1-6CD1-41D1-9EE7-E8F4D135DA14}"/>
                </a:ext>
              </a:extLst>
            </p:cNvPr>
            <p:cNvCxnSpPr/>
            <p:nvPr/>
          </p:nvCxnSpPr>
          <p:spPr>
            <a:xfrm>
              <a:off x="2855640" y="1812334"/>
              <a:ext cx="0" cy="2921834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" name="îšḻíḋe">
              <a:extLst>
                <a:ext uri="{FF2B5EF4-FFF2-40B4-BE49-F238E27FC236}">
                  <a16:creationId xmlns:a16="http://schemas.microsoft.com/office/drawing/2014/main" id="{09A4F976-8811-455F-8A3B-BEFFA53CBA81}"/>
                </a:ext>
              </a:extLst>
            </p:cNvPr>
            <p:cNvSpPr txBox="1"/>
            <p:nvPr/>
          </p:nvSpPr>
          <p:spPr>
            <a:xfrm>
              <a:off x="2034742" y="1685042"/>
              <a:ext cx="164179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New</a:t>
              </a:r>
              <a:r>
                <a:rPr lang="zh-CN" altLang="en-US" sz="2800" b="1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流程</a:t>
              </a:r>
              <a:endParaRPr lang="tr-TR" sz="28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2" name="五角星 1"/>
          <p:cNvSpPr/>
          <p:nvPr/>
        </p:nvSpPr>
        <p:spPr>
          <a:xfrm>
            <a:off x="3888830" y="1995713"/>
            <a:ext cx="395983" cy="395983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五角星 24"/>
          <p:cNvSpPr/>
          <p:nvPr/>
        </p:nvSpPr>
        <p:spPr>
          <a:xfrm>
            <a:off x="3888830" y="3223536"/>
            <a:ext cx="395983" cy="395983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îšḻíḋe">
            <a:extLst>
              <a:ext uri="{FF2B5EF4-FFF2-40B4-BE49-F238E27FC236}">
                <a16:creationId xmlns:a16="http://schemas.microsoft.com/office/drawing/2014/main" id="{09A4F976-8811-455F-8A3B-BEFFA53CBA81}"/>
              </a:ext>
            </a:extLst>
          </p:cNvPr>
          <p:cNvSpPr txBox="1"/>
          <p:nvPr/>
        </p:nvSpPr>
        <p:spPr>
          <a:xfrm>
            <a:off x="1611439" y="5679564"/>
            <a:ext cx="896912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以文库（包含多个细胞）为单位，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old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流程以细胞为单位</a:t>
            </a:r>
            <a:endParaRPr lang="tr-TR" sz="28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810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>
            <a:extLst>
              <a:ext uri="{FF2B5EF4-FFF2-40B4-BE49-F238E27FC236}">
                <a16:creationId xmlns:a16="http://schemas.microsoft.com/office/drawing/2014/main" id="{2BE12841-8815-4537-851A-01B98BE6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流程需要准备的（根据自己的文件来设置路径）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539" y="2999061"/>
            <a:ext cx="8381587" cy="3386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0051" y="2524657"/>
            <a:ext cx="2933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STAR index 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我的流程里用的是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hg38)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，未提供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2957514" y="2965063"/>
            <a:ext cx="252513" cy="51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左大括号 9"/>
          <p:cNvSpPr/>
          <p:nvPr/>
        </p:nvSpPr>
        <p:spPr>
          <a:xfrm>
            <a:off x="3333952" y="3323565"/>
            <a:ext cx="128587" cy="3054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2943692" y="3786188"/>
            <a:ext cx="454553" cy="185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83433" y="3555890"/>
            <a:ext cx="293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2.Barcode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列表，已提供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2671763" y="3971925"/>
            <a:ext cx="790776" cy="38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3432" y="4155520"/>
            <a:ext cx="293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Trim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脚本，已提供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2671763" y="4257675"/>
            <a:ext cx="726482" cy="38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83432" y="4645136"/>
            <a:ext cx="239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标准化表达表脚本，已提供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2314581" y="5557838"/>
            <a:ext cx="771525" cy="185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左大括号 27"/>
          <p:cNvSpPr/>
          <p:nvPr/>
        </p:nvSpPr>
        <p:spPr>
          <a:xfrm>
            <a:off x="3210027" y="4843463"/>
            <a:ext cx="188218" cy="13858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83432" y="5554628"/>
            <a:ext cx="239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需要安装的软件，自行安装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30389" y="2114042"/>
            <a:ext cx="4826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scRNA_all_in_one_hg38/mm10.sh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90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>
            <a:extLst>
              <a:ext uri="{FF2B5EF4-FFF2-40B4-BE49-F238E27FC236}">
                <a16:creationId xmlns:a16="http://schemas.microsoft.com/office/drawing/2014/main" id="{2BE12841-8815-4537-851A-01B98BE6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标准化表达表脚本需要设置的文件路径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702" y="1690688"/>
            <a:ext cx="6500174" cy="105725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619" y="3206842"/>
            <a:ext cx="8904762" cy="866667"/>
          </a:xfrm>
          <a:prstGeom prst="rect">
            <a:avLst/>
          </a:prstGeom>
        </p:spPr>
      </p:pic>
      <p:sp>
        <p:nvSpPr>
          <p:cNvPr id="6" name="左大括号 5"/>
          <p:cNvSpPr/>
          <p:nvPr/>
        </p:nvSpPr>
        <p:spPr>
          <a:xfrm>
            <a:off x="1471613" y="3640175"/>
            <a:ext cx="71437" cy="3317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453240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根据自己的文件来设置路径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1120735" y="3806050"/>
            <a:ext cx="300594" cy="68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58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>
            <a:extLst>
              <a:ext uri="{FF2B5EF4-FFF2-40B4-BE49-F238E27FC236}">
                <a16:creationId xmlns:a16="http://schemas.microsoft.com/office/drawing/2014/main" id="{2BE12841-8815-4537-851A-01B98BE6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流程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57581" y="1845685"/>
            <a:ext cx="4544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######Step1 Extract Barcode and UMI######</a:t>
            </a:r>
          </a:p>
        </p:txBody>
      </p:sp>
      <p:sp>
        <p:nvSpPr>
          <p:cNvPr id="3" name="矩形 2"/>
          <p:cNvSpPr/>
          <p:nvPr/>
        </p:nvSpPr>
        <p:spPr>
          <a:xfrm>
            <a:off x="4496877" y="2450796"/>
            <a:ext cx="4130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######Step2 Trim TSO and PolyA######</a:t>
            </a:r>
          </a:p>
        </p:txBody>
      </p:sp>
      <p:sp>
        <p:nvSpPr>
          <p:cNvPr id="7" name="矩形 6"/>
          <p:cNvSpPr/>
          <p:nvPr/>
        </p:nvSpPr>
        <p:spPr>
          <a:xfrm>
            <a:off x="4541466" y="3030970"/>
            <a:ext cx="4121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######Step3 Mapping With STAR######</a:t>
            </a:r>
          </a:p>
        </p:txBody>
      </p:sp>
      <p:sp>
        <p:nvSpPr>
          <p:cNvPr id="8" name="矩形 7"/>
          <p:cNvSpPr/>
          <p:nvPr/>
        </p:nvSpPr>
        <p:spPr>
          <a:xfrm>
            <a:off x="3415751" y="3644393"/>
            <a:ext cx="77680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######Step4 Add feature using featureCounts of subread#######</a:t>
            </a:r>
          </a:p>
        </p:txBody>
      </p:sp>
      <p:sp>
        <p:nvSpPr>
          <p:cNvPr id="9" name="矩形 8"/>
          <p:cNvSpPr/>
          <p:nvPr/>
        </p:nvSpPr>
        <p:spPr>
          <a:xfrm>
            <a:off x="4496877" y="4324318"/>
            <a:ext cx="4397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#######Step5 sort and index bam file######</a:t>
            </a:r>
          </a:p>
        </p:txBody>
      </p:sp>
      <p:sp>
        <p:nvSpPr>
          <p:cNvPr id="10" name="矩形 9"/>
          <p:cNvSpPr/>
          <p:nvPr/>
        </p:nvSpPr>
        <p:spPr>
          <a:xfrm>
            <a:off x="4571769" y="4952119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######Step6 get umi count table######</a:t>
            </a:r>
          </a:p>
        </p:txBody>
      </p:sp>
      <p:sp>
        <p:nvSpPr>
          <p:cNvPr id="11" name="矩形 10"/>
          <p:cNvSpPr/>
          <p:nvPr/>
        </p:nvSpPr>
        <p:spPr>
          <a:xfrm>
            <a:off x="4137804" y="5699012"/>
            <a:ext cx="5096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#######Step7 Normalization umi count table######</a:t>
            </a:r>
          </a:p>
        </p:txBody>
      </p:sp>
      <p:sp>
        <p:nvSpPr>
          <p:cNvPr id="12" name="左大括号 11"/>
          <p:cNvSpPr/>
          <p:nvPr/>
        </p:nvSpPr>
        <p:spPr>
          <a:xfrm>
            <a:off x="3963168" y="1961803"/>
            <a:ext cx="174636" cy="7897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48470" y="2161798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~12h,1g,1cpu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73109" y="3752654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~2h,28g,4cpu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左大括号 16"/>
          <p:cNvSpPr/>
          <p:nvPr/>
        </p:nvSpPr>
        <p:spPr>
          <a:xfrm>
            <a:off x="3239790" y="3180990"/>
            <a:ext cx="241239" cy="15126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86580" y="4931130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~4h,1g,1cpu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08252" y="5699012"/>
            <a:ext cx="1584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1min,1g,1cpu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8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>
            <a:extLst>
              <a:ext uri="{FF2B5EF4-FFF2-40B4-BE49-F238E27FC236}">
                <a16:creationId xmlns:a16="http://schemas.microsoft.com/office/drawing/2014/main" id="{2BE12841-8815-4537-851A-01B98BE6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流程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298" y="1251538"/>
            <a:ext cx="4923809" cy="1476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679" y="3053589"/>
            <a:ext cx="6619048" cy="6095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9964" y="3974462"/>
            <a:ext cx="4190476" cy="14285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6630" y="5664637"/>
            <a:ext cx="5457143" cy="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6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>
            <a:extLst>
              <a:ext uri="{FF2B5EF4-FFF2-40B4-BE49-F238E27FC236}">
                <a16:creationId xmlns:a16="http://schemas.microsoft.com/office/drawing/2014/main" id="{2BE12841-8815-4537-851A-01B98BE6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流程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395" y="2257784"/>
            <a:ext cx="7247619" cy="10952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060" y="3883611"/>
            <a:ext cx="7514286" cy="6190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013" y="5033248"/>
            <a:ext cx="3752381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2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>
            <a:extLst>
              <a:ext uri="{FF2B5EF4-FFF2-40B4-BE49-F238E27FC236}">
                <a16:creationId xmlns:a16="http://schemas.microsoft.com/office/drawing/2014/main" id="{2BE12841-8815-4537-851A-01B98BE6F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04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流程运行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416900" y="4590342"/>
            <a:ext cx="653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nohup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scRNA_all_in_one_hg38/mm10.sh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F_10_embryo1 &amp;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3339108"/>
            <a:ext cx="11224058" cy="35120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225434" y="3949706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后台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运行即可（运行此脚本，后面跟上文库名）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6095999" y="3792597"/>
            <a:ext cx="323166" cy="683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左大括号 22"/>
          <p:cNvSpPr/>
          <p:nvPr/>
        </p:nvSpPr>
        <p:spPr>
          <a:xfrm rot="5400000">
            <a:off x="3922640" y="-416545"/>
            <a:ext cx="241447" cy="71151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28791" y="2500889"/>
            <a:ext cx="342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包含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个细胞的文库，无需拆分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49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5">
            <a:extLst>
              <a:ext uri="{FF2B5EF4-FFF2-40B4-BE49-F238E27FC236}">
                <a16:creationId xmlns:a16="http://schemas.microsoft.com/office/drawing/2014/main" id="{2BE12841-8815-4537-851A-01B98BE6F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0"/>
            <a:ext cx="10850563" cy="953199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流程 产生的结果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21" y="3030558"/>
            <a:ext cx="4848016" cy="59391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722" y="3624475"/>
            <a:ext cx="5320468" cy="3122777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4779169" y="3771900"/>
            <a:ext cx="992981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340722" y="4158734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UMI counts matrix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4986337" y="2528888"/>
            <a:ext cx="785813" cy="50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722" y="137513"/>
            <a:ext cx="5320468" cy="319000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206872" y="226738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基因和转录本数统计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27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249</Words>
  <Application>Microsoft Office PowerPoint</Application>
  <PresentationFormat>宽屏</PresentationFormat>
  <Paragraphs>43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Times New Roman</vt:lpstr>
      <vt:lpstr>Office 主题​​</vt:lpstr>
      <vt:lpstr>New流程</vt:lpstr>
      <vt:lpstr>New流程需要准备的（根据自己的文件来设置路径）</vt:lpstr>
      <vt:lpstr>标准化表达表脚本需要设置的文件路径</vt:lpstr>
      <vt:lpstr>New流程</vt:lpstr>
      <vt:lpstr>New流程</vt:lpstr>
      <vt:lpstr>New流程</vt:lpstr>
      <vt:lpstr>New流程运行</vt:lpstr>
      <vt:lpstr>New流程 产生的结果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zorro zorro</dc:creator>
  <cp:lastModifiedBy>zorro zorro</cp:lastModifiedBy>
  <cp:revision>21</cp:revision>
  <dcterms:created xsi:type="dcterms:W3CDTF">2018-10-07T12:50:25Z</dcterms:created>
  <dcterms:modified xsi:type="dcterms:W3CDTF">2019-05-12T02:06:05Z</dcterms:modified>
</cp:coreProperties>
</file>