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5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9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F085-3EC1-49D2-A102-1A672CFF743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78E08-7D73-41F3-A29E-27F6FA6F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structure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76982" y="1690509"/>
            <a:ext cx="8036446" cy="1216806"/>
            <a:chOff x="1792757" y="2720638"/>
            <a:chExt cx="8036446" cy="1216806"/>
          </a:xfrm>
        </p:grpSpPr>
        <p:sp>
          <p:nvSpPr>
            <p:cNvPr id="43" name="矩形 42"/>
            <p:cNvSpPr/>
            <p:nvPr/>
          </p:nvSpPr>
          <p:spPr>
            <a:xfrm rot="10800000">
              <a:off x="7747856" y="3367650"/>
              <a:ext cx="2055442" cy="230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 rot="10800000">
              <a:off x="7586542" y="3367649"/>
              <a:ext cx="785448" cy="2308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矩形 44"/>
            <p:cNvSpPr/>
            <p:nvPr/>
          </p:nvSpPr>
          <p:spPr>
            <a:xfrm rot="10800000">
              <a:off x="6876180" y="3367648"/>
              <a:ext cx="710361" cy="230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矩形 46"/>
            <p:cNvSpPr/>
            <p:nvPr/>
          </p:nvSpPr>
          <p:spPr>
            <a:xfrm rot="10800000">
              <a:off x="3760888" y="3366070"/>
              <a:ext cx="3115293" cy="2136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553878" y="3598890"/>
              <a:ext cx="1249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R2 Primer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32065" y="2998182"/>
              <a:ext cx="1598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Barcode (8BP)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559089" y="3598890"/>
              <a:ext cx="112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UMI (8bp)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792757" y="3305409"/>
              <a:ext cx="2395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R1 Primer (+ TSO)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308142" y="2901463"/>
              <a:ext cx="18831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7586542" y="2901463"/>
              <a:ext cx="170268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803635" y="2720638"/>
              <a:ext cx="610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25539" y="2736027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R2 </a:t>
              </a:r>
              <a:endParaRPr lang="zh-CN" altLang="en-US" sz="16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55917" y="3602064"/>
            <a:ext cx="9278575" cy="1787590"/>
            <a:chOff x="3751807" y="3813559"/>
            <a:chExt cx="5620472" cy="1787590"/>
          </a:xfrm>
        </p:grpSpPr>
        <p:grpSp>
          <p:nvGrpSpPr>
            <p:cNvPr id="3" name="组合 2"/>
            <p:cNvGrpSpPr/>
            <p:nvPr/>
          </p:nvGrpSpPr>
          <p:grpSpPr>
            <a:xfrm>
              <a:off x="3751807" y="3813559"/>
              <a:ext cx="5620472" cy="536157"/>
              <a:chOff x="2655387" y="4447221"/>
              <a:chExt cx="5620472" cy="53615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159051" y="4447221"/>
                <a:ext cx="1598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Barcode (8BP)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082080" y="4447221"/>
                <a:ext cx="112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UMI (8bp)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757986" y="4447221"/>
                <a:ext cx="25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356921" y="4447221"/>
                <a:ext cx="191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zh-CN" altLang="en-US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mRNA</a:t>
                </a:r>
                <a:r>
                  <a:rPr lang="zh-CN" altLang="en-US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103105" y="4447221"/>
                <a:ext cx="25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55387" y="4460158"/>
                <a:ext cx="5235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R2: 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774162" y="5064992"/>
              <a:ext cx="4490216" cy="536157"/>
              <a:chOff x="2655387" y="5071476"/>
              <a:chExt cx="4490216" cy="536157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637765" y="5079411"/>
                <a:ext cx="8736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mRNA</a:t>
                </a:r>
                <a:endParaRPr lang="zh-CN" altLang="en-US" sz="2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960161" y="5071476"/>
                <a:ext cx="1185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 + </a:t>
                </a:r>
                <a:r>
                  <a:rPr lang="en-US" altLang="zh-CN" sz="2800" b="1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endParaRPr lang="zh-CN" altLang="en-US" sz="2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655387" y="5084413"/>
                <a:ext cx="5235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R1: </a:t>
                </a:r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4255471" y="5064992"/>
              <a:ext cx="1598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TSO + )</a:t>
              </a:r>
              <a:endPara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5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670344" y="1477501"/>
            <a:ext cx="9269167" cy="3049126"/>
            <a:chOff x="1507353" y="1685042"/>
            <a:chExt cx="9269167" cy="3049126"/>
          </a:xfrm>
        </p:grpSpPr>
        <p:grpSp>
          <p:nvGrpSpPr>
            <p:cNvPr id="4" name="íṣḻíde">
              <a:extLst>
                <a:ext uri="{FF2B5EF4-FFF2-40B4-BE49-F238E27FC236}">
                  <a16:creationId xmlns:a16="http://schemas.microsoft.com/office/drawing/2014/main" id="{B6AFC1C8-D24A-4F11-B556-0DFE41AED328}"/>
                </a:ext>
              </a:extLst>
            </p:cNvPr>
            <p:cNvGrpSpPr/>
            <p:nvPr/>
          </p:nvGrpSpPr>
          <p:grpSpPr>
            <a:xfrm>
              <a:off x="4439816" y="1762362"/>
              <a:ext cx="6336704" cy="2971806"/>
              <a:chOff x="1303648" y="2381641"/>
              <a:chExt cx="6336704" cy="2971806"/>
            </a:xfrm>
          </p:grpSpPr>
          <p:grpSp>
            <p:nvGrpSpPr>
              <p:cNvPr id="7" name="íś1iḋe">
                <a:extLst>
                  <a:ext uri="{FF2B5EF4-FFF2-40B4-BE49-F238E27FC236}">
                    <a16:creationId xmlns:a16="http://schemas.microsoft.com/office/drawing/2014/main" id="{E844E950-E747-4B86-AB58-636BF2F540C1}"/>
                  </a:ext>
                </a:extLst>
              </p:cNvPr>
              <p:cNvGrpSpPr/>
              <p:nvPr/>
            </p:nvGrpSpPr>
            <p:grpSpPr>
              <a:xfrm>
                <a:off x="1699631" y="2381641"/>
                <a:ext cx="5744953" cy="2902433"/>
                <a:chOff x="2086981" y="2130667"/>
                <a:chExt cx="5744953" cy="2902433"/>
              </a:xfrm>
            </p:grpSpPr>
            <p:sp>
              <p:nvSpPr>
                <p:cNvPr id="14" name="ïṧļídè">
                  <a:extLst>
                    <a:ext uri="{FF2B5EF4-FFF2-40B4-BE49-F238E27FC236}">
                      <a16:creationId xmlns:a16="http://schemas.microsoft.com/office/drawing/2014/main" id="{71C041CB-0879-4860-8000-F9587D66424C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13066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 </a:t>
                  </a:r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Barcode+UMI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extraction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íṩļiḓê">
                  <a:extLst>
                    <a:ext uri="{FF2B5EF4-FFF2-40B4-BE49-F238E27FC236}">
                      <a16:creationId xmlns:a16="http://schemas.microsoft.com/office/drawing/2014/main" id="{85B14851-5F9A-4EAA-B691-82ABE8CEC213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71828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QC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iṣ1ïďè">
                  <a:extLst>
                    <a:ext uri="{FF2B5EF4-FFF2-40B4-BE49-F238E27FC236}">
                      <a16:creationId xmlns:a16="http://schemas.microsoft.com/office/drawing/2014/main" id="{AB7FA4AF-61BD-433C-8CA4-C07F4DFDDBA6}"/>
                    </a:ext>
                  </a:extLst>
                </p:cNvPr>
                <p:cNvSpPr/>
                <p:nvPr/>
              </p:nvSpPr>
              <p:spPr bwMode="auto">
                <a:xfrm>
                  <a:off x="2086981" y="2141123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1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isļiḑê">
                  <a:extLst>
                    <a:ext uri="{FF2B5EF4-FFF2-40B4-BE49-F238E27FC236}">
                      <a16:creationId xmlns:a16="http://schemas.microsoft.com/office/drawing/2014/main" id="{976CAF1C-1C04-49AE-9E90-4E8E15517510}"/>
                    </a:ext>
                  </a:extLst>
                </p:cNvPr>
                <p:cNvSpPr/>
                <p:nvPr/>
              </p:nvSpPr>
              <p:spPr bwMode="auto">
                <a:xfrm>
                  <a:off x="2086981" y="2726204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2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ïṩ1îdè">
                  <a:extLst>
                    <a:ext uri="{FF2B5EF4-FFF2-40B4-BE49-F238E27FC236}">
                      <a16:creationId xmlns:a16="http://schemas.microsoft.com/office/drawing/2014/main" id="{3D419773-ACC8-4C7C-9066-5F64520F6D28}"/>
                    </a:ext>
                  </a:extLst>
                </p:cNvPr>
                <p:cNvSpPr/>
                <p:nvPr/>
              </p:nvSpPr>
              <p:spPr bwMode="auto">
                <a:xfrm>
                  <a:off x="2086981" y="3372867"/>
                  <a:ext cx="437726" cy="438140"/>
                </a:xfrm>
                <a:prstGeom prst="ellipse">
                  <a:avLst/>
                </a:prstGeom>
                <a:solidFill>
                  <a:srgbClr val="456071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3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işliḓé">
                  <a:extLst>
                    <a:ext uri="{FF2B5EF4-FFF2-40B4-BE49-F238E27FC236}">
                      <a16:creationId xmlns:a16="http://schemas.microsoft.com/office/drawing/2014/main" id="{872BCBFB-9BEC-4768-9771-3A83AD186B45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3369009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STAR: mapping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îšḻíḋè">
                  <a:extLst>
                    <a:ext uri="{FF2B5EF4-FFF2-40B4-BE49-F238E27FC236}">
                      <a16:creationId xmlns:a16="http://schemas.microsoft.com/office/drawing/2014/main" id="{EC005B8A-7AB6-47C7-9E44-58A8C108987C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399801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Subread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featurecounts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quantification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iṥľîḍe">
                  <a:extLst>
                    <a:ext uri="{FF2B5EF4-FFF2-40B4-BE49-F238E27FC236}">
                      <a16:creationId xmlns:a16="http://schemas.microsoft.com/office/drawing/2014/main" id="{8C979682-9606-43A1-BFD3-D1E26CD3852D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459235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 expression matrix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organizaion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íSḻíḋê">
                  <a:extLst>
                    <a:ext uri="{FF2B5EF4-FFF2-40B4-BE49-F238E27FC236}">
                      <a16:creationId xmlns:a16="http://schemas.microsoft.com/office/drawing/2014/main" id="{51971E65-33BB-41A3-96D6-D41CE2662826}"/>
                    </a:ext>
                  </a:extLst>
                </p:cNvPr>
                <p:cNvSpPr/>
                <p:nvPr/>
              </p:nvSpPr>
              <p:spPr bwMode="auto">
                <a:xfrm>
                  <a:off x="2086981" y="4009886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4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ïṣḻïḍè">
                  <a:extLst>
                    <a:ext uri="{FF2B5EF4-FFF2-40B4-BE49-F238E27FC236}">
                      <a16:creationId xmlns:a16="http://schemas.microsoft.com/office/drawing/2014/main" id="{0A547CA8-8559-4AB6-8C0D-3A81317A9F40}"/>
                    </a:ext>
                  </a:extLst>
                </p:cNvPr>
                <p:cNvSpPr/>
                <p:nvPr/>
              </p:nvSpPr>
              <p:spPr bwMode="auto">
                <a:xfrm>
                  <a:off x="2086981" y="4594960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5</a:t>
                  </a:r>
                  <a:endParaRPr lang="zh-CN" altLang="en-US" sz="2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íṧḷíḍe">
                <a:extLst>
                  <a:ext uri="{FF2B5EF4-FFF2-40B4-BE49-F238E27FC236}">
                    <a16:creationId xmlns:a16="http://schemas.microsoft.com/office/drawing/2014/main" id="{918EFA02-CDFD-40C0-932B-9C9DFC2AFC37}"/>
                  </a:ext>
                </a:extLst>
              </p:cNvPr>
              <p:cNvGrpSpPr/>
              <p:nvPr/>
            </p:nvGrpSpPr>
            <p:grpSpPr>
              <a:xfrm>
                <a:off x="1303648" y="2876652"/>
                <a:ext cx="6336704" cy="2476795"/>
                <a:chOff x="1303648" y="2876652"/>
                <a:chExt cx="6336704" cy="2476795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EB51768-82A1-4639-9D0E-315DB2F4C922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2876652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29A5B2D3-C5DF-4936-86EE-876ED8AD009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3511626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6AFF0E4C-A9A7-4291-9D3B-D151CC4D90D8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16235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3691CCF3-CA44-49B7-A7B3-76EFBE68FDF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76578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0912A0C7-A15F-4F61-B126-207B3F7ABF36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5353447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F015A1-6CD1-41D1-9EE7-E8F4D135DA14}"/>
                </a:ext>
              </a:extLst>
            </p:cNvPr>
            <p:cNvCxnSpPr/>
            <p:nvPr/>
          </p:nvCxnSpPr>
          <p:spPr>
            <a:xfrm>
              <a:off x="2855640" y="1812334"/>
              <a:ext cx="0" cy="2921834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îšḻíḋe">
              <a:extLst>
                <a:ext uri="{FF2B5EF4-FFF2-40B4-BE49-F238E27FC236}">
                  <a16:creationId xmlns:a16="http://schemas.microsoft.com/office/drawing/2014/main" id="{09A4F976-8811-455F-8A3B-BEFFA53CBA81}"/>
                </a:ext>
              </a:extLst>
            </p:cNvPr>
            <p:cNvSpPr txBox="1"/>
            <p:nvPr/>
          </p:nvSpPr>
          <p:spPr>
            <a:xfrm>
              <a:off x="1507353" y="1685042"/>
              <a:ext cx="21691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New</a:t>
              </a:r>
              <a:r>
                <a:rPr lang="zh-CN" altLang="en-US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pipeline</a:t>
              </a:r>
              <a:endParaRPr lang="tr-TR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" name="五角星 1"/>
          <p:cNvSpPr/>
          <p:nvPr/>
        </p:nvSpPr>
        <p:spPr>
          <a:xfrm>
            <a:off x="4519145" y="1560707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五角星 24"/>
          <p:cNvSpPr/>
          <p:nvPr/>
        </p:nvSpPr>
        <p:spPr>
          <a:xfrm>
            <a:off x="4519145" y="2788530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îšḻíḋe">
            <a:extLst>
              <a:ext uri="{FF2B5EF4-FFF2-40B4-BE49-F238E27FC236}">
                <a16:creationId xmlns:a16="http://schemas.microsoft.com/office/drawing/2014/main" id="{09A4F976-8811-455F-8A3B-BEFFA53CBA81}"/>
              </a:ext>
            </a:extLst>
          </p:cNvPr>
          <p:cNvSpPr txBox="1"/>
          <p:nvPr/>
        </p:nvSpPr>
        <p:spPr>
          <a:xfrm>
            <a:off x="3474534" y="5235680"/>
            <a:ext cx="646683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Libraries based (including multiple cells)</a:t>
            </a:r>
            <a:endParaRPr lang="tr-TR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1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01" y="806344"/>
            <a:ext cx="7764262" cy="48934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preparation based on your own paths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39" y="2999061"/>
            <a:ext cx="8381587" cy="3386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051" y="2524657"/>
            <a:ext cx="293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STAR index (I used the Ensemble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GRCh38), not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957514" y="2965063"/>
            <a:ext cx="252513" cy="51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3333952" y="3323565"/>
            <a:ext cx="128587" cy="305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943692" y="3786188"/>
            <a:ext cx="454553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433" y="355589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2.Barcode,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671763" y="3971925"/>
            <a:ext cx="790776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3432" y="415552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Trim script,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671763" y="4257675"/>
            <a:ext cx="726482" cy="3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3432" y="4645136"/>
            <a:ext cx="23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Normalize the expression,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314581" y="5557838"/>
            <a:ext cx="771525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3210027" y="4843463"/>
            <a:ext cx="188218" cy="1385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432" y="5554628"/>
            <a:ext cx="239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Needed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0389" y="211404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scRNA_all_in_one_hg38/mm10.sh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02" y="1690688"/>
            <a:ext cx="6500174" cy="1057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3206842"/>
            <a:ext cx="8904762" cy="866667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1471613" y="3640175"/>
            <a:ext cx="71437" cy="331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53240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own paths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120735" y="3806050"/>
            <a:ext cx="300594" cy="68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summary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7581" y="1845685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######Step1 Extract Barcode and UMI######</a:t>
            </a:r>
          </a:p>
        </p:txBody>
      </p:sp>
      <p:sp>
        <p:nvSpPr>
          <p:cNvPr id="3" name="矩形 2"/>
          <p:cNvSpPr/>
          <p:nvPr/>
        </p:nvSpPr>
        <p:spPr>
          <a:xfrm>
            <a:off x="4496877" y="2450796"/>
            <a:ext cx="413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######Step2 Trim TSO and PolyA######</a:t>
            </a:r>
          </a:p>
        </p:txBody>
      </p:sp>
      <p:sp>
        <p:nvSpPr>
          <p:cNvPr id="7" name="矩形 6"/>
          <p:cNvSpPr/>
          <p:nvPr/>
        </p:nvSpPr>
        <p:spPr>
          <a:xfrm>
            <a:off x="4541466" y="3030970"/>
            <a:ext cx="412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######Step3 Mapping With STAR######</a:t>
            </a:r>
          </a:p>
        </p:txBody>
      </p:sp>
      <p:sp>
        <p:nvSpPr>
          <p:cNvPr id="8" name="矩形 7"/>
          <p:cNvSpPr/>
          <p:nvPr/>
        </p:nvSpPr>
        <p:spPr>
          <a:xfrm>
            <a:off x="3415751" y="3644393"/>
            <a:ext cx="7768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######Step4 Add feature using featureCounts of subread#######</a:t>
            </a:r>
          </a:p>
        </p:txBody>
      </p:sp>
      <p:sp>
        <p:nvSpPr>
          <p:cNvPr id="9" name="矩形 8"/>
          <p:cNvSpPr/>
          <p:nvPr/>
        </p:nvSpPr>
        <p:spPr>
          <a:xfrm>
            <a:off x="4496877" y="4324318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#######Step5 sort and index bam file######</a:t>
            </a:r>
          </a:p>
        </p:txBody>
      </p:sp>
      <p:sp>
        <p:nvSpPr>
          <p:cNvPr id="10" name="矩形 9"/>
          <p:cNvSpPr/>
          <p:nvPr/>
        </p:nvSpPr>
        <p:spPr>
          <a:xfrm>
            <a:off x="4571769" y="495211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######Step6 get umi count table######</a:t>
            </a:r>
          </a:p>
        </p:txBody>
      </p:sp>
      <p:sp>
        <p:nvSpPr>
          <p:cNvPr id="11" name="矩形 10"/>
          <p:cNvSpPr/>
          <p:nvPr/>
        </p:nvSpPr>
        <p:spPr>
          <a:xfrm>
            <a:off x="4137804" y="5699012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#######Step7 Normalization umi count table######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3963168" y="1961803"/>
            <a:ext cx="174636" cy="789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8470" y="216179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~12h,1g,1cpu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73109" y="375265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~2h,28g,4cpu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9790" y="3180990"/>
            <a:ext cx="241239" cy="1512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6580" y="493113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~4h,1g,1cpu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8252" y="5699012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1min,1g,1cpu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98" y="1251538"/>
            <a:ext cx="4923809" cy="1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79" y="3053589"/>
            <a:ext cx="6619048" cy="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964" y="3974462"/>
            <a:ext cx="4190476" cy="1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30" y="5664637"/>
            <a:ext cx="545714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95" y="2257784"/>
            <a:ext cx="7247619" cy="10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60" y="3883611"/>
            <a:ext cx="7514286" cy="6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13" y="5033248"/>
            <a:ext cx="375238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49762" y="4578429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nohup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scRNA_all_in_one_hg38.sh F_10_embryo1 &amp;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39108"/>
            <a:ext cx="11224058" cy="351208"/>
          </a:xfrm>
          <a:prstGeom prst="rect">
            <a:avLst/>
          </a:prstGeom>
        </p:spPr>
      </p:pic>
      <p:sp>
        <p:nvSpPr>
          <p:cNvPr id="21" name="下箭头 20"/>
          <p:cNvSpPr/>
          <p:nvPr/>
        </p:nvSpPr>
        <p:spPr>
          <a:xfrm>
            <a:off x="6095999" y="3792597"/>
            <a:ext cx="323166" cy="68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3922640" y="-416545"/>
            <a:ext cx="241447" cy="7115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23880" y="254870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1-96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95319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pipeline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1" y="3030558"/>
            <a:ext cx="4848016" cy="5939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22" y="3624475"/>
            <a:ext cx="5320468" cy="312277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779169" y="3771900"/>
            <a:ext cx="99298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0722" y="41587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 counts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86337" y="2528888"/>
            <a:ext cx="785813" cy="5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2" y="137513"/>
            <a:ext cx="5320468" cy="31900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58577" y="222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genes and UMIs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7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220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Sequence structure</vt:lpstr>
      <vt:lpstr>PowerPoint 演示文稿</vt:lpstr>
      <vt:lpstr>New pipeline preparation based on your own paths</vt:lpstr>
      <vt:lpstr>PowerPoint 演示文稿</vt:lpstr>
      <vt:lpstr>New pipeline summary</vt:lpstr>
      <vt:lpstr>New pipeline</vt:lpstr>
      <vt:lpstr>New pipeline</vt:lpstr>
      <vt:lpstr>Run new pipeline </vt:lpstr>
      <vt:lpstr>New pipeline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zorro zorro</dc:creator>
  <cp:lastModifiedBy>zorro zorro</cp:lastModifiedBy>
  <cp:revision>34</cp:revision>
  <dcterms:created xsi:type="dcterms:W3CDTF">2018-10-07T12:50:25Z</dcterms:created>
  <dcterms:modified xsi:type="dcterms:W3CDTF">2019-09-26T01:46:26Z</dcterms:modified>
</cp:coreProperties>
</file>