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0" r:id="rId3"/>
    <p:sldId id="259" r:id="rId4"/>
    <p:sldId id="261" r:id="rId5"/>
    <p:sldId id="262" r:id="rId6"/>
    <p:sldId id="271"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2" r:id="rId20"/>
    <p:sldId id="277" r:id="rId21"/>
    <p:sldId id="278" r:id="rId22"/>
    <p:sldId id="279" r:id="rId23"/>
    <p:sldId id="280" r:id="rId24"/>
    <p:sldId id="281" r:id="rId25"/>
    <p:sldId id="282" r:id="rId26"/>
    <p:sldId id="288" r:id="rId27"/>
    <p:sldId id="287" r:id="rId28"/>
    <p:sldId id="286" r:id="rId29"/>
    <p:sldId id="289" r:id="rId30"/>
    <p:sldId id="284" r:id="rId31"/>
    <p:sldId id="283" r:id="rId32"/>
    <p:sldId id="291" r:id="rId33"/>
    <p:sldId id="290" r:id="rId34"/>
    <p:sldId id="293" r:id="rId35"/>
    <p:sldId id="292" r:id="rId36"/>
    <p:sldId id="295" r:id="rId37"/>
    <p:sldId id="296"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sccguko@163.com" initials="q" lastIdx="1" clrIdx="0">
    <p:extLst>
      <p:ext uri="{19B8F6BF-5375-455C-9EA6-DF929625EA0E}">
        <p15:presenceInfo xmlns:p15="http://schemas.microsoft.com/office/powerpoint/2012/main" userId="742cabd61a653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8" autoAdjust="0"/>
    <p:restoredTop sz="94660"/>
  </p:normalViewPr>
  <p:slideViewPr>
    <p:cSldViewPr snapToGrid="0">
      <p:cViewPr varScale="1">
        <p:scale>
          <a:sx n="81" d="100"/>
          <a:sy n="81" d="100"/>
        </p:scale>
        <p:origin x="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1T20:28:47.625" idx="1">
    <p:pos x="803" y="4043"/>
    <p:text>解释：人们是在词语所激活的语义框架中理解词语的意义的。人们通过对真实场景的反复体验 , 在大脑中形成了意象图式 , 或者说形成了认知完形 , 这就是抽象的语义框架。“框架 ”就是我们大脑中的概念结构。理解一个概念结构中的任何一个概念 , 必须以理解它所适应的整个结构为前提。当这样一个概念结构中的一个概念被置入到一个文本、或一次交谈中时 , 该概念结构中其他所有的概念都自动被激活</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51232-37C3-4119-8A54-72BBA740D23F}" type="datetimeFigureOut">
              <a:rPr lang="zh-CN" altLang="en-US" smtClean="0"/>
              <a:t>2018/11/30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9F6B9-CBED-436B-8F94-92F43E2F0C0A}" type="slidenum">
              <a:rPr lang="zh-CN" altLang="en-US" smtClean="0"/>
              <a:t>‹#›</a:t>
            </a:fld>
            <a:endParaRPr lang="zh-CN" altLang="en-US"/>
          </a:p>
        </p:txBody>
      </p:sp>
    </p:spTree>
    <p:extLst>
      <p:ext uri="{BB962C8B-B14F-4D97-AF65-F5344CB8AC3E}">
        <p14:creationId xmlns:p14="http://schemas.microsoft.com/office/powerpoint/2010/main" val="229416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充足的语境可以填充框架</a:t>
            </a:r>
          </a:p>
        </p:txBody>
      </p:sp>
      <p:sp>
        <p:nvSpPr>
          <p:cNvPr id="4" name="灯片编号占位符 3"/>
          <p:cNvSpPr>
            <a:spLocks noGrp="1"/>
          </p:cNvSpPr>
          <p:nvPr>
            <p:ph type="sldNum" sz="quarter" idx="5"/>
          </p:nvPr>
        </p:nvSpPr>
        <p:spPr/>
        <p:txBody>
          <a:bodyPr/>
          <a:lstStyle/>
          <a:p>
            <a:fld id="{8829F6B9-CBED-436B-8F94-92F43E2F0C0A}" type="slidenum">
              <a:rPr lang="zh-CN" altLang="en-US" smtClean="0"/>
              <a:t>29</a:t>
            </a:fld>
            <a:endParaRPr lang="zh-CN" altLang="en-US"/>
          </a:p>
        </p:txBody>
      </p:sp>
    </p:spTree>
    <p:extLst>
      <p:ext uri="{BB962C8B-B14F-4D97-AF65-F5344CB8AC3E}">
        <p14:creationId xmlns:p14="http://schemas.microsoft.com/office/powerpoint/2010/main" val="224739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DCC53-C60D-4387-AA9F-4B1308054F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0C4FC3-92F0-4073-82A2-0C97AA2751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68DE4F-D414-419B-9F14-B9E9DF10E02E}"/>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5" name="页脚占位符 4">
            <a:extLst>
              <a:ext uri="{FF2B5EF4-FFF2-40B4-BE49-F238E27FC236}">
                <a16:creationId xmlns:a16="http://schemas.microsoft.com/office/drawing/2014/main" id="{2CB04524-0EE8-4E76-ABC3-E33A87975A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B71361-DFB4-4653-829F-795D8853EEE5}"/>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2280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F72D3-6591-4306-8533-028DEE7288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741EF8-0C43-4597-AD79-89CBBBA0370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41B34B-07D0-429C-9E26-BB02D51B34C7}"/>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5" name="页脚占位符 4">
            <a:extLst>
              <a:ext uri="{FF2B5EF4-FFF2-40B4-BE49-F238E27FC236}">
                <a16:creationId xmlns:a16="http://schemas.microsoft.com/office/drawing/2014/main" id="{2C190D56-354C-4F05-90EC-40CC82BBAB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BC6CC8-5BB8-46F5-BAAA-15B3089097A5}"/>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25137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A7E9BB-F5FD-4845-80C5-AF368287EF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26ECB7-D580-4EEB-BA67-AE1129EC71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42F841-4B49-42AF-B189-0C13D04CF24C}"/>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5" name="页脚占位符 4">
            <a:extLst>
              <a:ext uri="{FF2B5EF4-FFF2-40B4-BE49-F238E27FC236}">
                <a16:creationId xmlns:a16="http://schemas.microsoft.com/office/drawing/2014/main" id="{AAED6517-0C2D-4011-ADF4-11CE4E40E5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A11B79-8245-4827-B157-0C834EA03AC3}"/>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303986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AA08A-926F-4051-9F78-2D5EEC327D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FE54F9-C94D-4216-BDED-86449AF1794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900A09-BD8F-4CBB-909F-B4B1827055ED}"/>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5" name="页脚占位符 4">
            <a:extLst>
              <a:ext uri="{FF2B5EF4-FFF2-40B4-BE49-F238E27FC236}">
                <a16:creationId xmlns:a16="http://schemas.microsoft.com/office/drawing/2014/main" id="{02B64041-859D-43D1-9B04-7293CAF3B4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0D180C-622B-47C0-859C-215864280583}"/>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203423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1BD36-1FC6-47DF-BEB3-DD64668EA3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F53BD0-FAF5-477D-9212-70BA6175C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53C9B18-C731-41BD-9CD0-2E79E5AE2E2B}"/>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5" name="页脚占位符 4">
            <a:extLst>
              <a:ext uri="{FF2B5EF4-FFF2-40B4-BE49-F238E27FC236}">
                <a16:creationId xmlns:a16="http://schemas.microsoft.com/office/drawing/2014/main" id="{2482EDAA-B64F-40E3-9AF1-32ED1D6160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B03A55-AAF3-4E4B-9258-9F9D0974231C}"/>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182698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CCF50-3C25-42C5-BE26-49F559F5C3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905874-E797-4DE8-B712-3CBDF461850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5FF350E-F6AD-4B42-A0B5-A732751C8D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81BA5D-85D9-4D6A-9628-5550EBE2438C}"/>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6" name="页脚占位符 5">
            <a:extLst>
              <a:ext uri="{FF2B5EF4-FFF2-40B4-BE49-F238E27FC236}">
                <a16:creationId xmlns:a16="http://schemas.microsoft.com/office/drawing/2014/main" id="{D5CC5193-24ED-4E5A-967B-88E59D37DF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0D9985-ECF4-49F6-BF98-FC264A62BC18}"/>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361846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B545D-E6F7-476D-977F-89EFFF6805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A35EAB-03B2-40D0-8615-AA9854E960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B01DD3E-32AF-435B-B647-C2E158DDB14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B3C6FB-583F-4FD6-BDC5-8005B11AC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CFB7C8D-D639-46F3-994D-8E75BBEDA1A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A7E2427-B453-4621-81ED-8A12FAC67ED0}"/>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8" name="页脚占位符 7">
            <a:extLst>
              <a:ext uri="{FF2B5EF4-FFF2-40B4-BE49-F238E27FC236}">
                <a16:creationId xmlns:a16="http://schemas.microsoft.com/office/drawing/2014/main" id="{8EC5D4F5-55DF-4FCA-B468-099152216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F45E07-5F1F-4B70-95D2-23D11957FCCC}"/>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208467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F55D5-378F-4C46-A412-8C0DF201F7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89AFF26-2C1D-4EBF-B703-E3183B9683D4}"/>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4" name="页脚占位符 3">
            <a:extLst>
              <a:ext uri="{FF2B5EF4-FFF2-40B4-BE49-F238E27FC236}">
                <a16:creationId xmlns:a16="http://schemas.microsoft.com/office/drawing/2014/main" id="{0F83829D-83DB-4691-890D-0567FC8060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F2648A-3695-4322-BB17-65D33D7FD6F1}"/>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186888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0B1F29-6607-4F76-8577-E7349079BD99}"/>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3" name="页脚占位符 2">
            <a:extLst>
              <a:ext uri="{FF2B5EF4-FFF2-40B4-BE49-F238E27FC236}">
                <a16:creationId xmlns:a16="http://schemas.microsoft.com/office/drawing/2014/main" id="{17DC8727-6C63-46AD-96F3-8DEADB9731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6F984FA-172B-4EEA-92CC-4EFCAD8842B2}"/>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57277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14BA3-5390-4C22-969F-CB6B17EA63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037326-A17A-4A84-A7C5-ED414CA1A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4C7B2F4-28DE-4BCF-BBEC-1DFFEA139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DA02412-8CF9-4136-A752-DCA505F57779}"/>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6" name="页脚占位符 5">
            <a:extLst>
              <a:ext uri="{FF2B5EF4-FFF2-40B4-BE49-F238E27FC236}">
                <a16:creationId xmlns:a16="http://schemas.microsoft.com/office/drawing/2014/main" id="{19E50A7A-D460-47EC-95A6-66A504469F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BA0965-9FF2-4386-9097-B87E174B779B}"/>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124617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A1E37-C950-49CE-8321-AEE513AA4E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E351F8B-6569-4A5F-A1C8-686D30ACC3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F7409D-56BC-4DD5-8F25-1EC0FF656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F728E6-73C1-41EF-8154-7B04487856F4}"/>
              </a:ext>
            </a:extLst>
          </p:cNvPr>
          <p:cNvSpPr>
            <a:spLocks noGrp="1"/>
          </p:cNvSpPr>
          <p:nvPr>
            <p:ph type="dt" sz="half" idx="10"/>
          </p:nvPr>
        </p:nvSpPr>
        <p:spPr/>
        <p:txBody>
          <a:bodyPr/>
          <a:lstStyle/>
          <a:p>
            <a:fld id="{4FF37CE1-1EDC-46CD-AA6D-069D27A898AE}" type="datetimeFigureOut">
              <a:rPr lang="zh-CN" altLang="en-US" smtClean="0"/>
              <a:t>2018/11/30</a:t>
            </a:fld>
            <a:endParaRPr lang="zh-CN" altLang="en-US"/>
          </a:p>
        </p:txBody>
      </p:sp>
      <p:sp>
        <p:nvSpPr>
          <p:cNvPr id="6" name="页脚占位符 5">
            <a:extLst>
              <a:ext uri="{FF2B5EF4-FFF2-40B4-BE49-F238E27FC236}">
                <a16:creationId xmlns:a16="http://schemas.microsoft.com/office/drawing/2014/main" id="{D83049D9-C944-4A91-8546-53BED995A7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3576C-1A08-44FD-B7CB-090281A31602}"/>
              </a:ext>
            </a:extLst>
          </p:cNvPr>
          <p:cNvSpPr>
            <a:spLocks noGrp="1"/>
          </p:cNvSpPr>
          <p:nvPr>
            <p:ph type="sldNum" sz="quarter" idx="12"/>
          </p:nvPr>
        </p:nvSpPr>
        <p:spPr/>
        <p:txBody>
          <a:body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247009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0EE326-4568-4DF2-BC58-49AB9B8E4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40D4A4-5BB5-4612-80DD-3DEED860B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800DBB-119E-4BFC-A52A-46B0091A6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37CE1-1EDC-46CD-AA6D-069D27A898AE}" type="datetimeFigureOut">
              <a:rPr lang="zh-CN" altLang="en-US" smtClean="0"/>
              <a:t>2018/11/30</a:t>
            </a:fld>
            <a:endParaRPr lang="zh-CN" altLang="en-US"/>
          </a:p>
        </p:txBody>
      </p:sp>
      <p:sp>
        <p:nvSpPr>
          <p:cNvPr id="5" name="页脚占位符 4">
            <a:extLst>
              <a:ext uri="{FF2B5EF4-FFF2-40B4-BE49-F238E27FC236}">
                <a16:creationId xmlns:a16="http://schemas.microsoft.com/office/drawing/2014/main" id="{49A58888-4EAC-4941-9C5C-5CD9D92C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681C30-D4F2-419E-917B-48780BBD6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20663-127B-45A5-98E6-58C1A1F09DEB}" type="slidenum">
              <a:rPr lang="zh-CN" altLang="en-US" smtClean="0"/>
              <a:t>‹#›</a:t>
            </a:fld>
            <a:endParaRPr lang="zh-CN" altLang="en-US"/>
          </a:p>
        </p:txBody>
      </p:sp>
    </p:spTree>
    <p:extLst>
      <p:ext uri="{BB962C8B-B14F-4D97-AF65-F5344CB8AC3E}">
        <p14:creationId xmlns:p14="http://schemas.microsoft.com/office/powerpoint/2010/main" val="1629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61082-DB5A-461A-A1CB-8F5CD324BEEC}"/>
              </a:ext>
            </a:extLst>
          </p:cNvPr>
          <p:cNvSpPr>
            <a:spLocks noGrp="1"/>
          </p:cNvSpPr>
          <p:nvPr>
            <p:ph type="ctrTitle"/>
          </p:nvPr>
        </p:nvSpPr>
        <p:spPr>
          <a:xfrm>
            <a:off x="594803" y="518682"/>
            <a:ext cx="6184777" cy="1239097"/>
          </a:xfrm>
        </p:spPr>
        <p:txBody>
          <a:bodyPr>
            <a:normAutofit/>
          </a:bodyPr>
          <a:lstStyle/>
          <a:p>
            <a:r>
              <a:rPr lang="zh-CN" altLang="en-US" sz="4400" b="1" dirty="0">
                <a:ln w="0"/>
                <a:solidFill>
                  <a:schemeClr val="accent1"/>
                </a:solidFill>
                <a:effectLst>
                  <a:outerShdw blurRad="38100" dist="25400" dir="5400000" algn="ctr" rotWithShape="0">
                    <a:srgbClr val="6E747A">
                      <a:alpha val="43000"/>
                    </a:srgbClr>
                  </a:outerShdw>
                </a:effectLst>
              </a:rPr>
              <a:t>第五章 框架及构式</a:t>
            </a:r>
          </a:p>
        </p:txBody>
      </p:sp>
      <p:sp>
        <p:nvSpPr>
          <p:cNvPr id="3" name="副标题 2">
            <a:extLst>
              <a:ext uri="{FF2B5EF4-FFF2-40B4-BE49-F238E27FC236}">
                <a16:creationId xmlns:a16="http://schemas.microsoft.com/office/drawing/2014/main" id="{7854FF8A-E3D5-4578-80C2-5DE383E48E64}"/>
              </a:ext>
            </a:extLst>
          </p:cNvPr>
          <p:cNvSpPr>
            <a:spLocks noGrp="1"/>
          </p:cNvSpPr>
          <p:nvPr>
            <p:ph type="subTitle" idx="1"/>
          </p:nvPr>
        </p:nvSpPr>
        <p:spPr>
          <a:xfrm>
            <a:off x="1337569" y="1915280"/>
            <a:ext cx="9144000" cy="1946506"/>
          </a:xfrm>
        </p:spPr>
        <p:txBody>
          <a:bodyPr>
            <a:noAutofit/>
          </a:bodyPr>
          <a:lstStyle/>
          <a:p>
            <a:pPr algn="l"/>
            <a:r>
              <a:rPr lang="en-US" altLang="zh-CN" sz="2800" dirty="0"/>
              <a:t>5.1 </a:t>
            </a:r>
            <a:r>
              <a:rPr lang="zh-CN" altLang="en-US" sz="2800" dirty="0"/>
              <a:t>框架与脚本</a:t>
            </a:r>
            <a:endParaRPr lang="en-US" altLang="zh-CN" sz="2800" dirty="0"/>
          </a:p>
          <a:p>
            <a:pPr algn="l"/>
            <a:r>
              <a:rPr lang="en-US" altLang="zh-CN" sz="2800" dirty="0"/>
              <a:t>5.2 </a:t>
            </a:r>
            <a:r>
              <a:rPr lang="zh-CN" altLang="en-US" sz="2800" dirty="0"/>
              <a:t>事件框架和开启注意力视窗</a:t>
            </a:r>
            <a:endParaRPr lang="en-US" altLang="zh-CN" sz="2800" dirty="0"/>
          </a:p>
          <a:p>
            <a:pPr algn="l"/>
            <a:r>
              <a:rPr lang="en-US" altLang="zh-CN" sz="2800" dirty="0">
                <a:solidFill>
                  <a:schemeClr val="bg1">
                    <a:lumMod val="65000"/>
                  </a:schemeClr>
                </a:solidFill>
              </a:rPr>
              <a:t>5.3 </a:t>
            </a:r>
            <a:r>
              <a:rPr lang="zh-CN" altLang="en-US" sz="2800" dirty="0">
                <a:solidFill>
                  <a:schemeClr val="bg1">
                    <a:lumMod val="65000"/>
                  </a:schemeClr>
                </a:solidFill>
              </a:rPr>
              <a:t>特定语言框架及其在叙述文本中的使用</a:t>
            </a:r>
            <a:endParaRPr lang="en-US" altLang="zh-CN" sz="2800" dirty="0">
              <a:solidFill>
                <a:schemeClr val="bg1">
                  <a:lumMod val="65000"/>
                </a:schemeClr>
              </a:solidFill>
            </a:endParaRPr>
          </a:p>
          <a:p>
            <a:pPr algn="l"/>
            <a:r>
              <a:rPr lang="en-US" altLang="zh-CN" sz="2800" dirty="0">
                <a:solidFill>
                  <a:schemeClr val="bg1">
                    <a:lumMod val="65000"/>
                  </a:schemeClr>
                </a:solidFill>
              </a:rPr>
              <a:t>5.4 </a:t>
            </a:r>
            <a:r>
              <a:rPr lang="zh-CN" altLang="en-US" sz="2800" dirty="0">
                <a:solidFill>
                  <a:schemeClr val="bg1">
                    <a:lumMod val="65000"/>
                  </a:schemeClr>
                </a:solidFill>
              </a:rPr>
              <a:t>构式语法</a:t>
            </a:r>
          </a:p>
        </p:txBody>
      </p:sp>
      <p:sp>
        <p:nvSpPr>
          <p:cNvPr id="4" name="文本框 3">
            <a:extLst>
              <a:ext uri="{FF2B5EF4-FFF2-40B4-BE49-F238E27FC236}">
                <a16:creationId xmlns:a16="http://schemas.microsoft.com/office/drawing/2014/main" id="{3F14D8F0-4FF7-455D-A7CF-A2091243C267}"/>
              </a:ext>
            </a:extLst>
          </p:cNvPr>
          <p:cNvSpPr txBox="1"/>
          <p:nvPr/>
        </p:nvSpPr>
        <p:spPr>
          <a:xfrm>
            <a:off x="6096000" y="4554243"/>
            <a:ext cx="5557421" cy="1066639"/>
          </a:xfrm>
          <a:prstGeom prst="rect">
            <a:avLst/>
          </a:prstGeom>
          <a:noFill/>
        </p:spPr>
        <p:txBody>
          <a:bodyPr wrap="square" rtlCol="0">
            <a:spAutoFit/>
          </a:bodyPr>
          <a:lstStyle/>
          <a:p>
            <a:pPr algn="ctr">
              <a:lnSpc>
                <a:spcPct val="110000"/>
              </a:lnSpc>
            </a:pPr>
            <a:r>
              <a:rPr lang="zh-CN" altLang="en-US" sz="2000" dirty="0">
                <a:latin typeface="黑体" panose="02010609060101010101" pitchFamily="49" charset="-122"/>
                <a:ea typeface="黑体" panose="02010609060101010101" pitchFamily="49" charset="-122"/>
              </a:rPr>
              <a:t>刘逸川</a:t>
            </a:r>
            <a:endParaRPr lang="en-US" altLang="zh-CN" sz="2000" dirty="0">
              <a:latin typeface="黑体" panose="02010609060101010101" pitchFamily="49" charset="-122"/>
              <a:ea typeface="黑体" panose="02010609060101010101" pitchFamily="49" charset="-122"/>
            </a:endParaRPr>
          </a:p>
          <a:p>
            <a:pPr algn="ctr">
              <a:lnSpc>
                <a:spcPct val="110000"/>
              </a:lnSpc>
            </a:pPr>
            <a:r>
              <a:rPr lang="zh-CN" altLang="en-US" sz="2000" dirty="0">
                <a:latin typeface="黑体" panose="02010609060101010101" pitchFamily="49" charset="-122"/>
                <a:ea typeface="黑体" panose="02010609060101010101" pitchFamily="49" charset="-122"/>
              </a:rPr>
              <a:t>武汉大学计算机学院  </a:t>
            </a:r>
            <a:endParaRPr lang="en-US" altLang="zh-CN" sz="2000" dirty="0">
              <a:latin typeface="黑体" panose="02010609060101010101" pitchFamily="49" charset="-122"/>
              <a:ea typeface="黑体" panose="02010609060101010101" pitchFamily="49" charset="-122"/>
            </a:endParaRPr>
          </a:p>
          <a:p>
            <a:pPr algn="ctr">
              <a:lnSpc>
                <a:spcPct val="110000"/>
              </a:lnSpc>
            </a:pPr>
            <a:r>
              <a:rPr lang="en-US" altLang="zh-CN" sz="2000" dirty="0">
                <a:latin typeface="黑体" panose="02010609060101010101" pitchFamily="49" charset="-122"/>
                <a:ea typeface="黑体" panose="02010609060101010101" pitchFamily="49" charset="-122"/>
              </a:rPr>
              <a:t>2018</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11</a:t>
            </a:r>
            <a:r>
              <a:rPr lang="zh-CN" altLang="en-US" sz="2000" dirty="0">
                <a:latin typeface="黑体" panose="02010609060101010101" pitchFamily="49" charset="-122"/>
                <a:ea typeface="黑体" panose="02010609060101010101" pitchFamily="49" charset="-122"/>
              </a:rPr>
              <a:t>月</a:t>
            </a:r>
            <a:r>
              <a:rPr lang="en-US" altLang="zh-CN" sz="2000" dirty="0">
                <a:latin typeface="黑体" panose="02010609060101010101" pitchFamily="49" charset="-122"/>
                <a:ea typeface="黑体" panose="02010609060101010101" pitchFamily="49" charset="-122"/>
              </a:rPr>
              <a:t>30</a:t>
            </a:r>
            <a:r>
              <a:rPr lang="zh-CN" altLang="en-US" sz="2000" dirty="0">
                <a:latin typeface="黑体" panose="02010609060101010101" pitchFamily="49" charset="-122"/>
                <a:ea typeface="黑体" panose="02010609060101010101" pitchFamily="49" charset="-122"/>
              </a:rPr>
              <a:t>日</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033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D063-A5F2-4963-A8AB-175072EA0A1C}"/>
              </a:ext>
            </a:extLst>
          </p:cNvPr>
          <p:cNvSpPr>
            <a:spLocks noGrp="1"/>
          </p:cNvSpPr>
          <p:nvPr>
            <p:ph type="title"/>
          </p:nvPr>
        </p:nvSpPr>
        <p:spPr/>
        <p:txBody>
          <a:bodyPr/>
          <a:lstStyle/>
          <a:p>
            <a:r>
              <a:rPr lang="zh-CN" altLang="en-US" sz="4000" b="1" dirty="0">
                <a:solidFill>
                  <a:schemeClr val="accent5">
                    <a:lumMod val="75000"/>
                  </a:schemeClr>
                </a:solidFill>
              </a:rPr>
              <a:t>那么如何让计算机拥有外部世界知识呢？</a:t>
            </a:r>
          </a:p>
        </p:txBody>
      </p:sp>
      <p:sp>
        <p:nvSpPr>
          <p:cNvPr id="3" name="内容占位符 2">
            <a:extLst>
              <a:ext uri="{FF2B5EF4-FFF2-40B4-BE49-F238E27FC236}">
                <a16:creationId xmlns:a16="http://schemas.microsoft.com/office/drawing/2014/main" id="{20C75FE4-194F-4594-9EF6-766C4FFF32A6}"/>
              </a:ext>
            </a:extLst>
          </p:cNvPr>
          <p:cNvSpPr>
            <a:spLocks noGrp="1"/>
          </p:cNvSpPr>
          <p:nvPr>
            <p:ph idx="1"/>
          </p:nvPr>
        </p:nvSpPr>
        <p:spPr/>
        <p:txBody>
          <a:bodyPr>
            <a:normAutofit/>
          </a:bodyPr>
          <a:lstStyle/>
          <a:p>
            <a:r>
              <a:rPr lang="zh-CN" altLang="en-US" dirty="0"/>
              <a:t>框架的概念被引入了人工智能（</a:t>
            </a:r>
            <a:r>
              <a:rPr lang="en-US" altLang="zh-CN" dirty="0"/>
              <a:t>Artificial Intelligence</a:t>
            </a:r>
            <a:r>
              <a:rPr lang="zh-CN" altLang="en-US" dirty="0"/>
              <a:t>）</a:t>
            </a:r>
            <a:endParaRPr lang="en-US" altLang="zh-CN" dirty="0"/>
          </a:p>
          <a:p>
            <a:r>
              <a:rPr lang="zh-CN" altLang="en-US" dirty="0"/>
              <a:t>计算机科学家</a:t>
            </a:r>
            <a:r>
              <a:rPr lang="en-US" altLang="zh-CN" dirty="0"/>
              <a:t>Marvin Minsky</a:t>
            </a:r>
            <a:r>
              <a:rPr lang="zh-CN" altLang="en-US" dirty="0"/>
              <a:t>将框架定义为“表征模式化情境的数据结构”（</a:t>
            </a:r>
            <a:r>
              <a:rPr lang="en-US" altLang="zh-CN" dirty="0"/>
              <a:t>1975</a:t>
            </a:r>
            <a:r>
              <a:rPr lang="zh-CN" altLang="en-US" dirty="0"/>
              <a:t>）</a:t>
            </a:r>
            <a:endParaRPr lang="en-US" altLang="zh-CN" dirty="0"/>
          </a:p>
          <a:p>
            <a:r>
              <a:rPr lang="zh-CN" altLang="en-US" dirty="0"/>
              <a:t>以乘飞机为例：飞行员、空勤人员、救生衣、安全带、一等舱、经济舱、安全须知等等，这些范畴及其之间的特定关系都要被输入计算机</a:t>
            </a:r>
          </a:p>
        </p:txBody>
      </p:sp>
    </p:spTree>
    <p:extLst>
      <p:ext uri="{BB962C8B-B14F-4D97-AF65-F5344CB8AC3E}">
        <p14:creationId xmlns:p14="http://schemas.microsoft.com/office/powerpoint/2010/main" val="89445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1FA6D-D492-4FC8-8F27-587881FF5306}"/>
              </a:ext>
            </a:extLst>
          </p:cNvPr>
          <p:cNvSpPr>
            <a:spLocks noGrp="1"/>
          </p:cNvSpPr>
          <p:nvPr>
            <p:ph type="title"/>
          </p:nvPr>
        </p:nvSpPr>
        <p:spPr/>
        <p:txBody>
          <a:bodyPr/>
          <a:lstStyle/>
          <a:p>
            <a:r>
              <a:rPr lang="zh-CN" altLang="en-US" b="1" dirty="0">
                <a:solidFill>
                  <a:schemeClr val="accent1"/>
                </a:solidFill>
              </a:rPr>
              <a:t>脚本（</a:t>
            </a:r>
            <a:r>
              <a:rPr lang="en-US" altLang="zh-CN" b="1" dirty="0">
                <a:solidFill>
                  <a:schemeClr val="accent1"/>
                </a:solidFill>
              </a:rPr>
              <a:t>scripts</a:t>
            </a:r>
            <a:r>
              <a:rPr lang="zh-CN" altLang="en-US" b="1" dirty="0">
                <a:solidFill>
                  <a:schemeClr val="accent1"/>
                </a:solidFill>
              </a:rPr>
              <a:t>）</a:t>
            </a:r>
          </a:p>
        </p:txBody>
      </p:sp>
      <p:sp>
        <p:nvSpPr>
          <p:cNvPr id="3" name="内容占位符 2">
            <a:extLst>
              <a:ext uri="{FF2B5EF4-FFF2-40B4-BE49-F238E27FC236}">
                <a16:creationId xmlns:a16="http://schemas.microsoft.com/office/drawing/2014/main" id="{DDFCE7C1-87FD-4302-B455-6D7B0FE244DA}"/>
              </a:ext>
            </a:extLst>
          </p:cNvPr>
          <p:cNvSpPr>
            <a:spLocks noGrp="1"/>
          </p:cNvSpPr>
          <p:nvPr>
            <p:ph idx="1"/>
          </p:nvPr>
        </p:nvSpPr>
        <p:spPr>
          <a:xfrm>
            <a:off x="838200" y="1568173"/>
            <a:ext cx="10515600" cy="4351338"/>
          </a:xfrm>
        </p:spPr>
        <p:txBody>
          <a:bodyPr/>
          <a:lstStyle/>
          <a:p>
            <a:r>
              <a:rPr lang="zh-CN" altLang="en-US" dirty="0"/>
              <a:t>飞行包含了一个可预见的时间结构</a:t>
            </a:r>
            <a:endParaRPr lang="en-US" altLang="zh-CN" dirty="0"/>
          </a:p>
          <a:p>
            <a:r>
              <a:rPr lang="zh-CN" altLang="en-US" dirty="0"/>
              <a:t>飞行由事件序列（</a:t>
            </a:r>
            <a:r>
              <a:rPr lang="en-US" altLang="zh-CN" dirty="0"/>
              <a:t>event sequences</a:t>
            </a:r>
            <a:r>
              <a:rPr lang="zh-CN" altLang="en-US" dirty="0"/>
              <a:t>）构成，所以超越了简单的框架，进入了所谓的脚本</a:t>
            </a:r>
            <a:endParaRPr lang="en-US" altLang="zh-CN" dirty="0"/>
          </a:p>
          <a:p>
            <a:endParaRPr lang="zh-CN" altLang="en-US" dirty="0"/>
          </a:p>
        </p:txBody>
      </p:sp>
      <p:pic>
        <p:nvPicPr>
          <p:cNvPr id="4" name="图片 3">
            <a:extLst>
              <a:ext uri="{FF2B5EF4-FFF2-40B4-BE49-F238E27FC236}">
                <a16:creationId xmlns:a16="http://schemas.microsoft.com/office/drawing/2014/main" id="{7F66B3DA-CDD1-4059-BFD9-F61392AD1ADF}"/>
              </a:ext>
            </a:extLst>
          </p:cNvPr>
          <p:cNvPicPr>
            <a:picLocks noChangeAspect="1"/>
          </p:cNvPicPr>
          <p:nvPr/>
        </p:nvPicPr>
        <p:blipFill>
          <a:blip r:embed="rId2"/>
          <a:stretch>
            <a:fillRect/>
          </a:stretch>
        </p:blipFill>
        <p:spPr>
          <a:xfrm>
            <a:off x="2467993" y="2987568"/>
            <a:ext cx="7423155" cy="3621857"/>
          </a:xfrm>
          <a:prstGeom prst="rect">
            <a:avLst/>
          </a:prstGeom>
        </p:spPr>
      </p:pic>
    </p:spTree>
    <p:extLst>
      <p:ext uri="{BB962C8B-B14F-4D97-AF65-F5344CB8AC3E}">
        <p14:creationId xmlns:p14="http://schemas.microsoft.com/office/powerpoint/2010/main" val="276899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2DBF9-D0A0-4477-8226-F44A52D070A1}"/>
              </a:ext>
            </a:extLst>
          </p:cNvPr>
          <p:cNvSpPr>
            <a:spLocks noGrp="1"/>
          </p:cNvSpPr>
          <p:nvPr>
            <p:ph type="title"/>
          </p:nvPr>
        </p:nvSpPr>
        <p:spPr/>
        <p:txBody>
          <a:bodyPr/>
          <a:lstStyle/>
          <a:p>
            <a:r>
              <a:rPr lang="zh-CN" altLang="en-US" b="1" dirty="0">
                <a:solidFill>
                  <a:schemeClr val="accent1"/>
                </a:solidFill>
              </a:rPr>
              <a:t>著名的“餐馆脚本”</a:t>
            </a:r>
          </a:p>
        </p:txBody>
      </p:sp>
      <p:sp>
        <p:nvSpPr>
          <p:cNvPr id="3" name="内容占位符 2">
            <a:extLst>
              <a:ext uri="{FF2B5EF4-FFF2-40B4-BE49-F238E27FC236}">
                <a16:creationId xmlns:a16="http://schemas.microsoft.com/office/drawing/2014/main" id="{09BC6174-80C9-4CE1-8F75-B090A2241536}"/>
              </a:ext>
            </a:extLst>
          </p:cNvPr>
          <p:cNvSpPr>
            <a:spLocks noGrp="1"/>
          </p:cNvSpPr>
          <p:nvPr>
            <p:ph idx="1"/>
          </p:nvPr>
        </p:nvSpPr>
        <p:spPr>
          <a:xfrm>
            <a:off x="838200" y="1594806"/>
            <a:ext cx="10515600" cy="4351338"/>
          </a:xfrm>
        </p:spPr>
        <p:txBody>
          <a:bodyPr/>
          <a:lstStyle/>
          <a:p>
            <a:r>
              <a:rPr lang="zh-CN" altLang="en-US" dirty="0"/>
              <a:t>由计算机科学家</a:t>
            </a:r>
            <a:r>
              <a:rPr lang="en-US" altLang="zh-CN" dirty="0"/>
              <a:t>Roger </a:t>
            </a:r>
            <a:r>
              <a:rPr lang="en-US" altLang="zh-CN" dirty="0" err="1"/>
              <a:t>Schank</a:t>
            </a:r>
            <a:r>
              <a:rPr lang="zh-CN" altLang="en-US" dirty="0"/>
              <a:t>和社会心理学家</a:t>
            </a:r>
            <a:r>
              <a:rPr lang="en-US" altLang="zh-CN" dirty="0"/>
              <a:t>Robert Abelson</a:t>
            </a:r>
            <a:r>
              <a:rPr lang="zh-CN" altLang="en-US" dirty="0"/>
              <a:t>共同设计（</a:t>
            </a:r>
            <a:r>
              <a:rPr lang="en-US" altLang="zh-CN" dirty="0"/>
              <a:t>1977</a:t>
            </a:r>
            <a:r>
              <a:rPr lang="zh-CN" altLang="en-US" dirty="0"/>
              <a:t>）</a:t>
            </a:r>
          </a:p>
          <a:p>
            <a:r>
              <a:rPr lang="zh-CN" altLang="en-US" dirty="0"/>
              <a:t>脚本分为四个场景：进入，点菜，用餐和离开</a:t>
            </a:r>
            <a:endParaRPr lang="en-US" altLang="zh-CN" dirty="0"/>
          </a:p>
          <a:p>
            <a:endParaRPr lang="zh-CN" altLang="en-US" dirty="0"/>
          </a:p>
        </p:txBody>
      </p:sp>
      <p:pic>
        <p:nvPicPr>
          <p:cNvPr id="5" name="图片 4">
            <a:extLst>
              <a:ext uri="{FF2B5EF4-FFF2-40B4-BE49-F238E27FC236}">
                <a16:creationId xmlns:a16="http://schemas.microsoft.com/office/drawing/2014/main" id="{1A65DBFC-5F95-46E3-91A7-A91CC1519FCD}"/>
              </a:ext>
            </a:extLst>
          </p:cNvPr>
          <p:cNvPicPr>
            <a:picLocks noChangeAspect="1"/>
          </p:cNvPicPr>
          <p:nvPr/>
        </p:nvPicPr>
        <p:blipFill>
          <a:blip r:embed="rId2"/>
          <a:stretch>
            <a:fillRect/>
          </a:stretch>
        </p:blipFill>
        <p:spPr>
          <a:xfrm>
            <a:off x="564148" y="3272569"/>
            <a:ext cx="7352413" cy="2731245"/>
          </a:xfrm>
          <a:prstGeom prst="rect">
            <a:avLst/>
          </a:prstGeom>
        </p:spPr>
      </p:pic>
      <p:pic>
        <p:nvPicPr>
          <p:cNvPr id="6" name="图片 5">
            <a:extLst>
              <a:ext uri="{FF2B5EF4-FFF2-40B4-BE49-F238E27FC236}">
                <a16:creationId xmlns:a16="http://schemas.microsoft.com/office/drawing/2014/main" id="{80106629-90B5-43AF-82AC-4962FC4196ED}"/>
              </a:ext>
            </a:extLst>
          </p:cNvPr>
          <p:cNvPicPr>
            <a:picLocks noChangeAspect="1"/>
          </p:cNvPicPr>
          <p:nvPr/>
        </p:nvPicPr>
        <p:blipFill>
          <a:blip r:embed="rId3"/>
          <a:stretch>
            <a:fillRect/>
          </a:stretch>
        </p:blipFill>
        <p:spPr>
          <a:xfrm>
            <a:off x="8045735" y="3272569"/>
            <a:ext cx="3786000" cy="2521476"/>
          </a:xfrm>
          <a:prstGeom prst="rect">
            <a:avLst/>
          </a:prstGeom>
          <a:effectLst>
            <a:softEdge rad="38100"/>
          </a:effectLst>
        </p:spPr>
      </p:pic>
    </p:spTree>
    <p:extLst>
      <p:ext uri="{BB962C8B-B14F-4D97-AF65-F5344CB8AC3E}">
        <p14:creationId xmlns:p14="http://schemas.microsoft.com/office/powerpoint/2010/main" val="193063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585DB-CDD3-4B4B-90A3-6BCA0B7E304F}"/>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A63DE5E3-9A14-4338-963A-3445C433B28F}"/>
              </a:ext>
            </a:extLst>
          </p:cNvPr>
          <p:cNvPicPr>
            <a:picLocks noGrp="1" noChangeAspect="1"/>
          </p:cNvPicPr>
          <p:nvPr>
            <p:ph idx="1"/>
          </p:nvPr>
        </p:nvPicPr>
        <p:blipFill rotWithShape="1">
          <a:blip r:embed="rId2"/>
          <a:srcRect r="152" b="9734"/>
          <a:stretch/>
        </p:blipFill>
        <p:spPr>
          <a:xfrm>
            <a:off x="2601157" y="128502"/>
            <a:ext cx="6693761" cy="6729498"/>
          </a:xfrm>
          <a:prstGeom prst="rect">
            <a:avLst/>
          </a:prstGeom>
        </p:spPr>
      </p:pic>
    </p:spTree>
    <p:extLst>
      <p:ext uri="{BB962C8B-B14F-4D97-AF65-F5344CB8AC3E}">
        <p14:creationId xmlns:p14="http://schemas.microsoft.com/office/powerpoint/2010/main" val="2072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0DE8F-57FB-46E3-BC08-CE550E5208DD}"/>
              </a:ext>
            </a:extLst>
          </p:cNvPr>
          <p:cNvSpPr>
            <a:spLocks noGrp="1"/>
          </p:cNvSpPr>
          <p:nvPr>
            <p:ph type="title"/>
          </p:nvPr>
        </p:nvSpPr>
        <p:spPr/>
        <p:txBody>
          <a:bodyPr>
            <a:normAutofit/>
          </a:bodyPr>
          <a:lstStyle/>
          <a:p>
            <a:r>
              <a:rPr lang="zh-CN" altLang="en-US" sz="3200" dirty="0">
                <a:solidFill>
                  <a:schemeClr val="accent5">
                    <a:lumMod val="75000"/>
                  </a:schemeClr>
                </a:solidFill>
              </a:rPr>
              <a:t>日常生活中，我们无意识地调用了脚本内的大量信息</a:t>
            </a:r>
          </a:p>
        </p:txBody>
      </p:sp>
      <p:pic>
        <p:nvPicPr>
          <p:cNvPr id="4" name="内容占位符 3">
            <a:extLst>
              <a:ext uri="{FF2B5EF4-FFF2-40B4-BE49-F238E27FC236}">
                <a16:creationId xmlns:a16="http://schemas.microsoft.com/office/drawing/2014/main" id="{648DA75A-0118-49D9-9EB6-1F2282D8D761}"/>
              </a:ext>
            </a:extLst>
          </p:cNvPr>
          <p:cNvPicPr>
            <a:picLocks noGrp="1" noChangeAspect="1"/>
          </p:cNvPicPr>
          <p:nvPr>
            <p:ph idx="1"/>
          </p:nvPr>
        </p:nvPicPr>
        <p:blipFill>
          <a:blip r:embed="rId2"/>
          <a:stretch>
            <a:fillRect/>
          </a:stretch>
        </p:blipFill>
        <p:spPr>
          <a:xfrm>
            <a:off x="1522592" y="2349225"/>
            <a:ext cx="8436601" cy="2682700"/>
          </a:xfrm>
          <a:prstGeom prst="rect">
            <a:avLst/>
          </a:prstGeom>
        </p:spPr>
      </p:pic>
    </p:spTree>
    <p:extLst>
      <p:ext uri="{BB962C8B-B14F-4D97-AF65-F5344CB8AC3E}">
        <p14:creationId xmlns:p14="http://schemas.microsoft.com/office/powerpoint/2010/main" val="177848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49905-EB30-4B14-9CF2-D7DBEDE75C62}"/>
              </a:ext>
            </a:extLst>
          </p:cNvPr>
          <p:cNvSpPr>
            <a:spLocks noGrp="1"/>
          </p:cNvSpPr>
          <p:nvPr>
            <p:ph type="title"/>
          </p:nvPr>
        </p:nvSpPr>
        <p:spPr>
          <a:xfrm>
            <a:off x="838200" y="365125"/>
            <a:ext cx="10515600" cy="1325563"/>
          </a:xfrm>
        </p:spPr>
        <p:txBody>
          <a:bodyPr/>
          <a:lstStyle/>
          <a:p>
            <a:r>
              <a:rPr lang="zh-CN" altLang="en-US" b="1" dirty="0">
                <a:solidFill>
                  <a:schemeClr val="accent1"/>
                </a:solidFill>
              </a:rPr>
              <a:t>如何让计算机理解脚本？</a:t>
            </a:r>
          </a:p>
        </p:txBody>
      </p:sp>
      <p:sp>
        <p:nvSpPr>
          <p:cNvPr id="3" name="内容占位符 2">
            <a:extLst>
              <a:ext uri="{FF2B5EF4-FFF2-40B4-BE49-F238E27FC236}">
                <a16:creationId xmlns:a16="http://schemas.microsoft.com/office/drawing/2014/main" id="{399590D8-DCEE-4F61-BCE1-30BFD003B3CF}"/>
              </a:ext>
            </a:extLst>
          </p:cNvPr>
          <p:cNvSpPr>
            <a:spLocks noGrp="1"/>
          </p:cNvSpPr>
          <p:nvPr>
            <p:ph idx="1"/>
          </p:nvPr>
        </p:nvSpPr>
        <p:spPr/>
        <p:txBody>
          <a:bodyPr/>
          <a:lstStyle/>
          <a:p>
            <a:r>
              <a:rPr lang="zh-CN" altLang="en-US" b="1" dirty="0"/>
              <a:t>早期方法</a:t>
            </a:r>
            <a:r>
              <a:rPr lang="zh-CN" altLang="en-US" dirty="0"/>
              <a:t>：人工输入，建立脚本内的推理规则</a:t>
            </a:r>
            <a:endParaRPr lang="en-US" altLang="zh-CN" dirty="0"/>
          </a:p>
          <a:p>
            <a:r>
              <a:rPr lang="zh-CN" altLang="en-US" b="1" dirty="0"/>
              <a:t>弊端</a:t>
            </a:r>
            <a:r>
              <a:rPr lang="zh-CN" altLang="en-US" dirty="0"/>
              <a:t>：</a:t>
            </a:r>
            <a:endParaRPr lang="en-US" altLang="zh-CN" dirty="0"/>
          </a:p>
          <a:p>
            <a:r>
              <a:rPr lang="zh-CN" altLang="en-US" dirty="0"/>
              <a:t>描述不够充分，对变化的处理能力不够</a:t>
            </a:r>
            <a:endParaRPr lang="en-US" altLang="zh-CN" dirty="0"/>
          </a:p>
          <a:p>
            <a:r>
              <a:rPr lang="zh-CN" altLang="en-US" dirty="0"/>
              <a:t>效率低</a:t>
            </a:r>
            <a:endParaRPr lang="en-US" altLang="zh-CN" dirty="0"/>
          </a:p>
          <a:p>
            <a:r>
              <a:rPr lang="zh-CN" altLang="en-US" dirty="0"/>
              <a:t>迁移能力差</a:t>
            </a:r>
            <a:endParaRPr lang="en-US" altLang="zh-CN" dirty="0"/>
          </a:p>
          <a:p>
            <a:r>
              <a:rPr lang="zh-CN" altLang="en-US" b="1" dirty="0"/>
              <a:t>结果：</a:t>
            </a:r>
            <a:r>
              <a:rPr lang="zh-CN" altLang="en-US" dirty="0"/>
              <a:t>第一次人工智能寒冬（</a:t>
            </a:r>
            <a:r>
              <a:rPr lang="en-US" altLang="zh-CN" dirty="0"/>
              <a:t>1974-1980</a:t>
            </a:r>
            <a:r>
              <a:rPr lang="zh-CN" altLang="en-US" dirty="0"/>
              <a:t>）</a:t>
            </a:r>
            <a:endParaRPr lang="en-US" altLang="zh-CN" dirty="0"/>
          </a:p>
          <a:p>
            <a:r>
              <a:rPr lang="zh-CN" altLang="en-US" dirty="0"/>
              <a:t>人工智能专家们发现逻辑证明器、感知器、增强学习等等只能做很简单、非常特定的任务，稍微超出范围就无法应对</a:t>
            </a:r>
            <a:endParaRPr lang="en-US" altLang="zh-CN" dirty="0"/>
          </a:p>
          <a:p>
            <a:endParaRPr lang="zh-CN" altLang="en-US" dirty="0"/>
          </a:p>
        </p:txBody>
      </p:sp>
    </p:spTree>
    <p:extLst>
      <p:ext uri="{BB962C8B-B14F-4D97-AF65-F5344CB8AC3E}">
        <p14:creationId xmlns:p14="http://schemas.microsoft.com/office/powerpoint/2010/main" val="219097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B3E12-6FD0-4538-8DB0-A54340F4001F}"/>
              </a:ext>
            </a:extLst>
          </p:cNvPr>
          <p:cNvSpPr>
            <a:spLocks noGrp="1"/>
          </p:cNvSpPr>
          <p:nvPr>
            <p:ph type="title"/>
          </p:nvPr>
        </p:nvSpPr>
        <p:spPr/>
        <p:txBody>
          <a:bodyPr/>
          <a:lstStyle/>
          <a:p>
            <a:r>
              <a:rPr lang="zh-CN" altLang="en-US" b="1" dirty="0">
                <a:solidFill>
                  <a:schemeClr val="accent1"/>
                </a:solidFill>
              </a:rPr>
              <a:t>词向量（</a:t>
            </a:r>
            <a:r>
              <a:rPr lang="en-US" altLang="zh-CN" b="1" dirty="0">
                <a:solidFill>
                  <a:schemeClr val="accent1"/>
                </a:solidFill>
              </a:rPr>
              <a:t>word embedding</a:t>
            </a:r>
            <a:r>
              <a:rPr lang="zh-CN" altLang="en-US" b="1" dirty="0">
                <a:solidFill>
                  <a:schemeClr val="accent1"/>
                </a:solidFill>
              </a:rPr>
              <a:t>）</a:t>
            </a:r>
          </a:p>
        </p:txBody>
      </p:sp>
      <p:sp>
        <p:nvSpPr>
          <p:cNvPr id="3" name="内容占位符 2">
            <a:extLst>
              <a:ext uri="{FF2B5EF4-FFF2-40B4-BE49-F238E27FC236}">
                <a16:creationId xmlns:a16="http://schemas.microsoft.com/office/drawing/2014/main" id="{9A27302D-399F-46F6-8A6C-1CD82ACB5F87}"/>
              </a:ext>
            </a:extLst>
          </p:cNvPr>
          <p:cNvSpPr>
            <a:spLocks noGrp="1"/>
          </p:cNvSpPr>
          <p:nvPr>
            <p:ph idx="1"/>
          </p:nvPr>
        </p:nvSpPr>
        <p:spPr>
          <a:xfrm>
            <a:off x="838200" y="1825625"/>
            <a:ext cx="5340658" cy="4351338"/>
          </a:xfrm>
        </p:spPr>
        <p:txBody>
          <a:bodyPr/>
          <a:lstStyle/>
          <a:p>
            <a:r>
              <a:rPr lang="zh-CN" altLang="en-US" dirty="0"/>
              <a:t>使用向量表示词汇</a:t>
            </a:r>
            <a:endParaRPr lang="en-US" altLang="zh-CN" dirty="0"/>
          </a:p>
          <a:p>
            <a:r>
              <a:rPr lang="zh-CN" altLang="en-US" dirty="0"/>
              <a:t>两个词靠得越近说明它们的联系越密切</a:t>
            </a:r>
            <a:endParaRPr lang="en-US" altLang="zh-CN" dirty="0"/>
          </a:p>
          <a:p>
            <a:r>
              <a:rPr lang="zh-CN" altLang="en-US" dirty="0"/>
              <a:t>不同的相对位置表示不同的联系</a:t>
            </a:r>
          </a:p>
        </p:txBody>
      </p:sp>
      <p:pic>
        <p:nvPicPr>
          <p:cNvPr id="4" name="图片 3">
            <a:extLst>
              <a:ext uri="{FF2B5EF4-FFF2-40B4-BE49-F238E27FC236}">
                <a16:creationId xmlns:a16="http://schemas.microsoft.com/office/drawing/2014/main" id="{06DADCAD-131B-41FB-B576-909C5E46BBBE}"/>
              </a:ext>
            </a:extLst>
          </p:cNvPr>
          <p:cNvPicPr>
            <a:picLocks noChangeAspect="1"/>
          </p:cNvPicPr>
          <p:nvPr/>
        </p:nvPicPr>
        <p:blipFill rotWithShape="1">
          <a:blip r:embed="rId2"/>
          <a:srcRect l="1" t="12197" r="52849" b="13996"/>
          <a:stretch/>
        </p:blipFill>
        <p:spPr>
          <a:xfrm>
            <a:off x="6728177" y="1825625"/>
            <a:ext cx="4146969" cy="3664961"/>
          </a:xfrm>
          <a:prstGeom prst="rect">
            <a:avLst/>
          </a:prstGeom>
        </p:spPr>
      </p:pic>
      <p:sp>
        <p:nvSpPr>
          <p:cNvPr id="6" name="内容占位符 2">
            <a:extLst>
              <a:ext uri="{FF2B5EF4-FFF2-40B4-BE49-F238E27FC236}">
                <a16:creationId xmlns:a16="http://schemas.microsoft.com/office/drawing/2014/main" id="{C0986771-3682-4F5A-82E9-A15DB9A4B41C}"/>
              </a:ext>
            </a:extLst>
          </p:cNvPr>
          <p:cNvSpPr txBox="1">
            <a:spLocks/>
          </p:cNvSpPr>
          <p:nvPr/>
        </p:nvSpPr>
        <p:spPr>
          <a:xfrm>
            <a:off x="778276" y="4083727"/>
            <a:ext cx="5340658" cy="1064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同一个脚本中的词聚集在一起，而且以脚本的模式排列</a:t>
            </a:r>
            <a:endParaRPr lang="en-US" altLang="zh-CN" dirty="0"/>
          </a:p>
        </p:txBody>
      </p:sp>
    </p:spTree>
    <p:extLst>
      <p:ext uri="{BB962C8B-B14F-4D97-AF65-F5344CB8AC3E}">
        <p14:creationId xmlns:p14="http://schemas.microsoft.com/office/powerpoint/2010/main" val="497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2084C-7284-464B-A3A4-C32B9A780ED0}"/>
              </a:ext>
            </a:extLst>
          </p:cNvPr>
          <p:cNvSpPr>
            <a:spLocks noGrp="1"/>
          </p:cNvSpPr>
          <p:nvPr>
            <p:ph type="title"/>
          </p:nvPr>
        </p:nvSpPr>
        <p:spPr/>
        <p:txBody>
          <a:bodyPr/>
          <a:lstStyle/>
          <a:p>
            <a:r>
              <a:rPr lang="zh-CN" altLang="en-US" b="1" dirty="0">
                <a:solidFill>
                  <a:schemeClr val="accent1"/>
                </a:solidFill>
              </a:rPr>
              <a:t>如何确定每个词的词向量？</a:t>
            </a:r>
          </a:p>
        </p:txBody>
      </p:sp>
      <p:sp>
        <p:nvSpPr>
          <p:cNvPr id="3" name="内容占位符 2">
            <a:extLst>
              <a:ext uri="{FF2B5EF4-FFF2-40B4-BE49-F238E27FC236}">
                <a16:creationId xmlns:a16="http://schemas.microsoft.com/office/drawing/2014/main" id="{869759B4-9D9D-442A-A6D3-7DAADAB80341}"/>
              </a:ext>
            </a:extLst>
          </p:cNvPr>
          <p:cNvSpPr>
            <a:spLocks noGrp="1"/>
          </p:cNvSpPr>
          <p:nvPr>
            <p:ph idx="1"/>
          </p:nvPr>
        </p:nvSpPr>
        <p:spPr/>
        <p:txBody>
          <a:bodyPr/>
          <a:lstStyle/>
          <a:p>
            <a:r>
              <a:rPr lang="zh-CN" altLang="en-US" dirty="0"/>
              <a:t>向计算机输入大量文本，通过深度学习（</a:t>
            </a:r>
            <a:r>
              <a:rPr lang="en-US" altLang="zh-CN" dirty="0"/>
              <a:t>Deep Learning</a:t>
            </a:r>
            <a:r>
              <a:rPr lang="zh-CN" altLang="en-US" dirty="0"/>
              <a:t>）确定词之间的联系</a:t>
            </a:r>
            <a:endParaRPr lang="en-US" altLang="zh-CN" dirty="0"/>
          </a:p>
          <a:p>
            <a:r>
              <a:rPr lang="zh-CN" altLang="en-US" dirty="0"/>
              <a:t>比如：输入的大量文本中，计算机发现“飞机”和“飞行员”经常伴随出现，而且两个词在句子中出现的位置有规律。通过数学方法可以量化这种联系，确定两个词向量的相对位置</a:t>
            </a:r>
            <a:endParaRPr lang="en-US" altLang="zh-CN" dirty="0"/>
          </a:p>
          <a:p>
            <a:endParaRPr lang="zh-CN" altLang="en-US" dirty="0"/>
          </a:p>
        </p:txBody>
      </p:sp>
      <p:pic>
        <p:nvPicPr>
          <p:cNvPr id="4" name="图片 3">
            <a:extLst>
              <a:ext uri="{FF2B5EF4-FFF2-40B4-BE49-F238E27FC236}">
                <a16:creationId xmlns:a16="http://schemas.microsoft.com/office/drawing/2014/main" id="{7162700A-9B2D-49ED-9969-5D469461E945}"/>
              </a:ext>
            </a:extLst>
          </p:cNvPr>
          <p:cNvPicPr>
            <a:picLocks noChangeAspect="1"/>
          </p:cNvPicPr>
          <p:nvPr/>
        </p:nvPicPr>
        <p:blipFill rotWithShape="1">
          <a:blip r:embed="rId2"/>
          <a:srcRect r="202" b="11050"/>
          <a:stretch/>
        </p:blipFill>
        <p:spPr>
          <a:xfrm>
            <a:off x="3638550" y="4218195"/>
            <a:ext cx="5038725" cy="2440782"/>
          </a:xfrm>
          <a:prstGeom prst="rect">
            <a:avLst/>
          </a:prstGeom>
        </p:spPr>
      </p:pic>
    </p:spTree>
    <p:extLst>
      <p:ext uri="{BB962C8B-B14F-4D97-AF65-F5344CB8AC3E}">
        <p14:creationId xmlns:p14="http://schemas.microsoft.com/office/powerpoint/2010/main" val="92172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1A88A-9ACF-4BBE-A4FD-103944F6D89C}"/>
              </a:ext>
            </a:extLst>
          </p:cNvPr>
          <p:cNvSpPr>
            <a:spLocks noGrp="1"/>
          </p:cNvSpPr>
          <p:nvPr>
            <p:ph type="title"/>
          </p:nvPr>
        </p:nvSpPr>
        <p:spPr/>
        <p:txBody>
          <a:bodyPr/>
          <a:lstStyle/>
          <a:p>
            <a:r>
              <a:rPr lang="zh-CN" altLang="en-US" b="1" dirty="0">
                <a:solidFill>
                  <a:schemeClr val="accent1"/>
                </a:solidFill>
              </a:rPr>
              <a:t>词向量的优势和不足</a:t>
            </a:r>
          </a:p>
        </p:txBody>
      </p:sp>
      <p:sp>
        <p:nvSpPr>
          <p:cNvPr id="3" name="内容占位符 2">
            <a:extLst>
              <a:ext uri="{FF2B5EF4-FFF2-40B4-BE49-F238E27FC236}">
                <a16:creationId xmlns:a16="http://schemas.microsoft.com/office/drawing/2014/main" id="{14482B07-CD57-496D-BF9D-CFCB2DEC5AA9}"/>
              </a:ext>
            </a:extLst>
          </p:cNvPr>
          <p:cNvSpPr>
            <a:spLocks noGrp="1"/>
          </p:cNvSpPr>
          <p:nvPr>
            <p:ph idx="1"/>
          </p:nvPr>
        </p:nvSpPr>
        <p:spPr/>
        <p:txBody>
          <a:bodyPr/>
          <a:lstStyle/>
          <a:p>
            <a:r>
              <a:rPr lang="zh-CN" altLang="en-US" b="1" dirty="0"/>
              <a:t>优势：</a:t>
            </a:r>
            <a:endParaRPr lang="en-US" altLang="zh-CN" b="1" dirty="0"/>
          </a:p>
          <a:p>
            <a:r>
              <a:rPr lang="zh-CN" altLang="en-US" dirty="0"/>
              <a:t>效率高</a:t>
            </a:r>
            <a:endParaRPr lang="en-US" altLang="zh-CN" dirty="0"/>
          </a:p>
          <a:p>
            <a:r>
              <a:rPr lang="zh-CN" altLang="en-US" dirty="0"/>
              <a:t>处理变化的能力强</a:t>
            </a:r>
            <a:endParaRPr lang="en-US" altLang="zh-CN" dirty="0"/>
          </a:p>
          <a:p>
            <a:r>
              <a:rPr lang="zh-CN" altLang="en-US" dirty="0"/>
              <a:t>迁移、联想能力强</a:t>
            </a:r>
            <a:endParaRPr lang="en-US" altLang="zh-CN" dirty="0"/>
          </a:p>
          <a:p>
            <a:r>
              <a:rPr lang="zh-CN" altLang="en-US" b="1" dirty="0"/>
              <a:t>不足：</a:t>
            </a:r>
            <a:endParaRPr lang="en-US" altLang="zh-CN" b="1" dirty="0"/>
          </a:p>
          <a:p>
            <a:r>
              <a:rPr lang="zh-CN" altLang="en-US" dirty="0"/>
              <a:t>对输入文本的要求高</a:t>
            </a:r>
            <a:endParaRPr lang="en-US" altLang="zh-CN" dirty="0"/>
          </a:p>
          <a:p>
            <a:r>
              <a:rPr lang="zh-CN" altLang="en-US" dirty="0"/>
              <a:t>只是表现了词之间的联系，并没有真正理解词</a:t>
            </a:r>
            <a:endParaRPr lang="en-US" altLang="zh-CN" dirty="0"/>
          </a:p>
          <a:p>
            <a:r>
              <a:rPr lang="zh-CN" altLang="en-US" dirty="0"/>
              <a:t>无法描述非常复杂的关系</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5558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9DE54-F112-4670-8F52-0588BA9A3824}"/>
              </a:ext>
            </a:extLst>
          </p:cNvPr>
          <p:cNvSpPr>
            <a:spLocks noGrp="1"/>
          </p:cNvSpPr>
          <p:nvPr>
            <p:ph type="title"/>
          </p:nvPr>
        </p:nvSpPr>
        <p:spPr/>
        <p:txBody>
          <a:bodyPr/>
          <a:lstStyle/>
          <a:p>
            <a:r>
              <a:rPr lang="zh-CN" altLang="en-US" b="1" dirty="0">
                <a:solidFill>
                  <a:schemeClr val="accent1"/>
                </a:solidFill>
              </a:rPr>
              <a:t>事件框架（</a:t>
            </a:r>
            <a:r>
              <a:rPr lang="en-US" altLang="zh-CN" b="1" dirty="0">
                <a:solidFill>
                  <a:schemeClr val="accent1"/>
                </a:solidFill>
              </a:rPr>
              <a:t>event-frame</a:t>
            </a:r>
            <a:r>
              <a:rPr lang="zh-CN" altLang="en-US" b="1" dirty="0">
                <a:solidFill>
                  <a:schemeClr val="accent1"/>
                </a:solidFill>
              </a:rPr>
              <a:t>）</a:t>
            </a:r>
          </a:p>
        </p:txBody>
      </p:sp>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p:txBody>
          <a:bodyPr/>
          <a:lstStyle/>
          <a:p>
            <a:r>
              <a:rPr lang="zh-CN" altLang="en-US" dirty="0"/>
              <a:t>框架与语境和文化密切相关</a:t>
            </a:r>
            <a:endParaRPr lang="en-US" altLang="zh-CN" dirty="0"/>
          </a:p>
          <a:p>
            <a:r>
              <a:rPr lang="zh-CN" altLang="en-US" dirty="0"/>
              <a:t>将框架概念推而广之，描述更普遍的情境，比如由时间顺序或致使连接的事件链</a:t>
            </a:r>
            <a:endParaRPr lang="en-US" altLang="zh-CN" dirty="0"/>
          </a:p>
          <a:p>
            <a:endParaRPr lang="en-US" altLang="zh-CN" dirty="0"/>
          </a:p>
        </p:txBody>
      </p:sp>
    </p:spTree>
    <p:extLst>
      <p:ext uri="{BB962C8B-B14F-4D97-AF65-F5344CB8AC3E}">
        <p14:creationId xmlns:p14="http://schemas.microsoft.com/office/powerpoint/2010/main" val="241808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B4F92-60C6-4455-8BDF-323D5857BD5C}"/>
              </a:ext>
            </a:extLst>
          </p:cNvPr>
          <p:cNvSpPr>
            <a:spLocks noGrp="1"/>
          </p:cNvSpPr>
          <p:nvPr>
            <p:ph type="title"/>
          </p:nvPr>
        </p:nvSpPr>
        <p:spPr/>
        <p:txBody>
          <a:bodyPr/>
          <a:lstStyle/>
          <a:p>
            <a:r>
              <a:rPr lang="zh-CN" altLang="en-US" dirty="0">
                <a:solidFill>
                  <a:schemeClr val="accent1"/>
                </a:solidFill>
                <a:latin typeface="华文行楷" panose="02010800040101010101" pitchFamily="2" charset="-122"/>
                <a:ea typeface="华文行楷" panose="02010800040101010101" pitchFamily="2" charset="-122"/>
              </a:rPr>
              <a:t>当看到“购买”这个词时，你会想到什么？</a:t>
            </a:r>
          </a:p>
        </p:txBody>
      </p:sp>
      <p:sp>
        <p:nvSpPr>
          <p:cNvPr id="3" name="内容占位符 2">
            <a:extLst>
              <a:ext uri="{FF2B5EF4-FFF2-40B4-BE49-F238E27FC236}">
                <a16:creationId xmlns:a16="http://schemas.microsoft.com/office/drawing/2014/main" id="{9436DF83-A80A-4774-8478-8B5A3FA61FEE}"/>
              </a:ext>
            </a:extLst>
          </p:cNvPr>
          <p:cNvSpPr>
            <a:spLocks noGrp="1"/>
          </p:cNvSpPr>
          <p:nvPr>
            <p:ph idx="1"/>
          </p:nvPr>
        </p:nvSpPr>
        <p:spPr>
          <a:xfrm>
            <a:off x="836350" y="2189100"/>
            <a:ext cx="10519299" cy="4303775"/>
          </a:xfrm>
        </p:spPr>
        <p:txBody>
          <a:bodyPr/>
          <a:lstStyle/>
          <a:p>
            <a:r>
              <a:rPr lang="zh-CN" altLang="en-US" dirty="0"/>
              <a:t>钱</a:t>
            </a:r>
            <a:endParaRPr lang="en-US" altLang="zh-CN" dirty="0"/>
          </a:p>
          <a:p>
            <a:r>
              <a:rPr lang="zh-CN" altLang="en-US" dirty="0"/>
              <a:t>货物</a:t>
            </a:r>
            <a:endParaRPr lang="en-US" altLang="zh-CN" dirty="0"/>
          </a:p>
          <a:p>
            <a:r>
              <a:rPr lang="zh-CN" altLang="en-US" dirty="0"/>
              <a:t>买者</a:t>
            </a:r>
            <a:endParaRPr lang="en-US" altLang="zh-CN" dirty="0"/>
          </a:p>
          <a:p>
            <a:r>
              <a:rPr lang="zh-CN" altLang="en-US" dirty="0"/>
              <a:t>卖者</a:t>
            </a:r>
            <a:endParaRPr lang="en-US" altLang="zh-CN" dirty="0"/>
          </a:p>
          <a:p>
            <a:r>
              <a:rPr lang="en-US" altLang="zh-CN" dirty="0"/>
              <a:t>……</a:t>
            </a:r>
          </a:p>
          <a:p>
            <a:endParaRPr lang="zh-CN" altLang="en-US" dirty="0"/>
          </a:p>
        </p:txBody>
      </p:sp>
      <p:pic>
        <p:nvPicPr>
          <p:cNvPr id="4" name="图片 3">
            <a:extLst>
              <a:ext uri="{FF2B5EF4-FFF2-40B4-BE49-F238E27FC236}">
                <a16:creationId xmlns:a16="http://schemas.microsoft.com/office/drawing/2014/main" id="{2B8D5694-09F1-48C4-A7C5-F1B607442ABB}"/>
              </a:ext>
            </a:extLst>
          </p:cNvPr>
          <p:cNvPicPr>
            <a:picLocks noChangeAspect="1"/>
          </p:cNvPicPr>
          <p:nvPr/>
        </p:nvPicPr>
        <p:blipFill>
          <a:blip r:embed="rId2"/>
          <a:stretch>
            <a:fillRect/>
          </a:stretch>
        </p:blipFill>
        <p:spPr>
          <a:xfrm>
            <a:off x="4035199" y="1891128"/>
            <a:ext cx="6836786" cy="3840370"/>
          </a:xfrm>
          <a:prstGeom prst="rect">
            <a:avLst/>
          </a:prstGeom>
        </p:spPr>
      </p:pic>
    </p:spTree>
    <p:extLst>
      <p:ext uri="{BB962C8B-B14F-4D97-AF65-F5344CB8AC3E}">
        <p14:creationId xmlns:p14="http://schemas.microsoft.com/office/powerpoint/2010/main" val="179591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ircle(in)">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9DE54-F112-4670-8F52-0588BA9A3824}"/>
              </a:ext>
            </a:extLst>
          </p:cNvPr>
          <p:cNvSpPr>
            <a:spLocks noGrp="1"/>
          </p:cNvSpPr>
          <p:nvPr>
            <p:ph type="title"/>
          </p:nvPr>
        </p:nvSpPr>
        <p:spPr/>
        <p:txBody>
          <a:bodyPr/>
          <a:lstStyle/>
          <a:p>
            <a:r>
              <a:rPr lang="zh-CN" altLang="en-US" b="1" dirty="0">
                <a:solidFill>
                  <a:schemeClr val="accent1"/>
                </a:solidFill>
              </a:rPr>
              <a:t>位移（</a:t>
            </a:r>
            <a:r>
              <a:rPr lang="en-US" altLang="zh-CN" b="1" dirty="0">
                <a:solidFill>
                  <a:schemeClr val="accent1"/>
                </a:solidFill>
              </a:rPr>
              <a:t>motion</a:t>
            </a:r>
            <a:r>
              <a:rPr lang="zh-CN" altLang="en-US" b="1" dirty="0">
                <a:solidFill>
                  <a:schemeClr val="accent1"/>
                </a:solidFill>
              </a:rPr>
              <a:t>）事件和位移事件框架</a:t>
            </a:r>
          </a:p>
        </p:txBody>
      </p:sp>
      <p:pic>
        <p:nvPicPr>
          <p:cNvPr id="4" name="内容占位符 3">
            <a:extLst>
              <a:ext uri="{FF2B5EF4-FFF2-40B4-BE49-F238E27FC236}">
                <a16:creationId xmlns:a16="http://schemas.microsoft.com/office/drawing/2014/main" id="{7C2CB93E-2D0F-4552-8205-9707CCD641B0}"/>
              </a:ext>
            </a:extLst>
          </p:cNvPr>
          <p:cNvPicPr>
            <a:picLocks noGrp="1" noChangeAspect="1"/>
          </p:cNvPicPr>
          <p:nvPr>
            <p:ph idx="1"/>
          </p:nvPr>
        </p:nvPicPr>
        <p:blipFill>
          <a:blip r:embed="rId2"/>
          <a:stretch>
            <a:fillRect/>
          </a:stretch>
        </p:blipFill>
        <p:spPr>
          <a:xfrm>
            <a:off x="1190625" y="2861866"/>
            <a:ext cx="4713539" cy="3435852"/>
          </a:xfrm>
          <a:prstGeom prst="rect">
            <a:avLst/>
          </a:prstGeom>
        </p:spPr>
      </p:pic>
      <p:pic>
        <p:nvPicPr>
          <p:cNvPr id="5" name="图片 4">
            <a:extLst>
              <a:ext uri="{FF2B5EF4-FFF2-40B4-BE49-F238E27FC236}">
                <a16:creationId xmlns:a16="http://schemas.microsoft.com/office/drawing/2014/main" id="{65FD5A3E-6EE2-4924-B4E8-00031445F81C}"/>
              </a:ext>
            </a:extLst>
          </p:cNvPr>
          <p:cNvPicPr>
            <a:picLocks noChangeAspect="1"/>
          </p:cNvPicPr>
          <p:nvPr/>
        </p:nvPicPr>
        <p:blipFill>
          <a:blip r:embed="rId3"/>
          <a:stretch>
            <a:fillRect/>
          </a:stretch>
        </p:blipFill>
        <p:spPr>
          <a:xfrm>
            <a:off x="5705475" y="2791319"/>
            <a:ext cx="5059893" cy="3873005"/>
          </a:xfrm>
          <a:prstGeom prst="rect">
            <a:avLst/>
          </a:prstGeom>
        </p:spPr>
      </p:pic>
      <p:sp>
        <p:nvSpPr>
          <p:cNvPr id="6" name="文本框 5">
            <a:extLst>
              <a:ext uri="{FF2B5EF4-FFF2-40B4-BE49-F238E27FC236}">
                <a16:creationId xmlns:a16="http://schemas.microsoft.com/office/drawing/2014/main" id="{FC9ABDEE-0490-40E6-9210-F9DB3423E042}"/>
              </a:ext>
            </a:extLst>
          </p:cNvPr>
          <p:cNvSpPr txBox="1"/>
          <p:nvPr/>
        </p:nvSpPr>
        <p:spPr>
          <a:xfrm flipH="1">
            <a:off x="2145598" y="1944120"/>
            <a:ext cx="7517132" cy="523220"/>
          </a:xfrm>
          <a:prstGeom prst="rect">
            <a:avLst/>
          </a:prstGeom>
          <a:noFill/>
        </p:spPr>
        <p:txBody>
          <a:bodyPr wrap="square" rtlCol="0">
            <a:spAutoFit/>
          </a:bodyPr>
          <a:lstStyle/>
          <a:p>
            <a:r>
              <a:rPr lang="zh-CN" altLang="en-US" sz="2800" dirty="0"/>
              <a:t>先回顾一下本书提到过的带有移动物体的情境</a:t>
            </a:r>
          </a:p>
        </p:txBody>
      </p:sp>
    </p:spTree>
    <p:extLst>
      <p:ext uri="{BB962C8B-B14F-4D97-AF65-F5344CB8AC3E}">
        <p14:creationId xmlns:p14="http://schemas.microsoft.com/office/powerpoint/2010/main" val="309798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a:xfrm>
            <a:off x="838200" y="1181100"/>
            <a:ext cx="10267950" cy="4995863"/>
          </a:xfrm>
        </p:spPr>
        <p:txBody>
          <a:bodyPr/>
          <a:lstStyle/>
          <a:p>
            <a:r>
              <a:rPr lang="zh-CN" altLang="en-US" dirty="0"/>
              <a:t>假设主体</a:t>
            </a:r>
            <a:r>
              <a:rPr lang="en-US" altLang="zh-CN" dirty="0"/>
              <a:t>/</a:t>
            </a:r>
            <a:r>
              <a:rPr lang="zh-CN" altLang="en-US" dirty="0"/>
              <a:t>背景分离是感知的普遍有效原则</a:t>
            </a:r>
            <a:endParaRPr lang="en-US" altLang="zh-CN" dirty="0"/>
          </a:p>
          <a:p>
            <a:r>
              <a:rPr lang="zh-CN" altLang="en-US" dirty="0"/>
              <a:t>那么</a:t>
            </a:r>
            <a:r>
              <a:rPr lang="en-US" altLang="zh-CN" dirty="0"/>
              <a:t>“</a:t>
            </a:r>
            <a:r>
              <a:rPr lang="zh-CN" altLang="en-US" dirty="0"/>
              <a:t>主体（</a:t>
            </a:r>
            <a:r>
              <a:rPr lang="en-US" altLang="zh-CN" dirty="0"/>
              <a:t>FIGURE</a:t>
            </a:r>
            <a:r>
              <a:rPr lang="zh-CN" altLang="en-US" dirty="0"/>
              <a:t>）”、“背景（</a:t>
            </a:r>
            <a:r>
              <a:rPr lang="en-US" altLang="zh-CN" dirty="0"/>
              <a:t>GROUND</a:t>
            </a:r>
            <a:r>
              <a:rPr lang="zh-CN" altLang="en-US" dirty="0"/>
              <a:t>）”和“路径（</a:t>
            </a:r>
            <a:r>
              <a:rPr lang="en-US" altLang="zh-CN" dirty="0"/>
              <a:t>PATH</a:t>
            </a:r>
            <a:r>
              <a:rPr lang="zh-CN" altLang="en-US" dirty="0"/>
              <a:t>）”对于位移事件的认知描述来说是关键的</a:t>
            </a:r>
          </a:p>
          <a:p>
            <a:r>
              <a:rPr lang="zh-CN" altLang="en-US" dirty="0"/>
              <a:t>而且位移（</a:t>
            </a:r>
            <a:r>
              <a:rPr lang="en-US" altLang="zh-CN" dirty="0"/>
              <a:t>MOTION</a:t>
            </a:r>
            <a:r>
              <a:rPr lang="zh-CN" altLang="en-US" dirty="0"/>
              <a:t>）本身就可以作为位移事件的第四个成分</a:t>
            </a:r>
            <a:endParaRPr lang="en-US" altLang="zh-CN" dirty="0"/>
          </a:p>
          <a:p>
            <a:r>
              <a:rPr lang="zh-CN" altLang="en-US" dirty="0"/>
              <a:t>考虑句子“气球飞越房子上空”，“飞”描述了位移的方式（</a:t>
            </a:r>
            <a:r>
              <a:rPr lang="en-US" altLang="zh-CN" dirty="0"/>
              <a:t>MANNER</a:t>
            </a:r>
            <a:r>
              <a:rPr lang="zh-CN" altLang="en-US" dirty="0"/>
              <a:t>）</a:t>
            </a:r>
            <a:endParaRPr lang="en-US" altLang="zh-CN" dirty="0"/>
          </a:p>
          <a:p>
            <a:r>
              <a:rPr lang="zh-CN" altLang="en-US" dirty="0"/>
              <a:t>位移事件的发生肯定要有某物使物体开始或保持移动，那么原因（</a:t>
            </a:r>
            <a:r>
              <a:rPr lang="en-US" altLang="zh-CN" dirty="0"/>
              <a:t>CAUSE</a:t>
            </a:r>
            <a:r>
              <a:rPr lang="zh-CN" altLang="en-US" dirty="0"/>
              <a:t>）也是一个重要因素</a:t>
            </a:r>
            <a:endParaRPr lang="en-US" altLang="zh-CN" dirty="0"/>
          </a:p>
        </p:txBody>
      </p:sp>
    </p:spTree>
    <p:extLst>
      <p:ext uri="{BB962C8B-B14F-4D97-AF65-F5344CB8AC3E}">
        <p14:creationId xmlns:p14="http://schemas.microsoft.com/office/powerpoint/2010/main" val="148975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9DE54-F112-4670-8F52-0588BA9A3824}"/>
              </a:ext>
            </a:extLst>
          </p:cNvPr>
          <p:cNvSpPr>
            <a:spLocks noGrp="1"/>
          </p:cNvSpPr>
          <p:nvPr>
            <p:ph type="title"/>
          </p:nvPr>
        </p:nvSpPr>
        <p:spPr/>
        <p:txBody>
          <a:bodyPr/>
          <a:lstStyle/>
          <a:p>
            <a:r>
              <a:rPr lang="zh-CN" altLang="en-US" b="1" dirty="0">
                <a:solidFill>
                  <a:schemeClr val="accent1"/>
                </a:solidFill>
              </a:rPr>
              <a:t>位移事件框架的六个成分</a:t>
            </a:r>
          </a:p>
        </p:txBody>
      </p:sp>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p:txBody>
          <a:bodyPr/>
          <a:lstStyle/>
          <a:p>
            <a:r>
              <a:rPr lang="zh-CN" altLang="en-US" dirty="0"/>
              <a:t>主体（</a:t>
            </a:r>
            <a:r>
              <a:rPr lang="en-US" altLang="zh-CN" dirty="0"/>
              <a:t>FIGURE</a:t>
            </a:r>
            <a:r>
              <a:rPr lang="zh-CN" altLang="en-US" dirty="0"/>
              <a:t>）</a:t>
            </a:r>
            <a:endParaRPr lang="en-US" altLang="zh-CN" dirty="0"/>
          </a:p>
          <a:p>
            <a:r>
              <a:rPr lang="zh-CN" altLang="en-US" dirty="0"/>
              <a:t>背景（</a:t>
            </a:r>
            <a:r>
              <a:rPr lang="en-US" altLang="zh-CN" dirty="0"/>
              <a:t>GROUND</a:t>
            </a:r>
            <a:r>
              <a:rPr lang="zh-CN" altLang="en-US" dirty="0"/>
              <a:t>）</a:t>
            </a:r>
            <a:endParaRPr lang="en-US" altLang="zh-CN" dirty="0"/>
          </a:p>
          <a:p>
            <a:r>
              <a:rPr lang="zh-CN" altLang="en-US" dirty="0"/>
              <a:t>路径（</a:t>
            </a:r>
            <a:r>
              <a:rPr lang="en-US" altLang="zh-CN" dirty="0"/>
              <a:t>PATH</a:t>
            </a:r>
            <a:r>
              <a:rPr lang="zh-CN" altLang="en-US" dirty="0"/>
              <a:t>）</a:t>
            </a:r>
            <a:endParaRPr lang="en-US" altLang="zh-CN" dirty="0"/>
          </a:p>
          <a:p>
            <a:r>
              <a:rPr lang="zh-CN" altLang="en-US" dirty="0"/>
              <a:t>位移（</a:t>
            </a:r>
            <a:r>
              <a:rPr lang="en-US" altLang="zh-CN" dirty="0"/>
              <a:t>MOTION</a:t>
            </a:r>
            <a:r>
              <a:rPr lang="zh-CN" altLang="en-US" dirty="0"/>
              <a:t>）</a:t>
            </a:r>
            <a:endParaRPr lang="en-US" altLang="zh-CN" dirty="0"/>
          </a:p>
          <a:p>
            <a:r>
              <a:rPr lang="zh-CN" altLang="en-US" dirty="0"/>
              <a:t>方式（</a:t>
            </a:r>
            <a:r>
              <a:rPr lang="en-US" altLang="zh-CN" dirty="0"/>
              <a:t>MANNER</a:t>
            </a:r>
            <a:r>
              <a:rPr lang="zh-CN" altLang="en-US" dirty="0"/>
              <a:t>）</a:t>
            </a:r>
            <a:endParaRPr lang="en-US" altLang="zh-CN" dirty="0"/>
          </a:p>
          <a:p>
            <a:r>
              <a:rPr lang="zh-CN" altLang="en-US" dirty="0"/>
              <a:t>原因（</a:t>
            </a:r>
            <a:r>
              <a:rPr lang="en-US" altLang="zh-CN" dirty="0"/>
              <a:t>CAUSE</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1973459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82EA14-5B32-452E-8469-2C8EA097207B}"/>
              </a:ext>
            </a:extLst>
          </p:cNvPr>
          <p:cNvPicPr>
            <a:picLocks noChangeAspect="1"/>
          </p:cNvPicPr>
          <p:nvPr/>
        </p:nvPicPr>
        <p:blipFill>
          <a:blip r:embed="rId2"/>
          <a:stretch>
            <a:fillRect/>
          </a:stretch>
        </p:blipFill>
        <p:spPr>
          <a:xfrm>
            <a:off x="1374632" y="969051"/>
            <a:ext cx="9156986" cy="4919898"/>
          </a:xfrm>
          <a:prstGeom prst="rect">
            <a:avLst/>
          </a:prstGeom>
        </p:spPr>
      </p:pic>
    </p:spTree>
    <p:extLst>
      <p:ext uri="{BB962C8B-B14F-4D97-AF65-F5344CB8AC3E}">
        <p14:creationId xmlns:p14="http://schemas.microsoft.com/office/powerpoint/2010/main" val="286850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9DE54-F112-4670-8F52-0588BA9A3824}"/>
              </a:ext>
            </a:extLst>
          </p:cNvPr>
          <p:cNvSpPr>
            <a:spLocks noGrp="1"/>
          </p:cNvSpPr>
          <p:nvPr>
            <p:ph type="title"/>
          </p:nvPr>
        </p:nvSpPr>
        <p:spPr/>
        <p:txBody>
          <a:bodyPr/>
          <a:lstStyle/>
          <a:p>
            <a:r>
              <a:rPr lang="zh-CN" altLang="en-US" b="1" dirty="0">
                <a:solidFill>
                  <a:schemeClr val="accent1"/>
                </a:solidFill>
              </a:rPr>
              <a:t>事件框架的定义</a:t>
            </a:r>
          </a:p>
        </p:txBody>
      </p:sp>
      <p:pic>
        <p:nvPicPr>
          <p:cNvPr id="4" name="图片 3">
            <a:extLst>
              <a:ext uri="{FF2B5EF4-FFF2-40B4-BE49-F238E27FC236}">
                <a16:creationId xmlns:a16="http://schemas.microsoft.com/office/drawing/2014/main" id="{2F900297-4F9A-4421-80F4-15B75F6502F2}"/>
              </a:ext>
            </a:extLst>
          </p:cNvPr>
          <p:cNvPicPr>
            <a:picLocks noChangeAspect="1"/>
          </p:cNvPicPr>
          <p:nvPr/>
        </p:nvPicPr>
        <p:blipFill>
          <a:blip r:embed="rId2"/>
          <a:stretch>
            <a:fillRect/>
          </a:stretch>
        </p:blipFill>
        <p:spPr>
          <a:xfrm>
            <a:off x="1128636" y="2171537"/>
            <a:ext cx="10082290" cy="2346192"/>
          </a:xfrm>
          <a:prstGeom prst="rect">
            <a:avLst/>
          </a:prstGeom>
        </p:spPr>
      </p:pic>
    </p:spTree>
    <p:extLst>
      <p:ext uri="{BB962C8B-B14F-4D97-AF65-F5344CB8AC3E}">
        <p14:creationId xmlns:p14="http://schemas.microsoft.com/office/powerpoint/2010/main" val="111948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9DE54-F112-4670-8F52-0588BA9A3824}"/>
              </a:ext>
            </a:extLst>
          </p:cNvPr>
          <p:cNvSpPr>
            <a:spLocks noGrp="1"/>
          </p:cNvSpPr>
          <p:nvPr>
            <p:ph type="title"/>
          </p:nvPr>
        </p:nvSpPr>
        <p:spPr/>
        <p:txBody>
          <a:bodyPr/>
          <a:lstStyle/>
          <a:p>
            <a:r>
              <a:rPr lang="zh-CN" altLang="en-US" b="1" dirty="0">
                <a:solidFill>
                  <a:schemeClr val="accent1"/>
                </a:solidFill>
              </a:rPr>
              <a:t>五种事件框架类型</a:t>
            </a:r>
          </a:p>
        </p:txBody>
      </p:sp>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p:txBody>
          <a:bodyPr/>
          <a:lstStyle/>
          <a:p>
            <a:r>
              <a:rPr lang="zh-CN" altLang="en-US" dirty="0"/>
              <a:t>位移事件框架（</a:t>
            </a:r>
            <a:r>
              <a:rPr lang="zh-CN" altLang="en-US" dirty="0">
                <a:solidFill>
                  <a:srgbClr val="030404"/>
                </a:solidFill>
                <a:latin typeface="Times New Roman" panose="02020603050405020304" pitchFamily="18" charset="0"/>
                <a:cs typeface="Times New Roman" panose="02020603050405020304" pitchFamily="18" charset="0"/>
              </a:rPr>
              <a:t> </a:t>
            </a:r>
            <a:r>
              <a:rPr lang="zh-CN" altLang="en-US" dirty="0"/>
              <a:t>motion event-frames </a:t>
            </a:r>
            <a:r>
              <a:rPr lang="zh-CN" altLang="en-US" dirty="0">
                <a:solidFill>
                  <a:srgbClr val="030404"/>
                </a:solidFill>
                <a:latin typeface="Times New Roman" panose="02020603050405020304" pitchFamily="18" charset="0"/>
                <a:cs typeface="Times New Roman" panose="02020603050405020304" pitchFamily="18" charset="0"/>
              </a:rPr>
              <a:t>）</a:t>
            </a:r>
            <a:endParaRPr lang="zh-CN" altLang="en-US" dirty="0"/>
          </a:p>
          <a:p>
            <a:r>
              <a:rPr lang="zh-CN" altLang="en-US" dirty="0"/>
              <a:t>致使事件框架（</a:t>
            </a:r>
            <a:r>
              <a:rPr lang="en-US" altLang="zh-CN" dirty="0"/>
              <a:t> causation event-frames </a:t>
            </a:r>
            <a:r>
              <a:rPr lang="zh-CN" altLang="en-US" dirty="0"/>
              <a:t>）</a:t>
            </a:r>
          </a:p>
          <a:p>
            <a:r>
              <a:rPr lang="zh-CN" altLang="en-US" dirty="0"/>
              <a:t>循环事件框架（</a:t>
            </a:r>
            <a:r>
              <a:rPr lang="en-US" altLang="zh-CN" dirty="0"/>
              <a:t> cyclic  event-frames </a:t>
            </a:r>
            <a:r>
              <a:rPr lang="zh-CN" altLang="en-US" dirty="0"/>
              <a:t>）</a:t>
            </a:r>
          </a:p>
          <a:p>
            <a:r>
              <a:rPr lang="zh-CN" altLang="en-US" dirty="0"/>
              <a:t>参与者互动事件框架（</a:t>
            </a:r>
            <a:r>
              <a:rPr lang="en-US" altLang="zh-CN" dirty="0"/>
              <a:t>participant-interaction event-frames </a:t>
            </a:r>
            <a:r>
              <a:rPr lang="zh-CN" altLang="en-US" dirty="0"/>
              <a:t>）</a:t>
            </a:r>
          </a:p>
          <a:p>
            <a:r>
              <a:rPr lang="zh-CN" altLang="en-US" dirty="0"/>
              <a:t>相互关系事件框架（</a:t>
            </a:r>
            <a:r>
              <a:rPr lang="en-US" altLang="zh-CN" dirty="0"/>
              <a:t>interrelationship event-frames </a:t>
            </a:r>
            <a:r>
              <a:rPr lang="zh-CN" altLang="en-US" dirty="0"/>
              <a:t>）</a:t>
            </a:r>
          </a:p>
          <a:p>
            <a:endParaRPr lang="en-US" altLang="zh-CN" dirty="0"/>
          </a:p>
        </p:txBody>
      </p:sp>
    </p:spTree>
    <p:extLst>
      <p:ext uri="{BB962C8B-B14F-4D97-AF65-F5344CB8AC3E}">
        <p14:creationId xmlns:p14="http://schemas.microsoft.com/office/powerpoint/2010/main" val="1086923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9DE54-F112-4670-8F52-0588BA9A3824}"/>
              </a:ext>
            </a:extLst>
          </p:cNvPr>
          <p:cNvSpPr>
            <a:spLocks noGrp="1"/>
          </p:cNvSpPr>
          <p:nvPr>
            <p:ph type="title"/>
          </p:nvPr>
        </p:nvSpPr>
        <p:spPr/>
        <p:txBody>
          <a:bodyPr/>
          <a:lstStyle/>
          <a:p>
            <a:r>
              <a:rPr lang="zh-CN" altLang="en-US" b="1" dirty="0">
                <a:solidFill>
                  <a:schemeClr val="accent1"/>
                </a:solidFill>
              </a:rPr>
              <a:t>开启注意力视窗（</a:t>
            </a:r>
            <a:r>
              <a:rPr lang="en-US" altLang="zh-CN" b="1" dirty="0">
                <a:solidFill>
                  <a:schemeClr val="accent1"/>
                </a:solidFill>
              </a:rPr>
              <a:t>windowing of attention</a:t>
            </a:r>
            <a:r>
              <a:rPr lang="zh-CN" altLang="en-US" b="1" dirty="0">
                <a:solidFill>
                  <a:schemeClr val="accent1"/>
                </a:solidFill>
              </a:rPr>
              <a:t>）</a:t>
            </a:r>
            <a:r>
              <a:rPr lang="en-US" altLang="zh-CN" b="1" dirty="0">
                <a:solidFill>
                  <a:schemeClr val="accent1"/>
                </a:solidFill>
              </a:rPr>
              <a:t> </a:t>
            </a:r>
            <a:endParaRPr lang="zh-CN" altLang="en-US" b="1" dirty="0">
              <a:solidFill>
                <a:schemeClr val="accent1"/>
              </a:solidFill>
            </a:endParaRPr>
          </a:p>
        </p:txBody>
      </p:sp>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a:xfrm>
            <a:off x="709613" y="1825625"/>
            <a:ext cx="10772774" cy="4351338"/>
          </a:xfrm>
        </p:spPr>
        <p:txBody>
          <a:bodyPr/>
          <a:lstStyle/>
          <a:p>
            <a:pPr marL="0" indent="0">
              <a:buNone/>
            </a:pPr>
            <a:r>
              <a:rPr lang="en-US" altLang="zh-CN" dirty="0"/>
              <a:t>1909</a:t>
            </a:r>
            <a:r>
              <a:rPr lang="zh-CN" altLang="en-US" dirty="0"/>
              <a:t>年</a:t>
            </a:r>
            <a:r>
              <a:rPr lang="en-US" altLang="zh-CN" dirty="0"/>
              <a:t>7</a:t>
            </a:r>
            <a:r>
              <a:rPr lang="zh-CN" altLang="en-US" dirty="0"/>
              <a:t>月</a:t>
            </a:r>
            <a:r>
              <a:rPr lang="en-US" altLang="zh-CN" dirty="0"/>
              <a:t>26</a:t>
            </a:r>
            <a:r>
              <a:rPr lang="zh-CN" altLang="en-US" dirty="0"/>
              <a:t>日</a:t>
            </a:r>
            <a:r>
              <a:rPr lang="en-US" altLang="zh-CN" dirty="0"/>
              <a:t>Louis Bleriot</a:t>
            </a:r>
            <a:r>
              <a:rPr lang="zh-CN" altLang="en-US" dirty="0"/>
              <a:t>从</a:t>
            </a:r>
            <a:r>
              <a:rPr lang="en-US" altLang="zh-CN" dirty="0"/>
              <a:t>Les </a:t>
            </a:r>
            <a:r>
              <a:rPr lang="en-US" altLang="zh-CN" dirty="0" err="1"/>
              <a:t>Baraques</a:t>
            </a:r>
            <a:r>
              <a:rPr lang="zh-CN" altLang="en-US" dirty="0"/>
              <a:t>到</a:t>
            </a:r>
            <a:r>
              <a:rPr lang="en-US" altLang="zh-CN" dirty="0"/>
              <a:t>Dover</a:t>
            </a:r>
            <a:r>
              <a:rPr lang="zh-CN" altLang="en-US" dirty="0"/>
              <a:t>飞过英吉利海峡</a:t>
            </a:r>
            <a:endParaRPr lang="en-US" altLang="zh-CN" dirty="0"/>
          </a:p>
        </p:txBody>
      </p:sp>
      <p:pic>
        <p:nvPicPr>
          <p:cNvPr id="4" name="图片 3">
            <a:extLst>
              <a:ext uri="{FF2B5EF4-FFF2-40B4-BE49-F238E27FC236}">
                <a16:creationId xmlns:a16="http://schemas.microsoft.com/office/drawing/2014/main" id="{F591656F-FBDC-478F-A334-B0D94AFB4A9F}"/>
              </a:ext>
            </a:extLst>
          </p:cNvPr>
          <p:cNvPicPr>
            <a:picLocks noChangeAspect="1"/>
          </p:cNvPicPr>
          <p:nvPr/>
        </p:nvPicPr>
        <p:blipFill>
          <a:blip r:embed="rId2"/>
          <a:stretch>
            <a:fillRect/>
          </a:stretch>
        </p:blipFill>
        <p:spPr>
          <a:xfrm>
            <a:off x="1874554" y="3771047"/>
            <a:ext cx="8004742" cy="2097206"/>
          </a:xfrm>
          <a:prstGeom prst="rect">
            <a:avLst/>
          </a:prstGeom>
        </p:spPr>
      </p:pic>
      <p:cxnSp>
        <p:nvCxnSpPr>
          <p:cNvPr id="6" name="直接连接符 5">
            <a:extLst>
              <a:ext uri="{FF2B5EF4-FFF2-40B4-BE49-F238E27FC236}">
                <a16:creationId xmlns:a16="http://schemas.microsoft.com/office/drawing/2014/main" id="{F18998FF-AE9F-4553-9C4B-2D6A165356CC}"/>
              </a:ext>
            </a:extLst>
          </p:cNvPr>
          <p:cNvCxnSpPr/>
          <p:nvPr/>
        </p:nvCxnSpPr>
        <p:spPr>
          <a:xfrm>
            <a:off x="8782050" y="2333625"/>
            <a:ext cx="241935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49193D0-FE90-4B51-B8DC-740D39C147E2}"/>
              </a:ext>
            </a:extLst>
          </p:cNvPr>
          <p:cNvCxnSpPr/>
          <p:nvPr/>
        </p:nvCxnSpPr>
        <p:spPr>
          <a:xfrm>
            <a:off x="9879296" y="2362992"/>
            <a:ext cx="495300" cy="561975"/>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1EA9893-6B49-4064-A38E-135926D8C474}"/>
              </a:ext>
            </a:extLst>
          </p:cNvPr>
          <p:cNvSpPr txBox="1"/>
          <p:nvPr/>
        </p:nvSpPr>
        <p:spPr>
          <a:xfrm>
            <a:off x="9512821" y="2941959"/>
            <a:ext cx="1723549" cy="400110"/>
          </a:xfrm>
          <a:prstGeom prst="rect">
            <a:avLst/>
          </a:prstGeom>
          <a:noFill/>
        </p:spPr>
        <p:txBody>
          <a:bodyPr wrap="none" rtlCol="0">
            <a:spAutoFit/>
          </a:bodyPr>
          <a:lstStyle/>
          <a:p>
            <a:r>
              <a:rPr lang="zh-CN" altLang="en-US" sz="2000" dirty="0">
                <a:solidFill>
                  <a:schemeClr val="accent4">
                    <a:lumMod val="75000"/>
                  </a:schemeClr>
                </a:solidFill>
              </a:rPr>
              <a:t>激活整个路径</a:t>
            </a:r>
          </a:p>
        </p:txBody>
      </p:sp>
      <p:cxnSp>
        <p:nvCxnSpPr>
          <p:cNvPr id="11" name="直接连接符 10">
            <a:extLst>
              <a:ext uri="{FF2B5EF4-FFF2-40B4-BE49-F238E27FC236}">
                <a16:creationId xmlns:a16="http://schemas.microsoft.com/office/drawing/2014/main" id="{C52E53C4-E79B-4825-931B-4FB407096B7E}"/>
              </a:ext>
            </a:extLst>
          </p:cNvPr>
          <p:cNvCxnSpPr>
            <a:cxnSpLocks/>
          </p:cNvCxnSpPr>
          <p:nvPr/>
        </p:nvCxnSpPr>
        <p:spPr>
          <a:xfrm>
            <a:off x="5133975" y="2333625"/>
            <a:ext cx="35433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0CDAB23-797D-487F-8179-C1EB9B77E685}"/>
              </a:ext>
            </a:extLst>
          </p:cNvPr>
          <p:cNvCxnSpPr/>
          <p:nvPr/>
        </p:nvCxnSpPr>
        <p:spPr>
          <a:xfrm>
            <a:off x="6734175" y="2351116"/>
            <a:ext cx="495300" cy="56197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94AC21D-590B-47C6-A80C-120A9D02B258}"/>
              </a:ext>
            </a:extLst>
          </p:cNvPr>
          <p:cNvSpPr txBox="1"/>
          <p:nvPr/>
        </p:nvSpPr>
        <p:spPr>
          <a:xfrm>
            <a:off x="5519618" y="2941959"/>
            <a:ext cx="3262432" cy="707886"/>
          </a:xfrm>
          <a:prstGeom prst="rect">
            <a:avLst/>
          </a:prstGeom>
          <a:noFill/>
        </p:spPr>
        <p:txBody>
          <a:bodyPr wrap="none" rtlCol="0">
            <a:spAutoFit/>
          </a:bodyPr>
          <a:lstStyle/>
          <a:p>
            <a:r>
              <a:rPr lang="zh-CN" altLang="en-US" sz="2000" dirty="0">
                <a:solidFill>
                  <a:schemeClr val="accent4">
                    <a:lumMod val="75000"/>
                  </a:schemeClr>
                </a:solidFill>
              </a:rPr>
              <a:t>路径具体化，将注意力放在</a:t>
            </a:r>
            <a:endParaRPr lang="en-US" altLang="zh-CN" sz="2000" dirty="0">
              <a:solidFill>
                <a:schemeClr val="accent4">
                  <a:lumMod val="75000"/>
                </a:schemeClr>
              </a:solidFill>
            </a:endParaRPr>
          </a:p>
          <a:p>
            <a:r>
              <a:rPr lang="zh-CN" altLang="en-US" sz="2000" dirty="0">
                <a:solidFill>
                  <a:schemeClr val="accent4">
                    <a:lumMod val="75000"/>
                  </a:schemeClr>
                </a:solidFill>
              </a:rPr>
              <a:t>起点和终点上</a:t>
            </a:r>
          </a:p>
        </p:txBody>
      </p:sp>
    </p:spTree>
    <p:extLst>
      <p:ext uri="{BB962C8B-B14F-4D97-AF65-F5344CB8AC3E}">
        <p14:creationId xmlns:p14="http://schemas.microsoft.com/office/powerpoint/2010/main" val="30001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9DE54-F112-4670-8F52-0588BA9A3824}"/>
              </a:ext>
            </a:extLst>
          </p:cNvPr>
          <p:cNvSpPr>
            <a:spLocks noGrp="1"/>
          </p:cNvSpPr>
          <p:nvPr>
            <p:ph type="title"/>
          </p:nvPr>
        </p:nvSpPr>
        <p:spPr/>
        <p:txBody>
          <a:bodyPr/>
          <a:lstStyle/>
          <a:p>
            <a:r>
              <a:rPr lang="zh-CN" altLang="en-US" b="1" dirty="0">
                <a:solidFill>
                  <a:schemeClr val="accent1"/>
                </a:solidFill>
              </a:rPr>
              <a:t>开启注意力视窗与隔断（</a:t>
            </a:r>
            <a:r>
              <a:rPr lang="en-US" altLang="zh-CN" b="1" dirty="0">
                <a:solidFill>
                  <a:schemeClr val="accent1"/>
                </a:solidFill>
              </a:rPr>
              <a:t>gapping</a:t>
            </a:r>
            <a:r>
              <a:rPr lang="zh-CN" altLang="en-US" b="1" dirty="0">
                <a:solidFill>
                  <a:schemeClr val="accent1"/>
                </a:solidFill>
              </a:rPr>
              <a:t>）</a:t>
            </a:r>
          </a:p>
        </p:txBody>
      </p:sp>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p:txBody>
          <a:bodyPr/>
          <a:lstStyle/>
          <a:p>
            <a:r>
              <a:rPr lang="zh-CN" altLang="en-US" b="1" dirty="0"/>
              <a:t>开启注意力视窗</a:t>
            </a:r>
            <a:r>
              <a:rPr lang="zh-CN" altLang="en-US" dirty="0"/>
              <a:t>：凸显事件框架中特定部分的认知过程</a:t>
            </a:r>
            <a:endParaRPr lang="en-US" altLang="zh-CN" dirty="0"/>
          </a:p>
          <a:p>
            <a:r>
              <a:rPr lang="zh-CN" altLang="en-US" b="1" dirty="0"/>
              <a:t>隔断</a:t>
            </a:r>
            <a:r>
              <a:rPr lang="zh-CN" altLang="en-US" dirty="0"/>
              <a:t>：与开启注意力视窗相反的过程，在这个过程中组成事件框架部分的概念内容被背景化</a:t>
            </a:r>
            <a:endParaRPr lang="en-US" altLang="zh-CN" dirty="0"/>
          </a:p>
          <a:p>
            <a:r>
              <a:rPr lang="zh-CN" altLang="en-US" dirty="0"/>
              <a:t>注意力视窗是可以打开或关闭的。</a:t>
            </a:r>
            <a:endParaRPr lang="en-US" altLang="zh-CN" dirty="0"/>
          </a:p>
          <a:p>
            <a:endParaRPr lang="en-US" altLang="zh-CN" dirty="0"/>
          </a:p>
        </p:txBody>
      </p:sp>
    </p:spTree>
    <p:extLst>
      <p:ext uri="{BB962C8B-B14F-4D97-AF65-F5344CB8AC3E}">
        <p14:creationId xmlns:p14="http://schemas.microsoft.com/office/powerpoint/2010/main" val="39263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9DE54-F112-4670-8F52-0588BA9A3824}"/>
              </a:ext>
            </a:extLst>
          </p:cNvPr>
          <p:cNvSpPr>
            <a:spLocks noGrp="1"/>
          </p:cNvSpPr>
          <p:nvPr>
            <p:ph type="title"/>
          </p:nvPr>
        </p:nvSpPr>
        <p:spPr/>
        <p:txBody>
          <a:bodyPr/>
          <a:lstStyle/>
          <a:p>
            <a:r>
              <a:rPr lang="zh-CN" altLang="en-US" b="1" dirty="0">
                <a:solidFill>
                  <a:schemeClr val="accent1"/>
                </a:solidFill>
              </a:rPr>
              <a:t>注意力视窗打开和关闭的方法一：位置</a:t>
            </a:r>
          </a:p>
        </p:txBody>
      </p:sp>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p:txBody>
          <a:bodyPr/>
          <a:lstStyle/>
          <a:p>
            <a:r>
              <a:rPr lang="zh-CN" altLang="en-US" dirty="0"/>
              <a:t>路径上三个可前景化的位置：起始视窗、中间视窗和结尾视窗</a:t>
            </a:r>
            <a:endParaRPr lang="en-US" altLang="zh-CN" dirty="0"/>
          </a:p>
        </p:txBody>
      </p:sp>
      <p:pic>
        <p:nvPicPr>
          <p:cNvPr id="4" name="图片 3">
            <a:extLst>
              <a:ext uri="{FF2B5EF4-FFF2-40B4-BE49-F238E27FC236}">
                <a16:creationId xmlns:a16="http://schemas.microsoft.com/office/drawing/2014/main" id="{A3D5FC65-B425-4A27-95EC-BD5CA305CC64}"/>
              </a:ext>
            </a:extLst>
          </p:cNvPr>
          <p:cNvPicPr>
            <a:picLocks noChangeAspect="1"/>
          </p:cNvPicPr>
          <p:nvPr/>
        </p:nvPicPr>
        <p:blipFill>
          <a:blip r:embed="rId2"/>
          <a:stretch>
            <a:fillRect/>
          </a:stretch>
        </p:blipFill>
        <p:spPr>
          <a:xfrm>
            <a:off x="2373074" y="2767358"/>
            <a:ext cx="7198201" cy="3133034"/>
          </a:xfrm>
          <a:prstGeom prst="rect">
            <a:avLst/>
          </a:prstGeom>
        </p:spPr>
      </p:pic>
    </p:spTree>
    <p:extLst>
      <p:ext uri="{BB962C8B-B14F-4D97-AF65-F5344CB8AC3E}">
        <p14:creationId xmlns:p14="http://schemas.microsoft.com/office/powerpoint/2010/main" val="884170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5A863-6ACD-49ED-9B2D-964B734CC885}"/>
              </a:ext>
            </a:extLst>
          </p:cNvPr>
          <p:cNvSpPr>
            <a:spLocks noGrp="1"/>
          </p:cNvSpPr>
          <p:nvPr>
            <p:ph type="title"/>
          </p:nvPr>
        </p:nvSpPr>
        <p:spPr>
          <a:xfrm>
            <a:off x="838200" y="365125"/>
            <a:ext cx="10515600" cy="1325563"/>
          </a:xfrm>
        </p:spPr>
        <p:txBody>
          <a:bodyPr>
            <a:normAutofit/>
          </a:bodyPr>
          <a:lstStyle/>
          <a:p>
            <a:r>
              <a:rPr lang="zh-CN" altLang="en-US" sz="3200" b="1" dirty="0">
                <a:solidFill>
                  <a:schemeClr val="accent1"/>
                </a:solidFill>
              </a:rPr>
              <a:t>路径视窗开启是通过使用显性的语言表达来指称路径的特定部分来达到的，相反，这个部分没有明确指出则是隔断</a:t>
            </a:r>
            <a:endParaRPr lang="zh-CN" altLang="en-US" sz="3200" dirty="0"/>
          </a:p>
        </p:txBody>
      </p:sp>
      <p:pic>
        <p:nvPicPr>
          <p:cNvPr id="7" name="内容占位符 6">
            <a:extLst>
              <a:ext uri="{FF2B5EF4-FFF2-40B4-BE49-F238E27FC236}">
                <a16:creationId xmlns:a16="http://schemas.microsoft.com/office/drawing/2014/main" id="{97F143E7-48AB-4525-895E-B800D8CA2AF5}"/>
              </a:ext>
            </a:extLst>
          </p:cNvPr>
          <p:cNvPicPr>
            <a:picLocks noGrp="1" noChangeAspect="1"/>
          </p:cNvPicPr>
          <p:nvPr>
            <p:ph idx="1"/>
          </p:nvPr>
        </p:nvPicPr>
        <p:blipFill rotWithShape="1">
          <a:blip r:embed="rId3"/>
          <a:srcRect l="209" t="2345" r="521" b="10596"/>
          <a:stretch/>
        </p:blipFill>
        <p:spPr>
          <a:xfrm>
            <a:off x="1476189" y="1714499"/>
            <a:ext cx="9096562" cy="4924425"/>
          </a:xfrm>
          <a:prstGeom prst="rect">
            <a:avLst/>
          </a:prstGeom>
        </p:spPr>
      </p:pic>
    </p:spTree>
    <p:extLst>
      <p:ext uri="{BB962C8B-B14F-4D97-AF65-F5344CB8AC3E}">
        <p14:creationId xmlns:p14="http://schemas.microsoft.com/office/powerpoint/2010/main" val="83963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AE106-F4E8-402A-A5D1-81E84199A518}"/>
              </a:ext>
            </a:extLst>
          </p:cNvPr>
          <p:cNvSpPr>
            <a:spLocks noGrp="1"/>
          </p:cNvSpPr>
          <p:nvPr>
            <p:ph type="title"/>
          </p:nvPr>
        </p:nvSpPr>
        <p:spPr/>
        <p:txBody>
          <a:bodyPr/>
          <a:lstStyle/>
          <a:p>
            <a:r>
              <a:rPr lang="zh-CN" altLang="en-US" b="1" dirty="0">
                <a:solidFill>
                  <a:schemeClr val="accent1"/>
                </a:solidFill>
              </a:rPr>
              <a:t>框架（</a:t>
            </a:r>
            <a:r>
              <a:rPr lang="en-US" altLang="zh-CN" b="1" dirty="0">
                <a:solidFill>
                  <a:schemeClr val="accent1"/>
                </a:solidFill>
              </a:rPr>
              <a:t>frame</a:t>
            </a:r>
            <a:r>
              <a:rPr lang="zh-CN" altLang="en-US" b="1" dirty="0">
                <a:solidFill>
                  <a:schemeClr val="accent1"/>
                </a:solidFill>
              </a:rPr>
              <a:t>）</a:t>
            </a:r>
          </a:p>
        </p:txBody>
      </p:sp>
      <p:sp>
        <p:nvSpPr>
          <p:cNvPr id="3" name="内容占位符 2">
            <a:extLst>
              <a:ext uri="{FF2B5EF4-FFF2-40B4-BE49-F238E27FC236}">
                <a16:creationId xmlns:a16="http://schemas.microsoft.com/office/drawing/2014/main" id="{7BB1DC8F-2DFF-422C-8689-D5C2209D5786}"/>
              </a:ext>
            </a:extLst>
          </p:cNvPr>
          <p:cNvSpPr>
            <a:spLocks noGrp="1"/>
          </p:cNvSpPr>
          <p:nvPr>
            <p:ph idx="1"/>
          </p:nvPr>
        </p:nvSpPr>
        <p:spPr>
          <a:xfrm>
            <a:off x="838200" y="1568173"/>
            <a:ext cx="10515600" cy="4667250"/>
          </a:xfrm>
        </p:spPr>
        <p:txBody>
          <a:bodyPr>
            <a:normAutofit/>
          </a:bodyPr>
          <a:lstStyle/>
          <a:p>
            <a:r>
              <a:rPr lang="zh-CN" altLang="en-US" dirty="0"/>
              <a:t>美国语言学家</a:t>
            </a:r>
            <a:r>
              <a:rPr lang="en-US" altLang="zh-CN" dirty="0"/>
              <a:t>Charles J. Fillmore</a:t>
            </a:r>
            <a:r>
              <a:rPr lang="zh-CN" altLang="en-US" dirty="0"/>
              <a:t>于</a:t>
            </a:r>
            <a:r>
              <a:rPr lang="en-US" altLang="zh-CN" dirty="0"/>
              <a:t>1975</a:t>
            </a:r>
            <a:r>
              <a:rPr lang="zh-CN" altLang="en-US" dirty="0"/>
              <a:t>年引入语言学</a:t>
            </a:r>
            <a:endParaRPr lang="en-US" altLang="zh-CN" dirty="0"/>
          </a:p>
          <a:p>
            <a:r>
              <a:rPr lang="zh-CN" altLang="en-US" dirty="0"/>
              <a:t>基本思想：如果没有关于某个词的基本知识，则无法理解这个词</a:t>
            </a:r>
            <a:endParaRPr lang="en-US" altLang="zh-CN" dirty="0"/>
          </a:p>
          <a:p>
            <a:r>
              <a:rPr lang="zh-CN" altLang="en-US" dirty="0"/>
              <a:t>定义</a:t>
            </a:r>
            <a:r>
              <a:rPr lang="en-US" altLang="zh-CN" dirty="0"/>
              <a:t>1</a:t>
            </a:r>
            <a:r>
              <a:rPr lang="zh-CN" altLang="en-US" dirty="0"/>
              <a:t>：能与场景的原型实例建立联系的语言选择的任何系统（</a:t>
            </a:r>
            <a:r>
              <a:rPr lang="en-US" altLang="zh-CN" dirty="0"/>
              <a:t>1975</a:t>
            </a:r>
            <a:r>
              <a:rPr lang="zh-CN" altLang="en-US" dirty="0"/>
              <a:t>）</a:t>
            </a:r>
            <a:endParaRPr lang="en-US" altLang="zh-CN" dirty="0"/>
          </a:p>
          <a:p>
            <a:r>
              <a:rPr lang="zh-CN" altLang="en-US" dirty="0"/>
              <a:t>定义</a:t>
            </a:r>
            <a:r>
              <a:rPr lang="en-US" altLang="zh-CN" dirty="0"/>
              <a:t>2</a:t>
            </a:r>
            <a:r>
              <a:rPr lang="zh-CN" altLang="en-US" dirty="0"/>
              <a:t>：由概念组成的系统，系统中的概念互相连通，理解其中任何一个就必须以理解整个系统结构为前提（</a:t>
            </a:r>
            <a:r>
              <a:rPr lang="en-US" altLang="zh-CN" dirty="0"/>
              <a:t>1982</a:t>
            </a:r>
            <a:r>
              <a:rPr lang="zh-CN" altLang="en-US" dirty="0"/>
              <a:t>）</a:t>
            </a:r>
            <a:endParaRPr lang="en-US" altLang="zh-CN" dirty="0"/>
          </a:p>
        </p:txBody>
      </p:sp>
    </p:spTree>
    <p:extLst>
      <p:ext uri="{BB962C8B-B14F-4D97-AF65-F5344CB8AC3E}">
        <p14:creationId xmlns:p14="http://schemas.microsoft.com/office/powerpoint/2010/main" val="157957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p:txBody>
          <a:bodyPr/>
          <a:lstStyle/>
          <a:p>
            <a:r>
              <a:rPr lang="zh-CN" altLang="en-US" dirty="0"/>
              <a:t>三种类型：开放路径（</a:t>
            </a:r>
            <a:r>
              <a:rPr lang="en-US" altLang="zh-CN" dirty="0"/>
              <a:t>open path</a:t>
            </a:r>
            <a:r>
              <a:rPr lang="zh-CN" altLang="en-US" dirty="0"/>
              <a:t>）、封闭路径（</a:t>
            </a:r>
            <a:r>
              <a:rPr lang="en-US" altLang="zh-CN" dirty="0"/>
              <a:t>closed path</a:t>
            </a:r>
            <a:r>
              <a:rPr lang="zh-CN" altLang="en-US" dirty="0"/>
              <a:t>）和虚构路径（</a:t>
            </a:r>
            <a:r>
              <a:rPr lang="en-US" altLang="zh-CN" dirty="0"/>
              <a:t>fictive path</a:t>
            </a:r>
            <a:r>
              <a:rPr lang="zh-CN" altLang="en-US" dirty="0"/>
              <a:t>）</a:t>
            </a:r>
            <a:endParaRPr lang="en-US" altLang="zh-CN" dirty="0"/>
          </a:p>
          <a:p>
            <a:r>
              <a:rPr lang="zh-CN" altLang="en-US" dirty="0"/>
              <a:t>开放路径：起点和终点处于不同空间位置的路径，如飞机的板条箱的例子</a:t>
            </a:r>
            <a:endParaRPr lang="en-US" altLang="zh-CN" dirty="0"/>
          </a:p>
          <a:p>
            <a:r>
              <a:rPr lang="zh-CN" altLang="en-US" dirty="0"/>
              <a:t>封闭路径：起点和终点在同一空间位置上重合，如“去拿牛奶过来”</a:t>
            </a:r>
            <a:endParaRPr lang="en-US" altLang="zh-CN" dirty="0"/>
          </a:p>
          <a:p>
            <a:r>
              <a:rPr lang="zh-CN" altLang="en-US" dirty="0"/>
              <a:t>虚拟路径：随时间变化而不变的位置关系被表达为存在一个想象的路径，如“我的自行车靠在面包店街对面的路灯杆上”</a:t>
            </a:r>
            <a:endParaRPr lang="en-US" altLang="zh-CN" dirty="0"/>
          </a:p>
        </p:txBody>
      </p:sp>
      <p:sp>
        <p:nvSpPr>
          <p:cNvPr id="4" name="标题 1">
            <a:extLst>
              <a:ext uri="{FF2B5EF4-FFF2-40B4-BE49-F238E27FC236}">
                <a16:creationId xmlns:a16="http://schemas.microsoft.com/office/drawing/2014/main" id="{7049B8D2-69D8-4E01-9FCB-1B544FA56CA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1"/>
                </a:solidFill>
              </a:rPr>
              <a:t>注意力视窗打开和关闭的方法二：类型</a:t>
            </a:r>
          </a:p>
        </p:txBody>
      </p:sp>
    </p:spTree>
    <p:extLst>
      <p:ext uri="{BB962C8B-B14F-4D97-AF65-F5344CB8AC3E}">
        <p14:creationId xmlns:p14="http://schemas.microsoft.com/office/powerpoint/2010/main" val="225957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4AC33-15E0-43F2-AF3C-3DD243BA155F}"/>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55039CE9-1984-410D-9FD9-54C7C4E69EC3}"/>
              </a:ext>
            </a:extLst>
          </p:cNvPr>
          <p:cNvPicPr>
            <a:picLocks noGrp="1" noChangeAspect="1"/>
          </p:cNvPicPr>
          <p:nvPr>
            <p:ph idx="1"/>
          </p:nvPr>
        </p:nvPicPr>
        <p:blipFill>
          <a:blip r:embed="rId2"/>
          <a:stretch>
            <a:fillRect/>
          </a:stretch>
        </p:blipFill>
        <p:spPr>
          <a:xfrm>
            <a:off x="2139886" y="588447"/>
            <a:ext cx="8383846" cy="5549130"/>
          </a:xfrm>
          <a:prstGeom prst="rect">
            <a:avLst/>
          </a:prstGeom>
        </p:spPr>
      </p:pic>
    </p:spTree>
    <p:extLst>
      <p:ext uri="{BB962C8B-B14F-4D97-AF65-F5344CB8AC3E}">
        <p14:creationId xmlns:p14="http://schemas.microsoft.com/office/powerpoint/2010/main" val="2415920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p:txBody>
          <a:bodyPr>
            <a:normAutofit/>
          </a:bodyPr>
          <a:lstStyle/>
          <a:p>
            <a:r>
              <a:rPr lang="zh-CN" altLang="en-US" dirty="0"/>
              <a:t>按照传统</a:t>
            </a:r>
            <a:r>
              <a:rPr lang="en-US" altLang="zh-CN" dirty="0"/>
              <a:t>,</a:t>
            </a:r>
            <a:r>
              <a:rPr lang="zh-CN" altLang="en-US" dirty="0"/>
              <a:t>致使概念</a:t>
            </a:r>
            <a:r>
              <a:rPr lang="en-US" altLang="zh-CN" dirty="0"/>
              <a:t>——</a:t>
            </a:r>
            <a:r>
              <a:rPr lang="zh-CN" altLang="en-US" dirty="0"/>
              <a:t>“是或否”</a:t>
            </a:r>
            <a:endParaRPr lang="en-US" altLang="zh-CN" dirty="0"/>
          </a:p>
          <a:p>
            <a:r>
              <a:rPr lang="zh-CN" altLang="en-US" dirty="0"/>
              <a:t>即词项要么归为“非致使”</a:t>
            </a:r>
            <a:r>
              <a:rPr lang="en-US" altLang="zh-CN" dirty="0"/>
              <a:t>(</a:t>
            </a:r>
            <a:r>
              <a:rPr lang="zh-CN" altLang="en-US" dirty="0"/>
              <a:t>如</a:t>
            </a:r>
            <a:r>
              <a:rPr lang="en-US" altLang="zh-CN" dirty="0" err="1"/>
              <a:t>die,fall</a:t>
            </a:r>
            <a:r>
              <a:rPr lang="zh-CN" altLang="en-US" dirty="0"/>
              <a:t>）</a:t>
            </a:r>
            <a:r>
              <a:rPr lang="en-US" altLang="zh-CN" dirty="0"/>
              <a:t>,</a:t>
            </a:r>
            <a:r>
              <a:rPr lang="zh-CN" altLang="en-US" dirty="0"/>
              <a:t>要么归为“致使”</a:t>
            </a:r>
            <a:r>
              <a:rPr lang="en-US" altLang="zh-CN" dirty="0"/>
              <a:t>(</a:t>
            </a:r>
            <a:r>
              <a:rPr lang="zh-CN" altLang="en-US" dirty="0"/>
              <a:t>如</a:t>
            </a:r>
            <a:r>
              <a:rPr lang="en-US" altLang="zh-CN" dirty="0" err="1"/>
              <a:t>kill,drop</a:t>
            </a:r>
            <a:r>
              <a:rPr lang="zh-CN" altLang="en-US" dirty="0"/>
              <a:t>）</a:t>
            </a:r>
            <a:endParaRPr lang="en-US" altLang="zh-CN" dirty="0"/>
          </a:p>
          <a:p>
            <a:r>
              <a:rPr lang="en-US" altLang="zh-CN" dirty="0" err="1"/>
              <a:t>Talmy</a:t>
            </a:r>
            <a:r>
              <a:rPr lang="zh-CN" altLang="en-US" dirty="0"/>
              <a:t>在</a:t>
            </a:r>
            <a:r>
              <a:rPr lang="en-US" altLang="zh-CN" dirty="0"/>
              <a:t>1976</a:t>
            </a:r>
            <a:r>
              <a:rPr lang="zh-CN" altLang="en-US" dirty="0"/>
              <a:t>年曾提出</a:t>
            </a:r>
            <a:r>
              <a:rPr lang="en-US" altLang="zh-CN" dirty="0"/>
              <a:t>,</a:t>
            </a:r>
            <a:r>
              <a:rPr lang="zh-CN" altLang="en-US" dirty="0"/>
              <a:t>致使存在不同程度</a:t>
            </a:r>
            <a:endParaRPr lang="en-US" altLang="zh-CN" dirty="0"/>
          </a:p>
          <a:p>
            <a:r>
              <a:rPr lang="zh-CN" altLang="en-US" dirty="0"/>
              <a:t>第一种是由不涉及生物的其他事引起的事件</a:t>
            </a:r>
            <a:r>
              <a:rPr lang="en-US" altLang="zh-CN" dirty="0"/>
              <a:t>——“</a:t>
            </a:r>
            <a:r>
              <a:rPr lang="zh-CN" altLang="en-US" dirty="0"/>
              <a:t>事件致使”，如“花瓶碎了”。</a:t>
            </a:r>
            <a:endParaRPr lang="en-US" altLang="zh-CN" dirty="0"/>
          </a:p>
          <a:p>
            <a:r>
              <a:rPr lang="zh-CN" altLang="en-US" dirty="0"/>
              <a:t>第二种是事件与其结果是由人引起</a:t>
            </a:r>
            <a:r>
              <a:rPr lang="en-US" altLang="zh-CN" dirty="0"/>
              <a:t>,</a:t>
            </a:r>
            <a:r>
              <a:rPr lang="zh-CN" altLang="en-US" dirty="0"/>
              <a:t>但又不是有意引起的事件</a:t>
            </a:r>
            <a:r>
              <a:rPr lang="en-US" altLang="zh-CN" dirty="0"/>
              <a:t>——“</a:t>
            </a:r>
            <a:r>
              <a:rPr lang="zh-CN" altLang="en-US" dirty="0"/>
              <a:t>人为致使”</a:t>
            </a:r>
            <a:r>
              <a:rPr lang="en-US" altLang="zh-CN" dirty="0"/>
              <a:t>,</a:t>
            </a:r>
            <a:r>
              <a:rPr lang="zh-CN" altLang="en-US" dirty="0"/>
              <a:t>如“他不小心打碎了花瓶”</a:t>
            </a:r>
            <a:endParaRPr lang="en-US" altLang="zh-CN" dirty="0"/>
          </a:p>
          <a:p>
            <a:r>
              <a:rPr lang="zh-CN" altLang="en-US" dirty="0"/>
              <a:t>第三种是其结果与施事意图一致的事件</a:t>
            </a:r>
            <a:r>
              <a:rPr lang="en-US" altLang="zh-CN" dirty="0"/>
              <a:t>——“</a:t>
            </a:r>
            <a:r>
              <a:rPr lang="zh-CN" altLang="en-US" dirty="0"/>
              <a:t>施事致使”</a:t>
            </a:r>
            <a:r>
              <a:rPr lang="en-US" altLang="zh-CN" dirty="0"/>
              <a:t>,</a:t>
            </a:r>
            <a:r>
              <a:rPr lang="zh-CN" altLang="en-US" dirty="0"/>
              <a:t>如“他为了使他妻子生气而摔碎了花瓶”</a:t>
            </a:r>
          </a:p>
        </p:txBody>
      </p:sp>
      <p:sp>
        <p:nvSpPr>
          <p:cNvPr id="4" name="标题 1">
            <a:extLst>
              <a:ext uri="{FF2B5EF4-FFF2-40B4-BE49-F238E27FC236}">
                <a16:creationId xmlns:a16="http://schemas.microsoft.com/office/drawing/2014/main" id="{7049B8D2-69D8-4E01-9FCB-1B544FA56CA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1"/>
                </a:solidFill>
              </a:rPr>
              <a:t>致使链视窗（</a:t>
            </a:r>
            <a:r>
              <a:rPr lang="en-US" altLang="zh-CN" b="1" dirty="0">
                <a:solidFill>
                  <a:schemeClr val="accent1"/>
                </a:solidFill>
              </a:rPr>
              <a:t>causal-chain windowing</a:t>
            </a:r>
            <a:r>
              <a:rPr lang="zh-CN" altLang="en-US" b="1" dirty="0">
                <a:solidFill>
                  <a:schemeClr val="accent1"/>
                </a:solidFill>
              </a:rPr>
              <a:t>）</a:t>
            </a:r>
          </a:p>
        </p:txBody>
      </p:sp>
    </p:spTree>
    <p:extLst>
      <p:ext uri="{BB962C8B-B14F-4D97-AF65-F5344CB8AC3E}">
        <p14:creationId xmlns:p14="http://schemas.microsoft.com/office/powerpoint/2010/main" val="185082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F22CD-2376-48AB-9363-EE228AC265A3}"/>
              </a:ext>
            </a:extLst>
          </p:cNvPr>
          <p:cNvSpPr>
            <a:spLocks noGrp="1"/>
          </p:cNvSpPr>
          <p:nvPr>
            <p:ph type="title"/>
          </p:nvPr>
        </p:nvSpPr>
        <p:spPr>
          <a:xfrm>
            <a:off x="837414" y="739905"/>
            <a:ext cx="10515600" cy="1325563"/>
          </a:xfrm>
        </p:spPr>
        <p:txBody>
          <a:bodyPr>
            <a:normAutofit fontScale="90000"/>
          </a:bodyPr>
          <a:lstStyle/>
          <a:p>
            <a:r>
              <a:rPr lang="zh-CN" altLang="en-US" dirty="0">
                <a:solidFill>
                  <a:schemeClr val="accent5">
                    <a:lumMod val="50000"/>
                  </a:schemeClr>
                </a:solidFill>
              </a:rPr>
              <a:t>许多涉及致使的事件都应该看成是由更基本的阶段或次事件组成的复杂序列</a:t>
            </a:r>
            <a:br>
              <a:rPr lang="zh-CN" altLang="en-US" dirty="0"/>
            </a:br>
            <a:endParaRPr lang="zh-CN" altLang="en-US" dirty="0"/>
          </a:p>
        </p:txBody>
      </p:sp>
      <p:sp>
        <p:nvSpPr>
          <p:cNvPr id="3" name="内容占位符 2">
            <a:extLst>
              <a:ext uri="{FF2B5EF4-FFF2-40B4-BE49-F238E27FC236}">
                <a16:creationId xmlns:a16="http://schemas.microsoft.com/office/drawing/2014/main" id="{F6CA2A3A-3C42-4CA0-8EFB-387B4DE52DF5}"/>
              </a:ext>
            </a:extLst>
          </p:cNvPr>
          <p:cNvSpPr>
            <a:spLocks noGrp="1"/>
          </p:cNvSpPr>
          <p:nvPr>
            <p:ph idx="1"/>
          </p:nvPr>
        </p:nvSpPr>
        <p:spPr>
          <a:xfrm>
            <a:off x="837414" y="1910466"/>
            <a:ext cx="10515600" cy="4351338"/>
          </a:xfrm>
        </p:spPr>
        <p:txBody>
          <a:bodyPr/>
          <a:lstStyle/>
          <a:p>
            <a:r>
              <a:rPr lang="zh-CN" altLang="en-US" dirty="0"/>
              <a:t>例子：</a:t>
            </a:r>
            <a:r>
              <a:rPr lang="en-US" altLang="zh-CN" dirty="0"/>
              <a:t>John</a:t>
            </a:r>
            <a:r>
              <a:rPr lang="zh-CN" altLang="en-US" dirty="0"/>
              <a:t>用石头打碎了窗户</a:t>
            </a:r>
          </a:p>
        </p:txBody>
      </p:sp>
      <p:pic>
        <p:nvPicPr>
          <p:cNvPr id="4" name="图片 3">
            <a:extLst>
              <a:ext uri="{FF2B5EF4-FFF2-40B4-BE49-F238E27FC236}">
                <a16:creationId xmlns:a16="http://schemas.microsoft.com/office/drawing/2014/main" id="{2A946C9C-7A43-407C-A832-893D1FEB023A}"/>
              </a:ext>
            </a:extLst>
          </p:cNvPr>
          <p:cNvPicPr>
            <a:picLocks noChangeAspect="1"/>
          </p:cNvPicPr>
          <p:nvPr/>
        </p:nvPicPr>
        <p:blipFill>
          <a:blip r:embed="rId2"/>
          <a:stretch>
            <a:fillRect/>
          </a:stretch>
        </p:blipFill>
        <p:spPr>
          <a:xfrm>
            <a:off x="1382788" y="2666087"/>
            <a:ext cx="9049351" cy="3203800"/>
          </a:xfrm>
          <a:prstGeom prst="rect">
            <a:avLst/>
          </a:prstGeom>
        </p:spPr>
      </p:pic>
    </p:spTree>
    <p:extLst>
      <p:ext uri="{BB962C8B-B14F-4D97-AF65-F5344CB8AC3E}">
        <p14:creationId xmlns:p14="http://schemas.microsoft.com/office/powerpoint/2010/main" val="46408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p:txBody>
          <a:bodyPr/>
          <a:lstStyle/>
          <a:p>
            <a:r>
              <a:rPr lang="zh-CN" altLang="en-US" dirty="0"/>
              <a:t>观察这五个次事件的相互关系</a:t>
            </a:r>
            <a:r>
              <a:rPr lang="en-US" altLang="zh-CN" dirty="0"/>
              <a:t>,</a:t>
            </a:r>
            <a:r>
              <a:rPr lang="zh-CN" altLang="en-US" dirty="0"/>
              <a:t>我们发现每一个次事件都以致使关系与下一个次事件相联系</a:t>
            </a:r>
            <a:r>
              <a:rPr lang="en-US" altLang="zh-CN" dirty="0"/>
              <a:t>,</a:t>
            </a:r>
            <a:r>
              <a:rPr lang="zh-CN" altLang="en-US" dirty="0"/>
              <a:t>这就产生了</a:t>
            </a:r>
            <a:r>
              <a:rPr lang="en-US" altLang="zh-CN" dirty="0" err="1"/>
              <a:t>Talmy</a:t>
            </a:r>
            <a:r>
              <a:rPr lang="zh-CN" altLang="en-US" dirty="0"/>
              <a:t>的术语“致使事件”</a:t>
            </a:r>
            <a:endParaRPr lang="en-US" altLang="zh-CN" dirty="0"/>
          </a:p>
          <a:p>
            <a:r>
              <a:rPr lang="zh-CN" altLang="en-US" dirty="0"/>
              <a:t>正如在位移事件中一样</a:t>
            </a:r>
            <a:r>
              <a:rPr lang="en-US" altLang="zh-CN" dirty="0"/>
              <a:t>,</a:t>
            </a:r>
            <a:r>
              <a:rPr lang="zh-CN" altLang="en-US" dirty="0"/>
              <a:t>从这个例子我们可以推断出更广泛适用的致使链事件框架的组成成分</a:t>
            </a:r>
          </a:p>
        </p:txBody>
      </p:sp>
      <p:sp>
        <p:nvSpPr>
          <p:cNvPr id="4" name="标题 1">
            <a:extLst>
              <a:ext uri="{FF2B5EF4-FFF2-40B4-BE49-F238E27FC236}">
                <a16:creationId xmlns:a16="http://schemas.microsoft.com/office/drawing/2014/main" id="{7049B8D2-69D8-4E01-9FCB-1B544FA56CA4}"/>
              </a:ext>
            </a:extLst>
          </p:cNvPr>
          <p:cNvSpPr txBox="1">
            <a:spLocks/>
          </p:cNvSpPr>
          <p:nvPr/>
        </p:nvSpPr>
        <p:spPr>
          <a:xfrm>
            <a:off x="704261" y="500062"/>
            <a:ext cx="1078347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1"/>
                </a:solidFill>
              </a:rPr>
              <a:t>致使链事件框架（</a:t>
            </a:r>
            <a:r>
              <a:rPr lang="en-US" altLang="zh-CN" b="1" dirty="0">
                <a:solidFill>
                  <a:schemeClr val="accent1"/>
                </a:solidFill>
              </a:rPr>
              <a:t>causal-chain event-frame</a:t>
            </a:r>
            <a:r>
              <a:rPr lang="zh-CN" altLang="en-US" b="1" dirty="0">
                <a:solidFill>
                  <a:schemeClr val="accent1"/>
                </a:solidFill>
              </a:rPr>
              <a:t>）</a:t>
            </a:r>
          </a:p>
        </p:txBody>
      </p:sp>
    </p:spTree>
    <p:extLst>
      <p:ext uri="{BB962C8B-B14F-4D97-AF65-F5344CB8AC3E}">
        <p14:creationId xmlns:p14="http://schemas.microsoft.com/office/powerpoint/2010/main" val="98864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BAC0C-027E-4162-B441-2945622C078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F75D8A4-550A-41F5-9456-9C990BFEFB7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00F6FFC-CFA2-4B0E-9CAC-D51CFE768E21}"/>
              </a:ext>
            </a:extLst>
          </p:cNvPr>
          <p:cNvPicPr>
            <a:picLocks noChangeAspect="1"/>
          </p:cNvPicPr>
          <p:nvPr/>
        </p:nvPicPr>
        <p:blipFill>
          <a:blip r:embed="rId2"/>
          <a:stretch>
            <a:fillRect/>
          </a:stretch>
        </p:blipFill>
        <p:spPr>
          <a:xfrm>
            <a:off x="1425207" y="657841"/>
            <a:ext cx="9171901" cy="5835034"/>
          </a:xfrm>
          <a:prstGeom prst="rect">
            <a:avLst/>
          </a:prstGeom>
        </p:spPr>
      </p:pic>
    </p:spTree>
    <p:extLst>
      <p:ext uri="{BB962C8B-B14F-4D97-AF65-F5344CB8AC3E}">
        <p14:creationId xmlns:p14="http://schemas.microsoft.com/office/powerpoint/2010/main" val="168411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CC4CF2-0085-4C73-8A2D-427A3EECBB0C}"/>
              </a:ext>
            </a:extLst>
          </p:cNvPr>
          <p:cNvSpPr>
            <a:spLocks noGrp="1"/>
          </p:cNvSpPr>
          <p:nvPr>
            <p:ph idx="1"/>
          </p:nvPr>
        </p:nvSpPr>
        <p:spPr>
          <a:xfrm>
            <a:off x="838200" y="1825625"/>
            <a:ext cx="10515600" cy="4514850"/>
          </a:xfrm>
        </p:spPr>
        <p:txBody>
          <a:bodyPr>
            <a:normAutofit/>
          </a:bodyPr>
          <a:lstStyle/>
          <a:p>
            <a:endParaRPr lang="en-US" altLang="zh-CN" dirty="0"/>
          </a:p>
          <a:p>
            <a:endParaRPr lang="zh-CN" altLang="en-US" dirty="0"/>
          </a:p>
        </p:txBody>
      </p:sp>
      <p:sp>
        <p:nvSpPr>
          <p:cNvPr id="4" name="标题 1">
            <a:extLst>
              <a:ext uri="{FF2B5EF4-FFF2-40B4-BE49-F238E27FC236}">
                <a16:creationId xmlns:a16="http://schemas.microsoft.com/office/drawing/2014/main" id="{7049B8D2-69D8-4E01-9FCB-1B544FA56CA4}"/>
              </a:ext>
            </a:extLst>
          </p:cNvPr>
          <p:cNvSpPr txBox="1">
            <a:spLocks/>
          </p:cNvSpPr>
          <p:nvPr/>
        </p:nvSpPr>
        <p:spPr>
          <a:xfrm>
            <a:off x="5029200" y="517525"/>
            <a:ext cx="1304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1"/>
                </a:solidFill>
              </a:rPr>
              <a:t>总结</a:t>
            </a:r>
            <a:endParaRPr lang="en-US" altLang="zh-CN" b="1" dirty="0">
              <a:solidFill>
                <a:schemeClr val="accent1"/>
              </a:solidFill>
            </a:endParaRPr>
          </a:p>
        </p:txBody>
      </p:sp>
      <p:sp>
        <p:nvSpPr>
          <p:cNvPr id="5" name="内容占位符 2">
            <a:extLst>
              <a:ext uri="{FF2B5EF4-FFF2-40B4-BE49-F238E27FC236}">
                <a16:creationId xmlns:a16="http://schemas.microsoft.com/office/drawing/2014/main" id="{E4CF1940-39B7-43A6-861E-87E28E82676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框架（句法视角、注意力）</a:t>
            </a:r>
            <a:endParaRPr lang="en-US" altLang="zh-CN" dirty="0"/>
          </a:p>
          <a:p>
            <a:r>
              <a:rPr lang="zh-CN" altLang="en-US" dirty="0"/>
              <a:t>脚本（“乘飞机”、“餐馆”、计算机中的表示）</a:t>
            </a:r>
            <a:endParaRPr lang="en-US" altLang="zh-CN" dirty="0"/>
          </a:p>
          <a:p>
            <a:r>
              <a:rPr lang="zh-CN" altLang="en-US" dirty="0"/>
              <a:t>事件框架（位移事件）</a:t>
            </a:r>
            <a:endParaRPr lang="en-US" altLang="zh-CN" dirty="0"/>
          </a:p>
          <a:p>
            <a:r>
              <a:rPr lang="zh-CN" altLang="en-US" dirty="0"/>
              <a:t>注意力视窗（致使链视窗）</a:t>
            </a:r>
            <a:endParaRPr lang="en-US" altLang="zh-CN" dirty="0"/>
          </a:p>
          <a:p>
            <a:endParaRPr lang="zh-CN" altLang="en-US" dirty="0"/>
          </a:p>
        </p:txBody>
      </p:sp>
    </p:spTree>
    <p:extLst>
      <p:ext uri="{BB962C8B-B14F-4D97-AF65-F5344CB8AC3E}">
        <p14:creationId xmlns:p14="http://schemas.microsoft.com/office/powerpoint/2010/main" val="133382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4BB62-F0F3-45F7-8FAC-5BD5BF0A4B40}"/>
              </a:ext>
            </a:extLst>
          </p:cNvPr>
          <p:cNvSpPr>
            <a:spLocks noGrp="1"/>
          </p:cNvSpPr>
          <p:nvPr>
            <p:ph type="title"/>
          </p:nvPr>
        </p:nvSpPr>
        <p:spPr>
          <a:xfrm>
            <a:off x="4686300" y="2460625"/>
            <a:ext cx="3228975" cy="1325563"/>
          </a:xfrm>
        </p:spPr>
        <p:txBody>
          <a:bodyPr>
            <a:normAutofit/>
          </a:bodyPr>
          <a:lstStyle/>
          <a:p>
            <a:r>
              <a:rPr lang="zh-CN" altLang="en-US" sz="4800" b="1" i="1" dirty="0">
                <a:solidFill>
                  <a:srgbClr val="002060"/>
                </a:solidFill>
              </a:rPr>
              <a:t>谢谢大家！</a:t>
            </a:r>
          </a:p>
        </p:txBody>
      </p:sp>
    </p:spTree>
    <p:extLst>
      <p:ext uri="{BB962C8B-B14F-4D97-AF65-F5344CB8AC3E}">
        <p14:creationId xmlns:p14="http://schemas.microsoft.com/office/powerpoint/2010/main" val="99814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9DD1B-8C77-4D01-8BC5-5E37B6D5E523}"/>
              </a:ext>
            </a:extLst>
          </p:cNvPr>
          <p:cNvSpPr>
            <a:spLocks noGrp="1"/>
          </p:cNvSpPr>
          <p:nvPr>
            <p:ph type="title"/>
          </p:nvPr>
        </p:nvSpPr>
        <p:spPr/>
        <p:txBody>
          <a:bodyPr/>
          <a:lstStyle/>
          <a:p>
            <a:r>
              <a:rPr lang="zh-CN" altLang="en-US" b="1" dirty="0">
                <a:solidFill>
                  <a:schemeClr val="accent1"/>
                </a:solidFill>
              </a:rPr>
              <a:t>句法视角（</a:t>
            </a:r>
            <a:r>
              <a:rPr lang="en-US" altLang="zh-CN" b="1" dirty="0">
                <a:solidFill>
                  <a:schemeClr val="accent1"/>
                </a:solidFill>
              </a:rPr>
              <a:t>syntactic perspective</a:t>
            </a:r>
            <a:r>
              <a:rPr lang="zh-CN" altLang="en-US" b="1" dirty="0">
                <a:solidFill>
                  <a:schemeClr val="accent1"/>
                </a:solidFill>
              </a:rPr>
              <a:t>）</a:t>
            </a:r>
          </a:p>
        </p:txBody>
      </p:sp>
      <p:sp>
        <p:nvSpPr>
          <p:cNvPr id="3" name="内容占位符 2">
            <a:extLst>
              <a:ext uri="{FF2B5EF4-FFF2-40B4-BE49-F238E27FC236}">
                <a16:creationId xmlns:a16="http://schemas.microsoft.com/office/drawing/2014/main" id="{23A98E49-52B1-4219-A6C8-9D5BD14CFF35}"/>
              </a:ext>
            </a:extLst>
          </p:cNvPr>
          <p:cNvSpPr>
            <a:spLocks noGrp="1"/>
          </p:cNvSpPr>
          <p:nvPr>
            <p:ph idx="1"/>
          </p:nvPr>
        </p:nvSpPr>
        <p:spPr>
          <a:xfrm>
            <a:off x="667075" y="1864310"/>
            <a:ext cx="5257800" cy="4303775"/>
          </a:xfrm>
        </p:spPr>
        <p:txBody>
          <a:bodyPr/>
          <a:lstStyle/>
          <a:p>
            <a:r>
              <a:rPr lang="zh-CN" altLang="en-US" dirty="0"/>
              <a:t>对于同一个框架，从不同视角看待会得到不同的解释</a:t>
            </a:r>
            <a:endParaRPr lang="en-US" altLang="zh-CN" dirty="0"/>
          </a:p>
          <a:p>
            <a:r>
              <a:rPr lang="zh-CN" altLang="en-US" dirty="0"/>
              <a:t>比如“购买”的框架同样适用于“出售”，只是从买者视角转向了卖者视角</a:t>
            </a:r>
            <a:endParaRPr lang="en-US" altLang="zh-CN" dirty="0"/>
          </a:p>
        </p:txBody>
      </p:sp>
      <p:pic>
        <p:nvPicPr>
          <p:cNvPr id="4" name="图片 3">
            <a:extLst>
              <a:ext uri="{FF2B5EF4-FFF2-40B4-BE49-F238E27FC236}">
                <a16:creationId xmlns:a16="http://schemas.microsoft.com/office/drawing/2014/main" id="{2200E57C-6A01-4ABD-91DE-73B568E84F2C}"/>
              </a:ext>
            </a:extLst>
          </p:cNvPr>
          <p:cNvPicPr>
            <a:picLocks noChangeAspect="1"/>
          </p:cNvPicPr>
          <p:nvPr/>
        </p:nvPicPr>
        <p:blipFill>
          <a:blip r:embed="rId2"/>
          <a:stretch>
            <a:fillRect/>
          </a:stretch>
        </p:blipFill>
        <p:spPr>
          <a:xfrm>
            <a:off x="5805487" y="1415899"/>
            <a:ext cx="6055082" cy="5076976"/>
          </a:xfrm>
          <a:prstGeom prst="rect">
            <a:avLst/>
          </a:prstGeom>
        </p:spPr>
      </p:pic>
      <p:sp>
        <p:nvSpPr>
          <p:cNvPr id="5" name="内容占位符 2">
            <a:extLst>
              <a:ext uri="{FF2B5EF4-FFF2-40B4-BE49-F238E27FC236}">
                <a16:creationId xmlns:a16="http://schemas.microsoft.com/office/drawing/2014/main" id="{F2103DED-41F6-4683-9249-BD18B6AC996C}"/>
              </a:ext>
            </a:extLst>
          </p:cNvPr>
          <p:cNvSpPr txBox="1">
            <a:spLocks/>
          </p:cNvSpPr>
          <p:nvPr/>
        </p:nvSpPr>
        <p:spPr>
          <a:xfrm>
            <a:off x="667075" y="4016197"/>
            <a:ext cx="4970244" cy="1304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更加重视句子中像状语这类较不凸显的成分</a:t>
            </a:r>
            <a:endParaRPr lang="en-US" altLang="zh-CN" dirty="0"/>
          </a:p>
          <a:p>
            <a:endParaRPr lang="zh-CN" altLang="en-US" dirty="0"/>
          </a:p>
        </p:txBody>
      </p:sp>
    </p:spTree>
    <p:extLst>
      <p:ext uri="{BB962C8B-B14F-4D97-AF65-F5344CB8AC3E}">
        <p14:creationId xmlns:p14="http://schemas.microsoft.com/office/powerpoint/2010/main" val="107674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E58F2-2B6F-4BD8-A6B2-A32C87B855F4}"/>
              </a:ext>
            </a:extLst>
          </p:cNvPr>
          <p:cNvSpPr>
            <a:spLocks noGrp="1"/>
          </p:cNvSpPr>
          <p:nvPr>
            <p:ph type="title"/>
          </p:nvPr>
        </p:nvSpPr>
        <p:spPr/>
        <p:txBody>
          <a:bodyPr/>
          <a:lstStyle/>
          <a:p>
            <a:r>
              <a:rPr lang="zh-CN" altLang="en-US" b="1" dirty="0">
                <a:solidFill>
                  <a:schemeClr val="accent1"/>
                </a:solidFill>
              </a:rPr>
              <a:t>注意力（</a:t>
            </a:r>
            <a:r>
              <a:rPr lang="en-US" altLang="zh-CN" b="1" dirty="0">
                <a:solidFill>
                  <a:schemeClr val="accent1"/>
                </a:solidFill>
              </a:rPr>
              <a:t>attention</a:t>
            </a:r>
            <a:r>
              <a:rPr lang="zh-CN" altLang="en-US" b="1" dirty="0">
                <a:solidFill>
                  <a:schemeClr val="accent1"/>
                </a:solidFill>
              </a:rPr>
              <a:t>）</a:t>
            </a:r>
          </a:p>
        </p:txBody>
      </p:sp>
      <p:sp>
        <p:nvSpPr>
          <p:cNvPr id="3" name="内容占位符 2">
            <a:extLst>
              <a:ext uri="{FF2B5EF4-FFF2-40B4-BE49-F238E27FC236}">
                <a16:creationId xmlns:a16="http://schemas.microsoft.com/office/drawing/2014/main" id="{C4D01BA9-4DC8-40EE-A648-00436FCA2F91}"/>
              </a:ext>
            </a:extLst>
          </p:cNvPr>
          <p:cNvSpPr>
            <a:spLocks noGrp="1"/>
          </p:cNvSpPr>
          <p:nvPr>
            <p:ph idx="1"/>
          </p:nvPr>
        </p:nvSpPr>
        <p:spPr/>
        <p:txBody>
          <a:bodyPr/>
          <a:lstStyle/>
          <a:p>
            <a:r>
              <a:rPr lang="zh-CN" altLang="en-US" dirty="0"/>
              <a:t>选择哪一种句法视角取决于我们的注意力放在哪</a:t>
            </a:r>
            <a:endParaRPr lang="en-US" altLang="zh-CN" dirty="0"/>
          </a:p>
          <a:p>
            <a:endParaRPr lang="zh-CN" altLang="en-US" dirty="0"/>
          </a:p>
        </p:txBody>
      </p:sp>
      <p:sp>
        <p:nvSpPr>
          <p:cNvPr id="5" name="矩形 4">
            <a:extLst>
              <a:ext uri="{FF2B5EF4-FFF2-40B4-BE49-F238E27FC236}">
                <a16:creationId xmlns:a16="http://schemas.microsoft.com/office/drawing/2014/main" id="{77219881-1A74-4DA2-AAEE-7DDFC90FB073}"/>
              </a:ext>
            </a:extLst>
          </p:cNvPr>
          <p:cNvSpPr/>
          <p:nvPr/>
        </p:nvSpPr>
        <p:spPr>
          <a:xfrm>
            <a:off x="976544" y="2308195"/>
            <a:ext cx="7750206" cy="923330"/>
          </a:xfrm>
          <a:prstGeom prst="rect">
            <a:avLst/>
          </a:prstGeom>
        </p:spPr>
        <p:txBody>
          <a:bodyPr wrap="square">
            <a:spAutoFit/>
          </a:bodyPr>
          <a:lstStyle/>
          <a:p>
            <a:endParaRPr lang="en-US" altLang="zh-CN" dirty="0">
              <a:solidFill>
                <a:srgbClr val="002060"/>
              </a:solidFill>
              <a:latin typeface="Adobe Gothic Std B" panose="020B0800000000000000" pitchFamily="34" charset="-128"/>
              <a:ea typeface="Adobe Gothic Std B" panose="020B0800000000000000" pitchFamily="34" charset="-128"/>
            </a:endParaRPr>
          </a:p>
          <a:p>
            <a:r>
              <a:rPr lang="en-US" altLang="zh-CN" dirty="0">
                <a:solidFill>
                  <a:srgbClr val="002060"/>
                </a:solidFill>
                <a:latin typeface="Adobe Gothic Std B" panose="020B0800000000000000" pitchFamily="34" charset="-128"/>
                <a:ea typeface="Adobe Gothic Std B" panose="020B0800000000000000" pitchFamily="34" charset="-128"/>
              </a:rPr>
              <a:t>   1  David spent ten pounds on an old shirt.</a:t>
            </a:r>
          </a:p>
          <a:p>
            <a:r>
              <a:rPr lang="en-US" altLang="zh-CN" dirty="0">
                <a:solidFill>
                  <a:srgbClr val="002060"/>
                </a:solidFill>
                <a:latin typeface="Adobe Gothic Std B" panose="020B0800000000000000" pitchFamily="34" charset="-128"/>
                <a:ea typeface="Adobe Gothic Std B" panose="020B0800000000000000" pitchFamily="34" charset="-128"/>
              </a:rPr>
              <a:t>   2  The old shirt cost David ten pounds.</a:t>
            </a:r>
          </a:p>
        </p:txBody>
      </p:sp>
      <p:pic>
        <p:nvPicPr>
          <p:cNvPr id="6" name="图片 5">
            <a:extLst>
              <a:ext uri="{FF2B5EF4-FFF2-40B4-BE49-F238E27FC236}">
                <a16:creationId xmlns:a16="http://schemas.microsoft.com/office/drawing/2014/main" id="{619D7ADF-1D12-4A5F-8186-BB1845A74FBE}"/>
              </a:ext>
            </a:extLst>
          </p:cNvPr>
          <p:cNvPicPr>
            <a:picLocks noChangeAspect="1"/>
          </p:cNvPicPr>
          <p:nvPr/>
        </p:nvPicPr>
        <p:blipFill>
          <a:blip r:embed="rId2"/>
          <a:stretch>
            <a:fillRect/>
          </a:stretch>
        </p:blipFill>
        <p:spPr>
          <a:xfrm>
            <a:off x="4438834" y="3421573"/>
            <a:ext cx="5922055" cy="3071302"/>
          </a:xfrm>
          <a:prstGeom prst="rect">
            <a:avLst/>
          </a:prstGeom>
        </p:spPr>
      </p:pic>
    </p:spTree>
    <p:extLst>
      <p:ext uri="{BB962C8B-B14F-4D97-AF65-F5344CB8AC3E}">
        <p14:creationId xmlns:p14="http://schemas.microsoft.com/office/powerpoint/2010/main" val="71016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E54CFB-F8A7-45C6-B97D-2AE4F0CB8155}"/>
              </a:ext>
            </a:extLst>
          </p:cNvPr>
          <p:cNvSpPr>
            <a:spLocks noGrp="1"/>
          </p:cNvSpPr>
          <p:nvPr>
            <p:ph idx="1"/>
          </p:nvPr>
        </p:nvSpPr>
        <p:spPr>
          <a:xfrm>
            <a:off x="838201" y="1825625"/>
            <a:ext cx="6796596" cy="4351338"/>
          </a:xfrm>
        </p:spPr>
        <p:txBody>
          <a:bodyPr/>
          <a:lstStyle/>
          <a:p>
            <a:r>
              <a:rPr lang="zh-CN" altLang="en-US" dirty="0"/>
              <a:t>“典当”是否符合前面的“购买”的框架？如果不是请说明理由，如果是请说明表现了哪种视角。</a:t>
            </a:r>
          </a:p>
        </p:txBody>
      </p:sp>
      <p:sp>
        <p:nvSpPr>
          <p:cNvPr id="4" name="矩形 3">
            <a:extLst>
              <a:ext uri="{FF2B5EF4-FFF2-40B4-BE49-F238E27FC236}">
                <a16:creationId xmlns:a16="http://schemas.microsoft.com/office/drawing/2014/main" id="{F00E493B-58A4-42C7-A3B8-79A8ED18CBC0}"/>
              </a:ext>
            </a:extLst>
          </p:cNvPr>
          <p:cNvSpPr/>
          <p:nvPr/>
        </p:nvSpPr>
        <p:spPr>
          <a:xfrm>
            <a:off x="1071993" y="696249"/>
            <a:ext cx="1723549" cy="707886"/>
          </a:xfrm>
          <a:prstGeom prst="rect">
            <a:avLst/>
          </a:prstGeom>
          <a:noFill/>
        </p:spPr>
        <p:txBody>
          <a:bodyPr wrap="none" lIns="91440" tIns="45720" rIns="91440" bIns="45720">
            <a:spAutoFit/>
          </a:bodyPr>
          <a:lstStyle/>
          <a:p>
            <a:pPr algn="ctr"/>
            <a:r>
              <a:rPr lang="zh-CN" altLang="en-US" sz="4000" b="0" i="1" cap="none" spc="0" dirty="0">
                <a:ln w="0"/>
                <a:solidFill>
                  <a:schemeClr val="accent1"/>
                </a:solidFill>
                <a:effectLst>
                  <a:outerShdw blurRad="38100" dist="25400" dir="5400000" algn="ctr" rotWithShape="0">
                    <a:srgbClr val="6E747A">
                      <a:alpha val="43000"/>
                    </a:srgbClr>
                  </a:outerShdw>
                </a:effectLst>
              </a:rPr>
              <a:t>小练习</a:t>
            </a:r>
          </a:p>
        </p:txBody>
      </p:sp>
    </p:spTree>
    <p:extLst>
      <p:ext uri="{BB962C8B-B14F-4D97-AF65-F5344CB8AC3E}">
        <p14:creationId xmlns:p14="http://schemas.microsoft.com/office/powerpoint/2010/main" val="338481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0E1E303-18DA-4340-940F-45DD8E6B0119}"/>
              </a:ext>
            </a:extLst>
          </p:cNvPr>
          <p:cNvSpPr/>
          <p:nvPr/>
        </p:nvSpPr>
        <p:spPr>
          <a:xfrm>
            <a:off x="781724" y="681037"/>
            <a:ext cx="5314276" cy="707886"/>
          </a:xfrm>
          <a:prstGeom prst="rect">
            <a:avLst/>
          </a:prstGeom>
          <a:noFill/>
        </p:spPr>
        <p:txBody>
          <a:bodyPr wrap="none" lIns="91440" tIns="45720" rIns="91440" bIns="45720">
            <a:spAutoFit/>
          </a:bodyPr>
          <a:lstStyle/>
          <a:p>
            <a:pPr algn="ctr"/>
            <a:r>
              <a:rPr lang="zh-CN" altLang="en-US" sz="4000" b="0" cap="none" spc="0" dirty="0">
                <a:ln w="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机器翻译中的一个例子</a:t>
            </a:r>
            <a:endParaRPr lang="zh-CN" alt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8" name="文本框 7">
            <a:extLst>
              <a:ext uri="{FF2B5EF4-FFF2-40B4-BE49-F238E27FC236}">
                <a16:creationId xmlns:a16="http://schemas.microsoft.com/office/drawing/2014/main" id="{4AE45408-4712-41A2-B8BB-067DC0C5A4F0}"/>
              </a:ext>
            </a:extLst>
          </p:cNvPr>
          <p:cNvSpPr txBox="1"/>
          <p:nvPr/>
        </p:nvSpPr>
        <p:spPr>
          <a:xfrm>
            <a:off x="923278" y="1791336"/>
            <a:ext cx="5965794" cy="461665"/>
          </a:xfrm>
          <a:prstGeom prst="rect">
            <a:avLst/>
          </a:prstGeom>
          <a:noFill/>
        </p:spPr>
        <p:txBody>
          <a:bodyPr wrap="square" rtlCol="0">
            <a:spAutoFit/>
          </a:bodyPr>
          <a:lstStyle/>
          <a:p>
            <a:r>
              <a:rPr lang="en-US" altLang="zh-CN" sz="2400" b="1" dirty="0">
                <a:solidFill>
                  <a:srgbClr val="002060"/>
                </a:solidFill>
                <a:latin typeface="Adobe Gothic Std B" panose="020B0800000000000000" pitchFamily="34" charset="-128"/>
                <a:ea typeface="Adobe Gothic Std B" panose="020B0800000000000000" pitchFamily="34" charset="-128"/>
              </a:rPr>
              <a:t>Tom ate a piece of pizza with anchovies.</a:t>
            </a:r>
            <a:endParaRPr lang="zh-CN" altLang="en-US" sz="2400" b="1" dirty="0">
              <a:solidFill>
                <a:srgbClr val="002060"/>
              </a:solidFill>
              <a:latin typeface="Adobe Gothic Std B" panose="020B0800000000000000" pitchFamily="34" charset="-128"/>
            </a:endParaRPr>
          </a:p>
        </p:txBody>
      </p:sp>
      <p:sp>
        <p:nvSpPr>
          <p:cNvPr id="11" name="文本框 10">
            <a:extLst>
              <a:ext uri="{FF2B5EF4-FFF2-40B4-BE49-F238E27FC236}">
                <a16:creationId xmlns:a16="http://schemas.microsoft.com/office/drawing/2014/main" id="{0D2DBD6B-B9F3-4BC0-9F74-A731A563C436}"/>
              </a:ext>
            </a:extLst>
          </p:cNvPr>
          <p:cNvSpPr txBox="1"/>
          <p:nvPr/>
        </p:nvSpPr>
        <p:spPr>
          <a:xfrm>
            <a:off x="952869" y="2253001"/>
            <a:ext cx="457200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汤姆吃了一块带凤尾鱼的披萨</a:t>
            </a:r>
          </a:p>
        </p:txBody>
      </p:sp>
      <p:sp>
        <p:nvSpPr>
          <p:cNvPr id="12" name="文本框 11">
            <a:extLst>
              <a:ext uri="{FF2B5EF4-FFF2-40B4-BE49-F238E27FC236}">
                <a16:creationId xmlns:a16="http://schemas.microsoft.com/office/drawing/2014/main" id="{A3555083-1853-4320-AF2B-404A18EC5CB6}"/>
              </a:ext>
            </a:extLst>
          </p:cNvPr>
          <p:cNvSpPr txBox="1"/>
          <p:nvPr/>
        </p:nvSpPr>
        <p:spPr>
          <a:xfrm>
            <a:off x="952869" y="3429000"/>
            <a:ext cx="4572000" cy="830997"/>
          </a:xfrm>
          <a:prstGeom prst="rect">
            <a:avLst/>
          </a:prstGeom>
          <a:noFill/>
        </p:spPr>
        <p:txBody>
          <a:bodyPr wrap="square" rtlCol="0">
            <a:spAutoFit/>
          </a:bodyPr>
          <a:lstStyle/>
          <a:p>
            <a:r>
              <a:rPr lang="zh-CN" altLang="en-US" sz="2400" b="1" i="1" dirty="0">
                <a:latin typeface="华文楷体" panose="02010600040101010101" pitchFamily="2" charset="-122"/>
                <a:ea typeface="华文楷体" panose="02010600040101010101" pitchFamily="2" charset="-122"/>
              </a:rPr>
              <a:t>机器翻译：</a:t>
            </a:r>
            <a:endParaRPr lang="en-US" altLang="zh-CN" sz="2400" b="1" i="1"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汤姆和凤尾鱼吃了一块披萨</a:t>
            </a:r>
          </a:p>
        </p:txBody>
      </p:sp>
      <p:pic>
        <p:nvPicPr>
          <p:cNvPr id="2" name="图片 1">
            <a:extLst>
              <a:ext uri="{FF2B5EF4-FFF2-40B4-BE49-F238E27FC236}">
                <a16:creationId xmlns:a16="http://schemas.microsoft.com/office/drawing/2014/main" id="{03896AD7-4562-4A06-9721-69630B465974}"/>
              </a:ext>
            </a:extLst>
          </p:cNvPr>
          <p:cNvPicPr>
            <a:picLocks noChangeAspect="1"/>
          </p:cNvPicPr>
          <p:nvPr/>
        </p:nvPicPr>
        <p:blipFill>
          <a:blip r:embed="rId2"/>
          <a:stretch>
            <a:fillRect/>
          </a:stretch>
        </p:blipFill>
        <p:spPr>
          <a:xfrm>
            <a:off x="7149162" y="3594856"/>
            <a:ext cx="4218798" cy="2676376"/>
          </a:xfrm>
          <a:prstGeom prst="rect">
            <a:avLst/>
          </a:prstGeom>
        </p:spPr>
      </p:pic>
      <p:sp>
        <p:nvSpPr>
          <p:cNvPr id="6" name="任意多边形: 形状 5">
            <a:extLst>
              <a:ext uri="{FF2B5EF4-FFF2-40B4-BE49-F238E27FC236}">
                <a16:creationId xmlns:a16="http://schemas.microsoft.com/office/drawing/2014/main" id="{C976A49A-0564-402D-B76F-CE25C8C1E9CD}"/>
              </a:ext>
            </a:extLst>
          </p:cNvPr>
          <p:cNvSpPr/>
          <p:nvPr/>
        </p:nvSpPr>
        <p:spPr>
          <a:xfrm>
            <a:off x="7931339" y="3913201"/>
            <a:ext cx="2964516" cy="2039685"/>
          </a:xfrm>
          <a:custGeom>
            <a:avLst/>
            <a:gdLst>
              <a:gd name="connsiteX0" fmla="*/ 230433 w 2964516"/>
              <a:gd name="connsiteY0" fmla="*/ 185977 h 2039685"/>
              <a:gd name="connsiteX1" fmla="*/ 23043 w 2964516"/>
              <a:gd name="connsiteY1" fmla="*/ 1109804 h 2039685"/>
              <a:gd name="connsiteX2" fmla="*/ 437823 w 2964516"/>
              <a:gd name="connsiteY2" fmla="*/ 2005350 h 2039685"/>
              <a:gd name="connsiteX3" fmla="*/ 1569039 w 2964516"/>
              <a:gd name="connsiteY3" fmla="*/ 1703692 h 2039685"/>
              <a:gd name="connsiteX4" fmla="*/ 2964206 w 2964516"/>
              <a:gd name="connsiteY4" fmla="*/ 317952 h 2039685"/>
              <a:gd name="connsiteX5" fmla="*/ 1682161 w 2964516"/>
              <a:gd name="connsiteY5" fmla="*/ 6868 h 2039685"/>
              <a:gd name="connsiteX6" fmla="*/ 230433 w 2964516"/>
              <a:gd name="connsiteY6" fmla="*/ 185977 h 203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4516" h="2039685">
                <a:moveTo>
                  <a:pt x="230433" y="185977"/>
                </a:moveTo>
                <a:cubicBezTo>
                  <a:pt x="-46087" y="369800"/>
                  <a:pt x="-11522" y="806575"/>
                  <a:pt x="23043" y="1109804"/>
                </a:cubicBezTo>
                <a:cubicBezTo>
                  <a:pt x="57608" y="1413033"/>
                  <a:pt x="180157" y="1906369"/>
                  <a:pt x="437823" y="2005350"/>
                </a:cubicBezTo>
                <a:cubicBezTo>
                  <a:pt x="695489" y="2104331"/>
                  <a:pt x="1147975" y="1984925"/>
                  <a:pt x="1569039" y="1703692"/>
                </a:cubicBezTo>
                <a:cubicBezTo>
                  <a:pt x="1990103" y="1422459"/>
                  <a:pt x="2945352" y="600756"/>
                  <a:pt x="2964206" y="317952"/>
                </a:cubicBezTo>
                <a:cubicBezTo>
                  <a:pt x="2983060" y="35148"/>
                  <a:pt x="2139361" y="27293"/>
                  <a:pt x="1682161" y="6868"/>
                </a:cubicBezTo>
                <a:cubicBezTo>
                  <a:pt x="1224961" y="-13557"/>
                  <a:pt x="506953" y="2154"/>
                  <a:pt x="230433" y="185977"/>
                </a:cubicBezTo>
                <a:close/>
              </a:path>
            </a:pathLst>
          </a:cu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5CEC109-A67F-48BE-B0BC-31A36C46892D}"/>
              </a:ext>
            </a:extLst>
          </p:cNvPr>
          <p:cNvPicPr>
            <a:picLocks noChangeAspect="1"/>
          </p:cNvPicPr>
          <p:nvPr/>
        </p:nvPicPr>
        <p:blipFill>
          <a:blip r:embed="rId2"/>
          <a:stretch>
            <a:fillRect/>
          </a:stretch>
        </p:blipFill>
        <p:spPr>
          <a:xfrm>
            <a:off x="7149162" y="586769"/>
            <a:ext cx="4218798" cy="2676376"/>
          </a:xfrm>
          <a:prstGeom prst="rect">
            <a:avLst/>
          </a:prstGeom>
        </p:spPr>
      </p:pic>
      <p:sp>
        <p:nvSpPr>
          <p:cNvPr id="16" name="任意多边形: 形状 15">
            <a:extLst>
              <a:ext uri="{FF2B5EF4-FFF2-40B4-BE49-F238E27FC236}">
                <a16:creationId xmlns:a16="http://schemas.microsoft.com/office/drawing/2014/main" id="{E683E561-5703-4D19-9EDF-D54E1ADC71D2}"/>
              </a:ext>
            </a:extLst>
          </p:cNvPr>
          <p:cNvSpPr/>
          <p:nvPr/>
        </p:nvSpPr>
        <p:spPr>
          <a:xfrm>
            <a:off x="7711416" y="825449"/>
            <a:ext cx="3404363" cy="1931773"/>
          </a:xfrm>
          <a:custGeom>
            <a:avLst/>
            <a:gdLst>
              <a:gd name="connsiteX0" fmla="*/ 286721 w 3404363"/>
              <a:gd name="connsiteY0" fmla="*/ 376378 h 1931773"/>
              <a:gd name="connsiteX1" fmla="*/ 2671703 w 3404363"/>
              <a:gd name="connsiteY1" fmla="*/ 84147 h 1931773"/>
              <a:gd name="connsiteX2" fmla="*/ 3265591 w 3404363"/>
              <a:gd name="connsiteY2" fmla="*/ 1912947 h 1931773"/>
              <a:gd name="connsiteX3" fmla="*/ 371562 w 3404363"/>
              <a:gd name="connsiteY3" fmla="*/ 998547 h 1931773"/>
              <a:gd name="connsiteX4" fmla="*/ 286721 w 3404363"/>
              <a:gd name="connsiteY4" fmla="*/ 376378 h 1931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363" h="1931773">
                <a:moveTo>
                  <a:pt x="286721" y="376378"/>
                </a:moveTo>
                <a:cubicBezTo>
                  <a:pt x="670078" y="223978"/>
                  <a:pt x="2175225" y="-171948"/>
                  <a:pt x="2671703" y="84147"/>
                </a:cubicBezTo>
                <a:cubicBezTo>
                  <a:pt x="3168181" y="340242"/>
                  <a:pt x="3648948" y="1760547"/>
                  <a:pt x="3265591" y="1912947"/>
                </a:cubicBezTo>
                <a:cubicBezTo>
                  <a:pt x="2882234" y="2065347"/>
                  <a:pt x="864898" y="1249928"/>
                  <a:pt x="371562" y="998547"/>
                </a:cubicBezTo>
                <a:cubicBezTo>
                  <a:pt x="-121774" y="747166"/>
                  <a:pt x="-96636" y="528778"/>
                  <a:pt x="286721" y="376378"/>
                </a:cubicBezTo>
                <a:close/>
              </a:path>
            </a:pathLst>
          </a:cu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020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6"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B369C-8E87-40E3-9BCC-CDD6893B8485}"/>
              </a:ext>
            </a:extLst>
          </p:cNvPr>
          <p:cNvSpPr>
            <a:spLocks noGrp="1"/>
          </p:cNvSpPr>
          <p:nvPr>
            <p:ph type="title"/>
          </p:nvPr>
        </p:nvSpPr>
        <p:spPr/>
        <p:txBody>
          <a:bodyPr/>
          <a:lstStyle/>
          <a:p>
            <a:r>
              <a:rPr lang="zh-CN" altLang="en-US" b="1" dirty="0">
                <a:solidFill>
                  <a:schemeClr val="accent1"/>
                </a:solidFill>
              </a:rPr>
              <a:t>从框架到脚本（</a:t>
            </a:r>
            <a:r>
              <a:rPr lang="en-US" altLang="zh-CN" b="1" dirty="0">
                <a:solidFill>
                  <a:schemeClr val="accent1"/>
                </a:solidFill>
              </a:rPr>
              <a:t>scripts</a:t>
            </a:r>
            <a:r>
              <a:rPr lang="zh-CN" altLang="en-US" b="1" dirty="0">
                <a:solidFill>
                  <a:schemeClr val="accent1"/>
                </a:solidFill>
              </a:rPr>
              <a:t>）</a:t>
            </a:r>
          </a:p>
        </p:txBody>
      </p:sp>
      <p:sp>
        <p:nvSpPr>
          <p:cNvPr id="3" name="内容占位符 2">
            <a:extLst>
              <a:ext uri="{FF2B5EF4-FFF2-40B4-BE49-F238E27FC236}">
                <a16:creationId xmlns:a16="http://schemas.microsoft.com/office/drawing/2014/main" id="{205EAFD1-59C1-48DA-8479-1E1FE7B49D53}"/>
              </a:ext>
            </a:extLst>
          </p:cNvPr>
          <p:cNvSpPr>
            <a:spLocks noGrp="1"/>
          </p:cNvSpPr>
          <p:nvPr>
            <p:ph idx="1"/>
          </p:nvPr>
        </p:nvSpPr>
        <p:spPr>
          <a:xfrm>
            <a:off x="838201" y="1825625"/>
            <a:ext cx="7862740" cy="2137811"/>
          </a:xfrm>
        </p:spPr>
        <p:txBody>
          <a:bodyPr/>
          <a:lstStyle/>
          <a:p>
            <a:r>
              <a:rPr lang="en-US" altLang="zh-CN" dirty="0"/>
              <a:t>Sue caught a plane from London to Madrid. After she had found her seat she checked whether </a:t>
            </a:r>
            <a:r>
              <a:rPr lang="en-US" altLang="zh-CN" i="1" dirty="0">
                <a:latin typeface="Bahnschrift" panose="020B0502040204020203" pitchFamily="34" charset="0"/>
              </a:rPr>
              <a:t>the</a:t>
            </a:r>
            <a:r>
              <a:rPr lang="en-US" altLang="zh-CN" dirty="0"/>
              <a:t> life vest was beneath it, but she could not find it.  So she asked </a:t>
            </a:r>
            <a:r>
              <a:rPr lang="en-US" altLang="zh-CN" i="1" dirty="0">
                <a:latin typeface="Bahnschrift" panose="020B0502040204020203" pitchFamily="34" charset="0"/>
              </a:rPr>
              <a:t>the</a:t>
            </a:r>
            <a:r>
              <a:rPr lang="en-US" altLang="zh-CN" dirty="0"/>
              <a:t> flight attendant to find one for her.</a:t>
            </a:r>
          </a:p>
        </p:txBody>
      </p:sp>
      <p:pic>
        <p:nvPicPr>
          <p:cNvPr id="4" name="图片 3">
            <a:extLst>
              <a:ext uri="{FF2B5EF4-FFF2-40B4-BE49-F238E27FC236}">
                <a16:creationId xmlns:a16="http://schemas.microsoft.com/office/drawing/2014/main" id="{D06585BC-FA78-4D56-99B9-FF98C0285D01}"/>
              </a:ext>
            </a:extLst>
          </p:cNvPr>
          <p:cNvPicPr>
            <a:picLocks noChangeAspect="1"/>
          </p:cNvPicPr>
          <p:nvPr/>
        </p:nvPicPr>
        <p:blipFill>
          <a:blip r:embed="rId2"/>
          <a:stretch>
            <a:fillRect/>
          </a:stretch>
        </p:blipFill>
        <p:spPr>
          <a:xfrm>
            <a:off x="8182466" y="1873260"/>
            <a:ext cx="3284455" cy="2137811"/>
          </a:xfrm>
          <a:prstGeom prst="rect">
            <a:avLst/>
          </a:prstGeom>
          <a:effectLst>
            <a:softEdge rad="38100"/>
          </a:effectLst>
        </p:spPr>
      </p:pic>
      <p:sp>
        <p:nvSpPr>
          <p:cNvPr id="5" name="矩形 4">
            <a:extLst>
              <a:ext uri="{FF2B5EF4-FFF2-40B4-BE49-F238E27FC236}">
                <a16:creationId xmlns:a16="http://schemas.microsoft.com/office/drawing/2014/main" id="{5F368FCD-E558-4C54-BCE8-5E12A8CC972E}"/>
              </a:ext>
            </a:extLst>
          </p:cNvPr>
          <p:cNvSpPr/>
          <p:nvPr/>
        </p:nvSpPr>
        <p:spPr>
          <a:xfrm>
            <a:off x="1508289" y="4375461"/>
            <a:ext cx="9483365" cy="1384995"/>
          </a:xfrm>
          <a:prstGeom prst="rect">
            <a:avLst/>
          </a:prstGeom>
        </p:spPr>
        <p:txBody>
          <a:bodyPr wrap="square">
            <a:spAutoFit/>
          </a:bodyPr>
          <a:lstStyle/>
          <a:p>
            <a:r>
              <a:rPr lang="zh-CN" altLang="en-US" sz="2800" dirty="0"/>
              <a:t>计算机即使安装了所有的语法规则和巨大的词库，处理这个小故事仍有困难。因为它会从上文中努力寻找能够帮它识别 </a:t>
            </a:r>
            <a:r>
              <a:rPr lang="en-US" altLang="zh-CN" sz="2800" dirty="0"/>
              <a:t>the life vest </a:t>
            </a:r>
            <a:r>
              <a:rPr lang="zh-CN" altLang="en-US" sz="2800" dirty="0"/>
              <a:t>和 </a:t>
            </a:r>
            <a:r>
              <a:rPr lang="en-US" altLang="zh-CN" sz="2800" dirty="0"/>
              <a:t>the flight attendant </a:t>
            </a:r>
            <a:r>
              <a:rPr lang="zh-CN" altLang="en-US" sz="2800" dirty="0"/>
              <a:t>的参考项，而这是徒劳的。</a:t>
            </a:r>
          </a:p>
        </p:txBody>
      </p:sp>
    </p:spTree>
    <p:extLst>
      <p:ext uri="{BB962C8B-B14F-4D97-AF65-F5344CB8AC3E}">
        <p14:creationId xmlns:p14="http://schemas.microsoft.com/office/powerpoint/2010/main" val="329488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550F1-F554-4918-AB2F-6E66C65333A1}"/>
              </a:ext>
            </a:extLst>
          </p:cNvPr>
          <p:cNvSpPr>
            <a:spLocks noGrp="1"/>
          </p:cNvSpPr>
          <p:nvPr>
            <p:ph type="title"/>
          </p:nvPr>
        </p:nvSpPr>
        <p:spPr/>
        <p:txBody>
          <a:bodyPr>
            <a:normAutofit/>
          </a:bodyPr>
          <a:lstStyle/>
          <a:p>
            <a:r>
              <a:rPr lang="zh-CN" altLang="en-US" sz="4000" b="1" dirty="0">
                <a:solidFill>
                  <a:schemeClr val="accent5">
                    <a:lumMod val="75000"/>
                  </a:schemeClr>
                </a:solidFill>
              </a:rPr>
              <a:t>为什么定冠词的使用非常自然，而在语法上无法解释呢？</a:t>
            </a:r>
          </a:p>
        </p:txBody>
      </p:sp>
      <p:sp>
        <p:nvSpPr>
          <p:cNvPr id="3" name="内容占位符 2">
            <a:extLst>
              <a:ext uri="{FF2B5EF4-FFF2-40B4-BE49-F238E27FC236}">
                <a16:creationId xmlns:a16="http://schemas.microsoft.com/office/drawing/2014/main" id="{8AEA4BF4-A240-4EA6-8B2C-73BD1AC3EA7D}"/>
              </a:ext>
            </a:extLst>
          </p:cNvPr>
          <p:cNvSpPr>
            <a:spLocks noGrp="1"/>
          </p:cNvSpPr>
          <p:nvPr>
            <p:ph idx="1"/>
          </p:nvPr>
        </p:nvSpPr>
        <p:spPr/>
        <p:txBody>
          <a:bodyPr/>
          <a:lstStyle/>
          <a:p>
            <a:r>
              <a:rPr lang="zh-CN" altLang="en-US" dirty="0"/>
              <a:t>因为为了理解这些有定指称，我们需要以外部世界知识为基础进行推理（</a:t>
            </a:r>
            <a:r>
              <a:rPr lang="en-US" altLang="zh-CN" dirty="0"/>
              <a:t>inferences</a:t>
            </a:r>
            <a:r>
              <a:rPr lang="zh-CN" altLang="en-US" dirty="0"/>
              <a:t>），而这正是计算机的困难之处。</a:t>
            </a:r>
            <a:endParaRPr lang="en-US" altLang="zh-CN" dirty="0"/>
          </a:p>
          <a:p>
            <a:r>
              <a:rPr lang="zh-CN" altLang="en-US" dirty="0"/>
              <a:t>我们事先知道：航空公司为所有乘客都提供救生衣，一般放在座位下面，而且飞机上有空勤人员，他们的工作就是为乘客服务。</a:t>
            </a:r>
            <a:endParaRPr lang="en-US" altLang="zh-CN" dirty="0"/>
          </a:p>
          <a:p>
            <a:r>
              <a:rPr lang="zh-CN" altLang="en-US" dirty="0"/>
              <a:t>当“飞机”出现在短文的第一句时，所有这些知识就被激活了，而且也正是这些知识使得我们能毫不费力地进行正确的推理。</a:t>
            </a:r>
            <a:endParaRPr lang="en-US" altLang="zh-CN" dirty="0"/>
          </a:p>
        </p:txBody>
      </p:sp>
    </p:spTree>
    <p:extLst>
      <p:ext uri="{BB962C8B-B14F-4D97-AF65-F5344CB8AC3E}">
        <p14:creationId xmlns:p14="http://schemas.microsoft.com/office/powerpoint/2010/main" val="225920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1677</Words>
  <Application>Microsoft Office PowerPoint</Application>
  <PresentationFormat>宽屏</PresentationFormat>
  <Paragraphs>140</Paragraphs>
  <Slides>37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Adobe Gothic Std B</vt:lpstr>
      <vt:lpstr>等线</vt:lpstr>
      <vt:lpstr>等线 Light</vt:lpstr>
      <vt:lpstr>黑体</vt:lpstr>
      <vt:lpstr>华文行楷</vt:lpstr>
      <vt:lpstr>华文楷体</vt:lpstr>
      <vt:lpstr>Arial</vt:lpstr>
      <vt:lpstr>Bahnschrift</vt:lpstr>
      <vt:lpstr>Times New Roman</vt:lpstr>
      <vt:lpstr>Office 主题​​</vt:lpstr>
      <vt:lpstr>第五章 框架及构式</vt:lpstr>
      <vt:lpstr>当看到“购买”这个词时，你会想到什么？</vt:lpstr>
      <vt:lpstr>框架（frame）</vt:lpstr>
      <vt:lpstr>句法视角（syntactic perspective）</vt:lpstr>
      <vt:lpstr>注意力（attention）</vt:lpstr>
      <vt:lpstr>PowerPoint 演示文稿</vt:lpstr>
      <vt:lpstr>PowerPoint 演示文稿</vt:lpstr>
      <vt:lpstr>从框架到脚本（scripts）</vt:lpstr>
      <vt:lpstr>为什么定冠词的使用非常自然，而在语法上无法解释呢？</vt:lpstr>
      <vt:lpstr>那么如何让计算机拥有外部世界知识呢？</vt:lpstr>
      <vt:lpstr>脚本（scripts）</vt:lpstr>
      <vt:lpstr>著名的“餐馆脚本”</vt:lpstr>
      <vt:lpstr>PowerPoint 演示文稿</vt:lpstr>
      <vt:lpstr>日常生活中，我们无意识地调用了脚本内的大量信息</vt:lpstr>
      <vt:lpstr>如何让计算机理解脚本？</vt:lpstr>
      <vt:lpstr>词向量（word embedding）</vt:lpstr>
      <vt:lpstr>如何确定每个词的词向量？</vt:lpstr>
      <vt:lpstr>词向量的优势和不足</vt:lpstr>
      <vt:lpstr>事件框架（event-frame）</vt:lpstr>
      <vt:lpstr>位移（motion）事件和位移事件框架</vt:lpstr>
      <vt:lpstr>PowerPoint 演示文稿</vt:lpstr>
      <vt:lpstr>位移事件框架的六个成分</vt:lpstr>
      <vt:lpstr>PowerPoint 演示文稿</vt:lpstr>
      <vt:lpstr>事件框架的定义</vt:lpstr>
      <vt:lpstr>五种事件框架类型</vt:lpstr>
      <vt:lpstr>开启注意力视窗（windowing of attention） </vt:lpstr>
      <vt:lpstr>开启注意力视窗与隔断（gapping）</vt:lpstr>
      <vt:lpstr>注意力视窗打开和关闭的方法一：位置</vt:lpstr>
      <vt:lpstr>路径视窗开启是通过使用显性的语言表达来指称路径的特定部分来达到的，相反，这个部分没有明确指出则是隔断</vt:lpstr>
      <vt:lpstr>PowerPoint 演示文稿</vt:lpstr>
      <vt:lpstr>PowerPoint 演示文稿</vt:lpstr>
      <vt:lpstr>PowerPoint 演示文稿</vt:lpstr>
      <vt:lpstr>许多涉及致使的事件都应该看成是由更基本的阶段或次事件组成的复杂序列 </vt:lpstr>
      <vt:lpstr>PowerPoint 演示文稿</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框架及构式</dc:title>
  <dc:creator>qsccguko@163.com</dc:creator>
  <cp:lastModifiedBy>qsccguko@163.com</cp:lastModifiedBy>
  <cp:revision>88</cp:revision>
  <dcterms:created xsi:type="dcterms:W3CDTF">2018-11-09T16:13:59Z</dcterms:created>
  <dcterms:modified xsi:type="dcterms:W3CDTF">2018-11-30T05:53:32Z</dcterms:modified>
</cp:coreProperties>
</file>