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3"/>
    <p:sldId id="278" r:id="rId5"/>
    <p:sldId id="279" r:id="rId6"/>
    <p:sldId id="275" r:id="rId7"/>
    <p:sldId id="256" r:id="rId8"/>
    <p:sldId id="257" r:id="rId9"/>
    <p:sldId id="272" r:id="rId10"/>
    <p:sldId id="514" r:id="rId11"/>
    <p:sldId id="517" r:id="rId12"/>
    <p:sldId id="515" r:id="rId13"/>
    <p:sldId id="518" r:id="rId14"/>
    <p:sldId id="282" r:id="rId15"/>
    <p:sldId id="273" r:id="rId16"/>
    <p:sldId id="276" r:id="rId17"/>
    <p:sldId id="281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269"/>
  </p:normalViewPr>
  <p:slideViewPr>
    <p:cSldViewPr showGuides="1">
      <p:cViewPr varScale="1">
        <p:scale>
          <a:sx n="69" d="100"/>
          <a:sy n="69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6B15ED-6D4E-45A4-896B-D82CF7527A8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>
                <a:ea typeface="等线" pitchFamily="2" charset="-122"/>
              </a:rPr>
              <a:t>时间：第</a:t>
            </a:r>
            <a:r>
              <a:rPr lang="en-US" altLang="zh-CN" dirty="0">
                <a:ea typeface="等线" pitchFamily="2" charset="-122"/>
              </a:rPr>
              <a:t>4~15</a:t>
            </a:r>
            <a:r>
              <a:rPr lang="zh-CN" altLang="en-US" dirty="0">
                <a:ea typeface="等线" pitchFamily="2" charset="-122"/>
              </a:rPr>
              <a:t>周，周三或周四 </a:t>
            </a:r>
            <a:r>
              <a:rPr lang="en-US" altLang="zh-CN" dirty="0">
                <a:ea typeface="等线" pitchFamily="2" charset="-122"/>
              </a:rPr>
              <a:t>18:30~21:30</a:t>
            </a:r>
            <a:endParaRPr lang="en-US" altLang="zh-CN" dirty="0">
              <a:ea typeface="等线" pitchFamily="2" charset="-122"/>
            </a:endParaRPr>
          </a:p>
          <a:p>
            <a:pPr lvl="0"/>
            <a:r>
              <a:rPr lang="zh-CN" altLang="en-US" dirty="0">
                <a:ea typeface="等线" pitchFamily="2" charset="-122"/>
              </a:rPr>
              <a:t>地点：电三楼</a:t>
            </a:r>
            <a:r>
              <a:rPr lang="en-US" altLang="zh-CN" dirty="0">
                <a:ea typeface="等线" pitchFamily="2" charset="-122"/>
              </a:rPr>
              <a:t>406</a:t>
            </a:r>
            <a:r>
              <a:rPr lang="zh-CN" altLang="en-US" dirty="0">
                <a:ea typeface="等线" pitchFamily="2" charset="-122"/>
              </a:rPr>
              <a:t>、</a:t>
            </a:r>
            <a:r>
              <a:rPr lang="en-US" altLang="zh-CN" dirty="0">
                <a:ea typeface="等线" pitchFamily="2" charset="-122"/>
              </a:rPr>
              <a:t>410</a:t>
            </a:r>
            <a:endParaRPr lang="en-US" altLang="zh-CN" dirty="0">
              <a:ea typeface="等线" pitchFamily="2" charset="-122"/>
            </a:endParaRPr>
          </a:p>
          <a:p>
            <a:pPr lvl="0"/>
            <a:endParaRPr lang="zh-CN" altLang="en-US" dirty="0">
              <a:ea typeface="等线" pitchFamily="2" charset="-122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5603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zh-CN" dirty="0">
              <a:ea typeface="等线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1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zh-CN" dirty="0">
              <a:ea typeface="等线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itchFamily="2" charset="-122"/>
            </a:endParaRPr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>
              <a:ea typeface="等线" pitchFamily="2" charset="-122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等线" pitchFamily="2" charset="-122"/>
              </a:rPr>
              <a:t>建议使用专门的</a:t>
            </a:r>
            <a:r>
              <a:rPr lang="en-US" altLang="zh-CN" dirty="0">
                <a:ea typeface="等线" pitchFamily="2" charset="-122"/>
              </a:rPr>
              <a:t>FTP</a:t>
            </a:r>
            <a:r>
              <a:rPr lang="zh-CN" altLang="en-US" dirty="0">
                <a:ea typeface="等线" pitchFamily="2" charset="-122"/>
              </a:rPr>
              <a:t>工具下载，如</a:t>
            </a:r>
            <a:r>
              <a:rPr lang="en-US" altLang="zh-CN" dirty="0">
                <a:ea typeface="等线" pitchFamily="2" charset="-122"/>
              </a:rPr>
              <a:t>FlashFXP</a:t>
            </a:r>
            <a:endParaRPr lang="zh-CN" altLang="en-US" dirty="0">
              <a:ea typeface="等线" pitchFamily="2" charset="-122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itchFamily="2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itchFamily="2" charset="-122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等线" pitchFamily="2" charset="-122"/>
              </a:rPr>
              <a:t>实验目的</a:t>
            </a:r>
            <a:endParaRPr lang="en-US" altLang="zh-CN" dirty="0">
              <a:ea typeface="等线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等线" pitchFamily="2" charset="-122"/>
              </a:rPr>
              <a:t>熟练</a:t>
            </a:r>
            <a:r>
              <a:rPr lang="en-US" altLang="zh-CN" dirty="0">
                <a:ea typeface="等线" pitchFamily="2" charset="-122"/>
              </a:rPr>
              <a:t>Vivado</a:t>
            </a:r>
            <a:r>
              <a:rPr lang="zh-CN" altLang="en-US" dirty="0">
                <a:ea typeface="等线" pitchFamily="2" charset="-122"/>
              </a:rPr>
              <a:t>和</a:t>
            </a:r>
            <a:r>
              <a:rPr lang="en-US" altLang="zh-CN" dirty="0">
                <a:ea typeface="等线" pitchFamily="2" charset="-122"/>
              </a:rPr>
              <a:t>N4</a:t>
            </a:r>
            <a:r>
              <a:rPr lang="zh-CN" altLang="en-US" dirty="0">
                <a:ea typeface="等线" pitchFamily="2" charset="-122"/>
              </a:rPr>
              <a:t>的设计实现流程</a:t>
            </a:r>
            <a:endParaRPr lang="en-US" altLang="zh-CN" dirty="0">
              <a:ea typeface="等线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等线" pitchFamily="2" charset="-122"/>
              </a:rPr>
              <a:t>模块化、层次化、参数化设计方法</a:t>
            </a:r>
            <a:endParaRPr lang="en-US" altLang="zh-CN" dirty="0">
              <a:ea typeface="等线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等线" pitchFamily="2" charset="-122"/>
              </a:rPr>
              <a:t>组合逻辑电路和寄存器的描述方法</a:t>
            </a:r>
            <a:endParaRPr lang="en-US" altLang="zh-CN" dirty="0">
              <a:ea typeface="等线" pitchFamily="2" charset="-122"/>
            </a:endParaRPr>
          </a:p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itchFamily="2" charset="-122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rtlCol="0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设计一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ALU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：根据功能选择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进行算术（加、减）或者逻辑（与、或、非、异或）运算，产生运算结果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和相应标志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（进位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借位、溢出、零标志）。对于算术运算，影响进位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借位、溢出、零标志；对于逻辑运算，仅零标志有效。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f: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标志位，包括进位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借位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(CF)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，溢出位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，零标志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(Z)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为了便于下载测试，可以选取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= 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= k = 3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ALU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应用设计：利用上述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ALU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模块和适当逻辑电路，分别实现如下功能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）比较两无符号数或者有符号数的大小关系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）求多个数的累加和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）求补码代表的实际值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）求给定两个初始整数的配波拉契数列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 ……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ALU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和寄存器的应用设计（使用纯组合逻辑或不含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的时序逻辑）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求补码代表的实际值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比较两个数的大小关系（考虑无符号数和有符号补码两种情况）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求多个数的累加和（来自同一端口分时输入）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如何实现多精度整数运算？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如何判断溢出？（考虑无符号数和有符号补码两种情况）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/>
          <p:nvPr/>
        </p:nvSpPr>
        <p:spPr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zh-CN" dirty="0"/>
          </a:p>
        </p:txBody>
      </p:sp>
      <p:sp>
        <p:nvSpPr>
          <p:cNvPr id="21507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>
                <a:ea typeface="等线" pitchFamily="2" charset="-122"/>
              </a:rPr>
              <a:t>CF Carry Flag: Set on high-order bit carry or borrow; cleared otherwise. This flag is used by instructions that add or subtract multi-byte numbers. Rotate instructions can also isolate a bit in memory or a register by placing it in the Carry Flag.</a:t>
            </a:r>
            <a:endParaRPr lang="en-US" altLang="zh-CN" dirty="0">
              <a:ea typeface="等线" pitchFamily="2" charset="-122"/>
            </a:endParaRPr>
          </a:p>
          <a:p>
            <a:pPr lvl="0"/>
            <a:endParaRPr lang="en-US" altLang="zh-CN" dirty="0">
              <a:ea typeface="等线" pitchFamily="2" charset="-122"/>
            </a:endParaRPr>
          </a:p>
          <a:p>
            <a:pPr lvl="0"/>
            <a:r>
              <a:rPr lang="en-US" altLang="zh-CN" dirty="0">
                <a:ea typeface="等线" pitchFamily="2" charset="-122"/>
              </a:rPr>
              <a:t>PF Parity Flag: Set if low-order 8 bits of result contain an even number of 1 bits; cleared otherwise. This flag can be used to check for data transmission errors.</a:t>
            </a:r>
            <a:endParaRPr lang="en-US" altLang="zh-CN" dirty="0">
              <a:ea typeface="等线" pitchFamily="2" charset="-122"/>
            </a:endParaRPr>
          </a:p>
          <a:p>
            <a:pPr lvl="0"/>
            <a:endParaRPr lang="en-US" altLang="zh-CN" dirty="0">
              <a:ea typeface="等线" pitchFamily="2" charset="-122"/>
            </a:endParaRPr>
          </a:p>
          <a:p>
            <a:pPr lvl="0"/>
            <a:r>
              <a:rPr lang="en-US" altLang="zh-CN" dirty="0">
                <a:ea typeface="等线" pitchFamily="2" charset="-122"/>
              </a:rPr>
              <a:t>AF Auxiliary Flag: Set on carry from or borrow to the low order four bits of AL; cleared otherwise. This flag is used by decimal arithmetic instructions.</a:t>
            </a:r>
            <a:endParaRPr lang="en-US" altLang="zh-CN" dirty="0">
              <a:ea typeface="等线" pitchFamily="2" charset="-122"/>
            </a:endParaRPr>
          </a:p>
          <a:p>
            <a:pPr lvl="0"/>
            <a:endParaRPr lang="en-US" altLang="zh-CN" dirty="0">
              <a:ea typeface="等线" pitchFamily="2" charset="-122"/>
            </a:endParaRPr>
          </a:p>
          <a:p>
            <a:pPr lvl="0"/>
            <a:r>
              <a:rPr lang="en-US" altLang="zh-CN" dirty="0">
                <a:ea typeface="等线" pitchFamily="2" charset="-122"/>
              </a:rPr>
              <a:t>ZF Zero Flag: Set if result is zero; cleared otherwise.</a:t>
            </a:r>
            <a:endParaRPr lang="en-US" altLang="zh-CN" dirty="0">
              <a:ea typeface="等线" pitchFamily="2" charset="-122"/>
            </a:endParaRPr>
          </a:p>
          <a:p>
            <a:pPr lvl="0"/>
            <a:endParaRPr lang="en-US" altLang="zh-CN" dirty="0">
              <a:ea typeface="等线" pitchFamily="2" charset="-122"/>
            </a:endParaRPr>
          </a:p>
          <a:p>
            <a:pPr lvl="0"/>
            <a:r>
              <a:rPr lang="en-US" altLang="zh-CN" dirty="0">
                <a:ea typeface="等线" pitchFamily="2" charset="-122"/>
              </a:rPr>
              <a:t>SF Sign Flag: Set equal to high-order bit of result (0 if positive, 1 if negative).</a:t>
            </a:r>
            <a:endParaRPr lang="en-US" altLang="zh-CN" dirty="0">
              <a:ea typeface="等线" pitchFamily="2" charset="-122"/>
            </a:endParaRPr>
          </a:p>
          <a:p>
            <a:pPr lvl="0"/>
            <a:endParaRPr lang="en-US" altLang="zh-CN" dirty="0">
              <a:ea typeface="等线" pitchFamily="2" charset="-122"/>
            </a:endParaRPr>
          </a:p>
          <a:p>
            <a:pPr lvl="0"/>
            <a:r>
              <a:rPr lang="en-US" altLang="zh-CN" dirty="0">
                <a:ea typeface="等线" pitchFamily="2" charset="-122"/>
              </a:rPr>
              <a:t>OF Overflow Flag: Set if the signed result cannot be expressed within the number of bits in the destination operand; cleared otherwise. A significant digit has been lost because the size of the result exceeded the capacity of its destination location.</a:t>
            </a:r>
            <a:endParaRPr lang="en-US" altLang="zh-CN" dirty="0">
              <a:ea typeface="等线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3555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zh-CN" dirty="0">
              <a:ea typeface="等线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0" name="直接连接符 6"/>
          <p:cNvCxnSpPr/>
          <p:nvPr userDrawn="1"/>
        </p:nvCxnSpPr>
        <p:spPr>
          <a:xfrm>
            <a:off x="457200" y="6245225"/>
            <a:ext cx="822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4419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6764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7095C0-E88B-42DF-A06A-5E81AD1D1334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350EAB-A5B2-4772-878C-6B931253E99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350EAB-A5B2-4772-878C-6B931253E99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直接连接符 6"/>
          <p:cNvCxnSpPr/>
          <p:nvPr userDrawn="1"/>
        </p:nvCxnSpPr>
        <p:spPr>
          <a:xfrm>
            <a:off x="457200" y="6245225"/>
            <a:ext cx="822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4495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5225"/>
            <a:ext cx="1600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175743-649D-46CB-BE3B-3AB978E38E33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350EAB-A5B2-4772-878C-6B931253E99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350EAB-A5B2-4772-878C-6B931253E99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350EAB-A5B2-4772-878C-6B931253E99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350EAB-A5B2-4772-878C-6B931253E99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163" y="381000"/>
            <a:ext cx="8575675" cy="563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329767-63C0-45D1-9D29-08434F52094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350EAB-A5B2-4772-878C-6B931253E99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350EAB-A5B2-4772-878C-6B931253E99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2019-3-21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2019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计算机组成原理实验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_CS-USTC 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350EAB-A5B2-4772-878C-6B931253E99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计算机组成原理实验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2019.3.21 — 2019.5.31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14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149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150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4579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b="1" dirty="0">
                <a:ea typeface="宋体" pitchFamily="2" charset="-122"/>
              </a:rPr>
              <a:t>示例：标志应用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4654550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无符号数运算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实现多精度计算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ZF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判断两数大小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有符号数运算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实现多精度计算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判断溢出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SF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ZF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判断两数大小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523363" name="Group 99"/>
          <p:cNvGraphicFramePr>
            <a:graphicFrameLocks noGrp="1"/>
          </p:cNvGraphicFramePr>
          <p:nvPr/>
        </p:nvGraphicFramePr>
        <p:xfrm>
          <a:off x="5543550" y="1785938"/>
          <a:ext cx="2808288" cy="1628775"/>
        </p:xfrm>
        <a:graphic>
          <a:graphicData uri="http://schemas.openxmlformats.org/drawingml/2006/table">
            <a:tbl>
              <a:tblPr/>
              <a:tblGrid>
                <a:gridCol w="1260475"/>
                <a:gridCol w="1547813"/>
              </a:tblGrid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关系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X-Y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后标志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CF 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ZF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X=Y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X&gt;Y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X&lt;Y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3369" name="Group 105"/>
          <p:cNvGraphicFramePr>
            <a:graphicFrameLocks noGrp="1"/>
          </p:cNvGraphicFramePr>
          <p:nvPr/>
        </p:nvGraphicFramePr>
        <p:xfrm>
          <a:off x="5543550" y="4052888"/>
          <a:ext cx="2808288" cy="2093913"/>
        </p:xfrm>
        <a:graphic>
          <a:graphicData uri="http://schemas.openxmlformats.org/drawingml/2006/table">
            <a:tbl>
              <a:tblPr/>
              <a:tblGrid>
                <a:gridCol w="1171575"/>
                <a:gridCol w="1636713"/>
              </a:tblGrid>
              <a:tr h="662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关系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X-Y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后标志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OF SF ZF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X=Y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0   0   1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X&gt;Y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0   0   0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1   1   0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X&lt;Y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0   1   0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1   0   0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303" name="Rectangle 39"/>
          <p:cNvSpPr/>
          <p:nvPr/>
        </p:nvSpPr>
        <p:spPr>
          <a:xfrm>
            <a:off x="5915025" y="1295400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宋体" pitchFamily="2" charset="-122"/>
              </a:rPr>
              <a:t>无符号数比较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23304" name="Rectangle 40"/>
          <p:cNvSpPr/>
          <p:nvPr/>
        </p:nvSpPr>
        <p:spPr>
          <a:xfrm>
            <a:off x="5903913" y="3581400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宋体" pitchFamily="2" charset="-122"/>
              </a:rPr>
              <a:t>有符号数比较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23360" name="Line 96"/>
          <p:cNvSpPr/>
          <p:nvPr/>
        </p:nvSpPr>
        <p:spPr>
          <a:xfrm>
            <a:off x="5543550" y="2463800"/>
            <a:ext cx="28082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3361" name="Line 97"/>
          <p:cNvSpPr/>
          <p:nvPr/>
        </p:nvSpPr>
        <p:spPr>
          <a:xfrm>
            <a:off x="5543550" y="4714875"/>
            <a:ext cx="28082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16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4617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charRg st="3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charRg st="4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uiExpand="1" build="p"/>
      <p:bldP spid="523303" grpId="0"/>
      <p:bldP spid="5233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6627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b="1" dirty="0">
                <a:ea typeface="宋体" pitchFamily="2" charset="-122"/>
              </a:rPr>
              <a:t>示例：标志应用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4897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前例中，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[X]=10000111B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[Y]=01111001B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[X + Y]:  CF=1, OF=0, ZF=1, SF=0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	[X – Y]:  CF=0, OF=1, ZF=0, SF=0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无符号数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:  X = 135, Y = 121, CF, ZF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X + Y = 0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Wingdings" panose="05000000000000000000" pitchFamily="2" charset="2"/>
              </a:rPr>
              <a:t>有进位，结果为零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X – Y =14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Wingdings" panose="05000000000000000000" pitchFamily="2" charset="2"/>
              </a:rPr>
              <a:t>无借位，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Wingdings" panose="05000000000000000000" pitchFamily="2" charset="2"/>
              </a:rPr>
              <a:t>X &gt; 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有符号数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补码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):  X = -121, Y = 121, OF, SF, ZF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X + Y = 0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Wingdings" panose="05000000000000000000" pitchFamily="2" charset="2"/>
              </a:rPr>
              <a:t>正确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X – Y =14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Wingdings" panose="05000000000000000000" pitchFamily="2" charset="2"/>
              </a:rPr>
              <a:t>溢出，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  <a:sym typeface="Wingdings" panose="05000000000000000000" pitchFamily="2" charset="2"/>
              </a:rPr>
              <a:t>X &lt; 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6629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6630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33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5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79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22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237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b="1" dirty="0">
                <a:ea typeface="宋体" pitchFamily="2" charset="-122"/>
              </a:rPr>
              <a:t>示例：累加器电路下载测试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655763"/>
            <a:ext cx="2328863" cy="4440237"/>
          </a:xfrm>
          <a:ln/>
        </p:spPr>
        <p:txBody>
          <a:bodyPr vert="horz" wrap="square" lIns="91440" tIns="45720" rIns="91440" bIns="45720" anchor="t"/>
          <a:p>
            <a:r>
              <a:rPr lang="en-US" altLang="zh-CN" sz="2800" dirty="0">
                <a:ea typeface="宋体" pitchFamily="2" charset="-122"/>
              </a:rPr>
              <a:t>en</a:t>
            </a:r>
            <a:r>
              <a:rPr lang="zh-CN" altLang="en-US" sz="2800" dirty="0">
                <a:ea typeface="宋体" pitchFamily="2" charset="-122"/>
              </a:rPr>
              <a:t>有效时长有要求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en</a:t>
            </a:r>
            <a:r>
              <a:rPr lang="zh-CN" altLang="en-US" sz="2800" dirty="0">
                <a:ea typeface="宋体" pitchFamily="2" charset="-122"/>
              </a:rPr>
              <a:t>经时钟同步，且维持</a:t>
            </a:r>
            <a:r>
              <a:rPr lang="en-US" altLang="zh-CN" sz="28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个时钟周期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en=1</a:t>
            </a:r>
            <a:r>
              <a:rPr lang="zh-CN" altLang="en-US" sz="2800" dirty="0">
                <a:ea typeface="宋体" pitchFamily="2" charset="-122"/>
              </a:rPr>
              <a:t>，</a:t>
            </a:r>
            <a:r>
              <a:rPr lang="en-US" altLang="zh-CN" sz="2800" dirty="0">
                <a:ea typeface="宋体" pitchFamily="2" charset="-122"/>
              </a:rPr>
              <a:t>clk</a:t>
            </a:r>
            <a:r>
              <a:rPr lang="zh-CN" altLang="en-US" sz="2800" dirty="0">
                <a:ea typeface="宋体" pitchFamily="2" charset="-122"/>
              </a:rPr>
              <a:t>手动产生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去抖动处理</a:t>
            </a:r>
            <a:endParaRPr lang="en-US" altLang="zh-CN" sz="2800" dirty="0">
              <a:ea typeface="宋体" pitchFamily="2" charset="-122"/>
            </a:endParaRPr>
          </a:p>
          <a:p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2867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8677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8678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grpSp>
        <p:nvGrpSpPr>
          <p:cNvPr id="28679" name="组合 3"/>
          <p:cNvGrpSpPr/>
          <p:nvPr/>
        </p:nvGrpSpPr>
        <p:grpSpPr>
          <a:xfrm>
            <a:off x="6326188" y="1914525"/>
            <a:ext cx="2506662" cy="1376363"/>
            <a:chOff x="1533194" y="4800600"/>
            <a:chExt cx="2505406" cy="1376363"/>
          </a:xfrm>
        </p:grpSpPr>
        <p:sp>
          <p:nvSpPr>
            <p:cNvPr id="28772" name="矩形 1"/>
            <p:cNvSpPr/>
            <p:nvPr/>
          </p:nvSpPr>
          <p:spPr>
            <a:xfrm>
              <a:off x="2596915" y="4967074"/>
              <a:ext cx="37040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>
                <a:ea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950497" y="5157788"/>
              <a:ext cx="644202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 rot="16200000" flipH="1">
              <a:off x="2164667" y="5086386"/>
              <a:ext cx="142875" cy="142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75" name="TextBox 32"/>
            <p:cNvSpPr txBox="1"/>
            <p:nvPr/>
          </p:nvSpPr>
          <p:spPr>
            <a:xfrm>
              <a:off x="2094510" y="4800600"/>
              <a:ext cx="113847" cy="246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n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28776" name="TextBox 34"/>
            <p:cNvSpPr txBox="1"/>
            <p:nvPr/>
          </p:nvSpPr>
          <p:spPr>
            <a:xfrm>
              <a:off x="1543050" y="4992804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in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2958055" y="5538788"/>
              <a:ext cx="642615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 rot="16200000" flipH="1">
              <a:off x="3229345" y="5467386"/>
              <a:ext cx="142875" cy="142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79" name="TextBox 32"/>
            <p:cNvSpPr txBox="1"/>
            <p:nvPr/>
          </p:nvSpPr>
          <p:spPr>
            <a:xfrm>
              <a:off x="3158347" y="5181312"/>
              <a:ext cx="113847" cy="246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n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28780" name="TextBox 34"/>
            <p:cNvSpPr txBox="1"/>
            <p:nvPr/>
          </p:nvSpPr>
          <p:spPr>
            <a:xfrm>
              <a:off x="3668197" y="5376212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out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947323" y="5445125"/>
              <a:ext cx="64420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82" name="TextBox 34"/>
            <p:cNvSpPr txBox="1"/>
            <p:nvPr/>
          </p:nvSpPr>
          <p:spPr>
            <a:xfrm>
              <a:off x="1543050" y="525780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en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783" name="TextBox 32"/>
            <p:cNvSpPr txBox="1"/>
            <p:nvPr/>
          </p:nvSpPr>
          <p:spPr>
            <a:xfrm>
              <a:off x="2593992" y="5802935"/>
              <a:ext cx="179555" cy="369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itchFamily="2" charset="-122"/>
                </a:rPr>
                <a:t>&gt;</a:t>
              </a:r>
              <a:endParaRPr lang="zh-CN" altLang="en-US" sz="2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937803" y="5984875"/>
              <a:ext cx="645789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85" name="TextBox 34"/>
            <p:cNvSpPr txBox="1"/>
            <p:nvPr/>
          </p:nvSpPr>
          <p:spPr>
            <a:xfrm>
              <a:off x="1543050" y="5785344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clk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786" name="TextBox 32"/>
            <p:cNvSpPr txBox="1"/>
            <p:nvPr/>
          </p:nvSpPr>
          <p:spPr>
            <a:xfrm>
              <a:off x="2706295" y="5429091"/>
              <a:ext cx="147476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R</a:t>
              </a:r>
              <a:endParaRPr lang="zh-CN" altLang="en-US" sz="1600" dirty="0">
                <a:ea typeface="宋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1937803" y="5703888"/>
              <a:ext cx="642616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88" name="TextBox 34"/>
            <p:cNvSpPr txBox="1"/>
            <p:nvPr/>
          </p:nvSpPr>
          <p:spPr>
            <a:xfrm>
              <a:off x="1533194" y="5516285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rst</a:t>
              </a:r>
              <a:endParaRPr lang="zh-CN" altLang="en-US" sz="2000" dirty="0">
                <a:ea typeface="宋体" pitchFamily="2" charset="-122"/>
              </a:endParaRPr>
            </a:p>
          </p:txBody>
        </p:sp>
      </p:grpSp>
      <p:grpSp>
        <p:nvGrpSpPr>
          <p:cNvPr id="28680" name="组合 49"/>
          <p:cNvGrpSpPr/>
          <p:nvPr/>
        </p:nvGrpSpPr>
        <p:grpSpPr>
          <a:xfrm>
            <a:off x="3346450" y="1343025"/>
            <a:ext cx="2600325" cy="1933575"/>
            <a:chOff x="3192463" y="3933839"/>
            <a:chExt cx="2600191" cy="1933561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3543283" y="4706946"/>
              <a:ext cx="642904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>
              <a:off x="3543283" y="5586415"/>
              <a:ext cx="642904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>
              <a:off x="4830679" y="4941895"/>
              <a:ext cx="642905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 rot="5400000">
              <a:off x="4257608" y="4300549"/>
              <a:ext cx="573083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任意多边形 21"/>
            <p:cNvSpPr/>
            <p:nvPr/>
          </p:nvSpPr>
          <p:spPr bwMode="auto">
            <a:xfrm>
              <a:off x="4186187" y="4443423"/>
              <a:ext cx="660366" cy="1423977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925032"/>
                  </a:lnTo>
                  <a:lnTo>
                    <a:pt x="212651" y="712381"/>
                  </a:lnTo>
                  <a:lnTo>
                    <a:pt x="0" y="499730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 rot="16200000" flipH="1">
              <a:off x="3757581" y="4635512"/>
              <a:ext cx="142874" cy="142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 rot="16200000" flipH="1">
              <a:off x="3757581" y="5514981"/>
              <a:ext cx="142874" cy="142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 rot="16200000" flipH="1">
              <a:off x="5044977" y="4872048"/>
              <a:ext cx="142874" cy="142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 rot="16200000" flipH="1">
              <a:off x="4472713" y="4228321"/>
              <a:ext cx="142874" cy="144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60" name="TextBox 29"/>
            <p:cNvSpPr txBox="1"/>
            <p:nvPr/>
          </p:nvSpPr>
          <p:spPr>
            <a:xfrm>
              <a:off x="4687126" y="4157328"/>
              <a:ext cx="102611" cy="246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k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28761" name="TextBox 31"/>
            <p:cNvSpPr txBox="1"/>
            <p:nvPr/>
          </p:nvSpPr>
          <p:spPr>
            <a:xfrm>
              <a:off x="3686810" y="4349568"/>
              <a:ext cx="113835" cy="246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n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28762" name="TextBox 32"/>
            <p:cNvSpPr txBox="1"/>
            <p:nvPr/>
          </p:nvSpPr>
          <p:spPr>
            <a:xfrm>
              <a:off x="3686810" y="5228621"/>
              <a:ext cx="113835" cy="246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n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28763" name="TextBox 33"/>
            <p:cNvSpPr txBox="1"/>
            <p:nvPr/>
          </p:nvSpPr>
          <p:spPr>
            <a:xfrm>
              <a:off x="3192463" y="4492407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a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764" name="TextBox 35"/>
            <p:cNvSpPr txBox="1"/>
            <p:nvPr/>
          </p:nvSpPr>
          <p:spPr>
            <a:xfrm>
              <a:off x="5407862" y="4778084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f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765" name="TextBox 36"/>
            <p:cNvSpPr txBox="1"/>
            <p:nvPr/>
          </p:nvSpPr>
          <p:spPr>
            <a:xfrm>
              <a:off x="3879672" y="3933839"/>
              <a:ext cx="656164" cy="304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“+”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766" name="TextBox 37"/>
            <p:cNvSpPr txBox="1"/>
            <p:nvPr/>
          </p:nvSpPr>
          <p:spPr>
            <a:xfrm>
              <a:off x="5044382" y="4603339"/>
              <a:ext cx="171554" cy="246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m</a:t>
              </a:r>
              <a:endParaRPr lang="zh-CN" altLang="en-US" sz="1600" dirty="0">
                <a:ea typeface="宋体" pitchFamily="2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4830679" y="5372104"/>
              <a:ext cx="64290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68" name="TextBox 42"/>
            <p:cNvSpPr txBox="1"/>
            <p:nvPr/>
          </p:nvSpPr>
          <p:spPr>
            <a:xfrm>
              <a:off x="5407862" y="5208189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y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 rot="16200000" flipH="1">
              <a:off x="5044977" y="5307020"/>
              <a:ext cx="142874" cy="142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70" name="TextBox 37"/>
            <p:cNvSpPr txBox="1"/>
            <p:nvPr/>
          </p:nvSpPr>
          <p:spPr>
            <a:xfrm>
              <a:off x="5044382" y="5060420"/>
              <a:ext cx="113835" cy="246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n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 bwMode="auto">
            <a:xfrm>
              <a:off x="4339397" y="4879459"/>
              <a:ext cx="461751" cy="54103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itchFamily="2" charset="-122"/>
                  <a:cs typeface="+mn-cs"/>
                </a:rPr>
                <a:t>ALU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8681" name="连接符: 肘形 57"/>
          <p:cNvCxnSpPr/>
          <p:nvPr/>
        </p:nvCxnSpPr>
        <p:spPr>
          <a:xfrm flipV="1">
            <a:off x="5943600" y="2259013"/>
            <a:ext cx="322263" cy="512762"/>
          </a:xfrm>
          <a:prstGeom prst="bentConnector3">
            <a:avLst>
              <a:gd name="adj1" fmla="val 50000"/>
            </a:avLst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82" name="直接连接符 61"/>
          <p:cNvCxnSpPr/>
          <p:nvPr/>
        </p:nvCxnSpPr>
        <p:spPr>
          <a:xfrm flipH="1">
            <a:off x="3697288" y="3429000"/>
            <a:ext cx="470535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683" name="直接连接符 65"/>
          <p:cNvCxnSpPr/>
          <p:nvPr/>
        </p:nvCxnSpPr>
        <p:spPr>
          <a:xfrm flipV="1">
            <a:off x="3697288" y="2995613"/>
            <a:ext cx="0" cy="43338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684" name="直接连接符 69"/>
          <p:cNvCxnSpPr/>
          <p:nvPr/>
        </p:nvCxnSpPr>
        <p:spPr>
          <a:xfrm flipV="1">
            <a:off x="8402638" y="2684463"/>
            <a:ext cx="0" cy="74453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28685" name="组合 135"/>
          <p:cNvGrpSpPr/>
          <p:nvPr/>
        </p:nvGrpSpPr>
        <p:grpSpPr>
          <a:xfrm>
            <a:off x="3276600" y="3733800"/>
            <a:ext cx="5486400" cy="2273300"/>
            <a:chOff x="3349367" y="3774214"/>
            <a:chExt cx="5486400" cy="2514605"/>
          </a:xfrm>
        </p:grpSpPr>
        <p:grpSp>
          <p:nvGrpSpPr>
            <p:cNvPr id="28686" name="组合 70"/>
            <p:cNvGrpSpPr/>
            <p:nvPr/>
          </p:nvGrpSpPr>
          <p:grpSpPr>
            <a:xfrm>
              <a:off x="3806567" y="3774214"/>
              <a:ext cx="5029200" cy="381000"/>
              <a:chOff x="304800" y="381000"/>
              <a:chExt cx="5029200" cy="381000"/>
            </a:xfrm>
          </p:grpSpPr>
          <p:cxnSp>
            <p:nvCxnSpPr>
              <p:cNvPr id="28730" name="直接连接符 71"/>
              <p:cNvCxnSpPr/>
              <p:nvPr/>
            </p:nvCxnSpPr>
            <p:spPr>
              <a:xfrm>
                <a:off x="762000" y="381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31" name="直接连接符 72"/>
              <p:cNvCxnSpPr/>
              <p:nvPr/>
            </p:nvCxnSpPr>
            <p:spPr>
              <a:xfrm flipV="1">
                <a:off x="12192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32" name="直接连接符 73"/>
              <p:cNvCxnSpPr/>
              <p:nvPr/>
            </p:nvCxnSpPr>
            <p:spPr>
              <a:xfrm flipV="1">
                <a:off x="7620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33" name="直接连接符 74"/>
              <p:cNvCxnSpPr/>
              <p:nvPr/>
            </p:nvCxnSpPr>
            <p:spPr>
              <a:xfrm>
                <a:off x="3048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34" name="直接连接符 75"/>
              <p:cNvCxnSpPr/>
              <p:nvPr/>
            </p:nvCxnSpPr>
            <p:spPr>
              <a:xfrm>
                <a:off x="1676400" y="381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35" name="直接连接符 76"/>
              <p:cNvCxnSpPr/>
              <p:nvPr/>
            </p:nvCxnSpPr>
            <p:spPr>
              <a:xfrm flipV="1">
                <a:off x="21336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36" name="直接连接符 77"/>
              <p:cNvCxnSpPr/>
              <p:nvPr/>
            </p:nvCxnSpPr>
            <p:spPr>
              <a:xfrm flipV="1">
                <a:off x="16764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37" name="直接连接符 78"/>
              <p:cNvCxnSpPr/>
              <p:nvPr/>
            </p:nvCxnSpPr>
            <p:spPr>
              <a:xfrm>
                <a:off x="12192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38" name="直接连接符 79"/>
              <p:cNvCxnSpPr/>
              <p:nvPr/>
            </p:nvCxnSpPr>
            <p:spPr>
              <a:xfrm>
                <a:off x="2590800" y="381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39" name="直接连接符 80"/>
              <p:cNvCxnSpPr/>
              <p:nvPr/>
            </p:nvCxnSpPr>
            <p:spPr>
              <a:xfrm flipV="1">
                <a:off x="30480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40" name="直接连接符 81"/>
              <p:cNvCxnSpPr/>
              <p:nvPr/>
            </p:nvCxnSpPr>
            <p:spPr>
              <a:xfrm flipV="1">
                <a:off x="25908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41" name="直接连接符 82"/>
              <p:cNvCxnSpPr/>
              <p:nvPr/>
            </p:nvCxnSpPr>
            <p:spPr>
              <a:xfrm>
                <a:off x="21336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42" name="直接连接符 83"/>
              <p:cNvCxnSpPr/>
              <p:nvPr/>
            </p:nvCxnSpPr>
            <p:spPr>
              <a:xfrm>
                <a:off x="3505200" y="381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43" name="直接连接符 84"/>
              <p:cNvCxnSpPr/>
              <p:nvPr/>
            </p:nvCxnSpPr>
            <p:spPr>
              <a:xfrm flipV="1">
                <a:off x="39624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44" name="直接连接符 85"/>
              <p:cNvCxnSpPr/>
              <p:nvPr/>
            </p:nvCxnSpPr>
            <p:spPr>
              <a:xfrm flipV="1">
                <a:off x="35052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45" name="直接连接符 86"/>
              <p:cNvCxnSpPr/>
              <p:nvPr/>
            </p:nvCxnSpPr>
            <p:spPr>
              <a:xfrm>
                <a:off x="30480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46" name="直接连接符 87"/>
              <p:cNvCxnSpPr/>
              <p:nvPr/>
            </p:nvCxnSpPr>
            <p:spPr>
              <a:xfrm>
                <a:off x="4419600" y="381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47" name="直接连接符 88"/>
              <p:cNvCxnSpPr/>
              <p:nvPr/>
            </p:nvCxnSpPr>
            <p:spPr>
              <a:xfrm flipV="1">
                <a:off x="48768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48" name="直接连接符 89"/>
              <p:cNvCxnSpPr/>
              <p:nvPr/>
            </p:nvCxnSpPr>
            <p:spPr>
              <a:xfrm flipV="1">
                <a:off x="4419600" y="3810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49" name="直接连接符 90"/>
              <p:cNvCxnSpPr/>
              <p:nvPr/>
            </p:nvCxnSpPr>
            <p:spPr>
              <a:xfrm>
                <a:off x="39624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50" name="直接连接符 91"/>
              <p:cNvCxnSpPr/>
              <p:nvPr/>
            </p:nvCxnSpPr>
            <p:spPr>
              <a:xfrm>
                <a:off x="4876800" y="762000"/>
                <a:ext cx="457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28687" name="组合 92"/>
            <p:cNvGrpSpPr/>
            <p:nvPr/>
          </p:nvGrpSpPr>
          <p:grpSpPr>
            <a:xfrm>
              <a:off x="3806567" y="4307614"/>
              <a:ext cx="5029200" cy="381000"/>
              <a:chOff x="304800" y="1066800"/>
              <a:chExt cx="5029200" cy="381000"/>
            </a:xfrm>
          </p:grpSpPr>
          <p:cxnSp>
            <p:nvCxnSpPr>
              <p:cNvPr id="28727" name="直接连接符 93"/>
              <p:cNvCxnSpPr/>
              <p:nvPr/>
            </p:nvCxnSpPr>
            <p:spPr>
              <a:xfrm>
                <a:off x="990600" y="1447800"/>
                <a:ext cx="43434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28" name="直接连接符 94"/>
              <p:cNvCxnSpPr/>
              <p:nvPr/>
            </p:nvCxnSpPr>
            <p:spPr>
              <a:xfrm>
                <a:off x="304800" y="1066800"/>
                <a:ext cx="6858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29" name="直接连接符 95"/>
              <p:cNvCxnSpPr/>
              <p:nvPr/>
            </p:nvCxnSpPr>
            <p:spPr>
              <a:xfrm flipV="1">
                <a:off x="990600" y="10668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28688" name="组合 96"/>
            <p:cNvGrpSpPr/>
            <p:nvPr/>
          </p:nvGrpSpPr>
          <p:grpSpPr>
            <a:xfrm>
              <a:off x="3806567" y="5374414"/>
              <a:ext cx="5029200" cy="381002"/>
              <a:chOff x="304800" y="2438399"/>
              <a:chExt cx="5029200" cy="381002"/>
            </a:xfrm>
          </p:grpSpPr>
          <p:cxnSp>
            <p:nvCxnSpPr>
              <p:cNvPr id="28722" name="直接连接符 97"/>
              <p:cNvCxnSpPr/>
              <p:nvPr/>
            </p:nvCxnSpPr>
            <p:spPr>
              <a:xfrm>
                <a:off x="304800" y="2438400"/>
                <a:ext cx="5029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23" name="直接连接符 98"/>
              <p:cNvCxnSpPr/>
              <p:nvPr/>
            </p:nvCxnSpPr>
            <p:spPr>
              <a:xfrm>
                <a:off x="304800" y="2819400"/>
                <a:ext cx="50292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grpSp>
            <p:nvGrpSpPr>
              <p:cNvPr id="28724" name="组合 99"/>
              <p:cNvGrpSpPr/>
              <p:nvPr/>
            </p:nvGrpSpPr>
            <p:grpSpPr>
              <a:xfrm>
                <a:off x="2486576" y="2438399"/>
                <a:ext cx="104224" cy="381002"/>
                <a:chOff x="1600200" y="3124198"/>
                <a:chExt cx="104224" cy="381002"/>
              </a:xfrm>
            </p:grpSpPr>
            <p:cxnSp>
              <p:nvCxnSpPr>
                <p:cNvPr id="28725" name="直接连接符 100"/>
                <p:cNvCxnSpPr/>
                <p:nvPr/>
              </p:nvCxnSpPr>
              <p:spPr>
                <a:xfrm flipH="1">
                  <a:off x="1600200" y="3124198"/>
                  <a:ext cx="94148" cy="38100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28726" name="直接连接符 101"/>
                <p:cNvCxnSpPr/>
                <p:nvPr/>
              </p:nvCxnSpPr>
              <p:spPr>
                <a:xfrm>
                  <a:off x="1600200" y="3124199"/>
                  <a:ext cx="104224" cy="3810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8689" name="组合 102"/>
            <p:cNvGrpSpPr/>
            <p:nvPr/>
          </p:nvGrpSpPr>
          <p:grpSpPr>
            <a:xfrm>
              <a:off x="3786415" y="5907814"/>
              <a:ext cx="5049352" cy="381005"/>
              <a:chOff x="284648" y="3124197"/>
              <a:chExt cx="5049352" cy="381005"/>
            </a:xfrm>
          </p:grpSpPr>
          <p:cxnSp>
            <p:nvCxnSpPr>
              <p:cNvPr id="28711" name="直接连接符 103"/>
              <p:cNvCxnSpPr/>
              <p:nvPr/>
            </p:nvCxnSpPr>
            <p:spPr>
              <a:xfrm>
                <a:off x="284648" y="3124200"/>
                <a:ext cx="504935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12" name="直接连接符 104"/>
              <p:cNvCxnSpPr/>
              <p:nvPr/>
            </p:nvCxnSpPr>
            <p:spPr>
              <a:xfrm>
                <a:off x="284648" y="3505200"/>
                <a:ext cx="504935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grpSp>
            <p:nvGrpSpPr>
              <p:cNvPr id="28713" name="组合 105"/>
              <p:cNvGrpSpPr/>
              <p:nvPr/>
            </p:nvGrpSpPr>
            <p:grpSpPr>
              <a:xfrm>
                <a:off x="1600200" y="3124198"/>
                <a:ext cx="104224" cy="381002"/>
                <a:chOff x="1600200" y="3124198"/>
                <a:chExt cx="104224" cy="381002"/>
              </a:xfrm>
            </p:grpSpPr>
            <p:cxnSp>
              <p:nvCxnSpPr>
                <p:cNvPr id="28720" name="直接连接符 112"/>
                <p:cNvCxnSpPr/>
                <p:nvPr/>
              </p:nvCxnSpPr>
              <p:spPr>
                <a:xfrm flipH="1">
                  <a:off x="1600200" y="3124198"/>
                  <a:ext cx="94148" cy="38100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28721" name="直接连接符 113"/>
                <p:cNvCxnSpPr/>
                <p:nvPr/>
              </p:nvCxnSpPr>
              <p:spPr>
                <a:xfrm>
                  <a:off x="1600200" y="3124199"/>
                  <a:ext cx="104224" cy="3810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714" name="组合 106"/>
              <p:cNvGrpSpPr/>
              <p:nvPr/>
            </p:nvGrpSpPr>
            <p:grpSpPr>
              <a:xfrm>
                <a:off x="3453088" y="3124200"/>
                <a:ext cx="104224" cy="381002"/>
                <a:chOff x="1600200" y="3124198"/>
                <a:chExt cx="104224" cy="381002"/>
              </a:xfrm>
            </p:grpSpPr>
            <p:cxnSp>
              <p:nvCxnSpPr>
                <p:cNvPr id="28718" name="直接连接符 110"/>
                <p:cNvCxnSpPr/>
                <p:nvPr/>
              </p:nvCxnSpPr>
              <p:spPr>
                <a:xfrm flipH="1">
                  <a:off x="1600200" y="3124198"/>
                  <a:ext cx="94148" cy="38100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28719" name="直接连接符 111"/>
                <p:cNvCxnSpPr/>
                <p:nvPr/>
              </p:nvCxnSpPr>
              <p:spPr>
                <a:xfrm>
                  <a:off x="1600200" y="3124199"/>
                  <a:ext cx="104224" cy="3810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715" name="组合 107"/>
              <p:cNvGrpSpPr/>
              <p:nvPr/>
            </p:nvGrpSpPr>
            <p:grpSpPr>
              <a:xfrm>
                <a:off x="4367488" y="3124197"/>
                <a:ext cx="104224" cy="381002"/>
                <a:chOff x="1600200" y="3124198"/>
                <a:chExt cx="104224" cy="381002"/>
              </a:xfrm>
            </p:grpSpPr>
            <p:cxnSp>
              <p:nvCxnSpPr>
                <p:cNvPr id="28716" name="直接连接符 108"/>
                <p:cNvCxnSpPr/>
                <p:nvPr/>
              </p:nvCxnSpPr>
              <p:spPr>
                <a:xfrm flipH="1">
                  <a:off x="1600200" y="3124198"/>
                  <a:ext cx="94148" cy="38100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28717" name="直接连接符 109"/>
                <p:cNvCxnSpPr/>
                <p:nvPr/>
              </p:nvCxnSpPr>
              <p:spPr>
                <a:xfrm>
                  <a:off x="1600200" y="3124199"/>
                  <a:ext cx="104224" cy="3810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8690" name="组合 114"/>
            <p:cNvGrpSpPr/>
            <p:nvPr/>
          </p:nvGrpSpPr>
          <p:grpSpPr>
            <a:xfrm>
              <a:off x="3786415" y="4841014"/>
              <a:ext cx="5049352" cy="381000"/>
              <a:chOff x="284648" y="1752600"/>
              <a:chExt cx="5049352" cy="381000"/>
            </a:xfrm>
          </p:grpSpPr>
          <p:cxnSp>
            <p:nvCxnSpPr>
              <p:cNvPr id="28702" name="直接连接符 115"/>
              <p:cNvCxnSpPr/>
              <p:nvPr/>
            </p:nvCxnSpPr>
            <p:spPr>
              <a:xfrm flipV="1">
                <a:off x="1371600" y="17526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03" name="直接连接符 116"/>
              <p:cNvCxnSpPr/>
              <p:nvPr/>
            </p:nvCxnSpPr>
            <p:spPr>
              <a:xfrm flipV="1">
                <a:off x="2057400" y="17526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04" name="直接连接符 117"/>
              <p:cNvCxnSpPr/>
              <p:nvPr/>
            </p:nvCxnSpPr>
            <p:spPr>
              <a:xfrm flipV="1">
                <a:off x="3200400" y="17526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05" name="直接连接符 118"/>
              <p:cNvCxnSpPr/>
              <p:nvPr/>
            </p:nvCxnSpPr>
            <p:spPr>
              <a:xfrm flipV="1">
                <a:off x="4724400" y="1752600"/>
                <a:ext cx="0" cy="3810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06" name="直接连接符 119"/>
              <p:cNvCxnSpPr/>
              <p:nvPr/>
            </p:nvCxnSpPr>
            <p:spPr>
              <a:xfrm>
                <a:off x="1371600" y="1752600"/>
                <a:ext cx="6858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07" name="直接连接符 120"/>
              <p:cNvCxnSpPr/>
              <p:nvPr/>
            </p:nvCxnSpPr>
            <p:spPr>
              <a:xfrm>
                <a:off x="284648" y="2133600"/>
                <a:ext cx="108695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08" name="直接连接符 121"/>
              <p:cNvCxnSpPr/>
              <p:nvPr/>
            </p:nvCxnSpPr>
            <p:spPr>
              <a:xfrm>
                <a:off x="3200400" y="1752600"/>
                <a:ext cx="15240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09" name="直接连接符 122"/>
              <p:cNvCxnSpPr/>
              <p:nvPr/>
            </p:nvCxnSpPr>
            <p:spPr>
              <a:xfrm>
                <a:off x="2057400" y="2133600"/>
                <a:ext cx="11430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8710" name="直接连接符 123"/>
              <p:cNvCxnSpPr/>
              <p:nvPr/>
            </p:nvCxnSpPr>
            <p:spPr>
              <a:xfrm>
                <a:off x="4724400" y="2133600"/>
                <a:ext cx="6096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28691" name="文本框 124"/>
            <p:cNvSpPr txBox="1"/>
            <p:nvPr/>
          </p:nvSpPr>
          <p:spPr>
            <a:xfrm>
              <a:off x="4378067" y="5970171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0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692" name="文本框 125"/>
            <p:cNvSpPr txBox="1"/>
            <p:nvPr/>
          </p:nvSpPr>
          <p:spPr>
            <a:xfrm>
              <a:off x="4759067" y="5449125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1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693" name="文本框 126"/>
            <p:cNvSpPr txBox="1"/>
            <p:nvPr/>
          </p:nvSpPr>
          <p:spPr>
            <a:xfrm>
              <a:off x="7083167" y="5449125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2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694" name="文本框 127"/>
            <p:cNvSpPr txBox="1"/>
            <p:nvPr/>
          </p:nvSpPr>
          <p:spPr>
            <a:xfrm>
              <a:off x="5978267" y="5971008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1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695" name="文本框 128"/>
            <p:cNvSpPr txBox="1"/>
            <p:nvPr/>
          </p:nvSpPr>
          <p:spPr>
            <a:xfrm>
              <a:off x="7375923" y="5951933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3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696" name="文本框 129"/>
            <p:cNvSpPr txBox="1"/>
            <p:nvPr/>
          </p:nvSpPr>
          <p:spPr>
            <a:xfrm>
              <a:off x="8378567" y="5967975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ea typeface="宋体" pitchFamily="2" charset="-122"/>
                </a:rPr>
                <a:t>5</a:t>
              </a:r>
              <a:endParaRPr lang="zh-CN" altLang="en-US" sz="2000" b="1" dirty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28697" name="文本框 130"/>
            <p:cNvSpPr txBox="1"/>
            <p:nvPr/>
          </p:nvSpPr>
          <p:spPr>
            <a:xfrm>
              <a:off x="3352800" y="3858435"/>
              <a:ext cx="334792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clk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698" name="文本框 131"/>
            <p:cNvSpPr txBox="1"/>
            <p:nvPr/>
          </p:nvSpPr>
          <p:spPr>
            <a:xfrm>
              <a:off x="3429503" y="5405521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a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699" name="文本框 132"/>
            <p:cNvSpPr txBox="1"/>
            <p:nvPr/>
          </p:nvSpPr>
          <p:spPr>
            <a:xfrm>
              <a:off x="3349367" y="5982528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out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700" name="文本框 133"/>
            <p:cNvSpPr txBox="1"/>
            <p:nvPr/>
          </p:nvSpPr>
          <p:spPr>
            <a:xfrm>
              <a:off x="3352164" y="4886929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en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28701" name="文本框 134"/>
            <p:cNvSpPr txBox="1"/>
            <p:nvPr/>
          </p:nvSpPr>
          <p:spPr>
            <a:xfrm>
              <a:off x="3352800" y="4339092"/>
              <a:ext cx="228600" cy="306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rst</a:t>
              </a:r>
              <a:endParaRPr lang="zh-CN" altLang="en-US" sz="2000" dirty="0"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ea typeface="宋体" pitchFamily="2" charset="-122"/>
              </a:rPr>
              <a:t>实验要求和检查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077200" cy="4641850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完成</a:t>
            </a:r>
            <a:r>
              <a:rPr lang="en-US" altLang="zh-CN" sz="2800" b="1" dirty="0">
                <a:ea typeface="宋体" pitchFamily="2" charset="-122"/>
              </a:rPr>
              <a:t>1</a:t>
            </a:r>
            <a:r>
              <a:rPr lang="zh-CN" altLang="en-US" sz="2800" b="1" dirty="0">
                <a:ea typeface="宋体" pitchFamily="2" charset="-122"/>
              </a:rPr>
              <a:t>和</a:t>
            </a:r>
            <a:r>
              <a:rPr lang="en-US" altLang="zh-CN" sz="2800" b="1" dirty="0">
                <a:ea typeface="宋体" pitchFamily="2" charset="-122"/>
              </a:rPr>
              <a:t>3.c</a:t>
            </a:r>
            <a:r>
              <a:rPr lang="zh-CN" altLang="en-US" sz="2800" b="1" dirty="0">
                <a:ea typeface="宋体" pitchFamily="2" charset="-122"/>
              </a:rPr>
              <a:t>的逻辑设计、仿真和下载测试</a:t>
            </a:r>
            <a:endParaRPr lang="en-US" altLang="zh-CN" sz="2800" b="1" dirty="0">
              <a:ea typeface="宋体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ea typeface="宋体" pitchFamily="2" charset="-122"/>
              </a:rPr>
              <a:t>逻辑设计采用模块化设计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ea typeface="宋体" pitchFamily="2" charset="-122"/>
              </a:rPr>
              <a:t>下载测试时，输入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包含时钟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由拨动开关和按钮开关设置，结果输出至</a:t>
            </a:r>
            <a:r>
              <a:rPr lang="en-US" altLang="zh-CN" sz="2400" dirty="0">
                <a:ea typeface="宋体" pitchFamily="2" charset="-122"/>
              </a:rPr>
              <a:t>LED</a:t>
            </a:r>
            <a:r>
              <a:rPr lang="zh-CN" altLang="en-US" sz="2400" dirty="0">
                <a:ea typeface="宋体" pitchFamily="2" charset="-122"/>
              </a:rPr>
              <a:t>指示灯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查看</a:t>
            </a:r>
            <a:r>
              <a:rPr lang="en-US" altLang="zh-CN" sz="2800" b="1" dirty="0">
                <a:ea typeface="宋体" pitchFamily="2" charset="-122"/>
              </a:rPr>
              <a:t>1</a:t>
            </a:r>
            <a:r>
              <a:rPr lang="zh-CN" altLang="en-US" sz="2800" b="1" dirty="0">
                <a:ea typeface="宋体" pitchFamily="2" charset="-122"/>
              </a:rPr>
              <a:t>和</a:t>
            </a:r>
            <a:r>
              <a:rPr lang="en-US" altLang="zh-CN" sz="2800" b="1" dirty="0">
                <a:ea typeface="宋体" pitchFamily="2" charset="-122"/>
              </a:rPr>
              <a:t>3.c</a:t>
            </a:r>
            <a:r>
              <a:rPr lang="zh-CN" altLang="en-US" sz="2800" b="1" dirty="0">
                <a:ea typeface="宋体" pitchFamily="2" charset="-122"/>
              </a:rPr>
              <a:t>的电路性能和资源使用情况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800" b="1" dirty="0">
                <a:ea typeface="宋体" pitchFamily="2" charset="-122"/>
              </a:rPr>
              <a:t>检查仿真结果是否正确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检查下载测试是否正确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检查代码设计，代码是否独立完成</a:t>
            </a:r>
            <a:endParaRPr lang="zh-CN" altLang="en-US" sz="2800" b="1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zh-CN" altLang="en-US" sz="2800" b="1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29700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9701" name="灯片编号占位符 2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9702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b="1" dirty="0">
                <a:ea typeface="宋体" pitchFamily="2" charset="-122"/>
              </a:rPr>
              <a:t>实验报告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4602163"/>
          </a:xfrm>
          <a:ln/>
        </p:spPr>
        <p:txBody>
          <a:bodyPr vert="horz" wrap="square" lIns="91440" tIns="45720" rIns="91440" bIns="45720" anchor="t"/>
          <a:p>
            <a:pPr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内容包括但不限于：逻辑设计、核心代码、仿真</a:t>
            </a:r>
            <a:r>
              <a:rPr lang="en-US" altLang="zh-CN" sz="2800" b="1" dirty="0">
                <a:ea typeface="宋体" pitchFamily="2" charset="-122"/>
              </a:rPr>
              <a:t>/</a:t>
            </a:r>
            <a:r>
              <a:rPr lang="zh-CN" altLang="en-US" sz="2800" b="1" dirty="0">
                <a:ea typeface="宋体" pitchFamily="2" charset="-122"/>
              </a:rPr>
              <a:t>下载结果、结果分析、实验总结、意见</a:t>
            </a:r>
            <a:r>
              <a:rPr lang="en-US" altLang="zh-CN" sz="2800" b="1" dirty="0">
                <a:ea typeface="宋体" pitchFamily="2" charset="-122"/>
              </a:rPr>
              <a:t>/</a:t>
            </a:r>
            <a:r>
              <a:rPr lang="zh-CN" altLang="en-US" sz="2800" b="1" dirty="0">
                <a:ea typeface="宋体" pitchFamily="2" charset="-122"/>
              </a:rPr>
              <a:t>建议等，附设计和测试代码</a:t>
            </a:r>
            <a:endParaRPr lang="en-US" altLang="zh-CN" sz="2800" b="1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一周内提交实验报告</a:t>
            </a:r>
            <a:endParaRPr lang="zh-CN" altLang="en-US" sz="2800" b="1" dirty="0">
              <a:ea typeface="宋体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</a:rPr>
              <a:t>ftp://202.38.xx.xx/</a:t>
            </a:r>
            <a:endParaRPr lang="en-US" altLang="zh-CN" sz="2400" dirty="0">
              <a:ea typeface="宋体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ea typeface="宋体" pitchFamily="2" charset="-122"/>
              </a:rPr>
              <a:t>文件名格式：</a:t>
            </a:r>
            <a:r>
              <a:rPr lang="en-US" altLang="zh-CN" sz="2400" dirty="0">
                <a:ea typeface="宋体" pitchFamily="2" charset="-122"/>
              </a:rPr>
              <a:t>Lab1_</a:t>
            </a:r>
            <a:r>
              <a:rPr lang="zh-CN" altLang="en-US" sz="2400" dirty="0">
                <a:ea typeface="宋体" pitchFamily="2" charset="-122"/>
              </a:rPr>
              <a:t>学号</a:t>
            </a:r>
            <a:r>
              <a:rPr lang="en-US" altLang="zh-CN" sz="2400" dirty="0">
                <a:ea typeface="宋体" pitchFamily="2" charset="-122"/>
              </a:rPr>
              <a:t>_</a:t>
            </a:r>
            <a:r>
              <a:rPr lang="zh-CN" altLang="en-US" sz="2400" dirty="0">
                <a:ea typeface="宋体" pitchFamily="2" charset="-122"/>
              </a:rPr>
              <a:t>姓名</a:t>
            </a:r>
            <a:r>
              <a:rPr lang="en-US" altLang="zh-CN" sz="2400" dirty="0">
                <a:ea typeface="宋体" pitchFamily="2" charset="-122"/>
              </a:rPr>
              <a:t>.pdf </a:t>
            </a:r>
            <a:r>
              <a:rPr lang="zh-CN" altLang="en-US" sz="2400" dirty="0">
                <a:ea typeface="宋体" pitchFamily="2" charset="-122"/>
              </a:rPr>
              <a:t>（不满足该格式的视为未提交实验报告）</a:t>
            </a:r>
            <a:endParaRPr lang="zh-CN" altLang="en-US" sz="24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严禁抄袭，否则作零分处理</a:t>
            </a:r>
            <a:endParaRPr lang="zh-CN" altLang="en-US" sz="2800" b="1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31748" name="页脚占位符 3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1749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1750" name="日期占位符 5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636838"/>
            <a:ext cx="8229600" cy="1477962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5400" b="1" dirty="0">
                <a:ea typeface="宋体" pitchFamily="2" charset="-122"/>
              </a:rPr>
              <a:t>The</a:t>
            </a:r>
            <a:r>
              <a:rPr lang="zh-CN" altLang="en-US" sz="5400" b="1" dirty="0">
                <a:ea typeface="宋体" pitchFamily="2" charset="-122"/>
              </a:rPr>
              <a:t> </a:t>
            </a:r>
            <a:r>
              <a:rPr lang="en-US" altLang="zh-CN" sz="5400" b="1" dirty="0">
                <a:ea typeface="宋体" pitchFamily="2" charset="-122"/>
              </a:rPr>
              <a:t>End</a:t>
            </a:r>
            <a:endParaRPr lang="zh-CN" altLang="en-US" sz="5400" b="1" dirty="0">
              <a:ea typeface="宋体" pitchFamily="2" charset="-122"/>
            </a:endParaRPr>
          </a:p>
        </p:txBody>
      </p:sp>
      <p:sp>
        <p:nvSpPr>
          <p:cNvPr id="33795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3796" name="页脚占位符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3797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ea typeface="宋体" pitchFamily="2" charset="-122"/>
              </a:rPr>
              <a:t>实验简介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实验目标：</a:t>
            </a:r>
            <a:r>
              <a:rPr lang="zh-CN" altLang="en-US" sz="2800" dirty="0">
                <a:ea typeface="宋体" pitchFamily="2" charset="-122"/>
              </a:rPr>
              <a:t>设计实现一个简单但完整的计算机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实验工具：</a:t>
            </a:r>
            <a:r>
              <a:rPr lang="en-US" altLang="zh-CN" sz="2800" dirty="0">
                <a:ea typeface="宋体" pitchFamily="2" charset="-122"/>
              </a:rPr>
              <a:t>Vivado 2016.2</a:t>
            </a:r>
            <a:r>
              <a:rPr lang="zh-CN" altLang="en-US" sz="2800" dirty="0">
                <a:ea typeface="宋体" pitchFamily="2" charset="-122"/>
              </a:rPr>
              <a:t>，</a:t>
            </a:r>
            <a:r>
              <a:rPr lang="en-US" altLang="zh-CN" sz="2800" dirty="0">
                <a:ea typeface="宋体" pitchFamily="2" charset="-122"/>
              </a:rPr>
              <a:t>Verilog HDL</a:t>
            </a:r>
            <a:r>
              <a:rPr lang="zh-CN" altLang="en-US" sz="2800" dirty="0">
                <a:ea typeface="宋体" pitchFamily="2" charset="-122"/>
              </a:rPr>
              <a:t>，</a:t>
            </a:r>
            <a:r>
              <a:rPr lang="en-US" altLang="zh-CN" sz="2800" dirty="0">
                <a:ea typeface="宋体" pitchFamily="2" charset="-122"/>
              </a:rPr>
              <a:t>Nexsy4-DDR</a:t>
            </a:r>
            <a:r>
              <a:rPr lang="zh-CN" altLang="en-US" sz="2800" dirty="0">
                <a:ea typeface="宋体" pitchFamily="2" charset="-122"/>
              </a:rPr>
              <a:t>实验板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时间地点：</a:t>
            </a:r>
            <a:r>
              <a:rPr lang="zh-CN" altLang="en-US" sz="2800" dirty="0">
                <a:ea typeface="宋体" pitchFamily="2" charset="-122"/>
              </a:rPr>
              <a:t>第</a:t>
            </a:r>
            <a:r>
              <a:rPr lang="en-US" altLang="zh-CN" sz="2800" dirty="0">
                <a:ea typeface="宋体" pitchFamily="2" charset="-122"/>
              </a:rPr>
              <a:t>4~14</a:t>
            </a:r>
            <a:r>
              <a:rPr lang="zh-CN" altLang="en-US" sz="2800" dirty="0">
                <a:ea typeface="宋体" pitchFamily="2" charset="-122"/>
              </a:rPr>
              <a:t>周</a:t>
            </a:r>
            <a:r>
              <a:rPr lang="en-US" altLang="zh-CN" sz="2800" dirty="0">
                <a:ea typeface="宋体" pitchFamily="2" charset="-122"/>
              </a:rPr>
              <a:t>,</a:t>
            </a:r>
            <a:r>
              <a:rPr lang="zh-CN" altLang="en-US" sz="2800" dirty="0">
                <a:ea typeface="宋体" pitchFamily="2" charset="-122"/>
              </a:rPr>
              <a:t> 周四或周五晚 </a:t>
            </a:r>
            <a:r>
              <a:rPr lang="en-US" altLang="zh-CN" sz="2800" dirty="0">
                <a:ea typeface="宋体" pitchFamily="2" charset="-122"/>
              </a:rPr>
              <a:t>6:30~9:30</a:t>
            </a:r>
            <a:r>
              <a:rPr lang="zh-CN" altLang="en-US" sz="2800" dirty="0">
                <a:ea typeface="宋体" pitchFamily="2" charset="-122"/>
              </a:rPr>
              <a:t>；电三楼</a:t>
            </a:r>
            <a:r>
              <a:rPr lang="en-US" altLang="zh-CN" sz="2800" dirty="0">
                <a:ea typeface="宋体" pitchFamily="2" charset="-122"/>
              </a:rPr>
              <a:t>406</a:t>
            </a:r>
            <a:r>
              <a:rPr lang="zh-CN" altLang="en-US" sz="2800" dirty="0">
                <a:ea typeface="宋体" pitchFamily="2" charset="-122"/>
              </a:rPr>
              <a:t>、</a:t>
            </a:r>
            <a:r>
              <a:rPr lang="en-US" altLang="zh-CN" sz="2800" dirty="0">
                <a:ea typeface="宋体" pitchFamily="2" charset="-122"/>
              </a:rPr>
              <a:t>410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课程资源</a:t>
            </a:r>
            <a:endParaRPr lang="en-US" altLang="zh-CN" sz="2800" b="1" dirty="0">
              <a:ea typeface="宋体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</a:rPr>
              <a:t>FTP</a:t>
            </a:r>
            <a:r>
              <a:rPr lang="zh-CN" altLang="en-US" sz="2400" dirty="0">
                <a:ea typeface="宋体" pitchFamily="2" charset="-122"/>
              </a:rPr>
              <a:t>：</a:t>
            </a:r>
            <a:r>
              <a:rPr lang="en-US" altLang="zh-CN" sz="2400" dirty="0">
                <a:ea typeface="宋体" pitchFamily="2" charset="-122"/>
              </a:rPr>
              <a:t>202.38.xx.xx</a:t>
            </a:r>
            <a:r>
              <a:rPr lang="zh-CN" altLang="en-US" sz="2400" dirty="0">
                <a:ea typeface="宋体" pitchFamily="2" charset="-122"/>
              </a:rPr>
              <a:t>，用户名：，密码：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</a:rPr>
              <a:t>QQ</a:t>
            </a:r>
            <a:r>
              <a:rPr lang="zh-CN" altLang="en-US" sz="2400" dirty="0">
                <a:ea typeface="宋体" pitchFamily="2" charset="-122"/>
              </a:rPr>
              <a:t>群：</a:t>
            </a:r>
            <a:r>
              <a:rPr lang="en-US" altLang="zh-CN" sz="2400" dirty="0">
                <a:ea typeface="宋体" pitchFamily="2" charset="-122"/>
              </a:rPr>
              <a:t>755964308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8196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197" name="灯片编号占位符 2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19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ea typeface="宋体" pitchFamily="2" charset="-122"/>
              </a:rPr>
              <a:t>实验内容安排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  <a:ln/>
        </p:spPr>
        <p:txBody>
          <a:bodyPr vert="horz" wrap="square" lIns="91440" tIns="45720" rIns="91440" bIns="45720" anchor="t"/>
          <a:p>
            <a:pPr marL="514350" indent="-514350" eaLnBrk="1" hangingPunct="1">
              <a:spcBef>
                <a:spcPts val="1200"/>
              </a:spcBef>
              <a:buAutoNum type="arabicPeriod"/>
            </a:pPr>
            <a:r>
              <a:rPr lang="zh-CN" altLang="en-US" sz="2800" b="1" dirty="0">
                <a:ea typeface="宋体" pitchFamily="2" charset="-122"/>
              </a:rPr>
              <a:t>运算器与寄存器  </a:t>
            </a:r>
            <a:r>
              <a:rPr lang="en-US" altLang="zh-CN" sz="2800" b="1" dirty="0">
                <a:ea typeface="宋体" pitchFamily="2" charset="-122"/>
              </a:rPr>
              <a:t>(1</a:t>
            </a:r>
            <a:r>
              <a:rPr lang="zh-CN" altLang="en-US" sz="2800" b="1" dirty="0">
                <a:ea typeface="宋体" pitchFamily="2" charset="-122"/>
              </a:rPr>
              <a:t>周</a:t>
            </a:r>
            <a:r>
              <a:rPr lang="en-US" altLang="zh-CN" sz="2800" b="1" dirty="0">
                <a:ea typeface="宋体" pitchFamily="2" charset="-122"/>
              </a:rPr>
              <a:t>)</a:t>
            </a:r>
            <a:endParaRPr lang="en-US" altLang="zh-CN" sz="2800" b="1" dirty="0">
              <a:ea typeface="宋体" pitchFamily="2" charset="-122"/>
            </a:endParaRPr>
          </a:p>
          <a:p>
            <a:pPr marL="514350" indent="-514350" eaLnBrk="1" hangingPunct="1">
              <a:spcBef>
                <a:spcPts val="1200"/>
              </a:spcBef>
              <a:buAutoNum type="arabicPeriod"/>
            </a:pPr>
            <a:r>
              <a:rPr lang="zh-CN" altLang="en-US" sz="2800" b="1" dirty="0">
                <a:ea typeface="宋体" pitchFamily="2" charset="-122"/>
              </a:rPr>
              <a:t>数据通路与状态机  </a:t>
            </a:r>
            <a:r>
              <a:rPr lang="en-US" altLang="zh-CN" sz="2800" b="1" dirty="0">
                <a:ea typeface="宋体" pitchFamily="2" charset="-122"/>
              </a:rPr>
              <a:t>(1</a:t>
            </a:r>
            <a:r>
              <a:rPr lang="zh-CN" altLang="en-US" sz="2800" b="1" dirty="0">
                <a:ea typeface="宋体" pitchFamily="2" charset="-122"/>
              </a:rPr>
              <a:t>周</a:t>
            </a:r>
            <a:r>
              <a:rPr lang="en-US" altLang="zh-CN" sz="2800" b="1" dirty="0">
                <a:ea typeface="宋体" pitchFamily="2" charset="-122"/>
              </a:rPr>
              <a:t>)</a:t>
            </a:r>
            <a:endParaRPr lang="en-US" altLang="zh-CN" sz="2800" b="1" dirty="0">
              <a:ea typeface="宋体" pitchFamily="2" charset="-122"/>
            </a:endParaRPr>
          </a:p>
          <a:p>
            <a:pPr marL="514350" indent="-514350" eaLnBrk="1" hangingPunct="1">
              <a:spcBef>
                <a:spcPts val="1200"/>
              </a:spcBef>
              <a:buAutoNum type="arabicPeriod"/>
            </a:pPr>
            <a:r>
              <a:rPr lang="zh-CN" altLang="en-US" sz="2800" b="1" dirty="0">
                <a:ea typeface="宋体" pitchFamily="2" charset="-122"/>
              </a:rPr>
              <a:t>寄存器堆  </a:t>
            </a:r>
            <a:r>
              <a:rPr lang="en-US" altLang="zh-CN" sz="2800" b="1" dirty="0">
                <a:ea typeface="宋体" pitchFamily="2" charset="-122"/>
              </a:rPr>
              <a:t>(1</a:t>
            </a:r>
            <a:r>
              <a:rPr lang="zh-CN" altLang="en-US" sz="2800" b="1" dirty="0">
                <a:ea typeface="宋体" pitchFamily="2" charset="-122"/>
              </a:rPr>
              <a:t>周</a:t>
            </a:r>
            <a:r>
              <a:rPr lang="en-US" altLang="zh-CN" sz="2800" b="1" dirty="0">
                <a:ea typeface="宋体" pitchFamily="2" charset="-122"/>
              </a:rPr>
              <a:t>)</a:t>
            </a:r>
            <a:endParaRPr lang="en-US" altLang="zh-CN" sz="2800" b="1" dirty="0">
              <a:ea typeface="宋体" pitchFamily="2" charset="-122"/>
            </a:endParaRPr>
          </a:p>
          <a:p>
            <a:pPr marL="514350" indent="-514350" eaLnBrk="1" hangingPunct="1">
              <a:spcBef>
                <a:spcPts val="1200"/>
              </a:spcBef>
              <a:buAutoNum type="arabicPeriod"/>
            </a:pPr>
            <a:r>
              <a:rPr lang="zh-CN" altLang="en-US" sz="2800" b="1" dirty="0">
                <a:ea typeface="宋体" pitchFamily="2" charset="-122"/>
              </a:rPr>
              <a:t>存储器（</a:t>
            </a:r>
            <a:r>
              <a:rPr lang="en-US" altLang="zh-CN" sz="2800" b="1" dirty="0">
                <a:ea typeface="宋体" pitchFamily="2" charset="-122"/>
              </a:rPr>
              <a:t>1</a:t>
            </a:r>
            <a:r>
              <a:rPr lang="zh-CN" altLang="en-US" sz="2800" b="1" dirty="0">
                <a:ea typeface="宋体" pitchFamily="2" charset="-122"/>
              </a:rPr>
              <a:t>周）</a:t>
            </a:r>
            <a:endParaRPr lang="en-US" altLang="zh-CN" sz="2800" b="1" dirty="0">
              <a:ea typeface="宋体" pitchFamily="2" charset="-122"/>
            </a:endParaRPr>
          </a:p>
          <a:p>
            <a:pPr marL="514350" indent="-514350" eaLnBrk="1" hangingPunct="1">
              <a:spcBef>
                <a:spcPts val="1200"/>
              </a:spcBef>
              <a:buAutoNum type="arabicPeriod"/>
            </a:pPr>
            <a:r>
              <a:rPr lang="zh-CN" altLang="en-US" sz="2800" b="1" dirty="0">
                <a:ea typeface="宋体" pitchFamily="2" charset="-122"/>
              </a:rPr>
              <a:t>单周期</a:t>
            </a:r>
            <a:r>
              <a:rPr lang="en-US" altLang="zh-CN" sz="2800" b="1" dirty="0">
                <a:ea typeface="宋体" pitchFamily="2" charset="-122"/>
              </a:rPr>
              <a:t>CPU</a:t>
            </a:r>
            <a:r>
              <a:rPr lang="zh-CN" altLang="en-US" sz="2800" b="1" dirty="0">
                <a:ea typeface="宋体" pitchFamily="2" charset="-122"/>
              </a:rPr>
              <a:t>设计（</a:t>
            </a:r>
            <a:r>
              <a:rPr lang="en-US" altLang="zh-CN" sz="2800" b="1" dirty="0">
                <a:ea typeface="宋体" pitchFamily="2" charset="-122"/>
              </a:rPr>
              <a:t>1</a:t>
            </a:r>
            <a:r>
              <a:rPr lang="zh-CN" altLang="en-US" sz="2800" b="1" dirty="0">
                <a:ea typeface="宋体" pitchFamily="2" charset="-122"/>
              </a:rPr>
              <a:t>周）</a:t>
            </a:r>
            <a:endParaRPr lang="en-US" altLang="zh-CN" sz="2800" b="1" dirty="0">
              <a:ea typeface="宋体" pitchFamily="2" charset="-122"/>
            </a:endParaRPr>
          </a:p>
          <a:p>
            <a:pPr marL="514350" indent="-514350" eaLnBrk="1" hangingPunct="1">
              <a:spcBef>
                <a:spcPts val="1200"/>
              </a:spcBef>
              <a:buAutoNum type="arabicPeriod"/>
            </a:pPr>
            <a:r>
              <a:rPr lang="zh-CN" altLang="en-US" sz="2800" b="1" dirty="0">
                <a:ea typeface="宋体" pitchFamily="2" charset="-122"/>
              </a:rPr>
              <a:t>多周期</a:t>
            </a:r>
            <a:r>
              <a:rPr lang="en-US" altLang="zh-CN" sz="2800" b="1" dirty="0">
                <a:ea typeface="宋体" pitchFamily="2" charset="-122"/>
              </a:rPr>
              <a:t>CPU</a:t>
            </a:r>
            <a:r>
              <a:rPr lang="zh-CN" altLang="en-US" sz="2800" b="1" dirty="0">
                <a:ea typeface="宋体" pitchFamily="2" charset="-122"/>
              </a:rPr>
              <a:t>设计（</a:t>
            </a:r>
            <a:r>
              <a:rPr lang="en-US" altLang="zh-CN" sz="2800" b="1" dirty="0">
                <a:ea typeface="宋体" pitchFamily="2" charset="-122"/>
              </a:rPr>
              <a:t>2</a:t>
            </a:r>
            <a:r>
              <a:rPr lang="zh-CN" altLang="en-US" sz="2800" b="1" dirty="0">
                <a:ea typeface="宋体" pitchFamily="2" charset="-122"/>
              </a:rPr>
              <a:t>周）</a:t>
            </a:r>
            <a:endParaRPr lang="en-US" altLang="zh-CN" sz="2800" b="1" dirty="0">
              <a:ea typeface="宋体" pitchFamily="2" charset="-122"/>
            </a:endParaRPr>
          </a:p>
          <a:p>
            <a:pPr marL="514350" indent="-514350" eaLnBrk="1" hangingPunct="1">
              <a:spcBef>
                <a:spcPts val="1200"/>
              </a:spcBef>
              <a:buAutoNum type="arabicPeriod"/>
            </a:pPr>
            <a:r>
              <a:rPr lang="zh-CN" altLang="en-US" sz="2800" b="1" dirty="0">
                <a:ea typeface="宋体" pitchFamily="2" charset="-122"/>
              </a:rPr>
              <a:t>综合设计（</a:t>
            </a:r>
            <a:r>
              <a:rPr lang="en-US" altLang="zh-CN" sz="2800" b="1" dirty="0">
                <a:ea typeface="宋体" pitchFamily="2" charset="-122"/>
              </a:rPr>
              <a:t>3</a:t>
            </a:r>
            <a:r>
              <a:rPr lang="zh-CN" altLang="en-US" sz="2800" b="1" dirty="0">
                <a:ea typeface="宋体" pitchFamily="2" charset="-122"/>
              </a:rPr>
              <a:t>周）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10244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0245" name="灯片编号占位符 2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024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ea typeface="宋体" pitchFamily="2" charset="-122"/>
              </a:rPr>
              <a:t>实验成绩评定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实验检查：</a:t>
            </a:r>
            <a:r>
              <a:rPr lang="en-US" altLang="zh-CN" sz="2800" b="1" dirty="0">
                <a:ea typeface="宋体" pitchFamily="2" charset="-122"/>
              </a:rPr>
              <a:t>80%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实验报告：</a:t>
            </a:r>
            <a:r>
              <a:rPr lang="en-US" altLang="zh-CN" sz="2800" b="1" dirty="0">
                <a:ea typeface="宋体" pitchFamily="2" charset="-122"/>
              </a:rPr>
              <a:t>20%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按时检查和提交报告：</a:t>
            </a:r>
            <a:r>
              <a:rPr lang="zh-CN" altLang="en-US" sz="2800" dirty="0">
                <a:ea typeface="宋体" pitchFamily="2" charset="-122"/>
              </a:rPr>
              <a:t>延迟≤</a:t>
            </a:r>
            <a:r>
              <a:rPr lang="en-US" altLang="zh-CN" sz="28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周，最多只能得分</a:t>
            </a:r>
            <a:r>
              <a:rPr lang="en-US" altLang="zh-CN" sz="2800" dirty="0">
                <a:ea typeface="宋体" pitchFamily="2" charset="-122"/>
              </a:rPr>
              <a:t>80%</a:t>
            </a:r>
            <a:r>
              <a:rPr lang="zh-CN" altLang="en-US" sz="2800" dirty="0">
                <a:ea typeface="宋体" pitchFamily="2" charset="-122"/>
              </a:rPr>
              <a:t>；延迟≤</a:t>
            </a:r>
            <a:r>
              <a:rPr lang="en-US" altLang="zh-CN" sz="2800" dirty="0">
                <a:ea typeface="宋体" pitchFamily="2" charset="-122"/>
              </a:rPr>
              <a:t>2</a:t>
            </a:r>
            <a:r>
              <a:rPr lang="zh-CN" altLang="en-US" sz="2800" dirty="0">
                <a:ea typeface="宋体" pitchFamily="2" charset="-122"/>
              </a:rPr>
              <a:t>周，最多只能得分</a:t>
            </a:r>
            <a:r>
              <a:rPr lang="en-US" altLang="zh-CN" sz="2800" dirty="0">
                <a:ea typeface="宋体" pitchFamily="2" charset="-122"/>
              </a:rPr>
              <a:t>50%</a:t>
            </a:r>
            <a:r>
              <a:rPr lang="zh-CN" altLang="en-US" sz="2800" dirty="0">
                <a:ea typeface="宋体" pitchFamily="2" charset="-122"/>
              </a:rPr>
              <a:t>；延迟超过</a:t>
            </a:r>
            <a:r>
              <a:rPr lang="en-US" altLang="zh-CN" sz="2800" dirty="0">
                <a:ea typeface="宋体" pitchFamily="2" charset="-122"/>
              </a:rPr>
              <a:t>2</a:t>
            </a:r>
            <a:r>
              <a:rPr lang="zh-CN" altLang="en-US" sz="2800" dirty="0">
                <a:ea typeface="宋体" pitchFamily="2" charset="-122"/>
              </a:rPr>
              <a:t>周不得分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800" b="1" dirty="0">
                <a:ea typeface="宋体" pitchFamily="2" charset="-122"/>
              </a:rPr>
              <a:t>奖励成绩</a:t>
            </a:r>
            <a:r>
              <a:rPr lang="zh-CN" altLang="en-US" sz="2800" dirty="0">
                <a:ea typeface="宋体" pitchFamily="2" charset="-122"/>
              </a:rPr>
              <a:t>：按时且超额完成实验内容，对超额部分的创意、检查和报告情况，奖励不超过满分的</a:t>
            </a:r>
            <a:r>
              <a:rPr lang="en-US" altLang="zh-CN" sz="2800" dirty="0">
                <a:ea typeface="宋体" pitchFamily="2" charset="-122"/>
              </a:rPr>
              <a:t>20%</a:t>
            </a:r>
            <a:endParaRPr lang="en-US" altLang="zh-CN" sz="2800" b="1" dirty="0">
              <a:ea typeface="宋体" pitchFamily="2" charset="-122"/>
            </a:endParaRPr>
          </a:p>
          <a:p>
            <a:pPr eaLnBrk="1" hangingPunct="1"/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12292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293" name="灯片编号占位符 2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2294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ea typeface="宋体" pitchFamily="2" charset="-122"/>
              </a:rPr>
              <a:t>实验一</a:t>
            </a:r>
            <a:r>
              <a:rPr lang="en-US" altLang="zh-CN" b="1" dirty="0">
                <a:ea typeface="宋体" pitchFamily="2" charset="-122"/>
              </a:rPr>
              <a:t>	 </a:t>
            </a:r>
            <a:r>
              <a:rPr lang="zh-CN" altLang="en-US" b="1" dirty="0">
                <a:ea typeface="宋体" pitchFamily="2" charset="-122"/>
              </a:rPr>
              <a:t>运算器与寄存器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+mn-cs"/>
              </a:rPr>
              <a:t>2019.3.21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340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4341" name="灯片编号占位符 2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4342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ea typeface="宋体" pitchFamily="2" charset="-122"/>
              </a:rPr>
              <a:t>实验内容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5670550" cy="4840287"/>
          </a:xfrm>
          <a:ln/>
        </p:spPr>
        <p:txBody>
          <a:bodyPr vert="horz" wrap="square" lIns="91440" tIns="45720" rIns="91440" bIns="45720" anchor="t"/>
          <a:p>
            <a:pPr marL="514350" indent="-514350" eaLnBrk="1" hangingPunct="1">
              <a:spcBef>
                <a:spcPts val="600"/>
              </a:spcBef>
              <a:buAutoNum type="arabicPeriod"/>
            </a:pPr>
            <a:r>
              <a:rPr lang="zh-CN" altLang="en-US" sz="2800" b="1" dirty="0">
                <a:ea typeface="宋体" pitchFamily="2" charset="-122"/>
              </a:rPr>
              <a:t>算术逻辑单元（</a:t>
            </a:r>
            <a:r>
              <a:rPr lang="en-US" altLang="zh-CN" sz="2800" b="1" dirty="0">
                <a:ea typeface="宋体" pitchFamily="2" charset="-122"/>
              </a:rPr>
              <a:t>ALU</a:t>
            </a:r>
            <a:r>
              <a:rPr lang="zh-CN" altLang="en-US" sz="2800" b="1" dirty="0">
                <a:ea typeface="宋体" pitchFamily="2" charset="-122"/>
              </a:rPr>
              <a:t>）</a:t>
            </a:r>
            <a:endParaRPr lang="en-US" altLang="zh-CN" sz="2800" b="1" dirty="0">
              <a:ea typeface="宋体" pitchFamily="2" charset="-122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s</a:t>
            </a:r>
            <a:r>
              <a:rPr lang="zh-CN" altLang="en-US" sz="2400" dirty="0">
                <a:ea typeface="宋体" pitchFamily="2" charset="-122"/>
              </a:rPr>
              <a:t>：功能选择。加、减、与、或、非、异或等运算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a, b</a:t>
            </a:r>
            <a:r>
              <a:rPr lang="zh-CN" altLang="en-US" sz="2400" dirty="0">
                <a:ea typeface="宋体" pitchFamily="2" charset="-122"/>
              </a:rPr>
              <a:t>：两操作数。对于减运算，</a:t>
            </a:r>
            <a:r>
              <a:rPr lang="en-US" altLang="zh-CN" sz="2400" dirty="0">
                <a:ea typeface="宋体" pitchFamily="2" charset="-122"/>
              </a:rPr>
              <a:t>a</a:t>
            </a:r>
            <a:r>
              <a:rPr lang="zh-CN" altLang="en-US" sz="2400" dirty="0">
                <a:ea typeface="宋体" pitchFamily="2" charset="-122"/>
              </a:rPr>
              <a:t>是被减数；对于非运算，操作数是</a:t>
            </a:r>
            <a:r>
              <a:rPr lang="en-US" altLang="zh-CN" sz="2400" dirty="0">
                <a:ea typeface="宋体" pitchFamily="2" charset="-122"/>
              </a:rPr>
              <a:t>a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y</a:t>
            </a:r>
            <a:r>
              <a:rPr lang="zh-CN" altLang="en-US" sz="2400" dirty="0">
                <a:ea typeface="宋体" pitchFamily="2" charset="-122"/>
              </a:rPr>
              <a:t>：运算结果。和、差 </a:t>
            </a:r>
            <a:r>
              <a:rPr lang="en-US" altLang="zh-CN" sz="2400" dirty="0">
                <a:ea typeface="宋体" pitchFamily="2" charset="-122"/>
              </a:rPr>
              <a:t>…… 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f</a:t>
            </a:r>
            <a:r>
              <a:rPr lang="zh-CN" altLang="en-US" sz="2400" dirty="0">
                <a:ea typeface="宋体" pitchFamily="2" charset="-122"/>
              </a:rPr>
              <a:t>：标志。进位</a:t>
            </a:r>
            <a:r>
              <a:rPr lang="en-US" altLang="zh-CN" sz="2400" dirty="0">
                <a:ea typeface="宋体" pitchFamily="2" charset="-122"/>
              </a:rPr>
              <a:t>/</a:t>
            </a:r>
            <a:r>
              <a:rPr lang="zh-CN" altLang="en-US" sz="2400" dirty="0">
                <a:ea typeface="宋体" pitchFamily="2" charset="-122"/>
              </a:rPr>
              <a:t>借位、溢出、零标志</a:t>
            </a:r>
            <a:endParaRPr lang="en-US" altLang="zh-CN" sz="2400" dirty="0">
              <a:ea typeface="宋体" pitchFamily="2" charset="-122"/>
            </a:endParaRPr>
          </a:p>
          <a:p>
            <a:pPr marL="514350" indent="-514350" eaLnBrk="1" hangingPunct="1">
              <a:spcBef>
                <a:spcPts val="600"/>
              </a:spcBef>
              <a:buAutoNum type="arabicPeriod"/>
            </a:pPr>
            <a:r>
              <a:rPr lang="zh-CN" altLang="en-US" sz="2800" b="1" dirty="0">
                <a:ea typeface="宋体" pitchFamily="2" charset="-122"/>
              </a:rPr>
              <a:t>寄存器</a:t>
            </a:r>
            <a:endParaRPr lang="zh-CN" altLang="en-US" sz="2800" b="1" dirty="0">
              <a:ea typeface="宋体" pitchFamily="2" charset="-122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in,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out</a:t>
            </a:r>
            <a:r>
              <a:rPr lang="zh-CN" altLang="en-US" sz="2400" dirty="0">
                <a:ea typeface="宋体" pitchFamily="2" charset="-122"/>
              </a:rPr>
              <a:t>：输入、输出数据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en,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rst, clk</a:t>
            </a:r>
            <a:r>
              <a:rPr lang="zh-CN" altLang="en-US" sz="2400" dirty="0">
                <a:ea typeface="宋体" pitchFamily="2" charset="-122"/>
              </a:rPr>
              <a:t>：使能、复位、时钟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ea typeface="宋体" pitchFamily="2" charset="-122"/>
            </a:endParaRPr>
          </a:p>
        </p:txBody>
      </p:sp>
      <p:grpSp>
        <p:nvGrpSpPr>
          <p:cNvPr id="16388" name="组合 13"/>
          <p:cNvGrpSpPr/>
          <p:nvPr/>
        </p:nvGrpSpPr>
        <p:grpSpPr>
          <a:xfrm>
            <a:off x="6164263" y="1676400"/>
            <a:ext cx="2674937" cy="2236788"/>
            <a:chOff x="6164262" y="1676400"/>
            <a:chExt cx="2674938" cy="2236788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6515099" y="2752725"/>
              <a:ext cx="64293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515099" y="3632200"/>
              <a:ext cx="64293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auto">
            <a:xfrm>
              <a:off x="7802563" y="2987675"/>
              <a:ext cx="642937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 rot="5400000">
              <a:off x="7229475" y="2346325"/>
              <a:ext cx="573088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/>
            <p:cNvSpPr/>
            <p:nvPr/>
          </p:nvSpPr>
          <p:spPr bwMode="auto">
            <a:xfrm>
              <a:off x="7158037" y="2489200"/>
              <a:ext cx="660400" cy="1423988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925032"/>
                  </a:lnTo>
                  <a:lnTo>
                    <a:pt x="212651" y="712381"/>
                  </a:lnTo>
                  <a:lnTo>
                    <a:pt x="0" y="499730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 rot="16200000" flipH="1">
              <a:off x="6729412" y="2681288"/>
              <a:ext cx="142875" cy="14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 rot="16200000" flipH="1">
              <a:off x="6729412" y="3560763"/>
              <a:ext cx="142875" cy="14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 rot="16200000" flipH="1">
              <a:off x="8016875" y="2917825"/>
              <a:ext cx="142875" cy="14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auto">
            <a:xfrm rot="16200000" flipH="1">
              <a:off x="7444582" y="2274095"/>
              <a:ext cx="142875" cy="144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9" name="TextBox 29"/>
            <p:cNvSpPr txBox="1"/>
            <p:nvPr/>
          </p:nvSpPr>
          <p:spPr>
            <a:xfrm>
              <a:off x="7658926" y="2203116"/>
              <a:ext cx="102611" cy="246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k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16420" name="TextBox 31"/>
            <p:cNvSpPr txBox="1"/>
            <p:nvPr/>
          </p:nvSpPr>
          <p:spPr>
            <a:xfrm>
              <a:off x="6658609" y="2395356"/>
              <a:ext cx="113835" cy="246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n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16421" name="TextBox 32"/>
            <p:cNvSpPr txBox="1"/>
            <p:nvPr/>
          </p:nvSpPr>
          <p:spPr>
            <a:xfrm>
              <a:off x="6658609" y="3274409"/>
              <a:ext cx="113835" cy="246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n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16422" name="TextBox 33"/>
            <p:cNvSpPr txBox="1"/>
            <p:nvPr/>
          </p:nvSpPr>
          <p:spPr>
            <a:xfrm>
              <a:off x="6164262" y="2538195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a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6423" name="TextBox 34"/>
            <p:cNvSpPr txBox="1"/>
            <p:nvPr/>
          </p:nvSpPr>
          <p:spPr>
            <a:xfrm>
              <a:off x="6164262" y="3466648"/>
              <a:ext cx="370363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b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6424" name="TextBox 35"/>
            <p:cNvSpPr txBox="1"/>
            <p:nvPr/>
          </p:nvSpPr>
          <p:spPr>
            <a:xfrm>
              <a:off x="8454408" y="2823872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f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6425" name="TextBox 36"/>
            <p:cNvSpPr txBox="1"/>
            <p:nvPr/>
          </p:nvSpPr>
          <p:spPr>
            <a:xfrm>
              <a:off x="7188523" y="1676400"/>
              <a:ext cx="656164" cy="304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s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6426" name="TextBox 37"/>
            <p:cNvSpPr txBox="1"/>
            <p:nvPr/>
          </p:nvSpPr>
          <p:spPr>
            <a:xfrm>
              <a:off x="8016182" y="2649127"/>
              <a:ext cx="171554" cy="246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m</a:t>
              </a:r>
              <a:endParaRPr lang="zh-CN" altLang="en-US" sz="1600" dirty="0">
                <a:ea typeface="宋体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7802563" y="3417888"/>
              <a:ext cx="642937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28" name="TextBox 42"/>
            <p:cNvSpPr txBox="1"/>
            <p:nvPr/>
          </p:nvSpPr>
          <p:spPr>
            <a:xfrm>
              <a:off x="8454408" y="3253977"/>
              <a:ext cx="384792" cy="3076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y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rot="16200000" flipH="1">
              <a:off x="8016875" y="3352800"/>
              <a:ext cx="142875" cy="14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0" name="TextBox 37"/>
            <p:cNvSpPr txBox="1"/>
            <p:nvPr/>
          </p:nvSpPr>
          <p:spPr>
            <a:xfrm>
              <a:off x="8016182" y="3106208"/>
              <a:ext cx="113835" cy="246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n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 bwMode="auto">
            <a:xfrm>
              <a:off x="7311196" y="2925247"/>
              <a:ext cx="461751" cy="54103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itchFamily="2" charset="-122"/>
                  <a:cs typeface="+mn-cs"/>
                </a:rPr>
                <a:t>ALU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6389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6390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6391" name="日期占位符 1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grpSp>
        <p:nvGrpSpPr>
          <p:cNvPr id="16392" name="组合 3"/>
          <p:cNvGrpSpPr/>
          <p:nvPr/>
        </p:nvGrpSpPr>
        <p:grpSpPr>
          <a:xfrm>
            <a:off x="6197600" y="4611688"/>
            <a:ext cx="2506663" cy="1376362"/>
            <a:chOff x="1533194" y="4800600"/>
            <a:chExt cx="2505406" cy="1376363"/>
          </a:xfrm>
        </p:grpSpPr>
        <p:sp>
          <p:nvSpPr>
            <p:cNvPr id="16393" name="矩形 1"/>
            <p:cNvSpPr/>
            <p:nvPr/>
          </p:nvSpPr>
          <p:spPr>
            <a:xfrm>
              <a:off x="2596915" y="4967074"/>
              <a:ext cx="37040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1800" dirty="0"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1950498" y="5157787"/>
              <a:ext cx="64420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 rot="16200000" flipH="1">
              <a:off x="2164666" y="5086386"/>
              <a:ext cx="142875" cy="142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6" name="TextBox 32"/>
            <p:cNvSpPr txBox="1"/>
            <p:nvPr/>
          </p:nvSpPr>
          <p:spPr>
            <a:xfrm>
              <a:off x="2094510" y="4800600"/>
              <a:ext cx="113847" cy="246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n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16397" name="TextBox 34"/>
            <p:cNvSpPr txBox="1"/>
            <p:nvPr/>
          </p:nvSpPr>
          <p:spPr>
            <a:xfrm>
              <a:off x="1543050" y="4992804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in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2958054" y="5538788"/>
              <a:ext cx="64261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 rot="16200000" flipH="1">
              <a:off x="3229345" y="5467386"/>
              <a:ext cx="142875" cy="142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0" name="TextBox 32"/>
            <p:cNvSpPr txBox="1"/>
            <p:nvPr/>
          </p:nvSpPr>
          <p:spPr>
            <a:xfrm>
              <a:off x="3158347" y="5181312"/>
              <a:ext cx="113847" cy="246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n</a:t>
              </a:r>
              <a:endParaRPr lang="zh-CN" altLang="en-US" sz="1600" dirty="0">
                <a:ea typeface="宋体" pitchFamily="2" charset="-122"/>
              </a:endParaRPr>
            </a:p>
          </p:txBody>
        </p:sp>
        <p:sp>
          <p:nvSpPr>
            <p:cNvPr id="16401" name="TextBox 34"/>
            <p:cNvSpPr txBox="1"/>
            <p:nvPr/>
          </p:nvSpPr>
          <p:spPr>
            <a:xfrm>
              <a:off x="3668197" y="5376212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out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1947324" y="5445125"/>
              <a:ext cx="644202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3" name="TextBox 34"/>
            <p:cNvSpPr txBox="1"/>
            <p:nvPr/>
          </p:nvSpPr>
          <p:spPr>
            <a:xfrm>
              <a:off x="1543050" y="525780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en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6404" name="TextBox 32"/>
            <p:cNvSpPr txBox="1"/>
            <p:nvPr/>
          </p:nvSpPr>
          <p:spPr>
            <a:xfrm>
              <a:off x="2593992" y="5802935"/>
              <a:ext cx="179555" cy="369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itchFamily="2" charset="-122"/>
                </a:rPr>
                <a:t>&gt;</a:t>
              </a:r>
              <a:endParaRPr lang="zh-CN" altLang="en-US" sz="2400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1937804" y="5984876"/>
              <a:ext cx="64578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6" name="TextBox 34"/>
            <p:cNvSpPr txBox="1"/>
            <p:nvPr/>
          </p:nvSpPr>
          <p:spPr>
            <a:xfrm>
              <a:off x="1543050" y="5785344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clk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6407" name="TextBox 32"/>
            <p:cNvSpPr txBox="1"/>
            <p:nvPr/>
          </p:nvSpPr>
          <p:spPr>
            <a:xfrm>
              <a:off x="2706295" y="5429091"/>
              <a:ext cx="147476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dirty="0">
                  <a:ea typeface="宋体" pitchFamily="2" charset="-122"/>
                </a:rPr>
                <a:t>R</a:t>
              </a:r>
              <a:endParaRPr lang="zh-CN" altLang="en-US" sz="1600" dirty="0">
                <a:ea typeface="宋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1937804" y="5703888"/>
              <a:ext cx="64261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9" name="TextBox 34"/>
            <p:cNvSpPr txBox="1"/>
            <p:nvPr/>
          </p:nvSpPr>
          <p:spPr>
            <a:xfrm>
              <a:off x="1533194" y="5516285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rst</a:t>
              </a:r>
              <a:endParaRPr lang="zh-CN" altLang="en-US" sz="2000" dirty="0"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ea typeface="宋体" pitchFamily="2" charset="-122"/>
              </a:rPr>
              <a:t>实验内容 </a:t>
            </a:r>
            <a:r>
              <a:rPr lang="en-US" altLang="zh-CN" b="1" dirty="0">
                <a:ea typeface="宋体" pitchFamily="2" charset="-122"/>
              </a:rPr>
              <a:t>(</a:t>
            </a:r>
            <a:r>
              <a:rPr lang="zh-CN" altLang="en-US" b="1" dirty="0">
                <a:ea typeface="宋体" pitchFamily="2" charset="-122"/>
              </a:rPr>
              <a:t>续</a:t>
            </a:r>
            <a:r>
              <a:rPr lang="en-US" altLang="zh-CN" b="1" dirty="0">
                <a:ea typeface="宋体" pitchFamily="2" charset="-122"/>
              </a:rPr>
              <a:t>)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3043237"/>
          </a:xfrm>
          <a:ln/>
        </p:spPr>
        <p:txBody>
          <a:bodyPr vert="horz" wrap="square" lIns="91440" tIns="45720" rIns="91440" bIns="45720" anchor="t"/>
          <a:p>
            <a:pPr marL="514350" indent="-514350" eaLnBrk="1" hangingPunct="1">
              <a:spcBef>
                <a:spcPts val="1200"/>
              </a:spcBef>
              <a:buAutoNum type="arabicPeriod" startAt="3"/>
            </a:pPr>
            <a:r>
              <a:rPr lang="en-US" altLang="zh-CN" sz="2800" b="1" dirty="0">
                <a:ea typeface="宋体" pitchFamily="2" charset="-122"/>
              </a:rPr>
              <a:t>ALU</a:t>
            </a:r>
            <a:r>
              <a:rPr lang="zh-CN" altLang="en-US" sz="2800" b="1" dirty="0">
                <a:ea typeface="宋体" pitchFamily="2" charset="-122"/>
              </a:rPr>
              <a:t>和寄存器的简单应用（不含</a:t>
            </a:r>
            <a:r>
              <a:rPr lang="en-US" altLang="zh-CN" sz="2800" b="1" dirty="0">
                <a:ea typeface="宋体" pitchFamily="2" charset="-122"/>
              </a:rPr>
              <a:t>FSM</a:t>
            </a:r>
            <a:r>
              <a:rPr lang="zh-CN" altLang="en-US" sz="2800" b="1" dirty="0">
                <a:ea typeface="宋体" pitchFamily="2" charset="-122"/>
              </a:rPr>
              <a:t>）设计</a:t>
            </a:r>
            <a:endParaRPr lang="en-US" altLang="zh-CN" sz="2800" b="1" dirty="0">
              <a:ea typeface="宋体" pitchFamily="2" charset="-122"/>
            </a:endParaRPr>
          </a:p>
          <a:p>
            <a:pPr marL="914400" lvl="1" indent="-457200" eaLnBrk="1" hangingPunct="1">
              <a:spcBef>
                <a:spcPts val="1200"/>
              </a:spcBef>
              <a:buAutoNum type="alphaLcPeriod"/>
            </a:pPr>
            <a:r>
              <a:rPr lang="zh-CN" altLang="en-US" sz="2400" dirty="0">
                <a:ea typeface="宋体" pitchFamily="2" charset="-122"/>
              </a:rPr>
              <a:t>比较两个数的大小关系（考虑无符号数和有符号补码两种情况）</a:t>
            </a:r>
            <a:endParaRPr lang="zh-CN" altLang="en-US" sz="2400" dirty="0">
              <a:ea typeface="宋体" pitchFamily="2" charset="-122"/>
            </a:endParaRPr>
          </a:p>
          <a:p>
            <a:pPr marL="914400" lvl="1" indent="-457200" eaLnBrk="1" hangingPunct="1">
              <a:spcBef>
                <a:spcPts val="1200"/>
              </a:spcBef>
              <a:buAutoNum type="alphaLcPeriod"/>
            </a:pPr>
            <a:r>
              <a:rPr lang="zh-CN" altLang="en-US" sz="2400" dirty="0">
                <a:ea typeface="宋体" pitchFamily="2" charset="-122"/>
              </a:rPr>
              <a:t>求多个数的累加和（来自同一端口分时输入）</a:t>
            </a:r>
            <a:endParaRPr lang="zh-CN" altLang="en-US" sz="2400" dirty="0">
              <a:ea typeface="宋体" pitchFamily="2" charset="-122"/>
            </a:endParaRPr>
          </a:p>
          <a:p>
            <a:pPr marL="914400" lvl="1" indent="-457200" eaLnBrk="1" hangingPunct="1">
              <a:spcBef>
                <a:spcPts val="1200"/>
              </a:spcBef>
              <a:buAutoNum type="alphaLcPeriod"/>
            </a:pPr>
            <a:r>
              <a:rPr lang="zh-CN" altLang="en-US" sz="2400" dirty="0">
                <a:ea typeface="宋体" pitchFamily="2" charset="-122"/>
              </a:rPr>
              <a:t>求给定两个初始数的斐波拉契数列（结果从同一端口分时输出）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18436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8437" name="灯片编号占位符 2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843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grpSp>
        <p:nvGrpSpPr>
          <p:cNvPr id="18439" name="组合 4"/>
          <p:cNvGrpSpPr/>
          <p:nvPr/>
        </p:nvGrpSpPr>
        <p:grpSpPr>
          <a:xfrm>
            <a:off x="1069975" y="4459288"/>
            <a:ext cx="2282825" cy="1209675"/>
            <a:chOff x="1070667" y="4840473"/>
            <a:chExt cx="2282133" cy="1209889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2232365" y="5486699"/>
              <a:ext cx="4999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3" name="TextBox 34"/>
            <p:cNvSpPr txBox="1"/>
            <p:nvPr/>
          </p:nvSpPr>
          <p:spPr>
            <a:xfrm>
              <a:off x="2829997" y="5331159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eq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8474" name="TextBox 32"/>
            <p:cNvSpPr txBox="1"/>
            <p:nvPr/>
          </p:nvSpPr>
          <p:spPr>
            <a:xfrm>
              <a:off x="1070667" y="4995094"/>
              <a:ext cx="1282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x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1253175" y="5208838"/>
              <a:ext cx="4999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 rot="16200000" flipH="1">
              <a:off x="1427712" y="5137422"/>
              <a:ext cx="142900" cy="142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>
              <a:off x="1250001" y="5694699"/>
              <a:ext cx="4999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 bwMode="auto">
            <a:xfrm rot="16200000" flipH="1">
              <a:off x="1425331" y="5622490"/>
              <a:ext cx="142900" cy="144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>
              <a:off x="2232365" y="5148502"/>
              <a:ext cx="4999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 rot="16200000" flipH="1">
              <a:off x="2408490" y="5077086"/>
              <a:ext cx="142900" cy="142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>
              <a:off x="2232365" y="5820133"/>
              <a:ext cx="4999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 bwMode="auto">
            <a:xfrm rot="16200000" flipH="1">
              <a:off x="2408490" y="5748718"/>
              <a:ext cx="142900" cy="142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3" name="TextBox 32"/>
            <p:cNvSpPr txBox="1"/>
            <p:nvPr/>
          </p:nvSpPr>
          <p:spPr>
            <a:xfrm>
              <a:off x="1070667" y="5518986"/>
              <a:ext cx="1282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y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8484" name="TextBox 34"/>
            <p:cNvSpPr txBox="1"/>
            <p:nvPr/>
          </p:nvSpPr>
          <p:spPr>
            <a:xfrm>
              <a:off x="2982397" y="4952082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ug, ul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8485" name="TextBox 34"/>
            <p:cNvSpPr txBox="1"/>
            <p:nvPr/>
          </p:nvSpPr>
          <p:spPr>
            <a:xfrm>
              <a:off x="2982397" y="5662666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sg, sl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8486" name="矩形 1"/>
            <p:cNvSpPr/>
            <p:nvPr/>
          </p:nvSpPr>
          <p:spPr>
            <a:xfrm>
              <a:off x="1763367" y="4840473"/>
              <a:ext cx="44643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 bwMode="auto">
            <a:xfrm>
              <a:off x="1747174" y="5115346"/>
              <a:ext cx="461665" cy="60529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itchFamily="2" charset="-122"/>
                  <a:cs typeface="+mn-cs"/>
                </a:rPr>
                <a:t>CMP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440" name="组合 3"/>
          <p:cNvGrpSpPr/>
          <p:nvPr/>
        </p:nvGrpSpPr>
        <p:grpSpPr>
          <a:xfrm>
            <a:off x="3821113" y="4459288"/>
            <a:ext cx="2198687" cy="1209675"/>
            <a:chOff x="3821389" y="4840473"/>
            <a:chExt cx="2198411" cy="1209889"/>
          </a:xfrm>
        </p:grpSpPr>
        <p:sp>
          <p:nvSpPr>
            <p:cNvPr id="18460" name="TextBox 32"/>
            <p:cNvSpPr txBox="1"/>
            <p:nvPr/>
          </p:nvSpPr>
          <p:spPr>
            <a:xfrm>
              <a:off x="3973789" y="4980801"/>
              <a:ext cx="12824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x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4249960" y="5135800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 bwMode="auto">
            <a:xfrm rot="16200000" flipH="1">
              <a:off x="4425336" y="5065166"/>
              <a:ext cx="141312" cy="142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>
              <a:off x="5181705" y="5451768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16200000" flipH="1">
              <a:off x="5357874" y="5380341"/>
              <a:ext cx="142900" cy="142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5" name="TextBox 34"/>
            <p:cNvSpPr txBox="1"/>
            <p:nvPr/>
          </p:nvSpPr>
          <p:spPr>
            <a:xfrm>
              <a:off x="5649397" y="5257800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s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4249960" y="5513692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7" name="TextBox 34"/>
            <p:cNvSpPr txBox="1"/>
            <p:nvPr/>
          </p:nvSpPr>
          <p:spPr>
            <a:xfrm>
              <a:off x="3830209" y="5335537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rst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 bwMode="auto">
            <a:xfrm>
              <a:off x="4240436" y="5815370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9" name="TextBox 34"/>
            <p:cNvSpPr txBox="1"/>
            <p:nvPr/>
          </p:nvSpPr>
          <p:spPr>
            <a:xfrm>
              <a:off x="3821389" y="5635959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clk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8470" name="矩形 1"/>
            <p:cNvSpPr/>
            <p:nvPr/>
          </p:nvSpPr>
          <p:spPr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 bwMode="auto">
            <a:xfrm>
              <a:off x="4719935" y="5161531"/>
              <a:ext cx="461665" cy="60529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itchFamily="2" charset="-122"/>
                  <a:cs typeface="+mn-cs"/>
                </a:rPr>
                <a:t>ACM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8441" name="组合 2"/>
          <p:cNvGrpSpPr/>
          <p:nvPr/>
        </p:nvGrpSpPr>
        <p:grpSpPr>
          <a:xfrm>
            <a:off x="6391275" y="4419600"/>
            <a:ext cx="2219325" cy="1228725"/>
            <a:chOff x="6390739" y="4800600"/>
            <a:chExt cx="2219861" cy="1229387"/>
          </a:xfrm>
        </p:grpSpPr>
        <p:sp>
          <p:nvSpPr>
            <p:cNvPr id="18445" name="矩形 1"/>
            <p:cNvSpPr/>
            <p:nvPr/>
          </p:nvSpPr>
          <p:spPr>
            <a:xfrm>
              <a:off x="7315736" y="4820098"/>
              <a:ext cx="446433" cy="120988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8446" name="TextBox 32"/>
            <p:cNvSpPr txBox="1"/>
            <p:nvPr/>
          </p:nvSpPr>
          <p:spPr>
            <a:xfrm>
              <a:off x="6543139" y="5102423"/>
              <a:ext cx="2132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f1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>
              <a:off x="6819468" y="5258046"/>
              <a:ext cx="4985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 bwMode="auto">
            <a:xfrm rot="16200000" flipH="1">
              <a:off x="6994113" y="5186592"/>
              <a:ext cx="142952" cy="142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 bwMode="auto">
            <a:xfrm>
              <a:off x="7773786" y="5445472"/>
              <a:ext cx="5001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 bwMode="auto">
            <a:xfrm rot="16200000" flipH="1">
              <a:off x="7948432" y="5374018"/>
              <a:ext cx="142952" cy="142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1" name="TextBox 34"/>
            <p:cNvSpPr txBox="1"/>
            <p:nvPr/>
          </p:nvSpPr>
          <p:spPr>
            <a:xfrm>
              <a:off x="8240197" y="5251566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fn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6819468" y="5586836"/>
              <a:ext cx="4985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3" name="TextBox 34"/>
            <p:cNvSpPr txBox="1"/>
            <p:nvPr/>
          </p:nvSpPr>
          <p:spPr>
            <a:xfrm>
              <a:off x="6399559" y="5407359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rst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 bwMode="auto">
            <a:xfrm>
              <a:off x="6809940" y="5890212"/>
              <a:ext cx="5001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5" name="TextBox 34"/>
            <p:cNvSpPr txBox="1"/>
            <p:nvPr/>
          </p:nvSpPr>
          <p:spPr>
            <a:xfrm>
              <a:off x="6390739" y="5712159"/>
              <a:ext cx="370403" cy="307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clk</a:t>
              </a:r>
              <a:endParaRPr lang="zh-CN" altLang="en-US" sz="2000" dirty="0">
                <a:ea typeface="宋体" pitchFamily="2" charset="-122"/>
              </a:endParaRPr>
            </a:p>
          </p:txBody>
        </p:sp>
        <p:sp>
          <p:nvSpPr>
            <p:cNvPr id="18456" name="TextBox 32"/>
            <p:cNvSpPr txBox="1"/>
            <p:nvPr/>
          </p:nvSpPr>
          <p:spPr>
            <a:xfrm>
              <a:off x="6543139" y="4800600"/>
              <a:ext cx="2132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itchFamily="2" charset="-122"/>
                </a:rPr>
                <a:t>f0</a:t>
              </a:r>
              <a:endParaRPr lang="zh-CN" altLang="en-US" sz="2000" dirty="0">
                <a:ea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819468" y="4956259"/>
              <a:ext cx="4985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 bwMode="auto">
            <a:xfrm rot="16200000" flipH="1">
              <a:off x="6994113" y="4884805"/>
              <a:ext cx="142952" cy="142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 bwMode="auto">
            <a:xfrm>
              <a:off x="7311603" y="5181600"/>
              <a:ext cx="461665" cy="451406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 dirty="0">
                  <a:latin typeface="Arial" panose="020B0604020202020204" pitchFamily="34" charset="0"/>
                  <a:ea typeface="宋体" pitchFamily="2" charset="-122"/>
                  <a:cs typeface="+mn-cs"/>
                </a:rPr>
                <a:t>FIB</a:t>
              </a: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8442" name="TextBox 32"/>
          <p:cNvSpPr txBox="1"/>
          <p:nvPr/>
        </p:nvSpPr>
        <p:spPr>
          <a:xfrm>
            <a:off x="1828800" y="5788025"/>
            <a:ext cx="312738" cy="307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(a)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18443" name="TextBox 32"/>
          <p:cNvSpPr txBox="1"/>
          <p:nvPr/>
        </p:nvSpPr>
        <p:spPr>
          <a:xfrm>
            <a:off x="4800600" y="5762625"/>
            <a:ext cx="312738" cy="307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(b)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18444" name="TextBox 32"/>
          <p:cNvSpPr txBox="1"/>
          <p:nvPr/>
        </p:nvSpPr>
        <p:spPr>
          <a:xfrm>
            <a:off x="7367588" y="5795963"/>
            <a:ext cx="298450" cy="3063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(c)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21219" name="Rectangle 3"/>
          <p:cNvSpPr>
            <a:spLocks noGrp="1"/>
          </p:cNvSpPr>
          <p:nvPr>
            <p:ph idx="1"/>
          </p:nvPr>
        </p:nvSpPr>
        <p:spPr>
          <a:xfrm>
            <a:off x="4572000" y="1508125"/>
            <a:ext cx="4105275" cy="4968875"/>
          </a:xfrm>
          <a:ln/>
        </p:spPr>
        <p:txBody>
          <a:bodyPr vert="horz" wrap="square" lIns="91440" tIns="45720" rIns="91440" bIns="45720" anchor="t"/>
          <a:p>
            <a:pPr>
              <a:spcBef>
                <a:spcPct val="3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</a:rPr>
              <a:t>ZF </a:t>
            </a:r>
            <a: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  <a:t>零标志</a:t>
            </a:r>
            <a:endParaRPr lang="zh-CN" altLang="en-US" sz="2800" b="1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结果为零时置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，否则清零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</a:rPr>
              <a:t>SF </a:t>
            </a:r>
            <a: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  <a:t>符号标志</a:t>
            </a:r>
            <a:endParaRPr lang="zh-CN" altLang="en-US" sz="2800" b="1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结果最高位为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时置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，否则清零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521220" name="Rectangle 4"/>
          <p:cNvSpPr/>
          <p:nvPr/>
        </p:nvSpPr>
        <p:spPr>
          <a:xfrm>
            <a:off x="468313" y="1508125"/>
            <a:ext cx="3671887" cy="496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spcBef>
                <a:spcPct val="3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</a:rPr>
              <a:t>CF </a:t>
            </a:r>
            <a: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  <a:t>进位</a:t>
            </a:r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  <a:t>借位标志</a:t>
            </a:r>
            <a:endParaRPr lang="zh-CN" altLang="en-US" sz="2800" b="1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加法或减法时，如果最高位产生进位或借位时置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，否则清零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>
              <a:spcBef>
                <a:spcPct val="3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itchFamily="2" charset="-122"/>
              </a:rPr>
              <a:t>OF </a:t>
            </a:r>
            <a:r>
              <a:rPr lang="zh-CN" altLang="en-US" sz="2800" b="1" dirty="0">
                <a:latin typeface="Times New Roman" panose="02020603050405020304" pitchFamily="18" charset="0"/>
                <a:ea typeface="宋体" pitchFamily="2" charset="-122"/>
              </a:rPr>
              <a:t>溢出标志</a:t>
            </a:r>
            <a:endParaRPr lang="zh-CN" altLang="en-US" sz="2800" b="1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有符号数运算结果溢出时置</a:t>
            </a: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itchFamily="2" charset="-122"/>
              </a:rPr>
              <a:t>，否则清零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0485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048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0487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b="1" dirty="0">
                <a:ea typeface="宋体" pitchFamily="2" charset="-122"/>
              </a:rPr>
              <a:t>示例：标志含义</a:t>
            </a:r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char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charRg st="4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charRg st="7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char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  <p:bldP spid="5212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ctr"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dirty="0">
                <a:latin typeface="+mn-lt"/>
                <a:ea typeface="宋体" pitchFamily="2" charset="-122"/>
                <a:cs typeface="+mn-cs"/>
              </a:rPr>
            </a:fld>
            <a:endParaRPr lang="en-US" altLang="zh-CN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2531" name="Rectangle 2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b="1" dirty="0">
                <a:ea typeface="宋体" pitchFamily="2" charset="-122"/>
              </a:rPr>
              <a:t>示例：状态设置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47800"/>
            <a:ext cx="8229600" cy="1152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已知：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[X] = 1000 0111B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[Y] = 0111 1001B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[X±Y]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后的状态标志？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527417" name="Group 57"/>
          <p:cNvGrpSpPr/>
          <p:nvPr/>
        </p:nvGrpSpPr>
        <p:grpSpPr>
          <a:xfrm>
            <a:off x="4645025" y="2973388"/>
            <a:ext cx="3959225" cy="3122612"/>
            <a:chOff x="2926" y="1985"/>
            <a:chExt cx="2494" cy="1967"/>
          </a:xfrm>
        </p:grpSpPr>
        <p:sp>
          <p:nvSpPr>
            <p:cNvPr id="22555" name="Text Box 4"/>
            <p:cNvSpPr txBox="1"/>
            <p:nvPr/>
          </p:nvSpPr>
          <p:spPr>
            <a:xfrm>
              <a:off x="3288" y="2227"/>
              <a:ext cx="2132" cy="13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itchFamily="2" charset="-122"/>
                </a:rPr>
                <a:t> 10</a:t>
              </a:r>
              <a:endParaRPr lang="en-US" altLang="zh-CN" dirty="0">
                <a:latin typeface="Courier New" panose="02070309020205020404" pitchFamily="49" charset="0"/>
                <a:ea typeface="宋体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itchFamily="2" charset="-122"/>
                </a:rPr>
                <a:t>  1000 0111</a:t>
              </a:r>
              <a:endParaRPr lang="en-US" altLang="zh-CN" dirty="0">
                <a:latin typeface="Courier New" panose="02070309020205020404" pitchFamily="49" charset="0"/>
                <a:ea typeface="宋体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itchFamily="2" charset="-122"/>
                </a:rPr>
                <a:t>+ 1000 0111</a:t>
              </a:r>
              <a:endParaRPr lang="en-US" altLang="zh-CN" dirty="0">
                <a:latin typeface="Courier New" panose="02070309020205020404" pitchFamily="49" charset="0"/>
                <a:ea typeface="宋体" pitchFamily="2" charset="-122"/>
              </a:endParaRPr>
            </a:p>
            <a:p>
              <a:pPr marL="0" lvl="0" indent="0">
                <a:buNone/>
              </a:pPr>
              <a:r>
                <a:rPr lang="en-US" altLang="zh-CN" dirty="0">
                  <a:latin typeface="Courier New" panose="02070309020205020404" pitchFamily="49" charset="0"/>
                  <a:ea typeface="宋体" pitchFamily="2" charset="-122"/>
                </a:rPr>
                <a:t>  0000 1110</a:t>
              </a:r>
              <a:endParaRPr lang="en-US" altLang="zh-CN" dirty="0">
                <a:latin typeface="Courier New" panose="02070309020205020404" pitchFamily="49" charset="0"/>
                <a:ea typeface="宋体" pitchFamily="2" charset="-122"/>
              </a:endParaRPr>
            </a:p>
          </p:txBody>
        </p:sp>
        <p:sp>
          <p:nvSpPr>
            <p:cNvPr id="22556" name="Text Box 5"/>
            <p:cNvSpPr txBox="1"/>
            <p:nvPr/>
          </p:nvSpPr>
          <p:spPr>
            <a:xfrm>
              <a:off x="3193" y="3702"/>
              <a:ext cx="5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ea typeface="宋体" pitchFamily="2" charset="-122"/>
                </a:rPr>
                <a:t>SF=0</a:t>
              </a:r>
              <a:endParaRPr lang="en-US" altLang="zh-CN" sz="2000" dirty="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22557" name="Text Box 6"/>
            <p:cNvSpPr txBox="1"/>
            <p:nvPr/>
          </p:nvSpPr>
          <p:spPr>
            <a:xfrm>
              <a:off x="3883" y="3702"/>
              <a:ext cx="4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ea typeface="宋体" pitchFamily="2" charset="-122"/>
                </a:rPr>
                <a:t>ZF=0</a:t>
              </a:r>
              <a:endParaRPr lang="en-US" altLang="zh-CN" sz="2000" dirty="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grpSp>
          <p:nvGrpSpPr>
            <p:cNvPr id="22558" name="Group 9"/>
            <p:cNvGrpSpPr/>
            <p:nvPr/>
          </p:nvGrpSpPr>
          <p:grpSpPr>
            <a:xfrm>
              <a:off x="3469" y="3271"/>
              <a:ext cx="318" cy="363"/>
              <a:chOff x="793" y="3294"/>
              <a:chExt cx="454" cy="363"/>
            </a:xfrm>
          </p:grpSpPr>
          <p:sp>
            <p:nvSpPr>
              <p:cNvPr id="22569" name="Line 10"/>
              <p:cNvSpPr/>
              <p:nvPr/>
            </p:nvSpPr>
            <p:spPr>
              <a:xfrm flipH="1">
                <a:off x="1066" y="3294"/>
                <a:ext cx="1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70" name="Line 11"/>
              <p:cNvSpPr/>
              <p:nvPr/>
            </p:nvSpPr>
            <p:spPr>
              <a:xfrm flipH="1">
                <a:off x="793" y="3294"/>
                <a:ext cx="273" cy="3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559" name="Line 13"/>
            <p:cNvSpPr/>
            <p:nvPr/>
          </p:nvSpPr>
          <p:spPr>
            <a:xfrm>
              <a:off x="3674" y="3565"/>
              <a:ext cx="138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0" name="Line 16"/>
            <p:cNvSpPr/>
            <p:nvPr/>
          </p:nvSpPr>
          <p:spPr>
            <a:xfrm>
              <a:off x="3334" y="3180"/>
              <a:ext cx="179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1" name="Text Box 21"/>
            <p:cNvSpPr txBox="1"/>
            <p:nvPr/>
          </p:nvSpPr>
          <p:spPr>
            <a:xfrm>
              <a:off x="2926" y="2666"/>
              <a:ext cx="5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ea typeface="宋体" pitchFamily="2" charset="-122"/>
                </a:rPr>
                <a:t>CF=0</a:t>
              </a:r>
              <a:endParaRPr lang="en-US" altLang="zh-CN" sz="2000" dirty="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22562" name="Text Box 25"/>
            <p:cNvSpPr txBox="1"/>
            <p:nvPr/>
          </p:nvSpPr>
          <p:spPr>
            <a:xfrm>
              <a:off x="3821" y="1985"/>
              <a:ext cx="5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ea typeface="宋体" pitchFamily="2" charset="-122"/>
                </a:rPr>
                <a:t>OF=1</a:t>
              </a:r>
              <a:endParaRPr lang="en-US" altLang="zh-CN" sz="2000" dirty="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grpSp>
          <p:nvGrpSpPr>
            <p:cNvPr id="22563" name="Group 26"/>
            <p:cNvGrpSpPr/>
            <p:nvPr/>
          </p:nvGrpSpPr>
          <p:grpSpPr>
            <a:xfrm>
              <a:off x="3527" y="2227"/>
              <a:ext cx="510" cy="318"/>
              <a:chOff x="929" y="2205"/>
              <a:chExt cx="590" cy="318"/>
            </a:xfrm>
          </p:grpSpPr>
          <p:sp>
            <p:nvSpPr>
              <p:cNvPr id="22567" name="Line 27"/>
              <p:cNvSpPr/>
              <p:nvPr/>
            </p:nvSpPr>
            <p:spPr>
              <a:xfrm flipH="1">
                <a:off x="929" y="2523"/>
                <a:ext cx="31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68" name="Line 28"/>
              <p:cNvSpPr/>
              <p:nvPr/>
            </p:nvSpPr>
            <p:spPr>
              <a:xfrm flipV="1">
                <a:off x="1246" y="2205"/>
                <a:ext cx="273" cy="3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64" name="Group 29"/>
            <p:cNvGrpSpPr/>
            <p:nvPr/>
          </p:nvGrpSpPr>
          <p:grpSpPr>
            <a:xfrm>
              <a:off x="3288" y="2273"/>
              <a:ext cx="318" cy="363"/>
              <a:chOff x="793" y="3294"/>
              <a:chExt cx="454" cy="363"/>
            </a:xfrm>
          </p:grpSpPr>
          <p:sp>
            <p:nvSpPr>
              <p:cNvPr id="22565" name="Line 30"/>
              <p:cNvSpPr/>
              <p:nvPr/>
            </p:nvSpPr>
            <p:spPr>
              <a:xfrm flipH="1">
                <a:off x="1066" y="3294"/>
                <a:ext cx="1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66" name="Line 31"/>
              <p:cNvSpPr/>
              <p:nvPr/>
            </p:nvSpPr>
            <p:spPr>
              <a:xfrm flipH="1">
                <a:off x="793" y="3294"/>
                <a:ext cx="273" cy="3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527380" name="Text Box 20"/>
          <p:cNvSpPr txBox="1"/>
          <p:nvPr/>
        </p:nvSpPr>
        <p:spPr>
          <a:xfrm>
            <a:off x="1042988" y="3357563"/>
            <a:ext cx="3529012" cy="21605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 11</a:t>
            </a:r>
            <a:endParaRPr lang="en-US" altLang="zh-CN" dirty="0">
              <a:latin typeface="Courier New" panose="02070309020205020404" pitchFamily="49" charset="0"/>
              <a:ea typeface="宋体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  1000 0111</a:t>
            </a:r>
            <a:endParaRPr lang="en-US" altLang="zh-CN" dirty="0">
              <a:latin typeface="Courier New" panose="02070309020205020404" pitchFamily="49" charset="0"/>
              <a:ea typeface="宋体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+ 0111 1001</a:t>
            </a:r>
            <a:endParaRPr lang="en-US" altLang="zh-CN" dirty="0">
              <a:latin typeface="Courier New" panose="02070309020205020404" pitchFamily="49" charset="0"/>
              <a:ea typeface="宋体" pitchFamily="2" charset="-122"/>
            </a:endParaRPr>
          </a:p>
          <a:p>
            <a:pPr marL="0" lvl="0" indent="0">
              <a:buNone/>
            </a:pP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  0000 0000</a:t>
            </a:r>
            <a:endParaRPr lang="en-US" altLang="zh-CN" dirty="0">
              <a:latin typeface="Courier New" panose="02070309020205020404" pitchFamily="49" charset="0"/>
              <a:ea typeface="宋体" pitchFamily="2" charset="-122"/>
            </a:endParaRPr>
          </a:p>
        </p:txBody>
      </p:sp>
      <p:grpSp>
        <p:nvGrpSpPr>
          <p:cNvPr id="527416" name="Group 56"/>
          <p:cNvGrpSpPr/>
          <p:nvPr/>
        </p:nvGrpSpPr>
        <p:grpSpPr>
          <a:xfrm>
            <a:off x="468313" y="2973388"/>
            <a:ext cx="3527425" cy="3122612"/>
            <a:chOff x="295" y="1985"/>
            <a:chExt cx="2222" cy="1967"/>
          </a:xfrm>
        </p:grpSpPr>
        <p:sp>
          <p:nvSpPr>
            <p:cNvPr id="22540" name="Text Box 22"/>
            <p:cNvSpPr txBox="1"/>
            <p:nvPr/>
          </p:nvSpPr>
          <p:spPr>
            <a:xfrm>
              <a:off x="1270" y="3702"/>
              <a:ext cx="4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ea typeface="宋体" pitchFamily="2" charset="-122"/>
                </a:rPr>
                <a:t>ZF=1</a:t>
              </a:r>
              <a:endParaRPr lang="en-US" altLang="zh-CN" sz="2000" dirty="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22541" name="Line 33"/>
            <p:cNvSpPr/>
            <p:nvPr/>
          </p:nvSpPr>
          <p:spPr>
            <a:xfrm>
              <a:off x="1044" y="3543"/>
              <a:ext cx="13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2" name="Line 36"/>
            <p:cNvSpPr/>
            <p:nvPr/>
          </p:nvSpPr>
          <p:spPr>
            <a:xfrm>
              <a:off x="635" y="3180"/>
              <a:ext cx="18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3" name="Text Box 40"/>
            <p:cNvSpPr txBox="1"/>
            <p:nvPr/>
          </p:nvSpPr>
          <p:spPr>
            <a:xfrm>
              <a:off x="1156" y="1985"/>
              <a:ext cx="5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ea typeface="宋体" pitchFamily="2" charset="-122"/>
                </a:rPr>
                <a:t>OF=0</a:t>
              </a:r>
              <a:endParaRPr lang="en-US" altLang="zh-CN" sz="2000" dirty="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grpSp>
          <p:nvGrpSpPr>
            <p:cNvPr id="22544" name="Group 41"/>
            <p:cNvGrpSpPr/>
            <p:nvPr/>
          </p:nvGrpSpPr>
          <p:grpSpPr>
            <a:xfrm>
              <a:off x="885" y="2227"/>
              <a:ext cx="498" cy="318"/>
              <a:chOff x="929" y="2205"/>
              <a:chExt cx="590" cy="318"/>
            </a:xfrm>
          </p:grpSpPr>
          <p:sp>
            <p:nvSpPr>
              <p:cNvPr id="22553" name="Line 42"/>
              <p:cNvSpPr/>
              <p:nvPr/>
            </p:nvSpPr>
            <p:spPr>
              <a:xfrm flipH="1">
                <a:off x="929" y="2523"/>
                <a:ext cx="31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54" name="Line 43"/>
              <p:cNvSpPr/>
              <p:nvPr/>
            </p:nvSpPr>
            <p:spPr>
              <a:xfrm flipV="1">
                <a:off x="1246" y="2205"/>
                <a:ext cx="273" cy="3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545" name="Text Box 44"/>
            <p:cNvSpPr txBox="1"/>
            <p:nvPr/>
          </p:nvSpPr>
          <p:spPr>
            <a:xfrm>
              <a:off x="567" y="3702"/>
              <a:ext cx="5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ea typeface="宋体" pitchFamily="2" charset="-122"/>
                </a:rPr>
                <a:t>SF=0</a:t>
              </a:r>
              <a:endParaRPr lang="en-US" altLang="zh-CN" sz="2000" dirty="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grpSp>
          <p:nvGrpSpPr>
            <p:cNvPr id="22546" name="Group 45"/>
            <p:cNvGrpSpPr/>
            <p:nvPr/>
          </p:nvGrpSpPr>
          <p:grpSpPr>
            <a:xfrm>
              <a:off x="839" y="3271"/>
              <a:ext cx="318" cy="363"/>
              <a:chOff x="793" y="3294"/>
              <a:chExt cx="454" cy="363"/>
            </a:xfrm>
          </p:grpSpPr>
          <p:sp>
            <p:nvSpPr>
              <p:cNvPr id="22551" name="Line 46"/>
              <p:cNvSpPr/>
              <p:nvPr/>
            </p:nvSpPr>
            <p:spPr>
              <a:xfrm flipH="1">
                <a:off x="1066" y="3294"/>
                <a:ext cx="1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52" name="Line 47"/>
              <p:cNvSpPr/>
              <p:nvPr/>
            </p:nvSpPr>
            <p:spPr>
              <a:xfrm flipH="1">
                <a:off x="793" y="3294"/>
                <a:ext cx="273" cy="3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2547" name="Text Box 48"/>
            <p:cNvSpPr txBox="1"/>
            <p:nvPr/>
          </p:nvSpPr>
          <p:spPr>
            <a:xfrm>
              <a:off x="295" y="2666"/>
              <a:ext cx="5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3300"/>
                  </a:solidFill>
                  <a:ea typeface="宋体" pitchFamily="2" charset="-122"/>
                </a:rPr>
                <a:t>CF=1</a:t>
              </a:r>
              <a:endParaRPr lang="en-US" altLang="zh-CN" sz="2000" dirty="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grpSp>
          <p:nvGrpSpPr>
            <p:cNvPr id="22548" name="Group 49"/>
            <p:cNvGrpSpPr/>
            <p:nvPr/>
          </p:nvGrpSpPr>
          <p:grpSpPr>
            <a:xfrm>
              <a:off x="657" y="2273"/>
              <a:ext cx="318" cy="363"/>
              <a:chOff x="793" y="3294"/>
              <a:chExt cx="454" cy="363"/>
            </a:xfrm>
          </p:grpSpPr>
          <p:sp>
            <p:nvSpPr>
              <p:cNvPr id="22549" name="Line 50"/>
              <p:cNvSpPr/>
              <p:nvPr/>
            </p:nvSpPr>
            <p:spPr>
              <a:xfrm flipH="1">
                <a:off x="1066" y="3294"/>
                <a:ext cx="1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50" name="Line 51"/>
              <p:cNvSpPr/>
              <p:nvPr/>
            </p:nvSpPr>
            <p:spPr>
              <a:xfrm flipH="1">
                <a:off x="793" y="3294"/>
                <a:ext cx="273" cy="3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2536" name="Rectangle 52"/>
          <p:cNvSpPr/>
          <p:nvPr/>
        </p:nvSpPr>
        <p:spPr>
          <a:xfrm>
            <a:off x="6069013" y="2438400"/>
            <a:ext cx="14239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[X-Y]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537" name="Rectangle 53"/>
          <p:cNvSpPr/>
          <p:nvPr/>
        </p:nvSpPr>
        <p:spPr>
          <a:xfrm>
            <a:off x="1808163" y="2438400"/>
            <a:ext cx="15049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</a:rPr>
              <a:t>[X+Y]</a:t>
            </a: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538" name="页脚占位符 1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 anchor="ctr"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春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</a:t>
            </a:r>
            <a:r>
              <a:rPr lang="zh-CN" altLang="en-US" dirty="0">
                <a:latin typeface="+mn-lt"/>
                <a:ea typeface="宋体" pitchFamily="2" charset="-122"/>
                <a:cs typeface="+mn-cs"/>
              </a:rPr>
              <a:t>计算机组成原理实验</a:t>
            </a: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_CS-USTC 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22539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 anchor="ctr"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+mn-lt"/>
                <a:ea typeface="宋体" pitchFamily="2" charset="-122"/>
                <a:cs typeface="+mn-cs"/>
              </a:rPr>
              <a:t>2019-3-21</a:t>
            </a:r>
            <a:endParaRPr lang="zh-CN" altLang="en-US" dirty="0"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80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0</TotalTime>
  <Words>2366</Words>
  <Application>WPS 演示</Application>
  <PresentationFormat>全屏显示(4:3)</PresentationFormat>
  <Paragraphs>429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等线</vt:lpstr>
      <vt:lpstr>黑体</vt:lpstr>
      <vt:lpstr>Times New Roman</vt:lpstr>
      <vt:lpstr>Courier New</vt:lpstr>
      <vt:lpstr>Droid Sans Fallback</vt:lpstr>
      <vt:lpstr>AR PL UKai CN</vt:lpstr>
      <vt:lpstr>微软雅黑</vt:lpstr>
      <vt:lpstr>宋体</vt:lpstr>
      <vt:lpstr>Arial Unicode MS</vt:lpstr>
      <vt:lpstr>Abyssinica SIL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lyc</cp:lastModifiedBy>
  <cp:revision>181</cp:revision>
  <dcterms:created xsi:type="dcterms:W3CDTF">2019-03-22T15:05:05Z</dcterms:created>
  <dcterms:modified xsi:type="dcterms:W3CDTF">2019-03-22T15:05:05Z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2052-10.1.0.6758</vt:lpwstr>
  </property>
</Properties>
</file>