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10 FSM——</a:t>
            </a:r>
            <a:r>
              <a:rPr lang="zh-CN" altLang="en-US" dirty="0" smtClean="0"/>
              <a:t>有限状态机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实验目标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了解两段式、三段式有限状态机的写法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</a:t>
            </a:r>
            <a:r>
              <a:rPr lang="en-US" altLang="zh-CN" sz="2400" dirty="0" smtClean="0"/>
              <a:t>Mealy</a:t>
            </a:r>
            <a:r>
              <a:rPr lang="zh-CN" altLang="en-US" sz="2400" dirty="0" smtClean="0"/>
              <a:t>型有限状态机建模方法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</a:t>
            </a:r>
            <a:r>
              <a:rPr lang="en-US" altLang="zh-CN" sz="2400" dirty="0" smtClean="0"/>
              <a:t>Moore</a:t>
            </a:r>
            <a:r>
              <a:rPr lang="zh-CN" altLang="en-US" sz="2400" dirty="0" smtClean="0"/>
              <a:t>型有限状态机建模方法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学会使用有限状态机进行时序控制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1-1 </a:t>
            </a:r>
            <a:r>
              <a:rPr lang="zh-CN" altLang="en-US" dirty="0" smtClean="0"/>
              <a:t>使用三段式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型</a:t>
            </a:r>
            <a:r>
              <a:rPr lang="en-US" altLang="zh-CN" dirty="0" smtClean="0"/>
              <a:t>FSM</a:t>
            </a:r>
            <a:r>
              <a:rPr lang="zh-CN" altLang="en-US" dirty="0" smtClean="0"/>
              <a:t>实现一个序列检测器，当接收到的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的总数为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的整数倍时，输出为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。编写代码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分、仿真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2-1 </a:t>
            </a:r>
            <a:r>
              <a:rPr lang="zh-CN" altLang="en-US" dirty="0" smtClean="0"/>
              <a:t>使用三段式</a:t>
            </a:r>
            <a:r>
              <a:rPr lang="en-US" altLang="zh-CN" dirty="0" smtClean="0"/>
              <a:t>Moore</a:t>
            </a:r>
            <a:r>
              <a:rPr lang="zh-CN" altLang="en-US" dirty="0" smtClean="0"/>
              <a:t>型</a:t>
            </a:r>
            <a:r>
              <a:rPr lang="en-US" altLang="zh-CN" dirty="0" smtClean="0"/>
              <a:t>FSM</a:t>
            </a:r>
            <a:r>
              <a:rPr lang="zh-CN" altLang="en-US" dirty="0" smtClean="0"/>
              <a:t>实现一个序列检测器，序列为</a:t>
            </a:r>
            <a:r>
              <a:rPr lang="en-US" altLang="zh-CN" dirty="0" smtClean="0"/>
              <a:t>01/00</a:t>
            </a:r>
            <a:r>
              <a:rPr lang="zh-CN" altLang="en-US" dirty="0" smtClean="0"/>
              <a:t>时输出为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，序列为</a:t>
            </a:r>
            <a:r>
              <a:rPr lang="en-US" altLang="zh-CN" dirty="0" smtClean="0"/>
              <a:t>11/00</a:t>
            </a:r>
            <a:r>
              <a:rPr lang="zh-CN" altLang="en-US" dirty="0" smtClean="0"/>
              <a:t>时输出为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，序列为</a:t>
            </a:r>
            <a:r>
              <a:rPr lang="en-US" altLang="zh-CN" dirty="0" smtClean="0"/>
              <a:t>10/00</a:t>
            </a:r>
            <a:r>
              <a:rPr lang="zh-CN" altLang="en-US" dirty="0" smtClean="0"/>
              <a:t>时输出反转，否则输出保持不变。编码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分、仿真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1-1 </a:t>
            </a:r>
            <a:r>
              <a:rPr lang="zh-CN" altLang="en-US" dirty="0" smtClean="0"/>
              <a:t>序列检测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2-1 </a:t>
            </a:r>
            <a:r>
              <a:rPr lang="zh-CN" altLang="en-US" dirty="0" smtClean="0"/>
              <a:t>序列检测</a:t>
            </a:r>
            <a:endParaRPr lang="zh-CN" altLang="en-US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7704856" cy="1656184"/>
          </a:xfrm>
          <a:prstGeom prst="rect">
            <a:avLst/>
          </a:prstGeom>
        </p:spPr>
      </p:pic>
      <p:pic>
        <p:nvPicPr>
          <p:cNvPr id="5" name="image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4" y="4221088"/>
            <a:ext cx="89644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Mealy</a:t>
            </a:r>
            <a:r>
              <a:rPr lang="zh-CN" altLang="en-US" dirty="0" smtClean="0"/>
              <a:t>型</a:t>
            </a:r>
            <a:r>
              <a:rPr lang="en-US" altLang="zh-CN" dirty="0" smtClean="0"/>
              <a:t>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两段式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三段式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44" y="1772816"/>
            <a:ext cx="5400600" cy="2088232"/>
          </a:xfrm>
          <a:prstGeom prst="rect">
            <a:avLst/>
          </a:prstGeom>
        </p:spPr>
      </p:pic>
      <p:pic>
        <p:nvPicPr>
          <p:cNvPr id="6" name="image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784" y="4221088"/>
            <a:ext cx="576064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5" y="-69206"/>
            <a:ext cx="913502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mealy_2 (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reset, 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x, </a:t>
            </a:r>
            <a:r>
              <a:rPr lang="en-US" altLang="zh-CN" sz="2400" dirty="0">
                <a:solidFill>
                  <a:srgbClr val="0000FF"/>
                </a:solidFill>
              </a:rPr>
              <a:t>output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reg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parity); 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0000FF"/>
                </a:solidFill>
              </a:rPr>
              <a:t>reg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state, </a:t>
            </a:r>
            <a:r>
              <a:rPr lang="en-US" altLang="zh-CN" sz="2400" dirty="0" err="1"/>
              <a:t>nextstate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parameter</a:t>
            </a:r>
            <a:r>
              <a:rPr lang="en-US" altLang="zh-CN" sz="2400" dirty="0"/>
              <a:t> S0=0, S1=1;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always</a:t>
            </a:r>
            <a:r>
              <a:rPr lang="en-US" altLang="zh-CN" sz="2400" dirty="0"/>
              <a:t> @(</a:t>
            </a:r>
            <a:r>
              <a:rPr lang="en-US" altLang="zh-CN" sz="2400" dirty="0" err="1">
                <a:solidFill>
                  <a:srgbClr val="0000FF"/>
                </a:solidFill>
              </a:rPr>
              <a:t>posedge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or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posedge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reset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en-US" altLang="zh-CN" sz="2400" dirty="0">
                <a:solidFill>
                  <a:srgbClr val="00B050"/>
                </a:solidFill>
              </a:rPr>
              <a:t>always block to update state 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reset)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state </a:t>
            </a:r>
            <a:r>
              <a:rPr lang="en-US" altLang="zh-CN" sz="2400" dirty="0"/>
              <a:t>&lt;= S0;</a:t>
            </a:r>
            <a:endParaRPr lang="zh-CN" altLang="zh-CN" sz="2400" dirty="0"/>
          </a:p>
          <a:p>
            <a:r>
              <a:rPr lang="en-US" altLang="zh-CN" sz="2400" dirty="0" smtClean="0"/>
              <a:t>	else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state </a:t>
            </a:r>
            <a:r>
              <a:rPr lang="en-US" altLang="zh-CN" sz="2400" dirty="0"/>
              <a:t>&lt;= </a:t>
            </a:r>
            <a:r>
              <a:rPr lang="en-US" altLang="zh-CN" sz="2400" dirty="0" err="1"/>
              <a:t>nextstate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// always block to compute both output &amp; </a:t>
            </a:r>
            <a:r>
              <a:rPr lang="en-US" altLang="zh-CN" sz="2400" dirty="0" err="1">
                <a:solidFill>
                  <a:srgbClr val="00B050"/>
                </a:solidFill>
              </a:rPr>
              <a:t>nextstate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always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@(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begin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parity = 1'b0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case(state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lvl="2"/>
            <a:r>
              <a:rPr lang="en-US" altLang="zh-CN" sz="2400" dirty="0"/>
              <a:t>S0: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 smtClean="0"/>
              <a:t>(x)</a:t>
            </a: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begin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parity </a:t>
            </a:r>
            <a:r>
              <a:rPr lang="en-US" altLang="zh-CN" sz="2400" dirty="0"/>
              <a:t>= 1; </a:t>
            </a:r>
            <a:r>
              <a:rPr lang="en-US" altLang="zh-CN" sz="2400" dirty="0" err="1"/>
              <a:t>nextstate</a:t>
            </a:r>
            <a:r>
              <a:rPr lang="en-US" altLang="zh-CN" sz="2400" dirty="0"/>
              <a:t> = </a:t>
            </a:r>
            <a:r>
              <a:rPr lang="en-US" altLang="zh-CN" sz="2400" dirty="0" smtClean="0"/>
              <a:t>S1;</a:t>
            </a: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end</a:t>
            </a:r>
            <a:r>
              <a:rPr lang="en-US" altLang="zh-CN" sz="2400" dirty="0" smtClean="0"/>
              <a:t> </a:t>
            </a:r>
          </a:p>
          <a:p>
            <a:pPr lvl="2"/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S0;</a:t>
            </a:r>
            <a:endParaRPr lang="zh-CN" altLang="zh-CN" sz="2400" dirty="0"/>
          </a:p>
          <a:p>
            <a:pPr lvl="2"/>
            <a:r>
              <a:rPr lang="en-US" altLang="zh-CN" sz="2400" dirty="0"/>
              <a:t>S1: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 smtClean="0"/>
              <a:t>(x)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S0;</a:t>
            </a:r>
            <a:endParaRPr lang="zh-CN" altLang="zh-CN" sz="2400" dirty="0"/>
          </a:p>
          <a:p>
            <a:pPr lvl="2"/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else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begin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parity </a:t>
            </a:r>
            <a:r>
              <a:rPr lang="en-US" altLang="zh-CN" sz="2400" dirty="0"/>
              <a:t>= 1; </a:t>
            </a:r>
            <a:r>
              <a:rPr lang="en-US" altLang="zh-CN" sz="2400" dirty="0" err="1"/>
              <a:t>nextstate</a:t>
            </a:r>
            <a:r>
              <a:rPr lang="en-US" altLang="zh-CN" sz="2400" dirty="0"/>
              <a:t> = </a:t>
            </a:r>
            <a:r>
              <a:rPr lang="en-US" altLang="zh-CN" sz="2400" dirty="0" smtClean="0"/>
              <a:t>S1;</a:t>
            </a: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end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>
                <a:solidFill>
                  <a:srgbClr val="0000FF"/>
                </a:solidFill>
              </a:rPr>
              <a:t>default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S0;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olidFill>
                  <a:srgbClr val="0000FF"/>
                </a:solidFill>
              </a:rPr>
              <a:t>endcase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end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</a:rPr>
              <a:t>endmodule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pic>
        <p:nvPicPr>
          <p:cNvPr id="6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2492896"/>
            <a:ext cx="4036664" cy="1584176"/>
          </a:xfrm>
          <a:prstGeom prst="rect">
            <a:avLst/>
          </a:prstGeom>
        </p:spPr>
      </p:pic>
      <p:pic>
        <p:nvPicPr>
          <p:cNvPr id="7" name="image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589240"/>
            <a:ext cx="3096344" cy="11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Moore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状态转移图</a:t>
            </a:r>
            <a:endParaRPr lang="en-US" altLang="zh-CN" dirty="0" smtClean="0"/>
          </a:p>
          <a:p>
            <a:pPr lvl="1"/>
            <a:r>
              <a:rPr lang="zh-CN" altLang="en-US" dirty="0"/>
              <a:t>奇偶校验</a:t>
            </a:r>
          </a:p>
        </p:txBody>
      </p:sp>
      <p:pic>
        <p:nvPicPr>
          <p:cNvPr id="4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7776864" cy="2232248"/>
          </a:xfrm>
          <a:prstGeom prst="rect">
            <a:avLst/>
          </a:prstGeom>
        </p:spPr>
      </p:pic>
      <p:pic>
        <p:nvPicPr>
          <p:cNvPr id="5" name="image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856" y="4653136"/>
            <a:ext cx="48965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6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8231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moore_3 (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reset, </a:t>
            </a:r>
            <a:r>
              <a:rPr lang="en-US" altLang="zh-CN" sz="2400" dirty="0">
                <a:solidFill>
                  <a:srgbClr val="0000FF"/>
                </a:solidFill>
              </a:rPr>
              <a:t>input</a:t>
            </a:r>
            <a:r>
              <a:rPr lang="en-US" altLang="zh-CN" sz="2400" dirty="0"/>
              <a:t> x, </a:t>
            </a:r>
            <a:r>
              <a:rPr lang="en-US" altLang="zh-CN" sz="2400" dirty="0">
                <a:solidFill>
                  <a:srgbClr val="0000FF"/>
                </a:solidFill>
              </a:rPr>
              <a:t>output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reg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parity); 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0000FF"/>
                </a:solidFill>
              </a:rPr>
              <a:t>reg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state, 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;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parameter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S0=0, </a:t>
            </a:r>
            <a:r>
              <a:rPr lang="en-US" altLang="zh-CN" sz="2400" dirty="0" smtClean="0"/>
              <a:t>S1=1;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always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@(</a:t>
            </a:r>
            <a:r>
              <a:rPr lang="en-US" altLang="zh-CN" sz="2400" dirty="0" err="1">
                <a:solidFill>
                  <a:srgbClr val="0000FF"/>
                </a:solidFill>
              </a:rPr>
              <a:t>posedge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or </a:t>
            </a:r>
            <a:r>
              <a:rPr lang="en-US" altLang="zh-CN" sz="2400" dirty="0" err="1">
                <a:solidFill>
                  <a:srgbClr val="0000FF"/>
                </a:solidFill>
              </a:rPr>
              <a:t>posedge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reset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en-US" altLang="zh-CN" sz="2400" dirty="0">
                <a:solidFill>
                  <a:srgbClr val="00B050"/>
                </a:solidFill>
              </a:rPr>
              <a:t>always block to update state </a:t>
            </a: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reset) state </a:t>
            </a:r>
            <a:r>
              <a:rPr lang="en-US" altLang="zh-CN" sz="2400" dirty="0"/>
              <a:t>&lt;= S0;</a:t>
            </a:r>
            <a:endParaRPr lang="zh-CN" altLang="zh-CN" sz="240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else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state </a:t>
            </a:r>
            <a:r>
              <a:rPr lang="en-US" altLang="zh-CN" sz="2400" dirty="0"/>
              <a:t>&lt;= </a:t>
            </a:r>
            <a:r>
              <a:rPr lang="en-US" altLang="zh-CN" sz="2400" dirty="0" err="1"/>
              <a:t>nextstate</a:t>
            </a:r>
            <a:r>
              <a:rPr lang="en-US" altLang="zh-CN" sz="2400" dirty="0" smtClean="0"/>
              <a:t>;</a:t>
            </a:r>
            <a:endParaRPr lang="zh-CN" altLang="zh-CN" sz="2400" dirty="0"/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always</a:t>
            </a:r>
            <a:r>
              <a:rPr lang="en-US" altLang="zh-CN" sz="2400" dirty="0" smtClean="0"/>
              <a:t> @(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B050"/>
                </a:solidFill>
              </a:rPr>
              <a:t>// always block to compute </a:t>
            </a:r>
            <a:r>
              <a:rPr lang="en-US" altLang="zh-CN" sz="2400" dirty="0" err="1">
                <a:solidFill>
                  <a:srgbClr val="00B050"/>
                </a:solidFill>
              </a:rPr>
              <a:t>nextstate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begin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lvl="2"/>
            <a:r>
              <a:rPr lang="en-US" altLang="zh-CN" sz="2400" dirty="0" err="1"/>
              <a:t>nextstate</a:t>
            </a:r>
            <a:r>
              <a:rPr lang="en-US" altLang="zh-CN" sz="2400" dirty="0"/>
              <a:t> = S0; 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olidFill>
                  <a:srgbClr val="0000FF"/>
                </a:solidFill>
              </a:rPr>
              <a:t>case</a:t>
            </a:r>
            <a:r>
              <a:rPr lang="en-US" altLang="zh-CN" sz="2400" dirty="0" smtClean="0"/>
              <a:t>(state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lvl="3"/>
            <a:r>
              <a:rPr lang="en-US" altLang="zh-CN" sz="2400" dirty="0"/>
              <a:t>S0: </a:t>
            </a: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 smtClean="0"/>
              <a:t>(x)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S1; </a:t>
            </a:r>
            <a:endParaRPr lang="en-US" altLang="zh-CN" sz="2400" dirty="0" smtClean="0"/>
          </a:p>
          <a:p>
            <a:pPr lvl="3"/>
            <a:r>
              <a:rPr lang="en-US" altLang="zh-CN" sz="2400" dirty="0" smtClean="0"/>
              <a:t>S1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(!</a:t>
            </a:r>
            <a:r>
              <a:rPr lang="en-US" altLang="zh-CN" sz="2400" dirty="0" smtClean="0"/>
              <a:t>x)</a:t>
            </a:r>
            <a:r>
              <a:rPr lang="en-US" altLang="zh-CN" sz="2400" dirty="0" err="1" smtClean="0"/>
              <a:t>nextstate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S1;</a:t>
            </a:r>
            <a:endParaRPr lang="zh-CN" altLang="zh-CN" sz="2400" dirty="0"/>
          </a:p>
          <a:p>
            <a:pPr lvl="2"/>
            <a:r>
              <a:rPr lang="en-US" altLang="zh-CN" sz="2400" dirty="0" err="1">
                <a:solidFill>
                  <a:srgbClr val="0000FF"/>
                </a:solidFill>
              </a:rPr>
              <a:t>endcase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end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 smtClean="0">
                <a:solidFill>
                  <a:srgbClr val="0000FF"/>
                </a:solidFill>
              </a:rPr>
              <a:t>endmodule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always</a:t>
            </a:r>
            <a:r>
              <a:rPr lang="en-US" altLang="zh-CN" sz="2400" dirty="0"/>
              <a:t> @(state) </a:t>
            </a:r>
            <a:r>
              <a:rPr lang="en-US" altLang="zh-CN" sz="2400" dirty="0">
                <a:solidFill>
                  <a:srgbClr val="00B050"/>
                </a:solidFill>
              </a:rPr>
              <a:t>// always block to compute output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 </a:t>
            </a:r>
          </a:p>
          <a:p>
            <a:pPr lvl="2"/>
            <a:r>
              <a:rPr lang="en-US" altLang="zh-CN" sz="2400" dirty="0">
                <a:solidFill>
                  <a:srgbClr val="0000FF"/>
                </a:solidFill>
              </a:rPr>
              <a:t>case</a:t>
            </a:r>
            <a:r>
              <a:rPr lang="en-US" altLang="zh-CN" sz="2400" dirty="0"/>
              <a:t>(state) S0: parity = 0; S1: parity = 1; </a:t>
            </a:r>
            <a:r>
              <a:rPr lang="en-US" altLang="zh-CN" sz="2400" dirty="0" err="1">
                <a:solidFill>
                  <a:srgbClr val="0000FF"/>
                </a:solidFill>
              </a:rPr>
              <a:t>endcase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end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  <p:pic>
        <p:nvPicPr>
          <p:cNvPr id="6" name="image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2" y="2348880"/>
            <a:ext cx="3683506" cy="1431161"/>
          </a:xfrm>
          <a:prstGeom prst="rect">
            <a:avLst/>
          </a:prstGeom>
        </p:spPr>
      </p:pic>
      <p:pic>
        <p:nvPicPr>
          <p:cNvPr id="7" name="image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12" y="4005064"/>
            <a:ext cx="5256584" cy="12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250</Words>
  <Application>Microsoft Office PowerPoint</Application>
  <PresentationFormat>全屏显示(4:3)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实验10 FSM——有限状态机</vt:lpstr>
      <vt:lpstr>实验要求</vt:lpstr>
      <vt:lpstr>仿真波形</vt:lpstr>
      <vt:lpstr>Mealy型FSM</vt:lpstr>
      <vt:lpstr>PowerPoint 演示文稿</vt:lpstr>
      <vt:lpstr>Moore FSM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101</cp:revision>
  <dcterms:created xsi:type="dcterms:W3CDTF">2018-10-19T04:49:29Z</dcterms:created>
  <dcterms:modified xsi:type="dcterms:W3CDTF">2018-11-28T03:20:28Z</dcterms:modified>
</cp:coreProperties>
</file>