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082" r:id="rId2"/>
    <p:sldId id="2241" r:id="rId3"/>
    <p:sldId id="2246" r:id="rId4"/>
    <p:sldId id="2247" r:id="rId5"/>
    <p:sldId id="2224" r:id="rId6"/>
    <p:sldId id="2249" r:id="rId7"/>
    <p:sldId id="2248" r:id="rId8"/>
    <p:sldId id="2251" r:id="rId9"/>
    <p:sldId id="2250" r:id="rId10"/>
    <p:sldId id="2252" r:id="rId11"/>
    <p:sldId id="2245" r:id="rId12"/>
  </p:sldIdLst>
  <p:sldSz cx="9144000" cy="5715000" type="screen16x10"/>
  <p:notesSz cx="6735763" cy="9866313"/>
  <p:custDataLst>
    <p:tags r:id="rId15"/>
  </p:custDataLst>
  <p:defaultTextStyle>
    <a:defPPr>
      <a:defRPr lang="zh-CN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3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1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9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7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6">
          <p15:clr>
            <a:srgbClr val="A4A3A4"/>
          </p15:clr>
        </p15:guide>
        <p15:guide id="2" orient="horz" pos="3252">
          <p15:clr>
            <a:srgbClr val="A4A3A4"/>
          </p15:clr>
        </p15:guide>
        <p15:guide id="3" orient="horz" pos="3342">
          <p15:clr>
            <a:srgbClr val="A4A3A4"/>
          </p15:clr>
        </p15:guide>
        <p15:guide id="4" orient="horz" pos="1800">
          <p15:clr>
            <a:srgbClr val="A4A3A4"/>
          </p15:clr>
        </p15:guide>
        <p15:guide id="5" pos="158">
          <p15:clr>
            <a:srgbClr val="A4A3A4"/>
          </p15:clr>
        </p15:guide>
        <p15:guide id="6" pos="5602">
          <p15:clr>
            <a:srgbClr val="A4A3A4"/>
          </p15:clr>
        </p15:guide>
        <p15:guide id="7" pos="5465">
          <p15:clr>
            <a:srgbClr val="A4A3A4"/>
          </p15:clr>
        </p15:guide>
        <p15:guide id="8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4F4"/>
    <a:srgbClr val="333399"/>
    <a:srgbClr val="FFFFFF"/>
    <a:srgbClr val="E10602"/>
    <a:srgbClr val="C4D3D6"/>
    <a:srgbClr val="993366"/>
    <a:srgbClr val="2C426E"/>
    <a:srgbClr val="0D2353"/>
    <a:srgbClr val="3333CC"/>
    <a:srgbClr val="293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6" autoAdjust="0"/>
    <p:restoredTop sz="50000" autoAdjust="0"/>
  </p:normalViewPr>
  <p:slideViewPr>
    <p:cSldViewPr>
      <p:cViewPr varScale="1">
        <p:scale>
          <a:sx n="139" d="100"/>
          <a:sy n="139" d="100"/>
        </p:scale>
        <p:origin x="864" y="168"/>
      </p:cViewPr>
      <p:guideLst>
        <p:guide orient="horz" pos="2616"/>
        <p:guide orient="horz" pos="3252"/>
        <p:guide orient="horz" pos="3342"/>
        <p:guide orient="horz" pos="1800"/>
        <p:guide pos="158"/>
        <p:guide pos="5602"/>
        <p:guide pos="5465"/>
        <p:guide pos="295"/>
      </p:guideLst>
    </p:cSldViewPr>
  </p:slideViewPr>
  <p:outlineViewPr>
    <p:cViewPr>
      <p:scale>
        <a:sx n="33" d="100"/>
        <a:sy n="33" d="100"/>
      </p:scale>
      <p:origin x="0" y="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3024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626" y="0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9D4D3B4B-3B48-4B0F-944C-735D5383001A}" type="datetimeFigureOut">
              <a:rPr lang="zh-CN" altLang="en-US" smtClean="0"/>
              <a:pPr/>
              <a:t>2021/6/22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0868"/>
            <a:ext cx="2919565" cy="493867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626" y="9370868"/>
            <a:ext cx="2919565" cy="493867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D7ABD110-9D11-45C6-AA48-021907060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87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01093170-9461-4CFE-A1B2-5AAD4FD62A7D}" type="datetimeFigureOut">
              <a:rPr lang="zh-CN" altLang="en-US" smtClean="0"/>
              <a:pPr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63" tIns="45382" rIns="90763" bIns="4538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C9D83AD6-B754-4DD5-882E-BFB2703B57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2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3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1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9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7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83AD6-B754-4DD5-882E-BFB2703B57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73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83AD6-B754-4DD5-882E-BFB2703B57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257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83AD6-B754-4DD5-882E-BFB2703B57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8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83AD6-B754-4DD5-882E-BFB2703B57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94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83AD6-B754-4DD5-882E-BFB2703B57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5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8865"/>
            <a:ext cx="8229600" cy="485496"/>
          </a:xfrm>
          <a:prstGeom prst="rect">
            <a:avLst/>
          </a:prstGeom>
        </p:spPr>
        <p:txBody>
          <a:bodyPr lIns="91429" tIns="45715" rIns="91429" bIns="45715" anchor="ctr" anchorCtr="0"/>
          <a:lstStyle>
            <a:lvl1pPr algn="l"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1" y="823516"/>
            <a:ext cx="8229600" cy="43200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6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457201" y="841276"/>
            <a:ext cx="822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9" tIns="45715" rIns="91429" bIns="45715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5389655"/>
            <a:ext cx="6347045" cy="265213"/>
          </a:xfrm>
          <a:prstGeom prst="rect">
            <a:avLst/>
          </a:prstGeom>
        </p:spPr>
        <p:txBody>
          <a:bodyPr lIns="76179" tIns="38089" rIns="76179" bIns="38089" anchor="ctr"/>
          <a:lstStyle>
            <a:lvl1pPr marL="0" indent="0">
              <a:buNone/>
              <a:tabLst/>
              <a:def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数据来源：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1" y="228865"/>
            <a:ext cx="8229600" cy="485496"/>
          </a:xfrm>
          <a:prstGeom prst="rect">
            <a:avLst/>
          </a:prstGeom>
        </p:spPr>
        <p:txBody>
          <a:bodyPr lIns="91429" tIns="45715" rIns="91429" bIns="45715" anchor="ctr" anchorCtr="0"/>
          <a:lstStyle>
            <a:lvl1pPr algn="l"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1" y="841276"/>
            <a:ext cx="822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9" tIns="45715" rIns="91429" bIns="45715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5389655"/>
            <a:ext cx="6347045" cy="265213"/>
          </a:xfrm>
          <a:prstGeom prst="rect">
            <a:avLst/>
          </a:prstGeom>
        </p:spPr>
        <p:txBody>
          <a:bodyPr lIns="76179" tIns="38089" rIns="76179" bIns="38089" anchor="ctr"/>
          <a:lstStyle>
            <a:lvl1pPr marL="0" indent="0">
              <a:buNone/>
              <a:tabLst/>
              <a:def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数据来源：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823516"/>
            <a:ext cx="3960000" cy="43200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6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1"/>
          </p:nvPr>
        </p:nvSpPr>
        <p:spPr>
          <a:xfrm>
            <a:off x="4726800" y="823516"/>
            <a:ext cx="3960000" cy="43200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6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1" y="228865"/>
            <a:ext cx="8229600" cy="485496"/>
          </a:xfrm>
          <a:prstGeom prst="rect">
            <a:avLst/>
          </a:prstGeom>
        </p:spPr>
        <p:txBody>
          <a:bodyPr lIns="91429" tIns="45715" rIns="91429" bIns="45715" anchor="ctr" anchorCtr="0"/>
          <a:lstStyle>
            <a:lvl1pPr algn="l"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1" y="841276"/>
            <a:ext cx="822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9" tIns="45715" rIns="91429" bIns="45715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5389655"/>
            <a:ext cx="6347045" cy="265213"/>
          </a:xfrm>
          <a:prstGeom prst="rect">
            <a:avLst/>
          </a:prstGeom>
        </p:spPr>
        <p:txBody>
          <a:bodyPr lIns="76179" tIns="38089" rIns="76179" bIns="38089" anchor="ctr"/>
          <a:lstStyle>
            <a:lvl1pPr marL="0" indent="0">
              <a:buNone/>
              <a:tabLst/>
              <a:def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数据来源：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823516"/>
            <a:ext cx="3960000" cy="43200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6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1"/>
          </p:nvPr>
        </p:nvSpPr>
        <p:spPr>
          <a:xfrm>
            <a:off x="4726800" y="823516"/>
            <a:ext cx="3960000" cy="43200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6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1" y="228865"/>
            <a:ext cx="8229600" cy="485496"/>
          </a:xfrm>
          <a:prstGeom prst="rect">
            <a:avLst/>
          </a:prstGeom>
        </p:spPr>
        <p:txBody>
          <a:bodyPr lIns="91429" tIns="45715" rIns="91429" bIns="45715" anchor="ctr" anchorCtr="0"/>
          <a:lstStyle>
            <a:lvl1pPr algn="l"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1" y="841276"/>
            <a:ext cx="822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9" tIns="45715" rIns="91429" bIns="45715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5389655"/>
            <a:ext cx="6347045" cy="265213"/>
          </a:xfrm>
          <a:prstGeom prst="rect">
            <a:avLst/>
          </a:prstGeom>
        </p:spPr>
        <p:txBody>
          <a:bodyPr lIns="76179" tIns="38089" rIns="76179" bIns="38089" anchor="ctr"/>
          <a:lstStyle>
            <a:lvl1pPr marL="0" indent="0">
              <a:buNone/>
              <a:tabLst/>
              <a:def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数据来源：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823516"/>
            <a:ext cx="3960000" cy="4320000"/>
          </a:xfrm>
          <a:prstGeom prst="rect">
            <a:avLst/>
          </a:prstGeom>
        </p:spPr>
        <p:txBody>
          <a:bodyPr lIns="76179" tIns="38089" rIns="76179" bIns="38089"/>
          <a:lstStyle>
            <a:lvl1pPr>
              <a:defRPr sz="16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1"/>
          </p:nvPr>
        </p:nvSpPr>
        <p:spPr>
          <a:xfrm>
            <a:off x="4726800" y="823516"/>
            <a:ext cx="3960000" cy="4320000"/>
          </a:xfrm>
          <a:prstGeom prst="rect">
            <a:avLst/>
          </a:prstGeom>
        </p:spPr>
        <p:txBody>
          <a:bodyPr lIns="76179" tIns="38089" rIns="76179" bIns="38089"/>
          <a:lstStyle>
            <a:lvl1pPr>
              <a:defRPr sz="1600">
                <a:latin typeface="+mj-ea"/>
                <a:ea typeface="+mj-ea"/>
              </a:defRPr>
            </a:lvl1pPr>
            <a:lvl2pPr>
              <a:defRPr sz="14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1" y="228865"/>
            <a:ext cx="8229600" cy="485496"/>
          </a:xfrm>
          <a:prstGeom prst="rect">
            <a:avLst/>
          </a:prstGeom>
        </p:spPr>
        <p:txBody>
          <a:bodyPr lIns="91429" tIns="45715" rIns="91429" bIns="45715" anchor="ctr" anchorCtr="0"/>
          <a:lstStyle>
            <a:lvl1pPr algn="l"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1" y="841276"/>
            <a:ext cx="822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1429" tIns="45715" rIns="91429" bIns="45715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5389655"/>
            <a:ext cx="6347045" cy="265213"/>
          </a:xfrm>
          <a:prstGeom prst="rect">
            <a:avLst/>
          </a:prstGeom>
        </p:spPr>
        <p:txBody>
          <a:bodyPr lIns="76179" tIns="38089" rIns="76179" bIns="38089" anchor="ctr"/>
          <a:lstStyle>
            <a:lvl1pPr marL="0" indent="0">
              <a:buNone/>
              <a:tabLst/>
              <a:def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数据来源：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88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68" y="1"/>
            <a:ext cx="6357937" cy="345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 descr="Light horizontal"/>
          <p:cNvSpPr>
            <a:spLocks noChangeArrowheads="1"/>
          </p:cNvSpPr>
          <p:nvPr/>
        </p:nvSpPr>
        <p:spPr bwMode="gray">
          <a:xfrm>
            <a:off x="4" y="7938"/>
            <a:ext cx="1476375" cy="5707062"/>
          </a:xfrm>
          <a:prstGeom prst="rect">
            <a:avLst/>
          </a:prstGeom>
          <a:pattFill prst="ltHorz">
            <a:fgClr>
              <a:srgbClr val="DDDDDD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 flipV="1">
            <a:off x="0" y="3159128"/>
            <a:ext cx="9144000" cy="922073"/>
          </a:xfrm>
          <a:prstGeom prst="rect">
            <a:avLst/>
          </a:prstGeom>
          <a:solidFill>
            <a:srgbClr val="4972BB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ltGray">
          <a:xfrm>
            <a:off x="1474788" y="3899960"/>
            <a:ext cx="7129462" cy="420688"/>
          </a:xfrm>
          <a:prstGeom prst="roundRect">
            <a:avLst>
              <a:gd name="adj" fmla="val 16667"/>
            </a:avLst>
          </a:prstGeom>
          <a:solidFill>
            <a:srgbClr val="23387D"/>
          </a:solidFill>
          <a:ln w="381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1619280" y="3143261"/>
            <a:ext cx="7239000" cy="78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/>
          <a:lstStyle>
            <a:lvl1pPr algn="l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3937620"/>
            <a:ext cx="68580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/>
          <a:lstStyle>
            <a:lvl1pPr marL="0" indent="0"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pic>
        <p:nvPicPr>
          <p:cNvPr id="17" name="Picture 16" descr="logonew2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1" y="4695845"/>
            <a:ext cx="1905000" cy="61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7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슬라이드 번호 개체 틀 5"/>
          <p:cNvSpPr txBox="1">
            <a:spLocks/>
          </p:cNvSpPr>
          <p:nvPr/>
        </p:nvSpPr>
        <p:spPr>
          <a:xfrm>
            <a:off x="7740352" y="5388012"/>
            <a:ext cx="1403683" cy="326988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+mj-ea"/>
                <a:cs typeface="+mn-cs"/>
              </a:rPr>
              <a:pPr marL="0" marR="0" lvl="0" indent="0" algn="l" defTabSz="9142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+mj-ea"/>
                <a:cs typeface="+mn-cs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 </a:t>
            </a:r>
            <a:r>
              <a: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百度公司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3706" y="5423922"/>
            <a:ext cx="931855" cy="18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8" r:id="rId2"/>
    <p:sldLayoutId id="2147483675" r:id="rId3"/>
    <p:sldLayoutId id="2147483679" r:id="rId4"/>
    <p:sldLayoutId id="2147483684" r:id="rId5"/>
    <p:sldLayoutId id="2147483687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华文细黑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华文细黑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华文细黑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华文细黑" pitchFamily="2" charset="-122"/>
        </a:defRPr>
      </a:lvl5pPr>
      <a:lvl6pPr marL="457148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华文细黑" pitchFamily="2" charset="-122"/>
        </a:defRPr>
      </a:lvl6pPr>
      <a:lvl7pPr marL="914296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华文细黑" pitchFamily="2" charset="-122"/>
        </a:defRPr>
      </a:lvl7pPr>
      <a:lvl8pPr marL="1371444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华文细黑" pitchFamily="2" charset="-122"/>
        </a:defRPr>
      </a:lvl8pPr>
      <a:lvl9pPr marL="1828593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华文细黑" pitchFamily="2" charset="-122"/>
        </a:defRPr>
      </a:lvl9pPr>
    </p:titleStyle>
    <p:bodyStyle>
      <a:lvl1pPr marL="342861" indent="-342861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2871" indent="-22857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019" indent="-22857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166" indent="-22857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315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463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611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5759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3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1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9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7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Q2-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转正答辩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	XXX                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业务述职</a:t>
            </a:r>
            <a:r>
              <a:rPr lang="en-US" altLang="zh-CN" dirty="0"/>
              <a:t>——</a:t>
            </a:r>
            <a:r>
              <a:rPr lang="zh-CN" altLang="en-US" dirty="0"/>
              <a:t>后续计划和展望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913284"/>
            <a:ext cx="8208912" cy="3456384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81043" tIns="81043" rIns="81043" bIns="81043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对未来工作的思考、计划和展望</a:t>
            </a:r>
            <a:endParaRPr lang="en-US" altLang="zh-CN" b="1" dirty="0"/>
          </a:p>
          <a:p>
            <a:pPr lvl="0"/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介绍角度、呈现形式可自由发挥，没有固定格式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lvl="0">
              <a:buFont typeface="Wingdings" pitchFamily="2" charset="2"/>
              <a:buChar char="Ø"/>
            </a:pP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19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BD16BBD-4361-F44D-B63C-12CA1FEC365B}"/>
              </a:ext>
            </a:extLst>
          </p:cNvPr>
          <p:cNvSpPr txBox="1"/>
          <p:nvPr/>
        </p:nvSpPr>
        <p:spPr>
          <a:xfrm>
            <a:off x="2303748" y="2137420"/>
            <a:ext cx="453650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4400" dirty="0">
                <a:latin typeface="Braggadocio" pitchFamily="82" charset="0"/>
                <a:cs typeface="Apple Chancery" panose="03020702040506060504" pitchFamily="66" charset="-79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7915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第</a:t>
            </a:r>
            <a:r>
              <a:rPr lang="zh-Hans" altLang="en-US" b="1" dirty="0"/>
              <a:t>一</a:t>
            </a:r>
            <a:r>
              <a:rPr lang="zh-CN" altLang="en-US" b="1" dirty="0"/>
              <a:t>部分：</a:t>
            </a:r>
            <a:r>
              <a:rPr lang="zh-Hans" altLang="en-US" b="1" dirty="0"/>
              <a:t>简介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个人工作与项目经历概述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个人职责描述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第</a:t>
            </a:r>
            <a:r>
              <a:rPr lang="zh-Hans" altLang="en-US" b="1" dirty="0"/>
              <a:t>二</a:t>
            </a:r>
            <a:r>
              <a:rPr lang="zh-CN" altLang="en-US" b="1" dirty="0"/>
              <a:t>部分：述职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工作成果总结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专业影响力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专业能力</a:t>
            </a:r>
            <a:endParaRPr lang="en-US" altLang="zh-Hans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工作感悟与思考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后续计划和展望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9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个人情况介绍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4762"/>
              </p:ext>
            </p:extLst>
          </p:nvPr>
        </p:nvGraphicFramePr>
        <p:xfrm>
          <a:off x="457201" y="985292"/>
          <a:ext cx="8229600" cy="41044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871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8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正式进入项目组时间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5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核心业绩表现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42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个人职责描述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457201" y="1129308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请描述本人所负责的职责范围（例如： ）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自己主要负责领域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本季度任务和完成情况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0193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对象 2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业务述职</a:t>
            </a:r>
            <a:r>
              <a:rPr lang="en-US" altLang="zh-CN" dirty="0"/>
              <a:t>——</a:t>
            </a:r>
            <a:r>
              <a:rPr lang="zh-CN" altLang="en-US" dirty="0"/>
              <a:t>工作成果总结</a:t>
            </a:r>
            <a:endParaRPr lang="zh-CN" altLang="en-US" sz="1600" b="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5915" y="985292"/>
            <a:ext cx="8208912" cy="3456384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81043" tIns="81043" rIns="81043" bIns="81043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Hans" altLang="en-US" sz="1600" b="1" dirty="0">
                <a:latin typeface="微软雅黑" pitchFamily="34" charset="-122"/>
                <a:ea typeface="微软雅黑" pitchFamily="34" charset="-122"/>
              </a:rPr>
              <a:t>重点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介绍本季度主要的业务及业绩，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重点描述个人在其中发挥的作用，可参照以下角度阐述：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800048" lvl="1" indent="-342900">
              <a:buClrTx/>
              <a:buFont typeface="+mj-lt"/>
              <a:buAutoNum type="arabicPeriod"/>
            </a:pPr>
            <a:r>
              <a:rPr lang="zh-CN" altLang="en-US" sz="1400" kern="0" dirty="0">
                <a:latin typeface="+mj-ea"/>
                <a:ea typeface="+mj-ea"/>
              </a:rPr>
              <a:t>对公司</a:t>
            </a:r>
            <a:r>
              <a:rPr lang="en-US" altLang="zh-CN" sz="1400" kern="0" dirty="0">
                <a:latin typeface="+mj-ea"/>
                <a:ea typeface="+mj-ea"/>
              </a:rPr>
              <a:t>/</a:t>
            </a:r>
            <a:r>
              <a:rPr lang="zh-CN" altLang="en-US" sz="1400" kern="0" dirty="0">
                <a:latin typeface="+mj-ea"/>
                <a:ea typeface="+mj-ea"/>
              </a:rPr>
              <a:t>部门有什么价值，如：业务突破、技术进步、管理提升等</a:t>
            </a:r>
          </a:p>
          <a:p>
            <a:pPr marL="800048" lvl="1" indent="-342900">
              <a:buClrTx/>
              <a:buFont typeface="+mj-lt"/>
              <a:buAutoNum type="arabicPeriod"/>
            </a:pPr>
            <a:r>
              <a:rPr lang="zh-CN" altLang="zh-CN" sz="1400" kern="0" dirty="0">
                <a:latin typeface="+mj-ea"/>
                <a:ea typeface="+mj-ea"/>
              </a:rPr>
              <a:t>过程中的挑战和难度在哪里，</a:t>
            </a:r>
            <a:r>
              <a:rPr lang="zh-CN" altLang="en-US" sz="1400" kern="0" dirty="0">
                <a:latin typeface="+mj-ea"/>
                <a:ea typeface="+mj-ea"/>
              </a:rPr>
              <a:t>你</a:t>
            </a:r>
            <a:r>
              <a:rPr lang="zh-CN" altLang="zh-CN" sz="1400" kern="0" dirty="0">
                <a:latin typeface="+mj-ea"/>
                <a:ea typeface="+mj-ea"/>
              </a:rPr>
              <a:t>如何克服的</a:t>
            </a:r>
          </a:p>
          <a:p>
            <a:pPr marL="800048" lvl="1" indent="-342900">
              <a:buClrTx/>
              <a:buFont typeface="+mj-lt"/>
              <a:buAutoNum type="arabicPeriod"/>
            </a:pPr>
            <a:r>
              <a:rPr lang="zh-CN" altLang="zh-CN" sz="1400" kern="0" dirty="0">
                <a:latin typeface="+mj-ea"/>
                <a:ea typeface="+mj-ea"/>
              </a:rPr>
              <a:t>过程中你做过哪些重要的决策或抉择</a:t>
            </a:r>
            <a:endParaRPr lang="en-US" altLang="zh-CN" sz="1400" kern="0" dirty="0">
              <a:latin typeface="+mj-ea"/>
              <a:ea typeface="+mj-ea"/>
            </a:endParaRPr>
          </a:p>
          <a:p>
            <a:pPr marL="800048" lvl="1" indent="-342900">
              <a:buClrTx/>
              <a:buFont typeface="+mj-lt"/>
              <a:buAutoNum type="arabicPeriod"/>
            </a:pPr>
            <a:r>
              <a:rPr lang="zh-CN" altLang="en-US" sz="1400" kern="0" dirty="0">
                <a:latin typeface="+mj-ea"/>
                <a:ea typeface="+mj-ea"/>
              </a:rPr>
              <a:t>有哪些方法论</a:t>
            </a:r>
            <a:r>
              <a:rPr lang="en-US" altLang="zh-CN" sz="1400" kern="0" dirty="0">
                <a:latin typeface="+mj-ea"/>
                <a:ea typeface="+mj-ea"/>
              </a:rPr>
              <a:t>/</a:t>
            </a:r>
            <a:r>
              <a:rPr lang="zh-CN" altLang="en-US" sz="1400" kern="0" dirty="0">
                <a:latin typeface="+mj-ea"/>
                <a:ea typeface="+mj-ea"/>
              </a:rPr>
              <a:t>工具的应用或突破</a:t>
            </a:r>
            <a:endParaRPr lang="en-US" altLang="zh-CN" sz="1400" kern="0" dirty="0">
              <a:latin typeface="+mj-ea"/>
              <a:ea typeface="+mj-ea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本节的内容建议做重点阐述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介绍角度、呈现形式可自由发挥，没有固定格式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lvl="1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对象 2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业务述职</a:t>
            </a:r>
            <a:r>
              <a:rPr lang="en-US" altLang="zh-CN" dirty="0"/>
              <a:t>——</a:t>
            </a:r>
            <a:r>
              <a:rPr lang="zh-CN" altLang="en-US" dirty="0"/>
              <a:t>工作成果总结</a:t>
            </a:r>
            <a:endParaRPr lang="zh-CN" altLang="en-US" sz="1600" b="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5915" y="985292"/>
            <a:ext cx="8208912" cy="3456384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81043" tIns="81043" rIns="81043" bIns="81043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请介绍你本季度在项目中成功或者失败的总结与思考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页数建议控制在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页内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介绍角度、呈现形式可自由发挥，没有固定格式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lvl="1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81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对象 2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业务述职</a:t>
            </a:r>
            <a:r>
              <a:rPr lang="en-US" altLang="zh-CN" dirty="0"/>
              <a:t>——</a:t>
            </a:r>
            <a:r>
              <a:rPr lang="zh-CN" altLang="en-US" dirty="0"/>
              <a:t>专业影响力</a:t>
            </a:r>
            <a:endParaRPr lang="zh-CN" altLang="en-US" sz="1600" b="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1129308"/>
            <a:ext cx="8208912" cy="3456384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81043" tIns="81043" rIns="81043" bIns="81043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介绍个人在专业提升上的贡献，例如：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800048" lvl="1" indent="-342900">
              <a:buClrTx/>
              <a:buFont typeface="+mj-lt"/>
              <a:buAutoNum type="arabicPeriod"/>
            </a:pPr>
            <a:r>
              <a:rPr lang="zh-CN" altLang="en-US" sz="1400" kern="0" dirty="0">
                <a:latin typeface="+mj-ea"/>
                <a:ea typeface="+mj-ea"/>
              </a:rPr>
              <a:t>经验知识的分享与传承</a:t>
            </a:r>
            <a:endParaRPr lang="en-US" altLang="zh-CN" sz="1400" kern="0" dirty="0">
              <a:latin typeface="+mj-ea"/>
              <a:ea typeface="+mj-ea"/>
            </a:endParaRPr>
          </a:p>
          <a:p>
            <a:pPr marL="800048" lvl="1" indent="-342900">
              <a:buClrTx/>
              <a:buFont typeface="+mj-lt"/>
              <a:buAutoNum type="arabicPeriod"/>
            </a:pPr>
            <a:r>
              <a:rPr lang="zh-CN" altLang="en-US" sz="1400" kern="0" dirty="0">
                <a:latin typeface="+mj-ea"/>
                <a:ea typeface="+mj-ea"/>
              </a:rPr>
              <a:t>专业课程的开发讲授</a:t>
            </a:r>
            <a:endParaRPr lang="en-US" altLang="zh-CN" sz="1400" kern="0" dirty="0">
              <a:latin typeface="+mj-ea"/>
              <a:ea typeface="+mj-ea"/>
            </a:endParaRPr>
          </a:p>
          <a:p>
            <a:pPr marL="800048" lvl="1" indent="-342900">
              <a:buClrTx/>
              <a:buFont typeface="+mj-lt"/>
              <a:buAutoNum type="arabicPeriod"/>
            </a:pPr>
            <a:r>
              <a:rPr lang="zh-CN" altLang="en-US" sz="1400" kern="0" dirty="0">
                <a:latin typeface="+mj-ea"/>
                <a:ea typeface="+mj-ea"/>
              </a:rPr>
              <a:t>人员指导和培养</a:t>
            </a:r>
            <a:endParaRPr lang="en-US" altLang="zh-CN" sz="1400" kern="0" dirty="0">
              <a:latin typeface="+mj-ea"/>
              <a:ea typeface="+mj-ea"/>
            </a:endParaRPr>
          </a:p>
          <a:p>
            <a:pPr marL="800048" lvl="1" indent="-342900">
              <a:buClrTx/>
              <a:buFont typeface="+mj-lt"/>
              <a:buAutoNum type="arabicPeriod"/>
            </a:pPr>
            <a:r>
              <a:rPr lang="zh-CN" altLang="en-US" sz="1400" kern="0" dirty="0">
                <a:latin typeface="+mj-ea"/>
                <a:ea typeface="+mj-ea"/>
              </a:rPr>
              <a:t>流程</a:t>
            </a:r>
            <a:r>
              <a:rPr lang="en-US" altLang="zh-CN" sz="1400" kern="0" dirty="0">
                <a:latin typeface="+mj-ea"/>
                <a:ea typeface="+mj-ea"/>
              </a:rPr>
              <a:t>/</a:t>
            </a:r>
            <a:r>
              <a:rPr lang="zh-CN" altLang="en-US" sz="1400" kern="0" dirty="0">
                <a:latin typeface="+mj-ea"/>
                <a:ea typeface="+mj-ea"/>
              </a:rPr>
              <a:t>方法</a:t>
            </a:r>
            <a:r>
              <a:rPr lang="en-US" altLang="zh-CN" sz="1400" kern="0" dirty="0">
                <a:latin typeface="+mj-ea"/>
                <a:ea typeface="+mj-ea"/>
              </a:rPr>
              <a:t>/</a:t>
            </a:r>
            <a:r>
              <a:rPr lang="zh-CN" altLang="en-US" sz="1400" kern="0" dirty="0">
                <a:latin typeface="+mj-ea"/>
                <a:ea typeface="+mj-ea"/>
              </a:rPr>
              <a:t>工具的优化</a:t>
            </a:r>
            <a:endParaRPr lang="en-US" altLang="zh-CN" sz="1400" kern="0" dirty="0">
              <a:latin typeface="+mj-ea"/>
              <a:ea typeface="+mj-ea"/>
            </a:endParaRPr>
          </a:p>
          <a:p>
            <a:pPr marL="800048" lvl="1" indent="-342900">
              <a:buClrTx/>
              <a:buFont typeface="+mj-lt"/>
              <a:buAutoNum type="arabicPeriod"/>
            </a:pPr>
            <a:r>
              <a:rPr lang="en-US" altLang="zh-CN" sz="1400" kern="0" dirty="0">
                <a:latin typeface="+mj-ea"/>
                <a:ea typeface="+mj-ea"/>
              </a:rPr>
              <a:t>…</a:t>
            </a:r>
          </a:p>
          <a:p>
            <a:pPr lvl="1">
              <a:buClrTx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ClrTx/>
            </a:pP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请介绍以上工作的传播方式、传播范围和效果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ClrTx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本节的内容建议做重点阐述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介绍角度、呈现形式可自由发挥，没有固定格式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15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对象 2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业务述职</a:t>
            </a:r>
            <a:r>
              <a:rPr lang="en-US" altLang="zh-CN" dirty="0"/>
              <a:t>——</a:t>
            </a:r>
            <a:r>
              <a:rPr lang="zh-CN" altLang="en-US" dirty="0"/>
              <a:t>专业能力</a:t>
            </a:r>
            <a:endParaRPr lang="zh-CN" altLang="en-US" sz="1600" b="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1" y="1057300"/>
            <a:ext cx="8208912" cy="3456384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81043" tIns="81043" rIns="81043" bIns="81043"/>
          <a:lstStyle/>
          <a:p>
            <a:pPr marL="285750" lvl="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通过你负责的</a:t>
            </a:r>
            <a:r>
              <a:rPr lang="en-US" altLang="zh-CN" sz="16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2~3</a:t>
            </a:r>
            <a:r>
              <a:rPr lang="zh-CN" altLang="en-US" sz="16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个实际案例展现专业能力，具体格式不做限定，自由发挥</a:t>
            </a:r>
            <a:endParaRPr lang="en-US" altLang="zh-CN" sz="16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0">
              <a:spcBef>
                <a:spcPts val="200"/>
              </a:spcBef>
              <a:spcAft>
                <a:spcPts val="200"/>
              </a:spcAft>
              <a:defRPr/>
            </a:pPr>
            <a:endParaRPr lang="en-US" altLang="zh-CN" sz="16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0">
              <a:spcBef>
                <a:spcPts val="200"/>
              </a:spcBef>
              <a:spcAft>
                <a:spcPts val="200"/>
              </a:spcAft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本节的内容建议做重点阐述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介绍角度、呈现形式可自由发挥，没有固定格式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lvl="1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4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业务述职</a:t>
            </a:r>
            <a:r>
              <a:rPr lang="en-US" altLang="zh-CN" dirty="0"/>
              <a:t>——</a:t>
            </a:r>
            <a:r>
              <a:rPr lang="zh-CN" altLang="en-US" dirty="0"/>
              <a:t>工作感悟与思考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913284"/>
            <a:ext cx="8208912" cy="3456384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81043" tIns="81043" rIns="81043" bIns="81043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请简述个人工作感悟，思考，或对公司及项目的建议，或任意你想谈的话题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如（不限于）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你的专长和欠缺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对所在岗位，所在项目上的专业思考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对专业及项目通道发展的建议</a:t>
            </a:r>
          </a:p>
          <a:p>
            <a:pPr lvl="0"/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介绍角度、呈现形式可自由发挥，没有固定格式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lvl="0">
              <a:buFont typeface="Wingdings" pitchFamily="2" charset="2"/>
              <a:buChar char="Ø"/>
            </a:pP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9021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44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Y/%#m/%#d&lt;/m_strFormatTime&gt;&lt;/m_precDefaultDate&gt;&lt;m_precDefaultYear/&gt;&lt;m_precDefaultQuarter/&gt;&lt;m_precDefaultMonth/&gt;&lt;m_precDefaultWeek/&gt;&lt;m_precDefaultDay/&gt;&lt;m_mruColor&gt;&lt;m_vecMRU length=&quot;24&quot;&gt;&lt;elem m_fUsage=&quot;2.29184852561251250000E+000&quot;&gt;&lt;m_ppcolschidx val=&quot;0&quot;/&gt;&lt;m_rgb r=&quot;bc&quot; g=&quot;78&quot; b=&quot;9a&quot;/&gt;&lt;m_nBrightness val=&quot;0&quot;/&gt;&lt;/elem&gt;&lt;elem m_fUsage=&quot;1.28829690000000020000E+000&quot;&gt;&lt;m_ppcolschidx val=&quot;0&quot;/&gt;&lt;m_rgb r=&quot;ec&quot; g=&quot;f8&quot; b=&quot;e4&quot;/&gt;&lt;m_nBrightness val=&quot;0&quot;/&gt;&lt;/elem&gt;&lt;elem m_fUsage=&quot;1.15946721000000030000E+000&quot;&gt;&lt;m_ppcolschidx val=&quot;0&quot;/&gt;&lt;m_rgb r=&quot;da&quot; g=&quot;ef&quot; b=&quot;cb&quot;/&gt;&lt;m_nBrightness val=&quot;0&quot;/&gt;&lt;/elem&gt;&lt;elem m_fUsage=&quot;1.04352048900000030000E+000&quot;&gt;&lt;m_ppcolschidx val=&quot;0&quot;/&gt;&lt;m_rgb r=&quot;d2&quot; g=&quot;ec&quot; b=&quot;c1&quot;/&gt;&lt;m_nBrightness val=&quot;0&quot;/&gt;&lt;/elem&gt;&lt;elem m_fUsage=&quot;9.39168440100000220000E-001&quot;&gt;&lt;m_ppcolschidx val=&quot;0&quot;/&gt;&lt;m_rgb r=&quot;c6&quot; g=&quot;e7&quot; b=&quot;af&quot;/&gt;&lt;m_nBrightness val=&quot;0&quot;/&gt;&lt;/elem&gt;&lt;elem m_fUsage=&quot;5.31441000000000160000E-001&quot;&gt;&lt;m_ppcolschidx val=&quot;0&quot;/&gt;&lt;m_rgb r=&quot;f8&quot; g=&quot;fc&quot; b=&quot;f5&quot;/&gt;&lt;m_nBrightness val=&quot;0&quot;/&gt;&lt;/elem&gt;&lt;elem m_fUsage=&quot;4.35387250680569440000E-001&quot;&gt;&lt;m_ppcolschidx val=&quot;0&quot;/&gt;&lt;m_rgb r=&quot;cd&quot; g=&quot;98&quot; b=&quot;b3&quot;/&gt;&lt;m_nBrightness val=&quot;0&quot;/&gt;&lt;/elem&gt;&lt;elem m_fUsage=&quot;3.52663673051261230000E-001&quot;&gt;&lt;m_ppcolschidx val=&quot;0&quot;/&gt;&lt;m_rgb r=&quot;b6&quot; g=&quot;69&quot; b=&quot;8f&quot;/&gt;&lt;m_nBrightness val=&quot;0&quot;/&gt;&lt;/elem&gt;&lt;elem m_fUsage=&quot;3.17397305746135120000E-001&quot;&gt;&lt;m_ppcolschidx val=&quot;0&quot;/&gt;&lt;m_rgb r=&quot;a3&quot; g=&quot;50&quot; b=&quot;79&quot;/&gt;&lt;m_nBrightness val=&quot;0&quot;/&gt;&lt;/elem&gt;&lt;elem m_fUsage=&quot;3.01856988763965000000E-001&quot;&gt;&lt;m_ppcolschidx val=&quot;0&quot;/&gt;&lt;m_rgb r=&quot;e3&quot; g=&quot;c6&quot; b=&quot;d5&quot;/&gt;&lt;m_nBrightness val=&quot;0&quot;/&gt;&lt;/elem&gt;&lt;elem m_fUsage=&quot;2.05891132094649100000E-001&quot;&gt;&lt;m_ppcolschidx val=&quot;0&quot;/&gt;&lt;m_rgb r=&quot;f8&quot; g=&quot;ef&quot; b=&quot;f3&quot;/&gt;&lt;m_nBrightness val=&quot;0&quot;/&gt;&lt;/elem&gt;&lt;elem m_fUsage=&quot;1.85302018885184190000E-001&quot;&gt;&lt;m_ppcolschidx val=&quot;0&quot;/&gt;&lt;m_rgb r=&quot;e8&quot; g=&quot;d0&quot; b=&quot;dd&quot;/&gt;&lt;m_nBrightness val=&quot;0&quot;/&gt;&lt;/elem&gt;&lt;elem m_fUsage=&quot;1.50094635296999210000E-001&quot;&gt;&lt;m_ppcolschidx val=&quot;0&quot;/&gt;&lt;m_rgb r=&quot;de&quot; g=&quot;bc&quot; b=&quot;cd&quot;/&gt;&lt;m_nBrightness val=&quot;0&quot;/&gt;&lt;/elem&gt;&lt;elem m_fUsage=&quot;1.32101206379608700000E-001&quot;&gt;&lt;m_ppcolschidx val=&quot;0&quot;/&gt;&lt;m_rgb r=&quot;c2&quot; g=&quot;e2&quot; b=&quot;eb&quot;/&gt;&lt;m_nBrightness val=&quot;0&quot;/&gt;&lt;/elem&gt;&lt;elem m_fUsage=&quot;8.82130020374459760000E-002&quot;&gt;&lt;m_ppcolschidx val=&quot;0&quot;/&gt;&lt;m_rgb r=&quot;b1&quot; g=&quot;da&quot; b=&quot;e4&quot;/&gt;&lt;m_nBrightness val=&quot;0&quot;/&gt;&lt;/elem&gt;&lt;elem m_fUsage=&quot;6.73768465629077520000E-002&quot;&gt;&lt;m_ppcolschidx val=&quot;0&quot;/&gt;&lt;m_rgb r=&quot;ec&quot; g=&quot;a5&quot; b=&quot;8c&quot;/&gt;&lt;m_nBrightness val=&quot;0&quot;/&gt;&lt;/elem&gt;&lt;elem m_fUsage=&quot;6.46108188922667890000E-002&quot;&gt;&lt;m_ppcolschidx val=&quot;0&quot;/&gt;&lt;m_rgb r=&quot;ef&quot; g=&quot;f8&quot; b=&quot;fa&quot;/&gt;&lt;m_nBrightness val=&quot;0&quot;/&gt;&lt;/elem&gt;&lt;elem m_fUsage=&quot;6.06391619066169800000E-002&quot;&gt;&lt;m_ppcolschidx val=&quot;0&quot;/&gt;&lt;m_rgb r=&quot;e8&quot; g=&quot;91&quot; b=&quot;73&quot;/&gt;&lt;m_nBrightness val=&quot;0&quot;/&gt;&lt;/elem&gt;&lt;elem m_fUsage=&quot;5.81497370030401100000E-002&quot;&gt;&lt;m_ppcolschidx val=&quot;0&quot;/&gt;&lt;m_rgb r=&quot;d8&quot; g=&quot;ec&quot; b=&quot;f1&quot;/&gt;&lt;m_nBrightness val=&quot;0&quot;/&gt;&lt;/elem&gt;&lt;elem m_fUsage=&quot;3.81520424476946220000E-002&quot;&gt;&lt;m_ppcolschidx val=&quot;0&quot;/&gt;&lt;m_rgb r=&quot;fd&quot; g=&quot;f5&quot; b=&quot;f2&quot;/&gt;&lt;m_nBrightness val=&quot;0&quot;/&gt;&lt;/elem&gt;&lt;elem m_fUsage=&quot;3.43368382029251570000E-002&quot;&gt;&lt;m_ppcolschidx val=&quot;0&quot;/&gt;&lt;m_rgb r=&quot;fa&quot; g=&quot;e9&quot; b=&quot;e2&quot;/&gt;&lt;m_nBrightness val=&quot;0&quot;/&gt;&lt;/elem&gt;&lt;elem m_fUsage=&quot;3.09031543826326430000E-002&quot;&gt;&lt;m_ppcolschidx val=&quot;0&quot;/&gt;&lt;m_rgb r=&quot;f4&quot; g=&quot;ce&quot; b=&quot;c1&quot;/&gt;&lt;m_nBrightness val=&quot;0&quot;/&gt;&lt;/elem&gt;&lt;elem m_fUsage=&quot;2.78128389443693810000E-002&quot;&gt;&lt;m_ppcolschidx val=&quot;0&quot;/&gt;&lt;m_rgb r=&quot;f0&quot; g=&quot;bc&quot; b=&quot;aa&quot;/&gt;&lt;m_nBrightness val=&quot;0&quot;/&gt;&lt;/elem&gt;&lt;elem m_fUsage=&quot;2.50315550499324440000E-002&quot;&gt;&lt;m_ppcolschidx val=&quot;0&quot;/&gt;&lt;m_rgb r=&quot;f2&quot; g=&quot;bc&quot; b=&quot;a8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rvin模板">
  <a:themeElements>
    <a:clrScheme name="businness week风格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0409A"/>
      </a:accent1>
      <a:accent2>
        <a:srgbClr val="39B1CC"/>
      </a:accent2>
      <a:accent3>
        <a:srgbClr val="FAA61A"/>
      </a:accent3>
      <a:accent4>
        <a:srgbClr val="91BA40"/>
      </a:accent4>
      <a:accent5>
        <a:srgbClr val="920A2F"/>
      </a:accent5>
      <a:accent6>
        <a:srgbClr val="F78B29"/>
      </a:accent6>
      <a:hlink>
        <a:srgbClr val="49AC6B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0"/>
          </a:schemeClr>
        </a:solidFill>
        <a:ln w="317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400" dirty="0">
            <a:latin typeface="+mj-lt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91475</TotalTime>
  <Words>462</Words>
  <Application>Microsoft Macintosh PowerPoint</Application>
  <PresentationFormat>全屏显示(16:10)</PresentationFormat>
  <Paragraphs>75</Paragraphs>
  <Slides>11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微软雅黑</vt:lpstr>
      <vt:lpstr>Arial</vt:lpstr>
      <vt:lpstr>Braggadocio</vt:lpstr>
      <vt:lpstr>Calibri</vt:lpstr>
      <vt:lpstr>Franklin Gothic Book</vt:lpstr>
      <vt:lpstr>Wingdings</vt:lpstr>
      <vt:lpstr>Marvin模板</vt:lpstr>
      <vt:lpstr>think-cell Slide</vt:lpstr>
      <vt:lpstr>2021年Q2-转正答辩</vt:lpstr>
      <vt:lpstr>议程</vt:lpstr>
      <vt:lpstr>个人情况介绍</vt:lpstr>
      <vt:lpstr>个人职责描述</vt:lpstr>
      <vt:lpstr>业务述职——工作成果总结</vt:lpstr>
      <vt:lpstr>业务述职——工作成果总结</vt:lpstr>
      <vt:lpstr>业务述职——专业影响力</vt:lpstr>
      <vt:lpstr>业务述职——专业能力</vt:lpstr>
      <vt:lpstr>业务述职——工作感悟与思考</vt:lpstr>
      <vt:lpstr>业务述职——后续计划和展望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JZ</dc:creator>
  <cp:lastModifiedBy>xiao liu</cp:lastModifiedBy>
  <cp:revision>5794</cp:revision>
  <dcterms:created xsi:type="dcterms:W3CDTF">2009-06-22T10:28:54Z</dcterms:created>
  <dcterms:modified xsi:type="dcterms:W3CDTF">2021-06-22T10:14:03Z</dcterms:modified>
</cp:coreProperties>
</file>