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0" r:id="rId4"/>
    <p:sldId id="266" r:id="rId5"/>
    <p:sldId id="265" r:id="rId6"/>
    <p:sldId id="268" r:id="rId7"/>
    <p:sldId id="269" r:id="rId8"/>
    <p:sldId id="274" r:id="rId9"/>
    <p:sldId id="267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B0B0B0"/>
    <a:srgbClr val="81818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4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2021</a:t>
            </a:r>
            <a:r>
              <a:rPr lang="ko-KR" altLang="en-US"/>
              <a:t>년 지역별 평균 아파트 매매 가격 </a:t>
            </a:r>
            <a:endParaRPr lang="en-US" alt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평균가격(만원)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서울</c:v>
                </c:pt>
                <c:pt idx="1">
                  <c:v>부산</c:v>
                </c:pt>
                <c:pt idx="2">
                  <c:v>인천</c:v>
                </c:pt>
                <c:pt idx="3">
                  <c:v>대구</c:v>
                </c:pt>
                <c:pt idx="4">
                  <c:v>대전</c:v>
                </c:pt>
                <c:pt idx="5">
                  <c:v>광주</c:v>
                </c:pt>
                <c:pt idx="6">
                  <c:v>울산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154220</c:v>
                </c:pt>
                <c:pt idx="1">
                  <c:v>46177</c:v>
                </c:pt>
                <c:pt idx="2">
                  <c:v>38751</c:v>
                </c:pt>
                <c:pt idx="3">
                  <c:v>29462</c:v>
                </c:pt>
                <c:pt idx="4">
                  <c:v>33563</c:v>
                </c:pt>
                <c:pt idx="5">
                  <c:v>20575</c:v>
                </c:pt>
                <c:pt idx="6">
                  <c:v>33332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E-421E-8510-FC1787F2419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5780799"/>
        <c:axId val="55777887"/>
      </c:barChart>
      <c:catAx>
        <c:axId val="55780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77887"/>
        <c:crosses val="autoZero"/>
        <c:auto val="1"/>
        <c:lblAlgn val="ctr"/>
        <c:lblOffset val="100"/>
        <c:noMultiLvlLbl val="0"/>
      </c:catAx>
      <c:valAx>
        <c:axId val="55777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780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2021</a:t>
            </a:r>
            <a:r>
              <a:rPr lang="ko-KR" altLang="en-US"/>
              <a:t>년 지역별 평 당 아파트 매매 가격</a:t>
            </a:r>
            <a:endParaRPr lang="en-US" altLang="ko-KR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평당가격(만원)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6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서울</c:v>
                </c:pt>
                <c:pt idx="1">
                  <c:v>부산</c:v>
                </c:pt>
                <c:pt idx="2">
                  <c:v>인천</c:v>
                </c:pt>
                <c:pt idx="3">
                  <c:v>대구</c:v>
                </c:pt>
                <c:pt idx="4">
                  <c:v>대전</c:v>
                </c:pt>
                <c:pt idx="5">
                  <c:v>광주</c:v>
                </c:pt>
                <c:pt idx="6">
                  <c:v>울산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6339</c:v>
                </c:pt>
                <c:pt idx="1">
                  <c:v>2055</c:v>
                </c:pt>
                <c:pt idx="2">
                  <c:v>1650</c:v>
                </c:pt>
                <c:pt idx="3">
                  <c:v>1393</c:v>
                </c:pt>
                <c:pt idx="4">
                  <c:v>1585</c:v>
                </c:pt>
                <c:pt idx="5">
                  <c:v>972</c:v>
                </c:pt>
                <c:pt idx="6">
                  <c:v>1483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03-4BA6-9D0A-D0CFFA12CD6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959199"/>
        <c:axId val="124955039"/>
      </c:barChart>
      <c:catAx>
        <c:axId val="124959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955039"/>
        <c:crosses val="autoZero"/>
        <c:auto val="1"/>
        <c:lblAlgn val="ctr"/>
        <c:lblOffset val="100"/>
        <c:noMultiLvlLbl val="0"/>
      </c:catAx>
      <c:valAx>
        <c:axId val="12495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959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28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ko-KR" sz="1800" b="1">
                <a:effectLst/>
              </a:rPr>
              <a:t>2017-2021</a:t>
            </a:r>
            <a:r>
              <a:rPr lang="ko-KR" altLang="ko-KR" sz="1800" b="1">
                <a:effectLst/>
              </a:rPr>
              <a:t>년 아파트 </a:t>
            </a:r>
            <a:r>
              <a:rPr lang="ko-KR" altLang="en-US" sz="1800" b="1">
                <a:effectLst/>
              </a:rPr>
              <a:t>면적 당</a:t>
            </a:r>
            <a:r>
              <a:rPr lang="en-US" altLang="ko-KR" sz="1800" b="1">
                <a:effectLst/>
              </a:rPr>
              <a:t>(</a:t>
            </a:r>
            <a:r>
              <a:rPr lang="en-US" altLang="ko-KR" b="1" i="0">
                <a:effectLst/>
              </a:rPr>
              <a:t>m²</a:t>
            </a:r>
            <a:r>
              <a:rPr lang="en-US" altLang="ko-KR" sz="1800" b="1">
                <a:effectLst/>
              </a:rPr>
              <a:t>)</a:t>
            </a:r>
            <a:r>
              <a:rPr lang="ko-KR" altLang="ko-KR" sz="1800" b="1">
                <a:effectLst/>
              </a:rPr>
              <a:t> </a:t>
            </a:r>
            <a:r>
              <a:rPr lang="ko-KR" altLang="en-US" sz="1800" b="1">
                <a:effectLst/>
              </a:rPr>
              <a:t>가격 </a:t>
            </a:r>
            <a:r>
              <a:rPr lang="ko-KR" altLang="ko-KR" sz="1800" b="1">
                <a:effectLst/>
              </a:rPr>
              <a:t>비교</a:t>
            </a:r>
            <a:endParaRPr lang="ko-KR" altLang="ko-KR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128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성북구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576.89</c:v>
                </c:pt>
                <c:pt idx="1">
                  <c:v>629.73</c:v>
                </c:pt>
                <c:pt idx="2">
                  <c:v>771.46699999999998</c:v>
                </c:pt>
                <c:pt idx="3">
                  <c:v>914.96</c:v>
                </c:pt>
                <c:pt idx="4">
                  <c:v>1141.53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4-4C3A-A7BE-21B96019B2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강남구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1466.08</c:v>
                </c:pt>
                <c:pt idx="1">
                  <c:v>1702.49</c:v>
                </c:pt>
                <c:pt idx="2">
                  <c:v>2051.86</c:v>
                </c:pt>
                <c:pt idx="3">
                  <c:v>2087.71</c:v>
                </c:pt>
                <c:pt idx="4">
                  <c:v>2101.48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4-4C3A-A7BE-21B96019B2A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강북구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514.43299999999999</c:v>
                </c:pt>
                <c:pt idx="1">
                  <c:v>563.43899999999996</c:v>
                </c:pt>
                <c:pt idx="2">
                  <c:v>665.26700000000005</c:v>
                </c:pt>
                <c:pt idx="3">
                  <c:v>771.149</c:v>
                </c:pt>
                <c:pt idx="4">
                  <c:v>941.56799999999998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34-4C3A-A7BE-21B96019B2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5450879"/>
        <c:axId val="35451711"/>
      </c:lineChart>
      <c:catAx>
        <c:axId val="35450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451711"/>
        <c:crosses val="autoZero"/>
        <c:auto val="1"/>
        <c:lblAlgn val="ctr"/>
        <c:lblOffset val="100"/>
        <c:noMultiLvlLbl val="0"/>
      </c:catAx>
      <c:valAx>
        <c:axId val="35451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450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1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02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3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5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7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7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2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82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2021-10-28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.go.kr/index.do" TargetMode="External"/><Relationship Id="rId3" Type="http://schemas.openxmlformats.org/officeDocument/2006/relationships/hyperlink" Target="http://news.kmib.co.kr/article/view.asp?arcid=0924215186&amp;code=11151500&amp;cp=nv" TargetMode="External"/><Relationship Id="rId7" Type="http://schemas.openxmlformats.org/officeDocument/2006/relationships/hyperlink" Target="https://www.data.go.kr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ouland.com/arti/society/society_general/6157.html" TargetMode="External"/><Relationship Id="rId5" Type="http://schemas.openxmlformats.org/officeDocument/2006/relationships/hyperlink" Target="https://www.news1.kr/photos/view/?5033811" TargetMode="External"/><Relationship Id="rId4" Type="http://schemas.openxmlformats.org/officeDocument/2006/relationships/hyperlink" Target="https://biz.chosun.com/real_estate/real_estate_general/2021/09/12/Z6VGEVA74BCJJOEDRTGEDIGBEY/" TargetMode="External"/><Relationship Id="rId9" Type="http://schemas.openxmlformats.org/officeDocument/2006/relationships/hyperlink" Target="https://youtu.be/RvfKSdT_GB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5D28009-A95B-4F28-90A2-149496921A4F}"/>
              </a:ext>
            </a:extLst>
          </p:cNvPr>
          <p:cNvSpPr/>
          <p:nvPr/>
        </p:nvSpPr>
        <p:spPr>
          <a:xfrm>
            <a:off x="4286250" y="1445986"/>
            <a:ext cx="3619500" cy="3556295"/>
          </a:xfrm>
          <a:prstGeom prst="round2SameRect">
            <a:avLst>
              <a:gd name="adj1" fmla="val 7116"/>
              <a:gd name="adj2" fmla="val 0"/>
            </a:avLst>
          </a:prstGeom>
          <a:solidFill>
            <a:srgbClr val="0BCD91"/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r>
              <a:rPr lang="ko-KR" altLang="en-US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발표자 </a:t>
            </a:r>
            <a:r>
              <a:rPr lang="en-US" altLang="ko-KR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: 11</a:t>
            </a:r>
            <a:r>
              <a:rPr lang="ko-KR" altLang="en-US" sz="240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 </a:t>
            </a:r>
            <a:r>
              <a:rPr lang="ko-KR" altLang="en-US" sz="240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이예찬</a:t>
            </a:r>
            <a:r>
              <a:rPr lang="en-US" altLang="ko-KR" sz="240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40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조우형</a:t>
            </a: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F15175-BE0B-4DB0-8C80-6803E77616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934871"/>
            <a:ext cx="0" cy="6156000"/>
          </a:xfrm>
          <a:prstGeom prst="line">
            <a:avLst/>
          </a:prstGeom>
          <a:ln w="41275">
            <a:solidFill>
              <a:schemeClr val="tx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81D7985-403E-45B7-8DAF-4E4CD3569B98}"/>
              </a:ext>
            </a:extLst>
          </p:cNvPr>
          <p:cNvSpPr/>
          <p:nvPr/>
        </p:nvSpPr>
        <p:spPr>
          <a:xfrm>
            <a:off x="7639050" y="2395134"/>
            <a:ext cx="79277" cy="2484000"/>
          </a:xfrm>
          <a:prstGeom prst="roundRect">
            <a:avLst>
              <a:gd name="adj" fmla="val 50000"/>
            </a:avLst>
          </a:prstGeom>
          <a:solidFill>
            <a:schemeClr val="bg1">
              <a:alpha val="46000"/>
            </a:schemeClr>
          </a:solidFill>
          <a:ln w="349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3600" b="1" kern="0" dirty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D96C27-48EC-4854-9345-59FC22BE9018}"/>
              </a:ext>
            </a:extLst>
          </p:cNvPr>
          <p:cNvSpPr/>
          <p:nvPr/>
        </p:nvSpPr>
        <p:spPr>
          <a:xfrm>
            <a:off x="3603659" y="2972714"/>
            <a:ext cx="4984682" cy="1053183"/>
          </a:xfrm>
          <a:prstGeom prst="roundRect">
            <a:avLst>
              <a:gd name="adj" fmla="val 14899"/>
            </a:avLst>
          </a:prstGeom>
          <a:solidFill>
            <a:schemeClr val="bg1"/>
          </a:solidFill>
          <a:ln w="34925">
            <a:gradFill flip="none" rotWithShape="1">
              <a:gsLst>
                <a:gs pos="0">
                  <a:srgbClr val="33C072"/>
                </a:gs>
                <a:gs pos="100000">
                  <a:srgbClr val="46B5BF"/>
                </a:gs>
              </a:gsLst>
              <a:lin ang="18900000" scaled="1"/>
              <a:tileRect/>
            </a:gradFill>
          </a:ln>
          <a:effectLst>
            <a:outerShdw dist="508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3600" b="1" kern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아파트 매매 실거래 자료 분석</a:t>
            </a:r>
            <a:endParaRPr lang="en-US" altLang="ko-KR" sz="3600" b="1" kern="0">
              <a:ln w="19050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D480CD5-B0BF-4BA0-BE91-08166EB91F4A}"/>
              </a:ext>
            </a:extLst>
          </p:cNvPr>
          <p:cNvSpPr/>
          <p:nvPr/>
        </p:nvSpPr>
        <p:spPr>
          <a:xfrm>
            <a:off x="8328876" y="2713249"/>
            <a:ext cx="518929" cy="518929"/>
          </a:xfrm>
          <a:prstGeom prst="ellipse">
            <a:avLst/>
          </a:prstGeom>
          <a:solidFill>
            <a:srgbClr val="00B0F0"/>
          </a:solidFill>
          <a:ln w="158750">
            <a:solidFill>
              <a:srgbClr val="00B0F0">
                <a:alpha val="44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05E3D-251B-439F-89DC-3B7EB6B98473}"/>
              </a:ext>
            </a:extLst>
          </p:cNvPr>
          <p:cNvGrpSpPr/>
          <p:nvPr/>
        </p:nvGrpSpPr>
        <p:grpSpPr>
          <a:xfrm>
            <a:off x="8404772" y="2789145"/>
            <a:ext cx="367135" cy="367135"/>
            <a:chOff x="1651388" y="2172798"/>
            <a:chExt cx="1083168" cy="1083168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ADEA2D-D5DC-4F87-A6B4-74B5C1AE6F17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BB51052-172B-415A-873A-17380177E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2A9555-E550-4742-8835-2BB9FA953542}"/>
              </a:ext>
            </a:extLst>
          </p:cNvPr>
          <p:cNvGrpSpPr/>
          <p:nvPr/>
        </p:nvGrpSpPr>
        <p:grpSpPr>
          <a:xfrm>
            <a:off x="7607642" y="4405309"/>
            <a:ext cx="142092" cy="388573"/>
            <a:chOff x="7527925" y="4580298"/>
            <a:chExt cx="208767" cy="38857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BFCF9A7-68A2-4F3D-BC67-89E0A2B3F16C}"/>
                </a:ext>
              </a:extLst>
            </p:cNvPr>
            <p:cNvSpPr/>
            <p:nvPr/>
          </p:nvSpPr>
          <p:spPr>
            <a:xfrm>
              <a:off x="7527925" y="4580298"/>
              <a:ext cx="208767" cy="3885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93F1A8A-9CC2-4E20-A396-48FC851F3CAE}"/>
                </a:ext>
              </a:extLst>
            </p:cNvPr>
            <p:cNvSpPr/>
            <p:nvPr/>
          </p:nvSpPr>
          <p:spPr>
            <a:xfrm>
              <a:off x="7562823" y="4704057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0E766213-A077-43D9-B5F9-9A0A99FB8374}"/>
                </a:ext>
              </a:extLst>
            </p:cNvPr>
            <p:cNvSpPr/>
            <p:nvPr/>
          </p:nvSpPr>
          <p:spPr>
            <a:xfrm>
              <a:off x="7562823" y="4803872"/>
              <a:ext cx="144000" cy="36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561D0160-1966-4933-A4EB-1CE9763DF848}"/>
              </a:ext>
            </a:extLst>
          </p:cNvPr>
          <p:cNvSpPr/>
          <p:nvPr/>
        </p:nvSpPr>
        <p:spPr>
          <a:xfrm>
            <a:off x="4286250" y="1441622"/>
            <a:ext cx="3619500" cy="34946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56000" rtlCol="0" anchor="t"/>
          <a:lstStyle/>
          <a:p>
            <a:pPr algn="ctr">
              <a:defRPr/>
            </a:pPr>
            <a:endParaRPr lang="ko-KR" altLang="en-US" sz="24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4211A90-55B3-406A-BD93-92164A797F1D}"/>
              </a:ext>
            </a:extLst>
          </p:cNvPr>
          <p:cNvSpPr/>
          <p:nvPr/>
        </p:nvSpPr>
        <p:spPr>
          <a:xfrm>
            <a:off x="6006000" y="152853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41275">
            <a:solidFill>
              <a:schemeClr val="tx2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연도별 데이터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803AA-600A-4250-B180-9797161BB59A}"/>
              </a:ext>
            </a:extLst>
          </p:cNvPr>
          <p:cNvCxnSpPr/>
          <p:nvPr/>
        </p:nvCxnSpPr>
        <p:spPr>
          <a:xfrm rot="16200000" flipH="1">
            <a:off x="3992368" y="879202"/>
            <a:ext cx="519" cy="1216181"/>
          </a:xfrm>
          <a:prstGeom prst="line">
            <a:avLst/>
          </a:prstGeom>
          <a:ln w="19050">
            <a:solidFill>
              <a:srgbClr val="88E0D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672863" y="1306098"/>
            <a:ext cx="3161083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2017-2021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아파트 가격 비교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8193326-2CA7-48BD-83A2-6F317844E128}"/>
              </a:ext>
            </a:extLst>
          </p:cNvPr>
          <p:cNvGraphicFramePr/>
          <p:nvPr>
            <p:extLst/>
          </p:nvPr>
        </p:nvGraphicFramePr>
        <p:xfrm>
          <a:off x="612778" y="1986626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8004777" y="2274127"/>
            <a:ext cx="3537469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서울특별시 강남구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강북구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성북구의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-2021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년까지 아파트 면적 당 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가격을 비교하였다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강남구의 경우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대비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약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1.43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상승하였으며 강북구는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대비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약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1.83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상승하였다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성북구는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2017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대비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약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상승한 것을 알 수 있다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97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82"/>
    </mc:Choice>
    <mc:Fallback xmlns="">
      <p:transition spd="slow" advTm="49282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3.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방안 및 생각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CBC4FE-4473-49FF-A8F2-F52A99928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056" y="2057387"/>
            <a:ext cx="5161607" cy="313997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B918E3-1CB3-48D5-88A3-832FB082C1E8}"/>
              </a:ext>
            </a:extLst>
          </p:cNvPr>
          <p:cNvSpPr/>
          <p:nvPr/>
        </p:nvSpPr>
        <p:spPr>
          <a:xfrm>
            <a:off x="6516419" y="5469153"/>
            <a:ext cx="442087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고양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창릉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신도시의 복합중심지구 조감도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17A86E-C4F6-4E30-8A16-70C1925D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64" y="2057387"/>
            <a:ext cx="3961927" cy="318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EE479-06C3-4B18-84B4-3CF457777A81}"/>
              </a:ext>
            </a:extLst>
          </p:cNvPr>
          <p:cNvSpPr/>
          <p:nvPr/>
        </p:nvSpPr>
        <p:spPr>
          <a:xfrm>
            <a:off x="836246" y="5485951"/>
            <a:ext cx="442087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양도세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7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07"/>
    </mc:Choice>
    <mc:Fallback xmlns="">
      <p:transition spd="slow" advTm="7080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4.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참고자료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참고 문헌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2777" y="201826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뉴스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543158" y="2559440"/>
            <a:ext cx="8558897" cy="1441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국민일보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http://news.kmib.co.kr/article/view.asp?arcid=0924215186&amp;code=11151500&amp;cp=nv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조선일보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4"/>
              </a:rPr>
              <a:t>https://biz.chosun.com/real_estate/real_estate_general/2021/09/12/Z6VGEVA74BCJJOEDRTGEDIGBEY/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뉴스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5"/>
              </a:rPr>
              <a:t>https://www.news1.kr/photos/view/?5033811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서울앤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6"/>
              </a:rPr>
              <a:t>https://www.seouland.com/arti/society/society_general/6157.html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615634" y="3959391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12777" y="4504719"/>
            <a:ext cx="3240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7"/>
              </a:rPr>
              <a:t>https://www.data.go.kr/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8"/>
              </a:rPr>
              <a:t>https://www.code.go.kr/index.do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9"/>
              </a:rPr>
              <a:t>https://youtu.be/RvfKSdT_GB0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5655655" y="3959391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연구자료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5655655" y="4525797"/>
            <a:ext cx="3931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경실연 서울 아파트값 변화 그래프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금융감독원 연령대별 대출 및 매매비중 그래프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28789" y="1292660"/>
            <a:ext cx="323877" cy="358978"/>
            <a:chOff x="4006850" y="1601788"/>
            <a:chExt cx="322263" cy="357188"/>
          </a:xfrm>
          <a:solidFill>
            <a:srgbClr val="595959"/>
          </a:solidFill>
        </p:grpSpPr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7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5"/>
    </mc:Choice>
    <mc:Fallback xmlns="">
      <p:transition spd="slow" advTm="18725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4. </a:t>
              </a:r>
              <a:r>
                <a:rPr kumimoji="0" lang="ko-KR" altLang="en-US" sz="32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참고자료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활용 데이터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28789" y="1297421"/>
            <a:ext cx="323877" cy="358978"/>
            <a:chOff x="4006850" y="1601788"/>
            <a:chExt cx="322263" cy="357188"/>
          </a:xfrm>
          <a:solidFill>
            <a:srgbClr val="595959"/>
          </a:solidFill>
        </p:grpSpPr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8A268F0-CEAB-4D4E-A45D-D6A9168701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728" y="2959237"/>
          <a:ext cx="10682050" cy="2225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866340">
                  <a:extLst>
                    <a:ext uri="{9D8B030D-6E8A-4147-A177-3AD203B41FA5}">
                      <a16:colId xmlns:a16="http://schemas.microsoft.com/office/drawing/2014/main" val="25858351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02957641"/>
                    </a:ext>
                  </a:extLst>
                </a:gridCol>
                <a:gridCol w="2803368">
                  <a:extLst>
                    <a:ext uri="{9D8B030D-6E8A-4147-A177-3AD203B41FA5}">
                      <a16:colId xmlns:a16="http://schemas.microsoft.com/office/drawing/2014/main" val="3406360157"/>
                    </a:ext>
                  </a:extLst>
                </a:gridCol>
                <a:gridCol w="2804062">
                  <a:extLst>
                    <a:ext uri="{9D8B030D-6E8A-4147-A177-3AD203B41FA5}">
                      <a16:colId xmlns:a16="http://schemas.microsoft.com/office/drawing/2014/main" val="25650547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데이터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기준년도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출처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082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국토교통부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아파트매매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실거래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상세자료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Open API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공공데이터포털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5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법정동코드</a:t>
                      </a:r>
                      <a:r>
                        <a:rPr lang="ko-KR" altLang="en-US" sz="1400" b="0" dirty="0"/>
                        <a:t> 자료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/>
                        <a:t>xls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행정표준코드관리시스템</a:t>
                      </a:r>
                      <a:endParaRPr lang="ko-KR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38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2021_</a:t>
                      </a:r>
                      <a:r>
                        <a:rPr lang="ko-KR" altLang="en-US" sz="1400" b="0" dirty="0"/>
                        <a:t>아파트</a:t>
                      </a:r>
                      <a:r>
                        <a:rPr lang="en-US" altLang="ko-KR" sz="1400" b="0" dirty="0"/>
                        <a:t>_</a:t>
                      </a:r>
                      <a:r>
                        <a:rPr lang="ko-KR" altLang="en-US" sz="1400" b="0" dirty="0" err="1"/>
                        <a:t>실거래</a:t>
                      </a:r>
                      <a:r>
                        <a:rPr lang="en-US" altLang="ko-KR" sz="1400" b="0" dirty="0"/>
                        <a:t>_</a:t>
                      </a:r>
                      <a:r>
                        <a:rPr lang="ko-KR" altLang="en-US" sz="1400" b="0" dirty="0"/>
                        <a:t>지역별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CSV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국토교통부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9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2017_2021_</a:t>
                      </a:r>
                      <a:r>
                        <a:rPr lang="ko-KR" altLang="en-US" sz="1400" b="0" dirty="0"/>
                        <a:t>아파트</a:t>
                      </a:r>
                      <a:r>
                        <a:rPr lang="en-US" altLang="ko-KR" sz="1400" b="0" dirty="0"/>
                        <a:t>_</a:t>
                      </a:r>
                      <a:r>
                        <a:rPr lang="ko-KR" altLang="en-US" sz="1400" b="0" dirty="0" err="1"/>
                        <a:t>실거래</a:t>
                      </a:r>
                      <a:r>
                        <a:rPr lang="en-US" altLang="ko-KR" sz="1400" b="0" dirty="0"/>
                        <a:t>_</a:t>
                      </a:r>
                      <a:r>
                        <a:rPr lang="ko-KR" altLang="en-US" sz="1400" b="0" dirty="0"/>
                        <a:t>금액변화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CSV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국토교통부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88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91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43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05"/>
    </mc:Choice>
    <mc:Fallback xmlns="">
      <p:transition spd="slow" advTm="8550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600" b="1" kern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lvl="2" latinLnBrk="0"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CONTENTS</a:t>
              </a:r>
              <a:endParaRPr lang="en-US" altLang="ko-KR" sz="3200" b="1" kern="0" dirty="0">
                <a:ln w="19050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12047" y="4580505"/>
            <a:ext cx="897622" cy="897622"/>
          </a:xfrm>
          <a:prstGeom prst="ellipse">
            <a:avLst/>
          </a:prstGeom>
          <a:noFill/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3949160" y="44176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94599" y="35316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957486" y="3694523"/>
            <a:ext cx="897622" cy="897622"/>
          </a:xfrm>
          <a:prstGeom prst="ellipse">
            <a:avLst/>
          </a:prstGeom>
          <a:solidFill>
            <a:srgbClr val="53585B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576327" y="25924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741594" y="2755314"/>
            <a:ext cx="897622" cy="897622"/>
          </a:xfrm>
          <a:prstGeom prst="ellipse">
            <a:avLst/>
          </a:prstGeom>
          <a:solidFill>
            <a:srgbClr val="88E0D0"/>
          </a:solidFill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436400" y="17222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048097" y="1722204"/>
            <a:ext cx="3600000" cy="0"/>
          </a:xfrm>
          <a:prstGeom prst="line">
            <a:avLst/>
          </a:prstGeom>
          <a:ln w="38100">
            <a:solidFill>
              <a:srgbClr val="88E0D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960857" y="5641013"/>
            <a:ext cx="3600000" cy="0"/>
          </a:xfrm>
          <a:prstGeom prst="line">
            <a:avLst/>
          </a:prstGeom>
          <a:ln w="38100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99286" y="18850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054826" y="3297682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2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데이터 수집 방법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357835" y="5041405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4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참고자료 및 과제수행에서 어려웠던 점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853323" y="3462731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3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분석 방법</a:t>
            </a:r>
            <a:r>
              <a:rPr lang="ko-KR" altLang="en-US" sz="90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292482" y="1667191"/>
            <a:ext cx="36000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>
                <a:solidFill>
                  <a:prstClr val="black">
                    <a:lumMod val="65000"/>
                    <a:lumOff val="35000"/>
                  </a:prstClr>
                </a:solidFill>
              </a:rPr>
              <a:t>CONTENTS 1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</a:rPr>
              <a:t>주제 및 주제 선정 배경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771033" y="3707476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18584" y="3468573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089655" y="5252177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96034" y="1942298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4457658" y="4836326"/>
            <a:ext cx="323877" cy="358978"/>
            <a:chOff x="4006850" y="1601788"/>
            <a:chExt cx="322263" cy="357188"/>
          </a:xfrm>
          <a:solidFill>
            <a:srgbClr val="88E0D0"/>
          </a:solidFill>
        </p:grpSpPr>
        <p:sp>
          <p:nvSpPr>
            <p:cNvPr id="41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Freeform 6"/>
          <p:cNvSpPr>
            <a:spLocks/>
          </p:cNvSpPr>
          <p:nvPr/>
        </p:nvSpPr>
        <p:spPr bwMode="auto">
          <a:xfrm>
            <a:off x="6890816" y="218639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>
            <a:off x="6050055" y="30108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36"/>
          <p:cNvSpPr>
            <a:spLocks noEditPoints="1"/>
          </p:cNvSpPr>
          <p:nvPr/>
        </p:nvSpPr>
        <p:spPr bwMode="auto">
          <a:xfrm>
            <a:off x="5308875" y="399297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2" latinLnBrk="0">
                <a:defRPr/>
              </a:pP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sz="3600" b="1" kern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0">
                    <a:defRPr/>
                  </a:pPr>
                  <a:endParaRPr lang="en-US" altLang="ko-KR" sz="3600" b="1" kern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야놀자 야체 B" panose="02020603020101020101" pitchFamily="18" charset="-127"/>
                    <a:ea typeface="야놀자 야체 B" panose="02020603020101020101" pitchFamily="18" charset="-127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lvl="2" latinLnBrk="0"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1. </a:t>
              </a:r>
              <a:r>
                <a:rPr lang="ko-KR" altLang="en-US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주제 및 주제 선정 배경</a:t>
              </a:r>
              <a:endParaRPr lang="en-US" altLang="ko-KR" sz="3600" b="1" kern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sz="1200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치솟는 집값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830824" y="133347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1" y="2305629"/>
            <a:ext cx="5400000" cy="11309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1" y="3436316"/>
            <a:ext cx="5400000" cy="883763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8" y="4610662"/>
            <a:ext cx="5400000" cy="144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190" y="2172550"/>
            <a:ext cx="5400000" cy="38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1.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주제 및 주제 선정 배경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3106368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청년들의 주택 마련 걱정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830824" y="133347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4" y="2285240"/>
            <a:ext cx="6144000" cy="36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069" y="1745240"/>
            <a:ext cx="3618557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1.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주제 및 주제 선정 배경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인구 격차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830824" y="1333470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26" y="1785913"/>
            <a:ext cx="5400000" cy="41850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720729" y="2538924"/>
            <a:ext cx="45470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2019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년 기준 대한민국 인구의 약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45%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가 수도권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서울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경기도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에 거주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2015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년 기준 서울의 인구 밀도는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en-US" altLang="ko-KR" sz="1600" b="1">
                <a:solidFill>
                  <a:srgbClr val="595959"/>
                </a:solidFill>
                <a:latin typeface="+mn-ea"/>
              </a:rPr>
              <a:t>km²</a:t>
            </a:r>
            <a:r>
              <a:rPr lang="ko-KR" altLang="en-US" sz="1600" b="1">
                <a:solidFill>
                  <a:srgbClr val="595959"/>
                </a:solidFill>
                <a:latin typeface="+mn-ea"/>
              </a:rPr>
              <a:t>당 약 </a:t>
            </a:r>
            <a:r>
              <a:rPr lang="en-US" altLang="ko-KR" sz="1600" b="1">
                <a:solidFill>
                  <a:srgbClr val="595959"/>
                </a:solidFill>
                <a:latin typeface="+mn-ea"/>
              </a:rPr>
              <a:t>16,291</a:t>
            </a:r>
            <a:r>
              <a:rPr lang="ko-KR" altLang="en-US" sz="1600" b="1">
                <a:solidFill>
                  <a:srgbClr val="595959"/>
                </a:solidFill>
                <a:latin typeface="+mn-ea"/>
              </a:rPr>
              <a:t>명이지만 강원도는 </a:t>
            </a:r>
            <a:r>
              <a:rPr lang="en-US" altLang="ko-KR" sz="1600" b="1">
                <a:solidFill>
                  <a:srgbClr val="595959"/>
                </a:solidFill>
                <a:latin typeface="+mn-ea"/>
              </a:rPr>
              <a:t>90</a:t>
            </a:r>
            <a:r>
              <a:rPr lang="ko-KR" altLang="en-US" sz="1600" b="1">
                <a:solidFill>
                  <a:srgbClr val="595959"/>
                </a:solidFill>
                <a:latin typeface="+mn-ea"/>
              </a:rPr>
              <a:t>명에 불과함</a:t>
            </a:r>
            <a:endParaRPr lang="en-US" altLang="ko-KR" sz="1600" b="1">
              <a:solidFill>
                <a:srgbClr val="595959"/>
              </a:solidFill>
              <a:latin typeface="+mn-ea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 b="1">
              <a:solidFill>
                <a:srgbClr val="595959"/>
              </a:solidFill>
              <a:latin typeface="+mn-ea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b="1">
                <a:solidFill>
                  <a:srgbClr val="595959"/>
                </a:solidFill>
                <a:latin typeface="+mn-ea"/>
              </a:rPr>
              <a:t>각 지역의 인구 격차에 따라 부동산 가격 </a:t>
            </a:r>
            <a:endParaRPr lang="en-US" altLang="ko-KR" sz="1600" b="1">
              <a:solidFill>
                <a:srgbClr val="595959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595959"/>
                </a:solidFill>
                <a:latin typeface="+mn-ea"/>
              </a:rPr>
              <a:t>또한 크게 차이</a:t>
            </a:r>
            <a:endParaRPr lang="en-US" altLang="ko-KR" sz="1600" b="1" dirty="0">
              <a:solidFill>
                <a:srgbClr val="59595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33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2.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데이터 수집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아파트 매매 자료 수집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28" y="1932611"/>
            <a:ext cx="4806358" cy="2880000"/>
          </a:xfrm>
          <a:prstGeom prst="rect">
            <a:avLst/>
          </a:prstGeom>
        </p:spPr>
      </p:pic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833301" y="128196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1260728" y="4974223"/>
            <a:ext cx="48063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오픈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API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인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국토교통부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_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아파트매매 실거래 상세 자료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＂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를 크롤링하여 필요한 데이터 수집 후 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CSV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</a:rPr>
              <a:t>파일로 저장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208674" y="1099881"/>
            <a:ext cx="3240000" cy="5558419"/>
            <a:chOff x="7238234" y="1064711"/>
            <a:chExt cx="3240000" cy="55584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34" y="1064711"/>
              <a:ext cx="3240000" cy="29324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34" y="4005265"/>
              <a:ext cx="3240000" cy="2617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1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2.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데이터 수집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법정동 코드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833301" y="128196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525787" y="2539585"/>
            <a:ext cx="4806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크롤링 하기 위해서는 법정동 코드가 필요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행정표준코드관리시스템</a:t>
            </a:r>
            <a:r>
              <a:rPr lang="en-US" altLang="ko-KR" sz="16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” </a:t>
            </a: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사이트에서 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법정동 코드 전체 자료를 다운로드</a:t>
            </a: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600" b="1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600" b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법정동 코드 전체 자료에서 필요한 법정동 코드를 검색하여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3" y="4347841"/>
            <a:ext cx="5400000" cy="19383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3" y="1821964"/>
            <a:ext cx="5400000" cy="25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2. </a:t>
              </a:r>
              <a:r>
                <a:rPr kumimoji="0" lang="ko-KR" altLang="en-US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데이터 수집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부동산 자료 검색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Freeform 11"/>
          <p:cNvSpPr>
            <a:spLocks noEditPoints="1"/>
          </p:cNvSpPr>
          <p:nvPr/>
        </p:nvSpPr>
        <p:spPr bwMode="auto">
          <a:xfrm>
            <a:off x="833301" y="1281964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6735889" y="3093583"/>
            <a:ext cx="48063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부동산 관련 기사 검색</a:t>
            </a:r>
            <a:endParaRPr kumimoji="0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부동산 관련 설문 및 이미지 자료 검색</a:t>
            </a:r>
            <a:endParaRPr kumimoji="0" lang="en-US" altLang="ko-KR" sz="1600" b="1" i="0" u="none" strike="noStrike" kern="1200" cap="none" spc="0" normalizeH="0" baseline="0" noProof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8" y="2539585"/>
            <a:ext cx="6058425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0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C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직각 삼각형 1">
              <a:extLst>
                <a:ext uri="{FF2B5EF4-FFF2-40B4-BE49-F238E27FC236}">
                  <a16:creationId xmlns:a16="http://schemas.microsoft.com/office/drawing/2014/main" id="{FB734957-7000-4C1A-84C7-E053CC508C3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8D96C27-48EC-4854-9345-59FC22BE9018}"/>
                </a:ext>
              </a:extLst>
            </p:cNvPr>
            <p:cNvSpPr/>
            <p:nvPr/>
          </p:nvSpPr>
          <p:spPr>
            <a:xfrm>
              <a:off x="191999" y="199622"/>
              <a:ext cx="11808001" cy="6477083"/>
            </a:xfrm>
            <a:prstGeom prst="roundRect">
              <a:avLst>
                <a:gd name="adj" fmla="val 3178"/>
              </a:avLst>
            </a:prstGeom>
            <a:solidFill>
              <a:schemeClr val="bg1"/>
            </a:solidFill>
            <a:ln w="34925">
              <a:gradFill flip="none" rotWithShape="1">
                <a:gsLst>
                  <a:gs pos="0">
                    <a:srgbClr val="33C072"/>
                  </a:gs>
                  <a:gs pos="100000">
                    <a:srgbClr val="46B5BF"/>
                  </a:gs>
                </a:gsLst>
                <a:lin ang="18900000" scaled="1"/>
                <a:tileRect/>
              </a:gradFill>
            </a:ln>
            <a:effectLst>
              <a:outerShdw dist="50800" dir="2700000" algn="t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89F26C-2204-48B4-88BC-869409774988}"/>
                </a:ext>
              </a:extLst>
            </p:cNvPr>
            <p:cNvGrpSpPr/>
            <p:nvPr/>
          </p:nvGrpSpPr>
          <p:grpSpPr>
            <a:xfrm>
              <a:off x="11702838" y="1430413"/>
              <a:ext cx="142092" cy="4896000"/>
              <a:chOff x="11702838" y="858913"/>
              <a:chExt cx="142092" cy="5705577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F81D7985-403E-45B7-8DAF-4E4CD3569B98}"/>
                  </a:ext>
                </a:extLst>
              </p:cNvPr>
              <p:cNvSpPr/>
              <p:nvPr/>
            </p:nvSpPr>
            <p:spPr>
              <a:xfrm>
                <a:off x="11734246" y="858913"/>
                <a:ext cx="79277" cy="570557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alpha val="7000"/>
                </a:schemeClr>
              </a:solidFill>
              <a:ln w="349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3600" b="1" i="0" u="none" strike="noStrike" kern="0" cap="none" spc="0" normalizeH="0" baseline="0" noProof="0" dirty="0">
                  <a:ln w="190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endParaRP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BC6FFCB-009A-47A8-8CF0-5EF6044BAF7C}"/>
                  </a:ext>
                </a:extLst>
              </p:cNvPr>
              <p:cNvGrpSpPr/>
              <p:nvPr/>
            </p:nvGrpSpPr>
            <p:grpSpPr>
              <a:xfrm>
                <a:off x="11702838" y="4676335"/>
                <a:ext cx="142092" cy="388573"/>
                <a:chOff x="11702838" y="4771585"/>
                <a:chExt cx="142092" cy="388573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ABFCF9A7-68A2-4F3D-BC67-89E0A2B3F16C}"/>
                    </a:ext>
                  </a:extLst>
                </p:cNvPr>
                <p:cNvSpPr/>
                <p:nvPr/>
              </p:nvSpPr>
              <p:spPr>
                <a:xfrm>
                  <a:off x="11702838" y="4771585"/>
                  <a:ext cx="142092" cy="38857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B93F1A8A-9CC2-4E20-A396-48FC851F3CAE}"/>
                    </a:ext>
                  </a:extLst>
                </p:cNvPr>
                <p:cNvSpPr/>
                <p:nvPr/>
              </p:nvSpPr>
              <p:spPr>
                <a:xfrm>
                  <a:off x="11726590" y="4859623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E766213-A077-43D9-B5F9-9A0A99FB8374}"/>
                    </a:ext>
                  </a:extLst>
                </p:cNvPr>
                <p:cNvSpPr/>
                <p:nvPr/>
              </p:nvSpPr>
              <p:spPr>
                <a:xfrm>
                  <a:off x="11726590" y="4944497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34B17F6E-B6FA-4062-91EB-02AEEA2608B8}"/>
                    </a:ext>
                  </a:extLst>
                </p:cNvPr>
                <p:cNvSpPr/>
                <p:nvPr/>
              </p:nvSpPr>
              <p:spPr>
                <a:xfrm>
                  <a:off x="11726590" y="5029370"/>
                  <a:ext cx="9801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 w="349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3600" b="1" i="0" u="none" strike="noStrike" kern="0" cap="none" spc="0" normalizeH="0" baseline="0" noProof="0" dirty="0">
                    <a:ln w="19050"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야놀자 야체 B" panose="02020603020101020101" pitchFamily="18" charset="-127"/>
                    <a:ea typeface="야놀자 야체 B" panose="02020603020101020101" pitchFamily="18" charset="-127"/>
                    <a:cs typeface="+mn-cs"/>
                  </a:endParaRPr>
                </a:p>
              </p:txBody>
            </p:sp>
          </p:grp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5D38B78E-8324-418D-AC11-DB93FDCF6B49}"/>
                </a:ext>
              </a:extLst>
            </p:cNvPr>
            <p:cNvSpPr/>
            <p:nvPr/>
          </p:nvSpPr>
          <p:spPr>
            <a:xfrm>
              <a:off x="263639" y="277461"/>
              <a:ext cx="11664720" cy="787251"/>
            </a:xfrm>
            <a:prstGeom prst="round2SameRect">
              <a:avLst>
                <a:gd name="adj1" fmla="val 22575"/>
                <a:gd name="adj2" fmla="val 14519"/>
              </a:avLst>
            </a:prstGeom>
            <a:solidFill>
              <a:schemeClr val="bg1">
                <a:lumMod val="95000"/>
              </a:schemeClr>
            </a:solidFill>
            <a:ln w="412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684000" rtlCol="0" anchor="t"/>
            <a:lstStyle/>
            <a:p>
              <a:pPr marL="914400" marR="0" lvl="2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3</a:t>
              </a:r>
              <a:r>
                <a:rPr kumimoji="0" lang="en-US" altLang="ko-KR" sz="3200" b="1" i="0" u="none" strike="noStrike" kern="0" cap="none" spc="0" normalizeH="0" baseline="0" noProof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야놀자 야체 B" panose="02020603020101020101" pitchFamily="18" charset="-127"/>
                  <a:ea typeface="야놀자 야체 B" panose="02020603020101020101" pitchFamily="18" charset="-127"/>
                  <a:cs typeface="+mn-cs"/>
                </a:rPr>
                <a:t>. </a:t>
              </a:r>
              <a:r>
                <a:rPr lang="ko-KR" altLang="en-US" sz="3200" b="1" kern="0">
                  <a:ln w="19050"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분석 방법</a:t>
              </a:r>
              <a:endParaRPr kumimoji="0" lang="en-US" altLang="ko-KR" sz="3600" b="1" i="0" u="none" strike="noStrike" kern="0" cap="none" spc="0" normalizeH="0" baseline="0" noProof="0" dirty="0">
                <a:ln w="190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925E57D-2ADC-48A8-9579-CCF61E25D877}"/>
                </a:ext>
              </a:extLst>
            </p:cNvPr>
            <p:cNvGrpSpPr/>
            <p:nvPr/>
          </p:nvGrpSpPr>
          <p:grpSpPr>
            <a:xfrm>
              <a:off x="543158" y="430671"/>
              <a:ext cx="476017" cy="476017"/>
              <a:chOff x="11351263" y="55126"/>
              <a:chExt cx="518929" cy="518929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D480CD5-B0BF-4BA0-BE91-08166EB91F4A}"/>
                  </a:ext>
                </a:extLst>
              </p:cNvPr>
              <p:cNvSpPr/>
              <p:nvPr/>
            </p:nvSpPr>
            <p:spPr>
              <a:xfrm>
                <a:off x="11351263" y="55126"/>
                <a:ext cx="518929" cy="518929"/>
              </a:xfrm>
              <a:prstGeom prst="ellipse">
                <a:avLst/>
              </a:prstGeom>
              <a:solidFill>
                <a:srgbClr val="00B0F0"/>
              </a:solidFill>
              <a:ln w="158750">
                <a:solidFill>
                  <a:srgbClr val="00B0F0">
                    <a:alpha val="4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D905E3D-251B-439F-89DC-3B7EB6B98473}"/>
                  </a:ext>
                </a:extLst>
              </p:cNvPr>
              <p:cNvGrpSpPr/>
              <p:nvPr/>
            </p:nvGrpSpPr>
            <p:grpSpPr>
              <a:xfrm>
                <a:off x="11427159" y="131022"/>
                <a:ext cx="367135" cy="367135"/>
                <a:chOff x="1651388" y="2172798"/>
                <a:chExt cx="1083168" cy="1083168"/>
              </a:xfrm>
            </p:grpSpPr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7DADEA2D-D5DC-4F87-A6B4-74B5C1AE6F17}"/>
                    </a:ext>
                  </a:extLst>
                </p:cNvPr>
                <p:cNvSpPr/>
                <p:nvPr/>
              </p:nvSpPr>
              <p:spPr>
                <a:xfrm>
                  <a:off x="1651388" y="2172798"/>
                  <a:ext cx="1083168" cy="108316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5BB51052-172B-415A-873A-17380177EE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99711" y="2321121"/>
                  <a:ext cx="786521" cy="786521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</p:grpSp>
      <p:sp>
        <p:nvSpPr>
          <p:cNvPr id="38" name="사각형: 둥근 모서리 82">
            <a:extLst>
              <a:ext uri="{FF2B5EF4-FFF2-40B4-BE49-F238E27FC236}">
                <a16:creationId xmlns:a16="http://schemas.microsoft.com/office/drawing/2014/main" id="{DCF7899A-F55A-4F3C-AF04-5405A100A834}"/>
              </a:ext>
            </a:extLst>
          </p:cNvPr>
          <p:cNvSpPr/>
          <p:nvPr/>
        </p:nvSpPr>
        <p:spPr>
          <a:xfrm>
            <a:off x="612778" y="1111517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지역별 데이터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0D3A3C6-9A34-48AB-8073-2CA135274492}"/>
              </a:ext>
            </a:extLst>
          </p:cNvPr>
          <p:cNvSpPr/>
          <p:nvPr/>
        </p:nvSpPr>
        <p:spPr>
          <a:xfrm>
            <a:off x="720728" y="1205240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C803AA-600A-4250-B180-9797161BB59A}"/>
              </a:ext>
            </a:extLst>
          </p:cNvPr>
          <p:cNvCxnSpPr/>
          <p:nvPr/>
        </p:nvCxnSpPr>
        <p:spPr>
          <a:xfrm rot="16200000" flipH="1">
            <a:off x="3992368" y="879202"/>
            <a:ext cx="519" cy="1216181"/>
          </a:xfrm>
          <a:prstGeom prst="line">
            <a:avLst/>
          </a:prstGeom>
          <a:ln w="19050">
            <a:solidFill>
              <a:srgbClr val="88E0D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86">
            <a:extLst>
              <a:ext uri="{FF2B5EF4-FFF2-40B4-BE49-F238E27FC236}">
                <a16:creationId xmlns:a16="http://schemas.microsoft.com/office/drawing/2014/main" id="{643DF2C9-0DC2-40DB-9801-94C31026821B}"/>
              </a:ext>
            </a:extLst>
          </p:cNvPr>
          <p:cNvSpPr/>
          <p:nvPr/>
        </p:nvSpPr>
        <p:spPr>
          <a:xfrm>
            <a:off x="4672863" y="130609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>
                <a:solidFill>
                  <a:srgbClr val="595959"/>
                </a:solidFill>
                <a:latin typeface="맑은 고딕" panose="020F0502020204030204"/>
                <a:ea typeface="맑은 고딕" panose="020B0503020000020004" pitchFamily="50" charset="-127"/>
              </a:rPr>
              <a:t>서울 및 광역시 간 비교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958163"/>
              </p:ext>
            </p:extLst>
          </p:nvPr>
        </p:nvGraphicFramePr>
        <p:xfrm>
          <a:off x="612778" y="1824269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차트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004396"/>
              </p:ext>
            </p:extLst>
          </p:nvPr>
        </p:nvGraphicFramePr>
        <p:xfrm>
          <a:off x="6044186" y="1824269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Freeform 36"/>
          <p:cNvSpPr>
            <a:spLocks noEditPoints="1"/>
          </p:cNvSpPr>
          <p:nvPr/>
        </p:nvSpPr>
        <p:spPr bwMode="auto">
          <a:xfrm>
            <a:off x="875916" y="1325832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9595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1D53D28-7BDA-438F-B79A-9C486A1BED2F}"/>
              </a:ext>
            </a:extLst>
          </p:cNvPr>
          <p:cNvSpPr/>
          <p:nvPr/>
        </p:nvSpPr>
        <p:spPr>
          <a:xfrm>
            <a:off x="2148688" y="5291710"/>
            <a:ext cx="80074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서울 및 광역시의 가장 인구가 많은 구를 기준으로 아파트 평균 매매가를 조사하였다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2021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년 서울특별시 송파구의 평균 아파트 매매가는 약 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억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평 당 가격은 약 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6340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만원에 달한다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그 외 부산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인천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대전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울산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대구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&gt;</a:t>
            </a: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광주 순으로 평 당 가격이 높았으나</a:t>
            </a:r>
            <a:endParaRPr lang="en-US" altLang="ko-KR" sz="1400" b="1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모든 도시가 서울특별시와는 상당한 격차를 보이는 것을 알 수 있다</a:t>
            </a:r>
            <a:r>
              <a:rPr lang="en-US" altLang="ko-KR" sz="14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058104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454</Words>
  <Application>Microsoft Office PowerPoint</Application>
  <PresentationFormat>와이드스크린</PresentationFormat>
  <Paragraphs>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야놀자 야체 B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이예찬</cp:lastModifiedBy>
  <cp:revision>43</cp:revision>
  <dcterms:created xsi:type="dcterms:W3CDTF">2021-10-03T04:44:11Z</dcterms:created>
  <dcterms:modified xsi:type="dcterms:W3CDTF">2021-10-27T16:15:45Z</dcterms:modified>
</cp:coreProperties>
</file>