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27" r:id="rId4"/>
    <p:sldId id="328" r:id="rId5"/>
    <p:sldId id="336" r:id="rId6"/>
    <p:sldId id="329" r:id="rId7"/>
    <p:sldId id="330" r:id="rId8"/>
    <p:sldId id="331" r:id="rId9"/>
    <p:sldId id="345" r:id="rId10"/>
    <p:sldId id="335" r:id="rId11"/>
    <p:sldId id="339" r:id="rId12"/>
    <p:sldId id="340" r:id="rId13"/>
    <p:sldId id="354" r:id="rId14"/>
    <p:sldId id="343" r:id="rId15"/>
    <p:sldId id="355" r:id="rId16"/>
    <p:sldId id="346" r:id="rId17"/>
    <p:sldId id="347" r:id="rId18"/>
    <p:sldId id="348" r:id="rId19"/>
    <p:sldId id="349" r:id="rId20"/>
    <p:sldId id="350" r:id="rId21"/>
    <p:sldId id="359" r:id="rId22"/>
    <p:sldId id="351" r:id="rId23"/>
    <p:sldId id="3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0B7E4-379F-4705-96BA-BA00B5D43AE5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D42B0-C33D-4013-B0DF-5B34B070E47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772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1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B41F-F604-48D6-81F0-88A4B9AE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A6FCE1-E200-466B-9C9C-11543736E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9BE9B-A622-4941-A348-A64BA55B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86396-DF7F-439D-A116-C9489670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A4F39-F43F-4CE4-A379-819DAFEC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7210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81C72-29BA-42F8-B670-E9982824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23E2F-990F-4643-B5C6-3B37EBFEC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51E9B-FF8A-4E09-8680-745DDF36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C1704-8A8A-4776-B9F7-8C15FDAB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F929B-3E3E-4507-BD47-FEC50658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76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A56476-CB62-45AC-B1B8-D558E0EF4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081DA-6AAE-499D-B426-695D44B3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2EA87-3905-40ED-9704-1C42CC90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A7787-4939-4AF4-800C-EE2ADBE7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5B15-DEC4-4A06-B554-AE6C48FB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550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372A-34A1-42CD-A06B-DC08510E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FB809-5985-44CE-9009-B8110CFC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9C137-A9F2-4E29-B744-0061BCE6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2CAE1-A2B5-4DEB-8252-782B7BEA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688AB-9131-4FE5-BB52-4056433D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030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E6706-680E-4414-9630-5F1E6EBC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A31D1-F3CB-4664-B48C-34879E32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4713F-8F5A-4C2E-A823-805E68A9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60009-E927-4431-B259-18FEF766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32E06-AE3A-4269-B3CB-88DA7176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229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DBB5-BCA2-45CE-A66A-180D55C0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F043B-43A7-4F6E-A5A9-F258D25E4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31E13-E6B9-4DEC-A906-E010B30A9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3C437-24FF-4F24-815C-2687985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524A9-A107-4165-A6B8-E2B65C4D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ADA5D-A4AF-4BF6-9BB6-8256A531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802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A6F93-9675-4854-BA5E-494581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8EADB-8155-4601-B0A7-F30076614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2901C-A5DA-47C3-A16A-64B87284F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675097-1BA4-47D2-B9FE-BAF522312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9B4802-36CF-44C9-98B6-A6DCF994C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16D9A-B7C3-436C-BB5D-80B33BAC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3E8AE9-A9AE-4C0D-880C-7352E6D2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48D12B-3AC0-4353-AEB4-B994CEC9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26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F474-94CE-4C79-89B2-3F3CD6A3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C9C703-0678-4731-AED7-67673E2B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2EA8E9-4097-430C-A30E-4DCD7E9B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1A6D8-744D-4087-880D-4905F9B2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943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43B24-DBC1-4A08-ACEB-7FAC1176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312AF-4DD5-4A3F-BF20-EB1B2710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F9001-D9FC-4E54-A469-629CB881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7295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434CB-76EC-4B13-8115-24A0A90E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6A3DC-539A-4DE1-9805-5E82A4FB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5ECB4-3258-487E-A76C-A817DED2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CFC7D-AD76-47EF-B1EB-38D5D2D6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0E78E-A68F-46D7-9487-2843F20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F4506-4B41-41A7-A66C-8277F596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365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6EFE0-FED4-4B3B-BF88-BCDC2128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81148E-1436-41C6-B120-23EDA229E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8F18E-2B21-4159-BEDE-8363AA978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C43FB-458E-4883-A60C-9F413E72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D1589-4D1E-4E0E-9E12-3F8689C8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74693-F12E-4378-A844-024CA58E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277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15462-12DB-4715-8042-39E05E70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BBDCC-24DB-48EB-BA5E-4DDB6493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A9CBA-57C5-4085-9BD6-B2DDAFC9B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ED29-B280-4262-8C50-D40555963A01}" type="datetimeFigureOut">
              <a:rPr lang="en-HK" smtClean="0"/>
              <a:t>12/4/2019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D5F7-2769-40D7-B4B5-4A4B5A219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05F2D-178E-4E34-8D7B-6F4112BE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F28C-2199-49E1-976B-F2C3C1C480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1531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training/ChIP-Seq_Analysi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93AB0-06D2-4CD0-84EC-65FD087C6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 err="1"/>
              <a:t>ChIP-Seq</a:t>
            </a:r>
            <a:r>
              <a:rPr lang="en-HK" dirty="0"/>
              <a:t> data analysis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A9722-6570-4E40-829B-A3AA9733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Edited from </a:t>
            </a:r>
            <a:r>
              <a:rPr lang="en-HK" dirty="0" err="1"/>
              <a:t>Babraham</a:t>
            </a:r>
            <a:r>
              <a:rPr lang="en-HK" dirty="0"/>
              <a:t> Bioinformatics </a:t>
            </a:r>
            <a:r>
              <a:rPr lang="en-US" altLang="zh-CN" dirty="0"/>
              <a:t>materials</a:t>
            </a:r>
            <a:endParaRPr lang="en-HK" dirty="0"/>
          </a:p>
          <a:p>
            <a:r>
              <a:rPr lang="en-HK" dirty="0">
                <a:hlinkClick r:id="rId2"/>
              </a:rPr>
              <a:t>http://www.bioinformatics.babraham.ac.uk/training/ChIP-Seq_Analysis/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7251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points (typical TF, some histone marks)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64905"/>
            <a:ext cx="9144000" cy="32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Broad Regions (some histone marks, </a:t>
            </a:r>
            <a:r>
              <a:rPr lang="en-GB" dirty="0" err="1"/>
              <a:t>PolII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64905"/>
            <a:ext cx="9144000" cy="31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Virtually everywhere (h3)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64905"/>
            <a:ext cx="9144000" cy="31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Creation and 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0936" y="1916832"/>
            <a:ext cx="1882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Starting DNA</a:t>
            </a:r>
          </a:p>
        </p:txBody>
      </p:sp>
      <p:sp>
        <p:nvSpPr>
          <p:cNvPr id="5" name="Rectangle 4"/>
          <p:cNvSpPr/>
          <p:nvPr/>
        </p:nvSpPr>
        <p:spPr>
          <a:xfrm>
            <a:off x="5221560" y="1916832"/>
            <a:ext cx="1882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Fragmented DNA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2184" y="1916832"/>
            <a:ext cx="1882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ChIPped</a:t>
            </a:r>
            <a:r>
              <a:rPr lang="en-GB" dirty="0"/>
              <a:t> DNA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2184" y="3501008"/>
            <a:ext cx="1882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Sequence Library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1560" y="3514258"/>
            <a:ext cx="1882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FastQ</a:t>
            </a:r>
            <a:r>
              <a:rPr lang="en-GB" dirty="0"/>
              <a:t> Sequence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0936" y="3514258"/>
            <a:ext cx="1882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Mapped BAM File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681500" y="213285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7212124" y="2171291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flipH="1">
            <a:off x="7212124" y="371703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flipH="1">
            <a:off x="4681500" y="373028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5400000">
            <a:off x="8477436" y="292494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690936" y="5111684"/>
            <a:ext cx="1882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Filtered BAM File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3416188" y="452899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4705812" y="53284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270184" y="5081627"/>
            <a:ext cx="1882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Exploration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212124" y="5328488"/>
            <a:ext cx="432048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746700" y="5061480"/>
            <a:ext cx="1882552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178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there any enrichment?</a:t>
            </a:r>
          </a:p>
          <a:p>
            <a:r>
              <a:rPr lang="en-GB" dirty="0"/>
              <a:t>What is the size / patterning of enrichment?</a:t>
            </a:r>
          </a:p>
          <a:p>
            <a:r>
              <a:rPr lang="en-GB" dirty="0"/>
              <a:t>How well are my controls behaving?</a:t>
            </a:r>
          </a:p>
          <a:p>
            <a:r>
              <a:rPr lang="en-GB" dirty="0"/>
              <a:t>What is the best way to quantitate this data?</a:t>
            </a:r>
          </a:p>
          <a:p>
            <a:r>
              <a:rPr lang="en-GB" dirty="0"/>
              <a:t>Are there any technical artefacts?</a:t>
            </a:r>
          </a:p>
        </p:txBody>
      </p:sp>
    </p:spTree>
    <p:extLst>
      <p:ext uri="{BB962C8B-B14F-4D97-AF65-F5344CB8AC3E}">
        <p14:creationId xmlns:p14="http://schemas.microsoft.com/office/powerpoint/2010/main" val="85790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QC of raw sequence</a:t>
            </a:r>
            <a:br>
              <a:rPr lang="en-GB" dirty="0"/>
            </a:br>
            <a:r>
              <a:rPr lang="en-GB" dirty="0"/>
              <a:t>Base Call Quality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5661248"/>
            <a:ext cx="1024520" cy="10245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17638"/>
            <a:ext cx="4224469" cy="31683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3" y="2560638"/>
            <a:ext cx="4224469" cy="3168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5" y="3517416"/>
            <a:ext cx="422446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QC of raw sequence</a:t>
            </a:r>
            <a:br>
              <a:rPr lang="en-GB" dirty="0"/>
            </a:br>
            <a:r>
              <a:rPr lang="en-GB" dirty="0"/>
              <a:t>Sequence 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5661248"/>
            <a:ext cx="1024520" cy="102452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76" y="1417638"/>
            <a:ext cx="5122912" cy="3842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5" y="2560639"/>
            <a:ext cx="5501145" cy="41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QC of raw sequence</a:t>
            </a:r>
            <a:br>
              <a:rPr lang="en-GB" dirty="0"/>
            </a:br>
            <a:r>
              <a:rPr lang="en-GB" dirty="0"/>
              <a:t>Sequence 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5661248"/>
            <a:ext cx="1024520" cy="10245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554944"/>
            <a:ext cx="7213383" cy="2161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899" y="3716416"/>
            <a:ext cx="6172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6" y="2857183"/>
            <a:ext cx="5802767" cy="3136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QC of raw sequence</a:t>
            </a:r>
            <a:br>
              <a:rPr lang="en-GB" dirty="0"/>
            </a:br>
            <a:r>
              <a:rPr lang="en-GB" dirty="0"/>
              <a:t>Adapter Contamination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5661248"/>
            <a:ext cx="1024520" cy="1024520"/>
          </a:xfrm>
        </p:spPr>
      </p:pic>
      <p:grpSp>
        <p:nvGrpSpPr>
          <p:cNvPr id="18" name="Group 17"/>
          <p:cNvGrpSpPr/>
          <p:nvPr/>
        </p:nvGrpSpPr>
        <p:grpSpPr>
          <a:xfrm>
            <a:off x="1631504" y="1700808"/>
            <a:ext cx="8928992" cy="1368152"/>
            <a:chOff x="107504" y="2132856"/>
            <a:chExt cx="8928992" cy="1368152"/>
          </a:xfrm>
        </p:grpSpPr>
        <p:sp>
          <p:nvSpPr>
            <p:cNvPr id="14" name="Rectangle 13"/>
            <p:cNvSpPr/>
            <p:nvPr/>
          </p:nvSpPr>
          <p:spPr>
            <a:xfrm>
              <a:off x="7056276" y="2636912"/>
              <a:ext cx="972108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7504" y="2132856"/>
              <a:ext cx="8928992" cy="504056"/>
              <a:chOff x="107504" y="1628800"/>
              <a:chExt cx="8928992" cy="50405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87724" y="1628800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ChIP</a:t>
                </a:r>
                <a:r>
                  <a:rPr lang="en-GB" sz="2800" dirty="0"/>
                  <a:t> Fragment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15616" y="1628800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04" y="1628800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Barcode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059211" y="1628800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028384" y="1628800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Barcode</a:t>
                </a:r>
              </a:p>
            </p:txBody>
          </p:sp>
        </p:grpSp>
        <p:sp>
          <p:nvSpPr>
            <p:cNvPr id="3" name="Right Arrow 2"/>
            <p:cNvSpPr/>
            <p:nvPr/>
          </p:nvSpPr>
          <p:spPr>
            <a:xfrm>
              <a:off x="2087724" y="2780928"/>
              <a:ext cx="5760640" cy="57606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32918" y="4133111"/>
            <a:ext cx="3327578" cy="832158"/>
            <a:chOff x="2561968" y="4869160"/>
            <a:chExt cx="3327578" cy="832158"/>
          </a:xfrm>
        </p:grpSpPr>
        <p:sp>
          <p:nvSpPr>
            <p:cNvPr id="5" name="TextBox 4"/>
            <p:cNvSpPr txBox="1"/>
            <p:nvPr/>
          </p:nvSpPr>
          <p:spPr>
            <a:xfrm>
              <a:off x="2843808" y="4869160"/>
              <a:ext cx="27638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Eras Bold ITC" panose="020B0907030504020204" pitchFamily="34" charset="0"/>
                </a:rPr>
                <a:t>Trim Galore!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1968" y="5301208"/>
              <a:ext cx="3327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Quality and Adapter Trimming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6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</a:t>
            </a:r>
            <a:r>
              <a:rPr lang="en-GB" dirty="0" err="1"/>
              <a:t>ChIP</a:t>
            </a:r>
            <a:r>
              <a:rPr lang="en-GB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regions should be linear genomic stretches</a:t>
            </a:r>
          </a:p>
          <a:p>
            <a:endParaRPr lang="en-GB" dirty="0"/>
          </a:p>
          <a:p>
            <a:r>
              <a:rPr lang="en-GB" dirty="0"/>
              <a:t>Standard genomic aligners are fine</a:t>
            </a:r>
          </a:p>
          <a:p>
            <a:pPr lvl="1"/>
            <a:r>
              <a:rPr lang="en-GB" dirty="0"/>
              <a:t>Bowtie2	</a:t>
            </a:r>
            <a:r>
              <a:rPr lang="en-GB" sz="2000" dirty="0"/>
              <a:t>http://bowtie-bio.sourceforge.net/bowtie2/</a:t>
            </a:r>
          </a:p>
          <a:p>
            <a:pPr lvl="1"/>
            <a:r>
              <a:rPr lang="en-GB" dirty="0"/>
              <a:t>BWA		</a:t>
            </a:r>
            <a:r>
              <a:rPr lang="en-GB" sz="2000" dirty="0"/>
              <a:t>http://bio-bwa.sourceforge.net/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341959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ChIP-Seq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060848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/>
              <a:t>ChIP-Seq</a:t>
            </a:r>
            <a:r>
              <a:rPr lang="en-GB" sz="3600" dirty="0"/>
              <a:t> is a technology which uses high-throughput sequencing to infer the positions of any mark associated with DNA which can be captured by an antibody.</a:t>
            </a:r>
          </a:p>
        </p:txBody>
      </p:sp>
    </p:spTree>
    <p:extLst>
      <p:ext uri="{BB962C8B-B14F-4D97-AF65-F5344CB8AC3E}">
        <p14:creationId xmlns:p14="http://schemas.microsoft.com/office/powerpoint/2010/main" val="16594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Bowtie2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Genome Index (once - slow!)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Map a single </a:t>
            </a:r>
            <a:r>
              <a:rPr lang="en-GB" dirty="0" err="1"/>
              <a:t>FastQ</a:t>
            </a:r>
            <a:r>
              <a:rPr lang="en-GB" dirty="0"/>
              <a:t>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8958" y="2348880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bowtie2-build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yeast_genome.fa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yeast_index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5875" y="4077072"/>
            <a:ext cx="2803973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bowtie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yeast_index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-U data.fastq.gz \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data.bam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2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 Alignment QC</a:t>
            </a:r>
            <a:br>
              <a:rPr lang="en-GB" dirty="0"/>
            </a:br>
            <a:r>
              <a:rPr lang="en-GB" dirty="0"/>
              <a:t>Mapping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9676" y="1567003"/>
            <a:ext cx="5832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sample1:    2264052  (14.66%) aligned exactly 1 time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sample2:    2698005  (18.79%) aligned exactly 1 time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sample3:    13434392 (67.08%) aligned exactly 1 time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sample4:    1108477  (6.70%)  aligned exactly 1 time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sample5:    2143911  (17.58%) aligned exactly 1 time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sample6:    2980154  (13.98%) aligned exactly 1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66" y="6165305"/>
            <a:ext cx="1967134" cy="674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12976"/>
            <a:ext cx="7087004" cy="36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 Alignment Processing</a:t>
            </a:r>
            <a:br>
              <a:rPr lang="en-GB" dirty="0"/>
            </a:br>
            <a:r>
              <a:rPr lang="en-GB" dirty="0"/>
              <a:t>MAPQ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133056"/>
          </a:xfrm>
        </p:spPr>
        <p:txBody>
          <a:bodyPr>
            <a:normAutofit/>
          </a:bodyPr>
          <a:lstStyle/>
          <a:p>
            <a:r>
              <a:rPr lang="en-GB" dirty="0" err="1"/>
              <a:t>ChIP-Seq</a:t>
            </a:r>
            <a:r>
              <a:rPr lang="en-GB" dirty="0"/>
              <a:t> relates sequences to positions in a reference genome</a:t>
            </a:r>
          </a:p>
          <a:p>
            <a:r>
              <a:rPr lang="en-GB" dirty="0"/>
              <a:t>You need to be confident that the reported position is correct</a:t>
            </a:r>
          </a:p>
          <a:p>
            <a:r>
              <a:rPr lang="en-GB" dirty="0"/>
              <a:t>Filtering on MAPQ value (likelihood of reported position being incorrect) is an easy way to do this</a:t>
            </a:r>
          </a:p>
          <a:p>
            <a:r>
              <a:rPr lang="en-GB" dirty="0"/>
              <a:t>MAPQ filtering should be performed in most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1584" y="5229200"/>
            <a:ext cx="8032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view -q 20 -b -o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filtered.bam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0745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Deduplication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28800"/>
            <a:ext cx="9144000" cy="48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antibody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688" y="1556793"/>
            <a:ext cx="5616624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Transcription factors / repressors </a:t>
            </a:r>
          </a:p>
          <a:p>
            <a:pPr lvl="1"/>
            <a:r>
              <a:rPr lang="en-GB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nanog</a:t>
            </a:r>
            <a:r>
              <a:rPr lang="en-GB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CTCF</a:t>
            </a:r>
          </a:p>
          <a:p>
            <a:pPr lvl="1"/>
            <a:endParaRPr lang="en-GB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Histones and histone modifications </a:t>
            </a:r>
          </a:p>
          <a:p>
            <a:pPr lvl="1"/>
            <a:r>
              <a:rPr lang="en-GB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H3, H3K4me3</a:t>
            </a:r>
          </a:p>
          <a:p>
            <a:pPr lvl="1"/>
            <a:endParaRPr lang="en-GB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DNA modifications</a:t>
            </a:r>
          </a:p>
          <a:p>
            <a:pPr lvl="1"/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Methyl-Cytosine, Formyl cytosine</a:t>
            </a:r>
          </a:p>
          <a:p>
            <a:pPr lvl="1"/>
            <a:endParaRPr lang="en-GB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Chromatin remodelling proteins </a:t>
            </a:r>
          </a:p>
          <a:p>
            <a:pPr lvl="1"/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BMI1, EZH2</a:t>
            </a:r>
          </a:p>
          <a:p>
            <a:pPr lvl="1"/>
            <a:endParaRPr lang="en-GB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Transcription machinery </a:t>
            </a:r>
          </a:p>
          <a:p>
            <a:pPr lvl="1"/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Pol2</a:t>
            </a:r>
          </a:p>
        </p:txBody>
      </p:sp>
    </p:spTree>
    <p:extLst>
      <p:ext uri="{BB962C8B-B14F-4D97-AF65-F5344CB8AC3E}">
        <p14:creationId xmlns:p14="http://schemas.microsoft.com/office/powerpoint/2010/main" val="9957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</a:t>
            </a:r>
            <a:r>
              <a:rPr lang="en-GB" dirty="0" err="1"/>
              <a:t>ChIP-Seq</a:t>
            </a:r>
            <a:r>
              <a:rPr lang="en-GB" dirty="0"/>
              <a:t> work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950368" y="1491776"/>
            <a:ext cx="8291264" cy="425056"/>
            <a:chOff x="426368" y="1491776"/>
            <a:chExt cx="8291264" cy="425056"/>
          </a:xfrm>
        </p:grpSpPr>
        <p:sp>
          <p:nvSpPr>
            <p:cNvPr id="10" name="Rectangle 9"/>
            <p:cNvSpPr/>
            <p:nvPr/>
          </p:nvSpPr>
          <p:spPr>
            <a:xfrm>
              <a:off x="426368" y="1700808"/>
              <a:ext cx="82912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DNA</a:t>
              </a: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868760" y="1505420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3029000" y="1491776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7565504" y="1491776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50369" y="3663009"/>
            <a:ext cx="8291263" cy="224797"/>
            <a:chOff x="426368" y="3663008"/>
            <a:chExt cx="8291263" cy="224797"/>
          </a:xfrm>
        </p:grpSpPr>
        <p:sp>
          <p:nvSpPr>
            <p:cNvPr id="29" name="Rectangle 28"/>
            <p:cNvSpPr/>
            <p:nvPr/>
          </p:nvSpPr>
          <p:spPr>
            <a:xfrm>
              <a:off x="7004990" y="3671781"/>
              <a:ext cx="8068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56284" y="3663008"/>
              <a:ext cx="80540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368" y="3667423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868760" y="3703427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3029000" y="3689783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7565504" y="3689783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05272" y="3663008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84176" y="3663008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080" y="3663008"/>
              <a:ext cx="2367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8180" y="3663008"/>
              <a:ext cx="3777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2428" y="3663008"/>
              <a:ext cx="7355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44516" y="3663008"/>
              <a:ext cx="5195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436" y="3663008"/>
              <a:ext cx="24168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98468" y="3663008"/>
              <a:ext cx="9617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16958" y="3663008"/>
              <a:ext cx="23130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73484" y="3671781"/>
              <a:ext cx="844147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46788" y="2681908"/>
            <a:ext cx="8291264" cy="216024"/>
            <a:chOff x="457200" y="2492896"/>
            <a:chExt cx="8291264" cy="216024"/>
          </a:xfrm>
        </p:grpSpPr>
        <p:sp>
          <p:nvSpPr>
            <p:cNvPr id="33" name="Rectangle 32"/>
            <p:cNvSpPr/>
            <p:nvPr/>
          </p:nvSpPr>
          <p:spPr>
            <a:xfrm>
              <a:off x="457200" y="2492896"/>
              <a:ext cx="82912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DNA</a:t>
              </a: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899592" y="2528900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3059832" y="2515256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7596336" y="2515256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5944226" y="1988840"/>
            <a:ext cx="295790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>
            <a:off x="5944226" y="2994282"/>
            <a:ext cx="295790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343965" y="2033836"/>
            <a:ext cx="26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Cross-link proteins to DNA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69391" y="3098011"/>
            <a:ext cx="382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Fragment DNA (sonication, </a:t>
            </a:r>
            <a:r>
              <a:rPr lang="en-GB" dirty="0" err="1"/>
              <a:t>MNase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51857" y="4245630"/>
            <a:ext cx="2725482" cy="1839071"/>
            <a:chOff x="327857" y="4245629"/>
            <a:chExt cx="2725482" cy="1839071"/>
          </a:xfrm>
        </p:grpSpPr>
        <p:grpSp>
          <p:nvGrpSpPr>
            <p:cNvPr id="62" name="Group 61"/>
            <p:cNvGrpSpPr/>
            <p:nvPr/>
          </p:nvGrpSpPr>
          <p:grpSpPr>
            <a:xfrm>
              <a:off x="1490012" y="5800173"/>
              <a:ext cx="805404" cy="216024"/>
              <a:chOff x="1508619" y="5744607"/>
              <a:chExt cx="805404" cy="21602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508619" y="5744607"/>
                <a:ext cx="80540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5-Point Star 60"/>
              <p:cNvSpPr/>
              <p:nvPr/>
            </p:nvSpPr>
            <p:spPr>
              <a:xfrm>
                <a:off x="1781335" y="5771382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22788" y="4531101"/>
              <a:ext cx="622412" cy="216024"/>
              <a:chOff x="16365" y="4311113"/>
              <a:chExt cx="622412" cy="21602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365" y="4311113"/>
                <a:ext cx="62241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5-Point Star 57"/>
              <p:cNvSpPr/>
              <p:nvPr/>
            </p:nvSpPr>
            <p:spPr>
              <a:xfrm>
                <a:off x="458757" y="4347117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14475983">
              <a:off x="2518561" y="5072429"/>
              <a:ext cx="806820" cy="216024"/>
              <a:chOff x="5698468" y="4905182"/>
              <a:chExt cx="806820" cy="21602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98468" y="4905182"/>
                <a:ext cx="8068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5-Point Star 63"/>
              <p:cNvSpPr/>
              <p:nvPr/>
            </p:nvSpPr>
            <p:spPr>
              <a:xfrm>
                <a:off x="6258982" y="4923184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02634" y="4259387"/>
              <a:ext cx="2650705" cy="1825313"/>
              <a:chOff x="402634" y="4259387"/>
              <a:chExt cx="2650705" cy="182531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473796" y="4259387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054405">
                <a:off x="1986313" y="4300218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4161990">
                <a:off x="2438428" y="4646841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7703091">
                <a:off x="2271055" y="5106124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0611040">
                <a:off x="1614212" y="531525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1870128">
                <a:off x="1000565" y="524909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4362945">
                <a:off x="557164" y="4984064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9562677">
                <a:off x="796484" y="439005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06727" y="4797152"/>
                <a:ext cx="1594520" cy="7200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2453188" y="4245629"/>
              <a:ext cx="3777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7857" y="5752239"/>
              <a:ext cx="5195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9" name="Down Arrow 68"/>
          <p:cNvSpPr/>
          <p:nvPr/>
        </p:nvSpPr>
        <p:spPr>
          <a:xfrm rot="3595978">
            <a:off x="5494974" y="3731050"/>
            <a:ext cx="295790" cy="12087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4729440" y="3957573"/>
            <a:ext cx="93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Capture</a:t>
            </a:r>
          </a:p>
        </p:txBody>
      </p:sp>
      <p:sp>
        <p:nvSpPr>
          <p:cNvPr id="71" name="Down Arrow 70"/>
          <p:cNvSpPr/>
          <p:nvPr/>
        </p:nvSpPr>
        <p:spPr>
          <a:xfrm rot="16200000">
            <a:off x="5463297" y="4947711"/>
            <a:ext cx="295790" cy="12087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45697" y="5615507"/>
            <a:ext cx="66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Elute</a:t>
            </a:r>
          </a:p>
        </p:txBody>
      </p:sp>
      <p:grpSp>
        <p:nvGrpSpPr>
          <p:cNvPr id="73" name="Group 72"/>
          <p:cNvGrpSpPr/>
          <p:nvPr/>
        </p:nvGrpSpPr>
        <p:grpSpPr>
          <a:xfrm rot="14475983">
            <a:off x="7567234" y="5471165"/>
            <a:ext cx="806820" cy="216024"/>
            <a:chOff x="5698468" y="4905182"/>
            <a:chExt cx="806820" cy="216024"/>
          </a:xfrm>
        </p:grpSpPr>
        <p:sp>
          <p:nvSpPr>
            <p:cNvPr id="74" name="Rectangle 73"/>
            <p:cNvSpPr/>
            <p:nvPr/>
          </p:nvSpPr>
          <p:spPr>
            <a:xfrm>
              <a:off x="5698468" y="4905182"/>
              <a:ext cx="8068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6258982" y="4923184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64604" y="5023316"/>
            <a:ext cx="622412" cy="216024"/>
            <a:chOff x="16365" y="4311113"/>
            <a:chExt cx="622412" cy="216024"/>
          </a:xfrm>
        </p:grpSpPr>
        <p:sp>
          <p:nvSpPr>
            <p:cNvPr id="77" name="Rectangle 76"/>
            <p:cNvSpPr/>
            <p:nvPr/>
          </p:nvSpPr>
          <p:spPr>
            <a:xfrm>
              <a:off x="16365" y="4311113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458757" y="4347117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73108" y="5609046"/>
            <a:ext cx="805404" cy="216024"/>
            <a:chOff x="1508619" y="5744607"/>
            <a:chExt cx="805404" cy="216024"/>
          </a:xfrm>
        </p:grpSpPr>
        <p:sp>
          <p:nvSpPr>
            <p:cNvPr id="80" name="Rectangle 79"/>
            <p:cNvSpPr/>
            <p:nvPr/>
          </p:nvSpPr>
          <p:spPr>
            <a:xfrm>
              <a:off x="1508619" y="5744607"/>
              <a:ext cx="80540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781335" y="5771382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7203401" y="5321671"/>
            <a:ext cx="3777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3" name="Group 82"/>
          <p:cNvGrpSpPr/>
          <p:nvPr/>
        </p:nvGrpSpPr>
        <p:grpSpPr>
          <a:xfrm rot="2286534">
            <a:off x="7037802" y="4788451"/>
            <a:ext cx="622412" cy="216024"/>
            <a:chOff x="16365" y="4311113"/>
            <a:chExt cx="622412" cy="216024"/>
          </a:xfrm>
        </p:grpSpPr>
        <p:sp>
          <p:nvSpPr>
            <p:cNvPr id="84" name="Rectangle 83"/>
            <p:cNvSpPr/>
            <p:nvPr/>
          </p:nvSpPr>
          <p:spPr>
            <a:xfrm>
              <a:off x="16365" y="4311113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5-Point Star 84"/>
            <p:cNvSpPr/>
            <p:nvPr/>
          </p:nvSpPr>
          <p:spPr>
            <a:xfrm>
              <a:off x="458757" y="4347117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6494461" y="5990526"/>
            <a:ext cx="5195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7" name="Group 86"/>
          <p:cNvGrpSpPr/>
          <p:nvPr/>
        </p:nvGrpSpPr>
        <p:grpSpPr>
          <a:xfrm rot="18002287">
            <a:off x="7090947" y="5955739"/>
            <a:ext cx="805404" cy="216024"/>
            <a:chOff x="1508619" y="5744607"/>
            <a:chExt cx="805404" cy="216024"/>
          </a:xfrm>
        </p:grpSpPr>
        <p:sp>
          <p:nvSpPr>
            <p:cNvPr id="88" name="Rectangle 87"/>
            <p:cNvSpPr/>
            <p:nvPr/>
          </p:nvSpPr>
          <p:spPr>
            <a:xfrm>
              <a:off x="1508619" y="5744607"/>
              <a:ext cx="80540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1781335" y="5771382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90" name="Down Arrow 89"/>
          <p:cNvSpPr/>
          <p:nvPr/>
        </p:nvSpPr>
        <p:spPr>
          <a:xfrm rot="16200000">
            <a:off x="9025471" y="4952405"/>
            <a:ext cx="295790" cy="12087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8528990" y="5633004"/>
            <a:ext cx="191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 Crosslinks</a:t>
            </a:r>
          </a:p>
          <a:p>
            <a:r>
              <a:rPr lang="en-GB" dirty="0"/>
              <a:t>Size Select</a:t>
            </a:r>
          </a:p>
          <a:p>
            <a:r>
              <a:rPr lang="en-GB" dirty="0"/>
              <a:t>Add Adapters </a:t>
            </a:r>
          </a:p>
          <a:p>
            <a:r>
              <a:rPr lang="en-GB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1388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775520" y="4581128"/>
            <a:ext cx="8636016" cy="880592"/>
            <a:chOff x="251520" y="1556792"/>
            <a:chExt cx="3990277" cy="2281769"/>
          </a:xfrm>
        </p:grpSpPr>
        <p:sp>
          <p:nvSpPr>
            <p:cNvPr id="84" name="Rectangle 83"/>
            <p:cNvSpPr/>
            <p:nvPr/>
          </p:nvSpPr>
          <p:spPr>
            <a:xfrm>
              <a:off x="251520" y="1556792"/>
              <a:ext cx="3960440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7011" y="2881557"/>
              <a:ext cx="1964786" cy="95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Input Material (sonicated / </a:t>
              </a:r>
              <a:r>
                <a:rPr lang="en-GB" dirty="0" err="1"/>
                <a:t>Mnase</a:t>
              </a:r>
              <a:r>
                <a:rPr lang="en-GB" dirty="0"/>
                <a:t> / H3 </a:t>
              </a:r>
              <a:r>
                <a:rPr lang="en-GB" dirty="0" err="1"/>
                <a:t>etc</a:t>
              </a:r>
              <a:r>
                <a:rPr lang="en-GB" dirty="0"/>
                <a:t>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775521" y="1792575"/>
            <a:ext cx="3979199" cy="2160240"/>
            <a:chOff x="251520" y="1556792"/>
            <a:chExt cx="3979199" cy="2160240"/>
          </a:xfrm>
        </p:grpSpPr>
        <p:sp>
          <p:nvSpPr>
            <p:cNvPr id="77" name="Rectangle 76"/>
            <p:cNvSpPr/>
            <p:nvPr/>
          </p:nvSpPr>
          <p:spPr>
            <a:xfrm>
              <a:off x="251520" y="1556792"/>
              <a:ext cx="3960440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79488" y="3307860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ChIP</a:t>
              </a:r>
              <a:r>
                <a:rPr lang="en-GB" dirty="0"/>
                <a:t> Material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you sequence?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0" y="1936592"/>
            <a:ext cx="2725482" cy="1839071"/>
            <a:chOff x="327857" y="4245629"/>
            <a:chExt cx="2725482" cy="1839071"/>
          </a:xfrm>
        </p:grpSpPr>
        <p:grpSp>
          <p:nvGrpSpPr>
            <p:cNvPr id="16" name="Group 15"/>
            <p:cNvGrpSpPr/>
            <p:nvPr/>
          </p:nvGrpSpPr>
          <p:grpSpPr>
            <a:xfrm>
              <a:off x="1490012" y="5800173"/>
              <a:ext cx="805404" cy="216024"/>
              <a:chOff x="1508619" y="5744607"/>
              <a:chExt cx="805404" cy="21602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508619" y="5744607"/>
                <a:ext cx="80540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5-Point Star 35"/>
              <p:cNvSpPr/>
              <p:nvPr/>
            </p:nvSpPr>
            <p:spPr>
              <a:xfrm>
                <a:off x="1781335" y="5771382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22788" y="4531101"/>
              <a:ext cx="622412" cy="216024"/>
              <a:chOff x="16365" y="4311113"/>
              <a:chExt cx="622412" cy="21602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65" y="4311113"/>
                <a:ext cx="62241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5-Point Star 33"/>
              <p:cNvSpPr/>
              <p:nvPr/>
            </p:nvSpPr>
            <p:spPr>
              <a:xfrm>
                <a:off x="458757" y="4347117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14475983">
              <a:off x="2518561" y="5072429"/>
              <a:ext cx="806820" cy="216024"/>
              <a:chOff x="5698468" y="4905182"/>
              <a:chExt cx="806820" cy="2160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98468" y="4905182"/>
                <a:ext cx="80682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5-Point Star 31"/>
              <p:cNvSpPr/>
              <p:nvPr/>
            </p:nvSpPr>
            <p:spPr>
              <a:xfrm>
                <a:off x="6258982" y="4923184"/>
                <a:ext cx="180020" cy="180020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02634" y="4259387"/>
              <a:ext cx="2650705" cy="1825313"/>
              <a:chOff x="402634" y="4259387"/>
              <a:chExt cx="2650705" cy="182531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473796" y="4259387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054405">
                <a:off x="1986313" y="4300218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4161990">
                <a:off x="2438428" y="4646841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7703091">
                <a:off x="2271055" y="5106124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0611040">
                <a:off x="1614212" y="531525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1870128">
                <a:off x="1000565" y="524909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4362945">
                <a:off x="557164" y="4984064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9562677">
                <a:off x="796484" y="4390059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Y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06727" y="4797152"/>
                <a:ext cx="1594520" cy="7200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453188" y="4245629"/>
              <a:ext cx="3777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7857" y="5752239"/>
              <a:ext cx="5195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386521" y="1792575"/>
            <a:ext cx="3960440" cy="2160240"/>
            <a:chOff x="4773667" y="1556792"/>
            <a:chExt cx="3960440" cy="2160240"/>
          </a:xfrm>
        </p:grpSpPr>
        <p:grpSp>
          <p:nvGrpSpPr>
            <p:cNvPr id="80" name="Group 79"/>
            <p:cNvGrpSpPr/>
            <p:nvPr/>
          </p:nvGrpSpPr>
          <p:grpSpPr>
            <a:xfrm>
              <a:off x="4773667" y="1556792"/>
              <a:ext cx="3960440" cy="2160240"/>
              <a:chOff x="251520" y="1556792"/>
              <a:chExt cx="3960440" cy="216024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251520" y="1556792"/>
                <a:ext cx="3960440" cy="2160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732738" y="3307860"/>
                <a:ext cx="2478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Mock (IgG)</a:t>
                </a:r>
                <a:r>
                  <a:rPr lang="en-GB" dirty="0" err="1"/>
                  <a:t>ChIP</a:t>
                </a:r>
                <a:r>
                  <a:rPr lang="en-GB" dirty="0"/>
                  <a:t> Material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973660" y="1712874"/>
              <a:ext cx="2725482" cy="1839071"/>
              <a:chOff x="5148064" y="1632305"/>
              <a:chExt cx="2725482" cy="1839071"/>
            </a:xfrm>
          </p:grpSpPr>
          <p:sp>
            <p:nvSpPr>
              <p:cNvPr id="46" name="TextBox 45"/>
              <p:cNvSpPr txBox="1"/>
              <p:nvPr/>
            </p:nvSpPr>
            <p:spPr>
              <a:xfrm rot="4161990">
                <a:off x="7258635" y="2033517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0611040">
                <a:off x="6434419" y="2701935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9562677">
                <a:off x="5616691" y="1776735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94003" y="1646063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054405">
                <a:off x="6806520" y="1686894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7703091">
                <a:off x="7091262" y="2492800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1870128">
                <a:off x="5820772" y="2635775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4362945">
                <a:off x="5377371" y="2370740"/>
                <a:ext cx="46038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6934" y="2183828"/>
                <a:ext cx="1594520" cy="7200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273395" y="1632305"/>
                <a:ext cx="37775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148064" y="3138915"/>
                <a:ext cx="51957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879135" y="4731228"/>
            <a:ext cx="8291263" cy="224797"/>
            <a:chOff x="426368" y="3663008"/>
            <a:chExt cx="8291263" cy="224797"/>
          </a:xfrm>
        </p:grpSpPr>
        <p:sp>
          <p:nvSpPr>
            <p:cNvPr id="61" name="Rectangle 60"/>
            <p:cNvSpPr/>
            <p:nvPr/>
          </p:nvSpPr>
          <p:spPr>
            <a:xfrm>
              <a:off x="7004990" y="3671781"/>
              <a:ext cx="80682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56284" y="3663008"/>
              <a:ext cx="80540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6368" y="3667423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5-Point Star 63"/>
            <p:cNvSpPr/>
            <p:nvPr/>
          </p:nvSpPr>
          <p:spPr>
            <a:xfrm>
              <a:off x="868760" y="3703427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65" name="5-Point Star 64"/>
            <p:cNvSpPr/>
            <p:nvPr/>
          </p:nvSpPr>
          <p:spPr>
            <a:xfrm>
              <a:off x="3029000" y="3689783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7565504" y="3689783"/>
              <a:ext cx="180020" cy="180020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05272" y="3663008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84176" y="3663008"/>
              <a:ext cx="6224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080" y="3663008"/>
              <a:ext cx="2367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18180" y="3663008"/>
              <a:ext cx="3777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52428" y="3663008"/>
              <a:ext cx="7355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44516" y="3663008"/>
              <a:ext cx="5195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10436" y="3663008"/>
              <a:ext cx="24168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698468" y="3663008"/>
              <a:ext cx="9617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16958" y="3663008"/>
              <a:ext cx="23130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873484" y="3671781"/>
              <a:ext cx="844147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41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5760"/>
            <a:ext cx="8229600" cy="1143000"/>
          </a:xfrm>
        </p:spPr>
        <p:txBody>
          <a:bodyPr/>
          <a:lstStyle/>
          <a:p>
            <a:r>
              <a:rPr lang="en-GB" dirty="0"/>
              <a:t>Sequencing for </a:t>
            </a:r>
            <a:r>
              <a:rPr lang="en-GB" dirty="0" err="1"/>
              <a:t>ChIP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631504" y="1196752"/>
            <a:ext cx="8928992" cy="504056"/>
            <a:chOff x="107504" y="1628800"/>
            <a:chExt cx="8928992" cy="504056"/>
          </a:xfrm>
        </p:grpSpPr>
        <p:sp>
          <p:nvSpPr>
            <p:cNvPr id="4" name="Rectangle 3"/>
            <p:cNvSpPr/>
            <p:nvPr/>
          </p:nvSpPr>
          <p:spPr>
            <a:xfrm>
              <a:off x="2087724" y="1628800"/>
              <a:ext cx="496855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ChIP</a:t>
              </a:r>
              <a:r>
                <a:rPr lang="en-GB" sz="2800" dirty="0"/>
                <a:t> Fragment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5616" y="1628800"/>
              <a:ext cx="97210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04" y="1628800"/>
              <a:ext cx="1008112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9211" y="1628800"/>
              <a:ext cx="97210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28384" y="1628800"/>
              <a:ext cx="1008112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31504" y="2436256"/>
            <a:ext cx="8928992" cy="1064752"/>
            <a:chOff x="107504" y="2060848"/>
            <a:chExt cx="8928992" cy="1064752"/>
          </a:xfrm>
        </p:grpSpPr>
        <p:grpSp>
          <p:nvGrpSpPr>
            <p:cNvPr id="56" name="Group 55"/>
            <p:cNvGrpSpPr/>
            <p:nvPr/>
          </p:nvGrpSpPr>
          <p:grpSpPr>
            <a:xfrm>
              <a:off x="107504" y="2621544"/>
              <a:ext cx="8928992" cy="504056"/>
              <a:chOff x="107504" y="2621544"/>
              <a:chExt cx="8928992" cy="50405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087724" y="2621544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ChIP</a:t>
                </a:r>
                <a:r>
                  <a:rPr lang="en-GB" sz="2800" dirty="0"/>
                  <a:t> Fragment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15616" y="2621544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750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59211" y="2621544"/>
                <a:ext cx="972108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2838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460288" y="2212548"/>
              <a:ext cx="627436" cy="276999"/>
              <a:chOff x="1460288" y="2587956"/>
              <a:chExt cx="627436" cy="276999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60288" y="2587956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Primer</a:t>
                </a:r>
              </a:p>
            </p:txBody>
          </p:sp>
        </p:grpSp>
        <p:sp>
          <p:nvSpPr>
            <p:cNvPr id="31" name="Right Arrow 30"/>
            <p:cNvSpPr/>
            <p:nvPr/>
          </p:nvSpPr>
          <p:spPr>
            <a:xfrm>
              <a:off x="2132280" y="2060848"/>
              <a:ext cx="1791648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31504" y="4099732"/>
            <a:ext cx="8928992" cy="1057461"/>
            <a:chOff x="107504" y="3826162"/>
            <a:chExt cx="8928992" cy="1057461"/>
          </a:xfrm>
        </p:grpSpPr>
        <p:grpSp>
          <p:nvGrpSpPr>
            <p:cNvPr id="58" name="Group 57"/>
            <p:cNvGrpSpPr/>
            <p:nvPr/>
          </p:nvGrpSpPr>
          <p:grpSpPr>
            <a:xfrm>
              <a:off x="107504" y="4200213"/>
              <a:ext cx="8928992" cy="683410"/>
              <a:chOff x="107504" y="4200213"/>
              <a:chExt cx="8928992" cy="68341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087724" y="4379567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ChIP</a:t>
                </a:r>
                <a:r>
                  <a:rPr lang="en-GB" sz="2800" dirty="0"/>
                  <a:t> Fragment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15616" y="4379567"/>
                <a:ext cx="972108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7504" y="4379567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059211" y="4379567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028384" y="4379567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7056276" y="4200213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 flipH="1">
              <a:off x="7077456" y="3975883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Primer</a:t>
              </a:r>
            </a:p>
          </p:txBody>
        </p:sp>
        <p:sp>
          <p:nvSpPr>
            <p:cNvPr id="47" name="Right Arrow 46"/>
            <p:cNvSpPr/>
            <p:nvPr/>
          </p:nvSpPr>
          <p:spPr>
            <a:xfrm flipH="1">
              <a:off x="5224704" y="3826162"/>
              <a:ext cx="1791648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68748" y="5864585"/>
            <a:ext cx="4647732" cy="923767"/>
            <a:chOff x="4244748" y="5864584"/>
            <a:chExt cx="4647732" cy="923767"/>
          </a:xfrm>
        </p:grpSpPr>
        <p:grpSp>
          <p:nvGrpSpPr>
            <p:cNvPr id="60" name="Group 59"/>
            <p:cNvGrpSpPr/>
            <p:nvPr/>
          </p:nvGrpSpPr>
          <p:grpSpPr>
            <a:xfrm>
              <a:off x="4355976" y="6162926"/>
              <a:ext cx="4536504" cy="256093"/>
              <a:chOff x="4355976" y="6162926"/>
              <a:chExt cx="4536504" cy="25609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362056" y="6162926"/>
                <a:ext cx="2524345" cy="25609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68162" y="6162926"/>
                <a:ext cx="493894" cy="2560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5976" y="6162926"/>
                <a:ext cx="512186" cy="25609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887892" y="6162926"/>
                <a:ext cx="493894" cy="25609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380294" y="6162926"/>
                <a:ext cx="512186" cy="25609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flipH="1">
              <a:off x="4878491" y="5942092"/>
              <a:ext cx="310970" cy="277000"/>
              <a:chOff x="1475656" y="2587956"/>
              <a:chExt cx="612068" cy="54520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702946" y="2587956"/>
                <a:ext cx="363597" cy="54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sz="12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flipH="1">
              <a:off x="4667004" y="5864584"/>
              <a:ext cx="192017" cy="25318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44748" y="6419019"/>
              <a:ext cx="1526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Barcode 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98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5924364" y="1340768"/>
            <a:ext cx="5426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end up with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963380" y="1181218"/>
            <a:ext cx="3843796" cy="3039870"/>
            <a:chOff x="2439380" y="1340768"/>
            <a:chExt cx="3843796" cy="3039870"/>
          </a:xfrm>
        </p:grpSpPr>
        <p:grpSp>
          <p:nvGrpSpPr>
            <p:cNvPr id="7" name="Group 6"/>
            <p:cNvGrpSpPr/>
            <p:nvPr/>
          </p:nvGrpSpPr>
          <p:grpSpPr>
            <a:xfrm>
              <a:off x="2439380" y="2463552"/>
              <a:ext cx="2092672" cy="144016"/>
              <a:chOff x="1687240" y="3573016"/>
              <a:chExt cx="2092672" cy="144016"/>
            </a:xfrm>
          </p:grpSpPr>
          <p:sp>
            <p:nvSpPr>
              <p:cNvPr id="5" name="Right Arrow 4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87552" y="2289203"/>
              <a:ext cx="2092672" cy="144016"/>
              <a:chOff x="1687240" y="3573016"/>
              <a:chExt cx="2092672" cy="144016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87068" y="2114854"/>
              <a:ext cx="2092672" cy="144016"/>
              <a:chOff x="1687240" y="3573016"/>
              <a:chExt cx="2092672" cy="144016"/>
            </a:xfrm>
          </p:grpSpPr>
          <p:sp>
            <p:nvSpPr>
              <p:cNvPr id="12" name="Right Arrow 11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71428" y="2618910"/>
              <a:ext cx="2092672" cy="144016"/>
              <a:chOff x="1687240" y="3573016"/>
              <a:chExt cx="2092672" cy="144016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5-Point Star 16"/>
            <p:cNvSpPr/>
            <p:nvPr/>
          </p:nvSpPr>
          <p:spPr>
            <a:xfrm>
              <a:off x="4139952" y="1340768"/>
              <a:ext cx="531676" cy="53167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807532" y="2780928"/>
              <a:ext cx="2092672" cy="144016"/>
              <a:chOff x="1687240" y="3573016"/>
              <a:chExt cx="2092672" cy="144016"/>
            </a:xfrm>
          </p:grpSpPr>
          <p:sp>
            <p:nvSpPr>
              <p:cNvPr id="21" name="Right Arrow 20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03476" y="2922848"/>
              <a:ext cx="2092672" cy="144016"/>
              <a:chOff x="1687240" y="3573016"/>
              <a:chExt cx="2092672" cy="144016"/>
            </a:xfrm>
          </p:grpSpPr>
          <p:sp>
            <p:nvSpPr>
              <p:cNvPr id="24" name="Right Arrow 23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12332" y="3085728"/>
              <a:ext cx="2092672" cy="144016"/>
              <a:chOff x="1687240" y="3573016"/>
              <a:chExt cx="2092672" cy="144016"/>
            </a:xfrm>
          </p:grpSpPr>
          <p:sp>
            <p:nvSpPr>
              <p:cNvPr id="27" name="Right Arrow 26"/>
              <p:cNvSpPr/>
              <p:nvPr/>
            </p:nvSpPr>
            <p:spPr>
              <a:xfrm>
                <a:off x="1979712" y="35730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87240" y="36090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517552" y="3265748"/>
              <a:ext cx="3765624" cy="1114890"/>
              <a:chOff x="3042878" y="4392240"/>
              <a:chExt cx="3765624" cy="1114890"/>
            </a:xfrm>
          </p:grpSpPr>
          <p:sp>
            <p:nvSpPr>
              <p:cNvPr id="30" name="Right Arrow 29"/>
              <p:cNvSpPr/>
              <p:nvPr/>
            </p:nvSpPr>
            <p:spPr>
              <a:xfrm rot="10800000">
                <a:off x="4715830" y="5014416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0800000">
                <a:off x="6520470" y="5050420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10800000">
                <a:off x="3167658" y="5188765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0800000">
                <a:off x="4972298" y="5224769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ight Arrow 35"/>
              <p:cNvSpPr/>
              <p:nvPr/>
            </p:nvSpPr>
            <p:spPr>
              <a:xfrm rot="10800000">
                <a:off x="3568142" y="5363114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0800000">
                <a:off x="5372782" y="5399118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ight Arrow 38"/>
              <p:cNvSpPr/>
              <p:nvPr/>
            </p:nvSpPr>
            <p:spPr>
              <a:xfrm rot="10800000">
                <a:off x="4283782" y="4859058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0800000">
                <a:off x="6088422" y="4895062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ight Arrow 41"/>
              <p:cNvSpPr/>
              <p:nvPr/>
            </p:nvSpPr>
            <p:spPr>
              <a:xfrm rot="10800000">
                <a:off x="3347678" y="4697040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0800000">
                <a:off x="5152318" y="4733044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10800000">
                <a:off x="3851734" y="4555120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0800000">
                <a:off x="5656374" y="4591124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0800000">
                <a:off x="3042878" y="4392240"/>
                <a:ext cx="1800200" cy="1440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0800000">
                <a:off x="4847518" y="4428244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5" name="Freeform 54"/>
          <p:cNvSpPr/>
          <p:nvPr/>
        </p:nvSpPr>
        <p:spPr>
          <a:xfrm>
            <a:off x="2678554" y="4431017"/>
            <a:ext cx="6911340" cy="925041"/>
          </a:xfrm>
          <a:custGeom>
            <a:avLst/>
            <a:gdLst>
              <a:gd name="connsiteX0" fmla="*/ 0 w 6858000"/>
              <a:gd name="connsiteY0" fmla="*/ 563980 h 640180"/>
              <a:gd name="connsiteX1" fmla="*/ 1280160 w 6858000"/>
              <a:gd name="connsiteY1" fmla="*/ 571600 h 640180"/>
              <a:gd name="connsiteX2" fmla="*/ 3177540 w 6858000"/>
              <a:gd name="connsiteY2" fmla="*/ 100 h 640180"/>
              <a:gd name="connsiteX3" fmla="*/ 5082540 w 6858000"/>
              <a:gd name="connsiteY3" fmla="*/ 525880 h 640180"/>
              <a:gd name="connsiteX4" fmla="*/ 6858000 w 6858000"/>
              <a:gd name="connsiteY4" fmla="*/ 640180 h 640180"/>
              <a:gd name="connsiteX0" fmla="*/ 0 w 6896100"/>
              <a:gd name="connsiteY0" fmla="*/ 655420 h 680544"/>
              <a:gd name="connsiteX1" fmla="*/ 1318260 w 6896100"/>
              <a:gd name="connsiteY1" fmla="*/ 571600 h 680544"/>
              <a:gd name="connsiteX2" fmla="*/ 3215640 w 6896100"/>
              <a:gd name="connsiteY2" fmla="*/ 100 h 680544"/>
              <a:gd name="connsiteX3" fmla="*/ 5120640 w 6896100"/>
              <a:gd name="connsiteY3" fmla="*/ 525880 h 680544"/>
              <a:gd name="connsiteX4" fmla="*/ 6896100 w 6896100"/>
              <a:gd name="connsiteY4" fmla="*/ 640180 h 680544"/>
              <a:gd name="connsiteX0" fmla="*/ 0 w 6896100"/>
              <a:gd name="connsiteY0" fmla="*/ 655420 h 663617"/>
              <a:gd name="connsiteX1" fmla="*/ 1318260 w 6896100"/>
              <a:gd name="connsiteY1" fmla="*/ 571600 h 663617"/>
              <a:gd name="connsiteX2" fmla="*/ 3215640 w 6896100"/>
              <a:gd name="connsiteY2" fmla="*/ 100 h 663617"/>
              <a:gd name="connsiteX3" fmla="*/ 5120640 w 6896100"/>
              <a:gd name="connsiteY3" fmla="*/ 525880 h 663617"/>
              <a:gd name="connsiteX4" fmla="*/ 6896100 w 6896100"/>
              <a:gd name="connsiteY4" fmla="*/ 640180 h 663617"/>
              <a:gd name="connsiteX0" fmla="*/ 0 w 6896100"/>
              <a:gd name="connsiteY0" fmla="*/ 1204008 h 1242284"/>
              <a:gd name="connsiteX1" fmla="*/ 1318260 w 6896100"/>
              <a:gd name="connsiteY1" fmla="*/ 1120188 h 1242284"/>
              <a:gd name="connsiteX2" fmla="*/ 3230880 w 6896100"/>
              <a:gd name="connsiteY2" fmla="*/ 48 h 1242284"/>
              <a:gd name="connsiteX3" fmla="*/ 5120640 w 6896100"/>
              <a:gd name="connsiteY3" fmla="*/ 1074468 h 1242284"/>
              <a:gd name="connsiteX4" fmla="*/ 6896100 w 6896100"/>
              <a:gd name="connsiteY4" fmla="*/ 1188768 h 1242284"/>
              <a:gd name="connsiteX0" fmla="*/ 0 w 6903720"/>
              <a:gd name="connsiteY0" fmla="*/ 1287828 h 1297804"/>
              <a:gd name="connsiteX1" fmla="*/ 1325880 w 6903720"/>
              <a:gd name="connsiteY1" fmla="*/ 1120188 h 1297804"/>
              <a:gd name="connsiteX2" fmla="*/ 3238500 w 6903720"/>
              <a:gd name="connsiteY2" fmla="*/ 48 h 1297804"/>
              <a:gd name="connsiteX3" fmla="*/ 5128260 w 6903720"/>
              <a:gd name="connsiteY3" fmla="*/ 1074468 h 1297804"/>
              <a:gd name="connsiteX4" fmla="*/ 6903720 w 6903720"/>
              <a:gd name="connsiteY4" fmla="*/ 1188768 h 1297804"/>
              <a:gd name="connsiteX0" fmla="*/ 0 w 6911340"/>
              <a:gd name="connsiteY0" fmla="*/ 1287829 h 1297805"/>
              <a:gd name="connsiteX1" fmla="*/ 1325880 w 6911340"/>
              <a:gd name="connsiteY1" fmla="*/ 1120189 h 1297805"/>
              <a:gd name="connsiteX2" fmla="*/ 3238500 w 6911340"/>
              <a:gd name="connsiteY2" fmla="*/ 49 h 1297805"/>
              <a:gd name="connsiteX3" fmla="*/ 5128260 w 6911340"/>
              <a:gd name="connsiteY3" fmla="*/ 1074469 h 1297805"/>
              <a:gd name="connsiteX4" fmla="*/ 6911340 w 6911340"/>
              <a:gd name="connsiteY4" fmla="*/ 1287829 h 129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340" h="1297805">
                <a:moveTo>
                  <a:pt x="0" y="1287829"/>
                </a:moveTo>
                <a:cubicBezTo>
                  <a:pt x="421005" y="1300529"/>
                  <a:pt x="786130" y="1334819"/>
                  <a:pt x="1325880" y="1120189"/>
                </a:cubicBezTo>
                <a:cubicBezTo>
                  <a:pt x="1865630" y="905559"/>
                  <a:pt x="2604770" y="7669"/>
                  <a:pt x="3238500" y="49"/>
                </a:cubicBezTo>
                <a:cubicBezTo>
                  <a:pt x="3872230" y="-7571"/>
                  <a:pt x="4516120" y="859839"/>
                  <a:pt x="5128260" y="1074469"/>
                </a:cubicBezTo>
                <a:cubicBezTo>
                  <a:pt x="5740400" y="1289099"/>
                  <a:pt x="6330315" y="1284019"/>
                  <a:pt x="6911340" y="1287829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3186951" y="5407895"/>
            <a:ext cx="5919203" cy="1178129"/>
            <a:chOff x="1691680" y="4716546"/>
            <a:chExt cx="5919203" cy="2205752"/>
          </a:xfrm>
        </p:grpSpPr>
        <p:sp>
          <p:nvSpPr>
            <p:cNvPr id="56" name="Freeform 55"/>
            <p:cNvSpPr/>
            <p:nvPr/>
          </p:nvSpPr>
          <p:spPr>
            <a:xfrm>
              <a:off x="1691680" y="4716546"/>
              <a:ext cx="5040560" cy="1105453"/>
            </a:xfrm>
            <a:custGeom>
              <a:avLst/>
              <a:gdLst>
                <a:gd name="connsiteX0" fmla="*/ 0 w 6858000"/>
                <a:gd name="connsiteY0" fmla="*/ 563980 h 640180"/>
                <a:gd name="connsiteX1" fmla="*/ 1280160 w 6858000"/>
                <a:gd name="connsiteY1" fmla="*/ 571600 h 640180"/>
                <a:gd name="connsiteX2" fmla="*/ 3177540 w 6858000"/>
                <a:gd name="connsiteY2" fmla="*/ 100 h 640180"/>
                <a:gd name="connsiteX3" fmla="*/ 5082540 w 6858000"/>
                <a:gd name="connsiteY3" fmla="*/ 525880 h 640180"/>
                <a:gd name="connsiteX4" fmla="*/ 6858000 w 6858000"/>
                <a:gd name="connsiteY4" fmla="*/ 640180 h 640180"/>
                <a:gd name="connsiteX0" fmla="*/ 0 w 6896100"/>
                <a:gd name="connsiteY0" fmla="*/ 655420 h 680544"/>
                <a:gd name="connsiteX1" fmla="*/ 1318260 w 6896100"/>
                <a:gd name="connsiteY1" fmla="*/ 571600 h 680544"/>
                <a:gd name="connsiteX2" fmla="*/ 3215640 w 6896100"/>
                <a:gd name="connsiteY2" fmla="*/ 100 h 680544"/>
                <a:gd name="connsiteX3" fmla="*/ 5120640 w 6896100"/>
                <a:gd name="connsiteY3" fmla="*/ 525880 h 680544"/>
                <a:gd name="connsiteX4" fmla="*/ 6896100 w 6896100"/>
                <a:gd name="connsiteY4" fmla="*/ 640180 h 680544"/>
                <a:gd name="connsiteX0" fmla="*/ 0 w 6896100"/>
                <a:gd name="connsiteY0" fmla="*/ 655420 h 663617"/>
                <a:gd name="connsiteX1" fmla="*/ 1318260 w 6896100"/>
                <a:gd name="connsiteY1" fmla="*/ 571600 h 663617"/>
                <a:gd name="connsiteX2" fmla="*/ 3215640 w 6896100"/>
                <a:gd name="connsiteY2" fmla="*/ 100 h 663617"/>
                <a:gd name="connsiteX3" fmla="*/ 5120640 w 6896100"/>
                <a:gd name="connsiteY3" fmla="*/ 525880 h 663617"/>
                <a:gd name="connsiteX4" fmla="*/ 6896100 w 6896100"/>
                <a:gd name="connsiteY4" fmla="*/ 640180 h 663617"/>
                <a:gd name="connsiteX0" fmla="*/ 0 w 6896100"/>
                <a:gd name="connsiteY0" fmla="*/ 1204008 h 1242284"/>
                <a:gd name="connsiteX1" fmla="*/ 1318260 w 6896100"/>
                <a:gd name="connsiteY1" fmla="*/ 1120188 h 1242284"/>
                <a:gd name="connsiteX2" fmla="*/ 3230880 w 6896100"/>
                <a:gd name="connsiteY2" fmla="*/ 48 h 1242284"/>
                <a:gd name="connsiteX3" fmla="*/ 5120640 w 6896100"/>
                <a:gd name="connsiteY3" fmla="*/ 1074468 h 1242284"/>
                <a:gd name="connsiteX4" fmla="*/ 6896100 w 6896100"/>
                <a:gd name="connsiteY4" fmla="*/ 1188768 h 1242284"/>
                <a:gd name="connsiteX0" fmla="*/ 0 w 6903720"/>
                <a:gd name="connsiteY0" fmla="*/ 1287828 h 1297804"/>
                <a:gd name="connsiteX1" fmla="*/ 1325880 w 6903720"/>
                <a:gd name="connsiteY1" fmla="*/ 1120188 h 1297804"/>
                <a:gd name="connsiteX2" fmla="*/ 3238500 w 6903720"/>
                <a:gd name="connsiteY2" fmla="*/ 48 h 1297804"/>
                <a:gd name="connsiteX3" fmla="*/ 5128260 w 6903720"/>
                <a:gd name="connsiteY3" fmla="*/ 1074468 h 1297804"/>
                <a:gd name="connsiteX4" fmla="*/ 6903720 w 6903720"/>
                <a:gd name="connsiteY4" fmla="*/ 1188768 h 1297804"/>
                <a:gd name="connsiteX0" fmla="*/ 0 w 6911340"/>
                <a:gd name="connsiteY0" fmla="*/ 1287829 h 1297805"/>
                <a:gd name="connsiteX1" fmla="*/ 1325880 w 6911340"/>
                <a:gd name="connsiteY1" fmla="*/ 1120189 h 1297805"/>
                <a:gd name="connsiteX2" fmla="*/ 3238500 w 6911340"/>
                <a:gd name="connsiteY2" fmla="*/ 49 h 1297805"/>
                <a:gd name="connsiteX3" fmla="*/ 5128260 w 6911340"/>
                <a:gd name="connsiteY3" fmla="*/ 1074469 h 1297805"/>
                <a:gd name="connsiteX4" fmla="*/ 6911340 w 6911340"/>
                <a:gd name="connsiteY4" fmla="*/ 1287829 h 129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1340" h="1297805">
                  <a:moveTo>
                    <a:pt x="0" y="1287829"/>
                  </a:moveTo>
                  <a:cubicBezTo>
                    <a:pt x="421005" y="1300529"/>
                    <a:pt x="786130" y="1334819"/>
                    <a:pt x="1325880" y="1120189"/>
                  </a:cubicBezTo>
                  <a:cubicBezTo>
                    <a:pt x="1865630" y="905559"/>
                    <a:pt x="2604770" y="7669"/>
                    <a:pt x="3238500" y="49"/>
                  </a:cubicBezTo>
                  <a:cubicBezTo>
                    <a:pt x="3872230" y="-7571"/>
                    <a:pt x="4516120" y="859839"/>
                    <a:pt x="5128260" y="1074469"/>
                  </a:cubicBezTo>
                  <a:cubicBezTo>
                    <a:pt x="5740400" y="1289099"/>
                    <a:pt x="6330315" y="1284019"/>
                    <a:pt x="6911340" y="1287829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 56"/>
            <p:cNvSpPr/>
            <p:nvPr/>
          </p:nvSpPr>
          <p:spPr>
            <a:xfrm flipV="1">
              <a:off x="2570323" y="5816845"/>
              <a:ext cx="5040560" cy="1105453"/>
            </a:xfrm>
            <a:custGeom>
              <a:avLst/>
              <a:gdLst>
                <a:gd name="connsiteX0" fmla="*/ 0 w 6858000"/>
                <a:gd name="connsiteY0" fmla="*/ 563980 h 640180"/>
                <a:gd name="connsiteX1" fmla="*/ 1280160 w 6858000"/>
                <a:gd name="connsiteY1" fmla="*/ 571600 h 640180"/>
                <a:gd name="connsiteX2" fmla="*/ 3177540 w 6858000"/>
                <a:gd name="connsiteY2" fmla="*/ 100 h 640180"/>
                <a:gd name="connsiteX3" fmla="*/ 5082540 w 6858000"/>
                <a:gd name="connsiteY3" fmla="*/ 525880 h 640180"/>
                <a:gd name="connsiteX4" fmla="*/ 6858000 w 6858000"/>
                <a:gd name="connsiteY4" fmla="*/ 640180 h 640180"/>
                <a:gd name="connsiteX0" fmla="*/ 0 w 6896100"/>
                <a:gd name="connsiteY0" fmla="*/ 655420 h 680544"/>
                <a:gd name="connsiteX1" fmla="*/ 1318260 w 6896100"/>
                <a:gd name="connsiteY1" fmla="*/ 571600 h 680544"/>
                <a:gd name="connsiteX2" fmla="*/ 3215640 w 6896100"/>
                <a:gd name="connsiteY2" fmla="*/ 100 h 680544"/>
                <a:gd name="connsiteX3" fmla="*/ 5120640 w 6896100"/>
                <a:gd name="connsiteY3" fmla="*/ 525880 h 680544"/>
                <a:gd name="connsiteX4" fmla="*/ 6896100 w 6896100"/>
                <a:gd name="connsiteY4" fmla="*/ 640180 h 680544"/>
                <a:gd name="connsiteX0" fmla="*/ 0 w 6896100"/>
                <a:gd name="connsiteY0" fmla="*/ 655420 h 663617"/>
                <a:gd name="connsiteX1" fmla="*/ 1318260 w 6896100"/>
                <a:gd name="connsiteY1" fmla="*/ 571600 h 663617"/>
                <a:gd name="connsiteX2" fmla="*/ 3215640 w 6896100"/>
                <a:gd name="connsiteY2" fmla="*/ 100 h 663617"/>
                <a:gd name="connsiteX3" fmla="*/ 5120640 w 6896100"/>
                <a:gd name="connsiteY3" fmla="*/ 525880 h 663617"/>
                <a:gd name="connsiteX4" fmla="*/ 6896100 w 6896100"/>
                <a:gd name="connsiteY4" fmla="*/ 640180 h 663617"/>
                <a:gd name="connsiteX0" fmla="*/ 0 w 6896100"/>
                <a:gd name="connsiteY0" fmla="*/ 1204008 h 1242284"/>
                <a:gd name="connsiteX1" fmla="*/ 1318260 w 6896100"/>
                <a:gd name="connsiteY1" fmla="*/ 1120188 h 1242284"/>
                <a:gd name="connsiteX2" fmla="*/ 3230880 w 6896100"/>
                <a:gd name="connsiteY2" fmla="*/ 48 h 1242284"/>
                <a:gd name="connsiteX3" fmla="*/ 5120640 w 6896100"/>
                <a:gd name="connsiteY3" fmla="*/ 1074468 h 1242284"/>
                <a:gd name="connsiteX4" fmla="*/ 6896100 w 6896100"/>
                <a:gd name="connsiteY4" fmla="*/ 1188768 h 1242284"/>
                <a:gd name="connsiteX0" fmla="*/ 0 w 6903720"/>
                <a:gd name="connsiteY0" fmla="*/ 1287828 h 1297804"/>
                <a:gd name="connsiteX1" fmla="*/ 1325880 w 6903720"/>
                <a:gd name="connsiteY1" fmla="*/ 1120188 h 1297804"/>
                <a:gd name="connsiteX2" fmla="*/ 3238500 w 6903720"/>
                <a:gd name="connsiteY2" fmla="*/ 48 h 1297804"/>
                <a:gd name="connsiteX3" fmla="*/ 5128260 w 6903720"/>
                <a:gd name="connsiteY3" fmla="*/ 1074468 h 1297804"/>
                <a:gd name="connsiteX4" fmla="*/ 6903720 w 6903720"/>
                <a:gd name="connsiteY4" fmla="*/ 1188768 h 1297804"/>
                <a:gd name="connsiteX0" fmla="*/ 0 w 6911340"/>
                <a:gd name="connsiteY0" fmla="*/ 1287829 h 1297805"/>
                <a:gd name="connsiteX1" fmla="*/ 1325880 w 6911340"/>
                <a:gd name="connsiteY1" fmla="*/ 1120189 h 1297805"/>
                <a:gd name="connsiteX2" fmla="*/ 3238500 w 6911340"/>
                <a:gd name="connsiteY2" fmla="*/ 49 h 1297805"/>
                <a:gd name="connsiteX3" fmla="*/ 5128260 w 6911340"/>
                <a:gd name="connsiteY3" fmla="*/ 1074469 h 1297805"/>
                <a:gd name="connsiteX4" fmla="*/ 6911340 w 6911340"/>
                <a:gd name="connsiteY4" fmla="*/ 1287829 h 129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1340" h="1297805">
                  <a:moveTo>
                    <a:pt x="0" y="1287829"/>
                  </a:moveTo>
                  <a:cubicBezTo>
                    <a:pt x="421005" y="1300529"/>
                    <a:pt x="786130" y="1334819"/>
                    <a:pt x="1325880" y="1120189"/>
                  </a:cubicBezTo>
                  <a:cubicBezTo>
                    <a:pt x="1865630" y="905559"/>
                    <a:pt x="2604770" y="7669"/>
                    <a:pt x="3238500" y="49"/>
                  </a:cubicBezTo>
                  <a:cubicBezTo>
                    <a:pt x="3872230" y="-7571"/>
                    <a:pt x="4516120" y="859839"/>
                    <a:pt x="5128260" y="1074469"/>
                  </a:cubicBezTo>
                  <a:cubicBezTo>
                    <a:pt x="5740400" y="1289099"/>
                    <a:pt x="6330315" y="1284019"/>
                    <a:pt x="6911340" y="1287829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23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End vs Paired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5228" y="1844824"/>
            <a:ext cx="61566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Insert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57164" y="3102533"/>
            <a:ext cx="7514748" cy="1152128"/>
            <a:chOff x="45584" y="3356992"/>
            <a:chExt cx="7514748" cy="1152128"/>
          </a:xfrm>
        </p:grpSpPr>
        <p:grpSp>
          <p:nvGrpSpPr>
            <p:cNvPr id="11" name="Group 10"/>
            <p:cNvGrpSpPr/>
            <p:nvPr/>
          </p:nvGrpSpPr>
          <p:grpSpPr>
            <a:xfrm>
              <a:off x="1403648" y="3356992"/>
              <a:ext cx="6156684" cy="1152128"/>
              <a:chOff x="1403648" y="3356992"/>
              <a:chExt cx="6156684" cy="11521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5876" y="3645024"/>
                <a:ext cx="201622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Inferred</a:t>
                </a:r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1403648" y="3356992"/>
                <a:ext cx="2052228" cy="1152128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Read 1</a:t>
                </a:r>
              </a:p>
            </p:txBody>
          </p:sp>
          <p:sp>
            <p:nvSpPr>
              <p:cNvPr id="7" name="Right Arrow 6"/>
              <p:cNvSpPr/>
              <p:nvPr/>
            </p:nvSpPr>
            <p:spPr>
              <a:xfrm flipH="1">
                <a:off x="5508104" y="3356992"/>
                <a:ext cx="2052228" cy="115212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Read 2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5584" y="3609890"/>
              <a:ext cx="10775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Paired</a:t>
              </a:r>
            </a:p>
            <a:p>
              <a:r>
                <a:rPr lang="en-GB" dirty="0"/>
                <a:t>(= &gt;$£€¥)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57164" y="4648274"/>
            <a:ext cx="7262720" cy="1152128"/>
            <a:chOff x="45584" y="4902733"/>
            <a:chExt cx="7262720" cy="1152128"/>
          </a:xfrm>
        </p:grpSpPr>
        <p:grpSp>
          <p:nvGrpSpPr>
            <p:cNvPr id="10" name="Group 9"/>
            <p:cNvGrpSpPr/>
            <p:nvPr/>
          </p:nvGrpSpPr>
          <p:grpSpPr>
            <a:xfrm>
              <a:off x="1403648" y="4902733"/>
              <a:ext cx="5904656" cy="1152128"/>
              <a:chOff x="1403648" y="4614701"/>
              <a:chExt cx="5904656" cy="11521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455876" y="4902733"/>
                <a:ext cx="385242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Inferred</a:t>
                </a: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1403648" y="4614701"/>
                <a:ext cx="2052228" cy="1152128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Read 1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5584" y="5155631"/>
              <a:ext cx="13580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Single</a:t>
              </a:r>
            </a:p>
            <a:p>
              <a:r>
                <a:rPr lang="en-GB" dirty="0"/>
                <a:t>(= Cheaper!)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219884" y="4936306"/>
            <a:ext cx="25202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reads if necessary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5" y="1417639"/>
            <a:ext cx="4725207" cy="47698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07968" y="6187508"/>
            <a:ext cx="1080120" cy="19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Peak Width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1745" y="6488668"/>
            <a:ext cx="54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point enrichment, insert size is roughly peak width/2</a:t>
            </a:r>
          </a:p>
        </p:txBody>
      </p:sp>
    </p:spTree>
    <p:extLst>
      <p:ext uri="{BB962C8B-B14F-4D97-AF65-F5344CB8AC3E}">
        <p14:creationId xmlns:p14="http://schemas.microsoft.com/office/powerpoint/2010/main" val="106031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555</Words>
  <Application>Microsoft Office PowerPoint</Application>
  <PresentationFormat>宽屏</PresentationFormat>
  <Paragraphs>156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Eras Bold ITC</vt:lpstr>
      <vt:lpstr>Office 主题​​</vt:lpstr>
      <vt:lpstr>ChIP-Seq data analysis</vt:lpstr>
      <vt:lpstr>What is ChIP-Seq</vt:lpstr>
      <vt:lpstr>Types of antibody</vt:lpstr>
      <vt:lpstr>How Does ChIP-Seq work</vt:lpstr>
      <vt:lpstr>What can you sequence?</vt:lpstr>
      <vt:lpstr>Sequencing for ChIP</vt:lpstr>
      <vt:lpstr>What you end up with</vt:lpstr>
      <vt:lpstr>Single End vs Paired End</vt:lpstr>
      <vt:lpstr>Extending reads if necessary</vt:lpstr>
      <vt:lpstr>Types of Enrichment</vt:lpstr>
      <vt:lpstr>Types of Enrichment</vt:lpstr>
      <vt:lpstr>Types of Enrichment</vt:lpstr>
      <vt:lpstr>Data Creation and Processing</vt:lpstr>
      <vt:lpstr>Some Basic Questions</vt:lpstr>
      <vt:lpstr>QC of raw sequence Base Call Quality</vt:lpstr>
      <vt:lpstr>QC of raw sequence Sequence Composition</vt:lpstr>
      <vt:lpstr>QC of raw sequence Sequence Composition</vt:lpstr>
      <vt:lpstr>QC of raw sequence Adapter Contamination</vt:lpstr>
      <vt:lpstr>Mapping ChIP Data</vt:lpstr>
      <vt:lpstr>Example Bowtie2 Mapping</vt:lpstr>
      <vt:lpstr>Post Alignment QC Mapping Statistics</vt:lpstr>
      <vt:lpstr>Post Alignment Processing MAPQ Filtering</vt:lpstr>
      <vt:lpstr>Deduplication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Liuyang Cai (MIC)</dc:creator>
  <cp:lastModifiedBy>Liuyang Cai (MIC)</cp:lastModifiedBy>
  <cp:revision>4</cp:revision>
  <dcterms:created xsi:type="dcterms:W3CDTF">2019-04-12T06:03:51Z</dcterms:created>
  <dcterms:modified xsi:type="dcterms:W3CDTF">2019-04-12T06:24:50Z</dcterms:modified>
</cp:coreProperties>
</file>