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7" r:id="rId4"/>
    <p:sldId id="256" r:id="rId5"/>
    <p:sldId id="260" r:id="rId6"/>
    <p:sldId id="270" r:id="rId7"/>
    <p:sldId id="258" r:id="rId8"/>
    <p:sldId id="259" r:id="rId9"/>
    <p:sldId id="272" r:id="rId10"/>
    <p:sldId id="261" r:id="rId11"/>
    <p:sldId id="268" r:id="rId12"/>
    <p:sldId id="262" r:id="rId13"/>
    <p:sldId id="273" r:id="rId14"/>
    <p:sldId id="274" r:id="rId15"/>
    <p:sldId id="263" r:id="rId16"/>
    <p:sldId id="264" r:id="rId17"/>
    <p:sldId id="276" r:id="rId18"/>
    <p:sldId id="265" r:id="rId19"/>
    <p:sldId id="275" r:id="rId20"/>
    <p:sldId id="266" r:id="rId21"/>
    <p:sldId id="277" r:id="rId22"/>
    <p:sldId id="271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1944" y="-15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3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0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7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89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1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5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3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5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A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A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2ACF-0F7A-4A7B-9B5B-FFCF06DDC54C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EBDD-F0A8-4EA3-8851-153BBFAE2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www.atlassian.com/git/tutorials/svn-to-git-prepping-your-team-mi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comparing-workflows" TargetMode="External"/><Relationship Id="rId5" Type="http://schemas.openxmlformats.org/officeDocument/2006/relationships/hyperlink" Target="https://www.atlassian.com/git/tutorials/comparing-workflows/feature-branch-workflow" TargetMode="External"/><Relationship Id="rId4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Visual_SourceSafe" TargetMode="External"/><Relationship Id="rId3" Type="http://schemas.openxmlformats.org/officeDocument/2006/relationships/hyperlink" Target="https://en.wikipedia.org/wiki/Team_Foundation_Server" TargetMode="External"/><Relationship Id="rId7" Type="http://schemas.openxmlformats.org/officeDocument/2006/relationships/hyperlink" Target="https://en.wikipedia.org/wiki/Perforce" TargetMode="External"/><Relationship Id="rId2" Type="http://schemas.openxmlformats.org/officeDocument/2006/relationships/hyperlink" Target="https://en.wikipedia.org/wiki/Apache_Subve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it#cite_note-fn0-77" TargetMode="External"/><Relationship Id="rId5" Type="http://schemas.openxmlformats.org/officeDocument/2006/relationships/hyperlink" Target="https://en.wikipedia.org/wiki/Concurrent_Versions_System" TargetMode="External"/><Relationship Id="rId4" Type="http://schemas.openxmlformats.org/officeDocument/2006/relationships/hyperlink" Target="https://en.wikipedia.org/wiki/Mercurial" TargetMode="External"/><Relationship Id="rId9" Type="http://schemas.openxmlformats.org/officeDocument/2006/relationships/hyperlink" Target="https://en.wikipedia.org/wiki/Rational_ClearCa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British_English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feature-branch-workflow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gui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GIT Version Control System </a:t>
            </a:r>
            <a:br>
              <a:rPr lang="en-AU" dirty="0" smtClean="0"/>
            </a:br>
            <a:r>
              <a:rPr lang="en-AU" dirty="0" smtClean="0"/>
              <a:t>(moving from SVN)</a:t>
            </a:r>
            <a:endParaRPr lang="en-A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47" y="2410652"/>
            <a:ext cx="5795938" cy="34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subver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6" descr="Image result for subvers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3320" name="Picture 8" descr="Image result for subver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49434"/>
            <a:ext cx="2857500" cy="17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moving truck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51" y="4426528"/>
            <a:ext cx="2333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0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6365"/>
            <a:ext cx="9144000" cy="6650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57" y="1427016"/>
            <a:ext cx="7878907" cy="516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47166"/>
            <a:ext cx="9144000" cy="941294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A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9" y="2011350"/>
            <a:ext cx="6655454" cy="41857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99" y="2011350"/>
            <a:ext cx="45000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729"/>
          </a:xfrm>
        </p:spPr>
        <p:txBody>
          <a:bodyPr/>
          <a:lstStyle/>
          <a:p>
            <a:pPr algn="ctr"/>
            <a:r>
              <a:rPr lang="en-US" dirty="0" smtClean="0"/>
              <a:t>Create a new-branch from master (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en-A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47" y="1424854"/>
            <a:ext cx="5397644" cy="51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4714875"/>
            <a:ext cx="3543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32" y="1424854"/>
            <a:ext cx="3200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6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a new-branch (other tools)</a:t>
            </a:r>
            <a:endParaRPr lang="en-A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 checkout -b </a:t>
            </a:r>
            <a:r>
              <a:rPr lang="en-AU" dirty="0" smtClean="0"/>
              <a:t>feature/&lt;Jira&gt;-new-feature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2891118"/>
            <a:ext cx="4799759" cy="33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331"/>
          </a:xfrm>
        </p:spPr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 (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42" y="1385456"/>
            <a:ext cx="5711104" cy="52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4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br>
              <a:rPr lang="en-US" dirty="0" smtClean="0"/>
            </a:br>
            <a:r>
              <a:rPr lang="en-US" dirty="0" smtClean="0"/>
              <a:t>(other tools)</a:t>
            </a:r>
            <a:endParaRPr lang="en-A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 status </a:t>
            </a:r>
            <a:endParaRPr lang="en-AU" dirty="0" smtClean="0"/>
          </a:p>
          <a:p>
            <a:r>
              <a:rPr lang="en-AU" dirty="0" smtClean="0"/>
              <a:t>git </a:t>
            </a:r>
            <a:r>
              <a:rPr lang="en-AU" dirty="0"/>
              <a:t>add &lt;some-file&gt; git </a:t>
            </a:r>
            <a:r>
              <a:rPr lang="en-AU" dirty="0" smtClean="0"/>
              <a:t>commit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Commit Conventions:</a:t>
            </a:r>
          </a:p>
          <a:p>
            <a:r>
              <a:rPr lang="en-AU" dirty="0" smtClean="0"/>
              <a:t>type of commit (feat, test, chore)</a:t>
            </a:r>
          </a:p>
          <a:p>
            <a:r>
              <a:rPr lang="en-AU" dirty="0" smtClean="0"/>
              <a:t>Imperative mood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5" y="365125"/>
            <a:ext cx="553919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Push feature branch to remote</a:t>
            </a:r>
            <a:endParaRPr lang="en-A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</a:t>
            </a:r>
            <a:r>
              <a:rPr lang="en-AU" dirty="0" err="1" smtClean="0"/>
              <a:t>PyCharm</a:t>
            </a:r>
            <a:r>
              <a:rPr lang="en-AU" dirty="0" smtClean="0"/>
              <a:t> (VCS -&gt; Git -&gt; Push)</a:t>
            </a:r>
          </a:p>
          <a:p>
            <a:r>
              <a:rPr lang="en-AU" dirty="0" smtClean="0"/>
              <a:t>git </a:t>
            </a:r>
            <a:r>
              <a:rPr lang="en-AU" dirty="0"/>
              <a:t>push -u origin </a:t>
            </a:r>
            <a:r>
              <a:rPr lang="en-AU" dirty="0" smtClean="0"/>
              <a:t>new-feature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7" y="3366654"/>
            <a:ext cx="7128164" cy="3042145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10" y="1596945"/>
            <a:ext cx="3200399" cy="20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pull request / add reviewers</a:t>
            </a:r>
            <a:endParaRPr lang="en-A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865" y="1690688"/>
            <a:ext cx="7269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pull request / add reviewers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91" y="1524001"/>
            <a:ext cx="6655810" cy="480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pull request / add reviewers</a:t>
            </a:r>
            <a:endParaRPr lang="en-A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865" y="1690688"/>
            <a:ext cx="7269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5744"/>
            <a:ext cx="10515600" cy="789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Version Control ? </a:t>
            </a:r>
            <a:br>
              <a:rPr lang="en-US" dirty="0"/>
            </a:br>
            <a:endParaRPr lang="en-A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Purposes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revert files to previous state</a:t>
            </a:r>
          </a:p>
          <a:p>
            <a:r>
              <a:rPr lang="en-AU" dirty="0" smtClean="0"/>
              <a:t>single </a:t>
            </a:r>
            <a:r>
              <a:rPr lang="en-AU" dirty="0"/>
              <a:t>document or snippet of code to be </a:t>
            </a:r>
            <a:r>
              <a:rPr lang="en-AU" dirty="0" smtClean="0"/>
              <a:t>edited </a:t>
            </a:r>
            <a:r>
              <a:rPr lang="en-AU" dirty="0"/>
              <a:t>by a team, the members of which may be geographically dispersed and may pursue different and even contrary interests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Types:</a:t>
            </a:r>
            <a:endParaRPr lang="en-US" dirty="0"/>
          </a:p>
          <a:p>
            <a:r>
              <a:rPr lang="en-US" dirty="0" smtClean="0"/>
              <a:t>Local (files, RCS)</a:t>
            </a:r>
          </a:p>
          <a:p>
            <a:r>
              <a:rPr lang="en-US" dirty="0" smtClean="0"/>
              <a:t>Centralized (CVS, Subversion, Perforce, VSS)</a:t>
            </a:r>
          </a:p>
          <a:p>
            <a:r>
              <a:rPr lang="en-US" dirty="0" smtClean="0"/>
              <a:t>Distributed (</a:t>
            </a:r>
            <a:r>
              <a:rPr lang="en-US" dirty="0" err="1" smtClean="0"/>
              <a:t>Git</a:t>
            </a:r>
            <a:r>
              <a:rPr lang="en-US" dirty="0" smtClean="0"/>
              <a:t>, Mercurial, Bazaar, </a:t>
            </a:r>
            <a:r>
              <a:rPr lang="en-US" dirty="0" err="1" smtClean="0"/>
              <a:t>Darcs</a:t>
            </a:r>
            <a:r>
              <a:rPr lang="en-US" dirty="0" smtClean="0"/>
              <a:t>)</a:t>
            </a:r>
            <a:endParaRPr lang="en-A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22" y="3461377"/>
            <a:ext cx="4622660" cy="33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6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 feature branch / pull master</a:t>
            </a:r>
            <a:endParaRPr lang="en-A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61" y="1940502"/>
            <a:ext cx="7829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3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Delete branch </a:t>
            </a:r>
            <a:endParaRPr lang="en-A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594572"/>
            <a:ext cx="56292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9" y="1400175"/>
            <a:ext cx="52482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0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Day-to-day </a:t>
            </a:r>
            <a:r>
              <a:rPr lang="en-AU" dirty="0" smtClean="0"/>
              <a:t>use. Show history</a:t>
            </a:r>
            <a:br>
              <a:rPr lang="en-AU" dirty="0" smtClean="0"/>
            </a:br>
            <a:r>
              <a:rPr lang="en-AU" dirty="0" smtClean="0"/>
              <a:t>(VCS -&gt; Git -&gt; Show History)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93" y="1894898"/>
            <a:ext cx="720221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8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Links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>
              <a:hlinkClick r:id="rId2"/>
            </a:endParaRPr>
          </a:p>
          <a:p>
            <a:r>
              <a:rPr lang="en-AU" dirty="0" smtClean="0">
                <a:hlinkClick r:id="rId3"/>
              </a:rPr>
              <a:t>Git For Windows</a:t>
            </a:r>
            <a:endParaRPr lang="en-US" dirty="0"/>
          </a:p>
          <a:p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 Book</a:t>
            </a:r>
            <a:r>
              <a:rPr lang="en-US" dirty="0" smtClean="0"/>
              <a:t> </a:t>
            </a:r>
            <a:endParaRPr lang="en-AU" dirty="0" smtClean="0">
              <a:hlinkClick r:id="rId2"/>
            </a:endParaRPr>
          </a:p>
          <a:p>
            <a:r>
              <a:rPr lang="en-AU" dirty="0" smtClean="0">
                <a:hlinkClick r:id="rId2"/>
              </a:rPr>
              <a:t>SVN to GIT preparing your team</a:t>
            </a:r>
            <a:endParaRPr lang="en-AU" dirty="0" smtClean="0"/>
          </a:p>
          <a:p>
            <a:r>
              <a:rPr lang="en-US" dirty="0">
                <a:hlinkClick r:id="rId5"/>
              </a:rPr>
              <a:t>Branch </a:t>
            </a:r>
            <a:r>
              <a:rPr lang="en-US" dirty="0" smtClean="0">
                <a:hlinkClick r:id="rId5"/>
              </a:rPr>
              <a:t>Workflow</a:t>
            </a:r>
            <a:endParaRPr lang="en-US" dirty="0" smtClean="0"/>
          </a:p>
          <a:p>
            <a:r>
              <a:rPr lang="en-AU" dirty="0" smtClean="0">
                <a:hlinkClick r:id="rId6"/>
              </a:rPr>
              <a:t>Comparing Workflows (</a:t>
            </a:r>
            <a:r>
              <a:rPr lang="en-AU" dirty="0" err="1" smtClean="0">
                <a:hlinkClick r:id="rId6"/>
              </a:rPr>
              <a:t>bitbucket</a:t>
            </a:r>
            <a:r>
              <a:rPr lang="en-AU" dirty="0" smtClean="0">
                <a:hlinkClick r:id="rId6"/>
              </a:rPr>
              <a:t>)</a:t>
            </a:r>
            <a:endParaRPr lang="en-A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556" y="2447491"/>
            <a:ext cx="2505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 Systems Use </a:t>
            </a:r>
            <a:endParaRPr lang="en-A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994328" y="1825623"/>
          <a:ext cx="8203344" cy="4351342"/>
        </p:xfrm>
        <a:graphic>
          <a:graphicData uri="http://schemas.openxmlformats.org/drawingml/2006/table">
            <a:tbl>
              <a:tblPr/>
              <a:tblGrid>
                <a:gridCol w="2050836">
                  <a:extLst>
                    <a:ext uri="{9D8B030D-6E8A-4147-A177-3AD203B41FA5}">
                      <a16:colId xmlns:a16="http://schemas.microsoft.com/office/drawing/2014/main" xmlns="" val="2091148242"/>
                    </a:ext>
                  </a:extLst>
                </a:gridCol>
                <a:gridCol w="2050836">
                  <a:extLst>
                    <a:ext uri="{9D8B030D-6E8A-4147-A177-3AD203B41FA5}">
                      <a16:colId xmlns:a16="http://schemas.microsoft.com/office/drawing/2014/main" xmlns="" val="1247092642"/>
                    </a:ext>
                  </a:extLst>
                </a:gridCol>
                <a:gridCol w="2050836">
                  <a:extLst>
                    <a:ext uri="{9D8B030D-6E8A-4147-A177-3AD203B41FA5}">
                      <a16:colId xmlns:a16="http://schemas.microsoft.com/office/drawing/2014/main" xmlns="" val="2759963800"/>
                    </a:ext>
                  </a:extLst>
                </a:gridCol>
                <a:gridCol w="2050836">
                  <a:extLst>
                    <a:ext uri="{9D8B030D-6E8A-4147-A177-3AD203B41FA5}">
                      <a16:colId xmlns:a16="http://schemas.microsoft.com/office/drawing/2014/main" xmlns="" val="140533064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effectLst/>
                        </a:rPr>
                        <a:t>Name</a:t>
                      </a:r>
                    </a:p>
                  </a:txBody>
                  <a:tcPr marL="71333" marR="156042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>
                          <a:effectLst/>
                        </a:rPr>
                        <a:t>2015</a:t>
                      </a:r>
                    </a:p>
                  </a:txBody>
                  <a:tcPr marL="71333" marR="156042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>
                          <a:effectLst/>
                        </a:rPr>
                        <a:t>2017</a:t>
                      </a:r>
                    </a:p>
                  </a:txBody>
                  <a:tcPr marL="71333" marR="156042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>
                          <a:effectLst/>
                        </a:rPr>
                        <a:t>2018</a:t>
                      </a:r>
                    </a:p>
                  </a:txBody>
                  <a:tcPr marL="71333" marR="156042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2217068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Git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69.3%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69.2%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87.2%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7413217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 u="none" strike="noStrike" dirty="0">
                          <a:solidFill>
                            <a:srgbClr val="0B0080"/>
                          </a:solidFill>
                          <a:effectLst/>
                          <a:hlinkClick r:id="rId2" tooltip="Apache Subversion"/>
                        </a:rPr>
                        <a:t>Subversion</a:t>
                      </a:r>
                      <a:endParaRPr lang="en-AU" sz="1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36.9%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9.1%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16.1%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8114477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Microsoft </a:t>
                      </a:r>
                      <a:r>
                        <a:rPr lang="en-AU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Team Foundation Server"/>
                        </a:rPr>
                        <a:t>Team Foundation Server</a:t>
                      </a:r>
                      <a:endParaRPr lang="en-AU" sz="1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12.2%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7.3%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10.9%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6153919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 u="none" strike="noStrike">
                          <a:solidFill>
                            <a:srgbClr val="0B0080"/>
                          </a:solidFill>
                          <a:effectLst/>
                          <a:hlinkClick r:id="rId4" tooltip="Mercurial"/>
                        </a:rPr>
                        <a:t>Mercurial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7.9%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1.9%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3.6%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973124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 u="none" strike="noStrike">
                          <a:solidFill>
                            <a:srgbClr val="0B0080"/>
                          </a:solidFill>
                          <a:effectLst/>
                          <a:hlinkClick r:id="rId5" tooltip="Concurrent Versions System"/>
                        </a:rPr>
                        <a:t>CVS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4.2%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5576116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 u="none" strike="noStrike">
                          <a:solidFill>
                            <a:srgbClr val="0B0080"/>
                          </a:solidFill>
                          <a:effectLst/>
                          <a:hlinkClick r:id="rId7" tooltip="Perforce"/>
                        </a:rPr>
                        <a:t>Perforce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3.3%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</a:t>
                      </a:r>
                      <a:r>
                        <a:rPr lang="en-AU" sz="1400" b="0" i="0" u="none" strike="noStrike" baseline="30000" dirty="0" err="1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i</a:t>
                      </a:r>
                      <a:r>
                        <a:rPr lang="en-AU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]</a:t>
                      </a:r>
                      <a:endParaRPr lang="en-AU" sz="1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826214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AU" sz="1400" u="none" strike="noStrike">
                          <a:solidFill>
                            <a:srgbClr val="0B0080"/>
                          </a:solidFill>
                          <a:effectLst/>
                          <a:hlinkClick r:id="rId8" tooltip="Microsoft Visual SourceSafe"/>
                        </a:rPr>
                        <a:t>Microsoft Visual SourceSafe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0.6%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234056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 u="none" strike="noStrike">
                          <a:solidFill>
                            <a:srgbClr val="0B0080"/>
                          </a:solidFill>
                          <a:effectLst/>
                          <a:hlinkClick r:id="rId9" tooltip="Rational ClearCase"/>
                        </a:rPr>
                        <a:t>Rational ClearCase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0.4%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</a:t>
                      </a:r>
                      <a:r>
                        <a:rPr lang="en-AU" sz="1400" b="0" i="0" u="none" strike="noStrike" baseline="30000" dirty="0" err="1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i</a:t>
                      </a:r>
                      <a:r>
                        <a:rPr lang="en-AU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]</a:t>
                      </a:r>
                      <a:endParaRPr lang="en-AU" sz="1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4076219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Zip file backups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2.0%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7.9%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9152954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Copying and pasting files to network shares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[i]</a:t>
                      </a:r>
                      <a:endParaRPr lang="en-AU" sz="1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1.7%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7.9%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4292732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Other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5.8%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3.0%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</a:t>
                      </a:r>
                      <a:r>
                        <a:rPr lang="en-AU" sz="1400" b="0" i="0" u="none" strike="noStrike" baseline="30000" dirty="0" err="1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i</a:t>
                      </a:r>
                      <a:r>
                        <a:rPr lang="en-AU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]</a:t>
                      </a:r>
                      <a:endParaRPr lang="en-AU" sz="1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395368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None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9.3%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>
                          <a:effectLst/>
                        </a:rPr>
                        <a:t>4.8%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effectLst/>
                        </a:rPr>
                        <a:t>4.8%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20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53891" cy="93503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A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1" y="2410691"/>
            <a:ext cx="6968836" cy="2369127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(git means</a:t>
            </a:r>
            <a:r>
              <a:rPr lang="en-AU" dirty="0"/>
              <a:t> </a:t>
            </a:r>
            <a:r>
              <a:rPr lang="en-AU" i="1" dirty="0"/>
              <a:t>unpleasant person</a:t>
            </a:r>
            <a:r>
              <a:rPr lang="en-AU" dirty="0"/>
              <a:t> in </a:t>
            </a:r>
            <a:r>
              <a:rPr lang="en-AU" dirty="0">
                <a:hlinkClick r:id="rId2" tooltip="British English"/>
              </a:rPr>
              <a:t>British English</a:t>
            </a:r>
            <a:r>
              <a:rPr lang="en-AU" dirty="0"/>
              <a:t> </a:t>
            </a:r>
            <a:r>
              <a:rPr lang="en-AU" dirty="0" smtClean="0"/>
              <a:t>slang)</a:t>
            </a:r>
          </a:p>
          <a:p>
            <a:r>
              <a:rPr lang="en-AU" dirty="0"/>
              <a:t>The development of Git began on 3 April </a:t>
            </a:r>
            <a:r>
              <a:rPr lang="en-AU" dirty="0" smtClean="0"/>
              <a:t>2005.</a:t>
            </a:r>
            <a:r>
              <a:rPr lang="ru-RU" baseline="30000" dirty="0"/>
              <a:t> </a:t>
            </a:r>
            <a:r>
              <a:rPr lang="en-AU" dirty="0" smtClean="0"/>
              <a:t>Torvalds </a:t>
            </a:r>
            <a:r>
              <a:rPr lang="en-AU" dirty="0"/>
              <a:t>announced the project on 6 April</a:t>
            </a:r>
            <a:r>
              <a:rPr lang="en-AU" dirty="0" smtClean="0"/>
              <a:t>;</a:t>
            </a:r>
            <a:r>
              <a:rPr lang="en-AU" baseline="30000" dirty="0" smtClean="0"/>
              <a:t> </a:t>
            </a:r>
            <a:r>
              <a:rPr lang="en-AU" dirty="0" smtClean="0"/>
              <a:t>The </a:t>
            </a:r>
            <a:r>
              <a:rPr lang="en-AU" dirty="0"/>
              <a:t>first merge of multiple branches took place on 18 </a:t>
            </a:r>
            <a:r>
              <a:rPr lang="en-AU" dirty="0" smtClean="0"/>
              <a:t>April.</a:t>
            </a:r>
            <a:r>
              <a:rPr lang="ru-RU" baseline="30000" dirty="0"/>
              <a:t> </a:t>
            </a:r>
            <a:r>
              <a:rPr lang="en-AU" dirty="0" smtClean="0"/>
              <a:t>Torvalds </a:t>
            </a:r>
            <a:r>
              <a:rPr lang="en-AU" dirty="0"/>
              <a:t>achieved his performance goals; on 29 April, the nascent Git was benchmarked recording patches to the Linux kernel tree at the rate of 6.7 patches per second.</a:t>
            </a:r>
            <a:endParaRPr lang="en-US" dirty="0"/>
          </a:p>
          <a:p>
            <a:endParaRPr lang="en-A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26267"/>
              </p:ext>
            </p:extLst>
          </p:nvPr>
        </p:nvGraphicFramePr>
        <p:xfrm>
          <a:off x="838200" y="5405167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3282355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9241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0.99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2005-07-11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0924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73271"/>
              </p:ext>
            </p:extLst>
          </p:nvPr>
        </p:nvGraphicFramePr>
        <p:xfrm>
          <a:off x="838200" y="5770927"/>
          <a:ext cx="10515600" cy="365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212364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80798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033084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436229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b="1">
                          <a:effectLst/>
                        </a:rPr>
                        <a:t>2.25</a:t>
                      </a:r>
                      <a:endParaRPr lang="en-A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2020-01-13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2.25.0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2020-01-13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8289290"/>
                  </a:ext>
                </a:extLst>
              </a:tr>
            </a:tbl>
          </a:graphicData>
        </a:graphic>
      </p:graphicFrame>
      <p:sp>
        <p:nvSpPr>
          <p:cNvPr id="6" name="AutoShape 2" descr="Image result for linus torval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4340" name="Picture 4" descr="Image result for linus torval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4" y="1821440"/>
            <a:ext cx="4210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 and </a:t>
            </a:r>
            <a:r>
              <a:rPr lang="en-US" dirty="0" err="1" smtClean="0"/>
              <a:t>Git</a:t>
            </a:r>
            <a:r>
              <a:rPr lang="en-US" dirty="0" smtClean="0"/>
              <a:t> Comparison</a:t>
            </a:r>
            <a:endParaRPr lang="en-A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02712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9332612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98685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91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Centralised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384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performance on larger/binary</a:t>
                      </a:r>
                      <a:r>
                        <a:rPr lang="en-US" baseline="0" dirty="0" smtClean="0"/>
                        <a:t> files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Optimised</a:t>
                      </a:r>
                      <a:r>
                        <a:rPr lang="en-US" baseline="0" dirty="0" smtClean="0"/>
                        <a:t> for faster branching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0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 per directory 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sophisticated rights model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92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Popularity is waning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Integrated with </a:t>
                      </a:r>
                      <a:r>
                        <a:rPr lang="en-US" b="1" dirty="0" err="1" smtClean="0"/>
                        <a:t>Bitbucket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731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Easier learning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sophisticated operations (rebase vs. merge)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138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8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565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concepts for SVN users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Every copy is a repository </a:t>
            </a:r>
          </a:p>
          <a:p>
            <a:r>
              <a:rPr lang="en-AU" dirty="0" smtClean="0"/>
              <a:t>You track a remote repository (master origin)</a:t>
            </a:r>
          </a:p>
          <a:p>
            <a:r>
              <a:rPr lang="en-AU" dirty="0" smtClean="0"/>
              <a:t>You work on a branch (git status)</a:t>
            </a:r>
          </a:p>
          <a:p>
            <a:r>
              <a:rPr lang="en-AU" dirty="0" smtClean="0"/>
              <a:t>Push vs Commit (you commit all your changes locally)</a:t>
            </a:r>
          </a:p>
          <a:p>
            <a:r>
              <a:rPr lang="en-AU" dirty="0" smtClean="0"/>
              <a:t>Checkout means switching to another branch</a:t>
            </a:r>
          </a:p>
          <a:p>
            <a:r>
              <a:rPr lang="en-AU" dirty="0" smtClean="0"/>
              <a:t>Merge means adding incremental changes from another branch (creates commit as opposed to SVN merge)</a:t>
            </a:r>
          </a:p>
          <a:p>
            <a:r>
              <a:rPr lang="en-AU" dirty="0" smtClean="0"/>
              <a:t>… 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It might look complicated but  fortunately you can start working </a:t>
            </a:r>
            <a:r>
              <a:rPr lang="en-AU" b="1" dirty="0" smtClean="0"/>
              <a:t>NOW</a:t>
            </a:r>
            <a:r>
              <a:rPr lang="en-AU" dirty="0" smtClean="0"/>
              <a:t> and understand the concepts later! </a:t>
            </a:r>
          </a:p>
        </p:txBody>
      </p:sp>
    </p:spTree>
    <p:extLst>
      <p:ext uri="{BB962C8B-B14F-4D97-AF65-F5344CB8AC3E}">
        <p14:creationId xmlns:p14="http://schemas.microsoft.com/office/powerpoint/2010/main" val="9589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95745"/>
            <a:ext cx="9144000" cy="198609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hlinkClick r:id="rId2"/>
              </a:rPr>
              <a:t>Git</a:t>
            </a:r>
            <a:r>
              <a:rPr lang="en-US" b="1" dirty="0" smtClean="0">
                <a:hlinkClick r:id="rId2"/>
              </a:rPr>
              <a:t> Book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All you need to know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the </a:t>
            </a:r>
            <a:r>
              <a:rPr lang="en-US" dirty="0" smtClean="0">
                <a:hlinkClick r:id="rId3"/>
              </a:rPr>
              <a:t>Branch Workflow</a:t>
            </a:r>
            <a:endParaRPr lang="en-A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799" y="3020291"/>
            <a:ext cx="8866909" cy="29510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Clone Repository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Branch  from master (pull the latest)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Commit to the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Push and create pull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Merge and Delete Branch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AutoShape 2" descr="Image result for all you need to know teap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Image result for all you need to know teap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Image result for all you need to know teap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8" descr="Image result for all you need to know teapo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169227"/>
            <a:ext cx="2400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Installation</a:t>
            </a:r>
            <a:endParaRPr lang="en-A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Google: </a:t>
            </a:r>
            <a:r>
              <a:rPr lang="en-US" dirty="0" err="1" smtClean="0"/>
              <a:t>git</a:t>
            </a:r>
            <a:r>
              <a:rPr lang="en-US" dirty="0" smtClean="0"/>
              <a:t> for windows and download </a:t>
            </a:r>
            <a:r>
              <a:rPr lang="en-US" dirty="0" err="1" smtClean="0"/>
              <a:t>git</a:t>
            </a:r>
            <a:r>
              <a:rPr lang="en-US" dirty="0" smtClean="0"/>
              <a:t> command line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https://git-scm.com/download/win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Clients for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AU" dirty="0" smtClean="0">
                <a:hlinkClick r:id="rId3"/>
              </a:rPr>
              <a:t>https://git-scm.com/downloads/guis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SourceTree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 Desktop</a:t>
            </a:r>
          </a:p>
          <a:p>
            <a:pPr marL="0" indent="0">
              <a:buNone/>
            </a:pPr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PyCharm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78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 smtClean="0"/>
              <a:t>PyCharm</a:t>
            </a:r>
            <a:r>
              <a:rPr lang="en-AU" dirty="0" smtClean="0"/>
              <a:t> </a:t>
            </a:r>
            <a:r>
              <a:rPr lang="en-AU" dirty="0" err="1" smtClean="0"/>
              <a:t>Extention</a:t>
            </a:r>
            <a:r>
              <a:rPr lang="en-AU" dirty="0" smtClean="0"/>
              <a:t> (VCS -&gt; Git) 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49" y="1825625"/>
            <a:ext cx="334310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2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513</Words>
  <Application>Microsoft Office PowerPoint</Application>
  <PresentationFormat>Custom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Тема Office</vt:lpstr>
      <vt:lpstr>GIT Version Control System  (moving from SVN)</vt:lpstr>
      <vt:lpstr> Why Version Control ?  </vt:lpstr>
      <vt:lpstr>Version Control Systems Use </vt:lpstr>
      <vt:lpstr>Git History</vt:lpstr>
      <vt:lpstr>SVN and Git Comparison</vt:lpstr>
      <vt:lpstr>GIT concepts for SVN users</vt:lpstr>
      <vt:lpstr>Git Book All you need to know   is the Branch Workflow</vt:lpstr>
      <vt:lpstr>Installation</vt:lpstr>
      <vt:lpstr>PyCharm Extention (VCS -&gt; Git) </vt:lpstr>
      <vt:lpstr>Git clone</vt:lpstr>
      <vt:lpstr>Git clone</vt:lpstr>
      <vt:lpstr>Create a new-branch from master (PyCharm)</vt:lpstr>
      <vt:lpstr>Create a new-branch (other tools)</vt:lpstr>
      <vt:lpstr>Git Commit (PyCharm)</vt:lpstr>
      <vt:lpstr>Git Commit (other tools)</vt:lpstr>
      <vt:lpstr>Push feature branch to remote</vt:lpstr>
      <vt:lpstr>Create a pull request / add reviewers</vt:lpstr>
      <vt:lpstr>Create a pull request / add reviewers (github)</vt:lpstr>
      <vt:lpstr>Create a pull request / add reviewers</vt:lpstr>
      <vt:lpstr>Merge feature branch / pull master</vt:lpstr>
      <vt:lpstr>Delete branch </vt:lpstr>
      <vt:lpstr>Day-to-day use. Show history (VCS -&gt; Git -&gt; Show History)</vt:lpstr>
      <vt:lpstr>Useful Links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 System</dc:title>
  <dc:creator>Evgenii</dc:creator>
  <cp:lastModifiedBy>Eugene Lycenok</cp:lastModifiedBy>
  <cp:revision>25</cp:revision>
  <dcterms:created xsi:type="dcterms:W3CDTF">2020-02-02T09:39:30Z</dcterms:created>
  <dcterms:modified xsi:type="dcterms:W3CDTF">2020-02-11T07:09:32Z</dcterms:modified>
</cp:coreProperties>
</file>