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79" r:id="rId2"/>
    <p:sldId id="256" r:id="rId3"/>
    <p:sldId id="257" r:id="rId4"/>
    <p:sldId id="278" r:id="rId5"/>
    <p:sldId id="260" r:id="rId6"/>
    <p:sldId id="261" r:id="rId7"/>
    <p:sldId id="280" r:id="rId8"/>
    <p:sldId id="282" r:id="rId9"/>
    <p:sldId id="281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5161" autoAdjust="0"/>
  </p:normalViewPr>
  <p:slideViewPr>
    <p:cSldViewPr>
      <p:cViewPr varScale="1">
        <p:scale>
          <a:sx n="64" d="100"/>
          <a:sy n="64" d="100"/>
        </p:scale>
        <p:origin x="7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7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8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174B25-5F79-4455-BEEA-B5FFEF99A6A2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31865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53313-8276-4CFF-A2D1-ED5D2D4E9DE8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45708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AD955660-36FC-4BD0-AE8C-DD7506024B7F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0864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806FB-9909-42C1-9E7E-0309AA8A63BE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93011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fld id="{A4E2B97A-CD92-4DBF-B0F8-288DEC8A500C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992831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F5449-89A6-44C1-B333-7B1DB7EB9327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0018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BB5C-8B91-4BB8-AF2D-610D8ED6B51C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9853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6BC40-4CE6-48FA-8AB0-1F8ACE71E504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06742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758F1-126F-49B2-85F0-3BE4B6F7378B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9150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32471-287A-4805-895C-817777E24018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21946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A12B95-2FB3-4A1E-8D2C-14CED921378D}" type="slidenum">
              <a:rPr lang="uk-UA" altLang="uk-UA"/>
              <a:pPr/>
              <a:t>‹#›</a:t>
            </a:fld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68727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0" name="Текст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en-US" altLang="uk-UA" smtClean="0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uk-UA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tx2"/>
                </a:solidFill>
              </a:defRPr>
            </a:lvl1pPr>
          </a:lstStyle>
          <a:p>
            <a:fld id="{8F2EDBFE-4E15-4EA5-9D3D-C1770FBBFB8D}" type="slidenum">
              <a:rPr lang="uk-UA" altLang="uk-UA"/>
              <a:pPr/>
              <a:t>‹#›</a:t>
            </a:fld>
            <a:endParaRPr lang="uk-UA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7" r:id="rId2"/>
    <p:sldLayoutId id="2147483845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6" r:id="rId9"/>
    <p:sldLayoutId id="2147483843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214313" y="214313"/>
            <a:ext cx="7886700" cy="4643437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uk-UA" i="1" smtClean="0">
                <a:latin typeface="Arial Black" panose="020B0A04020102020204" pitchFamily="34" charset="0"/>
                <a:ea typeface="Batang" panose="02030600000101010101" pitchFamily="18" charset="-127"/>
              </a:rPr>
              <a:t>Проектна діяльність у виховній роботі  Чернівецького ліцею №1</a:t>
            </a:r>
          </a:p>
        </p:txBody>
      </p:sp>
      <p:sp>
        <p:nvSpPr>
          <p:cNvPr id="6147" name="Подзаголовок 7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uk-UA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1"/>
          <p:cNvSpPr>
            <a:spLocks noChangeArrowheads="1"/>
          </p:cNvSpPr>
          <p:nvPr/>
        </p:nvSpPr>
        <p:spPr bwMode="auto">
          <a:xfrm>
            <a:off x="214313" y="285750"/>
            <a:ext cx="72009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uk-UA" altLang="uk-UA" sz="2400" b="1">
                <a:cs typeface="Times New Roman" panose="02020603050405020304" pitchFamily="18" charset="0"/>
              </a:rPr>
              <a:t>На захист проекту «Ліцейська форма! Ліцейська форма? Ліцейська форма…», який відбувся 12 квітня 2018 року, ми запросили</a:t>
            </a:r>
            <a:r>
              <a:rPr lang="uk-UA" altLang="uk-UA" sz="2400" b="1">
                <a:solidFill>
                  <a:srgbClr val="666666"/>
                </a:solidFill>
                <a:cs typeface="Times New Roman" panose="02020603050405020304" pitchFamily="18" charset="0"/>
              </a:rPr>
              <a:t> </a:t>
            </a:r>
            <a:r>
              <a:rPr lang="uk-UA" altLang="uk-UA" sz="2400" b="1">
                <a:cs typeface="Times New Roman" panose="02020603050405020304" pitchFamily="18" charset="0"/>
              </a:rPr>
              <a:t>голову методичної комісії професійного циклу, викладача спецдисциплін Вищого професійного училища №3 Берегій Л.О.</a:t>
            </a:r>
            <a:endParaRPr lang="ru-RU" altLang="uk-UA" sz="2400" b="1"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3897"/>
          <a:stretch/>
        </p:blipFill>
        <p:spPr>
          <a:xfrm>
            <a:off x="1000125" y="3500438"/>
            <a:ext cx="5572125" cy="314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16387" name="Содержимое 3"/>
          <p:cNvSpPr>
            <a:spLocks noGrp="1"/>
          </p:cNvSpPr>
          <p:nvPr>
            <p:ph idx="1"/>
          </p:nvPr>
        </p:nvSpPr>
        <p:spPr>
          <a:xfrm>
            <a:off x="457200" y="571500"/>
            <a:ext cx="5043488" cy="6000750"/>
          </a:xfrm>
        </p:spPr>
        <p:txBody>
          <a:bodyPr/>
          <a:lstStyle/>
          <a:p>
            <a:pPr algn="ctr" eaLnBrk="1" hangingPunct="1"/>
            <a:r>
              <a:rPr lang="uk-UA" altLang="uk-UA" sz="2000" smtClean="0"/>
              <a:t>На захист проекту «Проект ліцейського дворика: практично, естетично, реально», який відбувся</a:t>
            </a:r>
            <a:r>
              <a:rPr lang="ru-RU" altLang="uk-UA" sz="2000" smtClean="0"/>
              <a:t> 14 грудня 2018 року</a:t>
            </a:r>
            <a:r>
              <a:rPr lang="uk-UA" altLang="uk-UA" sz="2000" smtClean="0"/>
              <a:t>, було запрошено </a:t>
            </a:r>
            <a:r>
              <a:rPr lang="ru-RU" altLang="uk-UA" sz="2000" smtClean="0"/>
              <a:t>доцента кафедри архітектури, будівництва та декоративно-прикладного мистецтва Чернівецького національного університету ім. Ю.Федьковича С.С.Гомоновича, викладача Чернівецького будівельного коледжу (спеціальність «Опорядження будівель і споруд та будівельний дизайн») Шостак В.О., члена експертної групи з оцінки проектів «Бюджет ініціатив чернівчан» при Чернівецькій міській раді Гусак Н.Б.</a:t>
            </a:r>
          </a:p>
          <a:p>
            <a:pPr eaLnBrk="1" hangingPunct="1"/>
            <a:endParaRPr lang="ru-RU" altLang="uk-UA" sz="2400" smtClean="0"/>
          </a:p>
        </p:txBody>
      </p:sp>
      <p:pic>
        <p:nvPicPr>
          <p:cNvPr id="16388" name="Picture 12" descr="C:\Users\user\Desktop\фото вихов роботы І семстр\IMG_20181214_1622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85750"/>
            <a:ext cx="3643312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  <p:sp>
        <p:nvSpPr>
          <p:cNvPr id="17411" name="Содержимое 3"/>
          <p:cNvSpPr>
            <a:spLocks noGrp="1"/>
          </p:cNvSpPr>
          <p:nvPr>
            <p:ph idx="1"/>
          </p:nvPr>
        </p:nvSpPr>
        <p:spPr>
          <a:xfrm>
            <a:off x="457200" y="571500"/>
            <a:ext cx="3471863" cy="5884863"/>
          </a:xfrm>
        </p:spPr>
        <p:txBody>
          <a:bodyPr/>
          <a:lstStyle/>
          <a:p>
            <a:pPr algn="ctr" eaLnBrk="1" hangingPunct="1"/>
            <a:r>
              <a:rPr lang="uk-UA" altLang="uk-UA" sz="2000" smtClean="0"/>
              <a:t>На захист проекту «Знайомтесь: Китайська Народна Республіка», який відбувся</a:t>
            </a:r>
            <a:r>
              <a:rPr lang="ru-RU" altLang="uk-UA" sz="2000" smtClean="0"/>
              <a:t> 28 лютого 2019 року</a:t>
            </a:r>
            <a:r>
              <a:rPr lang="uk-UA" altLang="uk-UA" sz="2000" smtClean="0"/>
              <a:t>, була запрошена колишня студентка Британського університету Сассекс за спеціальністю “Міжнародні відносини”</a:t>
            </a:r>
            <a:endParaRPr lang="ru-RU" altLang="uk-UA" sz="2000" smtClean="0"/>
          </a:p>
          <a:p>
            <a:pPr algn="ctr" eaLnBrk="1" hangingPunct="1"/>
            <a:r>
              <a:rPr lang="uk-UA" altLang="uk-UA" sz="2000" smtClean="0"/>
              <a:t>Казак Ю.Ю., а також громадяни КНР, студенти</a:t>
            </a:r>
            <a:r>
              <a:rPr lang="ru-RU" altLang="uk-UA" sz="2000" smtClean="0"/>
              <a:t> Чернівецького національного університету ім. Ю.Федьковича Янг і Хао</a:t>
            </a:r>
          </a:p>
        </p:txBody>
      </p:sp>
      <p:pic>
        <p:nvPicPr>
          <p:cNvPr id="17412" name="Picture 3" descr="C:\Users\user\Downloads\IMG_20190228_2043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0"/>
            <a:ext cx="3786187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C:\Users\user\Downloads\IMG_20190228_2103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2428875"/>
            <a:ext cx="3071812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C:\Users\user\Downloads\IMG_20190228_211024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4214813"/>
            <a:ext cx="31432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857250"/>
            <a:ext cx="7239000" cy="5599113"/>
          </a:xfrm>
        </p:spPr>
        <p:txBody>
          <a:bodyPr/>
          <a:lstStyle/>
          <a:p>
            <a:pPr algn="ctr" eaLnBrk="1" hangingPunct="1"/>
            <a:r>
              <a:rPr lang="uk-UA" altLang="uk-UA" smtClean="0"/>
              <a:t>Робота над кожною із форм проектної діяльності була розрахована на 2-3 місяці і передбачала цілу низку різноманітних форм виховної діяльності, як-от: анкетування учнів і батьків з питань проекту, зустрічі з фахівцями, обговорення наукових творів з питань проекту, екскурсії, колективні справи, залучення широкого кола дітей до виконання проекту та його захисту</a:t>
            </a:r>
            <a:endParaRPr lang="ru-RU" altLang="uk-UA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3350" y="2276475"/>
            <a:ext cx="6624638" cy="73025"/>
          </a:xfrm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8800" smtClean="0">
                <a:solidFill>
                  <a:srgbClr val="003399"/>
                </a:solidFill>
              </a:rPr>
              <a:t>«</a:t>
            </a:r>
            <a:r>
              <a:rPr lang="en-US" sz="8800" smtClean="0">
                <a:solidFill>
                  <a:srgbClr val="003399"/>
                </a:solidFill>
              </a:rPr>
              <a:t>Pro ect</a:t>
            </a:r>
            <a:r>
              <a:rPr lang="uk-UA" sz="8800" smtClean="0">
                <a:solidFill>
                  <a:srgbClr val="003399"/>
                </a:solidFill>
              </a:rPr>
              <a:t>»</a:t>
            </a:r>
            <a:endParaRPr lang="uk-UA" sz="88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636838"/>
            <a:ext cx="6656387" cy="3722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altLang="uk-UA" sz="1800" b="1" smtClean="0"/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ru-RU" altLang="uk-UA" sz="1800" b="1" smtClean="0">
                <a:solidFill>
                  <a:schemeClr val="tx1"/>
                </a:solidFill>
              </a:rPr>
              <a:t>Проект – задуманий план дій,задум,намір</a:t>
            </a:r>
            <a:r>
              <a:rPr lang="ru-RU" altLang="uk-UA" sz="1800" smtClean="0">
                <a:solidFill>
                  <a:schemeClr val="tx1"/>
                </a:solidFill>
              </a:rPr>
              <a:t> (Новий тлумачний словник укр. мови К., 2003)</a:t>
            </a:r>
            <a:r>
              <a:rPr lang="ru-RU" altLang="uk-UA" sz="1800" b="1" smtClean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lnSpc>
                <a:spcPct val="80000"/>
              </a:lnSpc>
            </a:pPr>
            <a:endParaRPr lang="en-US" altLang="uk-UA" sz="1800" b="1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ru-RU" altLang="uk-UA" sz="1800" b="1" smtClean="0">
                <a:solidFill>
                  <a:schemeClr val="tx1"/>
                </a:solidFill>
              </a:rPr>
              <a:t>Проект – індивідуальний чи груповий захід, що ретельно спланований та призначений для певної мети, наприклад: науковий проект, проект із сприяння та розвитку бізнесу</a:t>
            </a:r>
            <a:r>
              <a:rPr lang="en-US" altLang="uk-UA" sz="1800" b="1" smtClean="0">
                <a:solidFill>
                  <a:schemeClr val="tx1"/>
                </a:solidFill>
              </a:rPr>
              <a:t>. </a:t>
            </a:r>
            <a:r>
              <a:rPr lang="ru-RU" altLang="uk-UA" sz="1800" i="1" smtClean="0">
                <a:solidFill>
                  <a:schemeClr val="tx1"/>
                </a:solidFill>
              </a:rPr>
              <a:t>Оксфордський енциклопедичний словник </a:t>
            </a:r>
          </a:p>
          <a:p>
            <a:pPr algn="l" eaLnBrk="1" hangingPunct="1">
              <a:lnSpc>
                <a:spcPct val="80000"/>
              </a:lnSpc>
            </a:pPr>
            <a:endParaRPr lang="ru-RU" altLang="uk-UA" sz="1800" b="1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80000"/>
              </a:lnSpc>
              <a:buFontTx/>
              <a:buChar char="•"/>
            </a:pPr>
            <a:r>
              <a:rPr lang="ru-RU" altLang="uk-UA" sz="1800" b="1" smtClean="0">
                <a:solidFill>
                  <a:schemeClr val="tx1"/>
                </a:solidFill>
              </a:rPr>
              <a:t>Проект – дія, спрямована на досягнення суспільно важливої мети і локалізована у часі,  місцем та ресурсами </a:t>
            </a:r>
            <a:r>
              <a:rPr lang="ru-RU" altLang="uk-UA" sz="1800" i="1" smtClean="0">
                <a:solidFill>
                  <a:schemeClr val="tx1"/>
                </a:solidFill>
              </a:rPr>
              <a:t>(Дмитрій Карпієвич, Центр ПОСТ, Білорусія)</a:t>
            </a:r>
            <a:r>
              <a:rPr lang="ru-RU" altLang="uk-UA" sz="1800" smtClean="0">
                <a:solidFill>
                  <a:schemeClr val="tx1"/>
                </a:solidFill>
              </a:rPr>
              <a:t>	</a:t>
            </a:r>
            <a:r>
              <a:rPr lang="ru-RU" altLang="uk-UA" sz="1800" b="1" smtClean="0">
                <a:solidFill>
                  <a:schemeClr val="tx1"/>
                </a:solidFill>
              </a:rPr>
              <a:t>		</a:t>
            </a:r>
            <a:endParaRPr lang="uk-UA" altLang="uk-UA" sz="1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000" smtClean="0"/>
              <a:t>ХАРАКТЕРНІ РИСИ ПРОЕКТУ</a:t>
            </a:r>
            <a:br>
              <a:rPr lang="ru-RU" sz="2000" smtClean="0"/>
            </a:br>
            <a:r>
              <a:rPr lang="ru-RU" sz="2000" smtClean="0"/>
              <a:t>(за матеріалами Т-Кіт «Проектний менеджмент»)</a:t>
            </a:r>
            <a:endParaRPr lang="uk-UA" sz="2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uk-UA" sz="2800" b="1" smtClean="0"/>
              <a:t>Проект:</a:t>
            </a:r>
          </a:p>
          <a:p>
            <a:pPr eaLnBrk="1" hangingPunct="1"/>
            <a:r>
              <a:rPr lang="en-GB" altLang="uk-UA" sz="2400" b="1" smtClean="0"/>
              <a:t>Завжди має мету;</a:t>
            </a:r>
          </a:p>
          <a:p>
            <a:pPr eaLnBrk="1" hangingPunct="1"/>
            <a:r>
              <a:rPr lang="en-GB" altLang="uk-UA" sz="2400" b="1" smtClean="0"/>
              <a:t>Реальний;</a:t>
            </a:r>
            <a:endParaRPr lang="ru-RU" altLang="uk-UA" sz="2400" b="1" smtClean="0"/>
          </a:p>
          <a:p>
            <a:pPr eaLnBrk="1" hangingPunct="1"/>
            <a:r>
              <a:rPr lang="ru-RU" altLang="uk-UA" sz="2400" b="1" smtClean="0"/>
              <a:t>Обмежений у часі і просторі;</a:t>
            </a:r>
            <a:endParaRPr lang="en-GB" altLang="uk-UA" sz="2400" b="1" smtClean="0"/>
          </a:p>
          <a:p>
            <a:pPr eaLnBrk="1" hangingPunct="1"/>
            <a:r>
              <a:rPr lang="en-GB" altLang="uk-UA" sz="2400" b="1" smtClean="0"/>
              <a:t>Реалізується командою;</a:t>
            </a:r>
          </a:p>
          <a:p>
            <a:pPr eaLnBrk="1" hangingPunct="1"/>
            <a:r>
              <a:rPr lang="en-GB" altLang="uk-UA" sz="2400" b="1" smtClean="0"/>
              <a:t>Унікальний;</a:t>
            </a:r>
          </a:p>
          <a:p>
            <a:pPr eaLnBrk="1" hangingPunct="1"/>
            <a:r>
              <a:rPr lang="en-GB" altLang="uk-UA" sz="2400" b="1" smtClean="0"/>
              <a:t>Повинен піддаватися оцінюванню;</a:t>
            </a:r>
          </a:p>
          <a:p>
            <a:pPr eaLnBrk="1" hangingPunct="1"/>
            <a:r>
              <a:rPr lang="en-GB" altLang="uk-UA" sz="2400" b="1" smtClean="0"/>
              <a:t>Реалізується поетапно.</a:t>
            </a:r>
            <a:endParaRPr lang="uk-UA" altLang="uk-UA" sz="2400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7016750" cy="16922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400" smtClean="0"/>
              <a:t>ЧОМУ САМЕ ПРОЕКТ?</a:t>
            </a:r>
            <a:br>
              <a:rPr lang="uk-UA" sz="2400" smtClean="0"/>
            </a:br>
            <a:r>
              <a:rPr lang="uk-UA" sz="1800" smtClean="0">
                <a:solidFill>
                  <a:schemeClr val="tx2"/>
                </a:solidFill>
              </a:rPr>
              <a:t>Проектна технологія забезпечує діяльнісний підхід до освітньо-виховного процесу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626350" cy="3570287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uk-UA" sz="2000" b="1" smtClean="0"/>
              <a:t>У ході проектної діяльності школярі навчаються:</a:t>
            </a:r>
            <a:r>
              <a:rPr lang="uk-UA" sz="2000" smtClean="0"/>
              <a:t> 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планувати свою роботу, заздалегідь прогнозуючи її результати;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використовувати різноманітні джерела інформації;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аналізувати та порівнювати факти;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аргументувати власні судження;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приймати рішення;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встановлювати соціальні контакти, розподіляти обов’язки, взаємодіяти;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створювати реальний „кінцевий продукт”;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представляти результати перед аудиторією;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uk-UA" sz="2000" smtClean="0"/>
              <a:t>оцінювати свою діяльність та діяльність партнерів.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uk-UA" sz="2800" u="sng" smtClean="0"/>
              <a:t>Етапи реалізації проекту:</a:t>
            </a:r>
            <a:r>
              <a:rPr lang="ru-RU" sz="2800" smtClean="0"/>
              <a:t/>
            </a:r>
            <a:br>
              <a:rPr lang="ru-RU" sz="2800" smtClean="0"/>
            </a:br>
            <a:endParaRPr lang="uk-UA" sz="28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uk-UA" sz="2800" b="1" smtClean="0"/>
              <a:t>Підготовчий </a:t>
            </a:r>
            <a:r>
              <a:rPr lang="ru-RU" altLang="uk-UA" sz="2800" b="1" i="1" smtClean="0"/>
              <a:t>(змістовий та технологічний аспект)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uk-UA" sz="2800" b="1" smtClean="0"/>
              <a:t>План</a:t>
            </a:r>
            <a:r>
              <a:rPr lang="uk-UA" altLang="uk-UA" sz="2800" b="1" smtClean="0"/>
              <a:t>ування</a:t>
            </a:r>
            <a:r>
              <a:rPr lang="ru-RU" altLang="uk-UA" sz="2800" b="1" smtClean="0"/>
              <a:t> (</a:t>
            </a:r>
            <a:r>
              <a:rPr lang="ru-RU" altLang="uk-UA" sz="2800" b="1" i="1" smtClean="0"/>
              <a:t>Постановка проблеми, </a:t>
            </a:r>
            <a:r>
              <a:rPr lang="uk-UA" altLang="uk-UA" sz="2800" b="1" i="1" smtClean="0"/>
              <a:t>р</a:t>
            </a:r>
            <a:r>
              <a:rPr lang="en-GB" altLang="uk-UA" sz="2800" b="1" i="1" smtClean="0"/>
              <a:t>озробка та планування певної дії</a:t>
            </a:r>
            <a:r>
              <a:rPr lang="uk-UA" altLang="uk-UA" sz="2800" b="1" i="1" smtClean="0"/>
              <a:t>)</a:t>
            </a:r>
            <a:endParaRPr lang="en-GB" altLang="uk-UA" sz="2800" b="1" i="1" smtClean="0"/>
          </a:p>
          <a:p>
            <a:pPr eaLnBrk="1" hangingPunct="1">
              <a:lnSpc>
                <a:spcPct val="90000"/>
              </a:lnSpc>
            </a:pPr>
            <a:r>
              <a:rPr lang="uk-UA" altLang="uk-UA" sz="2800" b="1" smtClean="0"/>
              <a:t>Діяльнісний (</a:t>
            </a:r>
            <a:r>
              <a:rPr lang="en-GB" altLang="uk-UA" sz="2800" b="1" i="1" smtClean="0"/>
              <a:t>Реалізація дії</a:t>
            </a:r>
            <a:r>
              <a:rPr lang="uk-UA" altLang="uk-UA" sz="2800" b="1" i="1" smtClean="0"/>
              <a:t>, презентація результатів)</a:t>
            </a:r>
            <a:endParaRPr lang="ru-RU" altLang="uk-UA" sz="2800" b="1" i="1" smtClean="0"/>
          </a:p>
          <a:p>
            <a:pPr eaLnBrk="1" hangingPunct="1">
              <a:lnSpc>
                <a:spcPct val="90000"/>
              </a:lnSpc>
            </a:pPr>
            <a:r>
              <a:rPr lang="ru-RU" altLang="uk-UA" sz="2800" b="1" smtClean="0"/>
              <a:t>Рефлексійний </a:t>
            </a:r>
            <a:r>
              <a:rPr lang="ru-RU" altLang="uk-UA" sz="2800" b="1" i="1" smtClean="0"/>
              <a:t>(Оцінка та аналіз отриманих результатів)</a:t>
            </a:r>
            <a:endParaRPr lang="uk-UA" altLang="uk-UA" sz="2800" b="1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 u="sng" smtClean="0"/>
              <a:t>Основні принципи організації проектної діяльності </a:t>
            </a:r>
            <a:r>
              <a:rPr lang="ru-RU" sz="2800" smtClean="0"/>
              <a:t/>
            </a:r>
            <a:br>
              <a:rPr lang="ru-RU" sz="2800" smtClean="0"/>
            </a:br>
            <a:endParaRPr lang="uk-UA" sz="28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uk-UA" sz="2800" smtClean="0"/>
              <a:t>Реальне партнерство учасників</a:t>
            </a:r>
          </a:p>
          <a:p>
            <a:pPr eaLnBrk="1" hangingPunct="1"/>
            <a:r>
              <a:rPr lang="en-GB" altLang="uk-UA" sz="2800" smtClean="0"/>
              <a:t>Прагматичність, практичність результатів </a:t>
            </a:r>
            <a:endParaRPr lang="uk-UA" altLang="uk-UA" sz="2800" smtClean="0"/>
          </a:p>
          <a:p>
            <a:pPr eaLnBrk="1" hangingPunct="1"/>
            <a:r>
              <a:rPr lang="ru-RU" altLang="uk-UA" sz="2800" smtClean="0"/>
              <a:t>Спрямованість на вирішення конкретної проблеми</a:t>
            </a:r>
          </a:p>
          <a:p>
            <a:pPr eaLnBrk="1" hangingPunct="1"/>
            <a:r>
              <a:rPr lang="ru-RU" altLang="uk-UA" sz="2800" smtClean="0"/>
              <a:t>Орієнтація на короткотермінові проекти, котрі мають найбільший виховний вплив.</a:t>
            </a:r>
            <a:endParaRPr lang="uk-UA" altLang="uk-UA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C:\Users\user\Desktop\фото вихов роботы І семстр\IMG_20181001_130053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785813"/>
            <a:ext cx="23812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2" descr="C:\Users\user\Desktop\фото вихов роботы І семстр\IMG_20181214_1622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4500563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11" descr="C:\Users\user\Desktop\фото вихов роботы І семстр\IMG_20181214_1418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643188"/>
            <a:ext cx="265271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Прямоугольник 1"/>
          <p:cNvSpPr>
            <a:spLocks noChangeArrowheads="1"/>
          </p:cNvSpPr>
          <p:nvPr/>
        </p:nvSpPr>
        <p:spPr bwMode="auto">
          <a:xfrm>
            <a:off x="928688" y="0"/>
            <a:ext cx="2911475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uk-UA" altLang="uk-UA" sz="3600" b="1">
                <a:solidFill>
                  <a:srgbClr val="C00000"/>
                </a:solidFill>
                <a:latin typeface="Arial" panose="020B0604020202020204" pitchFamily="34" charset="0"/>
              </a:rPr>
              <a:t>Виховна проблема: </a:t>
            </a:r>
            <a:r>
              <a:rPr lang="uk-UA" altLang="uk-UA" sz="2000" b="1" i="1">
                <a:latin typeface="Arial" panose="020B0604020202020204" pitchFamily="34" charset="0"/>
              </a:rPr>
              <a:t>формування в учнів чіткої патріотичної позиції, системи духовних цінностей, національної свідомості</a:t>
            </a:r>
            <a:r>
              <a:rPr lang="uk-UA" altLang="uk-UA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uk-UA" sz="2000" b="1" i="1">
                <a:latin typeface="Arial" panose="020B0604020202020204" pitchFamily="34" charset="0"/>
                <a:cs typeface="Arial" panose="020B0604020202020204" pitchFamily="34" charset="0"/>
              </a:rPr>
              <a:t>через «Концепцію національно-патріотичного виховання дітей та молоді».</a:t>
            </a:r>
            <a:endParaRPr lang="ru-RU" altLang="uk-UA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uk-UA" altLang="uk-UA" sz="2000" b="1" i="1">
                <a:latin typeface="Arial" panose="020B0604020202020204" pitchFamily="34" charset="0"/>
                <a:cs typeface="Arial" panose="020B0604020202020204" pitchFamily="34" charset="0"/>
              </a:rPr>
              <a:t>Розвиток особистісного потенціалу та креативності ліцеїстів через проектні технології.</a:t>
            </a:r>
            <a:endParaRPr lang="ru-RU" altLang="uk-UA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uk-UA" sz="2000" b="1" i="1">
              <a:latin typeface="Arial" panose="020B0604020202020204" pitchFamily="34" charset="0"/>
            </a:endParaRPr>
          </a:p>
        </p:txBody>
      </p:sp>
      <p:pic>
        <p:nvPicPr>
          <p:cNvPr id="12294" name="Picture 9" descr="C:\Users\user\Desktop\фото вихов роботы І семстр\IMG_20181005_1206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857375"/>
            <a:ext cx="2500312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0" descr="C:\Users\user\Desktop\фото вихов роботы І семстр\IMG-b9b9791a953de1adcd5bb5aa4eaba1bf-V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643313"/>
            <a:ext cx="16081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1"/>
          <p:cNvSpPr>
            <a:spLocks noChangeArrowheads="1"/>
          </p:cNvSpPr>
          <p:nvPr/>
        </p:nvSpPr>
        <p:spPr bwMode="auto">
          <a:xfrm>
            <a:off x="214313" y="2071688"/>
            <a:ext cx="53816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uk-UA" altLang="uk-UA" sz="2400" b="1">
                <a:cs typeface="Times New Roman" panose="02020603050405020304" pitchFamily="18" charset="0"/>
              </a:rPr>
              <a:t>На захист проекту «Кулак – доказ? Крик – аргумент?», який відбувся 30 січня 2017 року, був запрошений доктор юридичних наук, Заслужений юрист України Черновський О.К., а на захист проекту «ХХІ століття і ми: як уникнути спокус сьогодення?», який відбувся 11 квітня 2017 року, ми запросили кандидата біологічних наук Григор’єву О.В. </a:t>
            </a:r>
            <a:endParaRPr lang="ru-RU" altLang="uk-UA" sz="2400" b="1"/>
          </a:p>
        </p:txBody>
      </p:sp>
      <p:pic>
        <p:nvPicPr>
          <p:cNvPr id="13315" name="Рисунок 2" descr="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3" b="12935"/>
          <a:stretch>
            <a:fillRect/>
          </a:stretch>
        </p:blipFill>
        <p:spPr bwMode="auto">
          <a:xfrm>
            <a:off x="357188" y="0"/>
            <a:ext cx="435768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Рисунок 9" descr="Слайд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2786063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Рисунок 10" descr="Слайд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714875"/>
            <a:ext cx="26193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Рисунок 11" descr="3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6"/>
          <a:stretch>
            <a:fillRect/>
          </a:stretch>
        </p:blipFill>
        <p:spPr bwMode="auto">
          <a:xfrm rot="185994">
            <a:off x="5060950" y="98425"/>
            <a:ext cx="37147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7"/>
          <p:cNvSpPr>
            <a:spLocks noGrp="1"/>
          </p:cNvSpPr>
          <p:nvPr>
            <p:ph type="title"/>
          </p:nvPr>
        </p:nvSpPr>
        <p:spPr>
          <a:xfrm>
            <a:off x="3465513" y="1196975"/>
            <a:ext cx="3008312" cy="1162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339" name="Текст 8"/>
          <p:cNvSpPr>
            <a:spLocks noGrp="1"/>
          </p:cNvSpPr>
          <p:nvPr>
            <p:ph type="body" idx="2"/>
          </p:nvPr>
        </p:nvSpPr>
        <p:spPr>
          <a:xfrm>
            <a:off x="395288" y="876300"/>
            <a:ext cx="3070225" cy="5249863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uk-UA" altLang="uk-UA" sz="2000" smtClean="0"/>
              <a:t>На захист проекту «Чисте довкілля – чисте сумління», який відбувся</a:t>
            </a:r>
            <a:r>
              <a:rPr lang="ru-RU" altLang="uk-UA" sz="2000" smtClean="0"/>
              <a:t> 27 грудня 2017 року</a:t>
            </a:r>
            <a:r>
              <a:rPr lang="uk-UA" altLang="uk-UA" sz="2000" smtClean="0"/>
              <a:t>, була запрошена </a:t>
            </a:r>
            <a:r>
              <a:rPr lang="ru-RU" altLang="uk-UA" sz="2000" smtClean="0"/>
              <a:t>кандидат біологічних наук, доцент кафедри екології та біомоніторингу Чернівецького національного університету ім. Ю.Федьковича Т.В.Морозова.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ru-RU" altLang="uk-UA" smtClean="0"/>
          </a:p>
        </p:txBody>
      </p:sp>
      <p:sp>
        <p:nvSpPr>
          <p:cNvPr id="14340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9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ru-RU" altLang="uk-UA" smtClean="0"/>
          </a:p>
        </p:txBody>
      </p:sp>
      <p:sp>
        <p:nvSpPr>
          <p:cNvPr id="14341" name="Прямоугольник 1"/>
          <p:cNvSpPr>
            <a:spLocks noChangeArrowheads="1"/>
          </p:cNvSpPr>
          <p:nvPr/>
        </p:nvSpPr>
        <p:spPr bwMode="auto">
          <a:xfrm>
            <a:off x="2195513" y="476250"/>
            <a:ext cx="3925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ru-RU" altLang="uk-UA" sz="2000">
              <a:latin typeface="Arial" panose="020B0604020202020204" pitchFamily="34" charset="0"/>
            </a:endParaRPr>
          </a:p>
        </p:txBody>
      </p:sp>
      <p:pic>
        <p:nvPicPr>
          <p:cNvPr id="14342" name="Picture 6" descr="C:\Users\user\Downloads\IMG_20171227_1424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214438"/>
            <a:ext cx="5072063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Изящная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518</TotalTime>
  <Words>622</Words>
  <Application>Microsoft Office PowerPoint</Application>
  <PresentationFormat>Экран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Comic Sans MS</vt:lpstr>
      <vt:lpstr>Arial</vt:lpstr>
      <vt:lpstr>Trebuchet MS</vt:lpstr>
      <vt:lpstr>Wingdings 2</vt:lpstr>
      <vt:lpstr>Wingdings</vt:lpstr>
      <vt:lpstr>Calibri</vt:lpstr>
      <vt:lpstr>Times New Roman</vt:lpstr>
      <vt:lpstr>Изящная</vt:lpstr>
      <vt:lpstr>Проектна діяльність у виховній роботі  Чернівецького ліцею №1</vt:lpstr>
      <vt:lpstr>«Pro ect»</vt:lpstr>
      <vt:lpstr>ХАРАКТЕРНІ РИСИ ПРОЕКТУ (за матеріалами Т-Кіт «Проектний менеджмент»)</vt:lpstr>
      <vt:lpstr>ЧОМУ САМЕ ПРОЕКТ? Проектна технологія забезпечує діяльнісний підхід до освітньо-виховного процесу</vt:lpstr>
      <vt:lpstr>Етапи реалізації проекту: </vt:lpstr>
      <vt:lpstr>Основні принципи організації проектної діяльності  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</vt:vector>
  </TitlesOfParts>
  <Company>Nova Doba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“Проектна діяльність у позакласній виховній роботі”.</dc:title>
  <dc:creator>Administrator</dc:creator>
  <cp:lastModifiedBy>KreuzWahler</cp:lastModifiedBy>
  <cp:revision>55</cp:revision>
  <dcterms:created xsi:type="dcterms:W3CDTF">2006-08-10T08:47:40Z</dcterms:created>
  <dcterms:modified xsi:type="dcterms:W3CDTF">2021-04-20T09:07:11Z</dcterms:modified>
</cp:coreProperties>
</file>