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7" r:id="rId2"/>
    <p:sldId id="258" r:id="rId3"/>
    <p:sldId id="266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AF44B1-BA60-4851-AA43-43BEB65C499B}">
  <a:tblStyle styleId="{76AF44B1-BA60-4851-AA43-43BEB65C49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8"/>
  </p:normalViewPr>
  <p:slideViewPr>
    <p:cSldViewPr snapToGrid="0">
      <p:cViewPr varScale="1">
        <p:scale>
          <a:sx n="157" d="100"/>
          <a:sy n="157" d="100"/>
        </p:scale>
        <p:origin x="560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delBunker/VoxelNet-PyTorch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egeta2020/CIA-SSD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23d153932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23d153932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e3b459e72_3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e3b459e72_3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zh-TW" sz="1800">
                <a:solidFill>
                  <a:srgbClr val="595959"/>
                </a:solidFill>
              </a:rPr>
              <a:t>介紹這篇論文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e3b459e72_3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e3b459e72_3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zh-TW" sz="1800">
                <a:solidFill>
                  <a:srgbClr val="595959"/>
                </a:solidFill>
              </a:rPr>
              <a:t>介紹這篇論文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5364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efd1e6cf3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9efd1e6cf3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V2V4Real：https://github.com/ucla-mobility/V2V4Real</a:t>
            </a:r>
            <a:endParaRPr sz="1200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https://ithaca365.mae.cornell.edu/</a:t>
            </a:r>
            <a:endParaRPr sz="1200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8e3b459e72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8e3b459e72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VoxelNet:</a:t>
            </a:r>
            <a:r>
              <a:rPr lang="zh-TW" sz="1200" u="sng">
                <a:solidFill>
                  <a:schemeClr val="hlink"/>
                </a:solidFill>
                <a:hlinkClick r:id="rId3"/>
              </a:rPr>
              <a:t>https://github.com/ModelBunker/VoxelNet-PyTorch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PointGNN:https://github.com/WeijingShi/Point-GNN</a:t>
            </a:r>
            <a:endParaRPr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23d15393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23d15393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CIA-SSD: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https://github.com/Vegeta2020/CIA-SSD</a:t>
            </a:r>
            <a:endParaRPr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e3b459e72_3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8e3b459e72_3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23d15393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23d15393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e3b459e72_3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8e3b459e72_3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9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2023 3DCV</a:t>
            </a:r>
            <a:endParaRPr lang="en" sz="39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TW" sz="39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Final Project Proposal</a:t>
            </a:r>
            <a:endParaRPr lang="en" sz="39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>
                <a:solidFill>
                  <a:schemeClr val="tx1"/>
                </a:solidFill>
                <a:ea typeface="BiauKai" panose="02010601000101010101" pitchFamily="2" charset="-120"/>
              </a:rPr>
              <a:t>組員：</a:t>
            </a:r>
            <a:r>
              <a:rPr lang="zh-TW" altLang="en-US" sz="1800" dirty="0">
                <a:solidFill>
                  <a:schemeClr val="tx1"/>
                </a:solidFill>
                <a:latin typeface="BiauKai" panose="02010601000101010101" pitchFamily="2" charset="-120"/>
                <a:ea typeface="BiauKai" panose="02010601000101010101" pitchFamily="2" charset="-120"/>
                <a:cs typeface="Verdana"/>
                <a:sym typeface="Verdana"/>
              </a:rPr>
              <a:t>張璟榮、陳祈安、郭思言</a:t>
            </a:r>
            <a:endParaRPr lang="zh-TW" altLang="en-US" sz="1800" dirty="0">
              <a:solidFill>
                <a:schemeClr val="tx1"/>
              </a:solidFill>
              <a:ea typeface="BiauKai" panose="02010601000101010101" pitchFamily="2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700" dirty="0">
                <a:latin typeface="Times New Roman" panose="02020603050405020304" pitchFamily="18" charset="0"/>
              </a:rPr>
              <a:t>Thanks</a:t>
            </a:r>
            <a:endParaRPr sz="3700" dirty="0">
              <a:latin typeface="Times New Roman" panose="02020603050405020304" pitchFamily="18" charset="0"/>
            </a:endParaRPr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zh-TW" b="1" dirty="0">
                <a:latin typeface="BiauKai" panose="02010601000101010101" pitchFamily="2" charset="-120"/>
                <a:ea typeface="BiauKai" panose="02010601000101010101" pitchFamily="2" charset="-120"/>
                <a:cs typeface="Microsoft JhengHei"/>
                <a:sym typeface="Microsoft JhengHei"/>
              </a:rPr>
              <a:t>論文介紹</a:t>
            </a:r>
            <a:endParaRPr b="1" dirty="0">
              <a:latin typeface="BiauKai" panose="02010601000101010101" pitchFamily="2" charset="-120"/>
              <a:ea typeface="BiauKai" panose="02010601000101010101" pitchFamily="2" charset="-120"/>
              <a:cs typeface="Microsoft JhengHei"/>
              <a:sym typeface="Microsoft JhengHei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9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itchFamily="2" charset="2"/>
              <a:buChar char="l"/>
            </a:pPr>
            <a:r>
              <a:rPr lang="zh-TW" dirty="0">
                <a:solidFill>
                  <a:schemeClr val="dk1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BiauKai"/>
                <a:sym typeface="BiauKai"/>
              </a:rPr>
              <a:t>參考論文：</a:t>
            </a:r>
            <a:r>
              <a:rPr lang="zh-TW" dirty="0">
                <a:solidFill>
                  <a:schemeClr val="dk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BiauKai" panose="02010601000101010101" pitchFamily="2" charset="-120"/>
                <a:cs typeface="BiauKai"/>
                <a:sym typeface="BiauKai"/>
              </a:rPr>
              <a:t>3D Object Detection with Pointformer(CVPR 2021)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Times New Roman" panose="02020603050405020304" pitchFamily="18" charset="0"/>
              <a:ea typeface="BiauKai" panose="02010601000101010101" pitchFamily="2" charset="-120"/>
              <a:cs typeface="BiauKai"/>
              <a:sym typeface="BiauKai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itchFamily="2" charset="2"/>
              <a:buChar char="l"/>
            </a:pPr>
            <a:r>
              <a:rPr lang="zh-TW" dirty="0">
                <a:solidFill>
                  <a:schemeClr val="dk1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BiauKai"/>
                <a:sym typeface="BiauKai"/>
              </a:rPr>
              <a:t>摘要：提出</a:t>
            </a:r>
            <a:r>
              <a:rPr lang="zh-TW" b="1" dirty="0">
                <a:solidFill>
                  <a:schemeClr val="dk1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BiauKai"/>
                <a:sym typeface="BiauKai"/>
              </a:rPr>
              <a:t>Pointformer</a:t>
            </a:r>
            <a:r>
              <a:rPr lang="zh-TW" dirty="0">
                <a:solidFill>
                  <a:schemeClr val="dk1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BiauKai"/>
                <a:sym typeface="BiauKai"/>
              </a:rPr>
              <a:t>。以</a:t>
            </a:r>
            <a:r>
              <a:rPr lang="en-US" altLang="zh-TW" dirty="0">
                <a:solidFill>
                  <a:schemeClr val="dk1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BiauKai"/>
                <a:sym typeface="BiauKai"/>
              </a:rPr>
              <a:t>Transformer</a:t>
            </a:r>
            <a:r>
              <a:rPr lang="zh-TW" dirty="0">
                <a:solidFill>
                  <a:schemeClr val="dk1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BiauKai"/>
                <a:sym typeface="BiauKai"/>
              </a:rPr>
              <a:t>為基礎，用來進行</a:t>
            </a:r>
            <a:r>
              <a:rPr lang="en-US" altLang="zh-TW" dirty="0">
                <a:solidFill>
                  <a:schemeClr val="dk1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BiauKai"/>
                <a:sym typeface="BiauKai"/>
              </a:rPr>
              <a:t>3D Point Cloud Object Detection</a:t>
            </a:r>
            <a:r>
              <a:rPr lang="zh-TW" dirty="0">
                <a:solidFill>
                  <a:schemeClr val="dk1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BiauKai"/>
                <a:sym typeface="BiauKai"/>
              </a:rPr>
              <a:t>設計的</a:t>
            </a:r>
            <a:r>
              <a:rPr lang="en-US" altLang="zh-TW" dirty="0">
                <a:solidFill>
                  <a:schemeClr val="dk1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BiauKai"/>
                <a:sym typeface="BiauKai"/>
              </a:rPr>
              <a:t>Backbone</a:t>
            </a:r>
            <a:r>
              <a:rPr lang="zh-TW" dirty="0">
                <a:solidFill>
                  <a:schemeClr val="dk1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BiauKai"/>
                <a:sym typeface="BiauKai"/>
              </a:rPr>
              <a:t>模型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BiauKai" panose="02010601000101010101" pitchFamily="2" charset="-120"/>
              <a:cs typeface="BiauKai"/>
              <a:sym typeface="BiauKai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itchFamily="2" charset="2"/>
              <a:buChar char="l"/>
            </a:pPr>
            <a:r>
              <a:rPr lang="zh-TW" dirty="0">
                <a:solidFill>
                  <a:schemeClr val="dk1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BiauKai"/>
                <a:sym typeface="BiauKai"/>
              </a:rPr>
              <a:t>架構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BiauKai" panose="02010601000101010101" pitchFamily="2" charset="-120"/>
              <a:cs typeface="BiauKai"/>
              <a:sym typeface="BiauKai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450" y="2239850"/>
            <a:ext cx="5763999" cy="266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5ABF5A3-D4DD-742B-191D-0F70DE275E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zh-TW" b="1" dirty="0">
                <a:latin typeface="BiauKai" panose="02010601000101010101" pitchFamily="2" charset="-120"/>
                <a:ea typeface="BiauKai" panose="02010601000101010101" pitchFamily="2" charset="-120"/>
                <a:cs typeface="Microsoft JhengHei"/>
                <a:sym typeface="Microsoft JhengHei"/>
              </a:rPr>
              <a:t>論文介紹</a:t>
            </a:r>
            <a:endParaRPr b="1" dirty="0">
              <a:latin typeface="BiauKai" panose="02010601000101010101" pitchFamily="2" charset="-120"/>
              <a:ea typeface="BiauKai" panose="02010601000101010101" pitchFamily="2" charset="-120"/>
              <a:cs typeface="Microsoft JhengHei"/>
              <a:sym typeface="Microsoft JhengHei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9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itchFamily="2" charset="2"/>
              <a:buChar char="l"/>
              <a:tabLst/>
              <a:defRPr/>
            </a:pP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BiauKai" panose="02010601000101010101" pitchFamily="2" charset="-120"/>
              </a:rPr>
              <a:t>套用模型及對應驗證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ea typeface="BiauKai" panose="02010601000101010101" pitchFamily="2" charset="-120"/>
              </a:rPr>
              <a:t>Dataset</a:t>
            </a:r>
            <a:endParaRPr lang="en" altLang="zh-TW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BiauKai" panose="02010601000101010101" pitchFamily="2" charset="-120"/>
            </a:endParaRPr>
          </a:p>
          <a:p>
            <a:pPr marL="662400" lvl="1" indent="-342900">
              <a:buClr>
                <a:srgbClr val="000000"/>
              </a:buClr>
              <a:buSzPts val="1800"/>
              <a:buFont typeface="Wingdings" pitchFamily="2" charset="2"/>
              <a:buChar char="Ø"/>
              <a:defRPr/>
            </a:pPr>
            <a:r>
              <a:rPr lang="en" altLang="zh-TW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" panose="02010601000101010101" pitchFamily="2" charset="-120"/>
              </a:rPr>
              <a:t>VoteNet</a:t>
            </a:r>
            <a:r>
              <a:rPr lang="en" altLang="zh-TW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" panose="02010601000101010101" pitchFamily="2" charset="-120"/>
              </a:rPr>
              <a:t> + </a:t>
            </a:r>
            <a:r>
              <a:rPr lang="en" altLang="zh-TW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" panose="02010601000101010101" pitchFamily="2" charset="-120"/>
              </a:rPr>
              <a:t>Pointformer</a:t>
            </a:r>
            <a:r>
              <a:rPr lang="en" altLang="zh-TW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" panose="02010601000101010101" pitchFamily="2" charset="-120"/>
              </a:rPr>
              <a:t> =&gt; SUN RGB-D, ScanNetv2</a:t>
            </a:r>
          </a:p>
          <a:p>
            <a:pPr marL="662400" lvl="1" indent="-342900">
              <a:buClr>
                <a:srgbClr val="000000"/>
              </a:buClr>
              <a:buSzPts val="1800"/>
              <a:buFont typeface="Wingdings" pitchFamily="2" charset="2"/>
              <a:buChar char="Ø"/>
              <a:defRPr/>
            </a:pPr>
            <a:r>
              <a:rPr lang="en" altLang="zh-TW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" panose="02010601000101010101" pitchFamily="2" charset="-120"/>
              </a:rPr>
              <a:t>PointRCNN</a:t>
            </a:r>
            <a:r>
              <a:rPr lang="en" altLang="zh-TW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" panose="02010601000101010101" pitchFamily="2" charset="-120"/>
              </a:rPr>
              <a:t> + </a:t>
            </a:r>
            <a:r>
              <a:rPr lang="en" altLang="zh-TW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" panose="02010601000101010101" pitchFamily="2" charset="-120"/>
              </a:rPr>
              <a:t>Pointformer</a:t>
            </a:r>
            <a:r>
              <a:rPr lang="en" altLang="zh-TW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" panose="02010601000101010101" pitchFamily="2" charset="-120"/>
              </a:rPr>
              <a:t> =&gt; KITTI</a:t>
            </a:r>
          </a:p>
          <a:p>
            <a:pPr marL="662400" lvl="1" indent="-342900">
              <a:buClr>
                <a:srgbClr val="000000"/>
              </a:buClr>
              <a:buSzPts val="1800"/>
              <a:buFont typeface="Wingdings" pitchFamily="2" charset="2"/>
              <a:buChar char="Ø"/>
              <a:defRPr/>
            </a:pPr>
            <a:r>
              <a:rPr lang="en" altLang="zh-TW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" panose="02010601000101010101" pitchFamily="2" charset="-120"/>
              </a:rPr>
              <a:t>CBGS + </a:t>
            </a:r>
            <a:r>
              <a:rPr lang="en" altLang="zh-TW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" panose="02010601000101010101" pitchFamily="2" charset="-120"/>
              </a:rPr>
              <a:t>Pointformer</a:t>
            </a:r>
            <a:r>
              <a:rPr lang="en" altLang="zh-TW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" panose="02010601000101010101" pitchFamily="2" charset="-120"/>
              </a:rPr>
              <a:t> =&gt; </a:t>
            </a:r>
            <a:r>
              <a:rPr lang="en" altLang="zh-TW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" panose="02010601000101010101" pitchFamily="2" charset="-120"/>
              </a:rPr>
              <a:t>nuScenes</a:t>
            </a:r>
            <a:endParaRPr lang="en" altLang="zh-TW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BiauKai" panose="02010601000101010101" pitchFamily="2" charset="-120"/>
            </a:endParaRPr>
          </a:p>
          <a:p>
            <a:pPr>
              <a:buClr>
                <a:srgbClr val="000000"/>
              </a:buClr>
              <a:buFont typeface="Wingdings" pitchFamily="2" charset="2"/>
              <a:buChar char="l"/>
              <a:defRPr/>
            </a:pPr>
            <a:r>
              <a:rPr lang="zh-TW" altLang="en-US" dirty="0">
                <a:solidFill>
                  <a:schemeClr val="dk1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BiauKai"/>
                <a:sym typeface="BiauKai"/>
              </a:rPr>
              <a:t>架構</a:t>
            </a:r>
          </a:p>
        </p:txBody>
      </p:sp>
      <p:pic>
        <p:nvPicPr>
          <p:cNvPr id="2" name="Google Shape;68;p15">
            <a:extLst>
              <a:ext uri="{FF2B5EF4-FFF2-40B4-BE49-F238E27FC236}">
                <a16:creationId xmlns:a16="http://schemas.microsoft.com/office/drawing/2014/main" id="{840137FC-7BC9-8C01-81FF-4FB0F822327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035" y="2571750"/>
            <a:ext cx="5093930" cy="235775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8C42BFC-851B-C668-26EC-25D2E25E07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20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zh-TW" b="1" dirty="0">
                <a:latin typeface="BiauKai" panose="02010601000101010101" pitchFamily="2" charset="-120"/>
                <a:ea typeface="BiauKai" panose="02010601000101010101" pitchFamily="2" charset="-120"/>
                <a:cs typeface="Microsoft JhengHei"/>
                <a:sym typeface="Microsoft JhengHei"/>
              </a:rPr>
              <a:t>實作</a:t>
            </a:r>
            <a:r>
              <a:rPr lang="zh-TW" altLang="en-US" b="1" dirty="0">
                <a:latin typeface="BiauKai" panose="02010601000101010101" pitchFamily="2" charset="-120"/>
                <a:ea typeface="BiauKai" panose="02010601000101010101" pitchFamily="2" charset="-120"/>
                <a:cs typeface="Microsoft JhengHei"/>
                <a:sym typeface="Microsoft JhengHei"/>
              </a:rPr>
              <a:t>計畫</a:t>
            </a:r>
            <a:endParaRPr b="1" dirty="0">
              <a:solidFill>
                <a:srgbClr val="1F2328"/>
              </a:solidFill>
              <a:highlight>
                <a:srgbClr val="FFFFFF"/>
              </a:highlight>
              <a:ea typeface="BiauKai" panose="02010601000101010101" pitchFamily="2" charset="-120"/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9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tx1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BiauKai"/>
                <a:sym typeface="BiauKai"/>
              </a:rPr>
              <a:t>使用額外Datasets進行驗證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ea typeface="BiauKai" panose="02010601000101010101" pitchFamily="2" charset="-120"/>
              <a:cs typeface="BiauKai"/>
              <a:sym typeface="BiauKai"/>
            </a:endParaRPr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iauKai"/>
              <a:buAutoNum type="arabicPeriod"/>
            </a:pPr>
            <a:r>
              <a:rPr lang="zh-TW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BiauKai" panose="02010601000101010101" pitchFamily="2" charset="-120"/>
                <a:cs typeface="BiauKai"/>
                <a:sym typeface="BiauKai"/>
              </a:rPr>
              <a:t>KITTI、</a:t>
            </a:r>
            <a:r>
              <a:rPr lang="zh-TW" dirty="0">
                <a:solidFill>
                  <a:schemeClr val="tx1"/>
                </a:solidFill>
                <a:latin typeface="Times New Roman" panose="02020603050405020304" pitchFamily="18" charset="0"/>
                <a:ea typeface="BiauKai" panose="02010601000101010101" pitchFamily="2" charset="-120"/>
              </a:rPr>
              <a:t>nuScenes (no code implementations)</a:t>
            </a:r>
            <a:endParaRPr dirty="0">
              <a:solidFill>
                <a:schemeClr val="tx1"/>
              </a:solidFill>
              <a:highlight>
                <a:srgbClr val="FFFFFF"/>
              </a:highlight>
              <a:latin typeface="Times New Roman" panose="02020603050405020304" pitchFamily="18" charset="0"/>
              <a:ea typeface="BiauKai" panose="02010601000101010101" pitchFamily="2" charset="-120"/>
              <a:cs typeface="BiauKai"/>
              <a:sym typeface="BiauKai"/>
            </a:endParaRPr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iauKai"/>
              <a:buAutoNum type="arabicPeriod"/>
            </a:pPr>
            <a:r>
              <a:rPr lang="zh-TW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BiauKai" panose="02010601000101010101" pitchFamily="2" charset="-120"/>
                <a:cs typeface="BiauKai"/>
                <a:sym typeface="BiauKai"/>
              </a:rPr>
              <a:t>V2V4Real：for Vehicle-to-Vehicle Cooperative Perception 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ea typeface="BiauKai" panose="02010601000101010101" pitchFamily="2" charset="-120"/>
              <a:cs typeface="BiauKai"/>
              <a:sym typeface="BiauKa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Times New Roman" panose="02020603050405020304" pitchFamily="18" charset="0"/>
              <a:ea typeface="BiauKai" panose="02010601000101010101" pitchFamily="2" charset="-120"/>
              <a:cs typeface="BiauKai"/>
              <a:sym typeface="BiauKai"/>
            </a:endParaRPr>
          </a:p>
        </p:txBody>
      </p:sp>
      <p:grpSp>
        <p:nvGrpSpPr>
          <p:cNvPr id="75" name="Google Shape;75;p16"/>
          <p:cNvGrpSpPr/>
          <p:nvPr/>
        </p:nvGrpSpPr>
        <p:grpSpPr>
          <a:xfrm>
            <a:off x="2559362" y="2396325"/>
            <a:ext cx="4025276" cy="2587200"/>
            <a:chOff x="2559362" y="2071275"/>
            <a:chExt cx="4025276" cy="2587200"/>
          </a:xfrm>
        </p:grpSpPr>
        <p:pic>
          <p:nvPicPr>
            <p:cNvPr id="76" name="Google Shape;76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59362" y="2071275"/>
              <a:ext cx="4025276" cy="2297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" name="Google Shape;77;p16"/>
            <p:cNvSpPr txBox="1"/>
            <p:nvPr/>
          </p:nvSpPr>
          <p:spPr>
            <a:xfrm>
              <a:off x="3410463" y="4336275"/>
              <a:ext cx="2151000" cy="32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 dirty="0">
                  <a:solidFill>
                    <a:srgbClr val="1F2328"/>
                  </a:solidFill>
                  <a:highlight>
                    <a:srgbClr val="FFFFFF"/>
                  </a:highlight>
                  <a:latin typeface="BiauKai"/>
                  <a:ea typeface="BiauKai"/>
                  <a:cs typeface="BiauKai"/>
                  <a:sym typeface="BiauKai"/>
                </a:rPr>
                <a:t>V2V4Real</a:t>
              </a:r>
              <a:endParaRPr sz="1800" dirty="0">
                <a:solidFill>
                  <a:schemeClr val="dk2"/>
                </a:solidFill>
                <a:latin typeface="BiauKai"/>
                <a:ea typeface="BiauKai"/>
                <a:cs typeface="BiauKai"/>
                <a:sym typeface="BiauKai"/>
              </a:endParaRPr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4278436-FE18-F9EE-1331-C9AE393080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4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zh-TW" b="1" dirty="0">
                <a:latin typeface="BiauKai" panose="02010601000101010101" pitchFamily="2" charset="-120"/>
                <a:ea typeface="BiauKai" panose="02010601000101010101" pitchFamily="2" charset="-120"/>
                <a:cs typeface="Microsoft JhengHei"/>
                <a:sym typeface="Microsoft JhengHei"/>
              </a:rPr>
              <a:t>實作</a:t>
            </a:r>
            <a:r>
              <a:rPr lang="zh-TW" altLang="en-US" b="1" dirty="0">
                <a:latin typeface="BiauKai" panose="02010601000101010101" pitchFamily="2" charset="-120"/>
                <a:ea typeface="BiauKai" panose="02010601000101010101" pitchFamily="2" charset="-120"/>
                <a:cs typeface="Microsoft JhengHei"/>
                <a:sym typeface="Microsoft JhengHei"/>
              </a:rPr>
              <a:t>計畫</a:t>
            </a:r>
            <a:endParaRPr b="1" dirty="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9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1"/>
                </a:solidFill>
                <a:latin typeface="Times New Roman" panose="02020603050405020304" pitchFamily="18" charset="0"/>
                <a:ea typeface="BiauKai"/>
                <a:cs typeface="Times New Roman" panose="02020603050405020304" pitchFamily="18" charset="0"/>
                <a:sym typeface="BiauKai"/>
              </a:rPr>
              <a:t>以Pointformer為基礎，套用於論文未提到的Object Detection Models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BiauKai"/>
              <a:cs typeface="Times New Roman" panose="02020603050405020304" pitchFamily="18" charset="0"/>
              <a:sym typeface="BiauKa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iauKai"/>
              <a:buAutoNum type="arabicPeriod"/>
            </a:pPr>
            <a:r>
              <a:rPr lang="zh-TW" sz="1800" dirty="0">
                <a:solidFill>
                  <a:schemeClr val="dk1"/>
                </a:solidFill>
                <a:latin typeface="Times New Roman" panose="02020603050405020304" pitchFamily="18" charset="0"/>
                <a:ea typeface="BiauKai"/>
                <a:cs typeface="Times New Roman" panose="02020603050405020304" pitchFamily="18" charset="0"/>
                <a:sym typeface="BiauKai"/>
              </a:rPr>
              <a:t>VoxelNeXt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BiauKai"/>
              <a:cs typeface="Times New Roman" panose="02020603050405020304" pitchFamily="18" charset="0"/>
              <a:sym typeface="BiauKa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iauKai"/>
              <a:buAutoNum type="arabicPeriod"/>
            </a:pPr>
            <a:r>
              <a:rPr lang="zh-TW" sz="1800" dirty="0">
                <a:solidFill>
                  <a:schemeClr val="dk1"/>
                </a:solidFill>
                <a:latin typeface="Times New Roman" panose="02020603050405020304" pitchFamily="18" charset="0"/>
                <a:ea typeface="BiauKai"/>
                <a:cs typeface="Times New Roman" panose="02020603050405020304" pitchFamily="18" charset="0"/>
                <a:sym typeface="BiauKai"/>
              </a:rPr>
              <a:t>PointGNN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BiauKai"/>
              <a:cs typeface="Times New Roman" panose="02020603050405020304" pitchFamily="18" charset="0"/>
              <a:sym typeface="BiauKai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  <a:latin typeface="Times New Roman" panose="02020603050405020304" pitchFamily="18" charset="0"/>
              <a:ea typeface="BiauKai"/>
              <a:cs typeface="Times New Roman" panose="02020603050405020304" pitchFamily="18" charset="0"/>
              <a:sym typeface="BiauKai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476" y="2649900"/>
            <a:ext cx="2829576" cy="16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664125" y="4344800"/>
            <a:ext cx="21510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dk2"/>
                </a:solidFill>
                <a:latin typeface="BiauKai"/>
                <a:ea typeface="BiauKai"/>
                <a:cs typeface="BiauKai"/>
                <a:sym typeface="BiauKai"/>
              </a:rPr>
              <a:t>VoxelNeXt</a:t>
            </a:r>
            <a:endParaRPr sz="1800" dirty="0">
              <a:solidFill>
                <a:schemeClr val="dk2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1000" y="2764556"/>
            <a:ext cx="5763527" cy="146558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5067800" y="4344800"/>
            <a:ext cx="21510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PointGNN</a:t>
            </a:r>
            <a:endParaRPr sz="1800" dirty="0">
              <a:solidFill>
                <a:schemeClr val="dk2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F1333FB-CF2F-9BB3-8258-7D6FB8FC5C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5</a:t>
            </a:fld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zh-TW" b="1" dirty="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BiauKai" panose="02010601000101010101" pitchFamily="2" charset="-120"/>
              </a:rPr>
              <a:t>實作</a:t>
            </a:r>
            <a:r>
              <a:rPr lang="zh-TW" altLang="en-US" b="1" dirty="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BiauKai" panose="02010601000101010101" pitchFamily="2" charset="-120"/>
              </a:rPr>
              <a:t>計畫</a:t>
            </a:r>
            <a:endParaRPr b="1" dirty="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 pitchFamily="18" charset="0"/>
              <a:ea typeface="BiauKai" panose="02010601000101010101" pitchFamily="2" charset="-120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9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1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BiauKai"/>
                <a:sym typeface="BiauKai"/>
              </a:rPr>
              <a:t>以Pointformer為基礎，套用於論文未提到的Object Detection Models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BiauKai" panose="02010601000101010101" pitchFamily="2" charset="-120"/>
              <a:cs typeface="BiauKai"/>
              <a:sym typeface="BiauKa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iauKai"/>
              <a:buAutoNum type="arabicPeriod" startAt="3"/>
            </a:pPr>
            <a:r>
              <a:rPr lang="zh-TW" dirty="0">
                <a:solidFill>
                  <a:schemeClr val="dk1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BiauKai"/>
                <a:sym typeface="BiauKai"/>
              </a:rPr>
              <a:t>CIA-SSD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BiauKai" panose="02010601000101010101" pitchFamily="2" charset="-120"/>
              <a:cs typeface="BiauKai"/>
              <a:sym typeface="BiauKai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664125" y="4344800"/>
            <a:ext cx="21510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Times New Roman" panose="02020603050405020304" pitchFamily="18" charset="0"/>
              <a:ea typeface="BiauKai" panose="02010601000101010101" pitchFamily="2" charset="-120"/>
              <a:cs typeface="BiauKai"/>
              <a:sym typeface="BiauKai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5067800" y="4344800"/>
            <a:ext cx="21510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Times New Roman" panose="02020603050405020304" pitchFamily="18" charset="0"/>
              <a:ea typeface="BiauKai" panose="02010601000101010101" pitchFamily="2" charset="-120"/>
              <a:cs typeface="BiauKai"/>
              <a:sym typeface="BiauKai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00" y="2145321"/>
            <a:ext cx="7218801" cy="219946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639150" y="4463725"/>
            <a:ext cx="78657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1"/>
                </a:solidFill>
                <a:latin typeface="Times New Roman" panose="02020603050405020304" pitchFamily="18" charset="0"/>
                <a:ea typeface="BiauKai" panose="02010601000101010101" pitchFamily="2" charset="-120"/>
              </a:rPr>
              <a:t>CIA-SSD: Confident IoU-Aware Single-Stage Object Detector From Point Cloud, AAAI 2021</a:t>
            </a:r>
            <a:endParaRPr sz="1800" dirty="0">
              <a:solidFill>
                <a:schemeClr val="dk2"/>
              </a:solidFill>
              <a:latin typeface="Times New Roman" panose="02020603050405020304" pitchFamily="18" charset="0"/>
              <a:ea typeface="BiauKai" panose="02010601000101010101" pitchFamily="2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239B489-BFB5-3D66-B87B-0BC9911B56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6</a:t>
            </a:fld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b="1" dirty="0">
                <a:solidFill>
                  <a:schemeClr val="tx1"/>
                </a:solidFill>
                <a:latin typeface="BiauKai" panose="02010601000101010101" pitchFamily="2" charset="-120"/>
                <a:ea typeface="BiauKai" panose="02010601000101010101" pitchFamily="2" charset="-120"/>
                <a:cs typeface="Microsoft JhengHei"/>
                <a:sym typeface="Microsoft JhengHei"/>
              </a:rPr>
              <a:t>預期結果</a:t>
            </a:r>
            <a:endParaRPr b="1" dirty="0">
              <a:solidFill>
                <a:schemeClr val="tx1"/>
              </a:solidFill>
              <a:latin typeface="BiauKai" panose="02010601000101010101" pitchFamily="2" charset="-120"/>
              <a:ea typeface="BiauKai" panose="02010601000101010101" pitchFamily="2" charset="-120"/>
              <a:cs typeface="Microsoft JhengHei"/>
              <a:sym typeface="Microsoft JhengHei"/>
            </a:endParaRPr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4294967295"/>
          </p:nvPr>
        </p:nvSpPr>
        <p:spPr>
          <a:xfrm>
            <a:off x="0" y="109574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TW" dirty="0">
                <a:solidFill>
                  <a:schemeClr val="tx1"/>
                </a:solidFill>
                <a:latin typeface="Times New Roman" panose="02020603050405020304" pitchFamily="18" charset="0"/>
                <a:ea typeface="BiauKai" panose="02010601000101010101" pitchFamily="2" charset="-120"/>
              </a:rPr>
              <a:t>Performance of PointRCNN with Pointformer on KITTI dataset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ea typeface="BiauKai" panose="02010601000101010101" pitchFamily="2" charset="-120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4116"/>
            <a:ext cx="9144001" cy="133714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0" y="4410454"/>
            <a:ext cx="550680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-US" altLang="zh-TW" sz="1800" b="1" dirty="0">
                <a:solidFill>
                  <a:srgbClr val="0070C0"/>
                </a:solidFill>
                <a:latin typeface="Times New Roman" panose="02020603050405020304" pitchFamily="18" charset="0"/>
                <a:ea typeface="BiauKai" panose="02010601000101010101" pitchFamily="2" charset="-120"/>
              </a:rPr>
              <a:t>=&gt;</a:t>
            </a:r>
            <a:r>
              <a:rPr lang="zh-TW" sz="1800" b="1" dirty="0">
                <a:solidFill>
                  <a:srgbClr val="0070C0"/>
                </a:solidFill>
                <a:latin typeface="Times New Roman" panose="02020603050405020304" pitchFamily="18" charset="0"/>
                <a:ea typeface="BiauKai" panose="02010601000101010101" pitchFamily="2" charset="-120"/>
              </a:rPr>
              <a:t>再實現這篇論文的結果</a:t>
            </a:r>
            <a:endParaRPr sz="1800" b="1" dirty="0">
              <a:solidFill>
                <a:srgbClr val="0070C0"/>
              </a:solidFill>
              <a:latin typeface="Times New Roman" panose="02020603050405020304" pitchFamily="18" charset="0"/>
              <a:ea typeface="BiauKai" panose="02010601000101010101" pitchFamily="2" charset="-120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0" y="2914947"/>
            <a:ext cx="858900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itchFamily="2" charset="2"/>
              <a:buChar char="l"/>
            </a:pPr>
            <a:r>
              <a:rPr lang="zh-TW" sz="1800" dirty="0">
                <a:solidFill>
                  <a:schemeClr val="tx1"/>
                </a:solidFill>
                <a:latin typeface="Times New Roman" panose="02020603050405020304" pitchFamily="18" charset="0"/>
                <a:ea typeface="BiauKai" panose="02010601000101010101" pitchFamily="2" charset="-120"/>
              </a:rPr>
              <a:t>Performance of CBGS with Pointformer on nuScenes benchmark</a:t>
            </a:r>
            <a:endParaRPr sz="1800" dirty="0">
              <a:solidFill>
                <a:schemeClr val="tx1"/>
              </a:solidFill>
              <a:latin typeface="Times New Roman" panose="02020603050405020304" pitchFamily="18" charset="0"/>
              <a:ea typeface="BiauKai" panose="02010601000101010101" pitchFamily="2" charset="-120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00" y="3347650"/>
            <a:ext cx="8808599" cy="10700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089DD58-A3AB-A9BF-BE97-F43BD3EDEC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7</a:t>
            </a:fld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b="1" dirty="0">
                <a:solidFill>
                  <a:schemeClr val="tx1"/>
                </a:solidFill>
                <a:latin typeface="BiauKai" panose="02010601000101010101" pitchFamily="2" charset="-120"/>
                <a:ea typeface="BiauKai" panose="02010601000101010101" pitchFamily="2" charset="-120"/>
                <a:cs typeface="Microsoft JhengHei"/>
                <a:sym typeface="Microsoft JhengHei"/>
              </a:rPr>
              <a:t>預期結果</a:t>
            </a:r>
            <a:endParaRPr lang="en" b="1" dirty="0">
              <a:latin typeface="Times New Roman" panose="02020603050405020304" pitchFamily="18" charset="0"/>
              <a:ea typeface="BiauKai" panose="02010601000101010101" pitchFamily="2" charset="-120"/>
              <a:cs typeface="Microsoft JhengHei"/>
              <a:sym typeface="Microsoft JhengHei"/>
            </a:endParaRPr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4294967295"/>
          </p:nvPr>
        </p:nvSpPr>
        <p:spPr>
          <a:xfrm>
            <a:off x="0" y="1152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itchFamily="2" charset="2"/>
              <a:buChar char="l"/>
            </a:pPr>
            <a:r>
              <a:rPr lang="zh-TW" dirty="0">
                <a:solidFill>
                  <a:schemeClr val="tx1"/>
                </a:solidFill>
                <a:latin typeface="Times New Roman" panose="02020603050405020304" pitchFamily="18" charset="0"/>
                <a:ea typeface="BiauKai" panose="02010601000101010101" pitchFamily="2" charset="-120"/>
              </a:rPr>
              <a:t>Performance of VoteNet with Pointformer on SUN RGB-D validation dataset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ea typeface="BiauKai" panose="02010601000101010101" pitchFamily="2" charset="-120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51804"/>
            <a:ext cx="9143999" cy="133414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0" y="4549885"/>
            <a:ext cx="550680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>
              <a:lnSpc>
                <a:spcPct val="115000"/>
              </a:lnSpc>
              <a:buClr>
                <a:schemeClr val="dk2"/>
              </a:buClr>
              <a:buSzPts val="1800"/>
            </a:pPr>
            <a:r>
              <a:rPr lang="en-US" altLang="zh-TW" sz="1800" b="1" dirty="0">
                <a:solidFill>
                  <a:srgbClr val="0070C0"/>
                </a:solidFill>
                <a:latin typeface="Times New Roman" panose="02020603050405020304" pitchFamily="18" charset="0"/>
                <a:ea typeface="BiauKai" panose="02010601000101010101" pitchFamily="2" charset="-120"/>
              </a:rPr>
              <a:t>=&gt;</a:t>
            </a:r>
            <a:r>
              <a:rPr lang="zh-TW" altLang="en-US" sz="1800" b="1" dirty="0">
                <a:solidFill>
                  <a:srgbClr val="0070C0"/>
                </a:solidFill>
                <a:latin typeface="Times New Roman" panose="02020603050405020304" pitchFamily="18" charset="0"/>
                <a:ea typeface="BiauKai" panose="02010601000101010101" pitchFamily="2" charset="-120"/>
              </a:rPr>
              <a:t>以此篇論文作為</a:t>
            </a:r>
            <a:r>
              <a:rPr lang="en-US" altLang="zh-TW" sz="1800" b="1" dirty="0">
                <a:solidFill>
                  <a:srgbClr val="0070C0"/>
                </a:solidFill>
                <a:latin typeface="Times New Roman" panose="02020603050405020304" pitchFamily="18" charset="0"/>
                <a:ea typeface="BiauKai" panose="02010601000101010101" pitchFamily="2" charset="-120"/>
              </a:rPr>
              <a:t>baseline</a:t>
            </a:r>
            <a:r>
              <a:rPr lang="zh-TW" altLang="en-US" sz="1800" b="1" dirty="0">
                <a:solidFill>
                  <a:srgbClr val="0070C0"/>
                </a:solidFill>
                <a:latin typeface="Times New Roman" panose="02020603050405020304" pitchFamily="18" charset="0"/>
                <a:ea typeface="BiauKai" panose="02010601000101010101" pitchFamily="2" charset="-120"/>
              </a:rPr>
              <a:t>，期望表現比較好</a:t>
            </a:r>
            <a:endParaRPr sz="1800" b="1" dirty="0">
              <a:solidFill>
                <a:srgbClr val="0070C0"/>
              </a:solidFill>
              <a:latin typeface="Times New Roman" panose="02020603050405020304" pitchFamily="18" charset="0"/>
              <a:ea typeface="BiauKai" panose="02010601000101010101" pitchFamily="2" charset="-120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0" y="2885938"/>
            <a:ext cx="858900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itchFamily="2" charset="2"/>
              <a:buChar char="l"/>
            </a:pPr>
            <a:r>
              <a:rPr lang="zh-TW" sz="1800" dirty="0">
                <a:solidFill>
                  <a:schemeClr val="tx1"/>
                </a:solidFill>
                <a:latin typeface="Times New Roman" panose="02020603050405020304" pitchFamily="18" charset="0"/>
                <a:ea typeface="BiauKai" panose="02010601000101010101" pitchFamily="2" charset="-120"/>
              </a:rPr>
              <a:t>Performance of VoteNet with Pointformer on ScanNetV2 validation dataset</a:t>
            </a:r>
            <a:endParaRPr sz="1800" dirty="0">
              <a:solidFill>
                <a:schemeClr val="tx1"/>
              </a:solidFill>
              <a:latin typeface="Times New Roman" panose="02020603050405020304" pitchFamily="18" charset="0"/>
              <a:ea typeface="BiauKai" panose="02010601000101010101" pitchFamily="2" charset="-120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280546"/>
            <a:ext cx="9144001" cy="12958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DEED39D-E103-E234-F6FD-DB1FE16688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8</a:t>
            </a:fld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1" dirty="0" err="1">
                <a:latin typeface="BiauKai" panose="02010601000101010101" pitchFamily="2" charset="-120"/>
                <a:ea typeface="BiauKai" panose="02010601000101010101" pitchFamily="2" charset="-120"/>
                <a:cs typeface="Microsoft JhengHei"/>
                <a:sym typeface="Microsoft JhengHei"/>
              </a:rPr>
              <a:t>分工表</a:t>
            </a:r>
            <a:endParaRPr b="1" dirty="0">
              <a:latin typeface="BiauKai" panose="02010601000101010101" pitchFamily="2" charset="-120"/>
              <a:ea typeface="BiauKai" panose="02010601000101010101" pitchFamily="2" charset="-120"/>
              <a:cs typeface="Microsoft JhengHei"/>
              <a:sym typeface="Microsoft JhengHei"/>
            </a:endParaRPr>
          </a:p>
        </p:txBody>
      </p:sp>
      <p:graphicFrame>
        <p:nvGraphicFramePr>
          <p:cNvPr id="123" name="Google Shape;123;p21"/>
          <p:cNvGraphicFramePr/>
          <p:nvPr>
            <p:extLst>
              <p:ext uri="{D42A27DB-BD31-4B8C-83A1-F6EECF244321}">
                <p14:modId xmlns:p14="http://schemas.microsoft.com/office/powerpoint/2010/main" val="1735305971"/>
              </p:ext>
            </p:extLst>
          </p:nvPr>
        </p:nvGraphicFramePr>
        <p:xfrm>
          <a:off x="436971" y="1239175"/>
          <a:ext cx="8017969" cy="2987575"/>
        </p:xfrm>
        <a:graphic>
          <a:graphicData uri="http://schemas.openxmlformats.org/drawingml/2006/table">
            <a:tbl>
              <a:tblPr>
                <a:noFill/>
                <a:tableStyleId>{76AF44B1-BA60-4851-AA43-43BEB65C499B}</a:tableStyleId>
              </a:tblPr>
              <a:tblGrid>
                <a:gridCol w="1367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5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7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7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8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baseline="0" dirty="0">
                          <a:latin typeface="Times New Roman" panose="02020603050405020304" pitchFamily="18" charset="0"/>
                          <a:ea typeface="BiauKai" panose="02010601000101010101" pitchFamily="2" charset="-120"/>
                          <a:cs typeface="BiauKai"/>
                          <a:sym typeface="BiauKai"/>
                        </a:rPr>
                        <a:t>People</a:t>
                      </a:r>
                      <a:endParaRPr sz="1800" b="0" baseline="0" dirty="0">
                        <a:latin typeface="Times New Roman" panose="02020603050405020304" pitchFamily="18" charset="0"/>
                        <a:ea typeface="BiauKai" panose="02010601000101010101" pitchFamily="2" charset="-120"/>
                        <a:cs typeface="BiauKai"/>
                        <a:sym typeface="BiauKai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0" baseline="0" dirty="0">
                          <a:latin typeface="Times New Roman" panose="02020603050405020304" pitchFamily="18" charset="0"/>
                          <a:ea typeface="BiauKai" panose="02010601000101010101" pitchFamily="2" charset="-120"/>
                          <a:cs typeface="BiauKai"/>
                          <a:sym typeface="BiauKai"/>
                        </a:rPr>
                        <a:t>郭思言</a:t>
                      </a:r>
                      <a:endParaRPr sz="1800" b="0" baseline="0" dirty="0">
                        <a:latin typeface="Times New Roman" panose="02020603050405020304" pitchFamily="18" charset="0"/>
                        <a:ea typeface="BiauKai" panose="02010601000101010101" pitchFamily="2" charset="-120"/>
                        <a:cs typeface="BiauKai"/>
                        <a:sym typeface="BiauKai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0" baseline="0" dirty="0">
                          <a:latin typeface="Times New Roman" panose="02020603050405020304" pitchFamily="18" charset="0"/>
                          <a:ea typeface="BiauKai" panose="02010601000101010101" pitchFamily="2" charset="-120"/>
                          <a:cs typeface="BiauKai"/>
                          <a:sym typeface="BiauKai"/>
                        </a:rPr>
                        <a:t>陳祈安</a:t>
                      </a:r>
                      <a:endParaRPr sz="1800" b="0" baseline="0" dirty="0">
                        <a:latin typeface="Times New Roman" panose="02020603050405020304" pitchFamily="18" charset="0"/>
                        <a:ea typeface="BiauKai" panose="02010601000101010101" pitchFamily="2" charset="-120"/>
                        <a:cs typeface="BiauKai"/>
                        <a:sym typeface="BiauKai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0" baseline="0" dirty="0">
                          <a:latin typeface="Times New Roman" panose="02020603050405020304" pitchFamily="18" charset="0"/>
                          <a:ea typeface="BiauKai" panose="02010601000101010101" pitchFamily="2" charset="-120"/>
                          <a:cs typeface="BiauKai"/>
                          <a:sym typeface="BiauKai"/>
                        </a:rPr>
                        <a:t>張璟榮</a:t>
                      </a:r>
                      <a:endParaRPr sz="1800" b="0" baseline="0" dirty="0">
                        <a:latin typeface="Times New Roman" panose="02020603050405020304" pitchFamily="18" charset="0"/>
                        <a:ea typeface="BiauKai" panose="02010601000101010101" pitchFamily="2" charset="-120"/>
                        <a:cs typeface="BiauKai"/>
                        <a:sym typeface="BiauKai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 b="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BiauKai" panose="02010601000101010101" pitchFamily="2" charset="-120"/>
                          <a:cs typeface="BiauKai"/>
                          <a:sym typeface="BiauKai"/>
                        </a:rPr>
                        <a:t>Proposal</a:t>
                      </a:r>
                      <a:endParaRPr sz="1800" b="0" baseline="0" dirty="0">
                        <a:latin typeface="Times New Roman" panose="02020603050405020304" pitchFamily="18" charset="0"/>
                        <a:ea typeface="BiauKai" panose="02010601000101010101" pitchFamily="2" charset="-120"/>
                        <a:cs typeface="BiauKai"/>
                        <a:sym typeface="BiauKai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0" baseline="0" dirty="0">
                          <a:latin typeface="Times New Roman" panose="02020603050405020304" pitchFamily="18" charset="0"/>
                          <a:ea typeface="BiauKai" panose="02010601000101010101" pitchFamily="2" charset="-120"/>
                          <a:cs typeface="BiauKai"/>
                          <a:sym typeface="BiauKai"/>
                        </a:rPr>
                        <a:t>上台報告、簡報製作</a:t>
                      </a:r>
                      <a:endParaRPr sz="1800" b="0" baseline="0" dirty="0">
                        <a:latin typeface="Times New Roman" panose="02020603050405020304" pitchFamily="18" charset="0"/>
                        <a:ea typeface="BiauKai" panose="02010601000101010101" pitchFamily="2" charset="-120"/>
                        <a:cs typeface="BiauKai"/>
                        <a:sym typeface="BiauKai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 b="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BiauKai" panose="02010601000101010101" pitchFamily="2" charset="-120"/>
                          <a:cs typeface="BiauKai"/>
                          <a:sym typeface="BiauKai"/>
                        </a:rPr>
                        <a:t>簡報製作</a:t>
                      </a:r>
                      <a:endParaRPr sz="1800" b="0" baseline="0" dirty="0">
                        <a:latin typeface="Times New Roman" panose="02020603050405020304" pitchFamily="18" charset="0"/>
                        <a:ea typeface="BiauKai" panose="02010601000101010101" pitchFamily="2" charset="-120"/>
                        <a:cs typeface="BiauKai"/>
                        <a:sym typeface="BiauKai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 b="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BiauKai" panose="02010601000101010101" pitchFamily="2" charset="-120"/>
                          <a:cs typeface="BiauKai"/>
                          <a:sym typeface="BiauKai"/>
                        </a:rPr>
                        <a:t>簡報製作</a:t>
                      </a:r>
                      <a:endParaRPr sz="1800" b="0" baseline="0" dirty="0">
                        <a:latin typeface="Times New Roman" panose="02020603050405020304" pitchFamily="18" charset="0"/>
                        <a:ea typeface="BiauKai" panose="02010601000101010101" pitchFamily="2" charset="-120"/>
                        <a:cs typeface="BiauKai"/>
                        <a:sym typeface="BiauKai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2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0" baseline="0" dirty="0">
                          <a:latin typeface="Times New Roman" panose="02020603050405020304" pitchFamily="18" charset="0"/>
                          <a:ea typeface="BiauKai" panose="02010601000101010101" pitchFamily="2" charset="-120"/>
                          <a:cs typeface="BiauKai"/>
                          <a:sym typeface="BiauKai"/>
                        </a:rPr>
                        <a:t>Implement</a:t>
                      </a:r>
                      <a:endParaRPr sz="1800" b="0" baseline="0" dirty="0">
                        <a:latin typeface="Times New Roman" panose="02020603050405020304" pitchFamily="18" charset="0"/>
                        <a:ea typeface="BiauKai" panose="02010601000101010101" pitchFamily="2" charset="-120"/>
                        <a:cs typeface="BiauKai"/>
                        <a:sym typeface="BiauKai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BiauKai"/>
                        <a:buAutoNum type="arabicPeriod"/>
                      </a:pPr>
                      <a:r>
                        <a:rPr lang="zh-TW" sz="1800" b="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BiauKai" panose="02010601000101010101" pitchFamily="2" charset="-120"/>
                          <a:cs typeface="BiauKai"/>
                          <a:sym typeface="BiauKai"/>
                        </a:rPr>
                        <a:t>蒐集</a:t>
                      </a:r>
                      <a:r>
                        <a:rPr lang="en-US" altLang="zh-TW" sz="1800" b="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BiauKai" panose="02010601000101010101" pitchFamily="2" charset="-120"/>
                          <a:cs typeface="BiauKai"/>
                          <a:sym typeface="BiauKai"/>
                        </a:rPr>
                        <a:t> Dataset</a:t>
                      </a:r>
                      <a:endParaRPr sz="1800" b="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BiauKai" panose="02010601000101010101" pitchFamily="2" charset="-120"/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BiauKai"/>
                        <a:buAutoNum type="arabicPeriod"/>
                      </a:pPr>
                      <a:r>
                        <a:rPr lang="zh-TW" sz="1800" b="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BiauKai" panose="02010601000101010101" pitchFamily="2" charset="-120"/>
                          <a:cs typeface="BiauKai"/>
                          <a:sym typeface="BiauKai"/>
                        </a:rPr>
                        <a:t>熟悉</a:t>
                      </a:r>
                      <a:r>
                        <a:rPr lang="en-US" altLang="zh-TW" sz="1800" b="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BiauKai" panose="02010601000101010101" pitchFamily="2" charset="-120"/>
                          <a:cs typeface="BiauKai"/>
                          <a:sym typeface="BiauKai"/>
                        </a:rPr>
                        <a:t> </a:t>
                      </a:r>
                      <a:r>
                        <a:rPr lang="zh-TW" sz="1800" b="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BiauKai" panose="02010601000101010101" pitchFamily="2" charset="-120"/>
                        </a:rPr>
                        <a:t>MMDetection3D</a:t>
                      </a:r>
                      <a:endParaRPr sz="1800" b="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BiauKai" panose="02010601000101010101" pitchFamily="2" charset="-120"/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BiauKai"/>
                        <a:buAutoNum type="arabicPeriod"/>
                      </a:pPr>
                      <a:r>
                        <a:rPr lang="zh-TW" altLang="zh-TW" sz="1800" b="0" baseline="0" dirty="0">
                          <a:latin typeface="Times New Roman" panose="02020603050405020304" pitchFamily="18" charset="0"/>
                          <a:ea typeface="BiauKai" panose="02010601000101010101" pitchFamily="2" charset="-120"/>
                          <a:cs typeface="BiauKai"/>
                          <a:sym typeface="BiauKai"/>
                        </a:rPr>
                        <a:t>研究</a:t>
                      </a:r>
                      <a:r>
                        <a:rPr lang="en-US" altLang="zh-TW" sz="1800" b="0" baseline="0" dirty="0">
                          <a:latin typeface="Times New Roman" panose="02020603050405020304" pitchFamily="18" charset="0"/>
                          <a:ea typeface="BiauKai" panose="02010601000101010101" pitchFamily="2" charset="-120"/>
                          <a:cs typeface="BiauKai"/>
                          <a:sym typeface="BiauKai"/>
                        </a:rPr>
                        <a:t> </a:t>
                      </a:r>
                      <a:r>
                        <a:rPr lang="zh-TW" sz="1800" b="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BiauKai" panose="02010601000101010101" pitchFamily="2" charset="-120"/>
                          <a:cs typeface="BiauKai"/>
                          <a:sym typeface="BiauKai"/>
                        </a:rPr>
                        <a:t>Pointformer、</a:t>
                      </a:r>
                      <a:r>
                        <a:rPr lang="zh-TW" sz="1800" b="0" baseline="0" dirty="0">
                          <a:latin typeface="Times New Roman" panose="02020603050405020304" pitchFamily="18" charset="0"/>
                          <a:ea typeface="BiauKai" panose="02010601000101010101" pitchFamily="2" charset="-120"/>
                          <a:cs typeface="BiauKai"/>
                          <a:sym typeface="BiauKai"/>
                        </a:rPr>
                        <a:t>Object Detection Model及</a:t>
                      </a:r>
                      <a:r>
                        <a:rPr lang="zh-TW" altLang="en-US" sz="1800" b="0" baseline="0" dirty="0">
                          <a:latin typeface="Times New Roman" panose="02020603050405020304" pitchFamily="18" charset="0"/>
                          <a:ea typeface="BiauKai" panose="02010601000101010101" pitchFamily="2" charset="-120"/>
                          <a:cs typeface="BiauKai"/>
                          <a:sym typeface="BiauKai"/>
                        </a:rPr>
                        <a:t>進行</a:t>
                      </a:r>
                      <a:r>
                        <a:rPr lang="zh-TW" sz="1800" b="0" baseline="0" dirty="0">
                          <a:latin typeface="Times New Roman" panose="02020603050405020304" pitchFamily="18" charset="0"/>
                          <a:ea typeface="BiauKai" panose="02010601000101010101" pitchFamily="2" charset="-120"/>
                          <a:cs typeface="BiauKai"/>
                          <a:sym typeface="BiauKai"/>
                        </a:rPr>
                        <a:t>相關實作</a:t>
                      </a:r>
                      <a:endParaRPr sz="1800" b="0" baseline="0" dirty="0">
                        <a:latin typeface="Times New Roman" panose="02020603050405020304" pitchFamily="18" charset="0"/>
                        <a:ea typeface="BiauKai" panose="02010601000101010101" pitchFamily="2" charset="-120"/>
                        <a:cs typeface="BiauKai"/>
                        <a:sym typeface="BiauKai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0" baseline="0" dirty="0">
                          <a:latin typeface="Times New Roman" panose="02020603050405020304" pitchFamily="18" charset="0"/>
                          <a:ea typeface="BiauKai" panose="02010601000101010101" pitchFamily="2" charset="-120"/>
                          <a:cs typeface="BiauKai"/>
                          <a:sym typeface="BiauKai"/>
                        </a:rPr>
                        <a:t>Final</a:t>
                      </a:r>
                      <a:r>
                        <a:rPr lang="en-US" altLang="zh-TW" sz="1800" b="0" baseline="0" dirty="0">
                          <a:latin typeface="Times New Roman" panose="02020603050405020304" pitchFamily="18" charset="0"/>
                          <a:ea typeface="BiauKai" panose="02010601000101010101" pitchFamily="2" charset="-120"/>
                          <a:cs typeface="BiauKai"/>
                          <a:sym typeface="BiauKai"/>
                        </a:rPr>
                        <a:t> Project</a:t>
                      </a:r>
                      <a:endParaRPr sz="1800" b="0" baseline="0" dirty="0">
                        <a:latin typeface="Times New Roman" panose="02020603050405020304" pitchFamily="18" charset="0"/>
                        <a:ea typeface="BiauKai" panose="02010601000101010101" pitchFamily="2" charset="-120"/>
                        <a:cs typeface="BiauKai"/>
                        <a:sym typeface="BiauKai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0" baseline="0" dirty="0">
                          <a:latin typeface="Times New Roman" panose="02020603050405020304" pitchFamily="18" charset="0"/>
                          <a:ea typeface="BiauKai" panose="02010601000101010101" pitchFamily="2" charset="-120"/>
                          <a:cs typeface="BiauKai"/>
                          <a:sym typeface="BiauKai"/>
                        </a:rPr>
                        <a:t>簡報製作</a:t>
                      </a:r>
                      <a:endParaRPr sz="1800" b="0" baseline="0" dirty="0">
                        <a:latin typeface="Times New Roman" panose="02020603050405020304" pitchFamily="18" charset="0"/>
                        <a:ea typeface="BiauKai" panose="02010601000101010101" pitchFamily="2" charset="-120"/>
                        <a:cs typeface="BiauKai"/>
                        <a:sym typeface="BiauKai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0" baseline="0" dirty="0">
                          <a:latin typeface="Times New Roman" panose="02020603050405020304" pitchFamily="18" charset="0"/>
                          <a:ea typeface="BiauKai" panose="02010601000101010101" pitchFamily="2" charset="-120"/>
                          <a:cs typeface="BiauKai"/>
                          <a:sym typeface="BiauKai"/>
                        </a:rPr>
                        <a:t>Final Report 製作</a:t>
                      </a:r>
                      <a:endParaRPr sz="1800" b="0" baseline="0" dirty="0">
                        <a:latin typeface="Times New Roman" panose="02020603050405020304" pitchFamily="18" charset="0"/>
                        <a:ea typeface="BiauKai" panose="02010601000101010101" pitchFamily="2" charset="-120"/>
                        <a:cs typeface="BiauKai"/>
                        <a:sym typeface="BiauKai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0" baseline="0" dirty="0">
                          <a:latin typeface="Times New Roman" panose="02020603050405020304" pitchFamily="18" charset="0"/>
                          <a:ea typeface="BiauKai" panose="02010601000101010101" pitchFamily="2" charset="-120"/>
                          <a:cs typeface="BiauKai"/>
                          <a:sym typeface="BiauKai"/>
                        </a:rPr>
                        <a:t>上台報告</a:t>
                      </a:r>
                      <a:endParaRPr sz="1800" b="0" baseline="0" dirty="0">
                        <a:latin typeface="Times New Roman" panose="02020603050405020304" pitchFamily="18" charset="0"/>
                        <a:ea typeface="BiauKai" panose="02010601000101010101" pitchFamily="2" charset="-120"/>
                        <a:cs typeface="BiauKai"/>
                        <a:sym typeface="BiauKai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FDA8372-A1C7-C927-9211-5DFDEECF6E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344</Words>
  <Application>Microsoft Macintosh PowerPoint</Application>
  <PresentationFormat>如螢幕大小 (16:9)</PresentationFormat>
  <Paragraphs>69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BiauKai</vt:lpstr>
      <vt:lpstr>Wingdings</vt:lpstr>
      <vt:lpstr>Simple Light</vt:lpstr>
      <vt:lpstr>2023 3DCV  Final Project Proposal</vt:lpstr>
      <vt:lpstr>論文介紹</vt:lpstr>
      <vt:lpstr>論文介紹</vt:lpstr>
      <vt:lpstr>實作計畫</vt:lpstr>
      <vt:lpstr>實作計畫</vt:lpstr>
      <vt:lpstr>實作計畫</vt:lpstr>
      <vt:lpstr>預期結果</vt:lpstr>
      <vt:lpstr>預期結果</vt:lpstr>
      <vt:lpstr>分工表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 3DCV  Final Project Proposal</dc:title>
  <cp:lastModifiedBy>Lawrence Chang</cp:lastModifiedBy>
  <cp:revision>8</cp:revision>
  <dcterms:modified xsi:type="dcterms:W3CDTF">2023-11-27T02:16:27Z</dcterms:modified>
</cp:coreProperties>
</file>