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4" r:id="rId16"/>
    <p:sldId id="273" r:id="rId17"/>
    <p:sldId id="275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14FB8-0216-4557-A7C7-DAE90EF41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BEBBDE-F7B6-4A3F-8A6F-536F7A388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4DB86-7511-48F1-B195-853D9A9F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625E-5365-4C65-B908-CD7D654C3B60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66450-89E2-4713-8011-BDEA891B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C273B-2AD4-45D2-B19B-90C8C266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353-115A-41AF-99C9-29774DD0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4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0EDAC-0CD4-46EF-A73D-ACB9BE6A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4FD8B-CF28-445B-BA3B-DCA8EFADA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D20B2-0D7B-483C-ACE2-88B267B3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625E-5365-4C65-B908-CD7D654C3B60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1C097-2FB9-4995-BD19-751DBBF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C3F79-AFF4-4556-92CB-B1B8F06E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353-115A-41AF-99C9-29774DD0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29E51C-D313-43EA-AAE5-6A8FF46C5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FFE9F-485C-4A08-A897-113940FAA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0EF3-D801-47AE-8E6F-B4251687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625E-5365-4C65-B908-CD7D654C3B60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207AF-7620-45CC-955C-01F66B0A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3FD3-69D4-48C2-8084-ECE2D615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353-115A-41AF-99C9-29774DD0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42EF-4988-435B-B66F-D9FF4D5F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9566D-AD83-4DBC-A134-536C960F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1F31-BECC-42DC-ACDD-DC9222B1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625E-5365-4C65-B908-CD7D654C3B60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DECF3-7837-4C24-8326-F05CB1C8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EBBFE-0993-4B6B-9C43-843A8666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353-115A-41AF-99C9-29774DD0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9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0C6A7-0AB0-41B3-8CEB-8A77397A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A48D4-63AE-4ABD-A9AB-918BAC12F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352DF-CAA3-4362-B5BB-6F67EE09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625E-5365-4C65-B908-CD7D654C3B60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FF933-40E5-41BC-8900-CD397593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A01C0-0340-4928-A86E-CFB2766E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353-115A-41AF-99C9-29774DD0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6F0CA-D3A0-42EE-90DB-91CB756F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91EED-AE58-4985-80C5-AB8F814E2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451DB-18D6-45CA-895D-77BE174FC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B74A0-9F97-4D16-B407-08B13467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625E-5365-4C65-B908-CD7D654C3B60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1B5E8-F203-4A4A-80A7-B538F08D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9D93A-70A0-4BBB-80F3-525FBA82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353-115A-41AF-99C9-29774DD0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7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BE185-E20E-42A0-A4AC-B1559DFB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3CA8F-BC43-4B91-974E-0C61249F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1AD8E7-0955-472C-A74D-88801D7E6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DFD4D0-3433-4AA7-A090-5A5BA7F7A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41659D-A93D-48BF-989F-0AF1844D7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8F5CCA-3280-4AA8-8D38-0DDAF1C6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625E-5365-4C65-B908-CD7D654C3B60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4E839D-4501-4B07-9C6D-BD925B35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A919D-EFAF-4EC0-B338-05E9D613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353-115A-41AF-99C9-29774DD0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7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A267C-C8D0-44DA-A1A0-CE6655FC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0E6B14-5EB9-410D-8DCC-CDAF9665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625E-5365-4C65-B908-CD7D654C3B60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7E491-0D45-4797-A28F-1E7485D1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61AF7-0918-4A58-88B5-FA6A3CB0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353-115A-41AF-99C9-29774DD0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9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F40106-2582-42E5-B9CC-4007D5C7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625E-5365-4C65-B908-CD7D654C3B60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ECE5D2-C312-4927-9A02-8425A927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6B42F-136F-4959-892F-6E140845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353-115A-41AF-99C9-29774DD0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1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53DD1-6AF1-4479-9CE3-1B707874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FEBAB-8C33-4B39-8AF6-2761DE04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6D3C9-3B48-4BC9-AD9A-F7362E440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C5DD8-84A5-482B-91A2-9A8592AC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625E-5365-4C65-B908-CD7D654C3B60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CF3C1-3583-478E-B596-53030CE7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9A40D-14B3-417E-B150-EFB14DCA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353-115A-41AF-99C9-29774DD0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9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DA698-C1EE-4E45-A4EE-8F46A980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14250B-D5B9-4140-8645-4B7740F40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51E3B9-6292-468C-848F-A865D4F12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71EA7-B39B-4074-986F-62F6F226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625E-5365-4C65-B908-CD7D654C3B60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97497-D3EE-435C-971C-A00D640D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1E413-47E6-46D5-BBBD-2ADEE8E3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353-115A-41AF-99C9-29774DD0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2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70B12-D937-4DE3-BE37-5DF32C17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1DAFD-CFB0-4531-8239-50687F70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01111-1126-44D6-9A79-A41274BDC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625E-5365-4C65-B908-CD7D654C3B60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14459-56B7-4CCC-AA94-F4DCD17A3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5784B-CE53-484F-AF74-36AFC573E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9353-115A-41AF-99C9-29774DD0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9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532D8-4392-4685-8D7B-E4062D09A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0513" y="735197"/>
            <a:ext cx="12553025" cy="2387600"/>
          </a:xfrm>
        </p:spPr>
        <p:txBody>
          <a:bodyPr>
            <a:normAutofit/>
          </a:bodyPr>
          <a:lstStyle/>
          <a:p>
            <a:r>
              <a:rPr lang="en-US" altLang="zh-CN" sz="4200" b="1" dirty="0">
                <a:latin typeface="Rockwell" panose="02060603020205020403" pitchFamily="18" charset="0"/>
                <a:ea typeface="黑体" panose="02010609060101010101" pitchFamily="49" charset="-122"/>
              </a:rPr>
              <a:t>Low-Switching-Cost Reinforcement Learning</a:t>
            </a:r>
            <a:br>
              <a:rPr lang="en-US" altLang="zh-CN" sz="4200" b="1" dirty="0">
                <a:latin typeface="Rockwell" panose="02060603020205020403" pitchFamily="18" charset="0"/>
                <a:ea typeface="黑体" panose="02010609060101010101" pitchFamily="49" charset="-122"/>
              </a:rPr>
            </a:br>
            <a:r>
              <a:rPr lang="en-US" altLang="zh-CN" sz="4200" b="1" dirty="0">
                <a:latin typeface="Rockwell" panose="02060603020205020403" pitchFamily="18" charset="0"/>
                <a:ea typeface="黑体" panose="02010609060101010101" pitchFamily="49" charset="-122"/>
              </a:rPr>
              <a:t>on</a:t>
            </a:r>
            <a:br>
              <a:rPr lang="en-US" altLang="zh-CN" sz="4200" b="1" dirty="0">
                <a:latin typeface="Rockwell" panose="02060603020205020403" pitchFamily="18" charset="0"/>
                <a:ea typeface="黑体" panose="02010609060101010101" pitchFamily="49" charset="-122"/>
              </a:rPr>
            </a:br>
            <a:r>
              <a:rPr lang="en-US" altLang="zh-CN" sz="4200" b="1" dirty="0">
                <a:latin typeface="Rockwell" panose="02060603020205020403" pitchFamily="18" charset="0"/>
                <a:ea typeface="黑体" panose="02010609060101010101" pitchFamily="49" charset="-122"/>
              </a:rPr>
              <a:t>Robot Control Environments</a:t>
            </a:r>
            <a:endParaRPr lang="zh-CN" altLang="en-US" sz="4200" b="1" dirty="0"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D7505D-7183-47DA-929F-05283BADF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20153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Yancheng Liang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Yushuo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E88E78D-2E29-4607-4079-D8CD3742F19A}"/>
              </a:ext>
            </a:extLst>
          </p:cNvPr>
          <p:cNvSpPr txBox="1">
            <a:spLocks/>
          </p:cNvSpPr>
          <p:nvPr/>
        </p:nvSpPr>
        <p:spPr>
          <a:xfrm>
            <a:off x="1264023" y="486335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the paper 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“Beyond Information Gain: An Empirical Benchmark for Low-Switching-Cost Reinforcement Learning”</a:t>
            </a:r>
          </a:p>
        </p:txBody>
      </p:sp>
    </p:spTree>
    <p:extLst>
      <p:ext uri="{BB962C8B-B14F-4D97-AF65-F5344CB8AC3E}">
        <p14:creationId xmlns:p14="http://schemas.microsoft.com/office/powerpoint/2010/main" val="320623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5C332-431F-4869-B662-A19E5752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97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Intuition from the Theory:</a:t>
            </a:r>
            <a:br>
              <a:rPr lang="en-US" altLang="zh-CN" dirty="0"/>
            </a:br>
            <a:r>
              <a:rPr lang="en-US" altLang="zh-CN" dirty="0"/>
              <a:t>Information Gain as Switching Criteria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E8006F-666D-474C-AB2B-EE0CC7489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636712"/>
                <a:ext cx="8757920" cy="54346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UCB2[2] for Multi-Arm Bandit:</a:t>
                </a:r>
              </a:p>
              <a:p>
                <a:pPr lvl="1"/>
                <a:r>
                  <a:rPr lang="en-US" altLang="zh-CN" dirty="0"/>
                  <a:t>UCB: let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altLang="zh-CN" dirty="0"/>
                  <a:t>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UCB2 (low switch cost): re-compute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only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Generalization[3] for </a:t>
                </a:r>
                <a:r>
                  <a:rPr lang="en-US" altLang="zh-CN" dirty="0" err="1"/>
                  <a:t>MuJoCo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Count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, only switch when it doubles</a:t>
                </a:r>
              </a:p>
              <a:p>
                <a:pPr lvl="1"/>
                <a:r>
                  <a:rPr lang="en-US" altLang="zh-CN" dirty="0"/>
                  <a:t>Use LSH: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 and count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Information Matrix for Linear Stochastic Bandit [4][5]: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dirty="0"/>
                  <a:t> is the information matrix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 Switch only when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doubles</a:t>
                </a:r>
              </a:p>
              <a:p>
                <a:pPr lvl="1"/>
                <a:r>
                  <a:rPr lang="en-US" altLang="zh-CN" dirty="0"/>
                  <a:t>Still use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,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E8006F-666D-474C-AB2B-EE0CC7489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636712"/>
                <a:ext cx="8757920" cy="5434648"/>
              </a:xfrm>
              <a:blipFill>
                <a:blip r:embed="rId2"/>
                <a:stretch>
                  <a:fillRect l="-1253" t="-2691" b="-9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3C55559-F589-4E62-9C3A-CD44B06338CA}"/>
              </a:ext>
            </a:extLst>
          </p:cNvPr>
          <p:cNvSpPr/>
          <p:nvPr/>
        </p:nvSpPr>
        <p:spPr>
          <a:xfrm>
            <a:off x="8544560" y="3764280"/>
            <a:ext cx="1971040" cy="7010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3F8AA9D-2037-47D7-800E-7DD2CF13EFFE}"/>
              </a:ext>
            </a:extLst>
          </p:cNvPr>
          <p:cNvSpPr/>
          <p:nvPr/>
        </p:nvSpPr>
        <p:spPr>
          <a:xfrm>
            <a:off x="9398000" y="5830888"/>
            <a:ext cx="2062480" cy="701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6F383E-9822-4CF7-AE60-37E805677F1C}"/>
              </a:ext>
            </a:extLst>
          </p:cNvPr>
          <p:cNvSpPr txBox="1"/>
          <p:nvPr/>
        </p:nvSpPr>
        <p:spPr>
          <a:xfrm>
            <a:off x="8544560" y="1873726"/>
            <a:ext cx="3352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poorly: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many switches!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(UCB assume all arms are independent)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7C959-D8B6-4CF7-894E-9A54FEA3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Naïve Switching Criteria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F67E9F-02ED-4D9B-8DEB-CB63D3C7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Fix_n: switch after a fixed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number of step</a:t>
                </a:r>
              </a:p>
              <a:p>
                <a:pPr lvl="1"/>
                <a:r>
                  <a:rPr lang="en-US" altLang="zh-CN" dirty="0"/>
                  <a:t>Works fairly well but we need to tune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for different tasks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KL Divergence: switch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  <m:d>
                          <m:dPr>
                            <m:sepChr m:val="∣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d>
                          <m:dPr>
                            <m:sepChr m:val="∣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larger than a threshold</a:t>
                </a:r>
              </a:p>
              <a:p>
                <a:pPr lvl="1"/>
                <a:r>
                  <a:rPr lang="en-US" altLang="zh-CN" dirty="0"/>
                  <a:t>Switch even more frequently as the agent becomes stronger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as the agent learns more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F67E9F-02ED-4D9B-8DEB-CB63D3C7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AD9846-200A-45D5-9C56-D3B67C3DF0EF}"/>
              </a:ext>
            </a:extLst>
          </p:cNvPr>
          <p:cNvSpPr/>
          <p:nvPr/>
        </p:nvSpPr>
        <p:spPr>
          <a:xfrm>
            <a:off x="9188388" y="4738935"/>
            <a:ext cx="2165412" cy="701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 Divergence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0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CED7E-6490-42D1-BED3-AE1BE1B5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Feature-Based Switching Criteria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3DBCDE-3856-4C74-A0ED-88C1EE3F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Switch based on cos-similarity of the features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acc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3DBCDE-3856-4C74-A0ED-88C1EE3F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A63D2BCE-E954-490E-B8EC-2FF3A767CD49}"/>
              </a:ext>
            </a:extLst>
          </p:cNvPr>
          <p:cNvSpPr/>
          <p:nvPr/>
        </p:nvSpPr>
        <p:spPr>
          <a:xfrm>
            <a:off x="8173720" y="3858577"/>
            <a:ext cx="3342640" cy="589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Hidden Layers 1</a:t>
            </a:r>
            <a:endParaRPr lang="zh-CN" altLang="en-US" sz="2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A65549-981D-4FCA-B597-154E1794E39C}"/>
              </a:ext>
            </a:extLst>
          </p:cNvPr>
          <p:cNvSpPr/>
          <p:nvPr/>
        </p:nvSpPr>
        <p:spPr>
          <a:xfrm>
            <a:off x="8173720" y="4974749"/>
            <a:ext cx="3342640" cy="5892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Hidden Layers 2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B877CF-A084-43F0-B663-C945D5ACDE16}"/>
              </a:ext>
            </a:extLst>
          </p:cNvPr>
          <p:cNvSpPr/>
          <p:nvPr/>
        </p:nvSpPr>
        <p:spPr>
          <a:xfrm>
            <a:off x="9019574" y="6045518"/>
            <a:ext cx="1640840" cy="589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5732960-DC7E-48FB-A261-88475438DA92}"/>
              </a:ext>
            </a:extLst>
          </p:cNvPr>
          <p:cNvSpPr/>
          <p:nvPr/>
        </p:nvSpPr>
        <p:spPr>
          <a:xfrm>
            <a:off x="8798628" y="2678589"/>
            <a:ext cx="2082732" cy="679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State</a:t>
            </a:r>
            <a:endParaRPr lang="zh-CN" altLang="en-US" sz="2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D881CA-FCD9-4DFE-985A-43EA0AFE4A11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9839994" y="3357880"/>
            <a:ext cx="5046" cy="500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71C841F-4194-4EA3-99A1-0A375235DD4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845040" y="4447857"/>
            <a:ext cx="0" cy="526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92C307E-E24F-4F60-B36E-DFDCCE083CE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9839994" y="5564029"/>
            <a:ext cx="5046" cy="4814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95409E6D-EC96-4981-BE44-55421F5522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6188" y="4007801"/>
                <a:ext cx="8470865" cy="15179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Extract feature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here</a:t>
                </a:r>
              </a:p>
              <a:p>
                <a:r>
                  <a:rPr lang="en-US" altLang="zh-CN" dirty="0"/>
                  <a:t>Denoted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95409E6D-EC96-4981-BE44-55421F55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88" y="4007801"/>
                <a:ext cx="8470865" cy="1517968"/>
              </a:xfrm>
              <a:prstGeom prst="rect">
                <a:avLst/>
              </a:prstGeom>
              <a:blipFill>
                <a:blip r:embed="rId3"/>
                <a:stretch>
                  <a:fillRect l="-1295" t="-6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1EC86D-EE1A-43B4-BE49-89587D89A81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0560" y="4515961"/>
            <a:ext cx="2423160" cy="75342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95CA0B-E8F4-4A23-B43E-0A5B0829A555}"/>
              </a:ext>
            </a:extLst>
          </p:cNvPr>
          <p:cNvSpPr/>
          <p:nvPr/>
        </p:nvSpPr>
        <p:spPr>
          <a:xfrm>
            <a:off x="4090322" y="2566193"/>
            <a:ext cx="2062480" cy="701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9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D414A6-02E7-4533-AB69-0A32E8461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1" y="1896744"/>
            <a:ext cx="9406954" cy="4832097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CAA0F06-9C35-48F1-8EF6-36293D21781B}"/>
              </a:ext>
            </a:extLst>
          </p:cNvPr>
          <p:cNvSpPr txBox="1">
            <a:spLocks/>
          </p:cNvSpPr>
          <p:nvPr/>
        </p:nvSpPr>
        <p:spPr>
          <a:xfrm>
            <a:off x="706120" y="2813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“Feature”: </a:t>
            </a:r>
            <a:r>
              <a:rPr lang="en-US" altLang="zh-CN" dirty="0"/>
              <a:t>best </a:t>
            </a:r>
            <a:r>
              <a:rPr lang="en-US" altLang="zh-CN" sz="2800" dirty="0"/>
              <a:t>performance, lowest switching cost</a:t>
            </a:r>
          </a:p>
          <a:p>
            <a:r>
              <a:rPr lang="en-US" altLang="zh-CN" dirty="0"/>
              <a:t>Information Gain: high switching cost</a:t>
            </a:r>
          </a:p>
          <a:p>
            <a:r>
              <a:rPr lang="en-US" altLang="zh-CN" dirty="0"/>
              <a:t>“KL”: switch more as learning more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33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50B30-AAF6-4C52-8488-BB42A8A4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332105"/>
            <a:ext cx="10515600" cy="765175"/>
          </a:xfrm>
        </p:spPr>
        <p:txBody>
          <a:bodyPr/>
          <a:lstStyle/>
          <a:p>
            <a:r>
              <a:rPr lang="en-US" altLang="zh-CN" dirty="0"/>
              <a:t>“Feature” automatically adjusts the switching frequency.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80A0D1-EDAD-4686-9C91-BC9A889B2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938016"/>
            <a:ext cx="7996183" cy="53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6A9EE-FA4B-4542-965F-78545BD8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C59F0-AB6E-4B52-AD5E-F9AB392E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switching cost for </a:t>
            </a:r>
            <a:r>
              <a:rPr lang="en-US" altLang="zh-CN" dirty="0" err="1"/>
              <a:t>fix_n</a:t>
            </a:r>
            <a:r>
              <a:rPr lang="en-US" altLang="zh-CN" dirty="0"/>
              <a:t> of different environments</a:t>
            </a:r>
          </a:p>
          <a:p>
            <a:endParaRPr lang="en-US" altLang="zh-CN" dirty="0"/>
          </a:p>
          <a:p>
            <a:r>
              <a:rPr lang="en-US" altLang="zh-CN" dirty="0"/>
              <a:t>More on better switching criteria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7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EE033-BFD6-4231-BE80-96FE978A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Thank </a:t>
            </a:r>
            <a:r>
              <a:rPr lang="en-US" altLang="zh-CN" dirty="0"/>
              <a:t>You for Listening!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93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BF751-F464-4F32-8C01-F4F98A5B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26BEE-37DE-4B59-99B1-F5A34B18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 with Prof. Wu, </a:t>
            </a:r>
            <a:r>
              <a:rPr lang="en-US" altLang="zh-CN"/>
              <a:t>Prof.Du </a:t>
            </a:r>
            <a:r>
              <a:rPr lang="en-US" altLang="zh-CN" dirty="0"/>
              <a:t>and our TAs, </a:t>
            </a:r>
            <a:r>
              <a:rPr lang="en-US" altLang="zh-CN" dirty="0" err="1"/>
              <a:t>Shusheng</a:t>
            </a:r>
            <a:r>
              <a:rPr lang="en-US" altLang="zh-CN" dirty="0"/>
              <a:t> Xu and </a:t>
            </a:r>
            <a:r>
              <a:rPr lang="en-US" altLang="zh-CN" dirty="0" err="1"/>
              <a:t>Yunfei</a:t>
            </a:r>
            <a:r>
              <a:rPr lang="en-US" altLang="zh-CN" dirty="0"/>
              <a:t> Li.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91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15DAF-3D9F-488C-ACB9-0E170E27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295A3-C8BC-4620-96B4-AB32F100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[1] </a:t>
            </a:r>
            <a:r>
              <a:rPr lang="en-US" altLang="zh-CN" dirty="0" err="1"/>
              <a:t>Haarnoja</a:t>
            </a:r>
            <a:r>
              <a:rPr lang="en-US" altLang="zh-CN" dirty="0"/>
              <a:t>, </a:t>
            </a:r>
            <a:r>
              <a:rPr lang="en-US" altLang="zh-CN" dirty="0" err="1"/>
              <a:t>Tuomas</a:t>
            </a:r>
            <a:r>
              <a:rPr lang="en-US" altLang="zh-CN" dirty="0"/>
              <a:t>, et al. "Soft actor-critic algorithms and applications."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arXiv:1812.05905 (2018).</a:t>
            </a:r>
          </a:p>
          <a:p>
            <a:r>
              <a:rPr lang="en-US" altLang="zh-CN" dirty="0"/>
              <a:t>[2] P. Auer, N. </a:t>
            </a:r>
            <a:r>
              <a:rPr lang="en-US" altLang="zh-CN" dirty="0" err="1"/>
              <a:t>Cesa</a:t>
            </a:r>
            <a:r>
              <a:rPr lang="en-US" altLang="zh-CN" dirty="0"/>
              <a:t>-Bianchi, and P. Fischer. Finite-time analysis of the multiarmed bandit problem. Machine learning, 47(2-3):235–256, (2002).</a:t>
            </a:r>
          </a:p>
          <a:p>
            <a:r>
              <a:rPr lang="en-US" altLang="zh-CN" dirty="0"/>
              <a:t>[3] Bai, Yu, et al. "Provably efficient q-learning with low switching cost."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arXiv:1905.12849 (2019).</a:t>
            </a:r>
          </a:p>
          <a:p>
            <a:r>
              <a:rPr lang="en-US" altLang="zh-CN" dirty="0"/>
              <a:t>[4] Yasin Abbasi-</a:t>
            </a:r>
            <a:r>
              <a:rPr lang="en-US" altLang="zh-CN" dirty="0" err="1"/>
              <a:t>yadkori</a:t>
            </a:r>
            <a:r>
              <a:rPr lang="en-US" altLang="zh-CN" dirty="0"/>
              <a:t>, </a:t>
            </a:r>
            <a:r>
              <a:rPr lang="en-US" altLang="zh-CN" dirty="0" err="1"/>
              <a:t>D´avid</a:t>
            </a:r>
            <a:r>
              <a:rPr lang="en-US" altLang="zh-CN" dirty="0"/>
              <a:t> </a:t>
            </a:r>
            <a:r>
              <a:rPr lang="en-US" altLang="zh-CN" dirty="0" err="1"/>
              <a:t>P´al</a:t>
            </a:r>
            <a:r>
              <a:rPr lang="en-US" altLang="zh-CN" dirty="0"/>
              <a:t>, and Csaba </a:t>
            </a:r>
            <a:r>
              <a:rPr lang="en-US" altLang="zh-CN" dirty="0" err="1"/>
              <a:t>Szepesv´ari</a:t>
            </a:r>
            <a:r>
              <a:rPr lang="en-US" altLang="zh-CN" dirty="0"/>
              <a:t>. Improved algorithms for linear stochastic bandits. In J. </a:t>
            </a:r>
            <a:r>
              <a:rPr lang="en-US" altLang="zh-CN" dirty="0" err="1"/>
              <a:t>Shawe</a:t>
            </a:r>
            <a:r>
              <a:rPr lang="en-US" altLang="zh-CN" dirty="0"/>
              <a:t>-Taylor, R. </a:t>
            </a:r>
            <a:r>
              <a:rPr lang="en-US" altLang="zh-CN" dirty="0" err="1"/>
              <a:t>Zemel</a:t>
            </a:r>
            <a:r>
              <a:rPr lang="en-US" altLang="zh-CN" dirty="0"/>
              <a:t>, P. Bartlett, F. Pereira, and K. Q. Weinberger, editors, Advances in Neural Information Processing Systems, volume 24, pages 2312–2320. Curran Associates, Inc., (2011).</a:t>
            </a:r>
          </a:p>
          <a:p>
            <a:r>
              <a:rPr lang="en-US" altLang="zh-CN" dirty="0"/>
              <a:t>[5] </a:t>
            </a:r>
            <a:r>
              <a:rPr lang="en-US" altLang="zh-CN" dirty="0" err="1"/>
              <a:t>Ruan</a:t>
            </a:r>
            <a:r>
              <a:rPr lang="en-US" altLang="zh-CN" dirty="0"/>
              <a:t>, </a:t>
            </a:r>
            <a:r>
              <a:rPr lang="en-US" altLang="zh-CN" dirty="0" err="1"/>
              <a:t>Yufei</a:t>
            </a:r>
            <a:r>
              <a:rPr lang="en-US" altLang="zh-CN" dirty="0"/>
              <a:t>, Jiaqi Yang, and Yuan Zhou. "Linear bandits with limited adaptivity and learning distributional optimal design."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arXiv:2007.01980 (2020).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1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箭头: 右 8">
            <a:extLst>
              <a:ext uri="{FF2B5EF4-FFF2-40B4-BE49-F238E27FC236}">
                <a16:creationId xmlns:a16="http://schemas.microsoft.com/office/drawing/2014/main" id="{E97CE720-2E29-45FB-862F-0E23728667EB}"/>
              </a:ext>
            </a:extLst>
          </p:cNvPr>
          <p:cNvSpPr/>
          <p:nvPr/>
        </p:nvSpPr>
        <p:spPr>
          <a:xfrm>
            <a:off x="1757779" y="3134721"/>
            <a:ext cx="9929675" cy="384372"/>
          </a:xfrm>
          <a:prstGeom prst="rightArrow">
            <a:avLst>
              <a:gd name="adj1" fmla="val 50000"/>
              <a:gd name="adj2" fmla="val 966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C0C174-E790-483F-8C0D-8838136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64" y="141388"/>
            <a:ext cx="10515600" cy="736847"/>
          </a:xfrm>
        </p:spPr>
        <p:txBody>
          <a:bodyPr/>
          <a:lstStyle/>
          <a:p>
            <a:pPr algn="ctr"/>
            <a:r>
              <a:rPr lang="en-US" altLang="zh-CN" dirty="0"/>
              <a:t>Typical Off-Policy RL Framework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9227E5-6462-4F0F-8ECF-6C4384BC8899}"/>
              </a:ext>
            </a:extLst>
          </p:cNvPr>
          <p:cNvSpPr/>
          <p:nvPr/>
        </p:nvSpPr>
        <p:spPr>
          <a:xfrm>
            <a:off x="812308" y="840007"/>
            <a:ext cx="10431262" cy="7368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4DE77C-6C6A-487A-9C90-E076AC8FE1B1}"/>
              </a:ext>
            </a:extLst>
          </p:cNvPr>
          <p:cNvSpPr/>
          <p:nvPr/>
        </p:nvSpPr>
        <p:spPr>
          <a:xfrm>
            <a:off x="812308" y="5160886"/>
            <a:ext cx="10431262" cy="7368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Buffer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D9FC6F-5B0E-412B-9A90-ADB5DEEC64A8}"/>
              </a:ext>
            </a:extLst>
          </p:cNvPr>
          <p:cNvSpPr/>
          <p:nvPr/>
        </p:nvSpPr>
        <p:spPr>
          <a:xfrm>
            <a:off x="221942" y="2958484"/>
            <a:ext cx="1535837" cy="7368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76DB1F8-7D36-47DA-9034-51A44BC6A30B}"/>
              </a:ext>
            </a:extLst>
          </p:cNvPr>
          <p:cNvSpPr/>
          <p:nvPr/>
        </p:nvSpPr>
        <p:spPr>
          <a:xfrm>
            <a:off x="2028550" y="3067223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E0B3E80-3727-4165-B445-08D2B69F046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94880" y="1586895"/>
            <a:ext cx="0" cy="1480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CF35BC1-DFDE-4A71-8046-A157F2B1152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294880" y="3617253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02AFA2D-385E-42D9-9686-F637FA29BD0A}"/>
              </a:ext>
            </a:extLst>
          </p:cNvPr>
          <p:cNvSpPr/>
          <p:nvPr/>
        </p:nvSpPr>
        <p:spPr>
          <a:xfrm>
            <a:off x="2833693" y="3067223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052610-262E-49F7-B535-7C91F01913D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100023" y="1586895"/>
            <a:ext cx="0" cy="1480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6CF8DC2-449B-4C41-92E8-92B38453D8D1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3100023" y="3617253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CC2D5D3B-23BE-43B8-A086-F8549838D22E}"/>
              </a:ext>
            </a:extLst>
          </p:cNvPr>
          <p:cNvSpPr/>
          <p:nvPr/>
        </p:nvSpPr>
        <p:spPr>
          <a:xfrm>
            <a:off x="3626531" y="3067223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71352C5-32C9-4DFA-92A6-55BF521B529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892861" y="1586895"/>
            <a:ext cx="0" cy="1480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77EF60A-9EB1-4C0E-AF50-38D65DDB7882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3892861" y="3617253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0B537DEE-CBAA-4155-A21B-C88D79389217}"/>
              </a:ext>
            </a:extLst>
          </p:cNvPr>
          <p:cNvSpPr/>
          <p:nvPr/>
        </p:nvSpPr>
        <p:spPr>
          <a:xfrm>
            <a:off x="492713" y="607715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E5BEDE9-717F-4077-BA24-227382CB1C5B}"/>
              </a:ext>
            </a:extLst>
          </p:cNvPr>
          <p:cNvSpPr txBox="1"/>
          <p:nvPr/>
        </p:nvSpPr>
        <p:spPr>
          <a:xfrm>
            <a:off x="1159562" y="6103221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07541DC-B331-477A-B64B-69A5DE95F11F}"/>
              </a:ext>
            </a:extLst>
          </p:cNvPr>
          <p:cNvSpPr/>
          <p:nvPr/>
        </p:nvSpPr>
        <p:spPr>
          <a:xfrm>
            <a:off x="6326822" y="6103221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F946CBA-C1F5-445F-9185-7CDAE37B0DFD}"/>
              </a:ext>
            </a:extLst>
          </p:cNvPr>
          <p:cNvSpPr txBox="1"/>
          <p:nvPr/>
        </p:nvSpPr>
        <p:spPr>
          <a:xfrm>
            <a:off x="6993671" y="612929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55E0712-1AE4-4934-952A-6D5A987CA11B}"/>
              </a:ext>
            </a:extLst>
          </p:cNvPr>
          <p:cNvSpPr/>
          <p:nvPr/>
        </p:nvSpPr>
        <p:spPr>
          <a:xfrm>
            <a:off x="7631377" y="3083973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7160FE5-2ADA-4759-90BE-FB1E8EB0A450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7897707" y="3634003"/>
            <a:ext cx="0" cy="154303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E17264D2-4F3D-4317-B3C1-ADF77116A802}"/>
              </a:ext>
            </a:extLst>
          </p:cNvPr>
          <p:cNvSpPr/>
          <p:nvPr/>
        </p:nvSpPr>
        <p:spPr>
          <a:xfrm>
            <a:off x="5224510" y="3083973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3DFA6C6-760C-4677-AE0E-76E7171B99DA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5490840" y="1603645"/>
            <a:ext cx="0" cy="1480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C2A719F-10DA-4D3C-BB87-8DF8AAB0BCCC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5490840" y="3634003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02A65782-2A4D-4F77-AB3E-24F4632BA1D6}"/>
              </a:ext>
            </a:extLst>
          </p:cNvPr>
          <p:cNvSpPr/>
          <p:nvPr/>
        </p:nvSpPr>
        <p:spPr>
          <a:xfrm>
            <a:off x="6023499" y="3067223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356AEA1-16F7-4874-A358-637C4BAF766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289829" y="1586895"/>
            <a:ext cx="0" cy="1480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26E0E44-F464-4274-AC06-DFE36B55E707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6289829" y="3617253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0053CCB5-7E98-49C0-B169-8D61B8B9FB38}"/>
              </a:ext>
            </a:extLst>
          </p:cNvPr>
          <p:cNvSpPr/>
          <p:nvPr/>
        </p:nvSpPr>
        <p:spPr>
          <a:xfrm>
            <a:off x="6822488" y="3067223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8D3FD4C-2D6B-42F3-88D7-2A9D0C7FE4C9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088818" y="1586895"/>
            <a:ext cx="0" cy="1480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E0F5B6E-341E-48B3-8F63-9F2045591064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7088818" y="3617253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36D8931-BFF2-4F44-AF3E-AD9BAD456431}"/>
              </a:ext>
            </a:extLst>
          </p:cNvPr>
          <p:cNvSpPr/>
          <p:nvPr/>
        </p:nvSpPr>
        <p:spPr>
          <a:xfrm>
            <a:off x="4425520" y="3065763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DB75CD4-79E3-4A0D-8246-8BB4DD093A9A}"/>
              </a:ext>
            </a:extLst>
          </p:cNvPr>
          <p:cNvCxnSpPr>
            <a:cxnSpLocks/>
            <a:endCxn id="58" idx="4"/>
          </p:cNvCxnSpPr>
          <p:nvPr/>
        </p:nvCxnSpPr>
        <p:spPr>
          <a:xfrm flipV="1">
            <a:off x="4691850" y="3615793"/>
            <a:ext cx="0" cy="154303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B2E9722-C1B0-47DD-83EA-B4B8E105B3B1}"/>
              </a:ext>
            </a:extLst>
          </p:cNvPr>
          <p:cNvSpPr/>
          <p:nvPr/>
        </p:nvSpPr>
        <p:spPr>
          <a:xfrm>
            <a:off x="9250177" y="3072578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86B9F0B-7EE7-48FA-BB42-83E2EB5D8EE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516507" y="1592250"/>
            <a:ext cx="0" cy="1480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3B08B54-72CC-481C-80F7-A88042D2750A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9516507" y="3622608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0BF9764F-45D6-48DD-9183-7735E426E9CB}"/>
              </a:ext>
            </a:extLst>
          </p:cNvPr>
          <p:cNvSpPr/>
          <p:nvPr/>
        </p:nvSpPr>
        <p:spPr>
          <a:xfrm>
            <a:off x="8441288" y="3067741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C7C905-E993-41D7-9ED9-FE23DAB86E97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707618" y="1587413"/>
            <a:ext cx="0" cy="1480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D9D5FC8-682D-4FD3-8C3D-35A63E17C263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8707618" y="3617771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对话气泡: 圆角矩形 42">
            <a:extLst>
              <a:ext uri="{FF2B5EF4-FFF2-40B4-BE49-F238E27FC236}">
                <a16:creationId xmlns:a16="http://schemas.microsoft.com/office/drawing/2014/main" id="{DB46458D-AA8E-43A4-890F-8B4B9E322965}"/>
              </a:ext>
            </a:extLst>
          </p:cNvPr>
          <p:cNvSpPr/>
          <p:nvPr/>
        </p:nvSpPr>
        <p:spPr>
          <a:xfrm>
            <a:off x="2704277" y="231150"/>
            <a:ext cx="4468683" cy="1525729"/>
          </a:xfrm>
          <a:prstGeom prst="wedgeRoundRectCallout">
            <a:avLst>
              <a:gd name="adj1" fmla="val -57249"/>
              <a:gd name="adj2" fmla="val 13465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The agent selects an action, interacts with the environment, and receives feedback from it.</a:t>
            </a:r>
            <a:endParaRPr lang="zh-CN" altLang="en-US" sz="2400" dirty="0"/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B98EB5FD-DE1E-4291-9ED4-B0B2D67EFC93}"/>
              </a:ext>
            </a:extLst>
          </p:cNvPr>
          <p:cNvSpPr/>
          <p:nvPr/>
        </p:nvSpPr>
        <p:spPr>
          <a:xfrm>
            <a:off x="3777453" y="3848812"/>
            <a:ext cx="4521687" cy="1525729"/>
          </a:xfrm>
          <a:prstGeom prst="wedgeRoundRectCallout">
            <a:avLst>
              <a:gd name="adj1" fmla="val -79921"/>
              <a:gd name="adj2" fmla="val -6675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The agent sends the collected data to the replay buffer.</a:t>
            </a:r>
            <a:endParaRPr lang="zh-CN" altLang="en-US" sz="2400" dirty="0"/>
          </a:p>
        </p:txBody>
      </p:sp>
      <p:sp>
        <p:nvSpPr>
          <p:cNvPr id="66" name="对话气泡: 圆角矩形 65">
            <a:extLst>
              <a:ext uri="{FF2B5EF4-FFF2-40B4-BE49-F238E27FC236}">
                <a16:creationId xmlns:a16="http://schemas.microsoft.com/office/drawing/2014/main" id="{60657672-27D0-45C9-81E9-7372558026AF}"/>
              </a:ext>
            </a:extLst>
          </p:cNvPr>
          <p:cNvSpPr/>
          <p:nvPr/>
        </p:nvSpPr>
        <p:spPr>
          <a:xfrm>
            <a:off x="6096000" y="3219047"/>
            <a:ext cx="5384799" cy="1525729"/>
          </a:xfrm>
          <a:prstGeom prst="wedgeRoundRectCallout">
            <a:avLst>
              <a:gd name="adj1" fmla="val -71701"/>
              <a:gd name="adj2" fmla="val -2860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The agent samples data from the replay buffer and updates the policy.</a:t>
            </a:r>
            <a:endParaRPr lang="zh-CN" altLang="en-US" sz="2400" dirty="0"/>
          </a:p>
        </p:txBody>
      </p:sp>
      <p:sp>
        <p:nvSpPr>
          <p:cNvPr id="42" name="对话气泡: 圆角矩形 41">
            <a:extLst>
              <a:ext uri="{FF2B5EF4-FFF2-40B4-BE49-F238E27FC236}">
                <a16:creationId xmlns:a16="http://schemas.microsoft.com/office/drawing/2014/main" id="{8A1803D0-726A-4069-8738-4C50242E8BAB}"/>
              </a:ext>
            </a:extLst>
          </p:cNvPr>
          <p:cNvSpPr/>
          <p:nvPr/>
        </p:nvSpPr>
        <p:spPr>
          <a:xfrm>
            <a:off x="6130920" y="1578067"/>
            <a:ext cx="4468683" cy="553943"/>
          </a:xfrm>
          <a:prstGeom prst="wedgeRoundRectCallout">
            <a:avLst>
              <a:gd name="adj1" fmla="val -60887"/>
              <a:gd name="adj2" fmla="val 20434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Collect data with new policy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789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6" grpId="0" animBg="1"/>
      <p:bldP spid="7" grpId="0" animBg="1"/>
      <p:bldP spid="8" grpId="0" animBg="1"/>
      <p:bldP spid="18" grpId="0" animBg="1"/>
      <p:bldP spid="21" grpId="0" animBg="1"/>
      <p:bldP spid="24" grpId="0" animBg="1"/>
      <p:bldP spid="37" grpId="0"/>
      <p:bldP spid="38" grpId="0" animBg="1"/>
      <p:bldP spid="39" grpId="0"/>
      <p:bldP spid="45" grpId="1" animBg="1"/>
      <p:bldP spid="49" grpId="1" animBg="1"/>
      <p:bldP spid="52" grpId="1" animBg="1"/>
      <p:bldP spid="55" grpId="1" animBg="1"/>
      <p:bldP spid="58" grpId="0" animBg="1"/>
      <p:bldP spid="60" grpId="1" animBg="1"/>
      <p:bldP spid="63" grpId="1" animBg="1"/>
      <p:bldP spid="43" grpId="0" animBg="1"/>
      <p:bldP spid="43" grpId="1" animBg="1"/>
      <p:bldP spid="44" grpId="0" animBg="1"/>
      <p:bldP spid="44" grpId="1" animBg="1"/>
      <p:bldP spid="66" grpId="0" animBg="1"/>
      <p:bldP spid="66" grpId="1" animBg="1"/>
      <p:bldP spid="42" grpId="0" animBg="1"/>
      <p:bldP spid="4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116C873-30E3-46BE-904C-BC7A270FC7BB}"/>
              </a:ext>
            </a:extLst>
          </p:cNvPr>
          <p:cNvCxnSpPr>
            <a:cxnSpLocks/>
          </p:cNvCxnSpPr>
          <p:nvPr/>
        </p:nvCxnSpPr>
        <p:spPr>
          <a:xfrm flipV="1">
            <a:off x="4685871" y="4707527"/>
            <a:ext cx="1" cy="4512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箭头: 右 41">
            <a:extLst>
              <a:ext uri="{FF2B5EF4-FFF2-40B4-BE49-F238E27FC236}">
                <a16:creationId xmlns:a16="http://schemas.microsoft.com/office/drawing/2014/main" id="{A7667E1F-7C1F-4565-8F00-F004623A9AC6}"/>
              </a:ext>
            </a:extLst>
          </p:cNvPr>
          <p:cNvSpPr/>
          <p:nvPr/>
        </p:nvSpPr>
        <p:spPr>
          <a:xfrm>
            <a:off x="1535837" y="4265250"/>
            <a:ext cx="9929675" cy="384372"/>
          </a:xfrm>
          <a:prstGeom prst="rightArrow">
            <a:avLst>
              <a:gd name="adj1" fmla="val 50000"/>
              <a:gd name="adj2" fmla="val 966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071831-0064-4695-8B8C-AE985A4D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Switching Cost:</a:t>
            </a:r>
            <a:br>
              <a:rPr lang="en-US" altLang="zh-CN" dirty="0"/>
            </a:br>
            <a:r>
              <a:rPr lang="en-US" altLang="zh-CN" dirty="0"/>
              <a:t>a Two-Agent Deployment Framework</a:t>
            </a:r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C85D191-5728-4C59-A577-7E3BA1F8752D}"/>
              </a:ext>
            </a:extLst>
          </p:cNvPr>
          <p:cNvSpPr/>
          <p:nvPr/>
        </p:nvSpPr>
        <p:spPr>
          <a:xfrm>
            <a:off x="1535837" y="3188816"/>
            <a:ext cx="9929675" cy="384372"/>
          </a:xfrm>
          <a:prstGeom prst="rightArrow">
            <a:avLst>
              <a:gd name="adj1" fmla="val 50000"/>
              <a:gd name="adj2" fmla="val 966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D45D29-4578-45BB-B6FD-CECCB796B80A}"/>
              </a:ext>
            </a:extLst>
          </p:cNvPr>
          <p:cNvSpPr/>
          <p:nvPr/>
        </p:nvSpPr>
        <p:spPr>
          <a:xfrm>
            <a:off x="608121" y="1836316"/>
            <a:ext cx="10431262" cy="7368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0D0068C-3CB4-4036-8DCE-6CFEED006C9E}"/>
              </a:ext>
            </a:extLst>
          </p:cNvPr>
          <p:cNvSpPr/>
          <p:nvPr/>
        </p:nvSpPr>
        <p:spPr>
          <a:xfrm>
            <a:off x="812308" y="5160886"/>
            <a:ext cx="10431262" cy="7368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Buffer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FCA5D2-239A-4A90-9CC2-3753FFECE175}"/>
              </a:ext>
            </a:extLst>
          </p:cNvPr>
          <p:cNvSpPr/>
          <p:nvPr/>
        </p:nvSpPr>
        <p:spPr>
          <a:xfrm>
            <a:off x="354087" y="2966909"/>
            <a:ext cx="1535837" cy="7368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B1DDAB9-0B8E-4423-B4CF-88CA81E9E46E}"/>
              </a:ext>
            </a:extLst>
          </p:cNvPr>
          <p:cNvSpPr/>
          <p:nvPr/>
        </p:nvSpPr>
        <p:spPr>
          <a:xfrm>
            <a:off x="2833693" y="3067223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C48529F-0E47-4B05-A8B4-717E517889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100023" y="2573163"/>
            <a:ext cx="0" cy="494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E90039B-E8E0-4CA4-BE1C-837132204A4C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3100023" y="3617253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C90A7CDF-BCDE-4E50-97D3-BE2B91EA6E01}"/>
              </a:ext>
            </a:extLst>
          </p:cNvPr>
          <p:cNvSpPr/>
          <p:nvPr/>
        </p:nvSpPr>
        <p:spPr>
          <a:xfrm>
            <a:off x="3626531" y="3067223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17BD3C5-10EB-4968-B0D9-59BA653A80C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892861" y="2573163"/>
            <a:ext cx="0" cy="494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70CF76-0F4F-4A3D-9B6C-EB88D065B69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3892861" y="3617253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DBAD90ED-194D-4CE0-A184-CE941212E365}"/>
              </a:ext>
            </a:extLst>
          </p:cNvPr>
          <p:cNvSpPr/>
          <p:nvPr/>
        </p:nvSpPr>
        <p:spPr>
          <a:xfrm>
            <a:off x="492713" y="607715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EA6DEA-617C-4EF6-91DD-4B7FDE1EF3EE}"/>
              </a:ext>
            </a:extLst>
          </p:cNvPr>
          <p:cNvSpPr txBox="1"/>
          <p:nvPr/>
        </p:nvSpPr>
        <p:spPr>
          <a:xfrm>
            <a:off x="1159562" y="6103221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8648A1-B36C-4FAB-9770-FFD2CE1156E4}"/>
              </a:ext>
            </a:extLst>
          </p:cNvPr>
          <p:cNvSpPr/>
          <p:nvPr/>
        </p:nvSpPr>
        <p:spPr>
          <a:xfrm>
            <a:off x="4958180" y="6085515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93FE0E-AFCC-40F5-A34C-8071E6FE4B74}"/>
              </a:ext>
            </a:extLst>
          </p:cNvPr>
          <p:cNvSpPr txBox="1"/>
          <p:nvPr/>
        </p:nvSpPr>
        <p:spPr>
          <a:xfrm>
            <a:off x="5625029" y="611158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95F80B8-9BDA-484F-8EFC-F9DB9816981D}"/>
              </a:ext>
            </a:extLst>
          </p:cNvPr>
          <p:cNvSpPr/>
          <p:nvPr/>
        </p:nvSpPr>
        <p:spPr>
          <a:xfrm>
            <a:off x="7631377" y="3083973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B484957-F3F5-469F-BB46-BAD7DF0C9F0C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7897707" y="3634003"/>
            <a:ext cx="0" cy="154303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CACB5BCA-3223-4A82-95DD-AB5931F48409}"/>
              </a:ext>
            </a:extLst>
          </p:cNvPr>
          <p:cNvSpPr/>
          <p:nvPr/>
        </p:nvSpPr>
        <p:spPr>
          <a:xfrm>
            <a:off x="5224510" y="3083973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D64E5BB-1F9F-4793-A84E-27543448EBE1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490840" y="2573163"/>
            <a:ext cx="0" cy="5108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3F19724-3F62-4970-8A43-8970958765A1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5490840" y="3634003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C1CD26DB-EC37-476B-B594-AE54D6947313}"/>
              </a:ext>
            </a:extLst>
          </p:cNvPr>
          <p:cNvSpPr/>
          <p:nvPr/>
        </p:nvSpPr>
        <p:spPr>
          <a:xfrm>
            <a:off x="6023499" y="3067223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2253570-43D2-48FA-AB78-D9A31E6E092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289829" y="2573163"/>
            <a:ext cx="0" cy="494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B28C8CA-60BE-48EE-A48D-08ED617D8B07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6289829" y="3617253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7CBE2CE4-BFED-43F5-96CB-01C7B68E1CA8}"/>
              </a:ext>
            </a:extLst>
          </p:cNvPr>
          <p:cNvSpPr/>
          <p:nvPr/>
        </p:nvSpPr>
        <p:spPr>
          <a:xfrm>
            <a:off x="6822488" y="3067223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0C2678A-A33C-454E-9C17-EB5BC625A03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088818" y="2573163"/>
            <a:ext cx="0" cy="494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9D5CB7-5A86-43CE-AA88-B895F7EA6FC2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7088818" y="3617253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43D4CF7E-F22E-4679-A5F4-E63DE21733CC}"/>
              </a:ext>
            </a:extLst>
          </p:cNvPr>
          <p:cNvSpPr/>
          <p:nvPr/>
        </p:nvSpPr>
        <p:spPr>
          <a:xfrm>
            <a:off x="4425520" y="3065763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D71C957-464D-4EC9-9B0C-D08F23FBEBA2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4691850" y="3615793"/>
            <a:ext cx="0" cy="154303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FD31FD2-C104-4AE9-AE85-25D5A030E7F3}"/>
              </a:ext>
            </a:extLst>
          </p:cNvPr>
          <p:cNvSpPr/>
          <p:nvPr/>
        </p:nvSpPr>
        <p:spPr>
          <a:xfrm>
            <a:off x="9250177" y="3072578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B05FCA3-EB76-4E2E-9990-CDDA5BA9AB7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516507" y="2573163"/>
            <a:ext cx="0" cy="4994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BD8560-3AA9-4CF0-9275-FA6220E57CB7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9516507" y="3622608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DE06B63F-86AD-40BA-8805-0E7B902095FF}"/>
              </a:ext>
            </a:extLst>
          </p:cNvPr>
          <p:cNvSpPr/>
          <p:nvPr/>
        </p:nvSpPr>
        <p:spPr>
          <a:xfrm>
            <a:off x="8441288" y="3067741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2AF50EA-6D3E-40CE-BCFC-AA5FC002194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707618" y="2573163"/>
            <a:ext cx="0" cy="4945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20E861A-5447-4B4C-A3F0-3181AA75F7A4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8707618" y="3617771"/>
            <a:ext cx="0" cy="154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5136DF9-545B-450A-B8C1-EA60A8D48558}"/>
              </a:ext>
            </a:extLst>
          </p:cNvPr>
          <p:cNvSpPr/>
          <p:nvPr/>
        </p:nvSpPr>
        <p:spPr>
          <a:xfrm>
            <a:off x="319093" y="4067350"/>
            <a:ext cx="2175768" cy="7368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9E7EE70-5772-419C-B65F-8F15CD7E14F1}"/>
              </a:ext>
            </a:extLst>
          </p:cNvPr>
          <p:cNvSpPr/>
          <p:nvPr/>
        </p:nvSpPr>
        <p:spPr>
          <a:xfrm>
            <a:off x="9419553" y="6098181"/>
            <a:ext cx="532660" cy="5500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50BB11F-1FA7-407D-920D-C1EBF662D611}"/>
              </a:ext>
            </a:extLst>
          </p:cNvPr>
          <p:cNvSpPr txBox="1"/>
          <p:nvPr/>
        </p:nvSpPr>
        <p:spPr>
          <a:xfrm>
            <a:off x="10090496" y="6124892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1F04571-AA29-42AA-A03B-56F2BD26ACEF}"/>
              </a:ext>
            </a:extLst>
          </p:cNvPr>
          <p:cNvSpPr/>
          <p:nvPr/>
        </p:nvSpPr>
        <p:spPr>
          <a:xfrm>
            <a:off x="327196" y="2968143"/>
            <a:ext cx="2188579" cy="7368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对话气泡: 圆角矩形 56">
            <a:extLst>
              <a:ext uri="{FF2B5EF4-FFF2-40B4-BE49-F238E27FC236}">
                <a16:creationId xmlns:a16="http://schemas.microsoft.com/office/drawing/2014/main" id="{6BDA9B3D-EC18-4796-ABA8-46CADAE78361}"/>
              </a:ext>
            </a:extLst>
          </p:cNvPr>
          <p:cNvSpPr/>
          <p:nvPr/>
        </p:nvSpPr>
        <p:spPr>
          <a:xfrm>
            <a:off x="1312517" y="231559"/>
            <a:ext cx="6042631" cy="1525729"/>
          </a:xfrm>
          <a:prstGeom prst="wedgeRoundRectCallout">
            <a:avLst>
              <a:gd name="adj1" fmla="val -49842"/>
              <a:gd name="adj2" fmla="val 12988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The agent directly interacting with the environment is called the deployed agent.</a:t>
            </a:r>
            <a:endParaRPr lang="zh-CN" altLang="en-US" sz="24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3177BE5-FDC6-44D8-A921-D935CEFCB6F0}"/>
              </a:ext>
            </a:extLst>
          </p:cNvPr>
          <p:cNvSpPr/>
          <p:nvPr/>
        </p:nvSpPr>
        <p:spPr>
          <a:xfrm>
            <a:off x="4425408" y="3060317"/>
            <a:ext cx="532660" cy="5500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8101C357-7316-41EB-8E0F-E46E646D091C}"/>
              </a:ext>
            </a:extLst>
          </p:cNvPr>
          <p:cNvSpPr/>
          <p:nvPr/>
        </p:nvSpPr>
        <p:spPr>
          <a:xfrm>
            <a:off x="4419541" y="4157497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422ACDC-C616-4F2D-875F-AD6C0444B84D}"/>
              </a:ext>
            </a:extLst>
          </p:cNvPr>
          <p:cNvSpPr/>
          <p:nvPr/>
        </p:nvSpPr>
        <p:spPr>
          <a:xfrm>
            <a:off x="7619419" y="4208925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B6B744-5A5A-424B-AFA7-265F4989D921}"/>
              </a:ext>
            </a:extLst>
          </p:cNvPr>
          <p:cNvCxnSpPr>
            <a:cxnSpLocks/>
            <a:stCxn id="63" idx="0"/>
            <a:endCxn id="62" idx="4"/>
          </p:cNvCxnSpPr>
          <p:nvPr/>
        </p:nvCxnSpPr>
        <p:spPr>
          <a:xfrm flipV="1">
            <a:off x="4685871" y="3610347"/>
            <a:ext cx="5867" cy="5471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38F6CB4-91C7-4BAF-9258-5AD40B011F5E}"/>
              </a:ext>
            </a:extLst>
          </p:cNvPr>
          <p:cNvCxnSpPr>
            <a:cxnSpLocks/>
            <a:endCxn id="64" idx="4"/>
          </p:cNvCxnSpPr>
          <p:nvPr/>
        </p:nvCxnSpPr>
        <p:spPr>
          <a:xfrm flipH="1" flipV="1">
            <a:off x="7885749" y="4758955"/>
            <a:ext cx="11958" cy="39584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对话气泡: 圆角矩形 68">
            <a:extLst>
              <a:ext uri="{FF2B5EF4-FFF2-40B4-BE49-F238E27FC236}">
                <a16:creationId xmlns:a16="http://schemas.microsoft.com/office/drawing/2014/main" id="{474BCC03-1901-43D5-B8EB-175C28F3B4D1}"/>
              </a:ext>
            </a:extLst>
          </p:cNvPr>
          <p:cNvSpPr/>
          <p:nvPr/>
        </p:nvSpPr>
        <p:spPr>
          <a:xfrm>
            <a:off x="3620420" y="3720637"/>
            <a:ext cx="5680080" cy="2091596"/>
          </a:xfrm>
          <a:prstGeom prst="wedgeRoundRectCallout">
            <a:avLst>
              <a:gd name="adj1" fmla="val -67908"/>
              <a:gd name="adj2" fmla="val 26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Another agent that keeps the newest trained policy, the online agent.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The online agent doesn’t interact with the environment directly.</a:t>
            </a:r>
            <a:endParaRPr lang="zh-CN" altLang="en-US" sz="2400" dirty="0"/>
          </a:p>
        </p:txBody>
      </p:sp>
      <p:sp>
        <p:nvSpPr>
          <p:cNvPr id="76" name="对话气泡: 圆角矩形 75">
            <a:extLst>
              <a:ext uri="{FF2B5EF4-FFF2-40B4-BE49-F238E27FC236}">
                <a16:creationId xmlns:a16="http://schemas.microsoft.com/office/drawing/2014/main" id="{FB558964-4842-4D33-BB71-B63B7D754404}"/>
              </a:ext>
            </a:extLst>
          </p:cNvPr>
          <p:cNvSpPr/>
          <p:nvPr/>
        </p:nvSpPr>
        <p:spPr>
          <a:xfrm>
            <a:off x="6067150" y="3483333"/>
            <a:ext cx="5680080" cy="2091596"/>
          </a:xfrm>
          <a:prstGeom prst="wedgeRoundRectCallout">
            <a:avLst>
              <a:gd name="adj1" fmla="val -67908"/>
              <a:gd name="adj2" fmla="val 26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We only learn the online policy.</a:t>
            </a:r>
          </a:p>
          <a:p>
            <a:pPr algn="ctr"/>
            <a:r>
              <a:rPr lang="en-US" altLang="zh-CN" sz="2400" dirty="0"/>
              <a:t>When some switching criterion is met, switch the deployed policy.</a:t>
            </a:r>
            <a:endParaRPr lang="zh-CN" altLang="en-US" sz="2400" dirty="0"/>
          </a:p>
        </p:txBody>
      </p:sp>
      <p:sp>
        <p:nvSpPr>
          <p:cNvPr id="41" name="对话气泡: 圆角矩形 40">
            <a:extLst>
              <a:ext uri="{FF2B5EF4-FFF2-40B4-BE49-F238E27FC236}">
                <a16:creationId xmlns:a16="http://schemas.microsoft.com/office/drawing/2014/main" id="{570A02A0-71CD-423A-93E1-795CA2E875C4}"/>
              </a:ext>
            </a:extLst>
          </p:cNvPr>
          <p:cNvSpPr/>
          <p:nvPr/>
        </p:nvSpPr>
        <p:spPr>
          <a:xfrm>
            <a:off x="6096000" y="3219047"/>
            <a:ext cx="5384799" cy="1525729"/>
          </a:xfrm>
          <a:prstGeom prst="wedgeRoundRectCallout">
            <a:avLst>
              <a:gd name="adj1" fmla="val -71701"/>
              <a:gd name="adj2" fmla="val -2860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The agent interacting with the environment updates its policy here.</a:t>
            </a:r>
          </a:p>
          <a:p>
            <a:pPr algn="ctr"/>
            <a:r>
              <a:rPr lang="en-US" altLang="zh-CN" sz="2400" dirty="0"/>
              <a:t>This is called a </a:t>
            </a:r>
            <a:r>
              <a:rPr lang="en-US" altLang="zh-CN" sz="2400" b="1" dirty="0">
                <a:solidFill>
                  <a:srgbClr val="FF0000"/>
                </a:solidFill>
              </a:rPr>
              <a:t>switch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77" name="对话气泡: 圆角矩形 76">
            <a:extLst>
              <a:ext uri="{FF2B5EF4-FFF2-40B4-BE49-F238E27FC236}">
                <a16:creationId xmlns:a16="http://schemas.microsoft.com/office/drawing/2014/main" id="{F733900F-F112-4C5A-AE78-FB66789717C8}"/>
              </a:ext>
            </a:extLst>
          </p:cNvPr>
          <p:cNvSpPr/>
          <p:nvPr/>
        </p:nvSpPr>
        <p:spPr>
          <a:xfrm>
            <a:off x="7737781" y="1312728"/>
            <a:ext cx="4292253" cy="1346325"/>
          </a:xfrm>
          <a:prstGeom prst="wedgeRoundRectCallout">
            <a:avLst>
              <a:gd name="adj1" fmla="val -39427"/>
              <a:gd name="adj2" fmla="val 16158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If the criterion rejects, do not update the deployed policy.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141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1" grpId="0" animBg="1"/>
      <p:bldP spid="43" grpId="0" animBg="1"/>
      <p:bldP spid="52" grpId="0" animBg="1"/>
      <p:bldP spid="53" grpId="0"/>
      <p:bldP spid="56" grpId="0" animBg="1"/>
      <p:bldP spid="57" grpId="0" animBg="1"/>
      <p:bldP spid="57" grpId="1" animBg="1"/>
      <p:bldP spid="62" grpId="0" animBg="1"/>
      <p:bldP spid="63" grpId="0" animBg="1"/>
      <p:bldP spid="64" grpId="0" animBg="1"/>
      <p:bldP spid="69" grpId="0" animBg="1"/>
      <p:bldP spid="69" grpId="1" animBg="1"/>
      <p:bldP spid="76" grpId="0" animBg="1"/>
      <p:bldP spid="76" grpId="1" animBg="1"/>
      <p:bldP spid="41" grpId="0" animBg="1"/>
      <p:bldP spid="41" grpId="1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F9CC3-3E64-4F2D-BDA4-CD3BFE59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Why Low-Switch-Cost?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E6CA9-FCB8-4D59-A395-78966C0C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8935"/>
            <a:ext cx="10515600" cy="1818027"/>
          </a:xfrm>
        </p:spPr>
        <p:txBody>
          <a:bodyPr/>
          <a:lstStyle/>
          <a:p>
            <a:r>
              <a:rPr lang="en-US" altLang="zh-CN" dirty="0"/>
              <a:t>Cost: high cost to deploy the newest policy</a:t>
            </a:r>
          </a:p>
          <a:p>
            <a:r>
              <a:rPr lang="en-US" altLang="zh-CN" dirty="0"/>
              <a:t>Risk: in medical, robotics …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52F7D58-E4C5-4CEE-91AA-2CF8DCCDF9E9}"/>
              </a:ext>
            </a:extLst>
          </p:cNvPr>
          <p:cNvSpPr txBox="1">
            <a:spLocks/>
          </p:cNvSpPr>
          <p:nvPr/>
        </p:nvSpPr>
        <p:spPr>
          <a:xfrm>
            <a:off x="838200" y="867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/>
              <a:t>Goal: switch rarely, and maintain the performance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40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B4D89-DF7F-4C61-9FAE-369BC13B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354965"/>
            <a:ext cx="11231880" cy="1325563"/>
          </a:xfrm>
        </p:spPr>
        <p:txBody>
          <a:bodyPr/>
          <a:lstStyle/>
          <a:p>
            <a:r>
              <a:rPr lang="en-US" altLang="zh-CN" dirty="0" err="1"/>
              <a:t>MuJoCo</a:t>
            </a:r>
            <a:r>
              <a:rPr lang="en-US" altLang="zh-CN" dirty="0"/>
              <a:t>: Environments for Robot Control 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37918-3C9A-4260-A0AB-213E3009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altLang="zh-CN" dirty="0"/>
              <a:t>High dimensional states</a:t>
            </a:r>
          </a:p>
          <a:p>
            <a:r>
              <a:rPr lang="en-US" altLang="zh-CN" dirty="0"/>
              <a:t>Continuous action space</a:t>
            </a:r>
          </a:p>
          <a:p>
            <a:pPr lvl="1"/>
            <a:r>
              <a:rPr lang="en-US" altLang="zh-CN" dirty="0"/>
              <a:t>Infinite number of possible states</a:t>
            </a:r>
          </a:p>
          <a:p>
            <a:r>
              <a:rPr lang="en-US" altLang="zh-CN" dirty="0"/>
              <a:t>SOTA: soft actor-critic[1] (SAC)</a:t>
            </a:r>
          </a:p>
          <a:p>
            <a:pPr lvl="1"/>
            <a:r>
              <a:rPr lang="en-US" altLang="zh-CN" dirty="0"/>
              <a:t>Actor: actual policy</a:t>
            </a:r>
          </a:p>
          <a:p>
            <a:pPr lvl="1"/>
            <a:r>
              <a:rPr lang="en-US" altLang="zh-CN" dirty="0"/>
              <a:t>Critic: an auxiliary model to help the learning of the actor</a:t>
            </a:r>
          </a:p>
        </p:txBody>
      </p:sp>
    </p:spTree>
    <p:extLst>
      <p:ext uri="{BB962C8B-B14F-4D97-AF65-F5344CB8AC3E}">
        <p14:creationId xmlns:p14="http://schemas.microsoft.com/office/powerpoint/2010/main" val="76051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箭头: 右 103">
            <a:extLst>
              <a:ext uri="{FF2B5EF4-FFF2-40B4-BE49-F238E27FC236}">
                <a16:creationId xmlns:a16="http://schemas.microsoft.com/office/drawing/2014/main" id="{7EDB75EB-69DA-4505-A6D7-3FB1E2FC11F7}"/>
              </a:ext>
            </a:extLst>
          </p:cNvPr>
          <p:cNvSpPr/>
          <p:nvPr/>
        </p:nvSpPr>
        <p:spPr>
          <a:xfrm>
            <a:off x="1515516" y="4673181"/>
            <a:ext cx="9929675" cy="384372"/>
          </a:xfrm>
          <a:prstGeom prst="rightArrow">
            <a:avLst>
              <a:gd name="adj1" fmla="val 50000"/>
              <a:gd name="adj2" fmla="val 966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97983CA-7FD7-4372-B723-3D3142828A0F}"/>
              </a:ext>
            </a:extLst>
          </p:cNvPr>
          <p:cNvCxnSpPr>
            <a:cxnSpLocks/>
            <a:endCxn id="94" idx="4"/>
          </p:cNvCxnSpPr>
          <p:nvPr/>
        </p:nvCxnSpPr>
        <p:spPr>
          <a:xfrm flipH="1" flipV="1">
            <a:off x="6420195" y="4143454"/>
            <a:ext cx="28859" cy="119054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箭头: 右 53">
            <a:extLst>
              <a:ext uri="{FF2B5EF4-FFF2-40B4-BE49-F238E27FC236}">
                <a16:creationId xmlns:a16="http://schemas.microsoft.com/office/drawing/2014/main" id="{B09932B4-DD47-474C-98FE-F9A9B01B8088}"/>
              </a:ext>
            </a:extLst>
          </p:cNvPr>
          <p:cNvSpPr/>
          <p:nvPr/>
        </p:nvSpPr>
        <p:spPr>
          <a:xfrm>
            <a:off x="1515517" y="3751198"/>
            <a:ext cx="9929675" cy="384372"/>
          </a:xfrm>
          <a:prstGeom prst="rightArrow">
            <a:avLst>
              <a:gd name="adj1" fmla="val 50000"/>
              <a:gd name="adj2" fmla="val 966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0340F646-B2CF-45AB-A289-C5027070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88" y="11057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Specific Settings for SAC</a:t>
            </a:r>
            <a:endParaRPr lang="zh-CN" altLang="en-US" dirty="0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E1917A87-2AF1-4BFC-A7C7-5233B694C627}"/>
              </a:ext>
            </a:extLst>
          </p:cNvPr>
          <p:cNvSpPr/>
          <p:nvPr/>
        </p:nvSpPr>
        <p:spPr>
          <a:xfrm>
            <a:off x="1515517" y="2674764"/>
            <a:ext cx="9929675" cy="384372"/>
          </a:xfrm>
          <a:prstGeom prst="rightArrow">
            <a:avLst>
              <a:gd name="adj1" fmla="val 50000"/>
              <a:gd name="adj2" fmla="val 966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A1D00C1-CB7A-4EA8-BB6C-6D80C9322E9E}"/>
              </a:ext>
            </a:extLst>
          </p:cNvPr>
          <p:cNvSpPr/>
          <p:nvPr/>
        </p:nvSpPr>
        <p:spPr>
          <a:xfrm>
            <a:off x="587801" y="1322264"/>
            <a:ext cx="10431262" cy="7368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F1C0289-4858-41AB-B922-FCC56BA2FC77}"/>
              </a:ext>
            </a:extLst>
          </p:cNvPr>
          <p:cNvSpPr/>
          <p:nvPr/>
        </p:nvSpPr>
        <p:spPr>
          <a:xfrm>
            <a:off x="759043" y="5246982"/>
            <a:ext cx="10431262" cy="7368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Buffer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D739BD8-9A25-4A38-9E24-B62C479A7E38}"/>
              </a:ext>
            </a:extLst>
          </p:cNvPr>
          <p:cNvSpPr/>
          <p:nvPr/>
        </p:nvSpPr>
        <p:spPr>
          <a:xfrm>
            <a:off x="4568017" y="250315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4FBC474-1B49-4571-951D-92EE0E23442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834347" y="2009090"/>
            <a:ext cx="0" cy="494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52DB377-FD8F-4656-8F60-60FC391BDF13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4834347" y="3053180"/>
            <a:ext cx="0" cy="2193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38CC463B-E65D-4256-8327-49FC155C32B3}"/>
              </a:ext>
            </a:extLst>
          </p:cNvPr>
          <p:cNvSpPr/>
          <p:nvPr/>
        </p:nvSpPr>
        <p:spPr>
          <a:xfrm>
            <a:off x="5360855" y="250315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898A747-741B-4532-AC4B-F3CEB4D80EFC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5627185" y="2009090"/>
            <a:ext cx="0" cy="494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4B23DB8-588F-4D8C-A64A-F1209C33B2C8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5627185" y="3053180"/>
            <a:ext cx="0" cy="2193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ED42D942-A9A0-4182-989D-8ABE05B430AE}"/>
              </a:ext>
            </a:extLst>
          </p:cNvPr>
          <p:cNvSpPr/>
          <p:nvPr/>
        </p:nvSpPr>
        <p:spPr>
          <a:xfrm>
            <a:off x="492713" y="607715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CA55A0C-FD66-4368-91E9-EEBFD3860A5D}"/>
              </a:ext>
            </a:extLst>
          </p:cNvPr>
          <p:cNvSpPr txBox="1"/>
          <p:nvPr/>
        </p:nvSpPr>
        <p:spPr>
          <a:xfrm>
            <a:off x="1159562" y="6103221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F7872F1F-D490-4D7C-A6F5-70C67E7414C1}"/>
              </a:ext>
            </a:extLst>
          </p:cNvPr>
          <p:cNvSpPr/>
          <p:nvPr/>
        </p:nvSpPr>
        <p:spPr>
          <a:xfrm>
            <a:off x="4958180" y="6085515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E4EDA9A-D41E-40BF-893C-14C0688AA718}"/>
              </a:ext>
            </a:extLst>
          </p:cNvPr>
          <p:cNvSpPr txBox="1"/>
          <p:nvPr/>
        </p:nvSpPr>
        <p:spPr>
          <a:xfrm>
            <a:off x="5625029" y="611158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B2C1935-06B4-46E3-953F-77F04ED326B0}"/>
              </a:ext>
            </a:extLst>
          </p:cNvPr>
          <p:cNvSpPr/>
          <p:nvPr/>
        </p:nvSpPr>
        <p:spPr>
          <a:xfrm>
            <a:off x="6958834" y="251990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43217CE-CE30-4BB7-97D8-727F2574B9A1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7225164" y="2009090"/>
            <a:ext cx="0" cy="5108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4DA8588-1449-4095-90DB-15B663A22034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7225164" y="3069930"/>
            <a:ext cx="0" cy="2177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269D8B16-90A9-4C7A-93CD-F6BF2BF3670E}"/>
              </a:ext>
            </a:extLst>
          </p:cNvPr>
          <p:cNvSpPr/>
          <p:nvPr/>
        </p:nvSpPr>
        <p:spPr>
          <a:xfrm>
            <a:off x="7757823" y="250315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73AE1A1-2CC5-4216-90CB-5A38105025E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8024153" y="2009090"/>
            <a:ext cx="0" cy="494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89A2CD9-C337-4C34-9DC9-632DB8A73596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8024153" y="3053180"/>
            <a:ext cx="0" cy="2193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B4C41C8D-0A06-4A89-AE4B-8574EF8983F6}"/>
              </a:ext>
            </a:extLst>
          </p:cNvPr>
          <p:cNvSpPr/>
          <p:nvPr/>
        </p:nvSpPr>
        <p:spPr>
          <a:xfrm>
            <a:off x="8556812" y="250315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03E3D1B-164D-418B-B17B-7788B4DADDC0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8823142" y="2009090"/>
            <a:ext cx="0" cy="494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382EBCD-B70C-474E-A44C-69763FDCF53C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8823142" y="3053180"/>
            <a:ext cx="0" cy="2193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BBC58F99-68AE-4FBE-B8AF-4BEFB79817FB}"/>
              </a:ext>
            </a:extLst>
          </p:cNvPr>
          <p:cNvSpPr/>
          <p:nvPr/>
        </p:nvSpPr>
        <p:spPr>
          <a:xfrm>
            <a:off x="6159844" y="2501690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9B0F9036-0CF4-4518-A3D0-50BDF39DB365}"/>
              </a:ext>
            </a:extLst>
          </p:cNvPr>
          <p:cNvSpPr/>
          <p:nvPr/>
        </p:nvSpPr>
        <p:spPr>
          <a:xfrm>
            <a:off x="10175612" y="2503668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C901563-51C8-4C38-983F-928A2A680B21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10441942" y="2009090"/>
            <a:ext cx="0" cy="4945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EB2C61C-6524-4D6D-966D-88AD357295F0}"/>
              </a:ext>
            </a:extLst>
          </p:cNvPr>
          <p:cNvCxnSpPr>
            <a:cxnSpLocks/>
            <a:stCxn id="86" idx="4"/>
          </p:cNvCxnSpPr>
          <p:nvPr/>
        </p:nvCxnSpPr>
        <p:spPr>
          <a:xfrm>
            <a:off x="10441942" y="3053698"/>
            <a:ext cx="0" cy="2193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4702CBF-3524-4547-8D02-A5F93EA2272A}"/>
              </a:ext>
            </a:extLst>
          </p:cNvPr>
          <p:cNvSpPr/>
          <p:nvPr/>
        </p:nvSpPr>
        <p:spPr>
          <a:xfrm>
            <a:off x="298772" y="3553298"/>
            <a:ext cx="3348668" cy="7368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Actor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E299289-EF84-4D34-8885-1A7C1A441560}"/>
              </a:ext>
            </a:extLst>
          </p:cNvPr>
          <p:cNvSpPr/>
          <p:nvPr/>
        </p:nvSpPr>
        <p:spPr>
          <a:xfrm>
            <a:off x="9419553" y="6098181"/>
            <a:ext cx="532660" cy="5500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128A7D2-0C26-4AC3-9FCA-1082EAF2F541}"/>
              </a:ext>
            </a:extLst>
          </p:cNvPr>
          <p:cNvSpPr txBox="1"/>
          <p:nvPr/>
        </p:nvSpPr>
        <p:spPr>
          <a:xfrm>
            <a:off x="10090496" y="6124892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F5FD639-8352-4797-A8FA-4C58BA2935EE}"/>
              </a:ext>
            </a:extLst>
          </p:cNvPr>
          <p:cNvSpPr/>
          <p:nvPr/>
        </p:nvSpPr>
        <p:spPr>
          <a:xfrm>
            <a:off x="292695" y="2425733"/>
            <a:ext cx="3354746" cy="7368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Actor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FCBCF6A-ED46-4CCA-9F16-992D81A79F05}"/>
              </a:ext>
            </a:extLst>
          </p:cNvPr>
          <p:cNvSpPr/>
          <p:nvPr/>
        </p:nvSpPr>
        <p:spPr>
          <a:xfrm>
            <a:off x="6159732" y="2496244"/>
            <a:ext cx="532660" cy="5500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8C9D8A2-8BCF-4BDC-8A51-212E892AC5F7}"/>
              </a:ext>
            </a:extLst>
          </p:cNvPr>
          <p:cNvSpPr/>
          <p:nvPr/>
        </p:nvSpPr>
        <p:spPr>
          <a:xfrm>
            <a:off x="6153865" y="3593424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EE99FAA1-042B-4263-A35F-6AAD555EC36D}"/>
              </a:ext>
            </a:extLst>
          </p:cNvPr>
          <p:cNvSpPr/>
          <p:nvPr/>
        </p:nvSpPr>
        <p:spPr>
          <a:xfrm>
            <a:off x="9353743" y="3644852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5180876-9DFF-486F-A9D7-66D885FFDFB5}"/>
              </a:ext>
            </a:extLst>
          </p:cNvPr>
          <p:cNvCxnSpPr>
            <a:cxnSpLocks/>
            <a:stCxn id="94" idx="0"/>
            <a:endCxn id="93" idx="4"/>
          </p:cNvCxnSpPr>
          <p:nvPr/>
        </p:nvCxnSpPr>
        <p:spPr>
          <a:xfrm flipV="1">
            <a:off x="6420195" y="3046274"/>
            <a:ext cx="5867" cy="5471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6ED3734D-94CA-475D-A467-C7FF62561387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9620073" y="4194882"/>
            <a:ext cx="0" cy="10521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ABBF289-3385-4F27-B03F-AB86855EB6BC}"/>
              </a:ext>
            </a:extLst>
          </p:cNvPr>
          <p:cNvSpPr/>
          <p:nvPr/>
        </p:nvSpPr>
        <p:spPr>
          <a:xfrm>
            <a:off x="746809" y="4459208"/>
            <a:ext cx="1807167" cy="7368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26FE14A8-7901-490B-83EB-29E7452F5BEB}"/>
              </a:ext>
            </a:extLst>
          </p:cNvPr>
          <p:cNvSpPr/>
          <p:nvPr/>
        </p:nvSpPr>
        <p:spPr>
          <a:xfrm>
            <a:off x="6182725" y="4614789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E41FCBF-D8CD-44CE-9953-B4B4EF63D6AE}"/>
              </a:ext>
            </a:extLst>
          </p:cNvPr>
          <p:cNvSpPr/>
          <p:nvPr/>
        </p:nvSpPr>
        <p:spPr>
          <a:xfrm>
            <a:off x="9353743" y="4611929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8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F277F-77BD-49E9-8535-35460E4F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For SAC and </a:t>
            </a:r>
            <a:r>
              <a:rPr lang="en-US" altLang="zh-CN"/>
              <a:t>MuJoCo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F8809-0CF2-417A-AEE2-19583D90EC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720" y="1825625"/>
                <a:ext cx="554863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Typically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Should not use deterministic exploration (deployed policy)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altLang="zh-CN" dirty="0"/>
                  <a:t>! As it significantly undermines the performance.</a:t>
                </a:r>
              </a:p>
              <a:p>
                <a:pPr lvl="1"/>
                <a:r>
                  <a:rPr lang="en-US" altLang="zh-CN" dirty="0"/>
                  <a:t>It does not help even with count-based reward bonus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F8809-0CF2-417A-AEE2-19583D90E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720" y="1825625"/>
                <a:ext cx="5548630" cy="4351338"/>
              </a:xfrm>
              <a:blipFill>
                <a:blip r:embed="rId2"/>
                <a:stretch>
                  <a:fillRect l="-197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79C181F1-329C-4D66-8F15-A59DDD8B7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1286192"/>
            <a:ext cx="67437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7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B4D89-DF7F-4C61-9FAE-369BC13B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236200" cy="1325563"/>
          </a:xfrm>
        </p:spPr>
        <p:txBody>
          <a:bodyPr/>
          <a:lstStyle/>
          <a:p>
            <a:pPr algn="ctr"/>
            <a:r>
              <a:rPr lang="en-US" altLang="zh-CN" dirty="0"/>
              <a:t>Specific Settings for SAC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F37918-3C9A-4260-A0AB-213E30094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01495"/>
              </a:xfrm>
            </p:spPr>
            <p:txBody>
              <a:bodyPr/>
              <a:lstStyle/>
              <a:p>
                <a:r>
                  <a:rPr lang="en-US" altLang="zh-CN" dirty="0"/>
                  <a:t>Policy of the deployed actor at step 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Policy of the online actor: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Switching 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𝑠𝑤𝑖𝑡𝑐h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F37918-3C9A-4260-A0AB-213E30094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01495"/>
              </a:xfrm>
              <a:blipFill>
                <a:blip r:embed="rId2"/>
                <a:stretch>
                  <a:fillRect l="-1043" t="-5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C958245-DAA2-4861-AA26-EAD25709EB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73220"/>
                <a:ext cx="6609079" cy="5268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sepChr m:val="∣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C958245-DAA2-4861-AA26-EAD25709E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3220"/>
                <a:ext cx="6609079" cy="526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>
            <a:extLst>
              <a:ext uri="{FF2B5EF4-FFF2-40B4-BE49-F238E27FC236}">
                <a16:creationId xmlns:a16="http://schemas.microsoft.com/office/drawing/2014/main" id="{24AFA0C6-34CC-41AB-BE98-833FBCA28D0B}"/>
              </a:ext>
            </a:extLst>
          </p:cNvPr>
          <p:cNvSpPr/>
          <p:nvPr/>
        </p:nvSpPr>
        <p:spPr>
          <a:xfrm>
            <a:off x="7757160" y="3538537"/>
            <a:ext cx="3342640" cy="589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Hidden Layers 1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E8AB1A4-6A7A-41E0-9D08-082DDC128E83}"/>
              </a:ext>
            </a:extLst>
          </p:cNvPr>
          <p:cNvSpPr/>
          <p:nvPr/>
        </p:nvSpPr>
        <p:spPr>
          <a:xfrm>
            <a:off x="7757160" y="4654709"/>
            <a:ext cx="3342640" cy="5892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Hidden Layers 2</a:t>
            </a:r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9D045CF-BE2D-4631-A4BF-E9CA9A76EDF1}"/>
              </a:ext>
            </a:extLst>
          </p:cNvPr>
          <p:cNvSpPr/>
          <p:nvPr/>
        </p:nvSpPr>
        <p:spPr>
          <a:xfrm>
            <a:off x="8603014" y="5725478"/>
            <a:ext cx="1640840" cy="589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8EB55AE-225A-4FA2-87FD-2410E3488AE9}"/>
              </a:ext>
            </a:extLst>
          </p:cNvPr>
          <p:cNvSpPr/>
          <p:nvPr/>
        </p:nvSpPr>
        <p:spPr>
          <a:xfrm>
            <a:off x="8382068" y="2358549"/>
            <a:ext cx="2082732" cy="679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State</a:t>
            </a:r>
            <a:endParaRPr lang="zh-CN" altLang="en-US" sz="2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F619EB8-BEE1-4E4B-BAE7-DB0592EAC579}"/>
              </a:ext>
            </a:extLst>
          </p:cNvPr>
          <p:cNvCxnSpPr>
            <a:stCxn id="12" idx="4"/>
            <a:endCxn id="8" idx="0"/>
          </p:cNvCxnSpPr>
          <p:nvPr/>
        </p:nvCxnSpPr>
        <p:spPr>
          <a:xfrm>
            <a:off x="9423434" y="3037840"/>
            <a:ext cx="5046" cy="500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D25BF9-D3F4-4468-8E6A-1EC9125D448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428480" y="4127817"/>
            <a:ext cx="0" cy="526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D2D13F0-17B6-4D37-8E46-DFC5187A438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9423434" y="5243989"/>
            <a:ext cx="5046" cy="4814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0D865084-D078-40F5-A990-9786FA9F4C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3935" y="5340032"/>
                <a:ext cx="8470865" cy="15179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Extract feature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here</a:t>
                </a:r>
              </a:p>
              <a:p>
                <a:r>
                  <a:rPr lang="en-US" altLang="zh-CN" dirty="0"/>
                  <a:t>Denoted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0D865084-D078-40F5-A990-9786FA9F4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35" y="5340032"/>
                <a:ext cx="8470865" cy="1517968"/>
              </a:xfrm>
              <a:prstGeom prst="rect">
                <a:avLst/>
              </a:prstGeom>
              <a:blipFill>
                <a:blip r:embed="rId4"/>
                <a:stretch>
                  <a:fillRect l="-1295" t="-7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794E3D-325E-4CEC-89B1-975D039A92C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750560" y="4949349"/>
            <a:ext cx="2006600" cy="39068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 animBg="1"/>
      <p:bldP spid="12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F140-28CE-4BCB-BBAA-49A402E0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Core: Switching Criterion</a:t>
            </a:r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442489A-3FC4-4421-80D3-DAB88548891B}"/>
              </a:ext>
            </a:extLst>
          </p:cNvPr>
          <p:cNvSpPr/>
          <p:nvPr/>
        </p:nvSpPr>
        <p:spPr>
          <a:xfrm>
            <a:off x="1515516" y="4673181"/>
            <a:ext cx="9929675" cy="384372"/>
          </a:xfrm>
          <a:prstGeom prst="rightArrow">
            <a:avLst>
              <a:gd name="adj1" fmla="val 50000"/>
              <a:gd name="adj2" fmla="val 966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F7C2E62-36A6-41E0-88BB-69A1C2834B2C}"/>
              </a:ext>
            </a:extLst>
          </p:cNvPr>
          <p:cNvCxnSpPr>
            <a:cxnSpLocks/>
            <a:endCxn id="38" idx="4"/>
          </p:cNvCxnSpPr>
          <p:nvPr/>
        </p:nvCxnSpPr>
        <p:spPr>
          <a:xfrm flipH="1" flipV="1">
            <a:off x="6420195" y="4143454"/>
            <a:ext cx="28859" cy="119054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箭头: 右 5">
            <a:extLst>
              <a:ext uri="{FF2B5EF4-FFF2-40B4-BE49-F238E27FC236}">
                <a16:creationId xmlns:a16="http://schemas.microsoft.com/office/drawing/2014/main" id="{7326BEC0-B6BE-4CA6-BD56-C783DF531607}"/>
              </a:ext>
            </a:extLst>
          </p:cNvPr>
          <p:cNvSpPr/>
          <p:nvPr/>
        </p:nvSpPr>
        <p:spPr>
          <a:xfrm>
            <a:off x="1515517" y="3751198"/>
            <a:ext cx="9929675" cy="384372"/>
          </a:xfrm>
          <a:prstGeom prst="rightArrow">
            <a:avLst>
              <a:gd name="adj1" fmla="val 50000"/>
              <a:gd name="adj2" fmla="val 966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47CA18E-59AD-42A8-8158-8686A6EA3100}"/>
              </a:ext>
            </a:extLst>
          </p:cNvPr>
          <p:cNvSpPr/>
          <p:nvPr/>
        </p:nvSpPr>
        <p:spPr>
          <a:xfrm>
            <a:off x="1515517" y="2674764"/>
            <a:ext cx="9929675" cy="384372"/>
          </a:xfrm>
          <a:prstGeom prst="rightArrow">
            <a:avLst>
              <a:gd name="adj1" fmla="val 50000"/>
              <a:gd name="adj2" fmla="val 966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35ABA1B-1B94-4392-9F6B-0FE64FD76CE6}"/>
              </a:ext>
            </a:extLst>
          </p:cNvPr>
          <p:cNvSpPr/>
          <p:nvPr/>
        </p:nvSpPr>
        <p:spPr>
          <a:xfrm>
            <a:off x="587801" y="1322264"/>
            <a:ext cx="10431262" cy="7368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64922E-2B76-47F0-93A8-D21D892ADA04}"/>
              </a:ext>
            </a:extLst>
          </p:cNvPr>
          <p:cNvSpPr/>
          <p:nvPr/>
        </p:nvSpPr>
        <p:spPr>
          <a:xfrm>
            <a:off x="759043" y="5246982"/>
            <a:ext cx="10431262" cy="7368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Buffer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C70582A-9853-4113-A76F-8F7355D7683C}"/>
              </a:ext>
            </a:extLst>
          </p:cNvPr>
          <p:cNvSpPr/>
          <p:nvPr/>
        </p:nvSpPr>
        <p:spPr>
          <a:xfrm>
            <a:off x="4568017" y="250315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5F9C0A-CADF-4174-BB16-1497F49A575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834347" y="2009090"/>
            <a:ext cx="0" cy="494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8FE1CB-3986-46FB-8462-D91B42AFAC65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834347" y="3053180"/>
            <a:ext cx="0" cy="2193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09F8366F-FDCB-4D44-9F08-DCA6CB8B84D4}"/>
              </a:ext>
            </a:extLst>
          </p:cNvPr>
          <p:cNvSpPr/>
          <p:nvPr/>
        </p:nvSpPr>
        <p:spPr>
          <a:xfrm>
            <a:off x="5360855" y="250315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E3BC6C-8B39-4BBF-B125-1D9178793CB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627185" y="2009090"/>
            <a:ext cx="0" cy="494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99727A-4A07-4CC5-A0E4-2684FA70A93A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627185" y="3053180"/>
            <a:ext cx="0" cy="2193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DBC633A-1B32-4285-92CD-D253517F85E8}"/>
              </a:ext>
            </a:extLst>
          </p:cNvPr>
          <p:cNvSpPr/>
          <p:nvPr/>
        </p:nvSpPr>
        <p:spPr>
          <a:xfrm>
            <a:off x="492713" y="607715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03CDF5-79FD-4287-9F7A-C9D9534F6137}"/>
              </a:ext>
            </a:extLst>
          </p:cNvPr>
          <p:cNvSpPr txBox="1"/>
          <p:nvPr/>
        </p:nvSpPr>
        <p:spPr>
          <a:xfrm>
            <a:off x="1159562" y="6103221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075681C-F76E-4F35-93F5-37369A0A76A5}"/>
              </a:ext>
            </a:extLst>
          </p:cNvPr>
          <p:cNvSpPr/>
          <p:nvPr/>
        </p:nvSpPr>
        <p:spPr>
          <a:xfrm>
            <a:off x="4958180" y="6085515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DF5BE6-7966-4734-82EE-BA0E18AFC04A}"/>
              </a:ext>
            </a:extLst>
          </p:cNvPr>
          <p:cNvSpPr txBox="1"/>
          <p:nvPr/>
        </p:nvSpPr>
        <p:spPr>
          <a:xfrm>
            <a:off x="5625029" y="611158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EEB5078-25B3-4CE1-BCF2-779E5C5B1658}"/>
              </a:ext>
            </a:extLst>
          </p:cNvPr>
          <p:cNvSpPr/>
          <p:nvPr/>
        </p:nvSpPr>
        <p:spPr>
          <a:xfrm>
            <a:off x="6958834" y="251990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AEE0587-EE8B-4FEE-9C69-F78CB6BCA62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225164" y="2009090"/>
            <a:ext cx="0" cy="5108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48FA8AE-BF66-4722-A978-BE4D65AC4DF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7225164" y="3069930"/>
            <a:ext cx="0" cy="2177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885B1957-AACC-45E3-A381-93E52CA32DE4}"/>
              </a:ext>
            </a:extLst>
          </p:cNvPr>
          <p:cNvSpPr/>
          <p:nvPr/>
        </p:nvSpPr>
        <p:spPr>
          <a:xfrm>
            <a:off x="7757823" y="250315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7CC4E29-300C-4AFE-B106-DE3E5EC6791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024153" y="2009090"/>
            <a:ext cx="0" cy="494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5193E0F-226A-4322-A131-1D97953C2417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24153" y="3053180"/>
            <a:ext cx="0" cy="2193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2B3E6889-0E9E-41F0-8ECC-7F828C436134}"/>
              </a:ext>
            </a:extLst>
          </p:cNvPr>
          <p:cNvSpPr/>
          <p:nvPr/>
        </p:nvSpPr>
        <p:spPr>
          <a:xfrm>
            <a:off x="8556812" y="2503150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B8BEEF-6D5D-480C-99D0-68A749F32F7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823142" y="2009090"/>
            <a:ext cx="0" cy="494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FAEB956-EB0E-44EE-9E4D-ECA0B582B9A1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8823142" y="3053180"/>
            <a:ext cx="0" cy="2193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08C2EDF3-AFDA-4405-95C7-E544DCB5A03D}"/>
              </a:ext>
            </a:extLst>
          </p:cNvPr>
          <p:cNvSpPr/>
          <p:nvPr/>
        </p:nvSpPr>
        <p:spPr>
          <a:xfrm>
            <a:off x="6159844" y="2501690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9B9C46F-D36C-42A2-9788-1C838A2A01D2}"/>
              </a:ext>
            </a:extLst>
          </p:cNvPr>
          <p:cNvSpPr/>
          <p:nvPr/>
        </p:nvSpPr>
        <p:spPr>
          <a:xfrm>
            <a:off x="10175612" y="2503668"/>
            <a:ext cx="532660" cy="55003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1FEC14A-F5AA-44FD-9189-8798C0E1082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441942" y="2009090"/>
            <a:ext cx="0" cy="4945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9F2BF7-D0A2-4C34-9E0C-EE13E55DB7B4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10441942" y="3053698"/>
            <a:ext cx="0" cy="2193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2A595B7-39EA-4141-A5D5-3C600BA5C93F}"/>
              </a:ext>
            </a:extLst>
          </p:cNvPr>
          <p:cNvSpPr/>
          <p:nvPr/>
        </p:nvSpPr>
        <p:spPr>
          <a:xfrm>
            <a:off x="298772" y="3553298"/>
            <a:ext cx="3348668" cy="7368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Actor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D4E8ECC-9366-4530-B717-B5D01AC082DC}"/>
              </a:ext>
            </a:extLst>
          </p:cNvPr>
          <p:cNvSpPr/>
          <p:nvPr/>
        </p:nvSpPr>
        <p:spPr>
          <a:xfrm>
            <a:off x="9419553" y="6098181"/>
            <a:ext cx="532660" cy="5500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FA853EA-2C54-4A54-A946-184F9A643396}"/>
              </a:ext>
            </a:extLst>
          </p:cNvPr>
          <p:cNvSpPr txBox="1"/>
          <p:nvPr/>
        </p:nvSpPr>
        <p:spPr>
          <a:xfrm>
            <a:off x="10090496" y="6124892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905569-4D70-4A9A-A319-A9D45299B98E}"/>
              </a:ext>
            </a:extLst>
          </p:cNvPr>
          <p:cNvSpPr/>
          <p:nvPr/>
        </p:nvSpPr>
        <p:spPr>
          <a:xfrm>
            <a:off x="292695" y="2425733"/>
            <a:ext cx="3354746" cy="7368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Actor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37C5E38-FB22-4E43-91E8-DFC04AFFA7C1}"/>
              </a:ext>
            </a:extLst>
          </p:cNvPr>
          <p:cNvSpPr/>
          <p:nvPr/>
        </p:nvSpPr>
        <p:spPr>
          <a:xfrm>
            <a:off x="6159732" y="2496244"/>
            <a:ext cx="532660" cy="5500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E1F4DF5-A006-47A4-AFA6-51A2C26EFB0F}"/>
              </a:ext>
            </a:extLst>
          </p:cNvPr>
          <p:cNvSpPr/>
          <p:nvPr/>
        </p:nvSpPr>
        <p:spPr>
          <a:xfrm>
            <a:off x="6153865" y="3593424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F8BBCB-C0AF-4FC0-833B-070C24C6C42B}"/>
              </a:ext>
            </a:extLst>
          </p:cNvPr>
          <p:cNvSpPr/>
          <p:nvPr/>
        </p:nvSpPr>
        <p:spPr>
          <a:xfrm>
            <a:off x="9353743" y="3644852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8C7EA2C-76F6-48F1-A0F9-4BCEAB000B39}"/>
              </a:ext>
            </a:extLst>
          </p:cNvPr>
          <p:cNvCxnSpPr>
            <a:cxnSpLocks/>
            <a:stCxn id="38" idx="0"/>
            <a:endCxn id="37" idx="4"/>
          </p:cNvCxnSpPr>
          <p:nvPr/>
        </p:nvCxnSpPr>
        <p:spPr>
          <a:xfrm flipV="1">
            <a:off x="6420195" y="3046274"/>
            <a:ext cx="5867" cy="5471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FF313A3-84C0-429B-90EF-1A4635E7449E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9620073" y="4194882"/>
            <a:ext cx="0" cy="10521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5220F10-CC2D-48AF-821F-5748074677FC}"/>
              </a:ext>
            </a:extLst>
          </p:cNvPr>
          <p:cNvSpPr/>
          <p:nvPr/>
        </p:nvSpPr>
        <p:spPr>
          <a:xfrm>
            <a:off x="746809" y="4459208"/>
            <a:ext cx="1807167" cy="7368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3A658CC-E525-4132-B2ED-3187C0EBCA3F}"/>
              </a:ext>
            </a:extLst>
          </p:cNvPr>
          <p:cNvSpPr/>
          <p:nvPr/>
        </p:nvSpPr>
        <p:spPr>
          <a:xfrm>
            <a:off x="6182725" y="4614789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607217D-D34B-4F45-8A6B-FCE7223BD1EA}"/>
              </a:ext>
            </a:extLst>
          </p:cNvPr>
          <p:cNvSpPr/>
          <p:nvPr/>
        </p:nvSpPr>
        <p:spPr>
          <a:xfrm>
            <a:off x="9353743" y="4611929"/>
            <a:ext cx="532660" cy="5500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652EFA9-106D-4C75-9B0B-99100DA3586B}"/>
              </a:ext>
            </a:extLst>
          </p:cNvPr>
          <p:cNvCxnSpPr>
            <a:cxnSpLocks/>
          </p:cNvCxnSpPr>
          <p:nvPr/>
        </p:nvCxnSpPr>
        <p:spPr>
          <a:xfrm flipH="1">
            <a:off x="6566818" y="1214998"/>
            <a:ext cx="1270387" cy="22094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07DD4E4-0BBA-46B5-914D-1D1C880511BC}"/>
              </a:ext>
            </a:extLst>
          </p:cNvPr>
          <p:cNvCxnSpPr>
            <a:cxnSpLocks/>
          </p:cNvCxnSpPr>
          <p:nvPr/>
        </p:nvCxnSpPr>
        <p:spPr>
          <a:xfrm>
            <a:off x="8158531" y="1202872"/>
            <a:ext cx="1339786" cy="23586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919</Words>
  <Application>Microsoft Office PowerPoint</Application>
  <PresentationFormat>宽屏</PresentationFormat>
  <Paragraphs>129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Rockwell</vt:lpstr>
      <vt:lpstr>Times New Roman</vt:lpstr>
      <vt:lpstr>Office 主题​​</vt:lpstr>
      <vt:lpstr>Low-Switching-Cost Reinforcement Learning on Robot Control Environments</vt:lpstr>
      <vt:lpstr>Typical Off-Policy RL Framework</vt:lpstr>
      <vt:lpstr>Switching Cost: a Two-Agent Deployment Framework</vt:lpstr>
      <vt:lpstr>Why Low-Switch-Cost?</vt:lpstr>
      <vt:lpstr>MuJoCo: Environments for Robot Control Tasks</vt:lpstr>
      <vt:lpstr>Specific Settings for SAC</vt:lpstr>
      <vt:lpstr>For SAC and MuJoCo</vt:lpstr>
      <vt:lpstr>Specific Settings for SAC</vt:lpstr>
      <vt:lpstr>Core: Switching Criterion</vt:lpstr>
      <vt:lpstr>Intuition from the Theory: Information Gain as Switching Criteria</vt:lpstr>
      <vt:lpstr>Naïve Switching Criteria</vt:lpstr>
      <vt:lpstr>Feature-Based Switching Criteria</vt:lpstr>
      <vt:lpstr>PowerPoint 演示文稿</vt:lpstr>
      <vt:lpstr>PowerPoint 演示文稿</vt:lpstr>
      <vt:lpstr>Future Work</vt:lpstr>
      <vt:lpstr>Thank You for Listening!  Q &amp; A</vt:lpstr>
      <vt:lpstr>Acknowledgement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lych_cys</dc:creator>
  <cp:lastModifiedBy>梁 晏成</cp:lastModifiedBy>
  <cp:revision>202</cp:revision>
  <dcterms:created xsi:type="dcterms:W3CDTF">2021-06-01T11:17:18Z</dcterms:created>
  <dcterms:modified xsi:type="dcterms:W3CDTF">2023-01-27T03:42:27Z</dcterms:modified>
</cp:coreProperties>
</file>