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6" r:id="rId2"/>
    <p:sldId id="266" r:id="rId3"/>
    <p:sldId id="267" r:id="rId4"/>
    <p:sldId id="265" r:id="rId5"/>
    <p:sldId id="258" r:id="rId6"/>
    <p:sldId id="270" r:id="rId7"/>
    <p:sldId id="271" r:id="rId8"/>
    <p:sldId id="272" r:id="rId9"/>
    <p:sldId id="259" r:id="rId10"/>
    <p:sldId id="276" r:id="rId11"/>
    <p:sldId id="260" r:id="rId12"/>
    <p:sldId id="273" r:id="rId13"/>
    <p:sldId id="274" r:id="rId14"/>
    <p:sldId id="275" r:id="rId15"/>
    <p:sldId id="269" r:id="rId16"/>
    <p:sldId id="261" r:id="rId17"/>
    <p:sldId id="277" r:id="rId18"/>
    <p:sldId id="278" r:id="rId19"/>
    <p:sldId id="262" r:id="rId20"/>
    <p:sldId id="279" r:id="rId21"/>
    <p:sldId id="280" r:id="rId22"/>
    <p:sldId id="281" r:id="rId23"/>
    <p:sldId id="263" r:id="rId24"/>
    <p:sldId id="282" r:id="rId25"/>
    <p:sldId id="283" r:id="rId26"/>
    <p:sldId id="264" r:id="rId27"/>
    <p:sldId id="268" r:id="rId28"/>
    <p:sldId id="284" r:id="rId29"/>
    <p:sldId id="285" r:id="rId30"/>
    <p:sldId id="286" r:id="rId31"/>
    <p:sldId id="287" r:id="rId32"/>
    <p:sldId id="289" r:id="rId33"/>
    <p:sldId id="324" r:id="rId34"/>
    <p:sldId id="292" r:id="rId35"/>
    <p:sldId id="293" r:id="rId36"/>
    <p:sldId id="294" r:id="rId37"/>
    <p:sldId id="295" r:id="rId38"/>
    <p:sldId id="296" r:id="rId39"/>
    <p:sldId id="297" r:id="rId40"/>
    <p:sldId id="298" r:id="rId41"/>
    <p:sldId id="299" r:id="rId42"/>
    <p:sldId id="300" r:id="rId43"/>
    <p:sldId id="303" r:id="rId44"/>
    <p:sldId id="301" r:id="rId45"/>
    <p:sldId id="302" r:id="rId46"/>
    <p:sldId id="304" r:id="rId47"/>
    <p:sldId id="305" r:id="rId48"/>
    <p:sldId id="306" r:id="rId49"/>
    <p:sldId id="307" r:id="rId50"/>
    <p:sldId id="313" r:id="rId51"/>
    <p:sldId id="314" r:id="rId52"/>
    <p:sldId id="315" r:id="rId53"/>
    <p:sldId id="316" r:id="rId54"/>
    <p:sldId id="317" r:id="rId55"/>
    <p:sldId id="318" r:id="rId56"/>
    <p:sldId id="308" r:id="rId57"/>
    <p:sldId id="309" r:id="rId58"/>
    <p:sldId id="310" r:id="rId59"/>
    <p:sldId id="311" r:id="rId60"/>
    <p:sldId id="312" r:id="rId61"/>
    <p:sldId id="325" r:id="rId62"/>
    <p:sldId id="321" r:id="rId63"/>
    <p:sldId id="322" r:id="rId64"/>
    <p:sldId id="328" r:id="rId65"/>
    <p:sldId id="319" r:id="rId66"/>
    <p:sldId id="320" r:id="rId67"/>
    <p:sldId id="323" r:id="rId68"/>
    <p:sldId id="326" r:id="rId69"/>
    <p:sldId id="327"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12C39AB-217A-4C60-AC19-3AB900CD4EB9}">
          <p14:sldIdLst>
            <p14:sldId id="256"/>
            <p14:sldId id="266"/>
            <p14:sldId id="267"/>
          </p14:sldIdLst>
        </p14:section>
        <p14:section name="构造解" id="{7020D873-132A-4951-8433-EB7BB680622F}">
          <p14:sldIdLst>
            <p14:sldId id="265"/>
            <p14:sldId id="258"/>
            <p14:sldId id="270"/>
            <p14:sldId id="271"/>
            <p14:sldId id="272"/>
            <p14:sldId id="259"/>
            <p14:sldId id="276"/>
            <p14:sldId id="260"/>
            <p14:sldId id="273"/>
            <p14:sldId id="274"/>
            <p14:sldId id="275"/>
            <p14:sldId id="269"/>
            <p14:sldId id="261"/>
            <p14:sldId id="277"/>
            <p14:sldId id="278"/>
            <p14:sldId id="262"/>
            <p14:sldId id="279"/>
            <p14:sldId id="280"/>
            <p14:sldId id="281"/>
            <p14:sldId id="263"/>
            <p14:sldId id="282"/>
            <p14:sldId id="283"/>
            <p14:sldId id="264"/>
            <p14:sldId id="268"/>
            <p14:sldId id="284"/>
            <p14:sldId id="285"/>
            <p14:sldId id="286"/>
            <p14:sldId id="287"/>
            <p14:sldId id="289"/>
            <p14:sldId id="324"/>
            <p14:sldId id="292"/>
            <p14:sldId id="293"/>
            <p14:sldId id="294"/>
            <p14:sldId id="295"/>
            <p14:sldId id="296"/>
            <p14:sldId id="297"/>
            <p14:sldId id="298"/>
            <p14:sldId id="299"/>
            <p14:sldId id="300"/>
            <p14:sldId id="303"/>
            <p14:sldId id="301"/>
            <p14:sldId id="302"/>
            <p14:sldId id="304"/>
            <p14:sldId id="305"/>
            <p14:sldId id="306"/>
            <p14:sldId id="307"/>
            <p14:sldId id="313"/>
            <p14:sldId id="314"/>
            <p14:sldId id="315"/>
            <p14:sldId id="316"/>
            <p14:sldId id="317"/>
            <p14:sldId id="318"/>
            <p14:sldId id="308"/>
            <p14:sldId id="309"/>
            <p14:sldId id="310"/>
            <p14:sldId id="311"/>
            <p14:sldId id="312"/>
            <p14:sldId id="325"/>
            <p14:sldId id="321"/>
            <p14:sldId id="322"/>
            <p14:sldId id="328"/>
            <p14:sldId id="319"/>
            <p14:sldId id="320"/>
            <p14:sldId id="323"/>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2AC"/>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5" autoAdjust="0"/>
    <p:restoredTop sz="94660"/>
  </p:normalViewPr>
  <p:slideViewPr>
    <p:cSldViewPr snapToGrid="0">
      <p:cViewPr varScale="1">
        <p:scale>
          <a:sx n="70" d="100"/>
          <a:sy n="70"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1A4D9-836E-42F9-97AD-D6A1FD80954B}" type="datetimeFigureOut">
              <a:rPr lang="zh-CN" altLang="en-US" smtClean="0"/>
              <a:t>2015/2/13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5E2D5-B205-43E7-9570-6A452075A7BB}" type="slidenum">
              <a:rPr lang="zh-CN" altLang="en-US" smtClean="0"/>
              <a:t>‹#›</a:t>
            </a:fld>
            <a:endParaRPr lang="zh-CN" altLang="en-US"/>
          </a:p>
        </p:txBody>
      </p:sp>
    </p:spTree>
    <p:extLst>
      <p:ext uri="{BB962C8B-B14F-4D97-AF65-F5344CB8AC3E}">
        <p14:creationId xmlns:p14="http://schemas.microsoft.com/office/powerpoint/2010/main" val="316025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最好能找到那种 移动</a:t>
            </a:r>
            <a:r>
              <a:rPr lang="en-US" altLang="zh-CN" dirty="0" err="1" smtClean="0"/>
              <a:t>l,r</a:t>
            </a:r>
            <a:r>
              <a:rPr lang="zh-CN" altLang="en-US" dirty="0" smtClean="0"/>
              <a:t>答案变化可控的区间</a:t>
            </a:r>
            <a:endParaRPr lang="zh-CN" altLang="en-US" dirty="0"/>
          </a:p>
        </p:txBody>
      </p:sp>
      <p:sp>
        <p:nvSpPr>
          <p:cNvPr id="4" name="灯片编号占位符 3"/>
          <p:cNvSpPr>
            <a:spLocks noGrp="1"/>
          </p:cNvSpPr>
          <p:nvPr>
            <p:ph type="sldNum" sz="quarter" idx="10"/>
          </p:nvPr>
        </p:nvSpPr>
        <p:spPr/>
        <p:txBody>
          <a:bodyPr/>
          <a:lstStyle/>
          <a:p>
            <a:fld id="{2B35E2D5-B205-43E7-9570-6A452075A7BB}" type="slidenum">
              <a:rPr lang="zh-CN" altLang="en-US" smtClean="0"/>
              <a:t>10</a:t>
            </a:fld>
            <a:endParaRPr lang="zh-CN" altLang="en-US"/>
          </a:p>
        </p:txBody>
      </p:sp>
    </p:spTree>
    <p:extLst>
      <p:ext uri="{BB962C8B-B14F-4D97-AF65-F5344CB8AC3E}">
        <p14:creationId xmlns:p14="http://schemas.microsoft.com/office/powerpoint/2010/main" val="120003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简单考查信息编码</a:t>
            </a:r>
            <a:endParaRPr lang="zh-CN" altLang="en-US" dirty="0"/>
          </a:p>
        </p:txBody>
      </p:sp>
      <p:sp>
        <p:nvSpPr>
          <p:cNvPr id="4" name="灯片编号占位符 3"/>
          <p:cNvSpPr>
            <a:spLocks noGrp="1"/>
          </p:cNvSpPr>
          <p:nvPr>
            <p:ph type="sldNum" sz="quarter" idx="10"/>
          </p:nvPr>
        </p:nvSpPr>
        <p:spPr/>
        <p:txBody>
          <a:bodyPr/>
          <a:lstStyle/>
          <a:p>
            <a:fld id="{2B35E2D5-B205-43E7-9570-6A452075A7BB}" type="slidenum">
              <a:rPr lang="zh-CN" altLang="en-US" smtClean="0"/>
              <a:t>51</a:t>
            </a:fld>
            <a:endParaRPr lang="zh-CN" altLang="en-US"/>
          </a:p>
        </p:txBody>
      </p:sp>
    </p:spTree>
    <p:extLst>
      <p:ext uri="{BB962C8B-B14F-4D97-AF65-F5344CB8AC3E}">
        <p14:creationId xmlns:p14="http://schemas.microsoft.com/office/powerpoint/2010/main" val="1930836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有用信息的提取</a:t>
            </a:r>
            <a:endParaRPr lang="zh-CN" altLang="en-US" dirty="0"/>
          </a:p>
        </p:txBody>
      </p:sp>
      <p:sp>
        <p:nvSpPr>
          <p:cNvPr id="4" name="灯片编号占位符 3"/>
          <p:cNvSpPr>
            <a:spLocks noGrp="1"/>
          </p:cNvSpPr>
          <p:nvPr>
            <p:ph type="sldNum" sz="quarter" idx="10"/>
          </p:nvPr>
        </p:nvSpPr>
        <p:spPr/>
        <p:txBody>
          <a:bodyPr/>
          <a:lstStyle/>
          <a:p>
            <a:fld id="{2B35E2D5-B205-43E7-9570-6A452075A7BB}" type="slidenum">
              <a:rPr lang="zh-CN" altLang="en-US" smtClean="0"/>
              <a:t>52</a:t>
            </a:fld>
            <a:endParaRPr lang="zh-CN" altLang="en-US"/>
          </a:p>
        </p:txBody>
      </p:sp>
    </p:spTree>
    <p:extLst>
      <p:ext uri="{BB962C8B-B14F-4D97-AF65-F5344CB8AC3E}">
        <p14:creationId xmlns:p14="http://schemas.microsoft.com/office/powerpoint/2010/main" val="78032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有用信息的提取</a:t>
            </a:r>
            <a:endParaRPr lang="zh-CN" altLang="en-US" dirty="0"/>
          </a:p>
        </p:txBody>
      </p:sp>
      <p:sp>
        <p:nvSpPr>
          <p:cNvPr id="4" name="灯片编号占位符 3"/>
          <p:cNvSpPr>
            <a:spLocks noGrp="1"/>
          </p:cNvSpPr>
          <p:nvPr>
            <p:ph type="sldNum" sz="quarter" idx="10"/>
          </p:nvPr>
        </p:nvSpPr>
        <p:spPr/>
        <p:txBody>
          <a:bodyPr/>
          <a:lstStyle/>
          <a:p>
            <a:fld id="{2B35E2D5-B205-43E7-9570-6A452075A7BB}" type="slidenum">
              <a:rPr lang="zh-CN" altLang="en-US" smtClean="0"/>
              <a:t>53</a:t>
            </a:fld>
            <a:endParaRPr lang="zh-CN" altLang="en-US"/>
          </a:p>
        </p:txBody>
      </p:sp>
    </p:spTree>
    <p:extLst>
      <p:ext uri="{BB962C8B-B14F-4D97-AF65-F5344CB8AC3E}">
        <p14:creationId xmlns:p14="http://schemas.microsoft.com/office/powerpoint/2010/main" val="130529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有用信息的提取</a:t>
            </a:r>
            <a:endParaRPr lang="zh-CN" altLang="en-US" dirty="0"/>
          </a:p>
        </p:txBody>
      </p:sp>
      <p:sp>
        <p:nvSpPr>
          <p:cNvPr id="4" name="灯片编号占位符 3"/>
          <p:cNvSpPr>
            <a:spLocks noGrp="1"/>
          </p:cNvSpPr>
          <p:nvPr>
            <p:ph type="sldNum" sz="quarter" idx="10"/>
          </p:nvPr>
        </p:nvSpPr>
        <p:spPr/>
        <p:txBody>
          <a:bodyPr/>
          <a:lstStyle/>
          <a:p>
            <a:fld id="{2B35E2D5-B205-43E7-9570-6A452075A7BB}" type="slidenum">
              <a:rPr lang="zh-CN" altLang="en-US" smtClean="0"/>
              <a:t>54</a:t>
            </a:fld>
            <a:endParaRPr lang="zh-CN" altLang="en-US"/>
          </a:p>
        </p:txBody>
      </p:sp>
    </p:spTree>
    <p:extLst>
      <p:ext uri="{BB962C8B-B14F-4D97-AF65-F5344CB8AC3E}">
        <p14:creationId xmlns:p14="http://schemas.microsoft.com/office/powerpoint/2010/main" val="427464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有用信息的提取</a:t>
            </a:r>
            <a:endParaRPr lang="zh-CN" altLang="en-US" dirty="0"/>
          </a:p>
        </p:txBody>
      </p:sp>
      <p:sp>
        <p:nvSpPr>
          <p:cNvPr id="4" name="灯片编号占位符 3"/>
          <p:cNvSpPr>
            <a:spLocks noGrp="1"/>
          </p:cNvSpPr>
          <p:nvPr>
            <p:ph type="sldNum" sz="quarter" idx="10"/>
          </p:nvPr>
        </p:nvSpPr>
        <p:spPr/>
        <p:txBody>
          <a:bodyPr/>
          <a:lstStyle/>
          <a:p>
            <a:fld id="{2B35E2D5-B205-43E7-9570-6A452075A7BB}" type="slidenum">
              <a:rPr lang="zh-CN" altLang="en-US" smtClean="0"/>
              <a:t>55</a:t>
            </a:fld>
            <a:endParaRPr lang="zh-CN" altLang="en-US"/>
          </a:p>
        </p:txBody>
      </p:sp>
    </p:spTree>
    <p:extLst>
      <p:ext uri="{BB962C8B-B14F-4D97-AF65-F5344CB8AC3E}">
        <p14:creationId xmlns:p14="http://schemas.microsoft.com/office/powerpoint/2010/main" val="123437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考查只发送有用的信息</a:t>
            </a:r>
            <a:endParaRPr lang="zh-CN" altLang="en-US" dirty="0"/>
          </a:p>
        </p:txBody>
      </p:sp>
      <p:sp>
        <p:nvSpPr>
          <p:cNvPr id="4" name="灯片编号占位符 3"/>
          <p:cNvSpPr>
            <a:spLocks noGrp="1"/>
          </p:cNvSpPr>
          <p:nvPr>
            <p:ph type="sldNum" sz="quarter" idx="10"/>
          </p:nvPr>
        </p:nvSpPr>
        <p:spPr/>
        <p:txBody>
          <a:bodyPr/>
          <a:lstStyle/>
          <a:p>
            <a:fld id="{2B35E2D5-B205-43E7-9570-6A452075A7BB}" type="slidenum">
              <a:rPr lang="zh-CN" altLang="en-US" smtClean="0"/>
              <a:t>57</a:t>
            </a:fld>
            <a:endParaRPr lang="zh-CN" altLang="en-US"/>
          </a:p>
        </p:txBody>
      </p:sp>
    </p:spTree>
    <p:extLst>
      <p:ext uri="{BB962C8B-B14F-4D97-AF65-F5344CB8AC3E}">
        <p14:creationId xmlns:p14="http://schemas.microsoft.com/office/powerpoint/2010/main" val="124030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2"/>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3" y="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9315408-C5C8-41A3-94B3-5DFCFEC79149}" type="datetimeFigureOut">
              <a:rPr lang="zh-CN" altLang="en-US" smtClean="0"/>
              <a:t>2015/2/13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6F7C95-907E-42D7-83FF-52E0B7B773A1}"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48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6F7C95-907E-42D7-83FF-52E0B7B773A1}" type="slidenum">
              <a:rPr lang="zh-CN" altLang="en-US" smtClean="0"/>
              <a:t>‹#›</a:t>
            </a:fld>
            <a:endParaRPr lang="zh-CN" altLang="en-US"/>
          </a:p>
        </p:txBody>
      </p:sp>
    </p:spTree>
    <p:extLst>
      <p:ext uri="{BB962C8B-B14F-4D97-AF65-F5344CB8AC3E}">
        <p14:creationId xmlns:p14="http://schemas.microsoft.com/office/powerpoint/2010/main" val="28809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2"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6F7C95-907E-42D7-83FF-52E0B7B773A1}"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07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6F7C95-907E-42D7-83FF-52E0B7B773A1}" type="slidenum">
              <a:rPr lang="zh-CN" altLang="en-US" smtClean="0"/>
              <a:t>‹#›</a:t>
            </a:fld>
            <a:endParaRPr lang="zh-CN" altLang="en-US"/>
          </a:p>
        </p:txBody>
      </p:sp>
    </p:spTree>
    <p:extLst>
      <p:ext uri="{BB962C8B-B14F-4D97-AF65-F5344CB8AC3E}">
        <p14:creationId xmlns:p14="http://schemas.microsoft.com/office/powerpoint/2010/main" val="218418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2"/>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3" y="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6F7C95-907E-42D7-83FF-52E0B7B773A1}"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69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6F7C95-907E-42D7-83FF-52E0B7B773A1}" type="slidenum">
              <a:rPr lang="zh-CN" altLang="en-US" smtClean="0"/>
              <a:t>‹#›</a:t>
            </a:fld>
            <a:endParaRPr lang="zh-CN" altLang="en-US"/>
          </a:p>
        </p:txBody>
      </p:sp>
    </p:spTree>
    <p:extLst>
      <p:ext uri="{BB962C8B-B14F-4D97-AF65-F5344CB8AC3E}">
        <p14:creationId xmlns:p14="http://schemas.microsoft.com/office/powerpoint/2010/main" val="249144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6F7C95-907E-42D7-83FF-52E0B7B773A1}" type="slidenum">
              <a:rPr lang="zh-CN" altLang="en-US" smtClean="0"/>
              <a:t>‹#›</a:t>
            </a:fld>
            <a:endParaRPr lang="zh-CN" altLang="en-US"/>
          </a:p>
        </p:txBody>
      </p:sp>
    </p:spTree>
    <p:extLst>
      <p:ext uri="{BB962C8B-B14F-4D97-AF65-F5344CB8AC3E}">
        <p14:creationId xmlns:p14="http://schemas.microsoft.com/office/powerpoint/2010/main" val="309463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06F7C95-907E-42D7-83FF-52E0B7B773A1}" type="slidenum">
              <a:rPr lang="zh-CN" altLang="en-US" smtClean="0"/>
              <a:t>‹#›</a:t>
            </a:fld>
            <a:endParaRPr lang="zh-CN" altLang="en-US"/>
          </a:p>
        </p:txBody>
      </p:sp>
    </p:spTree>
    <p:extLst>
      <p:ext uri="{BB962C8B-B14F-4D97-AF65-F5344CB8AC3E}">
        <p14:creationId xmlns:p14="http://schemas.microsoft.com/office/powerpoint/2010/main" val="223114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06F7C95-907E-42D7-83FF-52E0B7B773A1}" type="slidenum">
              <a:rPr lang="zh-CN" altLang="en-US" smtClean="0"/>
              <a:t>‹#›</a:t>
            </a:fld>
            <a:endParaRPr lang="zh-CN" altLang="en-US"/>
          </a:p>
        </p:txBody>
      </p:sp>
    </p:spTree>
    <p:extLst>
      <p:ext uri="{BB962C8B-B14F-4D97-AF65-F5344CB8AC3E}">
        <p14:creationId xmlns:p14="http://schemas.microsoft.com/office/powerpoint/2010/main" val="157753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6F7C95-907E-42D7-83FF-52E0B7B773A1}" type="slidenum">
              <a:rPr lang="zh-CN" altLang="en-US" smtClean="0"/>
              <a:t>‹#›</a:t>
            </a:fld>
            <a:endParaRPr lang="zh-CN" altLang="en-US"/>
          </a:p>
        </p:txBody>
      </p:sp>
    </p:spTree>
    <p:extLst>
      <p:ext uri="{BB962C8B-B14F-4D97-AF65-F5344CB8AC3E}">
        <p14:creationId xmlns:p14="http://schemas.microsoft.com/office/powerpoint/2010/main" val="351465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315408-C5C8-41A3-94B3-5DFCFEC79149}" type="datetimeFigureOut">
              <a:rPr lang="zh-CN" altLang="en-US" smtClean="0"/>
              <a:t>2015/2/13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6F7C95-907E-42D7-83FF-52E0B7B773A1}"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94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7" y="2286000"/>
            <a:ext cx="7290055"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8098"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315408-C5C8-41A3-94B3-5DFCFEC79149}" type="datetimeFigureOut">
              <a:rPr lang="zh-CN" altLang="en-US" smtClean="0"/>
              <a:t>2015/2/13</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6F7C95-907E-42D7-83FF-52E0B7B773A1}"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405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2900" y="4946489"/>
            <a:ext cx="5829300" cy="1463040"/>
          </a:xfrm>
        </p:spPr>
        <p:txBody>
          <a:bodyPr/>
          <a:lstStyle/>
          <a:p>
            <a:pPr>
              <a:lnSpc>
                <a:spcPct val="100000"/>
              </a:lnSpc>
            </a:pPr>
            <a:r>
              <a:rPr lang="zh-CN" altLang="en-US" cap="none" dirty="0" smtClean="0">
                <a:solidFill>
                  <a:srgbClr val="1482AC"/>
                </a:solidFill>
                <a:latin typeface="苏新诗柳楷简" panose="02010600000101010101" pitchFamily="2" charset="-122"/>
                <a:ea typeface="苏新诗柳楷简" panose="02010600000101010101" pitchFamily="2" charset="-122"/>
              </a:rPr>
              <a:t>构造</a:t>
            </a:r>
            <a:endParaRPr lang="zh-CN" altLang="en-US" cap="none" dirty="0">
              <a:solidFill>
                <a:srgbClr val="1482AC"/>
              </a:solidFill>
              <a:latin typeface="苏新诗柳楷简" panose="02010600000101010101" pitchFamily="2" charset="-122"/>
              <a:ea typeface="苏新诗柳楷简" panose="02010600000101010101" pitchFamily="2" charset="-122"/>
            </a:endParaRPr>
          </a:p>
        </p:txBody>
      </p:sp>
      <p:sp>
        <p:nvSpPr>
          <p:cNvPr id="3" name="副标题 2"/>
          <p:cNvSpPr>
            <a:spLocks noGrp="1"/>
          </p:cNvSpPr>
          <p:nvPr>
            <p:ph type="subTitle" idx="1"/>
          </p:nvPr>
        </p:nvSpPr>
        <p:spPr>
          <a:xfrm>
            <a:off x="6457950" y="4973785"/>
            <a:ext cx="2400300" cy="1463040"/>
          </a:xfrm>
        </p:spPr>
        <p:txBody>
          <a:bodyPr>
            <a:normAutofit/>
          </a:bodyPr>
          <a:lstStyle/>
          <a:p>
            <a:r>
              <a:rPr lang="zh-CN" altLang="en-US" dirty="0" smtClean="0">
                <a:solidFill>
                  <a:schemeClr val="tx1"/>
                </a:solidFill>
                <a:latin typeface="楷体" panose="02010609060101010101" pitchFamily="49" charset="-122"/>
                <a:ea typeface="楷体" panose="02010609060101010101" pitchFamily="49" charset="-122"/>
              </a:rPr>
              <a:t>北京大学</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 沈 洋</a:t>
            </a:r>
            <a:endParaRPr lang="en-US" altLang="zh-CN"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18825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Hack It!</a:t>
            </a:r>
            <a:r>
              <a:rPr lang="en-US" altLang="zh-CN" cap="none" dirty="0" smtClean="0">
                <a:solidFill>
                  <a:srgbClr val="1CADE4"/>
                </a:solidFill>
                <a:latin typeface="+mn-lt"/>
                <a:ea typeface="+mn-ea"/>
              </a:rPr>
              <a:t/>
            </a:r>
            <a:br>
              <a:rPr lang="en-US" altLang="zh-CN" cap="none" dirty="0" smtClean="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子任务：给定</a:t>
                </a:r>
                <a14:m>
                  <m:oMath xmlns:m="http://schemas.openxmlformats.org/officeDocument/2006/math">
                    <m:r>
                      <a:rPr lang="en-US" altLang="zh-CN" sz="2400" i="1" dirty="0" smtClean="0">
                        <a:latin typeface="Cambria Math" panose="02040503050406030204" pitchFamily="18" charset="0"/>
                      </a:rPr>
                      <m:t>𝑙</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𝑟</m:t>
                    </m:r>
                  </m:oMath>
                </a14:m>
                <a:r>
                  <a:rPr lang="zh-CN" altLang="en-US" sz="2400" dirty="0" smtClean="0"/>
                  <a:t>，求</a:t>
                </a:r>
                <a14:m>
                  <m:oMath xmlns:m="http://schemas.openxmlformats.org/officeDocument/2006/math">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𝑙</m:t>
                        </m:r>
                      </m:sub>
                      <m:sup>
                        <m:r>
                          <a:rPr lang="en-US" altLang="zh-CN" sz="2400" i="1">
                            <a:latin typeface="Cambria Math" panose="02040503050406030204" pitchFamily="18" charset="0"/>
                          </a:rPr>
                          <m:t>𝑟</m:t>
                        </m:r>
                      </m:sup>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𝑖</m:t>
                            </m:r>
                          </m:e>
                        </m:d>
                      </m:e>
                    </m:nary>
                    <m:r>
                      <a:rPr lang="en-US" altLang="zh-CN" sz="2400" b="0" i="1" smtClean="0">
                        <a:latin typeface="Cambria Math" panose="02040503050406030204" pitchFamily="18" charset="0"/>
                      </a:rPr>
                      <m:t> (</m:t>
                    </m:r>
                    <m:r>
                      <m:rPr>
                        <m:sty m:val="p"/>
                      </m:rPr>
                      <a:rPr lang="en-US" altLang="zh-CN" sz="2400" b="0" i="0" smtClean="0">
                        <a:latin typeface="Cambria Math" panose="02040503050406030204" pitchFamily="18" charset="0"/>
                      </a:rPr>
                      <m:t>mod</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oMath>
                </a14:m>
                <a:endParaRPr lang="en-US" altLang="zh-CN" sz="2400" dirty="0" smtClean="0"/>
              </a:p>
              <a:p>
                <a:pPr marL="360000" indent="-360000">
                  <a:buFont typeface="Wingdings" panose="05000000000000000000" pitchFamily="2" charset="2"/>
                  <a:buChar char="Ø"/>
                </a:pPr>
                <a:r>
                  <a:rPr lang="zh-CN" altLang="en-US" sz="2400" dirty="0" smtClean="0"/>
                  <a:t>简单计算每一位上每个数字出现次数即可</a:t>
                </a:r>
                <a:endParaRPr lang="en-US" altLang="zh-CN" sz="2400" dirty="0" smtClean="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r>
                  <a:rPr lang="zh-CN" altLang="en-US" sz="2400" dirty="0" smtClean="0"/>
                  <a:t>考虑 </a:t>
                </a:r>
                <a14:m>
                  <m:oMath xmlns:m="http://schemas.openxmlformats.org/officeDocument/2006/math">
                    <m:r>
                      <a:rPr lang="en-US" altLang="zh-CN" sz="2400" i="1" dirty="0" smtClean="0">
                        <a:latin typeface="Cambria Math" panose="02040503050406030204" pitchFamily="18" charset="0"/>
                      </a:rPr>
                      <m:t>𝑥</m:t>
                    </m:r>
                  </m:oMath>
                </a14:m>
                <a:r>
                  <a:rPr lang="zh-CN" altLang="en-US" sz="2400" dirty="0" smtClean="0"/>
                  <a:t> 和 </a:t>
                </a:r>
                <a14:m>
                  <m:oMath xmlns:m="http://schemas.openxmlformats.org/officeDocument/2006/math">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10</m:t>
                        </m:r>
                      </m:e>
                      <m:sup>
                        <m:r>
                          <a:rPr lang="en-US" altLang="zh-CN" sz="2400" b="0" i="1" dirty="0" smtClean="0">
                            <a:latin typeface="Cambria Math" panose="02040503050406030204" pitchFamily="18" charset="0"/>
                          </a:rPr>
                          <m:t>𝑚</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oMath>
                </a14:m>
                <a:r>
                  <a:rPr lang="zh-CN" altLang="en-US" sz="2400" dirty="0" smtClean="0"/>
                  <a:t> 两个数</a:t>
                </a:r>
                <a:r>
                  <a:rPr lang="en-US" altLang="zh-CN" sz="2400" dirty="0" smtClean="0"/>
                  <a:t>(</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&lt;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𝑚</m:t>
                        </m:r>
                      </m:sup>
                    </m:sSup>
                  </m:oMath>
                </a14:m>
                <a:r>
                  <a:rPr lang="en-US" altLang="zh-CN" sz="2400" dirty="0" smtClean="0"/>
                  <a:t>)</a:t>
                </a:r>
              </a:p>
              <a:p>
                <a:pPr marL="360000" indent="-360000">
                  <a:buFont typeface="Wingdings" panose="05000000000000000000" pitchFamily="2" charset="2"/>
                  <a:buChar char="Ø"/>
                </a:pP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oMath>
                </a14:m>
                <a:r>
                  <a:rPr lang="zh-CN" altLang="en-US" sz="2400" dirty="0" smtClean="0"/>
                  <a:t>与</a:t>
                </a:r>
                <a14:m>
                  <m:oMath xmlns:m="http://schemas.openxmlformats.org/officeDocument/2006/math">
                    <m:r>
                      <a:rPr lang="en-US" altLang="zh-CN" sz="2400" b="0" i="1" dirty="0" smtClean="0">
                        <a:latin typeface="Cambria Math" panose="02040503050406030204" pitchFamily="18" charset="0"/>
                      </a:rPr>
                      <m:t>𝑓</m:t>
                    </m:r>
                    <m:d>
                      <m:dPr>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10</m:t>
                            </m:r>
                          </m:e>
                          <m:sup>
                            <m:r>
                              <a:rPr lang="en-US" altLang="zh-CN" sz="2400" b="0" i="1" dirty="0" smtClean="0">
                                <a:latin typeface="Cambria Math" panose="02040503050406030204" pitchFamily="18" charset="0"/>
                              </a:rPr>
                              <m:t>𝑚</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e>
                    </m:d>
                  </m:oMath>
                </a14:m>
                <a:r>
                  <a:rPr lang="zh-CN" altLang="en-US" sz="2400" dirty="0" smtClean="0"/>
                  <a:t>相差</a:t>
                </a:r>
                <a:r>
                  <a:rPr lang="en-US" altLang="zh-CN" sz="2400" dirty="0" smtClean="0"/>
                  <a:t>1</a:t>
                </a:r>
              </a:p>
              <a:p>
                <a:pPr marL="360000" indent="-360000">
                  <a:buFont typeface="Wingdings" panose="05000000000000000000" pitchFamily="2" charset="2"/>
                  <a:buChar char="Ø"/>
                </a:pPr>
                <a:r>
                  <a:rPr lang="zh-CN" altLang="en-US" sz="2400" dirty="0" smtClean="0"/>
                  <a:t>当</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e>
                    </m:d>
                  </m:oMath>
                </a14:m>
                <a:r>
                  <a:rPr lang="zh-CN" altLang="en-US" sz="2400" dirty="0" smtClean="0"/>
                  <a:t>由</a:t>
                </a:r>
                <a14:m>
                  <m:oMath xmlns:m="http://schemas.openxmlformats.org/officeDocument/2006/math">
                    <m:d>
                      <m:dPr>
                        <m:begChr m:val="["/>
                        <m:endChr m:val="]"/>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1,10</m:t>
                            </m:r>
                          </m:e>
                          <m:sup>
                            <m:r>
                              <a:rPr lang="en-US" altLang="zh-CN" sz="2400" b="0" i="1" smtClean="0">
                                <a:latin typeface="Cambria Math" panose="02040503050406030204" pitchFamily="18" charset="0"/>
                              </a:rPr>
                              <m:t>𝑚</m:t>
                            </m:r>
                          </m:sup>
                        </m:sSup>
                      </m:e>
                    </m:d>
                  </m:oMath>
                </a14:m>
                <a:r>
                  <a:rPr lang="zh-CN" altLang="en-US" sz="2400" dirty="0" smtClean="0"/>
                  <a:t>变为</a:t>
                </a:r>
                <a14:m>
                  <m:oMath xmlns:m="http://schemas.openxmlformats.org/officeDocument/2006/math">
                    <m:d>
                      <m:dPr>
                        <m:begChr m:val="["/>
                        <m:end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1,10</m:t>
                            </m:r>
                          </m:e>
                          <m:sup>
                            <m:r>
                              <a:rPr lang="en-US" altLang="zh-CN" sz="2400" b="0" i="1" dirty="0" smtClean="0">
                                <a:latin typeface="Cambria Math" panose="02040503050406030204" pitchFamily="18" charset="0"/>
                              </a:rPr>
                              <m:t>𝑚</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e>
                    </m:d>
                  </m:oMath>
                </a14:m>
                <a:r>
                  <a:rPr lang="zh-CN" altLang="en-US" sz="2400" dirty="0" smtClean="0"/>
                  <a:t>时 </a:t>
                </a:r>
                <a14:m>
                  <m:oMath xmlns:m="http://schemas.openxmlformats.org/officeDocument/2006/math">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𝑙</m:t>
                        </m:r>
                      </m:sub>
                      <m:sup>
                        <m:r>
                          <a:rPr lang="en-US" altLang="zh-CN" sz="2400" i="1">
                            <a:latin typeface="Cambria Math" panose="02040503050406030204" pitchFamily="18" charset="0"/>
                          </a:rPr>
                          <m:t>𝑟</m:t>
                        </m:r>
                      </m:sup>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𝑖</m:t>
                            </m:r>
                          </m:e>
                        </m:d>
                      </m:e>
                    </m:nary>
                  </m:oMath>
                </a14:m>
                <a:r>
                  <a:rPr lang="zh-CN" altLang="en-US" sz="2400" dirty="0" smtClean="0"/>
                  <a:t>增加</a:t>
                </a:r>
                <a14:m>
                  <m:oMath xmlns:m="http://schemas.openxmlformats.org/officeDocument/2006/math">
                    <m:r>
                      <a:rPr lang="en-US" altLang="zh-CN" sz="2400" i="1" dirty="0" smtClean="0">
                        <a:latin typeface="Cambria Math" panose="02040503050406030204" pitchFamily="18" charset="0"/>
                      </a:rPr>
                      <m:t>𝑥</m:t>
                    </m:r>
                  </m:oMath>
                </a14:m>
                <a:endParaRPr lang="en-US" altLang="zh-CN" sz="2400" dirty="0" smtClean="0"/>
              </a:p>
              <a:p>
                <a:pPr marL="360000" indent="-360000">
                  <a:buFont typeface="Wingdings" panose="05000000000000000000" pitchFamily="2" charset="2"/>
                  <a:buChar char="Ø"/>
                </a:pPr>
                <a14:m>
                  <m:oMath xmlns:m="http://schemas.openxmlformats.org/officeDocument/2006/math">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1,10</m:t>
                            </m:r>
                          </m:e>
                          <m:sup>
                            <m:r>
                              <a:rPr lang="en-US" altLang="zh-CN" sz="2400" i="1" dirty="0">
                                <a:latin typeface="Cambria Math" panose="02040503050406030204" pitchFamily="18" charset="0"/>
                              </a:rPr>
                              <m:t>𝑚</m:t>
                            </m:r>
                          </m:sup>
                        </m:sSup>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e>
                    </m:d>
                    <m:r>
                      <a:rPr lang="en-US" altLang="zh-CN" sz="2400" b="0" i="1" dirty="0"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𝑚</m:t>
                                </m:r>
                              </m:sup>
                            </m:sSup>
                          </m:sup>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𝑖</m:t>
                                </m:r>
                              </m:e>
                            </m:d>
                          </m:e>
                        </m:nary>
                        <m:r>
                          <a:rPr lang="en-US" altLang="zh-CN" sz="2400" b="0" i="1" smtClean="0">
                            <a:latin typeface="Cambria Math" panose="02040503050406030204" pitchFamily="18" charset="0"/>
                          </a:rPr>
                          <m:t> </m:t>
                        </m:r>
                        <m:r>
                          <m:rPr>
                            <m:sty m:val="p"/>
                          </m:rPr>
                          <a:rPr lang="en-US" altLang="zh-CN" sz="2400" b="0" i="0" smtClean="0">
                            <a:latin typeface="Cambria Math" panose="02040503050406030204" pitchFamily="18" charset="0"/>
                          </a:rPr>
                          <m:t>mod</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m:t>
                        </m:r>
                      </m:e>
                    </m:d>
                  </m:oMath>
                </a14:m>
                <a:r>
                  <a:rPr lang="zh-CN" altLang="en-US" sz="2400" dirty="0" smtClean="0"/>
                  <a:t>满足条件</a:t>
                </a: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3"/>
                <a:stretch>
                  <a:fillRect l="-1638" t="-1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331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A Problem Concerning LCS</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smtClean="0"/>
                  <a:t>给定一个仅由</a:t>
                </a:r>
                <a:r>
                  <a:rPr lang="en-US" altLang="zh-CN" sz="2400" dirty="0"/>
                  <a:t>A, C, T, G</a:t>
                </a:r>
                <a:r>
                  <a:rPr lang="zh-CN" altLang="zh-CN" sz="2400" dirty="0"/>
                  <a:t>组成的长度为</a:t>
                </a:r>
                <a14:m>
                  <m:oMath xmlns:m="http://schemas.openxmlformats.org/officeDocument/2006/math">
                    <m:r>
                      <a:rPr lang="en-US" altLang="zh-CN" sz="2400" i="1">
                        <a:latin typeface="Cambria Math" panose="02040503050406030204" pitchFamily="18" charset="0"/>
                      </a:rPr>
                      <m:t>𝑛</m:t>
                    </m:r>
                  </m:oMath>
                </a14:m>
                <a:r>
                  <a:rPr lang="zh-CN" altLang="zh-CN" sz="2400" dirty="0"/>
                  <a:t>的字符串</a:t>
                </a:r>
                <a14:m>
                  <m:oMath xmlns:m="http://schemas.openxmlformats.org/officeDocument/2006/math">
                    <m:r>
                      <a:rPr lang="en-US" altLang="zh-CN" sz="2400" i="1">
                        <a:latin typeface="Cambria Math" panose="02040503050406030204" pitchFamily="18" charset="0"/>
                      </a:rPr>
                      <m:t>𝑎</m:t>
                    </m:r>
                  </m:oMath>
                </a14:m>
                <a:endParaRPr lang="zh-CN" altLang="zh-CN" sz="2400" dirty="0"/>
              </a:p>
              <a:p>
                <a:pPr marL="360000" indent="-360000">
                  <a:buFont typeface="Wingdings" panose="05000000000000000000" pitchFamily="2" charset="2"/>
                  <a:buChar char="Ø"/>
                </a:pPr>
                <a:r>
                  <a:rPr lang="zh-CN" altLang="zh-CN" sz="2400" dirty="0"/>
                  <a:t>要求构造一个仅由</a:t>
                </a:r>
                <a:r>
                  <a:rPr lang="en-US" altLang="zh-CN" sz="2400" dirty="0"/>
                  <a:t>A, C, T, G</a:t>
                </a:r>
                <a:r>
                  <a:rPr lang="zh-CN" altLang="zh-CN" sz="2400" dirty="0"/>
                  <a:t>组成的长度为</a:t>
                </a:r>
                <a14:m>
                  <m:oMath xmlns:m="http://schemas.openxmlformats.org/officeDocument/2006/math">
                    <m:r>
                      <a:rPr lang="en-US" altLang="zh-CN" sz="2400" i="1">
                        <a:latin typeface="Cambria Math" panose="02040503050406030204" pitchFamily="18" charset="0"/>
                      </a:rPr>
                      <m:t>𝑛</m:t>
                    </m:r>
                  </m:oMath>
                </a14:m>
                <a:r>
                  <a:rPr lang="zh-CN" altLang="zh-CN" sz="2400" dirty="0"/>
                  <a:t>的字符串</a:t>
                </a:r>
                <a14:m>
                  <m:oMath xmlns:m="http://schemas.openxmlformats.org/officeDocument/2006/math">
                    <m:r>
                      <a:rPr lang="en-US" altLang="zh-CN" sz="2400" i="1">
                        <a:latin typeface="Cambria Math" panose="02040503050406030204" pitchFamily="18" charset="0"/>
                      </a:rPr>
                      <m:t>𝑏</m:t>
                    </m:r>
                  </m:oMath>
                </a14:m>
                <a:endParaRPr lang="zh-CN" altLang="zh-CN" sz="2400" dirty="0"/>
              </a:p>
              <a:p>
                <a:pPr marL="360000" indent="-360000">
                  <a:buFont typeface="Wingdings" panose="05000000000000000000" pitchFamily="2" charset="2"/>
                  <a:buChar char="Ø"/>
                </a:pPr>
                <a:r>
                  <a:rPr lang="zh-CN" altLang="zh-CN" sz="2400" dirty="0"/>
                  <a:t>使得</a:t>
                </a:r>
                <a14:m>
                  <m:oMath xmlns:m="http://schemas.openxmlformats.org/officeDocument/2006/math">
                    <m:r>
                      <a:rPr lang="en-US" altLang="zh-CN" sz="2400" i="1">
                        <a:latin typeface="Cambria Math" panose="02040503050406030204" pitchFamily="18" charset="0"/>
                      </a:rPr>
                      <m:t>𝑎</m:t>
                    </m:r>
                  </m:oMath>
                </a14:m>
                <a:r>
                  <a:rPr lang="zh-CN" altLang="zh-CN" sz="2400" dirty="0"/>
                  <a:t>和</a:t>
                </a:r>
                <a14:m>
                  <m:oMath xmlns:m="http://schemas.openxmlformats.org/officeDocument/2006/math">
                    <m:r>
                      <a:rPr lang="en-US" altLang="zh-CN" sz="2400" i="1">
                        <a:latin typeface="Cambria Math" panose="02040503050406030204" pitchFamily="18" charset="0"/>
                      </a:rPr>
                      <m:t>𝑏</m:t>
                    </m:r>
                  </m:oMath>
                </a14:m>
                <a:r>
                  <a:rPr lang="zh-CN" altLang="zh-CN" sz="2400" dirty="0"/>
                  <a:t>的最长公共子序列最短</a:t>
                </a: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b="0" i="1" smtClean="0">
                            <a:latin typeface="Cambria Math" panose="02040503050406030204" pitchFamily="18" charset="0"/>
                          </a:rPr>
                          <m:t>6</m:t>
                        </m:r>
                      </m:sup>
                    </m:sSup>
                  </m:oMath>
                </a14:m>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212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A Problem Concerning LCS</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提供此题的人表示常数比较大的</a:t>
                </a:r>
                <a14:m>
                  <m:oMath xmlns:m="http://schemas.openxmlformats.org/officeDocument/2006/math">
                    <m:r>
                      <m:rPr>
                        <m:sty m:val="p"/>
                      </m:rPr>
                      <a:rPr lang="en-US" altLang="zh-CN" sz="2400" dirty="0">
                        <a:latin typeface="Cambria Math" panose="02040503050406030204" pitchFamily="18" charset="0"/>
                      </a:rPr>
                      <m:t>O</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e>
                    </m:d>
                  </m:oMath>
                </a14:m>
                <a:r>
                  <a:rPr lang="zh-CN" altLang="en-US" sz="2400" dirty="0" smtClean="0"/>
                  <a:t>算法和常数较小的</a:t>
                </a:r>
                <a14:m>
                  <m:oMath xmlns:m="http://schemas.openxmlformats.org/officeDocument/2006/math">
                    <m:r>
                      <m:rPr>
                        <m:sty m:val="p"/>
                      </m:rPr>
                      <a:rPr lang="en-US" altLang="zh-CN" sz="2400" dirty="0">
                        <a:latin typeface="Cambria Math" panose="02040503050406030204" pitchFamily="18" charset="0"/>
                      </a:rPr>
                      <m:t>O</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𝑛</m:t>
                        </m:r>
                        <m:r>
                          <m:rPr>
                            <m:sty m:val="p"/>
                          </m:rPr>
                          <a:rPr lang="en-US" altLang="zh-CN" sz="2400" b="0" i="0" dirty="0" smtClean="0">
                            <a:latin typeface="Cambria Math" panose="02040503050406030204" pitchFamily="18" charset="0"/>
                          </a:rPr>
                          <m:t>log</m:t>
                        </m:r>
                        <m:r>
                          <a:rPr lang="en-US" altLang="zh-CN" sz="2400" b="0" i="1" dirty="0" smtClean="0">
                            <a:latin typeface="Cambria Math" panose="02040503050406030204" pitchFamily="18" charset="0"/>
                          </a:rPr>
                          <m:t>𝑛</m:t>
                        </m:r>
                      </m:e>
                    </m:d>
                  </m:oMath>
                </a14:m>
                <a:r>
                  <a:rPr lang="zh-CN" altLang="en-US" sz="2400" dirty="0" smtClean="0"/>
                  <a:t>算法均能通过此题</a:t>
                </a:r>
                <a:endParaRPr lang="en-US" altLang="zh-CN" sz="2400" dirty="0" smtClean="0"/>
              </a:p>
              <a:p>
                <a:pPr marL="360000" indent="-360000">
                  <a:buFont typeface="Wingdings" panose="05000000000000000000" pitchFamily="2" charset="2"/>
                  <a:buChar char="Ø"/>
                </a:pPr>
                <a:r>
                  <a:rPr lang="zh-CN" altLang="en-US" sz="2400" dirty="0"/>
                  <a:t>后缀</a:t>
                </a:r>
                <a:r>
                  <a:rPr lang="zh-CN" altLang="en-US" sz="2400" dirty="0" smtClean="0"/>
                  <a:t>树</a:t>
                </a:r>
                <a:r>
                  <a:rPr lang="en-US" altLang="zh-CN" sz="2400" dirty="0" smtClean="0"/>
                  <a:t>/</a:t>
                </a:r>
                <a:r>
                  <a:rPr lang="zh-CN" altLang="en-US" sz="2400" dirty="0" smtClean="0"/>
                  <a:t>后缀自动机</a:t>
                </a:r>
                <a:r>
                  <a:rPr lang="en-US" altLang="zh-CN" sz="2400" dirty="0" smtClean="0"/>
                  <a:t>/</a:t>
                </a:r>
                <a:r>
                  <a:rPr lang="zh-CN" altLang="en-US" sz="2400" dirty="0" smtClean="0"/>
                  <a:t>后缀数组？</a:t>
                </a:r>
                <a:endParaRPr lang="en-US" altLang="zh-CN" sz="2400" dirty="0" smtClean="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r="-14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34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A Problem Concerning LCS</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大胆猜测</a:t>
            </a:r>
            <a:endParaRPr lang="en-US" altLang="zh-CN" sz="2400" dirty="0" smtClean="0"/>
          </a:p>
          <a:p>
            <a:pPr marL="360000" indent="-360000">
              <a:buFont typeface="Wingdings" panose="05000000000000000000" pitchFamily="2" charset="2"/>
              <a:buChar char="Ø"/>
            </a:pPr>
            <a:r>
              <a:rPr lang="zh-CN" altLang="en-US" sz="2400" dirty="0" smtClean="0"/>
              <a:t>由出现次数最少的字母组成的字符串</a:t>
            </a: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p:spTree>
    <p:extLst>
      <p:ext uri="{BB962C8B-B14F-4D97-AF65-F5344CB8AC3E}">
        <p14:creationId xmlns:p14="http://schemas.microsoft.com/office/powerpoint/2010/main" val="395505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A Problem Concerning LCS</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小心求证</a:t>
                </a:r>
                <a:endParaRPr lang="en-US" altLang="zh-CN" sz="2400" dirty="0" smtClean="0"/>
              </a:p>
              <a:p>
                <a:pPr marL="360000" indent="-360000">
                  <a:buFont typeface="Wingdings" panose="05000000000000000000" pitchFamily="2" charset="2"/>
                  <a:buChar char="Ø"/>
                </a:pPr>
                <a:r>
                  <a:rPr lang="zh-CN" altLang="en-US" sz="2400" dirty="0" smtClean="0"/>
                  <a:t>不妨假设出现次数最少的字母是</a:t>
                </a:r>
                <a:r>
                  <a:rPr lang="en-US" altLang="zh-CN" sz="2400" dirty="0" smtClean="0"/>
                  <a:t>A</a:t>
                </a:r>
                <a:r>
                  <a:rPr lang="zh-CN" altLang="en-US" sz="2400" dirty="0" smtClean="0"/>
                  <a:t>，且出现了</a:t>
                </a:r>
                <a14:m>
                  <m:oMath xmlns:m="http://schemas.openxmlformats.org/officeDocument/2006/math">
                    <m:r>
                      <a:rPr lang="en-US" altLang="zh-CN" sz="2400" b="0" i="1" smtClean="0">
                        <a:latin typeface="Cambria Math" panose="02040503050406030204" pitchFamily="18" charset="0"/>
                      </a:rPr>
                      <m:t>𝑥</m:t>
                    </m:r>
                    <m:r>
                      <a:rPr lang="zh-CN" altLang="en-US" sz="2400" b="0" i="1" smtClean="0">
                        <a:latin typeface="Cambria Math" panose="02040503050406030204" pitchFamily="18" charset="0"/>
                      </a:rPr>
                      <m:t>次</m:t>
                    </m:r>
                  </m:oMath>
                </a14:m>
                <a:endParaRPr lang="en-US" altLang="zh-CN" sz="2400" b="0" dirty="0" smtClean="0"/>
              </a:p>
              <a:p>
                <a:pPr marL="360000" indent="-360000">
                  <a:buFont typeface="Wingdings" panose="05000000000000000000" pitchFamily="2" charset="2"/>
                  <a:buChar char="Ø"/>
                </a:pPr>
                <a:r>
                  <a:rPr lang="zh-CN" altLang="en-US" sz="2400" dirty="0" smtClean="0"/>
                  <a:t>显然</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4</m:t>
                        </m:r>
                      </m:den>
                    </m:f>
                  </m:oMath>
                </a14:m>
                <a:endParaRPr lang="en-US" altLang="zh-CN" sz="2400" i="1" dirty="0" smtClean="0"/>
              </a:p>
              <a:p>
                <a:pPr marL="360000" indent="-360000">
                  <a:buFont typeface="Wingdings" panose="05000000000000000000" pitchFamily="2" charset="2"/>
                  <a:buChar char="Ø"/>
                </a:pPr>
                <a:r>
                  <a:rPr lang="zh-CN" altLang="en-US" sz="2400" dirty="0" smtClean="0"/>
                  <a:t>以全</a:t>
                </a:r>
                <a:r>
                  <a:rPr lang="en-US" altLang="zh-CN" sz="2400" dirty="0" smtClean="0"/>
                  <a:t>A</a:t>
                </a:r>
                <a:r>
                  <a:rPr lang="zh-CN" altLang="en-US" sz="2400" dirty="0" smtClean="0"/>
                  <a:t>来构造串</a:t>
                </a:r>
                <a14:m>
                  <m:oMath xmlns:m="http://schemas.openxmlformats.org/officeDocument/2006/math">
                    <m:r>
                      <a:rPr lang="en-US" altLang="zh-CN" sz="2400" i="1" dirty="0" smtClean="0">
                        <a:latin typeface="Cambria Math" panose="02040503050406030204" pitchFamily="18" charset="0"/>
                      </a:rPr>
                      <m:t>𝑏</m:t>
                    </m:r>
                  </m:oMath>
                </a14:m>
                <a:r>
                  <a:rPr lang="zh-CN" altLang="en-US" sz="2400" dirty="0" smtClean="0"/>
                  <a:t>，则</a:t>
                </a:r>
                <a:r>
                  <a:rPr lang="en-US" altLang="zh-CN" sz="2400" dirty="0" smtClean="0"/>
                  <a:t>LCS</a:t>
                </a:r>
                <a:r>
                  <a:rPr lang="zh-CN" altLang="en-US" sz="2400" dirty="0" smtClean="0"/>
                  <a:t>长度为</a:t>
                </a:r>
                <a14:m>
                  <m:oMath xmlns:m="http://schemas.openxmlformats.org/officeDocument/2006/math">
                    <m:r>
                      <a:rPr lang="en-US" altLang="zh-CN" sz="2400" b="0" i="1" smtClean="0">
                        <a:latin typeface="Cambria Math" panose="02040503050406030204" pitchFamily="18" charset="0"/>
                      </a:rPr>
                      <m:t>𝑥</m:t>
                    </m:r>
                  </m:oMath>
                </a14:m>
                <a:endParaRPr lang="en-US" altLang="zh-CN" sz="2400" dirty="0" smtClean="0"/>
              </a:p>
              <a:p>
                <a:pPr marL="360000" indent="-360000">
                  <a:buFont typeface="Wingdings" panose="05000000000000000000" pitchFamily="2" charset="2"/>
                  <a:buChar char="Ø"/>
                </a:pPr>
                <a:r>
                  <a:rPr lang="zh-CN" altLang="en-US" sz="2400" dirty="0" smtClean="0"/>
                  <a:t>假设存在串</a:t>
                </a:r>
                <a14:m>
                  <m:oMath xmlns:m="http://schemas.openxmlformats.org/officeDocument/2006/math">
                    <m:r>
                      <a:rPr lang="en-US" altLang="zh-CN" sz="2400" i="1" dirty="0">
                        <a:latin typeface="Cambria Math" panose="02040503050406030204" pitchFamily="18" charset="0"/>
                      </a:rPr>
                      <m:t>𝑏</m:t>
                    </m:r>
                    <m:r>
                      <a:rPr lang="en-US" altLang="zh-CN" sz="2400" b="0" i="1" dirty="0" smtClean="0">
                        <a:latin typeface="Cambria Math" panose="02040503050406030204" pitchFamily="18" charset="0"/>
                      </a:rPr>
                      <m:t>′</m:t>
                    </m:r>
                  </m:oMath>
                </a14:m>
                <a:r>
                  <a:rPr lang="zh-CN" altLang="en-US" sz="2400" dirty="0" smtClean="0"/>
                  <a:t>，与</a:t>
                </a:r>
                <a14:m>
                  <m:oMath xmlns:m="http://schemas.openxmlformats.org/officeDocument/2006/math">
                    <m:r>
                      <a:rPr lang="en-US" altLang="zh-CN" sz="2400" i="1" dirty="0" smtClean="0">
                        <a:latin typeface="Cambria Math" panose="02040503050406030204" pitchFamily="18" charset="0"/>
                      </a:rPr>
                      <m:t>𝑎</m:t>
                    </m:r>
                  </m:oMath>
                </a14:m>
                <a:r>
                  <a:rPr lang="zh-CN" altLang="en-US" sz="2400" dirty="0" smtClean="0"/>
                  <a:t>的</a:t>
                </a:r>
                <a:r>
                  <a:rPr lang="en-US" altLang="zh-CN" sz="2400" dirty="0" smtClean="0"/>
                  <a:t>LCS</a:t>
                </a:r>
                <a:r>
                  <a:rPr lang="zh-CN" altLang="en-US" sz="2400" dirty="0" smtClean="0"/>
                  <a:t>小于</a:t>
                </a:r>
                <a14:m>
                  <m:oMath xmlns:m="http://schemas.openxmlformats.org/officeDocument/2006/math">
                    <m:r>
                      <a:rPr lang="en-US" altLang="zh-CN" sz="2400" b="0" i="1" smtClean="0">
                        <a:latin typeface="Cambria Math" panose="02040503050406030204" pitchFamily="18" charset="0"/>
                      </a:rPr>
                      <m:t>𝑥</m:t>
                    </m:r>
                  </m:oMath>
                </a14:m>
                <a:endParaRPr lang="en-US" altLang="zh-CN" sz="2400" b="0" dirty="0" smtClean="0"/>
              </a:p>
              <a:p>
                <a:pPr marL="360000" indent="-360000">
                  <a:buFont typeface="Wingdings" panose="05000000000000000000" pitchFamily="2" charset="2"/>
                  <a:buChar char="Ø"/>
                </a:pPr>
                <a:r>
                  <a:rPr lang="zh-CN" altLang="en-US" sz="2400" dirty="0"/>
                  <a:t>则</a:t>
                </a:r>
                <a14:m>
                  <m:oMath xmlns:m="http://schemas.openxmlformats.org/officeDocument/2006/math">
                    <m:r>
                      <a:rPr lang="en-US" altLang="zh-CN" sz="2400" i="1" dirty="0">
                        <a:latin typeface="Cambria Math" panose="02040503050406030204" pitchFamily="18" charset="0"/>
                      </a:rPr>
                      <m:t>𝑏</m:t>
                    </m:r>
                    <m:r>
                      <a:rPr lang="en-US" altLang="zh-CN" sz="2400" i="1" dirty="0">
                        <a:latin typeface="Cambria Math" panose="02040503050406030204" pitchFamily="18" charset="0"/>
                      </a:rPr>
                      <m:t>′</m:t>
                    </m:r>
                  </m:oMath>
                </a14:m>
                <a:r>
                  <a:rPr lang="zh-CN" altLang="en-US" sz="2400" b="0" dirty="0" smtClean="0"/>
                  <a:t>中每个字母出现次数均小于</a:t>
                </a:r>
                <a14:m>
                  <m:oMath xmlns:m="http://schemas.openxmlformats.org/officeDocument/2006/math">
                    <m:r>
                      <a:rPr lang="en-US" altLang="zh-CN" sz="2400" b="0" i="1" dirty="0" smtClean="0">
                        <a:latin typeface="Cambria Math" panose="02040503050406030204" pitchFamily="18" charset="0"/>
                      </a:rPr>
                      <m:t>𝑥</m:t>
                    </m:r>
                  </m:oMath>
                </a14:m>
                <a:endParaRPr lang="en-US" altLang="zh-CN" sz="2400" b="0" dirty="0" smtClean="0"/>
              </a:p>
              <a:p>
                <a:pPr marL="360000" indent="-360000">
                  <a:buFont typeface="Wingdings" panose="05000000000000000000" pitchFamily="2" charset="2"/>
                  <a:buChar char="Ø"/>
                </a:pPr>
                <a:r>
                  <a:rPr lang="zh-CN" altLang="en-US" sz="2400" b="0" dirty="0" smtClean="0"/>
                  <a:t>则</a:t>
                </a:r>
                <a14:m>
                  <m:oMath xmlns:m="http://schemas.openxmlformats.org/officeDocument/2006/math">
                    <m:r>
                      <a:rPr lang="en-US" altLang="zh-CN" sz="2400" i="1" dirty="0">
                        <a:latin typeface="Cambria Math" panose="02040503050406030204" pitchFamily="18" charset="0"/>
                      </a:rPr>
                      <m:t>𝑏</m:t>
                    </m:r>
                    <m:r>
                      <a:rPr lang="en-US" altLang="zh-CN" sz="2400" i="1" dirty="0">
                        <a:latin typeface="Cambria Math" panose="02040503050406030204" pitchFamily="18" charset="0"/>
                      </a:rPr>
                      <m:t>′</m:t>
                    </m:r>
                  </m:oMath>
                </a14:m>
                <a:r>
                  <a:rPr lang="zh-CN" altLang="en-US" sz="2400" b="0" dirty="0" smtClean="0"/>
                  <a:t>长度小于</a:t>
                </a:r>
                <a14:m>
                  <m:oMath xmlns:m="http://schemas.openxmlformats.org/officeDocument/2006/math">
                    <m:r>
                      <a:rPr lang="en-US" altLang="zh-CN" sz="2400" b="0" i="1" dirty="0" smtClean="0">
                        <a:latin typeface="Cambria Math" panose="02040503050406030204" pitchFamily="18" charset="0"/>
                      </a:rPr>
                      <m:t>𝑛</m:t>
                    </m:r>
                  </m:oMath>
                </a14:m>
                <a:r>
                  <a:rPr lang="zh-CN" altLang="en-US" sz="2400" b="0" dirty="0" smtClean="0"/>
                  <a:t>，出现矛盾</a:t>
                </a:r>
                <a:endParaRPr lang="en-US" altLang="zh-CN" sz="2400" b="0" dirty="0" smtClean="0"/>
              </a:p>
              <a:p>
                <a:pPr marL="360000" indent="-360000">
                  <a:buFont typeface="Wingdings" panose="05000000000000000000" pitchFamily="2" charset="2"/>
                  <a:buChar char="Ø"/>
                </a:pPr>
                <a:endParaRPr lang="en-US" altLang="zh-CN" sz="2400" b="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812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2900" y="4973785"/>
            <a:ext cx="5829300" cy="1463040"/>
          </a:xfrm>
        </p:spPr>
        <p:txBody>
          <a:bodyPr/>
          <a:lstStyle/>
          <a:p>
            <a:r>
              <a:rPr lang="zh-CN" altLang="en-US" cap="none" dirty="0" smtClean="0">
                <a:solidFill>
                  <a:srgbClr val="1482AC"/>
                </a:solidFill>
                <a:latin typeface="苏新诗柳楷简" panose="02010600000101010101" pitchFamily="2" charset="-122"/>
                <a:ea typeface="苏新诗柳楷简" panose="02010600000101010101" pitchFamily="2" charset="-122"/>
              </a:rPr>
              <a:t>构造解</a:t>
            </a:r>
            <a:endParaRPr lang="zh-CN" altLang="en-US" dirty="0">
              <a:solidFill>
                <a:srgbClr val="1482AC"/>
              </a:solidFill>
            </a:endParaRPr>
          </a:p>
        </p:txBody>
      </p:sp>
      <p:sp>
        <p:nvSpPr>
          <p:cNvPr id="5" name="文本占位符 4"/>
          <p:cNvSpPr>
            <a:spLocks noGrp="1"/>
          </p:cNvSpPr>
          <p:nvPr>
            <p:ph type="body" idx="1"/>
          </p:nvPr>
        </p:nvSpPr>
        <p:spPr/>
        <p:txBody>
          <a:bodyPr/>
          <a:lstStyle/>
          <a:p>
            <a:r>
              <a:rPr lang="zh-CN" altLang="en-US" dirty="0"/>
              <a:t>现有</a:t>
            </a:r>
            <a:r>
              <a:rPr lang="zh-CN" altLang="en-US" dirty="0" smtClean="0"/>
              <a:t>算法</a:t>
            </a:r>
            <a:endParaRPr lang="en-US" altLang="zh-CN" dirty="0" smtClean="0"/>
          </a:p>
          <a:p>
            <a:r>
              <a:rPr lang="zh-CN" altLang="en-US" dirty="0"/>
              <a:t>稍加</a:t>
            </a:r>
            <a:r>
              <a:rPr lang="zh-CN" altLang="en-US" dirty="0" smtClean="0"/>
              <a:t>修改的现有算法</a:t>
            </a:r>
            <a:endParaRPr lang="zh-CN" altLang="en-US" dirty="0"/>
          </a:p>
        </p:txBody>
      </p:sp>
    </p:spTree>
    <p:extLst>
      <p:ext uri="{BB962C8B-B14F-4D97-AF65-F5344CB8AC3E}">
        <p14:creationId xmlns:p14="http://schemas.microsoft.com/office/powerpoint/2010/main" val="183577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图的还原</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a:t>已知一个</a:t>
                </a:r>
                <a14:m>
                  <m:oMath xmlns:m="http://schemas.openxmlformats.org/officeDocument/2006/math">
                    <m:r>
                      <a:rPr lang="en-US" altLang="zh-CN" sz="2400" i="1">
                        <a:latin typeface="Cambria Math" panose="02040503050406030204" pitchFamily="18" charset="0"/>
                      </a:rPr>
                      <m:t>𝑛</m:t>
                    </m:r>
                  </m:oMath>
                </a14:m>
                <a:r>
                  <a:rPr lang="zh-CN" altLang="zh-CN" sz="2400" dirty="0"/>
                  <a:t>个顶点</a:t>
                </a:r>
                <a:r>
                  <a:rPr lang="zh-CN" altLang="zh-CN" sz="2400" dirty="0" smtClean="0"/>
                  <a:t>的</a:t>
                </a:r>
                <a:r>
                  <a:rPr lang="zh-CN" altLang="en-US" sz="2400" dirty="0" smtClean="0"/>
                  <a:t>无重边无自环的</a:t>
                </a:r>
                <a:r>
                  <a:rPr lang="zh-CN" altLang="zh-CN" sz="2400" dirty="0" smtClean="0"/>
                  <a:t>无向图</a:t>
                </a:r>
                <a:r>
                  <a:rPr lang="zh-CN" altLang="zh-CN" sz="2400" dirty="0"/>
                  <a:t>的各点</a:t>
                </a:r>
                <a:r>
                  <a:rPr lang="zh-CN" altLang="zh-CN" sz="2400" dirty="0" smtClean="0"/>
                  <a:t>度数</a:t>
                </a:r>
                <a:endParaRPr lang="en-US" altLang="zh-CN" sz="2400" dirty="0" smtClean="0"/>
              </a:p>
              <a:p>
                <a:pPr marL="360000" indent="-360000">
                  <a:buFont typeface="Wingdings" panose="05000000000000000000" pitchFamily="2" charset="2"/>
                  <a:buChar char="Ø"/>
                </a:pPr>
                <a:r>
                  <a:rPr lang="zh-CN" altLang="en-US" sz="2400" dirty="0"/>
                  <a:t>（</a:t>
                </a:r>
                <a:r>
                  <a:rPr lang="zh-CN" altLang="en-US" sz="2400" dirty="0" smtClean="0"/>
                  <a:t>请允许我叫它三无图）</a:t>
                </a:r>
                <a:endParaRPr lang="zh-CN" altLang="zh-CN" sz="2400" dirty="0"/>
              </a:p>
              <a:p>
                <a:pPr marL="360000" indent="-360000">
                  <a:buFont typeface="Wingdings" panose="05000000000000000000" pitchFamily="2" charset="2"/>
                  <a:buChar char="Ø"/>
                </a:pPr>
                <a:r>
                  <a:rPr lang="zh-CN" altLang="zh-CN" sz="2400" dirty="0"/>
                  <a:t>构造一个可能的</a:t>
                </a:r>
                <a:r>
                  <a:rPr lang="zh-CN" altLang="zh-CN" sz="2400" dirty="0" smtClean="0"/>
                  <a:t>原图</a:t>
                </a:r>
                <a:endParaRPr lang="en-US" altLang="zh-CN" sz="2400" dirty="0" smtClean="0"/>
              </a:p>
              <a:p>
                <a:pPr marL="360000" indent="-360000">
                  <a:buFont typeface="Wingdings" panose="05000000000000000000" pitchFamily="2" charset="2"/>
                  <a:buChar char="Ø"/>
                </a:pPr>
                <a:r>
                  <a:rPr lang="zh-CN" altLang="en-US" sz="2400" dirty="0" smtClean="0"/>
                  <a:t>或判断数据有误</a:t>
                </a:r>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3</m:t>
                        </m:r>
                      </m:sup>
                    </m:sSup>
                  </m:oMath>
                </a14:m>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940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图的还原</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经典贪心算法</a:t>
                </a:r>
                <a:endParaRPr lang="en-US" altLang="zh-CN" sz="2400" dirty="0" smtClean="0"/>
              </a:p>
              <a:p>
                <a:pPr marL="360000" indent="-360000">
                  <a:buFont typeface="Wingdings" panose="05000000000000000000" pitchFamily="2" charset="2"/>
                  <a:buChar char="Ø"/>
                </a:pPr>
                <a:r>
                  <a:rPr lang="zh-CN" altLang="en-US" sz="2400" dirty="0" smtClean="0"/>
                  <a:t>首先初始化一张空图</a:t>
                </a:r>
                <a:endParaRPr lang="en-US" altLang="zh-CN" sz="2400" dirty="0" smtClean="0"/>
              </a:p>
              <a:p>
                <a:pPr marL="360000" indent="-360000">
                  <a:buFont typeface="Wingdings" panose="05000000000000000000" pitchFamily="2" charset="2"/>
                  <a:buChar char="Ø"/>
                </a:pPr>
                <a:r>
                  <a:rPr lang="zh-CN" altLang="en-US" sz="2400" dirty="0" smtClean="0"/>
                  <a:t>每个点的剩余度数表示这个点还需要连几个点</a:t>
                </a:r>
                <a:endParaRPr lang="en-US" altLang="zh-CN" sz="2400" dirty="0" smtClean="0"/>
              </a:p>
              <a:p>
                <a:pPr marL="360000" indent="-360000">
                  <a:buFont typeface="Wingdings" panose="05000000000000000000" pitchFamily="2" charset="2"/>
                  <a:buChar char="Ø"/>
                </a:pPr>
                <a:r>
                  <a:rPr lang="zh-CN" altLang="en-US" sz="2400" dirty="0" smtClean="0"/>
                  <a:t>每次选择剩余度数最大的点，记其度数为</a:t>
                </a:r>
                <a14:m>
                  <m:oMath xmlns:m="http://schemas.openxmlformats.org/officeDocument/2006/math">
                    <m:r>
                      <a:rPr lang="en-US" altLang="zh-CN" sz="2400" i="1" dirty="0" smtClean="0">
                        <a:latin typeface="Cambria Math" panose="02040503050406030204" pitchFamily="18" charset="0"/>
                      </a:rPr>
                      <m:t>𝑥</m:t>
                    </m:r>
                  </m:oMath>
                </a14:m>
                <a:endParaRPr lang="en-US" altLang="zh-CN" sz="2400" dirty="0" smtClean="0"/>
              </a:p>
              <a:p>
                <a:pPr marL="360000" indent="-360000">
                  <a:buFont typeface="Wingdings" panose="05000000000000000000" pitchFamily="2" charset="2"/>
                  <a:buChar char="Ø"/>
                </a:pPr>
                <a:r>
                  <a:rPr lang="zh-CN" altLang="en-US" sz="2400" dirty="0" smtClean="0"/>
                  <a:t>连接该点与其他点中剩余度数最大的</a:t>
                </a:r>
                <a14:m>
                  <m:oMath xmlns:m="http://schemas.openxmlformats.org/officeDocument/2006/math">
                    <m:r>
                      <a:rPr lang="en-US" altLang="zh-CN" sz="2400" i="1" dirty="0">
                        <a:latin typeface="Cambria Math" panose="02040503050406030204" pitchFamily="18" charset="0"/>
                      </a:rPr>
                      <m:t>𝑥</m:t>
                    </m:r>
                  </m:oMath>
                </a14:m>
                <a:r>
                  <a:rPr lang="zh-CN" altLang="en-US" sz="2400" dirty="0" smtClean="0"/>
                  <a:t>个点</a:t>
                </a:r>
                <a:endParaRPr lang="en-US" altLang="zh-CN" sz="2400" dirty="0" smtClean="0"/>
              </a:p>
              <a:p>
                <a:pPr marL="360000" indent="-360000">
                  <a:buFont typeface="Wingdings" panose="05000000000000000000" pitchFamily="2" charset="2"/>
                  <a:buChar char="Ø"/>
                </a:pPr>
                <a:r>
                  <a:rPr lang="zh-CN" altLang="en-US" sz="2400" dirty="0" smtClean="0"/>
                  <a:t>若</a:t>
                </a:r>
                <a:r>
                  <a:rPr lang="zh-CN" altLang="en-US" sz="2400" dirty="0"/>
                  <a:t>与其他点中剩余</a:t>
                </a:r>
                <a:r>
                  <a:rPr lang="zh-CN" altLang="en-US" sz="2400" dirty="0" smtClean="0"/>
                  <a:t>度数非零的点不足</a:t>
                </a:r>
                <a14:m>
                  <m:oMath xmlns:m="http://schemas.openxmlformats.org/officeDocument/2006/math">
                    <m:r>
                      <a:rPr lang="en-US" altLang="zh-CN" sz="2400" i="1" dirty="0" smtClean="0">
                        <a:latin typeface="Cambria Math" panose="02040503050406030204" pitchFamily="18" charset="0"/>
                      </a:rPr>
                      <m:t>𝑥</m:t>
                    </m:r>
                  </m:oMath>
                </a14:m>
                <a:r>
                  <a:rPr lang="zh-CN" altLang="en-US" sz="2400" dirty="0" smtClean="0"/>
                  <a:t>个则无解</a:t>
                </a:r>
                <a:endParaRPr lang="en-US" altLang="zh-CN" sz="2400" dirty="0" smtClean="0"/>
              </a:p>
              <a:p>
                <a:pPr marL="360000" indent="-360000">
                  <a:buFont typeface="Wingdings" panose="05000000000000000000" pitchFamily="2" charset="2"/>
                  <a:buChar char="Ø"/>
                </a:pPr>
                <a:r>
                  <a:rPr lang="zh-CN" altLang="en-US" sz="2400" dirty="0" smtClean="0"/>
                  <a:t>否则更新剩余度数，重复上述过程</a:t>
                </a: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48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图的还原</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5999"/>
                <a:ext cx="7816347" cy="4278573"/>
              </a:xfrm>
            </p:spPr>
            <p:txBody>
              <a:bodyPr>
                <a:normAutofit/>
              </a:bodyPr>
              <a:lstStyle/>
              <a:p>
                <a:pPr marL="360000" indent="-360000">
                  <a:buFont typeface="Wingdings" panose="05000000000000000000" pitchFamily="2" charset="2"/>
                  <a:buChar char="Ø"/>
                </a:pPr>
                <a:r>
                  <a:rPr lang="zh-CN" altLang="en-US" sz="2400" dirty="0" smtClean="0"/>
                  <a:t>思考：如果只需要判定能否构造呢？</a:t>
                </a:r>
                <a:endParaRPr lang="zh-CN" altLang="zh-CN" sz="2400" dirty="0"/>
              </a:p>
              <a:p>
                <a:pPr marL="360000" indent="-360000">
                  <a:buFont typeface="Wingdings" panose="05000000000000000000" pitchFamily="2" charset="2"/>
                  <a:buChar char="Ø"/>
                </a:pPr>
                <a:r>
                  <a:rPr lang="zh-CN" altLang="en-US" sz="2400" dirty="0" smtClean="0"/>
                  <a:t>上述构造算法可在</a:t>
                </a:r>
                <a14:m>
                  <m:oMath xmlns:m="http://schemas.openxmlformats.org/officeDocument/2006/math">
                    <m:r>
                      <m:rPr>
                        <m:sty m:val="p"/>
                      </m:rPr>
                      <a:rPr lang="en-US" altLang="zh-CN" sz="2400" b="0" i="0" smtClean="0">
                        <a:latin typeface="Cambria Math" panose="02040503050406030204" pitchFamily="18" charset="0"/>
                      </a:rPr>
                      <m:t>O</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𝑛</m:t>
                        </m:r>
                      </m:e>
                    </m:d>
                  </m:oMath>
                </a14:m>
                <a:r>
                  <a:rPr lang="zh-CN" altLang="en-US" sz="2400" dirty="0" smtClean="0"/>
                  <a:t>实现判定</a:t>
                </a:r>
                <a:endParaRPr lang="en-US" altLang="zh-CN" sz="2400" dirty="0" smtClean="0"/>
              </a:p>
              <a:p>
                <a:pPr marL="360000" indent="-360000">
                  <a:buFont typeface="Wingdings" panose="05000000000000000000" pitchFamily="2" charset="2"/>
                  <a:buChar char="Ø"/>
                </a:pPr>
                <a:r>
                  <a:rPr lang="en-US" altLang="zh-CN" sz="2400" dirty="0" err="1"/>
                  <a:t>Erdős</a:t>
                </a:r>
                <a:r>
                  <a:rPr lang="en-US" altLang="zh-CN" sz="2400" dirty="0"/>
                  <a:t>–</a:t>
                </a:r>
                <a:r>
                  <a:rPr lang="en-US" altLang="zh-CN" sz="2400" dirty="0" err="1"/>
                  <a:t>Gallai</a:t>
                </a:r>
                <a:r>
                  <a:rPr lang="en-US" altLang="zh-CN" sz="2400" dirty="0"/>
                  <a:t> </a:t>
                </a:r>
                <a:r>
                  <a:rPr lang="en-US" altLang="zh-CN" sz="2400" dirty="0" smtClean="0"/>
                  <a:t>Theorem</a:t>
                </a:r>
              </a:p>
              <a:p>
                <a:pPr marL="360000" indent="-360000">
                  <a:lnSpc>
                    <a:spcPct val="100000"/>
                  </a:lnSpc>
                  <a:buFont typeface="Wingdings" panose="05000000000000000000" pitchFamily="2" charset="2"/>
                  <a:buChar char="Ø"/>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𝑛</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𝑛</m:t>
                            </m:r>
                          </m:sub>
                        </m:sSub>
                      </m:e>
                    </m:d>
                  </m:oMath>
                </a14:m>
                <a:r>
                  <a:rPr lang="zh-CN" altLang="en-US" sz="2400" dirty="0" smtClean="0"/>
                  <a:t>是一个合法度数序列的充要条件是</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oMath>
                </a14:m>
                <a:r>
                  <a:rPr lang="zh-CN" altLang="en-US" sz="2400" dirty="0" smtClean="0"/>
                  <a:t>为偶数且对于</a:t>
                </a:r>
                <a14:m>
                  <m:oMath xmlns:m="http://schemas.openxmlformats.org/officeDocument/2006/math">
                    <m:r>
                      <a:rPr lang="en-US" altLang="zh-CN" sz="2400" i="1" dirty="0" smtClean="0">
                        <a:latin typeface="Cambria Math" panose="02040503050406030204" pitchFamily="18" charset="0"/>
                      </a:rPr>
                      <m:t>𝑘</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𝑛</m:t>
                    </m:r>
                  </m:oMath>
                </a14:m>
                <a:r>
                  <a:rPr lang="zh-CN" altLang="en-US" sz="2400" dirty="0" smtClean="0"/>
                  <a:t>，下式成立</a:t>
                </a:r>
                <a:endParaRPr lang="en-US" altLang="zh-CN" sz="2400" dirty="0" smtClean="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e>
                              </m:d>
                            </m:e>
                          </m:func>
                        </m:e>
                      </m:nary>
                    </m:oMath>
                  </m:oMathPara>
                </a14:m>
                <a:endParaRPr lang="en-US" altLang="zh-CN" sz="2400" dirty="0" smtClean="0"/>
              </a:p>
              <a:p>
                <a:pPr marL="360000" indent="-360000">
                  <a:buFont typeface="Wingdings" panose="05000000000000000000" pitchFamily="2" charset="2"/>
                  <a:buChar char="Ø"/>
                </a:pPr>
                <a14:m>
                  <m:oMath xmlns:m="http://schemas.openxmlformats.org/officeDocument/2006/math">
                    <m:r>
                      <m:rPr>
                        <m:sty m:val="p"/>
                      </m:rPr>
                      <a:rPr lang="en-US" altLang="zh-CN" sz="2400" i="0" dirty="0" smtClean="0">
                        <a:latin typeface="Cambria Math" panose="02040503050406030204" pitchFamily="18" charset="0"/>
                      </a:rPr>
                      <m:t>O</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𝑛</m:t>
                        </m:r>
                      </m:e>
                    </m:d>
                  </m:oMath>
                </a14:m>
                <a:r>
                  <a:rPr lang="zh-CN" altLang="en-US" sz="2400" dirty="0" smtClean="0"/>
                  <a:t>判定</a:t>
                </a: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5999"/>
                <a:ext cx="7816347" cy="4278573"/>
              </a:xfrm>
              <a:blipFill rotWithShape="0">
                <a:blip r:embed="rId2"/>
                <a:stretch>
                  <a:fillRect l="-1638" t="-19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15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修改边权</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a:t>给定一个</a:t>
                </a:r>
                <a14:m>
                  <m:oMath xmlns:m="http://schemas.openxmlformats.org/officeDocument/2006/math">
                    <m:r>
                      <a:rPr lang="en-US" altLang="zh-CN" sz="2400" i="1">
                        <a:latin typeface="Cambria Math" panose="02040503050406030204" pitchFamily="18" charset="0"/>
                      </a:rPr>
                      <m:t>𝑛</m:t>
                    </m:r>
                  </m:oMath>
                </a14:m>
                <a:r>
                  <a:rPr lang="zh-CN" altLang="zh-CN" sz="2400" dirty="0"/>
                  <a:t>个顶点，</a:t>
                </a:r>
                <a14:m>
                  <m:oMath xmlns:m="http://schemas.openxmlformats.org/officeDocument/2006/math">
                    <m:r>
                      <a:rPr lang="en-US" altLang="zh-CN" sz="2400" i="1">
                        <a:latin typeface="Cambria Math" panose="02040503050406030204" pitchFamily="18" charset="0"/>
                      </a:rPr>
                      <m:t>𝑚</m:t>
                    </m:r>
                  </m:oMath>
                </a14:m>
                <a:r>
                  <a:rPr lang="zh-CN" altLang="zh-CN" sz="2400" dirty="0"/>
                  <a:t>条边的有向图</a:t>
                </a:r>
              </a:p>
              <a:p>
                <a:pPr marL="360000" indent="-360000">
                  <a:buFont typeface="Wingdings" panose="05000000000000000000" pitchFamily="2" charset="2"/>
                  <a:buChar char="Ø"/>
                </a:pPr>
                <a:r>
                  <a:rPr lang="zh-CN" altLang="zh-CN" sz="2400" dirty="0"/>
                  <a:t>其中某些边权可能为负，保证没有负环</a:t>
                </a:r>
              </a:p>
              <a:p>
                <a:pPr marL="360000" indent="-360000">
                  <a:buFont typeface="Wingdings" panose="05000000000000000000" pitchFamily="2" charset="2"/>
                  <a:buChar char="Ø"/>
                </a:pPr>
                <a:r>
                  <a:rPr lang="zh-CN" altLang="zh-CN" sz="2400" dirty="0"/>
                  <a:t>修改一些边的边权，使得：</a:t>
                </a:r>
              </a:p>
              <a:p>
                <a:pPr marL="457200" indent="-457200">
                  <a:buFont typeface="+mj-lt"/>
                  <a:buAutoNum type="alphaLcParenR"/>
                </a:pPr>
                <a:r>
                  <a:rPr lang="zh-CN" altLang="zh-CN" sz="2400" dirty="0"/>
                  <a:t>新图中每一条路径的长度都非负</a:t>
                </a:r>
                <a:endParaRPr lang="en-US" altLang="zh-CN" sz="2400" dirty="0"/>
              </a:p>
              <a:p>
                <a:pPr marL="457200" indent="-457200">
                  <a:buFont typeface="+mj-lt"/>
                  <a:buAutoNum type="alphaLcParenR"/>
                </a:pPr>
                <a:r>
                  <a:rPr lang="zh-CN" altLang="zh-CN" sz="2400" dirty="0"/>
                  <a:t>对于任意两个顶点</a:t>
                </a:r>
                <a14:m>
                  <m:oMath xmlns:m="http://schemas.openxmlformats.org/officeDocument/2006/math">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𝑣</m:t>
                    </m:r>
                  </m:oMath>
                </a14:m>
                <a:r>
                  <a:rPr lang="zh-CN" altLang="zh-CN" sz="2400" dirty="0"/>
                  <a:t>，</a:t>
                </a:r>
                <a14:m>
                  <m:oMath xmlns:m="http://schemas.openxmlformats.org/officeDocument/2006/math">
                    <m:r>
                      <a:rPr lang="en-US" altLang="zh-CN" sz="2400" i="1">
                        <a:latin typeface="Cambria Math" panose="02040503050406030204" pitchFamily="18" charset="0"/>
                      </a:rPr>
                      <m:t>𝑢</m:t>
                    </m:r>
                  </m:oMath>
                </a14:m>
                <a:r>
                  <a:rPr lang="zh-CN" altLang="zh-CN" sz="2400" dirty="0"/>
                  <a:t>到</a:t>
                </a:r>
                <a14:m>
                  <m:oMath xmlns:m="http://schemas.openxmlformats.org/officeDocument/2006/math">
                    <m:r>
                      <a:rPr lang="en-US" altLang="zh-CN" sz="2400" i="1">
                        <a:latin typeface="Cambria Math" panose="02040503050406030204" pitchFamily="18" charset="0"/>
                      </a:rPr>
                      <m:t>𝑣</m:t>
                    </m:r>
                  </m:oMath>
                </a14:m>
                <a:r>
                  <a:rPr lang="zh-CN" altLang="zh-CN" sz="2400" dirty="0"/>
                  <a:t>的任意两条路径都满足新图中两条路径的长度差等于原图中的长度差。</a:t>
                </a:r>
              </a:p>
              <a:p>
                <a:pPr marL="360000" indent="-360000">
                  <a:buFont typeface="Wingdings" panose="05000000000000000000" pitchFamily="2" charset="2"/>
                  <a:buChar char="Ø"/>
                </a:pPr>
                <a:r>
                  <a:rPr lang="zh-CN" altLang="zh-CN" sz="2400" dirty="0"/>
                  <a:t>构造修改方案</a:t>
                </a:r>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4</m:t>
                        </m:r>
                      </m:sup>
                    </m:sSup>
                    <m:r>
                      <a:rPr lang="en-US" altLang="zh-CN" sz="2400" i="1">
                        <a:latin typeface="Cambria Math" panose="02040503050406030204" pitchFamily="18" charset="0"/>
                      </a:rPr>
                      <m:t>, </m:t>
                    </m:r>
                    <m:r>
                      <a:rPr lang="en-US" altLang="zh-CN" sz="2400" i="1">
                        <a:latin typeface="Cambria Math" panose="02040503050406030204" pitchFamily="18" charset="0"/>
                      </a:rPr>
                      <m:t>𝑚</m:t>
                    </m:r>
                    <m:r>
                      <a:rPr lang="en-US" altLang="zh-CN" sz="2400" i="1">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5</m:t>
                        </m:r>
                      </m:sup>
                    </m:sSup>
                  </m:oMath>
                </a14:m>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5" y="2286000"/>
                <a:ext cx="7816347" cy="4023360"/>
              </a:xfrm>
              <a:blipFill rotWithShape="0">
                <a:blip r:embed="rId2"/>
                <a:stretch>
                  <a:fillRect l="-1794" t="-2121" r="-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602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57920"/>
            <a:ext cx="7290054" cy="1499616"/>
          </a:xfrm>
        </p:spPr>
        <p:txBody>
          <a:bodyPr>
            <a:normAutofit/>
          </a:bodyPr>
          <a:lstStyle/>
          <a:p>
            <a:pPr>
              <a:lnSpc>
                <a:spcPct val="110000"/>
              </a:lnSpc>
            </a:pPr>
            <a:r>
              <a:rPr lang="zh-CN" altLang="en-US" cap="none" dirty="0" smtClean="0">
                <a:solidFill>
                  <a:srgbClr val="1CADE4"/>
                </a:solidFill>
                <a:latin typeface="+mn-lt"/>
                <a:ea typeface="+mn-ea"/>
              </a:rPr>
              <a:t>作诠释</a:t>
            </a:r>
            <a:endParaRPr lang="zh-CN" altLang="en-US"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a:t>构造是</a:t>
            </a:r>
            <a:r>
              <a:rPr lang="zh-CN" altLang="en-US" sz="2400" b="1" dirty="0"/>
              <a:t>优美</a:t>
            </a:r>
            <a:r>
              <a:rPr lang="zh-CN" altLang="en-US" sz="2400" dirty="0"/>
              <a:t>的</a:t>
            </a:r>
            <a:endParaRPr lang="en-US" altLang="zh-CN" sz="2400" dirty="0"/>
          </a:p>
          <a:p>
            <a:pPr marL="360000" indent="-360000">
              <a:buFont typeface="Wingdings" panose="05000000000000000000" pitchFamily="2" charset="2"/>
              <a:buChar char="Ø"/>
            </a:pPr>
            <a:r>
              <a:rPr lang="zh-CN" altLang="en-US" sz="2400" dirty="0"/>
              <a:t>构造是</a:t>
            </a:r>
            <a:r>
              <a:rPr lang="zh-CN" altLang="en-US" sz="2400" b="1" dirty="0"/>
              <a:t>有趣</a:t>
            </a:r>
            <a:r>
              <a:rPr lang="zh-CN" altLang="en-US" sz="2400" dirty="0"/>
              <a:t>的</a:t>
            </a:r>
            <a:endParaRPr lang="en-US" altLang="zh-CN" sz="2400" dirty="0"/>
          </a:p>
          <a:p>
            <a:pPr marL="360000" indent="-360000">
              <a:buFont typeface="Wingdings" panose="05000000000000000000" pitchFamily="2" charset="2"/>
              <a:buChar char="Ø"/>
            </a:pPr>
            <a:r>
              <a:rPr lang="zh-CN" altLang="en-US" sz="2400" dirty="0"/>
              <a:t>构造是</a:t>
            </a:r>
            <a:r>
              <a:rPr lang="zh-CN" altLang="en-US" sz="2400" b="1" dirty="0"/>
              <a:t>困难</a:t>
            </a:r>
            <a:r>
              <a:rPr lang="zh-CN" altLang="en-US" sz="2400" dirty="0"/>
              <a:t>的 </a:t>
            </a:r>
          </a:p>
          <a:p>
            <a:pPr marL="360000" indent="-360000">
              <a:buFont typeface="Wingdings" panose="05000000000000000000" pitchFamily="2" charset="2"/>
              <a:buChar char="Ø"/>
            </a:pPr>
            <a:r>
              <a:rPr lang="zh-CN" altLang="en-US" sz="2400" dirty="0"/>
              <a:t>构造需要</a:t>
            </a:r>
            <a:r>
              <a:rPr lang="zh-CN" altLang="en-US" sz="2400" b="1" dirty="0"/>
              <a:t>知识</a:t>
            </a:r>
            <a:endParaRPr lang="en-US" altLang="zh-CN" sz="2400" b="1" dirty="0"/>
          </a:p>
          <a:p>
            <a:pPr marL="360000" indent="-360000">
              <a:buFont typeface="Wingdings" panose="05000000000000000000" pitchFamily="2" charset="2"/>
              <a:buChar char="Ø"/>
            </a:pPr>
            <a:r>
              <a:rPr lang="zh-CN" altLang="en-US" sz="2400" dirty="0"/>
              <a:t>构造需要</a:t>
            </a:r>
            <a:r>
              <a:rPr lang="zh-CN" altLang="en-US" sz="2400" b="1" dirty="0"/>
              <a:t>构思</a:t>
            </a:r>
            <a:endParaRPr lang="en-US" altLang="zh-CN" sz="2400" b="1" dirty="0"/>
          </a:p>
          <a:p>
            <a:pPr marL="360000" indent="-360000">
              <a:buFont typeface="Wingdings" panose="05000000000000000000" pitchFamily="2" charset="2"/>
              <a:buChar char="Ø"/>
            </a:pPr>
            <a:r>
              <a:rPr lang="zh-CN" altLang="en-US" sz="2400" dirty="0"/>
              <a:t>构造需要</a:t>
            </a:r>
            <a:r>
              <a:rPr lang="zh-CN" altLang="en-US" sz="2400" b="1" dirty="0"/>
              <a:t>创造</a:t>
            </a:r>
            <a:endParaRPr lang="en-US" altLang="zh-CN" sz="2400" b="1" dirty="0"/>
          </a:p>
          <a:p>
            <a:pPr marL="360000" indent="-360000">
              <a:buFont typeface="Wingdings" panose="05000000000000000000" pitchFamily="2" charset="2"/>
              <a:buChar char="Ø"/>
            </a:pPr>
            <a:r>
              <a:rPr lang="en-US" altLang="zh-CN" sz="2400" dirty="0" err="1"/>
              <a:t>shenmegui</a:t>
            </a:r>
            <a:r>
              <a:rPr lang="en-US" altLang="zh-CN" sz="2400" dirty="0"/>
              <a:t>!</a:t>
            </a:r>
            <a:r>
              <a:rPr lang="zh-CN" altLang="en-US" sz="2400" dirty="0"/>
              <a:t> </a:t>
            </a:r>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p:spTree>
    <p:extLst>
      <p:ext uri="{BB962C8B-B14F-4D97-AF65-F5344CB8AC3E}">
        <p14:creationId xmlns:p14="http://schemas.microsoft.com/office/powerpoint/2010/main" val="4056630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修改边权</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怎么样的修改满足条件</a:t>
                </a:r>
                <a:r>
                  <a:rPr lang="en-US" altLang="zh-CN" sz="2400" dirty="0" smtClean="0"/>
                  <a:t>b</a:t>
                </a:r>
                <a:r>
                  <a:rPr lang="zh-CN" altLang="en-US" sz="2400" dirty="0" smtClean="0"/>
                  <a:t>？</a:t>
                </a:r>
                <a:endParaRPr lang="en-US" altLang="zh-CN" sz="2400" dirty="0" smtClean="0"/>
              </a:p>
              <a:p>
                <a:pPr marL="360000" indent="-360000">
                  <a:buFont typeface="Wingdings" panose="05000000000000000000" pitchFamily="2" charset="2"/>
                  <a:buChar char="Ø"/>
                </a:pPr>
                <a:r>
                  <a:rPr lang="zh-CN" altLang="en-US" sz="2400" dirty="0" smtClean="0"/>
                  <a:t>设</a:t>
                </a:r>
                <a:r>
                  <a:rPr lang="zh-CN" altLang="en-US" sz="2400" dirty="0"/>
                  <a:t>某一</a:t>
                </a:r>
                <a:r>
                  <a:rPr lang="zh-CN" altLang="en-US" sz="2400" dirty="0" smtClean="0"/>
                  <a:t>种修改已经满足了条件</a:t>
                </a:r>
                <a:r>
                  <a:rPr lang="en-US" altLang="zh-CN" sz="2400" dirty="0" smtClean="0"/>
                  <a:t>b</a:t>
                </a:r>
              </a:p>
              <a:p>
                <a:pPr marL="360000" indent="-360000">
                  <a:buFont typeface="Wingdings" panose="05000000000000000000" pitchFamily="2" charset="2"/>
                  <a:buChar char="Ø"/>
                </a:pPr>
                <a:r>
                  <a:rPr lang="zh-CN" altLang="en-US" sz="2400" dirty="0" smtClean="0"/>
                  <a:t>设点</a:t>
                </a:r>
                <a:r>
                  <a:rPr lang="en-US" altLang="zh-CN" sz="2400" dirty="0" smtClean="0"/>
                  <a:t>1</a:t>
                </a:r>
                <a:r>
                  <a:rPr lang="zh-CN" altLang="en-US" sz="2400" dirty="0" smtClean="0"/>
                  <a:t>到</a:t>
                </a:r>
                <a14:m>
                  <m:oMath xmlns:m="http://schemas.openxmlformats.org/officeDocument/2006/math">
                    <m:r>
                      <a:rPr lang="en-US" altLang="zh-CN" sz="2400" i="1" dirty="0" smtClean="0">
                        <a:latin typeface="Cambria Math" panose="02040503050406030204" pitchFamily="18" charset="0"/>
                      </a:rPr>
                      <m:t>𝑖</m:t>
                    </m:r>
                  </m:oMath>
                </a14:m>
                <a:r>
                  <a:rPr lang="zh-CN" altLang="en-US" sz="2400" dirty="0" smtClean="0"/>
                  <a:t>的路径长度增量为</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oMath>
                </a14:m>
                <a:endParaRPr lang="en-US" altLang="zh-CN" sz="2400" dirty="0" smtClean="0"/>
              </a:p>
              <a:p>
                <a:pPr marL="360000" indent="-360000">
                  <a:buFont typeface="Wingdings" panose="05000000000000000000" pitchFamily="2" charset="2"/>
                  <a:buChar char="Ø"/>
                </a:pPr>
                <a:r>
                  <a:rPr lang="zh-CN" altLang="en-US" sz="2400" dirty="0" smtClean="0"/>
                  <a:t>那么对于某条原来某条长度为</a:t>
                </a:r>
                <a14:m>
                  <m:oMath xmlns:m="http://schemas.openxmlformats.org/officeDocument/2006/math">
                    <m:r>
                      <a:rPr lang="en-US" altLang="zh-CN" sz="2400" i="1" dirty="0" smtClean="0">
                        <a:latin typeface="Cambria Math" panose="02040503050406030204" pitchFamily="18" charset="0"/>
                      </a:rPr>
                      <m:t>𝑙</m:t>
                    </m:r>
                  </m:oMath>
                </a14:m>
                <a:r>
                  <a:rPr lang="zh-CN" altLang="en-US" sz="2400" dirty="0" smtClean="0"/>
                  <a:t>的边</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oMath>
                </a14:m>
                <a:endParaRPr lang="en-US" altLang="zh-CN" sz="2400" dirty="0" smtClean="0"/>
              </a:p>
              <a:p>
                <a:pPr marL="360000" indent="-360000">
                  <a:buFont typeface="Wingdings" panose="05000000000000000000" pitchFamily="2" charset="2"/>
                  <a:buChar char="Ø"/>
                </a:pPr>
                <a:r>
                  <a:rPr lang="zh-CN" altLang="en-US" sz="2400" dirty="0" smtClean="0"/>
                  <a:t>新长度必须为</a:t>
                </a:r>
                <a14:m>
                  <m:oMath xmlns:m="http://schemas.openxmlformats.org/officeDocument/2006/math">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𝑗</m:t>
                        </m:r>
                      </m:sub>
                    </m:sSub>
                  </m:oMath>
                </a14:m>
                <a:endParaRPr lang="en-US" altLang="zh-CN" sz="2400" dirty="0" smtClean="0"/>
              </a:p>
              <a:p>
                <a:pPr marL="360000" indent="-360000">
                  <a:buFont typeface="Wingdings" panose="05000000000000000000" pitchFamily="2" charset="2"/>
                  <a:buChar char="Ø"/>
                </a:pPr>
                <a:r>
                  <a:rPr lang="zh-CN" altLang="en-US" sz="2400" dirty="0" smtClean="0"/>
                  <a:t>另一方面，任意一组</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oMath>
                </a14:m>
                <a:r>
                  <a:rPr lang="zh-CN" altLang="en-US" sz="2400" dirty="0" smtClean="0"/>
                  <a:t>都对应一个满足条件</a:t>
                </a:r>
                <a:r>
                  <a:rPr lang="en-US" altLang="zh-CN" sz="2400" dirty="0" smtClean="0"/>
                  <a:t>b</a:t>
                </a:r>
                <a:r>
                  <a:rPr lang="zh-CN" altLang="en-US" sz="2400" dirty="0" smtClean="0"/>
                  <a:t>的修改</a:t>
                </a:r>
                <a:endParaRPr lang="zh-CN" altLang="zh-CN" sz="2400" dirty="0"/>
              </a:p>
              <a:p>
                <a:pPr marL="360000" indent="-360000">
                  <a:buFont typeface="Wingdings" panose="05000000000000000000" pitchFamily="2" charset="2"/>
                  <a:buChar char="Ø"/>
                </a:pPr>
                <a:r>
                  <a:rPr lang="zh-CN" altLang="en-US" sz="2400" dirty="0" smtClean="0"/>
                  <a:t>满足条件</a:t>
                </a:r>
                <a:r>
                  <a:rPr lang="en-US" altLang="zh-CN" sz="2400" dirty="0" smtClean="0"/>
                  <a:t>b</a:t>
                </a:r>
                <a:r>
                  <a:rPr lang="zh-CN" altLang="en-US" sz="2400" dirty="0" smtClean="0"/>
                  <a:t>的修改：确定</a:t>
                </a:r>
                <a14:m>
                  <m:oMath xmlns:m="http://schemas.openxmlformats.org/officeDocument/2006/math">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𝑑</m:t>
                            </m:r>
                          </m:e>
                          <m:sub>
                            <m:r>
                              <a:rPr lang="en-US" altLang="zh-CN" sz="2400" b="0" i="1" dirty="0" smtClean="0">
                                <a:latin typeface="Cambria Math" panose="02040503050406030204" pitchFamily="18" charset="0"/>
                              </a:rPr>
                              <m:t>𝑖</m:t>
                            </m:r>
                          </m:sub>
                        </m:sSub>
                      </m:e>
                    </m:d>
                  </m:oMath>
                </a14:m>
                <a:r>
                  <a:rPr lang="zh-CN" altLang="en-US" sz="2400" dirty="0" smtClean="0"/>
                  <a:t>，把</a:t>
                </a:r>
                <a14:m>
                  <m:oMath xmlns:m="http://schemas.openxmlformats.org/officeDocument/2006/math">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oMath>
                </a14:m>
                <a:r>
                  <a:rPr lang="zh-CN" altLang="en-US" sz="2400" dirty="0" smtClean="0"/>
                  <a:t>的长度</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Sub>
                  </m:oMath>
                </a14:m>
                <a:endParaRPr lang="en-US"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577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修改边权</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如何满足</a:t>
                </a:r>
                <a:r>
                  <a:rPr lang="en-US" altLang="zh-CN" sz="2400" dirty="0" smtClean="0"/>
                  <a:t>a</a:t>
                </a:r>
                <a:r>
                  <a:rPr lang="zh-CN" altLang="en-US" sz="2400" dirty="0" smtClean="0"/>
                  <a:t>条件？</a:t>
                </a:r>
                <a:endParaRPr lang="en-US" altLang="zh-CN" sz="2400" dirty="0" smtClean="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𝑙</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Sub>
                    <m:r>
                      <a:rPr lang="en-US" altLang="zh-CN" sz="2400" b="0" i="1" smtClean="0">
                        <a:latin typeface="Cambria Math" panose="02040503050406030204" pitchFamily="18" charset="0"/>
                      </a:rPr>
                      <m:t>≥0</m:t>
                    </m:r>
                  </m:oMath>
                </a14:m>
                <a:endParaRPr lang="en-US" altLang="zh-CN" sz="2400" b="0" dirty="0" smtClean="0"/>
              </a:p>
              <a:p>
                <a:pPr marL="360000" indent="-360000">
                  <a:buFont typeface="Wingdings" panose="05000000000000000000" pitchFamily="2" charset="2"/>
                  <a:buChar char="Ø"/>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oMath>
                </a14:m>
                <a:endParaRPr lang="en-US" altLang="zh-CN" sz="2400" b="0" dirty="0" smtClean="0"/>
              </a:p>
              <a:p>
                <a:pPr marL="360000" indent="-360000">
                  <a:buFont typeface="Wingdings" panose="05000000000000000000" pitchFamily="2" charset="2"/>
                  <a:buChar char="Ø"/>
                </a:pPr>
                <a:r>
                  <a:rPr lang="zh-CN" altLang="en-US" sz="2400" dirty="0"/>
                  <a:t>差分约束</a:t>
                </a:r>
                <a:r>
                  <a:rPr lang="zh-CN" altLang="en-US" sz="2400" dirty="0" smtClean="0"/>
                  <a:t>系统</a:t>
                </a:r>
                <a:endParaRPr lang="en-US" altLang="zh-CN" sz="2400" dirty="0" smtClean="0"/>
              </a:p>
              <a:p>
                <a:pPr marL="360000" indent="-360000">
                  <a:buFont typeface="Wingdings" panose="05000000000000000000" pitchFamily="2" charset="2"/>
                  <a:buChar char="Ø"/>
                </a:pPr>
                <a:r>
                  <a:rPr lang="en-US" altLang="zh-CN" sz="2400" dirty="0" smtClean="0"/>
                  <a:t>Bellman-Ford</a:t>
                </a:r>
                <a:r>
                  <a:rPr lang="zh-CN" altLang="en-US" sz="2400" dirty="0" smtClean="0"/>
                  <a:t>算法求解</a:t>
                </a:r>
                <a:endParaRPr lang="en-US" altLang="zh-CN" sz="2400" b="0" dirty="0" smtClean="0"/>
              </a:p>
              <a:p>
                <a:pPr marL="360000" indent="-360000">
                  <a:buFont typeface="Wingdings" panose="05000000000000000000" pitchFamily="2" charset="2"/>
                  <a:buChar char="Ø"/>
                </a:pPr>
                <a:endParaRPr lang="en-US" altLang="zh-CN" sz="2400" b="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936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修改边权</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作用</a:t>
            </a:r>
            <a:endParaRPr lang="en-US" altLang="zh-CN" sz="2400" dirty="0"/>
          </a:p>
          <a:p>
            <a:pPr marL="360000" indent="-360000">
              <a:buFont typeface="Wingdings" panose="05000000000000000000" pitchFamily="2" charset="2"/>
              <a:buChar char="Ø"/>
            </a:pPr>
            <a:r>
              <a:rPr lang="zh-CN" altLang="en-US" sz="2400" b="0" dirty="0" smtClean="0"/>
              <a:t>消除负权 但不改变最短路</a:t>
            </a:r>
            <a:endParaRPr lang="en-US" altLang="zh-CN" sz="2400" b="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r>
              <a:rPr lang="zh-CN" altLang="en-US" sz="2400" dirty="0" smtClean="0"/>
              <a:t>应用</a:t>
            </a:r>
            <a:endParaRPr lang="en-US" altLang="zh-CN" sz="2400" dirty="0" smtClean="0"/>
          </a:p>
          <a:p>
            <a:pPr marL="360000" indent="-360000">
              <a:buFont typeface="Wingdings" panose="05000000000000000000" pitchFamily="2" charset="2"/>
              <a:buChar char="Ø"/>
            </a:pPr>
            <a:r>
              <a:rPr lang="en-US" altLang="zh-CN" sz="2400" b="0" dirty="0" smtClean="0"/>
              <a:t>Johnson</a:t>
            </a:r>
            <a:r>
              <a:rPr lang="zh-CN" altLang="en-US" sz="2400" b="0" dirty="0" smtClean="0"/>
              <a:t>算法</a:t>
            </a: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p:spTree>
    <p:extLst>
      <p:ext uri="{BB962C8B-B14F-4D97-AF65-F5344CB8AC3E}">
        <p14:creationId xmlns:p14="http://schemas.microsoft.com/office/powerpoint/2010/main" val="364263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Bags and Coins</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2.5s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a:t>有</a:t>
                </a:r>
                <a14:m>
                  <m:oMath xmlns:m="http://schemas.openxmlformats.org/officeDocument/2006/math">
                    <m:r>
                      <a:rPr lang="en-US" altLang="zh-CN" sz="2400" i="1">
                        <a:latin typeface="Cambria Math" panose="02040503050406030204" pitchFamily="18" charset="0"/>
                      </a:rPr>
                      <m:t>𝑠</m:t>
                    </m:r>
                  </m:oMath>
                </a14:m>
                <a:r>
                  <a:rPr lang="zh-CN" altLang="zh-CN" sz="2400" dirty="0"/>
                  <a:t>个硬币，</a:t>
                </a:r>
                <a14:m>
                  <m:oMath xmlns:m="http://schemas.openxmlformats.org/officeDocument/2006/math">
                    <m:r>
                      <a:rPr lang="en-US" altLang="zh-CN" sz="2400" i="1">
                        <a:latin typeface="Cambria Math" panose="02040503050406030204" pitchFamily="18" charset="0"/>
                      </a:rPr>
                      <m:t>𝑛</m:t>
                    </m:r>
                  </m:oMath>
                </a14:m>
                <a:r>
                  <a:rPr lang="zh-CN" altLang="zh-CN" sz="2400" dirty="0"/>
                  <a:t>个包</a:t>
                </a:r>
              </a:p>
              <a:p>
                <a:pPr marL="360000" indent="-360000">
                  <a:buFont typeface="Wingdings" panose="05000000000000000000" pitchFamily="2" charset="2"/>
                  <a:buChar char="Ø"/>
                </a:pPr>
                <a:r>
                  <a:rPr lang="zh-CN" altLang="zh-CN" sz="2400" dirty="0"/>
                  <a:t>一个包可以放在其他包里面，可以多层嵌套</a:t>
                </a:r>
              </a:p>
              <a:p>
                <a:pPr marL="360000" indent="-360000">
                  <a:buFont typeface="Wingdings" panose="05000000000000000000" pitchFamily="2" charset="2"/>
                  <a:buChar char="Ø"/>
                </a:pPr>
                <a:r>
                  <a:rPr lang="zh-CN" altLang="zh-CN" sz="2400" dirty="0"/>
                  <a:t>如果拿出某个硬币必须要打开第</a:t>
                </a:r>
                <a14:m>
                  <m:oMath xmlns:m="http://schemas.openxmlformats.org/officeDocument/2006/math">
                    <m:r>
                      <a:rPr lang="en-US" altLang="zh-CN" sz="2400" i="1">
                        <a:latin typeface="Cambria Math" panose="02040503050406030204" pitchFamily="18" charset="0"/>
                      </a:rPr>
                      <m:t>𝑖</m:t>
                    </m:r>
                  </m:oMath>
                </a14:m>
                <a:r>
                  <a:rPr lang="zh-CN" altLang="zh-CN" sz="2400" dirty="0"/>
                  <a:t>个包我们就说这个硬币在第</a:t>
                </a:r>
                <a14:m>
                  <m:oMath xmlns:m="http://schemas.openxmlformats.org/officeDocument/2006/math">
                    <m:r>
                      <a:rPr lang="en-US" altLang="zh-CN" sz="2400" i="1">
                        <a:latin typeface="Cambria Math" panose="02040503050406030204" pitchFamily="18" charset="0"/>
                      </a:rPr>
                      <m:t>𝑖</m:t>
                    </m:r>
                  </m:oMath>
                </a14:m>
                <a:r>
                  <a:rPr lang="zh-CN" altLang="zh-CN" sz="2400" dirty="0"/>
                  <a:t>个包里</a:t>
                </a:r>
                <a:endParaRPr lang="en-US" altLang="zh-CN" sz="2400" dirty="0"/>
              </a:p>
              <a:p>
                <a:pPr marL="360000" indent="-360000">
                  <a:buFont typeface="Wingdings" panose="05000000000000000000" pitchFamily="2" charset="2"/>
                  <a:buChar char="Ø"/>
                </a:pPr>
                <a:r>
                  <a:rPr lang="zh-CN" altLang="zh-CN" sz="2400" dirty="0"/>
                  <a:t>现已知第</a:t>
                </a:r>
                <a14:m>
                  <m:oMath xmlns:m="http://schemas.openxmlformats.org/officeDocument/2006/math">
                    <m:r>
                      <a:rPr lang="en-US" altLang="zh-CN" sz="2400" i="1">
                        <a:latin typeface="Cambria Math" panose="02040503050406030204" pitchFamily="18" charset="0"/>
                      </a:rPr>
                      <m:t>𝑖</m:t>
                    </m:r>
                  </m:oMath>
                </a14:m>
                <a:r>
                  <a:rPr lang="zh-CN" altLang="zh-CN" sz="2400" dirty="0"/>
                  <a:t>个包里总共有</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oMath>
                </a14:m>
                <a:r>
                  <a:rPr lang="zh-CN" altLang="zh-CN" sz="2400" dirty="0"/>
                  <a:t>个硬币</a:t>
                </a:r>
              </a:p>
              <a:p>
                <a:pPr marL="360000" indent="-360000">
                  <a:buFont typeface="Wingdings" panose="05000000000000000000" pitchFamily="2" charset="2"/>
                  <a:buChar char="Ø"/>
                </a:pPr>
                <a:r>
                  <a:rPr lang="zh-CN" altLang="zh-CN" sz="2400" dirty="0"/>
                  <a:t>构造一种满足上述条件的方案</a:t>
                </a:r>
              </a:p>
              <a:p>
                <a:pPr marL="360000" indent="-360000">
                  <a:buFont typeface="Wingdings" panose="05000000000000000000" pitchFamily="2" charset="2"/>
                  <a:buChar char="Ø"/>
                </a:pPr>
                <a:r>
                  <a:rPr lang="zh-CN" altLang="zh-CN" sz="2400" dirty="0"/>
                  <a:t>或确定问题无解</a:t>
                </a:r>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≤70000</m:t>
                    </m:r>
                  </m:oMath>
                </a14:m>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5"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16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Bags and Coins</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2.5s</a:t>
            </a:r>
            <a:endParaRPr lang="zh-CN" altLang="en-US" sz="1600" cap="none" dirty="0">
              <a:solidFill>
                <a:srgbClr val="1CADE4"/>
              </a:solidFill>
              <a:latin typeface="+mn-lt"/>
              <a:ea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如何确定是否有解？</a:t>
                </a:r>
                <a:endParaRPr lang="en-US" altLang="zh-CN" sz="2400" dirty="0" smtClean="0"/>
              </a:p>
              <a:p>
                <a:pPr marL="360000" indent="-360000">
                  <a:buFont typeface="Wingdings" panose="05000000000000000000" pitchFamily="2" charset="2"/>
                  <a:buChar char="Ø"/>
                </a:pPr>
                <a:r>
                  <a:rPr lang="zh-CN" altLang="en-US" sz="2400" dirty="0" smtClean="0"/>
                  <a:t>问题</a:t>
                </a:r>
                <a:r>
                  <a:rPr lang="zh-CN" altLang="en-US" sz="2400" dirty="0" smtClean="0"/>
                  <a:t>转化</a:t>
                </a:r>
                <a:endParaRPr lang="en-US" altLang="zh-CN" sz="2400" dirty="0" smtClean="0"/>
              </a:p>
              <a:p>
                <a:pPr marL="360000" indent="-360000">
                  <a:buFont typeface="Wingdings" panose="05000000000000000000" pitchFamily="2" charset="2"/>
                  <a:buChar char="Ø"/>
                </a:pPr>
                <a:r>
                  <a:rPr lang="zh-CN" altLang="en-US" sz="2400" dirty="0" smtClean="0"/>
                  <a:t>选一些</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𝑖</m:t>
                        </m:r>
                      </m:sub>
                    </m:sSub>
                  </m:oMath>
                </a14:m>
                <a:r>
                  <a:rPr lang="zh-CN" altLang="en-US" sz="2400" dirty="0" smtClean="0"/>
                  <a:t>（其中必须包括最大的那个，若有多个最大包括一个即可），使得他们的和等于</a:t>
                </a:r>
                <a14:m>
                  <m:oMath xmlns:m="http://schemas.openxmlformats.org/officeDocument/2006/math">
                    <m:r>
                      <a:rPr lang="en-US" altLang="zh-CN" sz="2400" i="1" dirty="0">
                        <a:latin typeface="Cambria Math" panose="02040503050406030204" pitchFamily="18" charset="0"/>
                      </a:rPr>
                      <m:t>𝑠</m:t>
                    </m:r>
                  </m:oMath>
                </a14:m>
                <a:r>
                  <a:rPr lang="zh-CN" altLang="en-US" sz="2400" dirty="0"/>
                  <a:t>，求方案</a:t>
                </a:r>
                <a:endParaRPr lang="en-US" altLang="zh-CN" sz="2400" dirty="0"/>
              </a:p>
              <a:p>
                <a:pPr marL="360000" indent="-360000">
                  <a:buFont typeface="Wingdings" panose="05000000000000000000" pitchFamily="2" charset="2"/>
                  <a:buChar char="Ø"/>
                </a:pPr>
                <a:r>
                  <a:rPr lang="zh-CN" altLang="en-US" sz="2400" dirty="0" smtClean="0"/>
                  <a:t>背包</a:t>
                </a:r>
                <a:r>
                  <a:rPr lang="en-US" altLang="zh-CN" sz="2400" dirty="0" smtClean="0"/>
                  <a:t>+</a:t>
                </a:r>
                <a:r>
                  <a:rPr lang="en-US" altLang="zh-CN" sz="2400" dirty="0" err="1" smtClean="0"/>
                  <a:t>bitset</a:t>
                </a:r>
                <a:endParaRPr lang="en-US" altLang="zh-CN" sz="2400" dirty="0"/>
              </a:p>
              <a:p>
                <a:pPr marL="360000" indent="-360000">
                  <a:buFont typeface="Wingdings" panose="05000000000000000000" pitchFamily="2" charset="2"/>
                  <a:buChar char="Ø"/>
                </a:pPr>
                <a:r>
                  <a:rPr lang="zh-CN" altLang="en-US" sz="2400" dirty="0"/>
                  <a:t>前</a:t>
                </a:r>
                <a14:m>
                  <m:oMath xmlns:m="http://schemas.openxmlformats.org/officeDocument/2006/math">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oMath>
                </a14:m>
                <a:r>
                  <a:rPr lang="zh-CN" altLang="en-US" sz="2400" dirty="0"/>
                  <a:t>个物品时可以达到的总和的集合为</a:t>
                </a:r>
                <a14:m>
                  <m:oMath xmlns:m="http://schemas.openxmlformats.org/officeDocument/2006/math">
                    <m:r>
                      <a:rPr lang="en-US" altLang="zh-CN" sz="2400" i="1" dirty="0">
                        <a:latin typeface="Cambria Math" panose="02040503050406030204" pitchFamily="18" charset="0"/>
                      </a:rPr>
                      <m:t>𝑆</m:t>
                    </m:r>
                  </m:oMath>
                </a14:m>
                <a:r>
                  <a:rPr lang="zh-CN" altLang="en-US" sz="2400" dirty="0"/>
                  <a:t>，加入第</a:t>
                </a:r>
                <a14:m>
                  <m:oMath xmlns:m="http://schemas.openxmlformats.org/officeDocument/2006/math">
                    <m:r>
                      <a:rPr lang="en-US" altLang="zh-CN" sz="2400" i="1" dirty="0">
                        <a:latin typeface="Cambria Math" panose="02040503050406030204" pitchFamily="18" charset="0"/>
                      </a:rPr>
                      <m:t>𝑖</m:t>
                    </m:r>
                  </m:oMath>
                </a14:m>
                <a:r>
                  <a:rPr lang="zh-CN" altLang="en-US" sz="2400" dirty="0"/>
                  <a:t>个物品之后变为</a:t>
                </a:r>
                <a14:m>
                  <m:oMath xmlns:m="http://schemas.openxmlformats.org/officeDocument/2006/math">
                    <m:r>
                      <a:rPr lang="en-US" altLang="zh-CN" sz="2400" i="1" dirty="0">
                        <a:latin typeface="Cambria Math" panose="02040503050406030204" pitchFamily="18" charset="0"/>
                      </a:rPr>
                      <m:t>𝑆</m:t>
                    </m:r>
                    <m:r>
                      <a:rPr lang="en-US" altLang="zh-CN" sz="2400" i="1" dirty="0">
                        <a:latin typeface="Cambria Math" panose="02040503050406030204" pitchFamily="18" charset="0"/>
                      </a:rPr>
                      <m:t> | </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𝑆</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𝑖</m:t>
                            </m:r>
                          </m:sub>
                        </m:sSub>
                      </m:e>
                    </m:d>
                  </m:oMath>
                </a14:m>
                <a:endParaRPr lang="en-US" altLang="zh-CN" sz="2400" dirty="0" smtClean="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r="-1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679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Bags and Coins</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2.5s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如何</a:t>
                </a:r>
                <a:r>
                  <a:rPr lang="zh-CN" altLang="en-US" sz="2400" dirty="0"/>
                  <a:t>构造</a:t>
                </a:r>
                <a:r>
                  <a:rPr lang="zh-CN" altLang="en-US" sz="2400" dirty="0" smtClean="0"/>
                  <a:t>方案？</a:t>
                </a:r>
                <a:endParaRPr lang="en-US" altLang="zh-CN" sz="2400" dirty="0" smtClean="0"/>
              </a:p>
              <a:p>
                <a:pPr marL="360000" indent="-360000">
                  <a:buFont typeface="Wingdings" panose="05000000000000000000" pitchFamily="2" charset="2"/>
                  <a:buChar char="Ø"/>
                </a:pPr>
                <a:r>
                  <a:rPr lang="zh-CN" altLang="en-US" sz="2400" dirty="0" smtClean="0"/>
                  <a:t>要重构方案，我们只需知道达到某个体积时是从哪个体积加入了哪个物品即可</a:t>
                </a:r>
                <a:endParaRPr lang="en-US" altLang="zh-CN" sz="2400" dirty="0" smtClean="0"/>
              </a:p>
              <a:p>
                <a:pPr marL="360000" indent="-360000">
                  <a:buFont typeface="Wingdings" panose="05000000000000000000" pitchFamily="2" charset="2"/>
                  <a:buChar char="Ø"/>
                </a:pPr>
                <a:r>
                  <a:rPr lang="zh-CN" altLang="en-US" sz="2400" dirty="0" smtClean="0"/>
                  <a:t>有多种可能只需保留一个</a:t>
                </a:r>
                <a:r>
                  <a:rPr lang="en-US" altLang="zh-CN" sz="2400" dirty="0" smtClean="0"/>
                  <a:t>——</a:t>
                </a:r>
                <a:r>
                  <a:rPr lang="zh-CN" altLang="en-US" sz="2400" dirty="0" smtClean="0"/>
                  <a:t>不妨保留第一个</a:t>
                </a:r>
                <a:endParaRPr lang="en-US" altLang="zh-CN" sz="2400" dirty="0" smtClean="0"/>
              </a:p>
              <a:p>
                <a:pPr marL="360000" indent="-360000">
                  <a:buFont typeface="Wingdings" panose="05000000000000000000" pitchFamily="2" charset="2"/>
                  <a:buChar char="Ø"/>
                </a:pPr>
                <a:r>
                  <a:rPr lang="zh-CN" altLang="en-US" sz="2400" dirty="0" smtClean="0"/>
                  <a:t>若</a:t>
                </a:r>
                <a14:m>
                  <m:oMath xmlns:m="http://schemas.openxmlformats.org/officeDocument/2006/math">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dirty="0">
                        <a:latin typeface="Cambria Math" panose="02040503050406030204" pitchFamily="18" charset="0"/>
                      </a:rPr>
                      <m:t>𝑆</m:t>
                    </m:r>
                    <m:r>
                      <a:rPr lang="en-US" altLang="zh-CN" sz="2400" i="1" dirty="0">
                        <a:latin typeface="Cambria Math" panose="02040503050406030204" pitchFamily="18" charset="0"/>
                      </a:rPr>
                      <m:t> | </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𝑆</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𝑖</m:t>
                            </m:r>
                          </m:sub>
                        </m:sSub>
                      </m:e>
                    </m:d>
                  </m:oMath>
                </a14:m>
                <a:r>
                  <a:rPr lang="zh-CN" altLang="en-US" sz="2400" dirty="0"/>
                  <a:t>但</a:t>
                </a:r>
                <a14:m>
                  <m:oMath xmlns:m="http://schemas.openxmlformats.org/officeDocument/2006/math">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𝑆</m:t>
                    </m:r>
                  </m:oMath>
                </a14:m>
                <a:r>
                  <a:rPr lang="zh-CN" altLang="en-US" sz="2400" dirty="0" smtClean="0"/>
                  <a:t>说明第一次</a:t>
                </a:r>
                <a14:m>
                  <m:oMath xmlns:m="http://schemas.openxmlformats.org/officeDocument/2006/math">
                    <m:r>
                      <a:rPr lang="zh-CN" altLang="en-US" sz="2400" i="1" dirty="0">
                        <a:latin typeface="Cambria Math" panose="02040503050406030204" pitchFamily="18" charset="0"/>
                      </a:rPr>
                      <m:t>达到</m:t>
                    </m:r>
                    <m:r>
                      <a:rPr lang="en-US" altLang="zh-CN" sz="2400" i="1" dirty="0" smtClean="0">
                        <a:latin typeface="Cambria Math" panose="02040503050406030204" pitchFamily="18" charset="0"/>
                      </a:rPr>
                      <m:t>𝑥</m:t>
                    </m:r>
                  </m:oMath>
                </a14:m>
                <a:r>
                  <a:rPr lang="zh-CN" altLang="en-US" sz="2400" dirty="0" smtClean="0"/>
                  <a:t>体积</a:t>
                </a:r>
                <a:endParaRPr lang="en-US" altLang="zh-CN" sz="2400" dirty="0" smtClean="0"/>
              </a:p>
              <a:p>
                <a:pPr marL="360000" indent="-360000">
                  <a:buFont typeface="Wingdings" panose="05000000000000000000" pitchFamily="2" charset="2"/>
                  <a:buChar char="Ø"/>
                </a:pPr>
                <a:r>
                  <a:rPr lang="zh-CN" altLang="en-US" sz="2400" dirty="0" smtClean="0"/>
                  <a:t>此时记</a:t>
                </a:r>
                <a14:m>
                  <m:oMath xmlns:m="http://schemas.openxmlformats.org/officeDocument/2006/math">
                    <m:r>
                      <a:rPr lang="en-US" altLang="zh-CN" sz="2400" i="1">
                        <a:latin typeface="Cambria Math" panose="02040503050406030204" pitchFamily="18" charset="0"/>
                      </a:rPr>
                      <m:t>𝑓𝑟𝑜𝑚</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𝑖</m:t>
                    </m:r>
                  </m:oMath>
                </a14:m>
                <a:endParaRPr lang="en-US" altLang="zh-CN" sz="2400" dirty="0" smtClean="0"/>
              </a:p>
              <a:p>
                <a:pPr marL="360000" indent="-360000">
                  <a:buFont typeface="Wingdings" panose="05000000000000000000" pitchFamily="2" charset="2"/>
                  <a:buChar char="Ø"/>
                </a:pPr>
                <a:r>
                  <a:rPr lang="zh-CN" altLang="en-US" sz="2400" dirty="0" smtClean="0"/>
                  <a:t>利用</a:t>
                </a:r>
                <a:r>
                  <a:rPr lang="en-US" altLang="zh-CN" sz="2400" dirty="0" err="1" smtClean="0"/>
                  <a:t>bitset</a:t>
                </a:r>
                <a:r>
                  <a:rPr lang="zh-CN" altLang="en-US" sz="2400" dirty="0" smtClean="0"/>
                  <a:t>的与和异或计算</a:t>
                </a:r>
                <a14:m>
                  <m:oMath xmlns:m="http://schemas.openxmlformats.org/officeDocument/2006/math">
                    <m:r>
                      <a:rPr lang="en-US" altLang="zh-CN" sz="2400" i="1" dirty="0">
                        <a:latin typeface="Cambria Math" panose="02040503050406030204" pitchFamily="18" charset="0"/>
                      </a:rPr>
                      <m:t>𝑆</m:t>
                    </m:r>
                    <m:r>
                      <a:rPr lang="en-US" altLang="zh-CN" sz="2400" i="1" dirty="0">
                        <a:latin typeface="Cambria Math" panose="02040503050406030204" pitchFamily="18" charset="0"/>
                      </a:rPr>
                      <m:t> | </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𝑆</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𝑖</m:t>
                            </m:r>
                          </m:sub>
                        </m:sSub>
                      </m:e>
                    </m:d>
                  </m:oMath>
                </a14:m>
                <a:r>
                  <a:rPr lang="zh-CN" altLang="en-US" sz="2400" dirty="0" smtClean="0"/>
                  <a:t>与</a:t>
                </a:r>
                <a14:m>
                  <m:oMath xmlns:m="http://schemas.openxmlformats.org/officeDocument/2006/math">
                    <m:r>
                      <a:rPr lang="en-US" altLang="zh-CN" sz="2400" i="1" dirty="0">
                        <a:latin typeface="Cambria Math" panose="02040503050406030204" pitchFamily="18" charset="0"/>
                      </a:rPr>
                      <m:t>𝑆</m:t>
                    </m:r>
                  </m:oMath>
                </a14:m>
                <a:r>
                  <a:rPr lang="zh-CN" altLang="en-US" sz="2400" dirty="0" smtClean="0"/>
                  <a:t>的差</a:t>
                </a:r>
                <a:endParaRPr lang="en-US" altLang="zh-CN" sz="2400" dirty="0" smtClean="0"/>
              </a:p>
              <a:p>
                <a:pPr marL="360000" indent="-360000">
                  <a:buFont typeface="Wingdings" panose="05000000000000000000" pitchFamily="2" charset="2"/>
                  <a:buChar char="Ø"/>
                </a:pPr>
                <a:r>
                  <a:rPr lang="zh-CN" altLang="en-US" sz="2400" dirty="0" smtClean="0"/>
                  <a:t>枚举</a:t>
                </a:r>
                <a:r>
                  <a:rPr lang="en-US" altLang="zh-CN" sz="2400" dirty="0" err="1" smtClean="0"/>
                  <a:t>bitset</a:t>
                </a:r>
                <a:r>
                  <a:rPr lang="zh-CN" altLang="en-US" sz="2400" dirty="0" smtClean="0"/>
                  <a:t>元素</a:t>
                </a:r>
                <a:endParaRPr lang="en-US" altLang="zh-CN" sz="2400" dirty="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r="-1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761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存不下</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a:t>有如下算法将一个</a:t>
                </a:r>
                <a14:m>
                  <m:oMath xmlns:m="http://schemas.openxmlformats.org/officeDocument/2006/math">
                    <m:r>
                      <a:rPr lang="en-US" altLang="zh-CN" sz="2400" i="1" dirty="0">
                        <a:latin typeface="Cambria Math" panose="02040503050406030204" pitchFamily="18" charset="0"/>
                      </a:rPr>
                      <m:t>𝑛</m:t>
                    </m:r>
                  </m:oMath>
                </a14:m>
                <a:r>
                  <a:rPr lang="zh-CN" altLang="en-US" sz="2400" dirty="0"/>
                  <a:t>位</a:t>
                </a:r>
                <a:r>
                  <a:rPr lang="en-US" altLang="zh-CN" sz="2400" dirty="0"/>
                  <a:t>01</a:t>
                </a:r>
                <a:r>
                  <a:rPr lang="zh-CN" altLang="en-US" sz="2400" dirty="0"/>
                  <a:t>串</a:t>
                </a:r>
                <a:r>
                  <a:rPr lang="en-US" altLang="zh-CN" sz="2400" dirty="0"/>
                  <a:t>X</a:t>
                </a:r>
                <a:r>
                  <a:rPr lang="zh-CN" altLang="en-US" sz="2400" dirty="0"/>
                  <a:t>转成一个</a:t>
                </a:r>
                <a14:m>
                  <m:oMath xmlns:m="http://schemas.openxmlformats.org/officeDocument/2006/math">
                    <m:r>
                      <a:rPr lang="en-US" altLang="zh-CN" sz="2400" i="1" dirty="0">
                        <a:latin typeface="Cambria Math" panose="02040503050406030204" pitchFamily="18" charset="0"/>
                      </a:rPr>
                      <m:t>2</m:t>
                    </m:r>
                    <m:r>
                      <a:rPr lang="en-US" altLang="zh-CN" sz="2400" i="1" dirty="0">
                        <a:latin typeface="Cambria Math" panose="02040503050406030204" pitchFamily="18" charset="0"/>
                      </a:rPr>
                      <m:t>𝑛</m:t>
                    </m:r>
                  </m:oMath>
                </a14:m>
                <a:r>
                  <a:rPr lang="zh-CN" altLang="en-US" sz="2400" dirty="0"/>
                  <a:t>位</a:t>
                </a:r>
                <a:r>
                  <a:rPr lang="en-US" altLang="zh-CN" sz="2400" dirty="0"/>
                  <a:t>01</a:t>
                </a:r>
                <a:r>
                  <a:rPr lang="zh-CN" altLang="en-US" sz="2400" dirty="0"/>
                  <a:t>串：</a:t>
                </a:r>
                <a:endParaRPr lang="en-US" altLang="zh-CN" sz="2400" dirty="0"/>
              </a:p>
              <a:p>
                <a:pPr marL="457200" indent="-457200">
                  <a:buFont typeface="+mj-lt"/>
                  <a:buAutoNum type="arabicPeriod"/>
                </a:pPr>
                <a:r>
                  <a:rPr lang="zh-CN" altLang="en-US" sz="2400" dirty="0"/>
                  <a:t>给定参数</a:t>
                </a:r>
                <a:r>
                  <a:rPr lang="en-US" altLang="zh-CN" sz="2400" dirty="0"/>
                  <a:t>M, C</a:t>
                </a:r>
              </a:p>
              <a:p>
                <a:pPr marL="457200" indent="-457200">
                  <a:buFont typeface="+mj-lt"/>
                  <a:buAutoNum type="arabicPeriod"/>
                </a:pPr>
                <a:r>
                  <a:rPr lang="zh-CN" altLang="en-US" sz="2400" dirty="0"/>
                  <a:t>令</a:t>
                </a:r>
                <a:r>
                  <a:rPr lang="en-US" altLang="zh-CN" sz="2400" dirty="0"/>
                  <a:t>H = Mod(1371,2</a:t>
                </a:r>
                <a:r>
                  <a:rPr lang="en-US" altLang="zh-CN" sz="2400" baseline="30000" dirty="0"/>
                  <a:t>M</a:t>
                </a:r>
                <a:r>
                  <a:rPr lang="en-US" altLang="zh-CN" sz="2400" dirty="0"/>
                  <a:t>), s = 0</a:t>
                </a:r>
              </a:p>
              <a:p>
                <a:pPr marL="457200" indent="-457200">
                  <a:buFont typeface="+mj-lt"/>
                  <a:buAutoNum type="arabicPeriod"/>
                </a:pPr>
                <a:r>
                  <a:rPr lang="zh-CN" altLang="en-US" sz="2400" dirty="0"/>
                  <a:t>依次对原串每位</a:t>
                </a:r>
                <a:r>
                  <a:rPr lang="en-US" altLang="zh-CN" sz="2400" dirty="0"/>
                  <a:t>X</a:t>
                </a:r>
                <a:r>
                  <a:rPr lang="en-US" altLang="zh-CN" sz="2400" baseline="-25000" dirty="0"/>
                  <a:t>i </a:t>
                </a:r>
                <a:r>
                  <a:rPr lang="zh-CN" altLang="en-US" sz="2400" dirty="0"/>
                  <a:t>执行：</a:t>
                </a:r>
                <a:endParaRPr lang="en-US" altLang="zh-CN" sz="2400" dirty="0"/>
              </a:p>
              <a:p>
                <a:pPr marL="0" indent="0">
                  <a:lnSpc>
                    <a:spcPct val="100000"/>
                  </a:lnSpc>
                  <a:spcBef>
                    <a:spcPts val="0"/>
                  </a:spcBef>
                  <a:spcAft>
                    <a:spcPts val="0"/>
                  </a:spcAft>
                  <a:buNone/>
                </a:pPr>
                <a:r>
                  <a:rPr lang="en-US" altLang="zh-CN" dirty="0" smtClean="0">
                    <a:latin typeface="Consolas" panose="020B0609020204030204" pitchFamily="49" charset="0"/>
                    <a:cs typeface="Consolas" panose="020B0609020204030204" pitchFamily="49" charset="0"/>
                  </a:rPr>
                  <a:t> s = </a:t>
                </a:r>
                <a:r>
                  <a:rPr lang="en-US" altLang="zh-CN" dirty="0" err="1" smtClean="0">
                    <a:latin typeface="Consolas" panose="020B0609020204030204" pitchFamily="49" charset="0"/>
                    <a:cs typeface="Consolas" panose="020B0609020204030204" pitchFamily="49" charset="0"/>
                  </a:rPr>
                  <a:t>RotL</a:t>
                </a:r>
                <a:r>
                  <a:rPr lang="en-US" altLang="zh-CN" dirty="0" smtClean="0">
                    <a:latin typeface="Consolas" panose="020B0609020204030204" pitchFamily="49" charset="0"/>
                    <a:cs typeface="Consolas" panose="020B0609020204030204" pitchFamily="49" charset="0"/>
                  </a:rPr>
                  <a:t>(</a:t>
                </a:r>
                <a:r>
                  <a:rPr lang="en-US" altLang="zh-CN" dirty="0">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3432918353*</a:t>
                </a:r>
                <a:r>
                  <a:rPr lang="en-US" altLang="zh-CN" dirty="0" err="1" smtClean="0">
                    <a:latin typeface="Consolas" panose="020B0609020204030204" pitchFamily="49" charset="0"/>
                    <a:cs typeface="Consolas" panose="020B0609020204030204" pitchFamily="49" charset="0"/>
                  </a:rPr>
                  <a:t>s+C</a:t>
                </a:r>
                <a:r>
                  <a:rPr lang="en-US" altLang="zh-CN" dirty="0" smtClean="0">
                    <a:latin typeface="Consolas" panose="020B0609020204030204" pitchFamily="49" charset="0"/>
                    <a:cs typeface="Consolas" panose="020B0609020204030204" pitchFamily="49" charset="0"/>
                  </a:rPr>
                  <a:t>) mod 2</a:t>
                </a:r>
                <a:r>
                  <a:rPr lang="en-US" altLang="zh-CN" baseline="30000" dirty="0" smtClean="0">
                    <a:latin typeface="Consolas" panose="020B0609020204030204" pitchFamily="49" charset="0"/>
                    <a:cs typeface="Consolas" panose="020B0609020204030204" pitchFamily="49" charset="0"/>
                  </a:rPr>
                  <a:t>32</a:t>
                </a:r>
                <a:r>
                  <a:rPr lang="en-US" altLang="zh-CN" dirty="0" smtClean="0">
                    <a:latin typeface="Consolas" panose="020B0609020204030204" pitchFamily="49" charset="0"/>
                    <a:cs typeface="Consolas" panose="020B0609020204030204" pitchFamily="49" charset="0"/>
                  </a:rPr>
                  <a:t>,32</a:t>
                </a:r>
                <a:r>
                  <a:rPr lang="en-US" altLang="zh-CN" dirty="0">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461845907 mod 2</a:t>
                </a:r>
                <a:r>
                  <a:rPr lang="en-US" altLang="zh-CN" baseline="30000" dirty="0" smtClean="0">
                    <a:latin typeface="Consolas" panose="020B0609020204030204" pitchFamily="49" charset="0"/>
                    <a:cs typeface="Consolas" panose="020B0609020204030204" pitchFamily="49" charset="0"/>
                  </a:rPr>
                  <a:t>32</a:t>
                </a:r>
                <a:r>
                  <a:rPr lang="en-US" altLang="zh-CN" dirty="0">
                    <a:latin typeface="Consolas" panose="020B0609020204030204" pitchFamily="49" charset="0"/>
                    <a:cs typeface="Consolas" panose="020B0609020204030204" pitchFamily="49" charset="0"/>
                  </a:rPr>
                  <a:t/>
                </a:r>
                <a:br>
                  <a:rPr lang="en-US" altLang="zh-CN" dirty="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 H = H </a:t>
                </a:r>
                <a:r>
                  <a:rPr lang="en-US" altLang="zh-CN" dirty="0" err="1" smtClean="0">
                    <a:latin typeface="Consolas" panose="020B0609020204030204" pitchFamily="49" charset="0"/>
                    <a:cs typeface="Consolas" panose="020B0609020204030204" pitchFamily="49" charset="0"/>
                  </a:rPr>
                  <a:t>xor</a:t>
                </a:r>
                <a:r>
                  <a:rPr lang="en-US" altLang="zh-CN" dirty="0" smtClean="0">
                    <a:latin typeface="Consolas" panose="020B0609020204030204" pitchFamily="49" charset="0"/>
                    <a:cs typeface="Consolas" panose="020B0609020204030204" pitchFamily="49" charset="0"/>
                  </a:rPr>
                  <a:t> (s mod 2</a:t>
                </a:r>
                <a:r>
                  <a:rPr lang="en-US" altLang="zh-CN" baseline="30000" dirty="0" smtClean="0">
                    <a:latin typeface="Consolas" panose="020B0609020204030204" pitchFamily="49" charset="0"/>
                    <a:cs typeface="Consolas" panose="020B0609020204030204" pitchFamily="49" charset="0"/>
                  </a:rPr>
                  <a:t>M</a:t>
                </a: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xor</a:t>
                </a:r>
                <a:r>
                  <a:rPr lang="en-US" altLang="zh-CN" dirty="0" smtClean="0">
                    <a:latin typeface="Consolas" panose="020B0609020204030204" pitchFamily="49" charset="0"/>
                    <a:cs typeface="Consolas" panose="020B0609020204030204" pitchFamily="49" charset="0"/>
                  </a:rPr>
                  <a:t> X</a:t>
                </a:r>
                <a:r>
                  <a:rPr lang="en-US" altLang="zh-CN" baseline="-25000" dirty="0" smtClean="0">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
                </a:r>
                <a:br>
                  <a:rPr lang="en-US" altLang="zh-CN" dirty="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 H = </a:t>
                </a:r>
                <a:r>
                  <a:rPr lang="en-US" altLang="zh-CN" dirty="0" err="1" smtClean="0">
                    <a:latin typeface="Consolas" panose="020B0609020204030204" pitchFamily="49" charset="0"/>
                    <a:cs typeface="Consolas" panose="020B0609020204030204" pitchFamily="49" charset="0"/>
                  </a:rPr>
                  <a:t>RotL</a:t>
                </a:r>
                <a:r>
                  <a:rPr lang="en-US" altLang="zh-CN" dirty="0" smtClean="0">
                    <a:latin typeface="Consolas" panose="020B0609020204030204" pitchFamily="49" charset="0"/>
                    <a:cs typeface="Consolas" panose="020B0609020204030204" pitchFamily="49" charset="0"/>
                  </a:rPr>
                  <a:t>(H,M</a:t>
                </a:r>
                <a:r>
                  <a:rPr lang="en-US" altLang="zh-CN" dirty="0">
                    <a:latin typeface="Consolas" panose="020B0609020204030204" pitchFamily="49" charset="0"/>
                    <a:cs typeface="Consolas" panose="020B0609020204030204" pitchFamily="49" charset="0"/>
                  </a:rPr>
                  <a:t>)</a:t>
                </a:r>
                <a:br>
                  <a:rPr lang="en-US" altLang="zh-CN" dirty="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 H = (H*5+3864292196) mod 2</a:t>
                </a:r>
                <a:r>
                  <a:rPr lang="en-US" altLang="zh-CN" baseline="30000" dirty="0" smtClean="0">
                    <a:latin typeface="Consolas" panose="020B0609020204030204" pitchFamily="49" charset="0"/>
                    <a:cs typeface="Consolas" panose="020B0609020204030204" pitchFamily="49" charset="0"/>
                  </a:rPr>
                  <a:t>M</a:t>
                </a:r>
              </a:p>
              <a:p>
                <a:pPr marL="0" indent="0">
                  <a:lnSpc>
                    <a:spcPct val="100000"/>
                  </a:lnSpc>
                  <a:spcBef>
                    <a:spcPts val="0"/>
                  </a:spcBef>
                  <a:spcAft>
                    <a:spcPts val="0"/>
                  </a:spcAft>
                  <a:buNone/>
                </a:pPr>
                <a:r>
                  <a:rPr lang="en-US" altLang="zh-CN" baseline="30000" dirty="0" smtClean="0">
                    <a:latin typeface="Consolas" panose="020B0609020204030204" pitchFamily="49" charset="0"/>
                    <a:cs typeface="Consolas" panose="020B0609020204030204" pitchFamily="49" charset="0"/>
                  </a:rPr>
                  <a:t> </a:t>
                </a:r>
                <a:r>
                  <a:rPr lang="zh-CN" altLang="zh-CN" dirty="0" smtClean="0"/>
                  <a:t>输出</a:t>
                </a:r>
                <a:r>
                  <a:rPr lang="en-US" altLang="zh-CN" dirty="0"/>
                  <a:t>H</a:t>
                </a:r>
                <a:r>
                  <a:rPr lang="zh-CN" altLang="zh-CN" dirty="0"/>
                  <a:t>的二进制位从低到高的第</a:t>
                </a:r>
                <a:r>
                  <a:rPr lang="en-US" altLang="zh-CN" dirty="0"/>
                  <a:t>M</a:t>
                </a:r>
                <a:r>
                  <a:rPr lang="zh-CN" altLang="zh-CN" dirty="0"/>
                  <a:t>位、第</a:t>
                </a:r>
                <a:r>
                  <a:rPr lang="en-US" altLang="zh-CN" dirty="0"/>
                  <a:t>M-1</a:t>
                </a:r>
                <a:r>
                  <a:rPr lang="zh-CN" altLang="zh-CN" dirty="0" smtClean="0"/>
                  <a:t>位</a:t>
                </a: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5" y="2286000"/>
                <a:ext cx="7816347" cy="4023360"/>
              </a:xfrm>
              <a:blipFill rotWithShape="0">
                <a:blip r:embed="rId2"/>
                <a:stretch>
                  <a:fillRect l="-1794"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501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存不下</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a:t>现给定</a:t>
                </a:r>
                <a14:m>
                  <m:oMath xmlns:m="http://schemas.openxmlformats.org/officeDocument/2006/math">
                    <m:r>
                      <a:rPr lang="en-US" altLang="zh-CN" sz="2400" i="1" dirty="0">
                        <a:latin typeface="Cambria Math" panose="02040503050406030204" pitchFamily="18" charset="0"/>
                      </a:rPr>
                      <m:t>𝑛</m:t>
                    </m:r>
                  </m:oMath>
                </a14:m>
                <a:r>
                  <a:rPr lang="en-US" altLang="zh-CN" sz="2400" dirty="0"/>
                  <a:t>, M, C</a:t>
                </a:r>
              </a:p>
              <a:p>
                <a:pPr marL="360000" indent="-360000">
                  <a:buFont typeface="Wingdings" panose="05000000000000000000" pitchFamily="2" charset="2"/>
                  <a:buChar char="Ø"/>
                </a:pPr>
                <a:r>
                  <a:rPr lang="zh-CN" altLang="en-US" sz="2400" dirty="0"/>
                  <a:t>要求输出串中</a:t>
                </a:r>
                <a:r>
                  <a:rPr lang="en-US" altLang="zh-CN" sz="2400" dirty="0"/>
                  <a:t>1</a:t>
                </a:r>
                <a:r>
                  <a:rPr lang="zh-CN" altLang="en-US" sz="2400" dirty="0"/>
                  <a:t>最少</a:t>
                </a:r>
                <a:endParaRPr lang="en-US" altLang="zh-CN" sz="2400" dirty="0"/>
              </a:p>
              <a:p>
                <a:pPr marL="360000" indent="-360000">
                  <a:buFont typeface="Wingdings" panose="05000000000000000000" pitchFamily="2" charset="2"/>
                  <a:buChar char="Ø"/>
                </a:pPr>
                <a:r>
                  <a:rPr lang="zh-CN" altLang="en-US" sz="2400" dirty="0"/>
                  <a:t>构造输入串</a:t>
                </a:r>
                <a:endParaRPr lang="en-US" altLang="zh-CN" sz="2400" dirty="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14:m>
                  <m:oMath xmlns:m="http://schemas.openxmlformats.org/officeDocument/2006/math">
                    <m:r>
                      <a:rPr lang="en-US" altLang="zh-CN" sz="2400" i="1" dirty="0">
                        <a:latin typeface="Cambria Math" panose="02040503050406030204" pitchFamily="18" charset="0"/>
                      </a:rPr>
                      <m:t>1≤</m:t>
                    </m:r>
                    <m:r>
                      <a:rPr lang="en-US" altLang="zh-CN" sz="2400" i="1" dirty="0">
                        <a:latin typeface="Cambria Math" panose="02040503050406030204" pitchFamily="18" charset="0"/>
                      </a:rPr>
                      <m:t>𝑛</m:t>
                    </m:r>
                    <m:r>
                      <a:rPr lang="en-US" altLang="zh-CN" sz="2400" i="1" dirty="0">
                        <a:latin typeface="Cambria Math" panose="02040503050406030204" pitchFamily="18" charset="0"/>
                      </a:rPr>
                      <m:t>≤5000,  3≤</m:t>
                    </m:r>
                    <m:r>
                      <a:rPr lang="en-US" altLang="zh-CN" sz="2400" i="1" dirty="0">
                        <a:latin typeface="Cambria Math" panose="02040503050406030204" pitchFamily="18" charset="0"/>
                      </a:rPr>
                      <m:t>𝑀</m:t>
                    </m:r>
                    <m:r>
                      <a:rPr lang="en-US" altLang="zh-CN" sz="2400" i="1" dirty="0">
                        <a:latin typeface="Cambria Math" panose="02040503050406030204" pitchFamily="18" charset="0"/>
                      </a:rPr>
                      <m:t>≤20,  0≤</m:t>
                    </m:r>
                    <m:r>
                      <a:rPr lang="en-US" altLang="zh-CN" sz="2400" i="1" dirty="0">
                        <a:latin typeface="Cambria Math" panose="02040503050406030204" pitchFamily="18" charset="0"/>
                      </a:rPr>
                      <m:t>𝐶</m:t>
                    </m:r>
                    <m:r>
                      <a:rPr lang="en-US" altLang="zh-CN" sz="2400" i="1" dirty="0">
                        <a:latin typeface="Cambria Math" panose="02040503050406030204" pitchFamily="18" charset="0"/>
                      </a:rPr>
                      <m:t>&lt;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2</m:t>
                        </m:r>
                      </m:e>
                      <m:sup>
                        <m:r>
                          <a:rPr lang="en-US" altLang="zh-CN" sz="2400" i="1" dirty="0">
                            <a:latin typeface="Cambria Math" panose="02040503050406030204" pitchFamily="18" charset="0"/>
                          </a:rPr>
                          <m:t>31</m:t>
                        </m:r>
                      </m:sup>
                    </m:sSup>
                  </m:oMath>
                </a14:m>
                <a:endParaRPr lang="en-US" altLang="zh-CN" sz="2400" i="1" dirty="0">
                  <a:latin typeface="Cambria Math" panose="02040503050406030204" pitchFamily="18" charset="0"/>
                </a:endParaRPr>
              </a:p>
              <a:p>
                <a:pPr marL="360000" indent="-360000">
                  <a:buFont typeface="Wingdings" panose="05000000000000000000" pitchFamily="2" charset="2"/>
                  <a:buChar char="Ø"/>
                </a:pPr>
                <a14:m>
                  <m:oMath xmlns:m="http://schemas.openxmlformats.org/officeDocument/2006/math">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2</m:t>
                        </m:r>
                      </m:e>
                      <m:sup>
                        <m:r>
                          <a:rPr lang="en-US" altLang="zh-CN" sz="2400" i="1" dirty="0">
                            <a:latin typeface="Cambria Math" panose="02040503050406030204" pitchFamily="18" charset="0"/>
                          </a:rPr>
                          <m:t>𝑀</m:t>
                        </m:r>
                      </m:sup>
                    </m:sSup>
                    <m:r>
                      <a:rPr lang="en-US" altLang="zh-CN" sz="2400" i="1" dirty="0">
                        <a:latin typeface="Cambria Math" panose="02040503050406030204" pitchFamily="18" charset="0"/>
                      </a:rPr>
                      <m:t>≤5⋅</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7</m:t>
                        </m:r>
                      </m:sup>
                    </m:sSup>
                  </m:oMath>
                </a14:m>
                <a:endParaRPr lang="zh-CN" altLang="zh-CN" sz="2400" dirty="0"/>
              </a:p>
              <a:p>
                <a:pPr marL="360000" indent="-360000">
                  <a:buFont typeface="Wingdings" panose="05000000000000000000" pitchFamily="2" charset="2"/>
                  <a:buChar char="Ø"/>
                </a:pPr>
                <a:r>
                  <a:rPr lang="zh-CN" altLang="en-US" sz="2400" dirty="0"/>
                  <a:t>内存限制 </a:t>
                </a:r>
                <a:r>
                  <a:rPr lang="en-US" altLang="zh-CN" sz="2400" dirty="0"/>
                  <a:t>8 MB</a:t>
                </a:r>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309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存不下</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latin typeface="Cambria Math" panose="02040503050406030204" pitchFamily="18" charset="0"/>
                  </a:rPr>
                  <a:t>记第</a:t>
                </a:r>
                <a14:m>
                  <m:oMath xmlns:m="http://schemas.openxmlformats.org/officeDocument/2006/math">
                    <m:r>
                      <a:rPr lang="en-US" altLang="zh-CN" sz="2400" i="1" dirty="0" smtClean="0">
                        <a:latin typeface="Cambria Math" panose="02040503050406030204" pitchFamily="18" charset="0"/>
                      </a:rPr>
                      <m:t>𝑖</m:t>
                    </m:r>
                  </m:oMath>
                </a14:m>
                <a:r>
                  <a:rPr lang="zh-CN" altLang="en-US" sz="2400" dirty="0" smtClean="0">
                    <a:latin typeface="Cambria Math" panose="02040503050406030204" pitchFamily="18" charset="0"/>
                  </a:rPr>
                  <a:t>次执行完后的</a:t>
                </a:r>
                <a14:m>
                  <m:oMath xmlns:m="http://schemas.openxmlformats.org/officeDocument/2006/math">
                    <m:r>
                      <a:rPr lang="en-US" altLang="zh-CN" sz="2400" i="1" dirty="0" smtClean="0">
                        <a:latin typeface="Cambria Math" panose="02040503050406030204" pitchFamily="18" charset="0"/>
                      </a:rPr>
                      <m:t>𝑠</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𝐻</m:t>
                    </m:r>
                  </m:oMath>
                </a14:m>
                <a:r>
                  <a:rPr lang="zh-CN" altLang="en-US" sz="2400" dirty="0" smtClean="0">
                    <a:latin typeface="Cambria Math" panose="02040503050406030204" pitchFamily="18" charset="0"/>
                  </a:rPr>
                  <a:t>分别为</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oMath>
                </a14:m>
                <a:endParaRPr lang="en-US" altLang="zh-CN" sz="2400" dirty="0" smtClean="0">
                  <a:latin typeface="Cambria Math" panose="02040503050406030204" pitchFamily="18" charset="0"/>
                </a:endParaRPr>
              </a:p>
              <a:p>
                <a:pPr marL="360000" indent="-360000">
                  <a:buFont typeface="Wingdings" panose="05000000000000000000" pitchFamily="2" charset="2"/>
                  <a:buChar char="Ø"/>
                </a:pP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𝑠</m:t>
                        </m:r>
                      </m:e>
                      <m:sub>
                        <m:r>
                          <a:rPr lang="en-US" altLang="zh-CN" sz="2400" b="0" i="1" dirty="0" smtClean="0">
                            <a:latin typeface="Cambria Math" panose="02040503050406030204" pitchFamily="18" charset="0"/>
                          </a:rPr>
                          <m:t>𝑖</m:t>
                        </m:r>
                      </m:sub>
                    </m:sSub>
                  </m:oMath>
                </a14:m>
                <a:r>
                  <a:rPr lang="zh-CN" altLang="en-US" sz="2400" dirty="0" smtClean="0"/>
                  <a:t>是与输入串</a:t>
                </a:r>
                <a14:m>
                  <m:oMath xmlns:m="http://schemas.openxmlformats.org/officeDocument/2006/math">
                    <m:r>
                      <a:rPr lang="en-US" altLang="zh-CN" sz="2400" i="1" dirty="0" smtClean="0">
                        <a:latin typeface="Cambria Math" panose="02040503050406030204" pitchFamily="18" charset="0"/>
                      </a:rPr>
                      <m:t>𝑥</m:t>
                    </m:r>
                  </m:oMath>
                </a14:m>
                <a:r>
                  <a:rPr lang="zh-CN" altLang="en-US" sz="2400" dirty="0" smtClean="0"/>
                  <a:t>无关的某种常数</a:t>
                </a:r>
                <a:endParaRPr lang="en-US" altLang="zh-CN" sz="2400" dirty="0" smtClean="0"/>
              </a:p>
              <a:p>
                <a:pPr marL="360000" indent="-360000">
                  <a:buFont typeface="Wingdings" panose="05000000000000000000" pitchFamily="2" charset="2"/>
                  <a:buChar char="Ø"/>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oMath>
                </a14:m>
                <a:r>
                  <a:rPr lang="zh-CN" altLang="en-US" sz="2400" dirty="0" smtClean="0"/>
                  <a:t>是</a:t>
                </a:r>
                <a14:m>
                  <m:oMath xmlns:m="http://schemas.openxmlformats.org/officeDocument/2006/math">
                    <m:r>
                      <a:rPr lang="en-US" altLang="zh-CN" sz="2400" i="1" dirty="0" smtClean="0">
                        <a:latin typeface="Cambria Math" panose="02040503050406030204" pitchFamily="18" charset="0"/>
                      </a:rPr>
                      <m:t>𝑥</m:t>
                    </m:r>
                  </m:oMath>
                </a14:m>
                <a:r>
                  <a:rPr lang="zh-CN" altLang="en-US" sz="2400" dirty="0" smtClean="0"/>
                  <a:t>前</a:t>
                </a:r>
                <a14:m>
                  <m:oMath xmlns:m="http://schemas.openxmlformats.org/officeDocument/2006/math">
                    <m:r>
                      <a:rPr lang="en-US" altLang="zh-CN" sz="2400" i="1" dirty="0" smtClean="0">
                        <a:latin typeface="Cambria Math" panose="02040503050406030204" pitchFamily="18" charset="0"/>
                      </a:rPr>
                      <m:t>𝑖</m:t>
                    </m:r>
                  </m:oMath>
                </a14:m>
                <a:r>
                  <a:rPr lang="zh-CN" altLang="en-US" sz="2400" dirty="0" smtClean="0"/>
                  <a:t>位的某种</a:t>
                </a:r>
                <a:r>
                  <a:rPr lang="en-US" altLang="zh-CN" sz="2400" dirty="0" smtClean="0"/>
                  <a:t>Hash</a:t>
                </a:r>
              </a:p>
              <a:p>
                <a:pPr marL="360000" indent="-360000">
                  <a:buFont typeface="Wingdings" panose="05000000000000000000" pitchFamily="2" charset="2"/>
                  <a:buChar char="Ø"/>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oMath>
                </a14:m>
                <a:r>
                  <a:rPr lang="zh-CN" altLang="en-US" sz="2400" dirty="0" smtClean="0"/>
                  <a:t>只与</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zh-CN" altLang="en-US" sz="2400" dirty="0" smtClean="0"/>
                  <a:t>和</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𝑖</m:t>
                        </m:r>
                      </m:sub>
                    </m:sSub>
                  </m:oMath>
                </a14:m>
                <a:r>
                  <a:rPr lang="zh-CN" altLang="en-US" sz="2400" dirty="0" smtClean="0"/>
                  <a:t>有关</a:t>
                </a:r>
                <a:endParaRPr lang="en-US" altLang="zh-CN" sz="2400" dirty="0" smtClean="0"/>
              </a:p>
              <a:p>
                <a:pPr marL="360000" indent="-360000">
                  <a:buFont typeface="Wingdings" panose="05000000000000000000" pitchFamily="2" charset="2"/>
                  <a:buChar char="Ø"/>
                </a:pPr>
                <a:r>
                  <a:rPr lang="zh-CN" altLang="en-US" sz="2400" dirty="0" smtClean="0"/>
                  <a:t>考虑依次枚举</a:t>
                </a:r>
                <a14:m>
                  <m:oMath xmlns:m="http://schemas.openxmlformats.org/officeDocument/2006/math">
                    <m:r>
                      <a:rPr lang="en-US" altLang="zh-CN" sz="2400" i="1" dirty="0" smtClean="0">
                        <a:latin typeface="Cambria Math" panose="02040503050406030204" pitchFamily="18" charset="0"/>
                      </a:rPr>
                      <m:t>𝑥</m:t>
                    </m:r>
                  </m:oMath>
                </a14:m>
                <a:r>
                  <a:rPr lang="zh-CN" altLang="en-US" sz="2400" dirty="0" smtClean="0"/>
                  <a:t>的每一位</a:t>
                </a:r>
                <a:endParaRPr lang="en-US" altLang="zh-CN" sz="2400" dirty="0" smtClean="0"/>
              </a:p>
              <a:p>
                <a:pPr marL="360000" indent="-360000">
                  <a:buFont typeface="Wingdings" panose="05000000000000000000" pitchFamily="2" charset="2"/>
                  <a:buChar char="Ø"/>
                </a:pPr>
                <a:r>
                  <a:rPr lang="zh-CN" altLang="en-US" sz="2400" dirty="0" smtClean="0"/>
                  <a:t>如果两种枚举的</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oMath>
                </a14:m>
                <a:r>
                  <a:rPr lang="zh-CN" altLang="en-US" sz="2400" dirty="0" smtClean="0"/>
                  <a:t>相等，它们对于后续的枚举是等价的</a:t>
                </a:r>
                <a:endParaRPr lang="en-US" altLang="zh-CN" sz="2400" dirty="0"/>
              </a:p>
              <a:p>
                <a:pPr marL="360000" indent="-360000">
                  <a:buFont typeface="Wingdings" panose="05000000000000000000" pitchFamily="2" charset="2"/>
                  <a:buChar char="Ø"/>
                </a:pPr>
                <a:r>
                  <a:rPr lang="zh-CN" altLang="en-US" sz="2400" dirty="0" smtClean="0"/>
                  <a:t>以</a:t>
                </a:r>
                <a14:m>
                  <m:oMath xmlns:m="http://schemas.openxmlformats.org/officeDocument/2006/math">
                    <m:r>
                      <a:rPr lang="en-US" altLang="zh-CN" sz="2400" b="0" i="1" smtClean="0">
                        <a:latin typeface="Cambria Math" panose="02040503050406030204" pitchFamily="18" charset="0"/>
                      </a:rPr>
                      <m:t>𝑓</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e>
                    </m:d>
                  </m:oMath>
                </a14:m>
                <a:r>
                  <a:rPr lang="zh-CN" altLang="en-US" sz="2400" dirty="0" smtClean="0"/>
                  <a:t>为状态</a:t>
                </a:r>
                <a:r>
                  <a:rPr lang="en-US" altLang="zh-CN" sz="2400" dirty="0" smtClean="0"/>
                  <a:t>DP</a:t>
                </a:r>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r="-1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836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存不下</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latin typeface="Cambria Math" panose="02040503050406030204" pitchFamily="18" charset="0"/>
                  </a:rPr>
                  <a:t>如何构造方案？</a:t>
                </a:r>
                <a:endParaRPr lang="en-US" altLang="zh-CN" sz="2400" dirty="0" smtClean="0">
                  <a:latin typeface="Cambria Math" panose="02040503050406030204" pitchFamily="18" charset="0"/>
                </a:endParaRPr>
              </a:p>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记录</a:t>
                </a:r>
                <a14:m>
                  <m:oMath xmlns:m="http://schemas.openxmlformats.org/officeDocument/2006/math">
                    <m:r>
                      <a:rPr lang="en-US" altLang="zh-CN" sz="2400" b="0" i="1" kern="100" smtClean="0">
                        <a:latin typeface="Cambria Math" panose="02040503050406030204" pitchFamily="18" charset="0"/>
                        <a:cs typeface="Times New Roman" panose="02020603050405020304" pitchFamily="18" charset="0"/>
                      </a:rPr>
                      <m:t>𝑓</m:t>
                    </m:r>
                    <m:d>
                      <m:dPr>
                        <m:begChr m:val="["/>
                        <m:endChr m:val="]"/>
                        <m:ctrlPr>
                          <a:rPr lang="en-US" altLang="zh-CN" sz="2400" b="0" i="1" kern="100" smtClean="0">
                            <a:latin typeface="Cambria Math" panose="02040503050406030204" pitchFamily="18" charset="0"/>
                            <a:cs typeface="Times New Roman" panose="02020603050405020304" pitchFamily="18" charset="0"/>
                          </a:rPr>
                        </m:ctrlPr>
                      </m:dPr>
                      <m:e>
                        <m:r>
                          <a:rPr lang="en-US" altLang="zh-CN" sz="2400" b="0" i="1" kern="100" smtClean="0">
                            <a:latin typeface="Cambria Math" panose="02040503050406030204" pitchFamily="18" charset="0"/>
                            <a:cs typeface="Times New Roman" panose="02020603050405020304" pitchFamily="18" charset="0"/>
                          </a:rPr>
                          <m:t>𝑖</m:t>
                        </m:r>
                      </m:e>
                    </m:d>
                    <m:d>
                      <m:dPr>
                        <m:begChr m:val="["/>
                        <m:endChr m:val="]"/>
                        <m:ctrlPr>
                          <a:rPr lang="en-US" altLang="zh-CN" sz="2400" b="0" i="1" kern="100" smtClean="0">
                            <a:latin typeface="Cambria Math" panose="02040503050406030204" pitchFamily="18" charset="0"/>
                            <a:cs typeface="Times New Roman" panose="02020603050405020304" pitchFamily="18" charset="0"/>
                          </a:rPr>
                        </m:ctrlPr>
                      </m:dPr>
                      <m:e>
                        <m:sSub>
                          <m:sSubPr>
                            <m:ctrlPr>
                              <a:rPr lang="en-US" altLang="zh-CN" sz="2400" b="0" i="1" kern="100" smtClean="0">
                                <a:latin typeface="Cambria Math" panose="02040503050406030204" pitchFamily="18" charset="0"/>
                                <a:cs typeface="Times New Roman" panose="02020603050405020304" pitchFamily="18" charset="0"/>
                              </a:rPr>
                            </m:ctrlPr>
                          </m:sSubPr>
                          <m:e>
                            <m:r>
                              <a:rPr lang="en-US" altLang="zh-CN" sz="2400" b="0" i="1" kern="100" smtClean="0">
                                <a:latin typeface="Cambria Math" panose="02040503050406030204" pitchFamily="18" charset="0"/>
                                <a:cs typeface="Times New Roman" panose="02020603050405020304" pitchFamily="18" charset="0"/>
                              </a:rPr>
                              <m:t>𝐻</m:t>
                            </m:r>
                          </m:e>
                          <m:sub>
                            <m:r>
                              <a:rPr lang="en-US" altLang="zh-CN" sz="2400" b="0" i="1" kern="100" smtClean="0">
                                <a:latin typeface="Cambria Math" panose="02040503050406030204" pitchFamily="18" charset="0"/>
                                <a:cs typeface="Times New Roman" panose="02020603050405020304" pitchFamily="18" charset="0"/>
                              </a:rPr>
                              <m:t>𝑖</m:t>
                            </m:r>
                          </m:sub>
                        </m:sSub>
                      </m:e>
                    </m:d>
                  </m:oMath>
                </a14:m>
                <a:r>
                  <a:rPr lang="zh-CN" altLang="en-US" sz="2400" dirty="0" smtClean="0"/>
                  <a:t>转移自上层的哪个</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zh-CN" altLang="en-US" sz="2400" dirty="0" smtClean="0"/>
                  <a:t>即可</a:t>
                </a:r>
                <a:endParaRPr lang="en-US" altLang="zh-CN" sz="2400" dirty="0" smtClean="0"/>
              </a:p>
              <a:p>
                <a:pPr marL="360000" indent="-360000">
                  <a:buFont typeface="Wingdings" panose="05000000000000000000" pitchFamily="2" charset="2"/>
                  <a:buChar char="Ø"/>
                </a:pPr>
                <a:r>
                  <a:rPr lang="zh-CN" altLang="en-US" sz="2400" dirty="0"/>
                  <a:t>存</a:t>
                </a:r>
                <a:r>
                  <a:rPr lang="zh-CN" altLang="en-US" sz="2400" dirty="0" smtClean="0"/>
                  <a:t>不下！</a:t>
                </a:r>
                <a:endParaRPr lang="en-US" altLang="zh-CN" sz="2400" dirty="0" smtClean="0"/>
              </a:p>
              <a:p>
                <a:pPr marL="360000" indent="-360000">
                  <a:buFont typeface="Wingdings" panose="05000000000000000000" pitchFamily="2" charset="2"/>
                  <a:buChar char="Ø"/>
                </a:pPr>
                <a:r>
                  <a:rPr lang="zh-CN" altLang="en-US" sz="2400" dirty="0"/>
                  <a:t>压缩</a:t>
                </a:r>
                <a:r>
                  <a:rPr lang="zh-CN" altLang="en-US" sz="2400" dirty="0" smtClean="0"/>
                  <a:t>记录数据量</a:t>
                </a:r>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573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57920"/>
            <a:ext cx="7290054" cy="1499616"/>
          </a:xfrm>
        </p:spPr>
        <p:txBody>
          <a:bodyPr>
            <a:normAutofit/>
          </a:bodyPr>
          <a:lstStyle/>
          <a:p>
            <a:pPr>
              <a:lnSpc>
                <a:spcPct val="110000"/>
              </a:lnSpc>
            </a:pPr>
            <a:r>
              <a:rPr lang="zh-CN" altLang="en-US" cap="none" dirty="0" smtClean="0">
                <a:solidFill>
                  <a:srgbClr val="1CADE4"/>
                </a:solidFill>
                <a:latin typeface="+mn-lt"/>
                <a:ea typeface="+mn-ea"/>
              </a:rPr>
              <a:t>作诠释</a:t>
            </a:r>
            <a:endParaRPr lang="zh-CN" altLang="en-US"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a:t>解法往往不唯一</a:t>
            </a:r>
            <a:endParaRPr lang="en-US" altLang="zh-CN" sz="2400" dirty="0"/>
          </a:p>
          <a:p>
            <a:pPr marL="360000" indent="-360000">
              <a:buFont typeface="Wingdings" panose="05000000000000000000" pitchFamily="2" charset="2"/>
              <a:buChar char="Ø"/>
            </a:pPr>
            <a:r>
              <a:rPr lang="zh-CN" altLang="en-US" sz="2400" dirty="0"/>
              <a:t>甚至解也不唯一</a:t>
            </a:r>
            <a:endParaRPr lang="en-US" altLang="zh-CN" sz="2400" dirty="0"/>
          </a:p>
          <a:p>
            <a:pPr marL="360000" indent="-360000">
              <a:buFont typeface="Wingdings" panose="05000000000000000000" pitchFamily="2" charset="2"/>
              <a:buChar char="Ø"/>
            </a:pPr>
            <a:r>
              <a:rPr lang="zh-CN" altLang="en-US" sz="2400" dirty="0"/>
              <a:t>往往有一个巧妙的</a:t>
            </a:r>
            <a:r>
              <a:rPr lang="en-US" altLang="zh-CN" sz="2400" dirty="0"/>
              <a:t>idea</a:t>
            </a:r>
          </a:p>
          <a:p>
            <a:pPr marL="360000" indent="-360000">
              <a:buFont typeface="Wingdings" panose="05000000000000000000" pitchFamily="2" charset="2"/>
              <a:buChar char="Ø"/>
            </a:pPr>
            <a:r>
              <a:rPr lang="zh-CN" altLang="en-US" sz="2400" dirty="0"/>
              <a:t>往往易于实现</a:t>
            </a:r>
            <a:endParaRPr lang="en-US" altLang="zh-CN" sz="2400" dirty="0"/>
          </a:p>
          <a:p>
            <a:pPr marL="360000" indent="-360000">
              <a:buFont typeface="Wingdings" panose="05000000000000000000" pitchFamily="2" charset="2"/>
              <a:buChar char="Ø"/>
            </a:pPr>
            <a:r>
              <a:rPr lang="en-US" altLang="zh-CN" sz="2400" dirty="0"/>
              <a:t>……</a:t>
            </a:r>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zh-CN" altLang="en-US"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p:spTree>
    <p:extLst>
      <p:ext uri="{BB962C8B-B14F-4D97-AF65-F5344CB8AC3E}">
        <p14:creationId xmlns:p14="http://schemas.microsoft.com/office/powerpoint/2010/main" val="453992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存不下</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有损压缩</a:t>
                </a:r>
                <a:r>
                  <a:rPr lang="en-US" altLang="zh-CN" sz="2400" dirty="0" smtClean="0"/>
                  <a:t>——</a:t>
                </a:r>
                <a:r>
                  <a:rPr lang="zh-CN" altLang="en-US" sz="2400" dirty="0" smtClean="0"/>
                  <a:t>时间换空间</a:t>
                </a:r>
                <a:endParaRPr lang="en-US" altLang="zh-CN" sz="2400" dirty="0" smtClean="0"/>
              </a:p>
              <a:p>
                <a:pPr marL="360000" indent="-360000">
                  <a:buFont typeface="Wingdings" panose="05000000000000000000" pitchFamily="2" charset="2"/>
                  <a:buChar char="Ø"/>
                </a:pPr>
                <a:r>
                  <a:rPr lang="zh-CN" altLang="en-US" sz="2400" dirty="0"/>
                  <a:t>无法</a:t>
                </a:r>
                <a:r>
                  <a:rPr lang="zh-CN" altLang="en-US" sz="2400" dirty="0" smtClean="0"/>
                  <a:t>记录转移路径的每一步</a:t>
                </a:r>
                <a:endParaRPr lang="en-US" altLang="zh-CN" sz="2400" dirty="0" smtClean="0"/>
              </a:p>
              <a:p>
                <a:pPr marL="360000" indent="-360000">
                  <a:buFont typeface="Wingdings" panose="05000000000000000000" pitchFamily="2" charset="2"/>
                  <a:buChar char="Ø"/>
                </a:pPr>
                <a:r>
                  <a:rPr lang="zh-CN" altLang="en-US" sz="2400" dirty="0" smtClean="0"/>
                  <a:t>但可以记录转移路径上特定位置的</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𝐻</m:t>
                        </m:r>
                      </m:e>
                      <m:sub>
                        <m:r>
                          <a:rPr lang="en-US" altLang="zh-CN" sz="2400" i="1" dirty="0" smtClean="0">
                            <a:latin typeface="Cambria Math" panose="02040503050406030204" pitchFamily="18" charset="0"/>
                          </a:rPr>
                          <m:t>𝑖</m:t>
                        </m:r>
                      </m:sub>
                    </m:sSub>
                  </m:oMath>
                </a14:m>
                <a:endParaRPr lang="en-US" altLang="zh-CN" sz="2400" dirty="0" smtClean="0"/>
              </a:p>
              <a:p>
                <a:pPr marL="360000" indent="-360000">
                  <a:buFont typeface="Wingdings" panose="05000000000000000000" pitchFamily="2" charset="2"/>
                  <a:buChar char="Ø"/>
                </a:pPr>
                <a:r>
                  <a:rPr lang="zh-CN" altLang="en-US" sz="2400" dirty="0"/>
                  <a:t>分</a:t>
                </a:r>
                <a:r>
                  <a:rPr lang="zh-CN" altLang="en-US" sz="2400" dirty="0" smtClean="0"/>
                  <a:t>治</a:t>
                </a:r>
                <a:r>
                  <a:rPr lang="en-US" altLang="zh-CN" sz="2400" dirty="0" smtClean="0"/>
                  <a:t>/</a:t>
                </a:r>
                <a:r>
                  <a:rPr lang="zh-CN" altLang="en-US" sz="2400" dirty="0" smtClean="0"/>
                  <a:t>分块</a:t>
                </a:r>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627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存不下</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无损压缩</a:t>
                </a:r>
                <a:endParaRPr lang="en-US" altLang="zh-CN" sz="2400" dirty="0" smtClean="0"/>
              </a:p>
              <a:p>
                <a:pPr marL="360000" indent="-360000">
                  <a:buFont typeface="Wingdings" panose="05000000000000000000" pitchFamily="2" charset="2"/>
                  <a:buChar char="Ø"/>
                </a:pPr>
                <a:r>
                  <a:rPr lang="zh-CN" altLang="en-US" sz="2400" dirty="0"/>
                  <a:t>只</a:t>
                </a:r>
                <a:r>
                  <a:rPr lang="zh-CN" altLang="en-US" sz="2400" dirty="0" smtClean="0"/>
                  <a:t>记录添加了</a:t>
                </a:r>
                <a:r>
                  <a:rPr lang="en-US" altLang="zh-CN" sz="2400" dirty="0" smtClean="0"/>
                  <a:t>0/1</a:t>
                </a:r>
                <a:r>
                  <a:rPr lang="zh-CN" altLang="en-US" sz="2400" dirty="0" smtClean="0"/>
                  <a:t>而不记录具体的</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zh-CN" altLang="en-US" sz="2400" dirty="0" smtClean="0"/>
                  <a:t>是否可行？</a:t>
                </a:r>
                <a:endParaRPr lang="en-US" altLang="zh-CN" sz="2400" dirty="0" smtClean="0"/>
              </a:p>
              <a:p>
                <a:pPr marL="360000" indent="-360000">
                  <a:buFont typeface="Wingdings" panose="05000000000000000000" pitchFamily="2" charset="2"/>
                  <a:buChar char="Ø"/>
                </a:pPr>
                <a:r>
                  <a:rPr lang="zh-CN" altLang="en-US" sz="2400" dirty="0" smtClean="0"/>
                  <a:t>本题似乎可以：通过</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zh-CN" altLang="en-US" sz="2400" dirty="0" smtClean="0"/>
                  <a:t>可反推</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endParaRPr lang="en-US" altLang="zh-CN" sz="2400" b="0" dirty="0" smtClean="0"/>
              </a:p>
              <a:p>
                <a:pPr marL="360000" indent="-360000">
                  <a:buFont typeface="Wingdings" panose="05000000000000000000" pitchFamily="2" charset="2"/>
                  <a:buChar char="Ø"/>
                </a:pPr>
                <a:r>
                  <a:rPr lang="zh-CN" altLang="en-US" sz="2400" dirty="0"/>
                  <a:t>仍然存</a:t>
                </a:r>
                <a:r>
                  <a:rPr lang="zh-CN" altLang="en-US" sz="2400" dirty="0" smtClean="0"/>
                  <a:t>不下</a:t>
                </a:r>
                <a:endParaRPr lang="en-US" altLang="zh-CN" sz="2400" dirty="0" smtClean="0"/>
              </a:p>
              <a:p>
                <a:pPr marL="360000" indent="-360000">
                  <a:buFont typeface="Wingdings" panose="05000000000000000000" pitchFamily="2" charset="2"/>
                  <a:buChar char="Ø"/>
                </a:pPr>
                <a:r>
                  <a:rPr lang="zh-CN" altLang="en-US" sz="2400" dirty="0" smtClean="0"/>
                  <a:t>本题的特殊性</a:t>
                </a:r>
                <a:endParaRPr lang="en-US" altLang="zh-CN" sz="2400" dirty="0" smtClean="0"/>
              </a:p>
              <a:p>
                <a:pPr marL="360000" indent="-360000">
                  <a:buFont typeface="Wingdings" panose="05000000000000000000" pitchFamily="2" charset="2"/>
                  <a:buChar char="Ø"/>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oMath>
                </a14:m>
                <a:r>
                  <a:rPr lang="zh-CN" altLang="en-US" sz="2400" dirty="0" smtClean="0"/>
                  <a:t>的</a:t>
                </a:r>
                <a:r>
                  <a:rPr lang="en-US" altLang="zh-CN" sz="2400" dirty="0" smtClean="0"/>
                  <a:t>0</a:t>
                </a:r>
                <a:r>
                  <a:rPr lang="zh-CN" altLang="en-US" sz="2400" dirty="0" smtClean="0"/>
                  <a:t>转移和</a:t>
                </a:r>
                <a:r>
                  <a:rPr lang="en-US" altLang="zh-CN" sz="2400" dirty="0" smtClean="0"/>
                  <a:t>1</a:t>
                </a:r>
                <a:r>
                  <a:rPr lang="zh-CN" altLang="en-US" sz="2400" dirty="0" smtClean="0"/>
                  <a:t>转移分别等价于</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 </m:t>
                    </m:r>
                    <m:r>
                      <m:rPr>
                        <m:sty m:val="p"/>
                      </m:rPr>
                      <a:rPr lang="en-US" altLang="zh-CN" sz="2400" i="1">
                        <a:latin typeface="Cambria Math" panose="02040503050406030204" pitchFamily="18" charset="0"/>
                      </a:rPr>
                      <m:t>xor</m:t>
                    </m:r>
                    <m:r>
                      <a:rPr lang="en-US" altLang="zh-CN" sz="2400" b="0" i="1" smtClean="0">
                        <a:latin typeface="Cambria Math" panose="02040503050406030204" pitchFamily="18" charset="0"/>
                      </a:rPr>
                      <m:t> 1</m:t>
                    </m:r>
                  </m:oMath>
                </a14:m>
                <a:r>
                  <a:rPr lang="zh-CN" altLang="en-US" sz="2400" dirty="0" smtClean="0"/>
                  <a:t>的</a:t>
                </a:r>
                <a:r>
                  <a:rPr lang="en-US" altLang="zh-CN" sz="2400" dirty="0" smtClean="0"/>
                  <a:t>1</a:t>
                </a:r>
                <a:r>
                  <a:rPr lang="zh-CN" altLang="en-US" sz="2400" dirty="0" smtClean="0"/>
                  <a:t>转移和</a:t>
                </a:r>
                <a:r>
                  <a:rPr lang="en-US" altLang="zh-CN" sz="2400" dirty="0" smtClean="0"/>
                  <a:t>0</a:t>
                </a:r>
                <a:r>
                  <a:rPr lang="zh-CN" altLang="en-US" sz="2400" dirty="0" smtClean="0"/>
                  <a:t>转移</a:t>
                </a:r>
                <a:endParaRPr lang="en-US" altLang="zh-CN" sz="2400" dirty="0" smtClean="0"/>
              </a:p>
              <a:p>
                <a:pPr marL="360000" indent="-360000">
                  <a:buFont typeface="Wingdings" panose="05000000000000000000" pitchFamily="2" charset="2"/>
                  <a:buChar char="Ø"/>
                </a:pPr>
                <a:r>
                  <a:rPr lang="zh-CN" altLang="en-US" sz="2400" dirty="0" smtClean="0"/>
                  <a:t>减少一半记录量（记录的信息需要稍加修改）</a:t>
                </a:r>
                <a:endParaRPr lang="en-US" altLang="zh-CN" sz="2400" dirty="0" smtClean="0"/>
              </a:p>
              <a:p>
                <a:pPr marL="360000" indent="-360000">
                  <a:buFont typeface="Wingdings" panose="05000000000000000000" pitchFamily="2" charset="2"/>
                  <a:buChar char="Ø"/>
                </a:pPr>
                <a:endParaRPr lang="en-US" altLang="zh-CN" sz="2400" dirty="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endParaRPr lang="en-US" altLang="zh-CN" sz="2400"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608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zh-CN" altLang="en-US" sz="4000" cap="none" dirty="0">
                <a:solidFill>
                  <a:srgbClr val="1CADE4"/>
                </a:solidFill>
                <a:latin typeface="+mn-lt"/>
                <a:ea typeface="+mn-ea"/>
              </a:rPr>
              <a:t>存不下</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a:solidFill>
                  <a:srgbClr val="1CADE4"/>
                </a:solidFill>
                <a:latin typeface="+mn-lt"/>
                <a:ea typeface="+mn-ea"/>
              </a:rPr>
              <a:t>Time Limit: 5s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a:t>思考：如果通过</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oMath>
                </a14:m>
                <a:r>
                  <a:rPr lang="zh-CN" altLang="en-US" sz="2400" dirty="0" smtClean="0"/>
                  <a:t>不可以反</a:t>
                </a:r>
                <a:r>
                  <a:rPr lang="zh-CN" altLang="en-US" sz="2400" dirty="0"/>
                  <a:t>推</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𝑖</m:t>
                        </m:r>
                        <m:r>
                          <a:rPr lang="en-US" altLang="zh-CN" sz="2400" i="1">
                            <a:latin typeface="Cambria Math" panose="02040503050406030204" pitchFamily="18" charset="0"/>
                          </a:rPr>
                          <m:t>−1</m:t>
                        </m:r>
                      </m:sub>
                    </m:sSub>
                  </m:oMath>
                </a14:m>
                <a:r>
                  <a:rPr lang="zh-CN" altLang="en-US" sz="2400" dirty="0" smtClean="0"/>
                  <a:t>？</a:t>
                </a:r>
                <a:endParaRPr lang="en-US" altLang="zh-CN" sz="2400" dirty="0" smtClean="0"/>
              </a:p>
              <a:p>
                <a:pPr marL="360000" indent="-360000">
                  <a:buFont typeface="Wingdings" panose="05000000000000000000" pitchFamily="2" charset="2"/>
                  <a:buChar char="Ø"/>
                </a:pPr>
                <a:r>
                  <a:rPr lang="zh-CN" altLang="en-US" sz="2400" dirty="0"/>
                  <a:t>一</a:t>
                </a:r>
                <a:r>
                  <a:rPr lang="zh-CN" altLang="en-US" sz="2400" dirty="0" smtClean="0"/>
                  <a:t>个节点入边可能很多，但出边只有两条</a:t>
                </a:r>
                <a:endParaRPr lang="en-US" altLang="zh-CN" sz="2400" dirty="0" smtClean="0"/>
              </a:p>
              <a:p>
                <a:pPr marL="360000" indent="-360000">
                  <a:buFont typeface="Wingdings" panose="05000000000000000000" pitchFamily="2" charset="2"/>
                  <a:buChar char="Ø"/>
                </a:pPr>
                <a:r>
                  <a:rPr lang="zh-CN" altLang="en-US" sz="2400" dirty="0" smtClean="0"/>
                  <a:t>反向</a:t>
                </a:r>
                <a:r>
                  <a:rPr lang="en-US" altLang="zh-CN" sz="2400" dirty="0" smtClean="0"/>
                  <a:t>DP</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64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2900" y="4973785"/>
            <a:ext cx="5829300" cy="1463040"/>
          </a:xfrm>
        </p:spPr>
        <p:txBody>
          <a:bodyPr/>
          <a:lstStyle/>
          <a:p>
            <a:r>
              <a:rPr lang="zh-CN" altLang="en-US" cap="none" dirty="0" smtClean="0">
                <a:solidFill>
                  <a:srgbClr val="1482AC"/>
                </a:solidFill>
                <a:latin typeface="苏新诗柳楷简" panose="02010600000101010101" pitchFamily="2" charset="-122"/>
                <a:ea typeface="苏新诗柳楷简" panose="02010600000101010101" pitchFamily="2" charset="-122"/>
              </a:rPr>
              <a:t>构造策略</a:t>
            </a:r>
            <a:endParaRPr lang="zh-CN" altLang="en-US" dirty="0">
              <a:solidFill>
                <a:srgbClr val="1482AC"/>
              </a:solidFill>
            </a:endParaRPr>
          </a:p>
        </p:txBody>
      </p:sp>
      <p:sp>
        <p:nvSpPr>
          <p:cNvPr id="5" name="文本占位符 4"/>
          <p:cNvSpPr>
            <a:spLocks noGrp="1"/>
          </p:cNvSpPr>
          <p:nvPr>
            <p:ph type="body" idx="1"/>
          </p:nvPr>
        </p:nvSpPr>
        <p:spPr/>
        <p:txBody>
          <a:bodyPr/>
          <a:lstStyle/>
          <a:p>
            <a:r>
              <a:rPr lang="zh-CN" altLang="en-US" dirty="0" smtClean="0"/>
              <a:t>限制可用操作</a:t>
            </a:r>
            <a:endParaRPr lang="en-US" altLang="zh-CN" dirty="0" smtClean="0"/>
          </a:p>
          <a:p>
            <a:r>
              <a:rPr lang="zh-CN" altLang="en-US" dirty="0" smtClean="0"/>
              <a:t>构造一个程序</a:t>
            </a:r>
            <a:endParaRPr lang="en-US" altLang="zh-CN" dirty="0" smtClean="0"/>
          </a:p>
          <a:p>
            <a:r>
              <a:rPr lang="zh-CN" altLang="en-US" dirty="0"/>
              <a:t>交互</a:t>
            </a:r>
          </a:p>
        </p:txBody>
      </p:sp>
    </p:spTree>
    <p:extLst>
      <p:ext uri="{BB962C8B-B14F-4D97-AF65-F5344CB8AC3E}">
        <p14:creationId xmlns:p14="http://schemas.microsoft.com/office/powerpoint/2010/main" val="405441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Stack </a:t>
            </a:r>
            <a:r>
              <a:rPr lang="en-US" altLang="zh-CN" sz="4000" cap="none" dirty="0">
                <a:solidFill>
                  <a:srgbClr val="1CADE4"/>
                </a:solidFill>
                <a:latin typeface="+mn-lt"/>
                <a:ea typeface="+mn-ea"/>
              </a:rPr>
              <a:t>Machine Programmer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en-US" altLang="zh-CN" sz="2400" dirty="0" smtClean="0"/>
              <a:t>Stack </a:t>
            </a:r>
            <a:r>
              <a:rPr lang="en-US" altLang="zh-CN" sz="2400" dirty="0"/>
              <a:t>Machine</a:t>
            </a:r>
            <a:r>
              <a:rPr lang="zh-CN" altLang="zh-CN" sz="2400" dirty="0"/>
              <a:t>是一种抽象</a:t>
            </a:r>
            <a:r>
              <a:rPr lang="zh-CN" altLang="zh-CN" sz="2400" dirty="0" smtClean="0"/>
              <a:t>计算机</a:t>
            </a:r>
            <a:endParaRPr lang="en-US" altLang="zh-CN" sz="2400" dirty="0" smtClean="0"/>
          </a:p>
          <a:p>
            <a:pPr marL="360000" indent="-360000">
              <a:buFont typeface="Wingdings" panose="05000000000000000000" pitchFamily="2" charset="2"/>
              <a:buChar char="Ø"/>
            </a:pPr>
            <a:r>
              <a:rPr lang="zh-CN" altLang="zh-CN" sz="2400" dirty="0" smtClean="0"/>
              <a:t>只能</a:t>
            </a:r>
            <a:r>
              <a:rPr lang="zh-CN" altLang="zh-CN" sz="2400" dirty="0"/>
              <a:t>处理</a:t>
            </a:r>
            <a:r>
              <a:rPr lang="zh-CN" altLang="zh-CN" sz="2400" dirty="0" smtClean="0"/>
              <a:t>整数</a:t>
            </a:r>
            <a:endParaRPr lang="en-US" altLang="zh-CN" sz="2400" dirty="0"/>
          </a:p>
          <a:p>
            <a:pPr marL="360000" indent="-360000">
              <a:buFont typeface="Wingdings" panose="05000000000000000000" pitchFamily="2" charset="2"/>
              <a:buChar char="Ø"/>
            </a:pPr>
            <a:r>
              <a:rPr lang="zh-CN" altLang="zh-CN" sz="2400" dirty="0" smtClean="0"/>
              <a:t>只有</a:t>
            </a:r>
            <a:r>
              <a:rPr lang="zh-CN" altLang="zh-CN" sz="2400" dirty="0"/>
              <a:t>一个栈作为</a:t>
            </a:r>
            <a:r>
              <a:rPr lang="zh-CN" altLang="zh-CN" sz="2400" dirty="0" smtClean="0"/>
              <a:t>存储器</a:t>
            </a:r>
            <a:endParaRPr lang="en-US" altLang="zh-CN" sz="2400" dirty="0" smtClean="0"/>
          </a:p>
          <a:p>
            <a:pPr marL="360000" indent="-360000">
              <a:buFont typeface="Wingdings" panose="05000000000000000000" pitchFamily="2" charset="2"/>
              <a:buChar char="Ø"/>
            </a:pPr>
            <a:r>
              <a:rPr lang="zh-CN" altLang="zh-CN" sz="2400" dirty="0" smtClean="0"/>
              <a:t>支持</a:t>
            </a:r>
            <a:r>
              <a:rPr lang="zh-CN" altLang="zh-CN" sz="2400" dirty="0"/>
              <a:t>以下指令：</a:t>
            </a:r>
          </a:p>
          <a:p>
            <a:pPr marL="360000" lvl="0" indent="-360000">
              <a:buFont typeface="Wingdings" panose="05000000000000000000" pitchFamily="2" charset="2"/>
              <a:buChar char="Ø"/>
            </a:pPr>
            <a:endParaRPr lang="en-US" altLang="zh-CN" sz="2400" dirty="0" smtClean="0"/>
          </a:p>
        </p:txBody>
      </p:sp>
    </p:spTree>
    <p:extLst>
      <p:ext uri="{BB962C8B-B14F-4D97-AF65-F5344CB8AC3E}">
        <p14:creationId xmlns:p14="http://schemas.microsoft.com/office/powerpoint/2010/main" val="301864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Stack </a:t>
            </a:r>
            <a:r>
              <a:rPr lang="en-US" altLang="zh-CN" sz="4000" cap="none" dirty="0">
                <a:solidFill>
                  <a:srgbClr val="1CADE4"/>
                </a:solidFill>
                <a:latin typeface="+mn-lt"/>
                <a:ea typeface="+mn-ea"/>
              </a:rPr>
              <a:t>Machine Programmer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27339664"/>
              </p:ext>
            </p:extLst>
          </p:nvPr>
        </p:nvGraphicFramePr>
        <p:xfrm>
          <a:off x="768096" y="2030242"/>
          <a:ext cx="7290054" cy="4384202"/>
        </p:xfrm>
        <a:graphic>
          <a:graphicData uri="http://schemas.openxmlformats.org/drawingml/2006/table">
            <a:tbl>
              <a:tblPr firstRow="1" firstCol="1" bandRow="1">
                <a:tableStyleId>{0E3FDE45-AF77-4B5C-9715-49D594BDF05E}</a:tableStyleId>
              </a:tblPr>
              <a:tblGrid>
                <a:gridCol w="1525937"/>
                <a:gridCol w="5764117"/>
              </a:tblGrid>
              <a:tr h="398701">
                <a:tc>
                  <a:txBody>
                    <a:bodyPr/>
                    <a:lstStyle/>
                    <a:p>
                      <a:pPr indent="127000" algn="just">
                        <a:lnSpc>
                          <a:spcPct val="125000"/>
                        </a:lnSpc>
                        <a:spcAft>
                          <a:spcPts val="0"/>
                        </a:spcAft>
                      </a:pPr>
                      <a:r>
                        <a:rPr lang="zh-CN" sz="2000" kern="100" dirty="0">
                          <a:effectLst/>
                        </a:rPr>
                        <a:t>指令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dirty="0">
                          <a:effectLst/>
                        </a:rPr>
                        <a:t>作用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7192">
                <a:tc>
                  <a:txBody>
                    <a:bodyPr/>
                    <a:lstStyle/>
                    <a:p>
                      <a:pPr indent="127000" algn="just">
                        <a:lnSpc>
                          <a:spcPct val="125000"/>
                        </a:lnSpc>
                        <a:spcAft>
                          <a:spcPts val="0"/>
                        </a:spcAft>
                      </a:pPr>
                      <a:r>
                        <a:rPr lang="en-US" sz="2000" kern="100">
                          <a:effectLst/>
                        </a:rPr>
                        <a:t>NUM X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dirty="0">
                          <a:effectLst/>
                        </a:rPr>
                        <a:t>将非负整数</a:t>
                      </a:r>
                      <a:r>
                        <a:rPr lang="en-US" sz="2000" kern="100" dirty="0">
                          <a:effectLst/>
                        </a:rPr>
                        <a:t>X</a:t>
                      </a:r>
                      <a:r>
                        <a:rPr lang="zh-CN" sz="2000" kern="100" dirty="0">
                          <a:effectLst/>
                        </a:rPr>
                        <a:t>压入栈中</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POP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dirty="0">
                          <a:effectLst/>
                        </a:rPr>
                        <a:t>弹出栈顶的数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INV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a:effectLst/>
                        </a:rPr>
                        <a:t>将栈顶的数变为其相反数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DUP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a:effectLst/>
                        </a:rPr>
                        <a:t>将栈顶的数复制一份并压入栈中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SWP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dirty="0">
                          <a:effectLst/>
                        </a:rPr>
                        <a:t>交换栈顶的两个数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ADD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a:effectLst/>
                        </a:rPr>
                        <a:t>弹出栈顶两个数并将他们的和压栈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SUB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a:effectLst/>
                        </a:rPr>
                        <a:t>弹出栈顶两个数并将他们的差压栈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MUL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a:effectLst/>
                        </a:rPr>
                        <a:t>弹出栈顶两个数并将他们的乘积压栈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DIV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a:effectLst/>
                        </a:rPr>
                        <a:t>弹出栈顶两个数并将他们商的整数部分压栈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8701">
                <a:tc>
                  <a:txBody>
                    <a:bodyPr/>
                    <a:lstStyle/>
                    <a:p>
                      <a:pPr indent="127000" algn="just">
                        <a:lnSpc>
                          <a:spcPct val="125000"/>
                        </a:lnSpc>
                        <a:spcAft>
                          <a:spcPts val="0"/>
                        </a:spcAft>
                      </a:pPr>
                      <a:r>
                        <a:rPr lang="en-US" sz="2000" kern="100">
                          <a:effectLst/>
                        </a:rPr>
                        <a:t>MOD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zh-CN" sz="2000" kern="100" dirty="0">
                          <a:effectLst/>
                        </a:rPr>
                        <a:t>弹出栈顶两个数并将他们相除的余数压栈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8404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Stack </a:t>
            </a:r>
            <a:r>
              <a:rPr lang="en-US" altLang="zh-CN" sz="4000" cap="none" dirty="0">
                <a:solidFill>
                  <a:srgbClr val="1CADE4"/>
                </a:solidFill>
                <a:latin typeface="+mn-lt"/>
                <a:ea typeface="+mn-ea"/>
              </a:rPr>
              <a:t>Machine Programmer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smtClean="0"/>
                  <a:t>二元运算以先弹出的数作为右操作数，后弹出的数作为左操作数</a:t>
                </a:r>
                <a:endParaRPr lang="en-US" altLang="zh-CN" sz="2400" dirty="0" smtClean="0"/>
              </a:p>
              <a:p>
                <a:pPr marL="360000" indent="-360000">
                  <a:buFont typeface="Wingdings" panose="05000000000000000000" pitchFamily="2" charset="2"/>
                  <a:buChar char="Ø"/>
                </a:pPr>
                <a:r>
                  <a:rPr lang="zh-CN" altLang="zh-CN" sz="2400" dirty="0" smtClean="0"/>
                  <a:t>一</a:t>
                </a:r>
                <a:r>
                  <a:rPr lang="zh-CN" altLang="zh-CN" sz="2400" dirty="0"/>
                  <a:t>个程序是指一个顺序执行的指令</a:t>
                </a:r>
                <a:r>
                  <a:rPr lang="zh-CN" altLang="zh-CN" sz="2400" dirty="0" smtClean="0"/>
                  <a:t>序列</a:t>
                </a:r>
                <a:endParaRPr lang="en-US" altLang="zh-CN" sz="2400" dirty="0" smtClean="0"/>
              </a:p>
              <a:p>
                <a:pPr marL="360000" indent="-360000">
                  <a:buFont typeface="Wingdings" panose="05000000000000000000" pitchFamily="2" charset="2"/>
                  <a:buChar char="Ø"/>
                </a:pPr>
                <a:r>
                  <a:rPr lang="zh-CN" altLang="en-US" sz="2400" dirty="0" smtClean="0"/>
                  <a:t>输入：</a:t>
                </a:r>
                <a:r>
                  <a:rPr lang="zh-CN" altLang="zh-CN" sz="2400" dirty="0" smtClean="0"/>
                  <a:t>开始</a:t>
                </a:r>
                <a:r>
                  <a:rPr lang="zh-CN" altLang="zh-CN" sz="2400" dirty="0"/>
                  <a:t>运行时栈中唯一的</a:t>
                </a:r>
                <a:r>
                  <a:rPr lang="zh-CN" altLang="zh-CN" sz="2400" dirty="0" smtClean="0"/>
                  <a:t>数</a:t>
                </a:r>
                <a:endParaRPr lang="en-US" altLang="zh-CN" sz="2400" dirty="0" smtClean="0"/>
              </a:p>
              <a:p>
                <a:pPr marL="360000" indent="-360000">
                  <a:buFont typeface="Wingdings" panose="05000000000000000000" pitchFamily="2" charset="2"/>
                  <a:buChar char="Ø"/>
                </a:pPr>
                <a:r>
                  <a:rPr lang="zh-CN" altLang="en-US" sz="2400" dirty="0" smtClean="0"/>
                  <a:t>输出：</a:t>
                </a:r>
                <a:r>
                  <a:rPr lang="zh-CN" altLang="zh-CN" sz="2400" dirty="0" smtClean="0"/>
                  <a:t>程序运行</a:t>
                </a:r>
                <a:r>
                  <a:rPr lang="zh-CN" altLang="zh-CN" sz="2400" dirty="0"/>
                  <a:t>结束时栈中唯一的</a:t>
                </a:r>
                <a:r>
                  <a:rPr lang="zh-CN" altLang="zh-CN" sz="2400" dirty="0" smtClean="0"/>
                  <a:t>数</a:t>
                </a:r>
                <a:endParaRPr lang="en-US" altLang="zh-CN" sz="2400" dirty="0" smtClean="0"/>
              </a:p>
              <a:p>
                <a:pPr marL="360000" indent="-360000">
                  <a:buFont typeface="Wingdings" panose="05000000000000000000" pitchFamily="2" charset="2"/>
                  <a:buChar char="Ø"/>
                </a:pPr>
                <a:r>
                  <a:rPr lang="zh-CN" altLang="zh-CN" sz="2400" dirty="0" smtClean="0"/>
                  <a:t>构造</a:t>
                </a:r>
                <a:r>
                  <a:rPr lang="zh-CN" altLang="zh-CN" sz="2400" dirty="0"/>
                  <a:t>一个能满足给出的</a:t>
                </a:r>
                <a14:m>
                  <m:oMath xmlns:m="http://schemas.openxmlformats.org/officeDocument/2006/math">
                    <m:r>
                      <a:rPr lang="en-US" altLang="zh-CN" sz="2400" i="1">
                        <a:latin typeface="Cambria Math" panose="02040503050406030204" pitchFamily="18" charset="0"/>
                      </a:rPr>
                      <m:t>𝑛</m:t>
                    </m:r>
                  </m:oMath>
                </a14:m>
                <a:r>
                  <a:rPr lang="zh-CN" altLang="zh-CN" sz="2400" dirty="0"/>
                  <a:t>个要求</a:t>
                </a:r>
                <a:r>
                  <a:rPr lang="zh-CN" altLang="zh-CN" sz="2400" dirty="0" smtClean="0"/>
                  <a:t>的程序</a:t>
                </a:r>
                <a:endParaRPr lang="en-US" altLang="zh-CN" sz="2400" dirty="0" smtClean="0"/>
              </a:p>
              <a:p>
                <a:pPr marL="360000" indent="-360000">
                  <a:buFont typeface="Wingdings" panose="05000000000000000000" pitchFamily="2" charset="2"/>
                  <a:buChar char="Ø"/>
                </a:pPr>
                <a:r>
                  <a:rPr lang="zh-CN" altLang="zh-CN" sz="2400" dirty="0"/>
                  <a:t>每个要求形如</a:t>
                </a:r>
                <a14:m>
                  <m:oMath xmlns:m="http://schemas.openxmlformats.org/officeDocument/2006/math">
                    <m:d>
                      <m:dPr>
                        <m:ctrlPr>
                          <a:rPr lang="zh-CN" altLang="zh-CN" sz="2400" i="1">
                            <a:latin typeface="Cambria Math" panose="02040503050406030204" pitchFamily="18" charset="0"/>
                          </a:rPr>
                        </m:ctrlPr>
                      </m:dPr>
                      <m:e>
                        <m:r>
                          <a:rPr lang="en-US" altLang="zh-CN" sz="2400" i="1">
                            <a:latin typeface="Cambria Math" panose="02040503050406030204" pitchFamily="18" charset="0"/>
                          </a:rPr>
                          <m:t>𝑉</m:t>
                        </m:r>
                        <m:r>
                          <a:rPr lang="en-US" altLang="zh-CN" sz="2400" i="1">
                            <a:latin typeface="Cambria Math" panose="02040503050406030204" pitchFamily="18" charset="0"/>
                          </a:rPr>
                          <m:t>,</m:t>
                        </m:r>
                        <m:r>
                          <a:rPr lang="en-US" altLang="zh-CN" sz="2400" i="1">
                            <a:latin typeface="Cambria Math" panose="02040503050406030204" pitchFamily="18" charset="0"/>
                          </a:rPr>
                          <m:t>𝑅</m:t>
                        </m:r>
                      </m:e>
                    </m:d>
                  </m:oMath>
                </a14:m>
                <a:r>
                  <a:rPr lang="zh-CN" altLang="zh-CN" sz="2400" dirty="0"/>
                  <a:t>，表示对于输入</a:t>
                </a:r>
                <a14:m>
                  <m:oMath xmlns:m="http://schemas.openxmlformats.org/officeDocument/2006/math">
                    <m:r>
                      <a:rPr lang="en-US" altLang="zh-CN" sz="2400" i="1">
                        <a:latin typeface="Cambria Math" panose="02040503050406030204" pitchFamily="18" charset="0"/>
                      </a:rPr>
                      <m:t>𝑉</m:t>
                    </m:r>
                  </m:oMath>
                </a14:m>
                <a:r>
                  <a:rPr lang="zh-CN" altLang="zh-CN" sz="2400" dirty="0"/>
                  <a:t>，你的程序的输出应为</a:t>
                </a:r>
                <a14:m>
                  <m:oMath xmlns:m="http://schemas.openxmlformats.org/officeDocument/2006/math">
                    <m:r>
                      <a:rPr lang="en-US" altLang="zh-CN" sz="2400" i="1">
                        <a:latin typeface="Cambria Math" panose="02040503050406030204" pitchFamily="18" charset="0"/>
                      </a:rPr>
                      <m:t>𝑅</m:t>
                    </m:r>
                  </m:oMath>
                </a14:m>
                <a:endParaRPr lang="zh-CN" altLang="zh-CN" sz="2400" dirty="0"/>
              </a:p>
              <a:p>
                <a:pPr marL="36000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r="-14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47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Stack </a:t>
            </a:r>
            <a:r>
              <a:rPr lang="en-US" altLang="zh-CN" sz="4000" cap="none" dirty="0">
                <a:solidFill>
                  <a:srgbClr val="1CADE4"/>
                </a:solidFill>
                <a:latin typeface="+mn-lt"/>
                <a:ea typeface="+mn-ea"/>
              </a:rPr>
              <a:t>Machine Programmer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≤5, 0≤</m:t>
                    </m:r>
                    <m:r>
                      <a:rPr lang="en-US" altLang="zh-CN" sz="2400" i="1">
                        <a:latin typeface="Cambria Math" panose="02040503050406030204" pitchFamily="18" charset="0"/>
                      </a:rPr>
                      <m:t>𝑉</m:t>
                    </m:r>
                    <m:r>
                      <a:rPr lang="en-US" altLang="zh-CN" sz="2400" i="1">
                        <a:latin typeface="Cambria Math" panose="02040503050406030204" pitchFamily="18" charset="0"/>
                      </a:rPr>
                      <m:t>≤10, 0≤</m:t>
                    </m:r>
                    <m:r>
                      <a:rPr lang="en-US" altLang="zh-CN" sz="2400" i="1">
                        <a:latin typeface="Cambria Math" panose="02040503050406030204" pitchFamily="18" charset="0"/>
                      </a:rPr>
                      <m:t>𝑅</m:t>
                    </m:r>
                    <m:r>
                      <a:rPr lang="en-US" altLang="zh-CN" sz="2400" i="1">
                        <a:latin typeface="Cambria Math" panose="02040503050406030204" pitchFamily="18" charset="0"/>
                      </a:rPr>
                      <m:t>≤20</m:t>
                    </m:r>
                  </m:oMath>
                </a14:m>
                <a:endParaRPr lang="zh-CN" altLang="zh-CN" sz="2400" dirty="0"/>
              </a:p>
              <a:p>
                <a:pPr marL="360000" lvl="0" indent="-360000">
                  <a:buFont typeface="Wingdings" panose="05000000000000000000" pitchFamily="2" charset="2"/>
                  <a:buChar char="Ø"/>
                </a:pPr>
                <a:r>
                  <a:rPr lang="zh-CN" altLang="zh-CN" sz="2400" dirty="0"/>
                  <a:t>你构造的程序长度不能超过</a:t>
                </a:r>
                <a14:m>
                  <m:oMath xmlns:m="http://schemas.openxmlformats.org/officeDocument/2006/math">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10</m:t>
                        </m:r>
                      </m:e>
                      <m:sup>
                        <m:r>
                          <a:rPr lang="en-US" altLang="zh-CN" sz="2400">
                            <a:latin typeface="Cambria Math" panose="02040503050406030204" pitchFamily="18" charset="0"/>
                          </a:rPr>
                          <m:t>5</m:t>
                        </m:r>
                      </m:sup>
                    </m:sSup>
                  </m:oMath>
                </a14:m>
                <a:endParaRPr lang="zh-CN" altLang="zh-CN" sz="2400" dirty="0"/>
              </a:p>
              <a:p>
                <a:pPr marL="36000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251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Stack </a:t>
            </a:r>
            <a:r>
              <a:rPr lang="en-US" altLang="zh-CN" sz="4000" cap="none" dirty="0">
                <a:solidFill>
                  <a:srgbClr val="1CADE4"/>
                </a:solidFill>
                <a:latin typeface="+mn-lt"/>
                <a:ea typeface="+mn-ea"/>
              </a:rPr>
              <a:t>Machine Programmer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提供了加减乘除取模运算</a:t>
                </a:r>
                <a:endParaRPr lang="en-US" altLang="zh-CN" sz="2400" dirty="0" smtClean="0"/>
              </a:p>
              <a:p>
                <a:pPr marL="360000" lvl="0" indent="-360000">
                  <a:buFont typeface="Wingdings" panose="05000000000000000000" pitchFamily="2" charset="2"/>
                  <a:buChar char="Ø"/>
                </a:pPr>
                <a:r>
                  <a:rPr lang="zh-CN" altLang="en-US" sz="2400" dirty="0" smtClean="0"/>
                  <a:t>插值</a:t>
                </a:r>
                <a:endParaRPr lang="en-US" altLang="zh-CN" sz="2400" dirty="0" smtClean="0"/>
              </a:p>
              <a:p>
                <a:pPr marL="360000" lvl="0" indent="-360000">
                  <a:buFont typeface="Wingdings" panose="05000000000000000000" pitchFamily="2" charset="2"/>
                  <a:buChar char="Ø"/>
                </a:pPr>
                <a:r>
                  <a:rPr lang="zh-CN" altLang="en-US" sz="2400" dirty="0" smtClean="0"/>
                  <a:t>本质上是构造了一系列函数</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oMath>
                </a14:m>
                <a:endParaRPr lang="en-US" altLang="zh-CN" sz="2400" b="0" dirty="0" smtClean="0"/>
              </a:p>
              <a:p>
                <a:pPr marL="360000" lvl="0" indent="-360000">
                  <a:buFont typeface="Wingdings" panose="05000000000000000000" pitchFamily="2" charset="2"/>
                  <a:buChar char="Ø"/>
                </a:pPr>
                <a:r>
                  <a:rPr lang="zh-CN" altLang="en-US" sz="2400" dirty="0" smtClean="0"/>
                  <a:t>当</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𝑖</m:t>
                        </m:r>
                      </m:sub>
                    </m:sSub>
                  </m:oMath>
                </a14:m>
                <a:r>
                  <a:rPr lang="zh-CN" altLang="en-US" sz="2400" dirty="0" smtClean="0"/>
                  <a:t>时</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b="0" i="1" smtClean="0">
                        <a:latin typeface="Cambria Math" panose="02040503050406030204" pitchFamily="18" charset="0"/>
                      </a:rPr>
                      <m:t>=1</m:t>
                    </m:r>
                  </m:oMath>
                </a14:m>
                <a:endParaRPr lang="en-US" altLang="zh-CN" sz="2400" b="0" dirty="0" smtClean="0"/>
              </a:p>
              <a:p>
                <a:pPr marL="360000" lvl="0" indent="-360000">
                  <a:buFont typeface="Wingdings" panose="05000000000000000000" pitchFamily="2" charset="2"/>
                  <a:buChar char="Ø"/>
                </a:pPr>
                <a:r>
                  <a:rPr lang="zh-CN" altLang="en-US" sz="2400" dirty="0" smtClean="0"/>
                  <a:t>当</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oMath>
                </a14:m>
                <a:r>
                  <a:rPr lang="zh-CN" altLang="en-US" sz="2400" dirty="0" smtClean="0"/>
                  <a:t>时</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m:t>
                    </m:r>
                  </m:oMath>
                </a14:m>
                <a:endParaRPr lang="en-US" altLang="zh-CN" sz="2400" dirty="0" smtClean="0"/>
              </a:p>
              <a:p>
                <a:pPr marL="360000" indent="-360000">
                  <a:buFont typeface="Wingdings" panose="05000000000000000000" pitchFamily="2" charset="2"/>
                  <a:buChar char="Ø"/>
                </a:pPr>
                <a:r>
                  <a:rPr lang="zh-CN" altLang="en-US" sz="2400" dirty="0" smtClean="0"/>
                  <a:t>答案为</a:t>
                </a:r>
                <a14:m>
                  <m:oMath xmlns:m="http://schemas.openxmlformats.org/officeDocument/2006/math">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nary>
                  </m:oMath>
                </a14:m>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236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Stack </a:t>
            </a:r>
            <a:r>
              <a:rPr lang="en-US" altLang="zh-CN" sz="4000" cap="none" dirty="0">
                <a:solidFill>
                  <a:srgbClr val="1CADE4"/>
                </a:solidFill>
                <a:latin typeface="+mn-lt"/>
                <a:ea typeface="+mn-ea"/>
              </a:rPr>
              <a:t>Machine Programmer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构造通用的程序实现判断输入与已知常数是否相等</a:t>
            </a:r>
            <a:endParaRPr lang="en-US" altLang="zh-CN" sz="2400" dirty="0" smtClean="0"/>
          </a:p>
          <a:p>
            <a:pPr marL="360000" lvl="0" indent="-360000">
              <a:buFont typeface="Wingdings" panose="05000000000000000000" pitchFamily="2" charset="2"/>
              <a:buChar char="Ø"/>
            </a:pPr>
            <a:r>
              <a:rPr lang="zh-CN" altLang="en-US" sz="2400" dirty="0" smtClean="0"/>
              <a:t>可以实现判断两个二进制位是否相等</a:t>
            </a:r>
            <a:endParaRPr lang="en-US" altLang="zh-CN" sz="2400" dirty="0" smtClean="0"/>
          </a:p>
          <a:p>
            <a:pPr marL="360000" lvl="0" indent="-360000">
              <a:buFont typeface="Wingdings" panose="05000000000000000000" pitchFamily="2" charset="2"/>
              <a:buChar char="Ø"/>
            </a:pPr>
            <a:r>
              <a:rPr lang="zh-CN" altLang="en-US" sz="2400" dirty="0" smtClean="0"/>
              <a:t>可以实现将一个整数拆成二进制</a:t>
            </a:r>
            <a:endParaRPr lang="en-US" altLang="zh-CN" sz="2400" dirty="0" smtClean="0"/>
          </a:p>
          <a:p>
            <a:pPr marL="360000" lvl="0" indent="-360000">
              <a:buFont typeface="Wingdings" panose="05000000000000000000" pitchFamily="2" charset="2"/>
              <a:buChar char="Ø"/>
            </a:pPr>
            <a:r>
              <a:rPr lang="zh-CN" altLang="en-US" sz="2400" dirty="0" smtClean="0"/>
              <a:t>可以通过二进制判断两数是否相等</a:t>
            </a:r>
            <a:endParaRPr lang="en-US" altLang="zh-CN" sz="2400" dirty="0" smtClean="0"/>
          </a:p>
        </p:txBody>
      </p:sp>
    </p:spTree>
    <p:extLst>
      <p:ext uri="{BB962C8B-B14F-4D97-AF65-F5344CB8AC3E}">
        <p14:creationId xmlns:p14="http://schemas.microsoft.com/office/powerpoint/2010/main" val="265729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2900" y="4973785"/>
            <a:ext cx="5829300" cy="1463040"/>
          </a:xfrm>
        </p:spPr>
        <p:txBody>
          <a:bodyPr/>
          <a:lstStyle/>
          <a:p>
            <a:r>
              <a:rPr lang="zh-CN" altLang="en-US" cap="none" dirty="0" smtClean="0">
                <a:solidFill>
                  <a:srgbClr val="1482AC"/>
                </a:solidFill>
                <a:latin typeface="苏新诗柳楷简" panose="02010600000101010101" pitchFamily="2" charset="-122"/>
                <a:ea typeface="苏新诗柳楷简" panose="02010600000101010101" pitchFamily="2" charset="-122"/>
              </a:rPr>
              <a:t>构造解</a:t>
            </a:r>
            <a:endParaRPr lang="zh-CN" altLang="en-US" dirty="0">
              <a:solidFill>
                <a:srgbClr val="1482AC"/>
              </a:solidFill>
            </a:endParaRPr>
          </a:p>
        </p:txBody>
      </p:sp>
      <p:sp>
        <p:nvSpPr>
          <p:cNvPr id="5" name="文本占位符 4"/>
          <p:cNvSpPr>
            <a:spLocks noGrp="1"/>
          </p:cNvSpPr>
          <p:nvPr>
            <p:ph type="body" idx="1"/>
          </p:nvPr>
        </p:nvSpPr>
        <p:spPr/>
        <p:txBody>
          <a:bodyPr/>
          <a:lstStyle/>
          <a:p>
            <a:r>
              <a:rPr lang="zh-CN" altLang="en-US" dirty="0" smtClean="0"/>
              <a:t>利用题目条件</a:t>
            </a:r>
            <a:endParaRPr lang="en-US" altLang="zh-CN" dirty="0" smtClean="0"/>
          </a:p>
          <a:p>
            <a:r>
              <a:rPr lang="zh-CN" altLang="en-US" dirty="0" smtClean="0"/>
              <a:t>分析性质</a:t>
            </a:r>
            <a:endParaRPr lang="en-US" altLang="zh-CN" dirty="0"/>
          </a:p>
          <a:p>
            <a:r>
              <a:rPr lang="zh-CN" altLang="en-US" dirty="0" smtClean="0"/>
              <a:t>直接构造</a:t>
            </a:r>
            <a:endParaRPr lang="zh-CN" altLang="en-US" dirty="0"/>
          </a:p>
        </p:txBody>
      </p:sp>
    </p:spTree>
    <p:extLst>
      <p:ext uri="{BB962C8B-B14F-4D97-AF65-F5344CB8AC3E}">
        <p14:creationId xmlns:p14="http://schemas.microsoft.com/office/powerpoint/2010/main" val="114649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Stack </a:t>
            </a:r>
            <a:r>
              <a:rPr lang="en-US" altLang="zh-CN" sz="4000" cap="none" dirty="0">
                <a:solidFill>
                  <a:srgbClr val="1CADE4"/>
                </a:solidFill>
                <a:latin typeface="+mn-lt"/>
                <a:ea typeface="+mn-ea"/>
              </a:rPr>
              <a:t>Machine Programmer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更简单的办法？</a:t>
                </a:r>
                <a:endParaRPr lang="en-US" altLang="zh-CN" sz="2400" dirty="0" smtClean="0"/>
              </a:p>
              <a:p>
                <a:pPr marL="360000" lvl="0" indent="-360000">
                  <a:buFont typeface="Wingdings" panose="05000000000000000000" pitchFamily="2" charset="2"/>
                  <a:buChar char="Ø"/>
                </a:pPr>
                <a14:m>
                  <m:oMath xmlns:m="http://schemas.openxmlformats.org/officeDocument/2006/math">
                    <m:d>
                      <m:dPr>
                        <m:begChr m:val="⌊"/>
                        <m:endChr m:val="⌋"/>
                        <m:ctrlPr>
                          <a:rPr lang="en-US" altLang="zh-CN" sz="240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𝑥</m:t>
                            </m:r>
                          </m:num>
                          <m:den>
                            <m:r>
                              <a:rPr lang="en-US" altLang="zh-CN" sz="2400" b="0" i="1" smtClean="0">
                                <a:latin typeface="Cambria Math" panose="02040503050406030204" pitchFamily="18" charset="0"/>
                              </a:rPr>
                              <m:t>𝑦</m:t>
                            </m:r>
                          </m:den>
                        </m:f>
                      </m:e>
                    </m:d>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𝑦</m:t>
                            </m:r>
                          </m:num>
                          <m:den>
                            <m:r>
                              <a:rPr lang="en-US" altLang="zh-CN" sz="2400" b="0" i="1" smtClean="0">
                                <a:latin typeface="Cambria Math" panose="02040503050406030204" pitchFamily="18" charset="0"/>
                              </a:rPr>
                              <m:t>𝑥</m:t>
                            </m:r>
                          </m:den>
                        </m:f>
                      </m:e>
                    </m:d>
                    <m:r>
                      <a:rPr lang="en-US" altLang="zh-CN" sz="2400" b="0" i="1" smtClean="0">
                        <a:latin typeface="Cambria Math" panose="02040503050406030204" pitchFamily="18" charset="0"/>
                      </a:rPr>
                      <m:t>=1</m:t>
                    </m:r>
                  </m:oMath>
                </a14:m>
                <a:endParaRPr lang="en-US" altLang="zh-CN" sz="2400" b="0" dirty="0" smtClean="0"/>
              </a:p>
              <a:p>
                <a:pPr marL="360000" lvl="0" indent="-360000">
                  <a:buFont typeface="Wingdings" panose="05000000000000000000" pitchFamily="2" charset="2"/>
                  <a:buChar char="Ø"/>
                </a:pPr>
                <a:r>
                  <a:rPr lang="zh-CN" altLang="en-US" sz="2400" dirty="0"/>
                  <a:t>输入</a:t>
                </a:r>
                <a:r>
                  <a:rPr lang="zh-CN" altLang="en-US" sz="2400" dirty="0" smtClean="0"/>
                  <a:t>为</a:t>
                </a:r>
                <a:r>
                  <a:rPr lang="en-US" altLang="zh-CN" sz="2400" dirty="0" smtClean="0"/>
                  <a:t>0</a:t>
                </a:r>
                <a:r>
                  <a:rPr lang="zh-CN" altLang="en-US" sz="2400" dirty="0" smtClean="0"/>
                  <a:t>？</a:t>
                </a:r>
                <a:endParaRPr lang="en-US" altLang="zh-CN" sz="2400" dirty="0" smtClean="0"/>
              </a:p>
              <a:p>
                <a:pPr marL="360000" lvl="0" indent="-360000">
                  <a:buFont typeface="Wingdings" panose="05000000000000000000" pitchFamily="2" charset="2"/>
                  <a:buChar char="Ø"/>
                </a:pPr>
                <a:r>
                  <a:rPr lang="zh-CN" altLang="en-US" sz="2400" dirty="0" smtClean="0"/>
                  <a:t>给每个输入都加</a:t>
                </a:r>
                <a:r>
                  <a:rPr lang="en-US" altLang="zh-CN" sz="2400" dirty="0" smtClean="0"/>
                  <a:t>1</a:t>
                </a:r>
                <a:r>
                  <a:rPr lang="zh-CN" altLang="en-US" sz="2400" dirty="0" smtClean="0"/>
                  <a:t>即可</a:t>
                </a:r>
                <a:endParaRPr lang="en-US" altLang="zh-CN" sz="2400" dirty="0" smtClean="0"/>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366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定义个抽象计算机，处理</a:t>
            </a:r>
            <a:r>
              <a:rPr lang="en-US" altLang="zh-CN" sz="2400" dirty="0" smtClean="0"/>
              <a:t>32</a:t>
            </a:r>
            <a:r>
              <a:rPr lang="zh-CN" altLang="en-US" sz="2400" dirty="0" smtClean="0"/>
              <a:t>位带符号整数</a:t>
            </a:r>
            <a:endParaRPr lang="en-US" altLang="zh-CN" sz="2400" dirty="0" smtClean="0"/>
          </a:p>
          <a:p>
            <a:pPr marL="360000" lvl="0" indent="-360000">
              <a:buFont typeface="Wingdings" panose="05000000000000000000" pitchFamily="2" charset="2"/>
              <a:buChar char="Ø"/>
            </a:pPr>
            <a:r>
              <a:rPr lang="zh-CN" altLang="en-US" sz="2400" dirty="0" smtClean="0"/>
              <a:t>存储：</a:t>
            </a:r>
            <a:r>
              <a:rPr lang="zh-CN" altLang="en-US" sz="2400" dirty="0"/>
              <a:t>一个含 </a:t>
            </a:r>
            <a:r>
              <a:rPr lang="en-US" altLang="zh-CN" sz="2400" dirty="0"/>
              <a:t>128 </a:t>
            </a:r>
            <a:r>
              <a:rPr lang="zh-CN" altLang="en-US" sz="2400" dirty="0"/>
              <a:t>个位置的</a:t>
            </a:r>
            <a:r>
              <a:rPr lang="zh-CN" altLang="en-US" sz="2400" dirty="0" smtClean="0"/>
              <a:t>内存</a:t>
            </a:r>
            <a:endParaRPr lang="en-US" altLang="zh-CN" sz="2400" dirty="0" smtClean="0"/>
          </a:p>
          <a:p>
            <a:pPr marL="360000" lvl="0" indent="-360000">
              <a:buFont typeface="Wingdings" panose="05000000000000000000" pitchFamily="2" charset="2"/>
              <a:buChar char="Ø"/>
            </a:pPr>
            <a:r>
              <a:rPr lang="zh-CN" altLang="en-US" sz="2400" dirty="0" smtClean="0"/>
              <a:t>程序：中缀表达式</a:t>
            </a:r>
            <a:endParaRPr lang="en-US" altLang="zh-CN" sz="2400" dirty="0" smtClean="0"/>
          </a:p>
          <a:p>
            <a:pPr marL="360000" lvl="0" indent="-360000">
              <a:buFont typeface="Wingdings" panose="05000000000000000000" pitchFamily="2" charset="2"/>
              <a:buChar char="Ø"/>
            </a:pPr>
            <a:r>
              <a:rPr lang="zh-CN" altLang="en-US" sz="2400" dirty="0" smtClean="0"/>
              <a:t>程序输入：程序开始运行时内存</a:t>
            </a:r>
            <a:r>
              <a:rPr lang="en-US" altLang="zh-CN" sz="2400" dirty="0" smtClean="0"/>
              <a:t>0</a:t>
            </a:r>
            <a:r>
              <a:rPr lang="zh-CN" altLang="en-US" sz="2400" dirty="0" smtClean="0"/>
              <a:t>位置的值</a:t>
            </a:r>
            <a:endParaRPr lang="en-US" altLang="zh-CN" sz="2400" dirty="0" smtClean="0"/>
          </a:p>
          <a:p>
            <a:pPr marL="360000" lvl="0" indent="-360000">
              <a:buFont typeface="Wingdings" panose="05000000000000000000" pitchFamily="2" charset="2"/>
              <a:buChar char="Ø"/>
            </a:pPr>
            <a:r>
              <a:rPr lang="zh-CN" altLang="en-US" sz="2400" dirty="0" smtClean="0"/>
              <a:t>程序输出：程序返回值</a:t>
            </a:r>
            <a:endParaRPr lang="en-US" altLang="zh-CN" sz="2400" dirty="0" smtClean="0"/>
          </a:p>
          <a:p>
            <a:pPr marL="360000" lvl="0" indent="-360000">
              <a:buFont typeface="Wingdings" panose="05000000000000000000" pitchFamily="2" charset="2"/>
              <a:buChar char="Ø"/>
            </a:pPr>
            <a:r>
              <a:rPr lang="zh-CN" altLang="en-US" sz="2400" dirty="0" smtClean="0"/>
              <a:t>支持的运算：</a:t>
            </a:r>
            <a:r>
              <a:rPr lang="zh-CN" altLang="en-US" sz="2400" dirty="0"/>
              <a:t/>
            </a:r>
            <a:br>
              <a:rPr lang="zh-CN" altLang="en-US" sz="2400" dirty="0"/>
            </a:br>
            <a:r>
              <a:rPr lang="zh-CN" altLang="en-US" sz="2400" dirty="0"/>
              <a:t/>
            </a:r>
            <a:br>
              <a:rPr lang="zh-CN" altLang="en-US" sz="2400" dirty="0"/>
            </a:br>
            <a:endParaRPr lang="en-US" altLang="zh-CN" sz="2400" dirty="0" smtClean="0"/>
          </a:p>
        </p:txBody>
      </p:sp>
    </p:spTree>
    <p:extLst>
      <p:ext uri="{BB962C8B-B14F-4D97-AF65-F5344CB8AC3E}">
        <p14:creationId xmlns:p14="http://schemas.microsoft.com/office/powerpoint/2010/main" val="57351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graphicFrame>
            <p:nvGraphicFramePr>
              <p:cNvPr id="5" name="内容占位符 4"/>
              <p:cNvGraphicFramePr>
                <a:graphicFrameLocks noGrp="1"/>
              </p:cNvGraphicFramePr>
              <p:nvPr>
                <p:ph idx="1"/>
                <p:extLst>
                  <p:ext uri="{D42A27DB-BD31-4B8C-83A1-F6EECF244321}">
                    <p14:modId xmlns:p14="http://schemas.microsoft.com/office/powerpoint/2010/main" val="1260307991"/>
                  </p:ext>
                </p:extLst>
              </p:nvPr>
            </p:nvGraphicFramePr>
            <p:xfrm>
              <a:off x="641445" y="1911268"/>
              <a:ext cx="7779224" cy="4757635"/>
            </p:xfrm>
            <a:graphic>
              <a:graphicData uri="http://schemas.openxmlformats.org/drawingml/2006/table">
                <a:tbl>
                  <a:tblPr firstRow="1" firstCol="1" bandRow="1">
                    <a:tableStyleId>{0E3FDE45-AF77-4B5C-9715-49D594BDF05E}</a:tableStyleId>
                  </a:tblPr>
                  <a:tblGrid>
                    <a:gridCol w="1983213"/>
                    <a:gridCol w="5796011"/>
                  </a:tblGrid>
                  <a:tr h="170626">
                    <a:tc>
                      <a:txBody>
                        <a:bodyPr/>
                        <a:lstStyle/>
                        <a:p>
                          <a:pPr>
                            <a:lnSpc>
                              <a:spcPct val="115000"/>
                            </a:lnSpc>
                            <a:spcBef>
                              <a:spcPts val="500"/>
                            </a:spcBef>
                            <a:spcAft>
                              <a:spcPts val="0"/>
                            </a:spcAft>
                          </a:pPr>
                          <a:r>
                            <a:rPr lang="zh-CN" sz="1800" cap="all" dirty="0">
                              <a:effectLst/>
                            </a:rPr>
                            <a:t>调用格式</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cap="all">
                              <a:effectLst/>
                            </a:rPr>
                            <a:t>作用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523591">
                    <a:tc>
                      <a:txBody>
                        <a:bodyPr/>
                        <a:lstStyle/>
                        <a:p>
                          <a:pPr>
                            <a:lnSpc>
                              <a:spcPct val="115000"/>
                            </a:lnSpc>
                            <a:spcBef>
                              <a:spcPts val="500"/>
                            </a:spcBef>
                            <a:spcAft>
                              <a:spcPts val="0"/>
                            </a:spcAft>
                          </a:pPr>
                          <a:r>
                            <a:rPr lang="en-US" sz="1800" dirty="0">
                              <a:effectLst/>
                            </a:rPr>
                            <a:t>x[</a:t>
                          </a:r>
                          <a:r>
                            <a:rPr lang="en-US" sz="1800" dirty="0" err="1">
                              <a:effectLst/>
                            </a:rPr>
                            <a:t>hex_str</a:t>
                          </a:r>
                          <a:r>
                            <a:rPr lang="en-US" sz="1800" dirty="0">
                              <a:effectLst/>
                            </a:rPr>
                            <a:t>]</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a:effectLst/>
                            </a:rPr>
                            <a:t>返回十六进制数</a:t>
                          </a:r>
                          <a:r>
                            <a:rPr lang="en-US" sz="1800" dirty="0">
                              <a:effectLst/>
                            </a:rPr>
                            <a:t>[</a:t>
                          </a:r>
                          <a:r>
                            <a:rPr lang="en-US" sz="1800" dirty="0" err="1">
                              <a:effectLst/>
                            </a:rPr>
                            <a:t>hex_str</a:t>
                          </a:r>
                          <a:r>
                            <a:rPr lang="en-US" sz="1800" dirty="0">
                              <a:effectLst/>
                            </a:rPr>
                            <a:t>]</a:t>
                          </a:r>
                          <a:r>
                            <a:rPr lang="zh-CN" sz="1800" dirty="0">
                              <a:effectLst/>
                            </a:rPr>
                            <a:t>的</a:t>
                          </a:r>
                          <a:r>
                            <a:rPr lang="zh-CN" sz="1800" dirty="0" smtClean="0">
                              <a:effectLst/>
                            </a:rPr>
                            <a:t>值</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&lt;[pos]</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smtClean="0">
                              <a:effectLst/>
                            </a:rPr>
                            <a:t>然后</a:t>
                          </a:r>
                          <a:r>
                            <a:rPr lang="zh-CN" sz="1800" dirty="0">
                              <a:effectLst/>
                            </a:rPr>
                            <a:t>返回内存的第</a:t>
                          </a:r>
                          <a14:m>
                            <m:oMath xmlns:m="http://schemas.openxmlformats.org/officeDocument/2006/math">
                              <m:r>
                                <a:rPr lang="en-US" sz="1800">
                                  <a:effectLst/>
                                  <a:latin typeface="Cambria Math" panose="02040503050406030204" pitchFamily="18" charset="0"/>
                                </a:rPr>
                                <m:t>𝑝𝑜𝑠</m:t>
                              </m:r>
                            </m:oMath>
                          </a14:m>
                          <a:r>
                            <a:rPr lang="zh-CN" sz="1800" dirty="0">
                              <a:effectLst/>
                            </a:rPr>
                            <a:t>号位置存储的</a:t>
                          </a:r>
                          <a:r>
                            <a:rPr lang="zh-CN" sz="1800" dirty="0" smtClean="0">
                              <a:effectLst/>
                            </a:rPr>
                            <a:t>值</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524238">
                    <a:tc>
                      <a:txBody>
                        <a:bodyPr/>
                        <a:lstStyle/>
                        <a:p>
                          <a:pPr>
                            <a:lnSpc>
                              <a:spcPct val="115000"/>
                            </a:lnSpc>
                            <a:spcBef>
                              <a:spcPts val="500"/>
                            </a:spcBef>
                            <a:spcAft>
                              <a:spcPts val="0"/>
                            </a:spcAft>
                          </a:pPr>
                          <a:r>
                            <a:rPr lang="en-US" sz="1800">
                              <a:effectLst/>
                            </a:rPr>
                            <a:t>&gt;[pos][key]</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smtClean="0">
                              <a:effectLst/>
                            </a:rPr>
                            <a:t>内存</a:t>
                          </a:r>
                          <a:r>
                            <a:rPr lang="zh-CN" sz="1800" dirty="0">
                              <a:effectLst/>
                            </a:rPr>
                            <a:t>的第</a:t>
                          </a:r>
                          <a14:m>
                            <m:oMath xmlns:m="http://schemas.openxmlformats.org/officeDocument/2006/math">
                              <m:r>
                                <a:rPr lang="en-US" sz="1800">
                                  <a:effectLst/>
                                  <a:latin typeface="Cambria Math" panose="02040503050406030204" pitchFamily="18" charset="0"/>
                                </a:rPr>
                                <m:t>𝑝𝑜𝑠</m:t>
                              </m:r>
                            </m:oMath>
                          </a14:m>
                          <a:r>
                            <a:rPr lang="zh-CN" sz="1800" dirty="0">
                              <a:effectLst/>
                            </a:rPr>
                            <a:t>个位置修改为</a:t>
                          </a:r>
                          <a14:m>
                            <m:oMath xmlns:m="http://schemas.openxmlformats.org/officeDocument/2006/math">
                              <m:r>
                                <a:rPr lang="en-US" sz="1800">
                                  <a:effectLst/>
                                  <a:latin typeface="Cambria Math" panose="02040503050406030204" pitchFamily="18" charset="0"/>
                                </a:rPr>
                                <m:t>𝑘𝑒𝑦</m:t>
                              </m:r>
                            </m:oMath>
                          </a14:m>
                          <a:r>
                            <a:rPr lang="en-US" altLang="zh-CN" sz="1800" dirty="0" smtClean="0">
                              <a:effectLst/>
                            </a:rPr>
                            <a:t> </a:t>
                          </a:r>
                          <a:r>
                            <a:rPr lang="zh-CN" sz="1800" dirty="0" smtClean="0">
                              <a:effectLst/>
                            </a:rPr>
                            <a:t>返回</a:t>
                          </a:r>
                          <a14:m>
                            <m:oMath xmlns:m="http://schemas.openxmlformats.org/officeDocument/2006/math">
                              <m:r>
                                <a:rPr lang="en-US" sz="1800">
                                  <a:effectLst/>
                                  <a:latin typeface="Cambria Math" panose="02040503050406030204" pitchFamily="18" charset="0"/>
                                </a:rPr>
                                <m:t>𝑘𝑒𝑦</m:t>
                              </m:r>
                            </m:oMath>
                          </a14:m>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a:effectLst/>
                            </a:rPr>
                            <a:t>若内存第</a:t>
                          </a:r>
                          <a:r>
                            <a:rPr lang="en-US" sz="1800" dirty="0">
                              <a:effectLst/>
                            </a:rPr>
                            <a:t>0</a:t>
                          </a:r>
                          <a:r>
                            <a:rPr lang="zh-CN" sz="1800" dirty="0">
                              <a:effectLst/>
                            </a:rPr>
                            <a:t>个位置的值为</a:t>
                          </a:r>
                          <a:r>
                            <a:rPr lang="en-US" sz="1800" dirty="0">
                              <a:effectLst/>
                            </a:rPr>
                            <a:t>0</a:t>
                          </a:r>
                          <a:r>
                            <a:rPr lang="zh-CN" sz="1800" dirty="0">
                              <a:effectLst/>
                            </a:rPr>
                            <a:t>则执行</a:t>
                          </a:r>
                          <a:r>
                            <a:rPr lang="en-US" sz="1800" dirty="0">
                              <a:effectLst/>
                            </a:rPr>
                            <a:t>[expr0]</a:t>
                          </a:r>
                          <a:r>
                            <a:rPr lang="zh-CN" sz="1800" dirty="0">
                              <a:effectLst/>
                            </a:rPr>
                            <a:t>并</a:t>
                          </a:r>
                          <a:r>
                            <a:rPr lang="zh-CN" sz="1800" dirty="0" smtClean="0">
                              <a:effectLst/>
                            </a:rPr>
                            <a:t>返回</a:t>
                          </a:r>
                          <a:r>
                            <a:rPr lang="zh-CN" altLang="en-US" sz="1800" dirty="0" smtClean="0">
                              <a:effectLst/>
                            </a:rPr>
                            <a:t>，</a:t>
                          </a:r>
                          <a:r>
                            <a:rPr lang="zh-CN" sz="1800" dirty="0" smtClean="0">
                              <a:effectLst/>
                            </a:rPr>
                            <a:t>否则</a:t>
                          </a:r>
                          <a:r>
                            <a:rPr lang="zh-CN" sz="1800" dirty="0">
                              <a:effectLst/>
                            </a:rPr>
                            <a:t>执行</a:t>
                          </a:r>
                          <a:r>
                            <a:rPr lang="en-US" sz="1800" dirty="0">
                              <a:effectLst/>
                            </a:rPr>
                            <a:t>[expr1]</a:t>
                          </a:r>
                          <a:r>
                            <a:rPr lang="zh-CN" sz="1800" dirty="0">
                              <a:effectLst/>
                            </a:rPr>
                            <a:t>并</a:t>
                          </a:r>
                          <a:r>
                            <a:rPr lang="zh-CN" sz="1800" dirty="0" smtClean="0">
                              <a:effectLst/>
                            </a:rPr>
                            <a:t>返回</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829">
                    <a:tc>
                      <a:txBody>
                        <a:bodyPr/>
                        <a:lstStyle/>
                        <a:p>
                          <a:pPr>
                            <a:lnSpc>
                              <a:spcPct val="115000"/>
                            </a:lnSpc>
                            <a:spcBef>
                              <a:spcPts val="500"/>
                            </a:spcBef>
                            <a:spcAft>
                              <a:spcPts val="0"/>
                            </a:spcAft>
                          </a:pPr>
                          <a:r>
                            <a:rPr lang="en-US" sz="1800">
                              <a:effectLst/>
                            </a:rPr>
                            <a:t>|[expr0][expr1]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sz="1800" dirty="0" smtClean="0">
                              <a:effectLst/>
                            </a:rPr>
                            <a:t>[</a:t>
                          </a:r>
                          <a:r>
                            <a:rPr lang="en-US" sz="1800" dirty="0">
                              <a:effectLst/>
                            </a:rPr>
                            <a:t>expr0</a:t>
                          </a:r>
                          <a:r>
                            <a:rPr lang="en-US" sz="1800" dirty="0" smtClean="0">
                              <a:effectLst/>
                            </a:rPr>
                            <a:t>]|[expr1]</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829">
                    <a:tc>
                      <a:txBody>
                        <a:bodyPr/>
                        <a:lstStyle/>
                        <a:p>
                          <a:pPr>
                            <a:lnSpc>
                              <a:spcPct val="115000"/>
                            </a:lnSpc>
                            <a:spcBef>
                              <a:spcPts val="500"/>
                            </a:spcBef>
                            <a:spcAft>
                              <a:spcPts val="0"/>
                            </a:spcAft>
                          </a:pPr>
                          <a:r>
                            <a:rPr lang="en-US" sz="1800">
                              <a:effectLst/>
                            </a:rPr>
                            <a:t>&amp;[expr0][expr1]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[expr0]&amp;[expr1]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829">
                    <a:tc>
                      <a:txBody>
                        <a:bodyPr/>
                        <a:lstStyle/>
                        <a:p>
                          <a:pPr>
                            <a:lnSpc>
                              <a:spcPct val="115000"/>
                            </a:lnSpc>
                            <a:spcBef>
                              <a:spcPts val="500"/>
                            </a:spcBef>
                            <a:spcAft>
                              <a:spcPts val="0"/>
                            </a:spcAft>
                          </a:pPr>
                          <a:r>
                            <a:rPr lang="en-US" sz="1800">
                              <a:effectLst/>
                            </a:rPr>
                            <a:t>^[expr0][expr1]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l[expr0][expr1]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[expr0]&lt;&lt;[expr1]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r[expr0][expr1]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[expr0]&gt;&gt;[expr1]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t[expr]</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smtClean="0">
                              <a:effectLst/>
                            </a:rPr>
                            <a:t>返回</a:t>
                          </a:r>
                          <a14:m>
                            <m:oMath xmlns:m="http://schemas.openxmlformats.org/officeDocument/2006/math">
                              <m:r>
                                <a:rPr lang="en-US" sz="1800">
                                  <a:effectLst/>
                                  <a:latin typeface="Cambria Math" panose="02040503050406030204" pitchFamily="18" charset="0"/>
                                </a:rPr>
                                <m:t>𝑟</m:t>
                              </m:r>
                            </m:oMath>
                          </a14:m>
                          <a:r>
                            <a:rPr lang="zh-CN" sz="1800" dirty="0">
                              <a:effectLst/>
                            </a:rPr>
                            <a:t>的</a:t>
                          </a:r>
                          <a:r>
                            <a:rPr lang="en-US" sz="1800" dirty="0">
                              <a:effectLst/>
                            </a:rPr>
                            <a:t>32</a:t>
                          </a:r>
                          <a:r>
                            <a:rPr lang="zh-CN" sz="1800" dirty="0">
                              <a:effectLst/>
                            </a:rPr>
                            <a:t>位二进制表示中后缀</a:t>
                          </a:r>
                          <a:r>
                            <a:rPr lang="en-US" sz="1800" dirty="0">
                              <a:effectLst/>
                            </a:rPr>
                            <a:t>0</a:t>
                          </a:r>
                          <a:r>
                            <a:rPr lang="zh-CN" sz="1800" dirty="0">
                              <a:effectLst/>
                            </a:rPr>
                            <a:t>的</a:t>
                          </a:r>
                          <a:r>
                            <a:rPr lang="zh-CN" sz="1800" dirty="0" smtClean="0">
                              <a:effectLst/>
                            </a:rPr>
                            <a:t>个数</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h[expr]</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smtClean="0">
                              <a:effectLst/>
                            </a:rPr>
                            <a:t>返回</a:t>
                          </a:r>
                          <a14:m>
                            <m:oMath xmlns:m="http://schemas.openxmlformats.org/officeDocument/2006/math">
                              <m:r>
                                <a:rPr lang="en-US" sz="1800">
                                  <a:effectLst/>
                                  <a:latin typeface="Cambria Math" panose="02040503050406030204" pitchFamily="18" charset="0"/>
                                </a:rPr>
                                <m:t>𝑟</m:t>
                              </m:r>
                            </m:oMath>
                          </a14:m>
                          <a:r>
                            <a:rPr lang="zh-CN" sz="1800" dirty="0">
                              <a:effectLst/>
                            </a:rPr>
                            <a:t>的</a:t>
                          </a:r>
                          <a:r>
                            <a:rPr lang="en-US" sz="1800" dirty="0">
                              <a:effectLst/>
                            </a:rPr>
                            <a:t>32</a:t>
                          </a:r>
                          <a:r>
                            <a:rPr lang="zh-CN" sz="1800" dirty="0">
                              <a:effectLst/>
                            </a:rPr>
                            <a:t>位二进制表示中前缀</a:t>
                          </a:r>
                          <a:r>
                            <a:rPr lang="en-US" sz="1800" dirty="0">
                              <a:effectLst/>
                            </a:rPr>
                            <a:t>0</a:t>
                          </a:r>
                          <a:r>
                            <a:rPr lang="zh-CN" sz="1800" dirty="0">
                              <a:effectLst/>
                            </a:rPr>
                            <a:t>的</a:t>
                          </a:r>
                          <a:r>
                            <a:rPr lang="zh-CN" sz="1800" dirty="0" smtClean="0">
                              <a:effectLst/>
                            </a:rPr>
                            <a:t>个数</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bl>
              </a:graphicData>
            </a:graphic>
          </p:graphicFrame>
        </mc:Choice>
        <mc:Fallback xmlns="">
          <p:graphicFrame>
            <p:nvGraphicFramePr>
              <p:cNvPr id="5" name="内容占位符 4"/>
              <p:cNvGraphicFramePr>
                <a:graphicFrameLocks noGrp="1"/>
              </p:cNvGraphicFramePr>
              <p:nvPr>
                <p:ph idx="1"/>
                <p:extLst>
                  <p:ext uri="{D42A27DB-BD31-4B8C-83A1-F6EECF244321}">
                    <p14:modId xmlns:p14="http://schemas.microsoft.com/office/powerpoint/2010/main" val="1260307991"/>
                  </p:ext>
                </p:extLst>
              </p:nvPr>
            </p:nvGraphicFramePr>
            <p:xfrm>
              <a:off x="641445" y="1911268"/>
              <a:ext cx="7779224" cy="4717630"/>
            </p:xfrm>
            <a:graphic>
              <a:graphicData uri="http://schemas.openxmlformats.org/drawingml/2006/table">
                <a:tbl>
                  <a:tblPr firstRow="1" firstCol="1" bandRow="1">
                    <a:tableStyleId>{0E3FDE45-AF77-4B5C-9715-49D594BDF05E}</a:tableStyleId>
                  </a:tblPr>
                  <a:tblGrid>
                    <a:gridCol w="1983213"/>
                    <a:gridCol w="5796011"/>
                  </a:tblGrid>
                  <a:tr h="296037">
                    <a:tc>
                      <a:txBody>
                        <a:bodyPr/>
                        <a:lstStyle/>
                        <a:p>
                          <a:pPr>
                            <a:lnSpc>
                              <a:spcPct val="115000"/>
                            </a:lnSpc>
                            <a:spcBef>
                              <a:spcPts val="500"/>
                            </a:spcBef>
                            <a:spcAft>
                              <a:spcPts val="0"/>
                            </a:spcAft>
                          </a:pPr>
                          <a:r>
                            <a:rPr lang="zh-CN" sz="1800" cap="all" dirty="0">
                              <a:effectLst/>
                            </a:rPr>
                            <a:t>调用格式</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cap="all">
                              <a:effectLst/>
                            </a:rPr>
                            <a:t>作用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523591">
                    <a:tc>
                      <a:txBody>
                        <a:bodyPr/>
                        <a:lstStyle/>
                        <a:p>
                          <a:pPr>
                            <a:lnSpc>
                              <a:spcPct val="115000"/>
                            </a:lnSpc>
                            <a:spcBef>
                              <a:spcPts val="500"/>
                            </a:spcBef>
                            <a:spcAft>
                              <a:spcPts val="0"/>
                            </a:spcAft>
                          </a:pPr>
                          <a:r>
                            <a:rPr lang="en-US" sz="1800" dirty="0">
                              <a:effectLst/>
                            </a:rPr>
                            <a:t>x[</a:t>
                          </a:r>
                          <a:r>
                            <a:rPr lang="en-US" sz="1800" dirty="0" err="1">
                              <a:effectLst/>
                            </a:rPr>
                            <a:t>hex_str</a:t>
                          </a:r>
                          <a:r>
                            <a:rPr lang="en-US" sz="1800" dirty="0">
                              <a:effectLst/>
                            </a:rPr>
                            <a:t>]</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a:effectLst/>
                            </a:rPr>
                            <a:t>返回十六进制数</a:t>
                          </a:r>
                          <a:r>
                            <a:rPr lang="en-US" sz="1800" dirty="0">
                              <a:effectLst/>
                            </a:rPr>
                            <a:t>[</a:t>
                          </a:r>
                          <a:r>
                            <a:rPr lang="en-US" sz="1800" dirty="0" err="1">
                              <a:effectLst/>
                            </a:rPr>
                            <a:t>hex_str</a:t>
                          </a:r>
                          <a:r>
                            <a:rPr lang="en-US" sz="1800" dirty="0">
                              <a:effectLst/>
                            </a:rPr>
                            <a:t>]</a:t>
                          </a:r>
                          <a:r>
                            <a:rPr lang="zh-CN" sz="1800" dirty="0">
                              <a:effectLst/>
                            </a:rPr>
                            <a:t>的</a:t>
                          </a:r>
                          <a:r>
                            <a:rPr lang="zh-CN" sz="1800" dirty="0" smtClean="0">
                              <a:effectLst/>
                            </a:rPr>
                            <a:t>值</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&lt;[pos]</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endParaRPr lang="zh-CN"/>
                        </a:p>
                      </a:txBody>
                      <a:tcPr marL="65588" marR="65588" marT="0" marB="0">
                        <a:blipFill rotWithShape="0">
                          <a:blip r:embed="rId2"/>
                          <a:stretch>
                            <a:fillRect l="-34280" t="-257143" r="-105" b="-1067857"/>
                          </a:stretch>
                        </a:blipFill>
                      </a:tcPr>
                    </a:tc>
                  </a:tr>
                  <a:tr h="524238">
                    <a:tc>
                      <a:txBody>
                        <a:bodyPr/>
                        <a:lstStyle/>
                        <a:p>
                          <a:pPr>
                            <a:lnSpc>
                              <a:spcPct val="115000"/>
                            </a:lnSpc>
                            <a:spcBef>
                              <a:spcPts val="500"/>
                            </a:spcBef>
                            <a:spcAft>
                              <a:spcPts val="0"/>
                            </a:spcAft>
                          </a:pPr>
                          <a:r>
                            <a:rPr lang="en-US" sz="1800">
                              <a:effectLst/>
                            </a:rPr>
                            <a:t>&gt;[pos][key]</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endParaRPr lang="zh-CN"/>
                        </a:p>
                      </a:txBody>
                      <a:tcPr marL="65588" marR="65588" marT="0" marB="0">
                        <a:blipFill rotWithShape="0">
                          <a:blip r:embed="rId2"/>
                          <a:stretch>
                            <a:fillRect l="-34280" t="-232558" r="-105" b="-595349"/>
                          </a:stretch>
                        </a:blipFill>
                      </a:tcPr>
                    </a:tc>
                  </a:tr>
                  <a:tr h="610362">
                    <a:tc>
                      <a:txBody>
                        <a:bodyPr/>
                        <a:lstStyle/>
                        <a:p>
                          <a:pPr>
                            <a:lnSpc>
                              <a:spcPct val="115000"/>
                            </a:lnSpc>
                            <a:spcBef>
                              <a:spcPts val="500"/>
                            </a:spcBef>
                            <a:spcAft>
                              <a:spcPts val="0"/>
                            </a:spcAft>
                          </a:pPr>
                          <a:r>
                            <a:rPr lang="en-US" sz="1800">
                              <a:effectLst/>
                            </a:rPr>
                            <a:t>?[expr0][expr1]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sz="1800" dirty="0">
                              <a:effectLst/>
                            </a:rPr>
                            <a:t>若内存第</a:t>
                          </a:r>
                          <a:r>
                            <a:rPr lang="en-US" sz="1800" dirty="0">
                              <a:effectLst/>
                            </a:rPr>
                            <a:t>0</a:t>
                          </a:r>
                          <a:r>
                            <a:rPr lang="zh-CN" sz="1800" dirty="0">
                              <a:effectLst/>
                            </a:rPr>
                            <a:t>个位置的值为</a:t>
                          </a:r>
                          <a:r>
                            <a:rPr lang="en-US" sz="1800" dirty="0">
                              <a:effectLst/>
                            </a:rPr>
                            <a:t>0</a:t>
                          </a:r>
                          <a:r>
                            <a:rPr lang="zh-CN" sz="1800" dirty="0">
                              <a:effectLst/>
                            </a:rPr>
                            <a:t>则执行</a:t>
                          </a:r>
                          <a:r>
                            <a:rPr lang="en-US" sz="1800" dirty="0">
                              <a:effectLst/>
                            </a:rPr>
                            <a:t>[expr0]</a:t>
                          </a:r>
                          <a:r>
                            <a:rPr lang="zh-CN" sz="1800" dirty="0">
                              <a:effectLst/>
                            </a:rPr>
                            <a:t>并</a:t>
                          </a:r>
                          <a:r>
                            <a:rPr lang="zh-CN" sz="1800" dirty="0" smtClean="0">
                              <a:effectLst/>
                            </a:rPr>
                            <a:t>返回</a:t>
                          </a:r>
                          <a:r>
                            <a:rPr lang="zh-CN" altLang="en-US" sz="1800" dirty="0" smtClean="0">
                              <a:effectLst/>
                            </a:rPr>
                            <a:t>，</a:t>
                          </a:r>
                          <a:r>
                            <a:rPr lang="zh-CN" sz="1800" dirty="0" smtClean="0">
                              <a:effectLst/>
                            </a:rPr>
                            <a:t>否则</a:t>
                          </a:r>
                          <a:r>
                            <a:rPr lang="zh-CN" sz="1800" dirty="0">
                              <a:effectLst/>
                            </a:rPr>
                            <a:t>执行</a:t>
                          </a:r>
                          <a:r>
                            <a:rPr lang="en-US" sz="1800" dirty="0">
                              <a:effectLst/>
                            </a:rPr>
                            <a:t>[expr1]</a:t>
                          </a:r>
                          <a:r>
                            <a:rPr lang="zh-CN" sz="1800" dirty="0">
                              <a:effectLst/>
                            </a:rPr>
                            <a:t>并</a:t>
                          </a:r>
                          <a:r>
                            <a:rPr lang="zh-CN" sz="1800" dirty="0" smtClean="0">
                              <a:effectLst/>
                            </a:rPr>
                            <a:t>返回</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829">
                    <a:tc>
                      <a:txBody>
                        <a:bodyPr/>
                        <a:lstStyle/>
                        <a:p>
                          <a:pPr>
                            <a:lnSpc>
                              <a:spcPct val="115000"/>
                            </a:lnSpc>
                            <a:spcBef>
                              <a:spcPts val="500"/>
                            </a:spcBef>
                            <a:spcAft>
                              <a:spcPts val="0"/>
                            </a:spcAft>
                          </a:pPr>
                          <a:r>
                            <a:rPr lang="en-US" sz="1800">
                              <a:effectLst/>
                            </a:rPr>
                            <a:t>|[expr0][expr1]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sz="1800" dirty="0" smtClean="0">
                              <a:effectLst/>
                            </a:rPr>
                            <a:t>[</a:t>
                          </a:r>
                          <a:r>
                            <a:rPr lang="en-US" sz="1800" dirty="0">
                              <a:effectLst/>
                            </a:rPr>
                            <a:t>expr0</a:t>
                          </a:r>
                          <a:r>
                            <a:rPr lang="en-US" sz="1800" dirty="0" smtClean="0">
                              <a:effectLst/>
                            </a:rPr>
                            <a:t>]|[expr1]</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829">
                    <a:tc>
                      <a:txBody>
                        <a:bodyPr/>
                        <a:lstStyle/>
                        <a:p>
                          <a:pPr>
                            <a:lnSpc>
                              <a:spcPct val="115000"/>
                            </a:lnSpc>
                            <a:spcBef>
                              <a:spcPts val="500"/>
                            </a:spcBef>
                            <a:spcAft>
                              <a:spcPts val="0"/>
                            </a:spcAft>
                          </a:pPr>
                          <a:r>
                            <a:rPr lang="en-US" sz="1800">
                              <a:effectLst/>
                            </a:rPr>
                            <a:t>&amp;[expr0][expr1]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[expr0]&amp;[expr1]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829">
                    <a:tc>
                      <a:txBody>
                        <a:bodyPr/>
                        <a:lstStyle/>
                        <a:p>
                          <a:pPr>
                            <a:lnSpc>
                              <a:spcPct val="115000"/>
                            </a:lnSpc>
                            <a:spcBef>
                              <a:spcPts val="500"/>
                            </a:spcBef>
                            <a:spcAft>
                              <a:spcPts val="0"/>
                            </a:spcAft>
                          </a:pPr>
                          <a:r>
                            <a:rPr lang="en-US" sz="1800">
                              <a:effectLst/>
                            </a:rPr>
                            <a:t>^[expr0][expr1]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l[expr0][expr1]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[expr0]&lt;&lt;[expr1]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r[expr0][expr1]</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pPr>
                            <a:lnSpc>
                              <a:spcPct val="115000"/>
                            </a:lnSpc>
                            <a:spcBef>
                              <a:spcPts val="500"/>
                            </a:spcBef>
                            <a:spcAft>
                              <a:spcPts val="0"/>
                            </a:spcAft>
                          </a:pPr>
                          <a:r>
                            <a:rPr lang="zh-CN" altLang="en-US" sz="1800" dirty="0" smtClean="0">
                              <a:effectLst/>
                            </a:rPr>
                            <a:t>返回</a:t>
                          </a:r>
                          <a:r>
                            <a:rPr lang="en-US" altLang="zh-CN" sz="1800" dirty="0" smtClean="0">
                              <a:effectLst/>
                            </a:rPr>
                            <a:t>[expr0]&gt;&gt;[expr1]</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r>
                  <a:tr h="345183">
                    <a:tc>
                      <a:txBody>
                        <a:bodyPr/>
                        <a:lstStyle/>
                        <a:p>
                          <a:pPr>
                            <a:lnSpc>
                              <a:spcPct val="115000"/>
                            </a:lnSpc>
                            <a:spcBef>
                              <a:spcPts val="500"/>
                            </a:spcBef>
                            <a:spcAft>
                              <a:spcPts val="0"/>
                            </a:spcAft>
                          </a:pPr>
                          <a:r>
                            <a:rPr lang="en-US" sz="1800">
                              <a:effectLst/>
                            </a:rPr>
                            <a:t>t[expr]</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endParaRPr lang="zh-CN"/>
                        </a:p>
                      </a:txBody>
                      <a:tcPr marL="65588" marR="65588" marT="0" marB="0">
                        <a:blipFill rotWithShape="0">
                          <a:blip r:embed="rId2"/>
                          <a:stretch>
                            <a:fillRect l="-34280" t="-1198214" r="-105" b="-126786"/>
                          </a:stretch>
                        </a:blipFill>
                      </a:tcPr>
                    </a:tc>
                  </a:tr>
                  <a:tr h="345183">
                    <a:tc>
                      <a:txBody>
                        <a:bodyPr/>
                        <a:lstStyle/>
                        <a:p>
                          <a:pPr>
                            <a:lnSpc>
                              <a:spcPct val="115000"/>
                            </a:lnSpc>
                            <a:spcBef>
                              <a:spcPts val="500"/>
                            </a:spcBef>
                            <a:spcAft>
                              <a:spcPts val="0"/>
                            </a:spcAft>
                          </a:pPr>
                          <a:r>
                            <a:rPr lang="en-US" sz="1800">
                              <a:effectLst/>
                            </a:rPr>
                            <a:t>h[expr]</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5588" marR="65588" marT="0" marB="0"/>
                    </a:tc>
                    <a:tc>
                      <a:txBody>
                        <a:bodyPr/>
                        <a:lstStyle/>
                        <a:p>
                          <a:endParaRPr lang="zh-CN"/>
                        </a:p>
                      </a:txBody>
                      <a:tcPr marL="65588" marR="65588" marT="0" marB="0">
                        <a:blipFill rotWithShape="0">
                          <a:blip r:embed="rId2"/>
                          <a:stretch>
                            <a:fillRect l="-34280" t="-1275439" r="-105" b="-24561"/>
                          </a:stretch>
                        </a:blipFill>
                      </a:tcPr>
                    </a:tc>
                  </a:tr>
                </a:tbl>
              </a:graphicData>
            </a:graphic>
          </p:graphicFrame>
        </mc:Fallback>
      </mc:AlternateContent>
    </p:spTree>
    <p:extLst>
      <p:ext uri="{BB962C8B-B14F-4D97-AF65-F5344CB8AC3E}">
        <p14:creationId xmlns:p14="http://schemas.microsoft.com/office/powerpoint/2010/main" val="96362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依次给出</a:t>
                </a:r>
                <a14:m>
                  <m:oMath xmlns:m="http://schemas.openxmlformats.org/officeDocument/2006/math">
                    <m:r>
                      <a:rPr lang="en-US" altLang="zh-CN" sz="2400" i="1">
                        <a:latin typeface="Cambria Math" panose="02040503050406030204" pitchFamily="18" charset="0"/>
                      </a:rPr>
                      <m:t>𝑛</m:t>
                    </m:r>
                  </m:oMath>
                </a14:m>
                <a:r>
                  <a:rPr lang="zh-CN" altLang="zh-CN" sz="2400" dirty="0"/>
                  <a:t>个</a:t>
                </a:r>
                <a:r>
                  <a:rPr lang="zh-CN" altLang="zh-CN" sz="2400" dirty="0" smtClean="0"/>
                  <a:t>要求</a:t>
                </a:r>
                <a:endParaRPr lang="en-US" altLang="zh-CN" sz="2400" dirty="0"/>
              </a:p>
              <a:p>
                <a:pPr marL="360000" indent="-360000">
                  <a:buFont typeface="Wingdings" panose="05000000000000000000" pitchFamily="2" charset="2"/>
                  <a:buChar char="Ø"/>
                </a:pPr>
                <a:r>
                  <a:rPr lang="zh-CN" altLang="zh-CN" sz="2400" dirty="0"/>
                  <a:t>每个要求形如</a:t>
                </a:r>
                <a14:m>
                  <m:oMath xmlns:m="http://schemas.openxmlformats.org/officeDocument/2006/math">
                    <m:d>
                      <m:dPr>
                        <m:ctrlPr>
                          <a:rPr lang="zh-CN" altLang="zh-CN" sz="2400" i="1">
                            <a:latin typeface="Cambria Math" panose="02040503050406030204" pitchFamily="18" charset="0"/>
                          </a:rPr>
                        </m:ctrlPr>
                      </m:dPr>
                      <m:e>
                        <m:r>
                          <a:rPr lang="en-US" altLang="zh-CN" sz="2400" i="1">
                            <a:latin typeface="Cambria Math" panose="02040503050406030204" pitchFamily="18" charset="0"/>
                          </a:rPr>
                          <m:t>𝑉</m:t>
                        </m:r>
                        <m:r>
                          <a:rPr lang="en-US" altLang="zh-CN" sz="2400" i="1">
                            <a:latin typeface="Cambria Math" panose="02040503050406030204" pitchFamily="18" charset="0"/>
                          </a:rPr>
                          <m:t>,</m:t>
                        </m:r>
                        <m:r>
                          <a:rPr lang="en-US" altLang="zh-CN" sz="2400" i="1">
                            <a:latin typeface="Cambria Math" panose="02040503050406030204" pitchFamily="18" charset="0"/>
                          </a:rPr>
                          <m:t>𝑅</m:t>
                        </m:r>
                      </m:e>
                    </m:d>
                  </m:oMath>
                </a14:m>
                <a:r>
                  <a:rPr lang="zh-CN" altLang="zh-CN" sz="2400" dirty="0"/>
                  <a:t>，表示对于输入</a:t>
                </a:r>
                <a14:m>
                  <m:oMath xmlns:m="http://schemas.openxmlformats.org/officeDocument/2006/math">
                    <m:r>
                      <a:rPr lang="en-US" altLang="zh-CN" sz="2400" i="1">
                        <a:latin typeface="Cambria Math" panose="02040503050406030204" pitchFamily="18" charset="0"/>
                      </a:rPr>
                      <m:t>𝑉</m:t>
                    </m:r>
                  </m:oMath>
                </a14:m>
                <a:r>
                  <a:rPr lang="zh-CN" altLang="zh-CN" sz="2400" dirty="0"/>
                  <a:t>，你的程序的输出应为</a:t>
                </a:r>
                <a14:m>
                  <m:oMath xmlns:m="http://schemas.openxmlformats.org/officeDocument/2006/math">
                    <m:r>
                      <a:rPr lang="en-US" altLang="zh-CN" sz="2400" i="1">
                        <a:latin typeface="Cambria Math" panose="02040503050406030204" pitchFamily="18" charset="0"/>
                      </a:rPr>
                      <m:t>𝑅</m:t>
                    </m:r>
                  </m:oMath>
                </a14:m>
                <a:endParaRPr lang="zh-CN" altLang="zh-CN" sz="2400" dirty="0"/>
              </a:p>
              <a:p>
                <a:pPr marL="360000" lvl="0" indent="-360000">
                  <a:buFont typeface="Wingdings" panose="05000000000000000000" pitchFamily="2" charset="2"/>
                  <a:buChar char="Ø"/>
                </a:pPr>
                <a:r>
                  <a:rPr lang="zh-CN" altLang="en-US" sz="2400" dirty="0" smtClean="0"/>
                  <a:t>要求维护程序满足已给出的所有要求</a:t>
                </a:r>
                <a:endParaRPr lang="en-US" altLang="zh-CN" sz="2400" dirty="0" smtClean="0"/>
              </a:p>
              <a:p>
                <a:pPr marL="360000" lvl="0" indent="-360000">
                  <a:buFont typeface="Wingdings" panose="05000000000000000000" pitchFamily="2" charset="2"/>
                  <a:buChar char="Ø"/>
                </a:pPr>
                <a:r>
                  <a:rPr lang="zh-CN" altLang="en-US" sz="2400" dirty="0" smtClean="0"/>
                  <a:t>维护的方式：在程序最后插入</a:t>
                </a:r>
                <a:r>
                  <a:rPr lang="en-US" altLang="zh-CN" sz="2400" dirty="0" smtClean="0"/>
                  <a:t>/</a:t>
                </a:r>
                <a:r>
                  <a:rPr lang="zh-CN" altLang="en-US" sz="2400" dirty="0" smtClean="0"/>
                  <a:t>删除字母</a:t>
                </a:r>
                <a:endParaRPr lang="en-US" altLang="zh-CN" sz="2400" dirty="0" smtClean="0"/>
              </a:p>
              <a:p>
                <a:pPr marL="360000" lvl="0" indent="-360000">
                  <a:buFont typeface="Wingdings" panose="05000000000000000000" pitchFamily="2" charset="2"/>
                  <a:buChar char="Ø"/>
                </a:pPr>
                <a:r>
                  <a:rPr lang="zh-CN" altLang="en-US" sz="2400" dirty="0" smtClean="0"/>
                  <a:t>限制：程序长度限制、修改次数限制、运行步数限制</a:t>
                </a:r>
                <a:r>
                  <a:rPr lang="zh-CN" altLang="en-US" sz="2400" dirty="0"/>
                  <a:t/>
                </a:r>
                <a:br>
                  <a:rPr lang="zh-CN" altLang="en-US" sz="2400" dirty="0"/>
                </a:br>
                <a:r>
                  <a:rPr lang="zh-CN" altLang="en-US" sz="2400" dirty="0"/>
                  <a:t/>
                </a:r>
                <a:br>
                  <a:rPr lang="zh-CN" altLang="en-US" sz="2400" dirty="0"/>
                </a:b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672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b="1" dirty="0" smtClean="0"/>
                  <a:t>语句连接</a:t>
                </a:r>
                <a:endParaRPr lang="en-US" altLang="zh-CN" sz="2400" b="1" dirty="0" smtClean="0"/>
              </a:p>
              <a:p>
                <a:pPr marL="360000" lvl="0" indent="-360000">
                  <a:buFont typeface="Wingdings" panose="05000000000000000000" pitchFamily="2" charset="2"/>
                  <a:buChar char="Ø"/>
                </a:pPr>
                <a:r>
                  <a:rPr lang="zh-CN" altLang="en-US" sz="2400" dirty="0" smtClean="0"/>
                  <a:t>合理选择与</a:t>
                </a:r>
                <a:r>
                  <a:rPr lang="en-US" altLang="zh-CN" sz="2400" dirty="0" smtClean="0"/>
                  <a:t>/</a:t>
                </a:r>
                <a:r>
                  <a:rPr lang="zh-CN" altLang="en-US" sz="2400" dirty="0" smtClean="0"/>
                  <a:t>或</a:t>
                </a:r>
                <a:r>
                  <a:rPr lang="en-US" altLang="zh-CN" sz="2400" dirty="0" smtClean="0"/>
                  <a:t>/</a:t>
                </a:r>
                <a:r>
                  <a:rPr lang="zh-CN" altLang="en-US" sz="2400" dirty="0" smtClean="0"/>
                  <a:t>异或运算实现</a:t>
                </a:r>
                <a:endParaRPr lang="en-US" altLang="zh-CN" sz="2400" dirty="0" smtClean="0"/>
              </a:p>
              <a:p>
                <a:pPr marL="360000" lvl="0" indent="-360000">
                  <a:buFont typeface="Wingdings" panose="05000000000000000000" pitchFamily="2" charset="2"/>
                  <a:buChar char="Ø"/>
                </a:pPr>
                <a:r>
                  <a:rPr lang="zh-CN" altLang="en-US" sz="2400" b="1" dirty="0" smtClean="0"/>
                  <a:t>判断两数是否相等</a:t>
                </a:r>
                <a:endParaRPr lang="en-US" altLang="zh-CN" sz="2400" b="1" dirty="0" smtClean="0"/>
              </a:p>
              <a:p>
                <a:pPr marL="360000" lvl="0" indent="-360000">
                  <a:buFont typeface="Wingdings" panose="05000000000000000000" pitchFamily="2" charset="2"/>
                  <a:buChar char="Ø"/>
                </a:pPr>
                <a:r>
                  <a:rPr lang="zh-CN" altLang="en-US" sz="2400" dirty="0" smtClean="0"/>
                  <a:t>判断异或值是否为零</a:t>
                </a:r>
                <a:endParaRPr lang="en-US" altLang="zh-CN" sz="2400" dirty="0" smtClean="0"/>
              </a:p>
              <a:p>
                <a:pPr marL="360000" lvl="0" indent="-360000">
                  <a:buFont typeface="Wingdings" panose="05000000000000000000" pitchFamily="2" charset="2"/>
                  <a:buChar char="Ø"/>
                </a:pPr>
                <a:r>
                  <a:rPr lang="pt-BR" altLang="zh-CN" sz="2400" dirty="0">
                    <a:latin typeface="Consolas" panose="020B0609020204030204" pitchFamily="49" charset="0"/>
                    <a:cs typeface="Consolas" panose="020B0609020204030204" pitchFamily="49" charset="0"/>
                  </a:rPr>
                  <a:t>|&amp;x0&gt;x0ˆ[num1][num2</a:t>
                </a:r>
                <a:r>
                  <a:rPr lang="pt-BR" altLang="zh-CN" sz="2400" dirty="0" smtClean="0">
                    <a:latin typeface="Consolas" panose="020B0609020204030204" pitchFamily="49" charset="0"/>
                    <a:cs typeface="Consolas" panose="020B0609020204030204" pitchFamily="49" charset="0"/>
                  </a:rPr>
                  <a:t>]?[</a:t>
                </a:r>
                <a:r>
                  <a:rPr lang="pt-BR" altLang="zh-CN" sz="2400" dirty="0">
                    <a:latin typeface="Consolas" panose="020B0609020204030204" pitchFamily="49" charset="0"/>
                    <a:cs typeface="Consolas" panose="020B0609020204030204" pitchFamily="49" charset="0"/>
                  </a:rPr>
                  <a:t>expr1][expr2</a:t>
                </a:r>
                <a:r>
                  <a:rPr lang="pt-BR" altLang="zh-CN" sz="2400" dirty="0" smtClean="0">
                    <a:latin typeface="Consolas" panose="020B0609020204030204" pitchFamily="49" charset="0"/>
                    <a:cs typeface="Consolas" panose="020B0609020204030204" pitchFamily="49" charset="0"/>
                  </a:rPr>
                  <a:t>]</a:t>
                </a:r>
              </a:p>
              <a:p>
                <a:pPr marL="360000" lvl="0" indent="-360000">
                  <a:buFont typeface="Wingdings" panose="05000000000000000000" pitchFamily="2" charset="2"/>
                  <a:buChar char="Ø"/>
                </a:pPr>
                <a:r>
                  <a:rPr lang="zh-CN" altLang="en-US" sz="2400" dirty="0" smtClean="0">
                    <a:latin typeface="Consolas" panose="020B0609020204030204" pitchFamily="49" charset="0"/>
                    <a:cs typeface="Consolas" panose="020B0609020204030204" pitchFamily="49" charset="0"/>
                  </a:rPr>
                  <a:t>思路一：依次比较输入与每个要求是否相等</a:t>
                </a:r>
                <a:endParaRPr lang="en-US" altLang="zh-CN" sz="2400" dirty="0" smtClean="0">
                  <a:latin typeface="Consolas" panose="020B0609020204030204" pitchFamily="49" charset="0"/>
                  <a:cs typeface="Consolas" panose="020B0609020204030204" pitchFamily="49" charset="0"/>
                </a:endParaRPr>
              </a:p>
              <a:p>
                <a:pPr marL="360000" lvl="0" indent="-360000">
                  <a:buFont typeface="Wingdings" panose="05000000000000000000" pitchFamily="2" charset="2"/>
                  <a:buChar char="Ø"/>
                </a:pPr>
                <a:r>
                  <a:rPr lang="zh-CN" altLang="en-US" sz="2400" dirty="0" smtClean="0"/>
                  <a:t>查询效率</a:t>
                </a:r>
                <a14:m>
                  <m:oMath xmlns:m="http://schemas.openxmlformats.org/officeDocument/2006/math">
                    <m:r>
                      <m:rPr>
                        <m:sty m:val="p"/>
                      </m:rPr>
                      <a:rPr lang="en-US" altLang="zh-CN" sz="2400" b="0" i="0" smtClean="0">
                        <a:latin typeface="Cambria Math" panose="02040503050406030204" pitchFamily="18" charset="0"/>
                      </a:rPr>
                      <m:t>O</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oMath>
                </a14:m>
                <a:r>
                  <a:rPr lang="zh-CN" altLang="en-US" sz="2400" dirty="0" smtClean="0"/>
                  <a:t> 太低</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420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fontScale="92500" lnSpcReduction="10000"/>
          </a:bodyPr>
          <a:lstStyle/>
          <a:p>
            <a:pPr marL="360000" lvl="0" indent="-360000">
              <a:buFont typeface="Wingdings" panose="05000000000000000000" pitchFamily="2" charset="2"/>
              <a:buChar char="Ø"/>
            </a:pPr>
            <a:r>
              <a:rPr lang="zh-CN" altLang="en-US" sz="2400" dirty="0" smtClean="0"/>
              <a:t>还能做什么？</a:t>
            </a:r>
            <a:endParaRPr lang="en-US" altLang="zh-CN" sz="2400" dirty="0" smtClean="0"/>
          </a:p>
          <a:p>
            <a:pPr marL="360000" lvl="0" indent="-360000">
              <a:buFont typeface="Wingdings" panose="05000000000000000000" pitchFamily="2" charset="2"/>
              <a:buChar char="Ø"/>
            </a:pPr>
            <a:r>
              <a:rPr lang="zh-CN" altLang="en-US" sz="2400" dirty="0" smtClean="0"/>
              <a:t>要在庞大的输入集合中快速定位一个数，二分查找？</a:t>
            </a:r>
            <a:endParaRPr lang="en-US" altLang="zh-CN" sz="2400" dirty="0" smtClean="0"/>
          </a:p>
          <a:p>
            <a:pPr marL="360000" lvl="0" indent="-360000">
              <a:buFont typeface="Wingdings" panose="05000000000000000000" pitchFamily="2" charset="2"/>
              <a:buChar char="Ø"/>
            </a:pPr>
            <a:r>
              <a:rPr lang="zh-CN" altLang="en-US" sz="2400" b="1" dirty="0" smtClean="0"/>
              <a:t>比较大小</a:t>
            </a:r>
            <a:endParaRPr lang="pt-BR" altLang="zh-CN" sz="2400" dirty="0" smtClean="0"/>
          </a:p>
          <a:p>
            <a:pPr marL="457200" lvl="0" indent="-457200">
              <a:buFont typeface="+mj-lt"/>
              <a:buAutoNum type="arabicPeriod"/>
            </a:pPr>
            <a:r>
              <a:rPr lang="zh-CN" altLang="en-US" sz="2400" dirty="0"/>
              <a:t>取</a:t>
            </a:r>
            <a:r>
              <a:rPr lang="en-US" altLang="zh-CN" sz="2400" dirty="0"/>
              <a:t>[num1]</a:t>
            </a:r>
            <a:r>
              <a:rPr lang="zh-CN" altLang="en-US" sz="2400" dirty="0"/>
              <a:t>和</a:t>
            </a:r>
            <a:r>
              <a:rPr lang="en-US" altLang="zh-CN" sz="2400" dirty="0"/>
              <a:t>[num2]</a:t>
            </a:r>
            <a:r>
              <a:rPr lang="zh-CN" altLang="en-US" sz="2400" dirty="0"/>
              <a:t>的异或</a:t>
            </a:r>
            <a:r>
              <a:rPr lang="zh-CN" altLang="en-US" sz="2400" dirty="0" smtClean="0"/>
              <a:t>值</a:t>
            </a:r>
            <a:r>
              <a:rPr lang="en-US" altLang="zh-CN" sz="2400" dirty="0" smtClean="0"/>
              <a:t>x</a:t>
            </a:r>
            <a:endParaRPr lang="zh-CN" altLang="en-US" sz="2400" dirty="0"/>
          </a:p>
          <a:p>
            <a:pPr marL="457200" lvl="0" indent="-457200">
              <a:buFont typeface="+mj-lt"/>
              <a:buAutoNum type="arabicPeriod"/>
            </a:pPr>
            <a:r>
              <a:rPr lang="zh-CN" altLang="en-US" sz="2400" dirty="0" smtClean="0"/>
              <a:t>取</a:t>
            </a:r>
            <a:r>
              <a:rPr lang="en-US" altLang="zh-CN" sz="2400" dirty="0" smtClean="0"/>
              <a:t>x</a:t>
            </a:r>
            <a:r>
              <a:rPr lang="zh-CN" altLang="en-US" sz="2400" dirty="0" smtClean="0"/>
              <a:t>的</a:t>
            </a:r>
            <a:r>
              <a:rPr lang="zh-CN" altLang="en-US" sz="2400" dirty="0"/>
              <a:t>前导零</a:t>
            </a:r>
            <a:r>
              <a:rPr lang="zh-CN" altLang="en-US" sz="2400" dirty="0" smtClean="0"/>
              <a:t>个数</a:t>
            </a:r>
            <a:r>
              <a:rPr lang="en-US" altLang="zh-CN" sz="2400" dirty="0" smtClean="0"/>
              <a:t>h</a:t>
            </a:r>
            <a:endParaRPr lang="zh-CN" altLang="en-US" sz="2400" dirty="0"/>
          </a:p>
          <a:p>
            <a:pPr marL="457200" lvl="0" indent="-457200">
              <a:buFont typeface="+mj-lt"/>
              <a:buAutoNum type="arabicPeriod"/>
            </a:pPr>
            <a:r>
              <a:rPr lang="zh-CN" altLang="en-US" sz="2400" dirty="0"/>
              <a:t>将</a:t>
            </a:r>
            <a:r>
              <a:rPr lang="en-US" altLang="zh-CN" sz="2400" dirty="0"/>
              <a:t>[num1]</a:t>
            </a:r>
            <a:r>
              <a:rPr lang="zh-CN" altLang="en-US" sz="2400" dirty="0" smtClean="0"/>
              <a:t>左移</a:t>
            </a:r>
            <a:r>
              <a:rPr lang="en-US" altLang="zh-CN" sz="2400" dirty="0" smtClean="0"/>
              <a:t>h</a:t>
            </a:r>
            <a:r>
              <a:rPr lang="zh-CN" altLang="en-US" sz="2400" dirty="0" smtClean="0"/>
              <a:t>位</a:t>
            </a:r>
            <a:r>
              <a:rPr lang="zh-CN" altLang="en-US" sz="2400" dirty="0"/>
              <a:t>再右移</a:t>
            </a:r>
            <a:r>
              <a:rPr lang="en-US" altLang="zh-CN" sz="2400" dirty="0"/>
              <a:t>31</a:t>
            </a:r>
            <a:r>
              <a:rPr lang="zh-CN" altLang="en-US" sz="2400" dirty="0"/>
              <a:t>位，记</a:t>
            </a:r>
            <a:r>
              <a:rPr lang="zh-CN" altLang="en-US" sz="2400" dirty="0" smtClean="0"/>
              <a:t>为</a:t>
            </a:r>
            <a:r>
              <a:rPr lang="en-US" altLang="zh-CN" sz="2400" dirty="0" smtClean="0"/>
              <a:t>r</a:t>
            </a:r>
            <a:endParaRPr lang="zh-CN" altLang="en-US" sz="2400" dirty="0"/>
          </a:p>
          <a:p>
            <a:pPr marL="457200" lvl="0" indent="-457200">
              <a:buFont typeface="+mj-lt"/>
              <a:buAutoNum type="arabicPeriod"/>
            </a:pPr>
            <a:r>
              <a:rPr lang="zh-CN" altLang="en-US" sz="2400" dirty="0" smtClean="0"/>
              <a:t>若</a:t>
            </a:r>
            <a:r>
              <a:rPr lang="en-US" altLang="zh-CN" sz="2400" dirty="0" smtClean="0"/>
              <a:t>r </a:t>
            </a:r>
            <a:r>
              <a:rPr lang="en-US" altLang="zh-CN" sz="2400" dirty="0"/>
              <a:t>= </a:t>
            </a:r>
            <a:r>
              <a:rPr lang="en-US" altLang="zh-CN" sz="2400" dirty="0" smtClean="0"/>
              <a:t>0</a:t>
            </a:r>
            <a:r>
              <a:rPr lang="zh-CN" altLang="en-US" sz="2400" dirty="0" smtClean="0"/>
              <a:t>则</a:t>
            </a:r>
            <a:r>
              <a:rPr lang="zh-CN" altLang="en-US" sz="2400" dirty="0"/>
              <a:t>执行</a:t>
            </a:r>
            <a:r>
              <a:rPr lang="en-US" altLang="zh-CN" sz="2400" dirty="0"/>
              <a:t>[expr1]</a:t>
            </a:r>
            <a:r>
              <a:rPr lang="zh-CN" altLang="en-US" sz="2400" dirty="0"/>
              <a:t>，否则执行</a:t>
            </a:r>
            <a:r>
              <a:rPr lang="en-US" altLang="zh-CN" sz="2400" dirty="0"/>
              <a:t>[</a:t>
            </a:r>
            <a:r>
              <a:rPr lang="en-US" altLang="zh-CN" sz="2400" dirty="0" smtClean="0"/>
              <a:t>expr2]</a:t>
            </a:r>
            <a:endParaRPr lang="en-US" altLang="zh-CN" sz="2400" dirty="0"/>
          </a:p>
          <a:p>
            <a:pPr marL="360000" lvl="0" indent="-360000">
              <a:buFont typeface="Wingdings" panose="05000000000000000000" pitchFamily="2" charset="2"/>
              <a:buChar char="Ø"/>
            </a:pPr>
            <a:r>
              <a:rPr lang="pt-BR" altLang="zh-CN" sz="2400" dirty="0" smtClean="0">
                <a:latin typeface="Consolas" panose="020B0609020204030204" pitchFamily="49" charset="0"/>
                <a:cs typeface="Consolas" panose="020B0609020204030204" pitchFamily="49" charset="0"/>
              </a:rPr>
              <a:t>|&amp;</a:t>
            </a:r>
            <a:r>
              <a:rPr lang="pt-BR" altLang="zh-CN" sz="2400" dirty="0">
                <a:latin typeface="Consolas" panose="020B0609020204030204" pitchFamily="49" charset="0"/>
                <a:cs typeface="Consolas" panose="020B0609020204030204" pitchFamily="49" charset="0"/>
              </a:rPr>
              <a:t>x0&gt;x0rl[num1]h^[num1][num2]x1F?[expr1][expr2]</a:t>
            </a:r>
            <a:r>
              <a:rPr lang="zh-CN" altLang="en-US" sz="2400" dirty="0"/>
              <a:t/>
            </a:r>
            <a:br>
              <a:rPr lang="zh-CN" altLang="en-US" sz="2400" dirty="0"/>
            </a:br>
            <a:r>
              <a:rPr lang="zh-CN" altLang="en-US" sz="2400" dirty="0"/>
              <a:t/>
            </a:r>
            <a:br>
              <a:rPr lang="zh-CN" altLang="en-US" sz="2400" dirty="0"/>
            </a:br>
            <a:endParaRPr lang="en-US" altLang="zh-CN" sz="2400" dirty="0" smtClean="0"/>
          </a:p>
        </p:txBody>
      </p:sp>
    </p:spTree>
    <p:extLst>
      <p:ext uri="{BB962C8B-B14F-4D97-AF65-F5344CB8AC3E}">
        <p14:creationId xmlns:p14="http://schemas.microsoft.com/office/powerpoint/2010/main" val="361070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至此我们可以解决静态版本的问题</a:t>
                </a:r>
                <a:endParaRPr lang="en-US" altLang="zh-CN" sz="2400" dirty="0" smtClean="0"/>
              </a:p>
              <a:p>
                <a:pPr marL="360000" lvl="0" indent="-360000">
                  <a:buFont typeface="Wingdings" panose="05000000000000000000" pitchFamily="2" charset="2"/>
                  <a:buChar char="Ø"/>
                </a:pPr>
                <a:r>
                  <a:rPr lang="zh-CN" altLang="en-US" sz="2400" dirty="0" smtClean="0"/>
                  <a:t>如何维护新加入的要求？</a:t>
                </a:r>
                <a:endParaRPr lang="en-US" altLang="zh-CN" sz="2400" dirty="0" smtClean="0"/>
              </a:p>
              <a:p>
                <a:pPr marL="360000" lvl="0" indent="-360000">
                  <a:buFont typeface="Wingdings" panose="05000000000000000000" pitchFamily="2" charset="2"/>
                  <a:buChar char="Ø"/>
                </a:pPr>
                <a:r>
                  <a:rPr lang="zh-CN" altLang="en-US" sz="2400" dirty="0" smtClean="0"/>
                  <a:t>思路二：插入一个数就全部重建</a:t>
                </a:r>
                <a:endParaRPr lang="en-US" altLang="zh-CN" sz="2400" dirty="0" smtClean="0"/>
              </a:p>
              <a:p>
                <a:pPr marL="360000" lvl="0" indent="-360000">
                  <a:buFont typeface="Wingdings" panose="05000000000000000000" pitchFamily="2" charset="2"/>
                  <a:buChar char="Ø"/>
                </a:pPr>
                <a:r>
                  <a:rPr lang="zh-CN" altLang="en-US" sz="2400" dirty="0" smtClean="0"/>
                  <a:t>程序删改次数</a:t>
                </a:r>
                <a14:m>
                  <m:oMath xmlns:m="http://schemas.openxmlformats.org/officeDocument/2006/math">
                    <m:r>
                      <m:rPr>
                        <m:sty m:val="p"/>
                      </m:rPr>
                      <a:rPr lang="en-US" altLang="zh-CN" sz="2400" b="0" i="0" smtClean="0">
                        <a:latin typeface="Cambria Math" panose="02040503050406030204" pitchFamily="18" charset="0"/>
                      </a:rPr>
                      <m:t>O</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e>
                    </m:d>
                  </m:oMath>
                </a14:m>
                <a:r>
                  <a:rPr lang="en-US" altLang="zh-CN" sz="2400" dirty="0" smtClean="0"/>
                  <a:t> </a:t>
                </a:r>
                <a:r>
                  <a:rPr lang="zh-CN" altLang="en-US" sz="2400" dirty="0" smtClean="0"/>
                  <a:t>过多</a:t>
                </a:r>
                <a:endParaRPr lang="en-US" altLang="zh-CN" sz="2400" dirty="0" smtClean="0"/>
              </a:p>
              <a:p>
                <a:pPr marL="360000" lvl="0" indent="-360000">
                  <a:buFont typeface="Wingdings" panose="05000000000000000000" pitchFamily="2" charset="2"/>
                  <a:buChar char="Ø"/>
                </a:pPr>
                <a:r>
                  <a:rPr lang="zh-CN" altLang="en-US" sz="2400" dirty="0" smtClean="0"/>
                  <a:t>思路三：分块 </a:t>
                </a:r>
                <a:r>
                  <a:rPr lang="en-US" altLang="zh-CN" sz="2400" dirty="0" smtClean="0"/>
                  <a:t>- </a:t>
                </a:r>
                <a:r>
                  <a:rPr lang="zh-CN" altLang="en-US" sz="2400" dirty="0" smtClean="0"/>
                  <a:t>插入一个数之后局部重建一个小块，积累到</a:t>
                </a:r>
                <a14:m>
                  <m:oMath xmlns:m="http://schemas.openxmlformats.org/officeDocument/2006/math">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𝑛</m:t>
                        </m:r>
                      </m:e>
                    </m:rad>
                  </m:oMath>
                </a14:m>
                <a:r>
                  <a:rPr lang="zh-CN" altLang="en-US" sz="2400" dirty="0" smtClean="0"/>
                  <a:t>个元素再重建整个程序</a:t>
                </a:r>
                <a:endParaRPr lang="en-US" altLang="zh-CN" sz="2400" dirty="0" smtClean="0"/>
              </a:p>
              <a:p>
                <a:pPr marL="360000" indent="-360000">
                  <a:buFont typeface="Wingdings" panose="05000000000000000000" pitchFamily="2" charset="2"/>
                  <a:buChar char="Ø"/>
                </a:pPr>
                <a:r>
                  <a:rPr lang="zh-CN" altLang="en-US" sz="2400" dirty="0"/>
                  <a:t>程序删改次数</a:t>
                </a:r>
                <a14:m>
                  <m:oMath xmlns:m="http://schemas.openxmlformats.org/officeDocument/2006/math">
                    <m:r>
                      <m:rPr>
                        <m:sty m:val="p"/>
                      </m:rPr>
                      <a:rPr lang="en-US" altLang="zh-CN" sz="2400">
                        <a:latin typeface="Cambria Math" panose="02040503050406030204" pitchFamily="18" charset="0"/>
                      </a:rPr>
                      <m:t>O</m:t>
                    </m:r>
                    <m:d>
                      <m:dPr>
                        <m:ctrlPr>
                          <a:rPr lang="en-US" altLang="zh-CN" sz="2400" i="1">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1.5</m:t>
                            </m:r>
                          </m:sup>
                        </m:sSup>
                      </m:e>
                    </m:d>
                  </m:oMath>
                </a14:m>
                <a:r>
                  <a:rPr lang="en-US" altLang="zh-CN" sz="2400" dirty="0"/>
                  <a:t> </a:t>
                </a:r>
                <a:r>
                  <a:rPr lang="zh-CN" altLang="en-US" sz="2400" dirty="0" smtClean="0"/>
                  <a:t>仍过多</a:t>
                </a:r>
                <a:r>
                  <a:rPr lang="zh-CN" altLang="en-US" sz="2400" dirty="0"/>
                  <a:t/>
                </a:r>
                <a:br>
                  <a:rPr lang="zh-CN" altLang="en-US" sz="2400" dirty="0"/>
                </a:br>
                <a:r>
                  <a:rPr lang="zh-CN" altLang="en-US" sz="2400" dirty="0"/>
                  <a:t/>
                </a:r>
                <a:br>
                  <a:rPr lang="zh-CN" altLang="en-US" sz="2400" dirty="0"/>
                </a:b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r="-7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思路四：分块 </a:t>
                </a:r>
                <a:r>
                  <a:rPr lang="en-US" altLang="zh-CN" sz="2400" dirty="0" smtClean="0"/>
                  <a:t>- </a:t>
                </a:r>
                <a:r>
                  <a:rPr lang="zh-CN" altLang="en-US" sz="2400" dirty="0" smtClean="0"/>
                  <a:t>插入一个数之后先使用思路一来维护当前块，积累到</a:t>
                </a:r>
                <a14:m>
                  <m:oMath xmlns:m="http://schemas.openxmlformats.org/officeDocument/2006/math">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𝑛</m:t>
                        </m:r>
                      </m:e>
                    </m:rad>
                  </m:oMath>
                </a14:m>
                <a:r>
                  <a:rPr lang="zh-CN" altLang="en-US" sz="2400" dirty="0" smtClean="0"/>
                  <a:t>个元素再重建当前块</a:t>
                </a:r>
                <a:endParaRPr lang="en-US" altLang="zh-CN" sz="2400" dirty="0" smtClean="0"/>
              </a:p>
              <a:p>
                <a:pPr marL="360000" indent="-360000">
                  <a:buFont typeface="Wingdings" panose="05000000000000000000" pitchFamily="2" charset="2"/>
                  <a:buChar char="Ø"/>
                </a:pPr>
                <a:r>
                  <a:rPr lang="zh-CN" altLang="en-US" sz="2400" dirty="0" smtClean="0"/>
                  <a:t>查询效率</a:t>
                </a:r>
                <a14:m>
                  <m:oMath xmlns:m="http://schemas.openxmlformats.org/officeDocument/2006/math">
                    <m:r>
                      <m:rPr>
                        <m:sty m:val="p"/>
                      </m:rPr>
                      <a:rPr lang="en-US" altLang="zh-CN" sz="2400" b="0" i="0" smtClean="0">
                        <a:latin typeface="Cambria Math" panose="02040503050406030204" pitchFamily="18" charset="0"/>
                      </a:rPr>
                      <m:t>O</m:t>
                    </m:r>
                    <m:d>
                      <m:dPr>
                        <m:ctrlPr>
                          <a:rPr lang="en-US" altLang="zh-CN" sz="2400" b="0" i="1" smtClean="0">
                            <a:latin typeface="Cambria Math" panose="02040503050406030204" pitchFamily="18" charset="0"/>
                          </a:rPr>
                        </m:ctrlPr>
                      </m:dPr>
                      <m:e>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𝑛</m:t>
                            </m:r>
                          </m:e>
                        </m:rad>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𝑛</m:t>
                        </m:r>
                      </m:e>
                    </m:d>
                  </m:oMath>
                </a14:m>
                <a:r>
                  <a:rPr lang="zh-CN" altLang="en-US" sz="2400" dirty="0" smtClean="0"/>
                  <a:t> </a:t>
                </a:r>
                <a:r>
                  <a:rPr lang="zh-CN" altLang="en-US" sz="2400" dirty="0"/>
                  <a:t>太</a:t>
                </a:r>
                <a:r>
                  <a:rPr lang="zh-CN" altLang="en-US" sz="2400" dirty="0" smtClean="0"/>
                  <a:t>低</a:t>
                </a:r>
                <a:endParaRPr lang="en-US" altLang="zh-CN" sz="2400" dirty="0" smtClean="0"/>
              </a:p>
              <a:p>
                <a:pPr marL="36000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r>
                  <a:rPr lang="zh-CN" altLang="en-US" sz="2400" dirty="0" smtClean="0"/>
                  <a:t>反思问题</a:t>
                </a:r>
                <a:endParaRPr lang="en-US" altLang="zh-CN" sz="2400" dirty="0" smtClean="0"/>
              </a:p>
              <a:p>
                <a:pPr marL="360000" indent="-360000">
                  <a:buFont typeface="Wingdings" panose="05000000000000000000" pitchFamily="2" charset="2"/>
                  <a:buChar char="Ø"/>
                </a:pPr>
                <a:r>
                  <a:rPr lang="zh-CN" altLang="en-US" sz="2400" dirty="0"/>
                  <a:t>思路</a:t>
                </a:r>
                <a:r>
                  <a:rPr lang="zh-CN" altLang="en-US" sz="2400" dirty="0" smtClean="0"/>
                  <a:t>三：块合并得太勤</a:t>
                </a:r>
                <a:endParaRPr lang="en-US" altLang="zh-CN" sz="2400" dirty="0" smtClean="0"/>
              </a:p>
              <a:p>
                <a:pPr marL="360000" indent="-360000">
                  <a:buFont typeface="Wingdings" panose="05000000000000000000" pitchFamily="2" charset="2"/>
                  <a:buChar char="Ø"/>
                </a:pPr>
                <a:r>
                  <a:rPr lang="zh-CN" altLang="en-US" sz="2400" dirty="0" smtClean="0"/>
                  <a:t>思路四：块合并得不够勤</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r="-7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527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b="1" dirty="0" smtClean="0"/>
                  <a:t>更好的合并策略</a:t>
                </a:r>
                <a:endParaRPr lang="en-US" altLang="zh-CN" sz="2400" b="1" dirty="0" smtClean="0"/>
              </a:p>
              <a:p>
                <a:pPr marL="360000" lvl="0" indent="-360000">
                  <a:buFont typeface="Wingdings" panose="05000000000000000000" pitchFamily="2" charset="2"/>
                  <a:buChar char="Ø"/>
                </a:pPr>
                <a:r>
                  <a:rPr lang="zh-CN" altLang="en-US" sz="2400" dirty="0"/>
                  <a:t>二进制</a:t>
                </a:r>
                <a:r>
                  <a:rPr lang="zh-CN" altLang="en-US" sz="2400" dirty="0" smtClean="0"/>
                  <a:t>分组</a:t>
                </a:r>
                <a:endParaRPr lang="en-US" altLang="zh-CN" sz="2400" dirty="0" smtClean="0"/>
              </a:p>
              <a:p>
                <a:pPr marL="360000" lvl="0" indent="-360000">
                  <a:buFont typeface="Wingdings" panose="05000000000000000000" pitchFamily="2" charset="2"/>
                  <a:buChar char="Ø"/>
                </a:pPr>
                <a:r>
                  <a:rPr lang="zh-CN" altLang="en-US" sz="2400" dirty="0" smtClean="0"/>
                  <a:t>修改次数</a:t>
                </a:r>
                <a14:m>
                  <m:oMath xmlns:m="http://schemas.openxmlformats.org/officeDocument/2006/math">
                    <m:r>
                      <m:rPr>
                        <m:sty m:val="p"/>
                      </m:rPr>
                      <a:rPr lang="en-US" altLang="zh-CN" sz="2400" b="0" i="0" smtClean="0">
                        <a:latin typeface="Cambria Math" panose="02040503050406030204" pitchFamily="18" charset="0"/>
                      </a:rPr>
                      <m:t>O</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𝑛</m:t>
                        </m:r>
                      </m:e>
                    </m:d>
                  </m:oMath>
                </a14:m>
                <a:endParaRPr lang="en-US" altLang="zh-CN" sz="2400" dirty="0" smtClean="0"/>
              </a:p>
              <a:p>
                <a:pPr marL="360000" lvl="0" indent="-360000">
                  <a:buFont typeface="Wingdings" panose="05000000000000000000" pitchFamily="2" charset="2"/>
                  <a:buChar char="Ø"/>
                </a:pPr>
                <a:r>
                  <a:rPr lang="zh-CN" altLang="en-US" sz="2400" dirty="0" smtClean="0"/>
                  <a:t>查询效率</a:t>
                </a:r>
                <a14:m>
                  <m:oMath xmlns:m="http://schemas.openxmlformats.org/officeDocument/2006/math">
                    <m:r>
                      <m:rPr>
                        <m:sty m:val="p"/>
                      </m:rPr>
                      <a:rPr lang="en-US" altLang="zh-CN" sz="2400">
                        <a:latin typeface="Cambria Math" panose="02040503050406030204" pitchFamily="18" charset="0"/>
                      </a:rPr>
                      <m:t>O</m:t>
                    </m:r>
                    <m:d>
                      <m:dPr>
                        <m:ctrlPr>
                          <a:rPr lang="en-US" altLang="zh-CN" sz="2400" i="1">
                            <a:latin typeface="Cambria Math" panose="02040503050406030204" pitchFamily="18" charset="0"/>
                          </a:rPr>
                        </m:ctrlPr>
                      </m:dPr>
                      <m:e>
                        <m:sSup>
                          <m:sSupPr>
                            <m:ctrlPr>
                              <a:rPr lang="en-US" altLang="zh-CN" sz="2400" b="0" i="1" smtClean="0">
                                <a:latin typeface="Cambria Math" panose="02040503050406030204" pitchFamily="18" charset="0"/>
                              </a:rPr>
                            </m:ctrlPr>
                          </m:sSupPr>
                          <m:e>
                            <m:r>
                              <m:rPr>
                                <m:sty m:val="p"/>
                              </m:rPr>
                              <a:rPr lang="en-US" altLang="zh-CN" sz="2400">
                                <a:latin typeface="Cambria Math" panose="02040503050406030204" pitchFamily="18" charset="0"/>
                              </a:rPr>
                              <m:t>log</m:t>
                            </m:r>
                          </m:e>
                          <m:sup>
                            <m:r>
                              <a:rPr lang="en-US" altLang="zh-CN" sz="2400" b="0" i="0" smtClean="0">
                                <a:latin typeface="Cambria Math" panose="02040503050406030204" pitchFamily="18" charset="0"/>
                              </a:rPr>
                              <m:t>2</m:t>
                            </m:r>
                          </m:sup>
                        </m:sSup>
                        <m:r>
                          <a:rPr lang="en-US" altLang="zh-CN" sz="2400" i="1">
                            <a:latin typeface="Cambria Math" panose="02040503050406030204" pitchFamily="18" charset="0"/>
                          </a:rPr>
                          <m:t>𝑛</m:t>
                        </m:r>
                      </m:e>
                    </m:d>
                  </m:oMath>
                </a14:m>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940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Queries </a:t>
            </a:r>
            <a:r>
              <a:rPr lang="en-US" altLang="zh-CN" sz="4000" cap="none" dirty="0">
                <a:solidFill>
                  <a:srgbClr val="1CADE4"/>
                </a:solidFill>
                <a:latin typeface="+mn-lt"/>
                <a:ea typeface="+mn-ea"/>
              </a:rPr>
              <a:t>on Young Machine</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1s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思考：如何编写高效的解释器</a:t>
            </a:r>
            <a:endParaRPr lang="en-US" altLang="zh-CN" sz="2400" dirty="0" smtClean="0"/>
          </a:p>
        </p:txBody>
      </p:sp>
    </p:spTree>
    <p:extLst>
      <p:ext uri="{BB962C8B-B14F-4D97-AF65-F5344CB8AC3E}">
        <p14:creationId xmlns:p14="http://schemas.microsoft.com/office/powerpoint/2010/main" val="123841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Divisible Subset</a:t>
            </a:r>
            <a:r>
              <a:rPr lang="en-US" altLang="zh-CN" cap="none" dirty="0" smtClean="0">
                <a:solidFill>
                  <a:srgbClr val="1CADE4"/>
                </a:solidFill>
                <a:latin typeface="+mn-lt"/>
                <a:ea typeface="+mn-ea"/>
              </a:rPr>
              <a:t/>
            </a:r>
            <a:br>
              <a:rPr lang="en-US" altLang="zh-CN" cap="none" dirty="0" smtClean="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a:t>给定一个含</a:t>
                </a:r>
                <a14:m>
                  <m:oMath xmlns:m="http://schemas.openxmlformats.org/officeDocument/2006/math">
                    <m:r>
                      <a:rPr lang="en-US" altLang="zh-CN" sz="2400" i="1">
                        <a:latin typeface="Cambria Math" panose="02040503050406030204" pitchFamily="18" charset="0"/>
                      </a:rPr>
                      <m:t>𝑛</m:t>
                    </m:r>
                  </m:oMath>
                </a14:m>
                <a:r>
                  <a:rPr lang="zh-CN" altLang="zh-CN" sz="2400" dirty="0"/>
                  <a:t>个整数的</a:t>
                </a:r>
                <a:r>
                  <a:rPr lang="en-US" altLang="zh-CN" sz="2400" dirty="0"/>
                  <a:t>multiset</a:t>
                </a:r>
                <a:endParaRPr lang="zh-CN" altLang="zh-CN" sz="2400" dirty="0"/>
              </a:p>
              <a:p>
                <a:pPr marL="360000" indent="-360000">
                  <a:buFont typeface="Wingdings" panose="05000000000000000000" pitchFamily="2" charset="2"/>
                  <a:buChar char="Ø"/>
                </a:pPr>
                <a:r>
                  <a:rPr lang="zh-CN" altLang="zh-CN" sz="2400" dirty="0"/>
                  <a:t>找出一个非空子集，满足子集中元素的和能被</a:t>
                </a:r>
                <a14:m>
                  <m:oMath xmlns:m="http://schemas.openxmlformats.org/officeDocument/2006/math">
                    <m:r>
                      <a:rPr lang="en-US" altLang="zh-CN" sz="2400" i="1">
                        <a:latin typeface="Cambria Math" panose="02040503050406030204" pitchFamily="18" charset="0"/>
                      </a:rPr>
                      <m:t>𝑛</m:t>
                    </m:r>
                  </m:oMath>
                </a14:m>
                <a:r>
                  <a:rPr lang="zh-CN" altLang="zh-CN" sz="2400" dirty="0"/>
                  <a:t>整除</a:t>
                </a:r>
              </a:p>
              <a:p>
                <a:pPr marL="360000" indent="-360000">
                  <a:buFont typeface="Wingdings" panose="05000000000000000000" pitchFamily="2" charset="2"/>
                  <a:buChar char="Ø"/>
                </a:pPr>
                <a:r>
                  <a:rPr lang="zh-CN" altLang="zh-CN" sz="2400" dirty="0"/>
                  <a:t>或判定这样的集合不存在</a:t>
                </a:r>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5</m:t>
                        </m:r>
                      </m:sup>
                    </m:sSup>
                  </m:oMath>
                </a14:m>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5" y="2286000"/>
                <a:ext cx="7816347" cy="4023360"/>
              </a:xfrm>
              <a:blipFill rotWithShape="0">
                <a:blip r:embed="rId2"/>
                <a:stretch>
                  <a:fillRect l="-1638"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32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Parrots</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a:t>写</a:t>
                </a:r>
                <a:r>
                  <a:rPr lang="en-US" altLang="zh-CN" sz="2400" dirty="0"/>
                  <a:t>encoder</a:t>
                </a:r>
                <a:r>
                  <a:rPr lang="zh-CN" altLang="zh-CN" sz="2400" dirty="0"/>
                  <a:t>和</a:t>
                </a:r>
                <a:r>
                  <a:rPr lang="en-US" altLang="zh-CN" sz="2400" dirty="0"/>
                  <a:t>decoder</a:t>
                </a:r>
                <a:r>
                  <a:rPr lang="zh-CN" altLang="zh-CN" sz="2400" dirty="0"/>
                  <a:t>两个程序</a:t>
                </a:r>
              </a:p>
              <a:p>
                <a:pPr marL="360000" lvl="0" indent="-360000">
                  <a:buFont typeface="Wingdings" panose="05000000000000000000" pitchFamily="2" charset="2"/>
                  <a:buChar char="Ø"/>
                </a:pPr>
                <a:r>
                  <a:rPr lang="en-US" altLang="zh-CN" sz="2400" dirty="0"/>
                  <a:t>encoder</a:t>
                </a:r>
                <a:r>
                  <a:rPr lang="zh-CN" altLang="zh-CN" sz="2400" dirty="0"/>
                  <a:t>读入</a:t>
                </a:r>
                <a14:m>
                  <m:oMath xmlns:m="http://schemas.openxmlformats.org/officeDocument/2006/math">
                    <m:r>
                      <a:rPr lang="en-US" altLang="zh-CN" sz="2400" i="1">
                        <a:latin typeface="Cambria Math" panose="02040503050406030204" pitchFamily="18" charset="0"/>
                      </a:rPr>
                      <m:t>𝑛</m:t>
                    </m:r>
                  </m:oMath>
                </a14:m>
                <a:r>
                  <a:rPr lang="zh-CN" altLang="zh-CN" sz="2400" dirty="0"/>
                  <a:t>个</a:t>
                </a:r>
                <a:r>
                  <a:rPr lang="en-US" altLang="zh-CN" sz="2400" dirty="0"/>
                  <a:t>0</a:t>
                </a:r>
                <a:r>
                  <a:rPr lang="zh-CN" altLang="zh-CN" sz="2400" dirty="0"/>
                  <a:t>到</a:t>
                </a:r>
                <a:r>
                  <a:rPr lang="en-US" altLang="zh-CN" sz="2400" dirty="0"/>
                  <a:t>255</a:t>
                </a:r>
                <a:r>
                  <a:rPr lang="zh-CN" altLang="zh-CN" sz="2400" dirty="0"/>
                  <a:t>之间的</a:t>
                </a:r>
                <a:r>
                  <a:rPr lang="zh-CN" altLang="zh-CN" sz="2400" dirty="0" smtClean="0"/>
                  <a:t>整数</a:t>
                </a:r>
                <a:endParaRPr lang="en-US" altLang="zh-CN" sz="2400" dirty="0" smtClean="0"/>
              </a:p>
              <a:p>
                <a:pPr marL="360000" indent="-360000">
                  <a:buFont typeface="Wingdings" panose="05000000000000000000" pitchFamily="2" charset="2"/>
                  <a:buChar char="Ø"/>
                </a:pPr>
                <a:r>
                  <a:rPr lang="en-US" altLang="zh-CN" sz="2400" dirty="0"/>
                  <a:t>encoder</a:t>
                </a:r>
                <a:r>
                  <a:rPr lang="zh-CN" altLang="zh-CN" sz="2400" dirty="0"/>
                  <a:t>输出不超过</a:t>
                </a:r>
                <a14:m>
                  <m:oMath xmlns:m="http://schemas.openxmlformats.org/officeDocument/2006/math">
                    <m:r>
                      <a:rPr lang="en-US" altLang="zh-CN" sz="2400" i="1">
                        <a:latin typeface="Cambria Math" panose="02040503050406030204" pitchFamily="18" charset="0"/>
                      </a:rPr>
                      <m:t>𝐿</m:t>
                    </m:r>
                  </m:oMath>
                </a14:m>
                <a:r>
                  <a:rPr lang="zh-CN" altLang="zh-CN" sz="2400" dirty="0"/>
                  <a:t>个</a:t>
                </a:r>
                <a:r>
                  <a:rPr lang="en-US" altLang="zh-CN" sz="2400" dirty="0"/>
                  <a:t>0</a:t>
                </a:r>
                <a:r>
                  <a:rPr lang="zh-CN" altLang="zh-CN" sz="2400" dirty="0"/>
                  <a:t>到</a:t>
                </a:r>
                <a:r>
                  <a:rPr lang="en-US" altLang="zh-CN" sz="2400" dirty="0"/>
                  <a:t>255</a:t>
                </a:r>
                <a:r>
                  <a:rPr lang="zh-CN" altLang="zh-CN" sz="2400" dirty="0"/>
                  <a:t>之间的</a:t>
                </a:r>
                <a:r>
                  <a:rPr lang="zh-CN" altLang="zh-CN" sz="2400" dirty="0" smtClean="0"/>
                  <a:t>整数</a:t>
                </a:r>
                <a:endParaRPr lang="zh-CN" altLang="zh-CN" sz="2400" dirty="0"/>
              </a:p>
              <a:p>
                <a:pPr marL="360000" indent="-360000">
                  <a:buFont typeface="Wingdings" panose="05000000000000000000" pitchFamily="2" charset="2"/>
                  <a:buChar char="Ø"/>
                </a:pPr>
                <a:r>
                  <a:rPr lang="en-US" altLang="zh-CN" sz="2400" dirty="0"/>
                  <a:t>encoder</a:t>
                </a:r>
                <a:r>
                  <a:rPr lang="zh-CN" altLang="zh-CN" sz="2400" dirty="0"/>
                  <a:t>的输出被打乱顺序后发送给</a:t>
                </a:r>
                <a:r>
                  <a:rPr lang="en-US" altLang="zh-CN" sz="2400" dirty="0"/>
                  <a:t>decoder</a:t>
                </a:r>
                <a:endParaRPr lang="zh-CN" altLang="zh-CN" sz="2400" dirty="0"/>
              </a:p>
              <a:p>
                <a:pPr marL="360000" indent="-360000">
                  <a:buFont typeface="Wingdings" panose="05000000000000000000" pitchFamily="2" charset="2"/>
                  <a:buChar char="Ø"/>
                </a:pPr>
                <a:r>
                  <a:rPr lang="en-US" altLang="zh-CN" sz="2400" dirty="0"/>
                  <a:t>decoder</a:t>
                </a:r>
                <a:r>
                  <a:rPr lang="zh-CN" altLang="zh-CN" sz="2400" dirty="0"/>
                  <a:t>需要还原出</a:t>
                </a:r>
                <a:r>
                  <a:rPr lang="en-US" altLang="zh-CN" sz="2400" dirty="0"/>
                  <a:t>encoder</a:t>
                </a:r>
                <a:r>
                  <a:rPr lang="zh-CN" altLang="zh-CN" sz="2400" dirty="0"/>
                  <a:t>所读入的</a:t>
                </a:r>
                <a14:m>
                  <m:oMath xmlns:m="http://schemas.openxmlformats.org/officeDocument/2006/math">
                    <m:r>
                      <a:rPr lang="en-US" altLang="zh-CN" sz="2400" i="1">
                        <a:latin typeface="Cambria Math" panose="02040503050406030204" pitchFamily="18" charset="0"/>
                      </a:rPr>
                      <m:t>𝑛</m:t>
                    </m:r>
                  </m:oMath>
                </a14:m>
                <a:r>
                  <a:rPr lang="zh-CN" altLang="zh-CN" sz="2400" dirty="0"/>
                  <a:t>个数（次序也要一样）</a:t>
                </a:r>
              </a:p>
              <a:p>
                <a:pPr marL="360000" lvl="0" indent="-360000">
                  <a:buFont typeface="Wingdings" panose="05000000000000000000" pitchFamily="2" charset="2"/>
                  <a:buChar char="Ø"/>
                </a:pPr>
                <a:r>
                  <a:rPr lang="zh-CN" altLang="en-US" sz="2400" dirty="0" smtClean="0"/>
                  <a:t>构造编码方式</a:t>
                </a:r>
                <a:endParaRPr lang="en-US" altLang="zh-CN" sz="2400" dirty="0" smtClean="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≤64, </m:t>
                    </m:r>
                    <m:r>
                      <a:rPr lang="en-US" altLang="zh-CN" sz="2400" i="1">
                        <a:latin typeface="Cambria Math" panose="02040503050406030204" pitchFamily="18" charset="0"/>
                      </a:rPr>
                      <m:t>𝐿</m:t>
                    </m:r>
                    <m:r>
                      <a:rPr lang="en-US" altLang="zh-CN" sz="2400" i="1">
                        <a:latin typeface="Cambria Math" panose="02040503050406030204" pitchFamily="18" charset="0"/>
                      </a:rPr>
                      <m:t>≤5</m:t>
                    </m:r>
                    <m:r>
                      <a:rPr lang="en-US" altLang="zh-CN" sz="2400" i="1">
                        <a:latin typeface="Cambria Math" panose="02040503050406030204" pitchFamily="18" charset="0"/>
                      </a:rPr>
                      <m:t>𝑛</m:t>
                    </m:r>
                  </m:oMath>
                </a14:m>
                <a:endParaRPr lang="zh-CN" altLang="zh-CN" sz="2400" dirty="0"/>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r="-14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843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Parrots</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考虑题目中所给的传递方式能够传递多少种信息</a:t>
                </a:r>
                <a:endParaRPr lang="en-US" altLang="zh-CN" sz="2400" dirty="0" smtClean="0"/>
              </a:p>
              <a:p>
                <a:pPr marL="360000" lvl="0" indent="-360000">
                  <a:buFont typeface="Wingdings" panose="05000000000000000000" pitchFamily="2" charset="2"/>
                  <a:buChar char="Ø"/>
                </a:pPr>
                <a:r>
                  <a:rPr lang="zh-CN" altLang="en-US" sz="2400" dirty="0" smtClean="0"/>
                  <a:t>事实上，</a:t>
                </a:r>
                <a:r>
                  <a:rPr lang="en-US" altLang="zh-CN" sz="2400" dirty="0" smtClean="0"/>
                  <a:t>decoder</a:t>
                </a:r>
                <a:r>
                  <a:rPr lang="zh-CN" altLang="en-US" sz="2400" dirty="0" smtClean="0"/>
                  <a:t>收到的信息中，有用的信息是每个数出现的次数</a:t>
                </a:r>
                <a:endParaRPr lang="en-US" altLang="zh-CN" sz="2400" dirty="0" smtClean="0"/>
              </a:p>
              <a:p>
                <a:pPr marL="360000" lvl="0" indent="-360000">
                  <a:buFont typeface="Wingdings" panose="05000000000000000000" pitchFamily="2" charset="2"/>
                  <a:buChar char="Ø"/>
                </a:pPr>
                <a:r>
                  <a:rPr lang="zh-CN" altLang="en-US" sz="2400" dirty="0" smtClean="0"/>
                  <a:t>最多能表示</a:t>
                </a:r>
                <a14:m>
                  <m:oMath xmlns:m="http://schemas.openxmlformats.org/officeDocument/2006/math">
                    <m:sSubSup>
                      <m:sSubSupPr>
                        <m:ctrlPr>
                          <a:rPr lang="en-US" altLang="zh-CN" sz="2400" b="0" i="1" smtClean="0">
                            <a:latin typeface="Cambria Math" panose="02040503050406030204" pitchFamily="18" charset="0"/>
                          </a:rPr>
                        </m:ctrlPr>
                      </m:sSubSupPr>
                      <m:e>
                        <m:r>
                          <m:rPr>
                            <m:sty m:val="p"/>
                          </m:rPr>
                          <a:rPr lang="en-US" altLang="zh-CN" sz="2400" b="0" i="0" smtClean="0">
                            <a:latin typeface="Cambria Math" panose="02040503050406030204" pitchFamily="18" charset="0"/>
                          </a:rPr>
                          <m:t>C</m:t>
                        </m:r>
                      </m:e>
                      <m:sub>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+255</m:t>
                        </m:r>
                      </m:sub>
                      <m:sup>
                        <m:r>
                          <a:rPr lang="en-US" altLang="zh-CN" sz="2400" b="0" i="1" smtClean="0">
                            <a:latin typeface="Cambria Math" panose="02040503050406030204" pitchFamily="18" charset="0"/>
                          </a:rPr>
                          <m:t>255</m:t>
                        </m:r>
                      </m:sup>
                    </m:sSubSup>
                  </m:oMath>
                </a14:m>
                <a:r>
                  <a:rPr lang="zh-CN" altLang="en-US" sz="2400" dirty="0" smtClean="0"/>
                  <a:t>种不同的信息</a:t>
                </a:r>
                <a:endParaRPr lang="en-US" altLang="zh-CN" sz="2400" dirty="0" smtClean="0"/>
              </a:p>
              <a:p>
                <a:pPr marL="360000" lvl="0" indent="-360000">
                  <a:buFont typeface="Wingdings" panose="05000000000000000000" pitchFamily="2" charset="2"/>
                  <a:buChar char="Ø"/>
                </a:pPr>
                <a:r>
                  <a:rPr lang="zh-CN" altLang="en-US" sz="2400" dirty="0" smtClean="0"/>
                  <a:t>发送者可能发送</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256</m:t>
                        </m:r>
                      </m:e>
                      <m:sup>
                        <m:r>
                          <a:rPr lang="en-US" altLang="zh-CN" sz="2400" b="0" i="1" smtClean="0">
                            <a:latin typeface="Cambria Math" panose="02040503050406030204" pitchFamily="18" charset="0"/>
                          </a:rPr>
                          <m:t>𝑛</m:t>
                        </m:r>
                      </m:sup>
                    </m:sSup>
                  </m:oMath>
                </a14:m>
                <a:r>
                  <a:rPr lang="zh-CN" altLang="en-US" sz="2400" dirty="0" smtClean="0"/>
                  <a:t>种不同的信息</a:t>
                </a:r>
                <a:endParaRPr lang="en-US" altLang="zh-CN" sz="2400" dirty="0" smtClean="0"/>
              </a:p>
              <a:p>
                <a:pPr marL="360000" lvl="0" indent="-360000">
                  <a:buFont typeface="Wingdings" panose="05000000000000000000" pitchFamily="2" charset="2"/>
                  <a:buChar char="Ø"/>
                </a:pPr>
                <a:r>
                  <a:rPr lang="zh-CN" altLang="en-US" sz="2400" dirty="0" smtClean="0"/>
                  <a:t>要构造这</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256</m:t>
                        </m:r>
                      </m:e>
                      <m:sup>
                        <m:r>
                          <a:rPr lang="en-US" altLang="zh-CN" sz="2400" i="1">
                            <a:latin typeface="Cambria Math" panose="02040503050406030204" pitchFamily="18" charset="0"/>
                          </a:rPr>
                          <m:t>𝑛</m:t>
                        </m:r>
                      </m:sup>
                    </m:sSup>
                  </m:oMath>
                </a14:m>
                <a:r>
                  <a:rPr lang="zh-CN" altLang="en-US" sz="2400" dirty="0" smtClean="0"/>
                  <a:t>种发送信息到</a:t>
                </a:r>
                <a14:m>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a:latin typeface="Cambria Math" panose="02040503050406030204" pitchFamily="18" charset="0"/>
                          </a:rPr>
                          <m:t>C</m:t>
                        </m:r>
                      </m:e>
                      <m:sub>
                        <m:r>
                          <a:rPr lang="en-US" altLang="zh-CN" sz="2400" i="1">
                            <a:latin typeface="Cambria Math" panose="02040503050406030204" pitchFamily="18" charset="0"/>
                          </a:rPr>
                          <m:t>𝐿</m:t>
                        </m:r>
                        <m:r>
                          <a:rPr lang="en-US" altLang="zh-CN" sz="2400" i="1">
                            <a:latin typeface="Cambria Math" panose="02040503050406030204" pitchFamily="18" charset="0"/>
                          </a:rPr>
                          <m:t>+255</m:t>
                        </m:r>
                      </m:sub>
                      <m:sup>
                        <m:r>
                          <a:rPr lang="en-US" altLang="zh-CN" sz="2400" i="1">
                            <a:latin typeface="Cambria Math" panose="02040503050406030204" pitchFamily="18" charset="0"/>
                          </a:rPr>
                          <m:t>255</m:t>
                        </m:r>
                      </m:sup>
                    </m:sSubSup>
                  </m:oMath>
                </a14:m>
                <a:r>
                  <a:rPr lang="zh-CN" altLang="en-US" sz="2400" dirty="0" smtClean="0"/>
                  <a:t>种接收信息的单射</a:t>
                </a:r>
                <a:endParaRPr lang="en-US" altLang="zh-CN" sz="2400" dirty="0" smtClean="0"/>
              </a:p>
              <a:p>
                <a:pPr marL="360000" lvl="0" indent="-360000">
                  <a:buFont typeface="Wingdings" panose="05000000000000000000" pitchFamily="2" charset="2"/>
                  <a:buChar char="Ø"/>
                </a:pPr>
                <a:r>
                  <a:rPr lang="zh-CN" altLang="en-US" sz="2400" dirty="0" smtClean="0"/>
                  <a:t>可以利用字典序排名</a:t>
                </a:r>
                <a:endParaRPr lang="en-US" altLang="zh-CN" sz="2400" dirty="0" smtClean="0"/>
              </a:p>
              <a:p>
                <a:pPr marL="360000" lvl="0" indent="-360000">
                  <a:buFont typeface="Wingdings" panose="05000000000000000000" pitchFamily="2" charset="2"/>
                  <a:buChar char="Ø"/>
                </a:pPr>
                <a:r>
                  <a:rPr lang="en-US" altLang="zh-CN" sz="2400" dirty="0" smtClean="0"/>
                  <a:t>Rank</a:t>
                </a:r>
                <a:r>
                  <a:rPr lang="zh-CN" altLang="en-US" sz="2400" dirty="0" smtClean="0"/>
                  <a:t>与发送</a:t>
                </a:r>
                <a:r>
                  <a:rPr lang="en-US" altLang="zh-CN" sz="2400" dirty="0" smtClean="0"/>
                  <a:t>/</a:t>
                </a:r>
                <a:r>
                  <a:rPr lang="zh-CN" altLang="en-US" sz="2400" dirty="0" smtClean="0"/>
                  <a:t>接收序列之间的转换通过简单</a:t>
                </a:r>
                <a:r>
                  <a:rPr lang="en-US" altLang="zh-CN" sz="2400" dirty="0" smtClean="0"/>
                  <a:t>DP</a:t>
                </a:r>
                <a:r>
                  <a:rPr lang="zh-CN" altLang="en-US" sz="2400" dirty="0" smtClean="0"/>
                  <a:t>完成</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3"/>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16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err="1" smtClean="0">
                <a:solidFill>
                  <a:srgbClr val="1CADE4"/>
                </a:solidFill>
                <a:latin typeface="+mn-lt"/>
                <a:ea typeface="+mn-ea"/>
              </a:rPr>
              <a:t>Saveit</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zh-CN" sz="2400" dirty="0"/>
                  <a:t>给定一个</a:t>
                </a:r>
                <a14:m>
                  <m:oMath xmlns:m="http://schemas.openxmlformats.org/officeDocument/2006/math">
                    <m:r>
                      <a:rPr lang="en-US" altLang="zh-CN" sz="2400" i="1">
                        <a:latin typeface="Cambria Math" panose="02040503050406030204" pitchFamily="18" charset="0"/>
                      </a:rPr>
                      <m:t>𝑛</m:t>
                    </m:r>
                  </m:oMath>
                </a14:m>
                <a:r>
                  <a:rPr lang="zh-CN" altLang="zh-CN" sz="2400" dirty="0"/>
                  <a:t>个点</a:t>
                </a:r>
                <a14:m>
                  <m:oMath xmlns:m="http://schemas.openxmlformats.org/officeDocument/2006/math">
                    <m:r>
                      <a:rPr lang="en-US" altLang="zh-CN" sz="2400" i="1">
                        <a:latin typeface="Cambria Math" panose="02040503050406030204" pitchFamily="18" charset="0"/>
                      </a:rPr>
                      <m:t>𝑚</m:t>
                    </m:r>
                  </m:oMath>
                </a14:m>
                <a:r>
                  <a:rPr lang="zh-CN" altLang="zh-CN" sz="2400" dirty="0"/>
                  <a:t>条边的边的无向图，权均为</a:t>
                </a:r>
                <a:r>
                  <a:rPr lang="en-US" altLang="zh-CN" sz="2400" dirty="0"/>
                  <a:t>1</a:t>
                </a:r>
                <a:endParaRPr lang="zh-CN" altLang="zh-CN" sz="2400" dirty="0"/>
              </a:p>
              <a:p>
                <a:pPr marL="360000" lvl="0" indent="-360000">
                  <a:buFont typeface="Wingdings" panose="05000000000000000000" pitchFamily="2" charset="2"/>
                  <a:buChar char="Ø"/>
                </a:pPr>
                <a:r>
                  <a:rPr lang="zh-CN" altLang="zh-CN" sz="2400" dirty="0"/>
                  <a:t>给定一个值</a:t>
                </a:r>
                <a14:m>
                  <m:oMath xmlns:m="http://schemas.openxmlformats.org/officeDocument/2006/math">
                    <m:r>
                      <a:rPr lang="en-US" altLang="zh-CN" sz="2400" i="1">
                        <a:latin typeface="Cambria Math" panose="02040503050406030204" pitchFamily="18" charset="0"/>
                      </a:rPr>
                      <m:t>𝐻</m:t>
                    </m:r>
                  </m:oMath>
                </a14:m>
                <a:endParaRPr lang="zh-CN" altLang="zh-CN" sz="2400" dirty="0"/>
              </a:p>
              <a:p>
                <a:pPr marL="360000" lvl="0" indent="-360000">
                  <a:buFont typeface="Wingdings" panose="05000000000000000000" pitchFamily="2" charset="2"/>
                  <a:buChar char="Ø"/>
                </a:pPr>
                <a:r>
                  <a:rPr lang="zh-CN" altLang="zh-CN" sz="2400" dirty="0"/>
                  <a:t>写</a:t>
                </a:r>
                <a:r>
                  <a:rPr lang="en-US" altLang="zh-CN" sz="2400" dirty="0"/>
                  <a:t>encoder</a:t>
                </a:r>
                <a:r>
                  <a:rPr lang="zh-CN" altLang="zh-CN" sz="2400" dirty="0"/>
                  <a:t>和</a:t>
                </a:r>
                <a:r>
                  <a:rPr lang="en-US" altLang="zh-CN" sz="2400" dirty="0"/>
                  <a:t>decoder</a:t>
                </a:r>
                <a:r>
                  <a:rPr lang="zh-CN" altLang="zh-CN" sz="2400" dirty="0"/>
                  <a:t>两个程序</a:t>
                </a:r>
              </a:p>
              <a:p>
                <a:pPr marL="360000" lvl="0" indent="-360000">
                  <a:buFont typeface="Wingdings" panose="05000000000000000000" pitchFamily="2" charset="2"/>
                  <a:buChar char="Ø"/>
                </a:pPr>
                <a:r>
                  <a:rPr lang="en-US" altLang="zh-CN" sz="2400" dirty="0"/>
                  <a:t>encoder</a:t>
                </a:r>
                <a:r>
                  <a:rPr lang="zh-CN" altLang="zh-CN" sz="2400" dirty="0"/>
                  <a:t>可以获知这个图的信息和</a:t>
                </a:r>
                <a14:m>
                  <m:oMath xmlns:m="http://schemas.openxmlformats.org/officeDocument/2006/math">
                    <m:r>
                      <a:rPr lang="en-US" altLang="zh-CN" sz="2400" i="1">
                        <a:latin typeface="Cambria Math" panose="02040503050406030204" pitchFamily="18" charset="0"/>
                      </a:rPr>
                      <m:t>𝐻</m:t>
                    </m:r>
                  </m:oMath>
                </a14:m>
                <a:r>
                  <a:rPr lang="zh-CN" altLang="zh-CN" sz="2400" dirty="0"/>
                  <a:t>的值</a:t>
                </a:r>
              </a:p>
              <a:p>
                <a:pPr marL="360000" lvl="0" indent="-360000">
                  <a:buFont typeface="Wingdings" panose="05000000000000000000" pitchFamily="2" charset="2"/>
                  <a:buChar char="Ø"/>
                </a:pPr>
                <a:r>
                  <a:rPr lang="zh-CN" altLang="zh-CN" sz="2400" dirty="0" smtClean="0"/>
                  <a:t>需</a:t>
                </a:r>
                <a:r>
                  <a:rPr lang="zh-CN" altLang="zh-CN" sz="2400" dirty="0"/>
                  <a:t>将图的信息编码成一个二进制串</a:t>
                </a:r>
              </a:p>
              <a:p>
                <a:pPr marL="360000" lvl="0" indent="-360000">
                  <a:buFont typeface="Wingdings" panose="05000000000000000000" pitchFamily="2" charset="2"/>
                  <a:buChar char="Ø"/>
                </a:pPr>
                <a:r>
                  <a:rPr lang="en-US" altLang="zh-CN" sz="2400" dirty="0"/>
                  <a:t>decoder</a:t>
                </a:r>
                <a:r>
                  <a:rPr lang="zh-CN" altLang="zh-CN" sz="2400" dirty="0"/>
                  <a:t>只能获知这串二进制串和</a:t>
                </a:r>
                <a14:m>
                  <m:oMath xmlns:m="http://schemas.openxmlformats.org/officeDocument/2006/math">
                    <m:r>
                      <a:rPr lang="en-US" altLang="zh-CN" sz="2400" i="1">
                        <a:latin typeface="Cambria Math" panose="02040503050406030204" pitchFamily="18" charset="0"/>
                      </a:rPr>
                      <m:t>𝐻</m:t>
                    </m:r>
                  </m:oMath>
                </a14:m>
                <a:endParaRPr lang="zh-CN" altLang="zh-CN" sz="2400" dirty="0"/>
              </a:p>
              <a:p>
                <a:pPr marL="360000" lvl="0" indent="-360000">
                  <a:buFont typeface="Wingdings" panose="05000000000000000000" pitchFamily="2" charset="2"/>
                  <a:buChar char="Ø"/>
                </a:pPr>
                <a:r>
                  <a:rPr lang="zh-CN" altLang="zh-CN" sz="2400" dirty="0" smtClean="0"/>
                  <a:t>要</a:t>
                </a:r>
                <a:r>
                  <a:rPr lang="zh-CN" altLang="zh-CN" sz="2400" dirty="0"/>
                  <a:t>输出结点</a:t>
                </a:r>
                <a:r>
                  <a:rPr lang="en-US" altLang="zh-CN" sz="2400" dirty="0"/>
                  <a:t>1</a:t>
                </a:r>
                <a:r>
                  <a:rPr lang="zh-CN" altLang="zh-CN" sz="2400" dirty="0"/>
                  <a:t>到</a:t>
                </a:r>
                <a14:m>
                  <m:oMath xmlns:m="http://schemas.openxmlformats.org/officeDocument/2006/math">
                    <m:r>
                      <a:rPr lang="en-US" altLang="zh-CN" sz="2400" i="1">
                        <a:latin typeface="Cambria Math" panose="02040503050406030204" pitchFamily="18" charset="0"/>
                      </a:rPr>
                      <m:t>𝐻</m:t>
                    </m:r>
                  </m:oMath>
                </a14:m>
                <a:r>
                  <a:rPr lang="zh-CN" altLang="zh-CN" sz="2400" dirty="0"/>
                  <a:t>与结点</a:t>
                </a:r>
                <a:r>
                  <a:rPr lang="en-US" altLang="zh-CN" sz="2400" dirty="0"/>
                  <a:t>1</a:t>
                </a:r>
                <a:r>
                  <a:rPr lang="zh-CN" altLang="zh-CN" sz="2400" dirty="0"/>
                  <a:t>到</a:t>
                </a:r>
                <a14:m>
                  <m:oMath xmlns:m="http://schemas.openxmlformats.org/officeDocument/2006/math">
                    <m:r>
                      <a:rPr lang="en-US" altLang="zh-CN" sz="2400" i="1">
                        <a:latin typeface="Cambria Math" panose="02040503050406030204" pitchFamily="18" charset="0"/>
                      </a:rPr>
                      <m:t>𝑛</m:t>
                    </m:r>
                  </m:oMath>
                </a14:m>
                <a:r>
                  <a:rPr lang="zh-CN" altLang="zh-CN" sz="2400" dirty="0"/>
                  <a:t>两两之间的最短路</a:t>
                </a:r>
              </a:p>
              <a:p>
                <a:pPr marL="36000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3"/>
                <a:stretch>
                  <a:fillRect l="-1638"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958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err="1" smtClean="0">
                <a:solidFill>
                  <a:srgbClr val="1CADE4"/>
                </a:solidFill>
                <a:latin typeface="+mn-lt"/>
                <a:ea typeface="+mn-ea"/>
              </a:rPr>
              <a:t>Saveit</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𝑛</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3</m:t>
                        </m:r>
                      </m:sup>
                    </m:sSup>
                    <m:r>
                      <a:rPr lang="en-US" altLang="zh-CN" sz="2400" i="1">
                        <a:latin typeface="Cambria Math" panose="02040503050406030204" pitchFamily="18" charset="0"/>
                      </a:rPr>
                      <m:t>, </m:t>
                    </m:r>
                    <m:r>
                      <a:rPr lang="en-US" altLang="zh-CN" sz="2400" i="1">
                        <a:latin typeface="Cambria Math" panose="02040503050406030204" pitchFamily="18" charset="0"/>
                      </a:rPr>
                      <m:t>𝑚</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−1</m:t>
                            </m:r>
                          </m:e>
                        </m:d>
                      </m:num>
                      <m:den>
                        <m:r>
                          <a:rPr lang="en-US" altLang="zh-CN" sz="2400" i="1">
                            <a:latin typeface="Cambria Math" panose="02040503050406030204" pitchFamily="18" charset="0"/>
                          </a:rPr>
                          <m:t>2</m:t>
                        </m:r>
                      </m:den>
                    </m:f>
                    <m:r>
                      <a:rPr lang="en-US" altLang="zh-CN" sz="2400" i="1">
                        <a:latin typeface="Cambria Math" panose="02040503050406030204" pitchFamily="18" charset="0"/>
                      </a:rPr>
                      <m:t>, </m:t>
                    </m:r>
                    <m:r>
                      <a:rPr lang="en-US" altLang="zh-CN" sz="2400" i="1">
                        <a:latin typeface="Cambria Math" panose="02040503050406030204" pitchFamily="18" charset="0"/>
                      </a:rPr>
                      <m:t>𝐻</m:t>
                    </m:r>
                    <m:r>
                      <a:rPr lang="en-US" altLang="zh-CN" sz="2400" i="1">
                        <a:latin typeface="Cambria Math" panose="02040503050406030204" pitchFamily="18" charset="0"/>
                      </a:rPr>
                      <m:t>≤36</m:t>
                    </m:r>
                  </m:oMath>
                </a14:m>
                <a:endParaRPr lang="zh-CN" altLang="zh-CN" sz="2400" dirty="0"/>
              </a:p>
              <a:p>
                <a:pPr marL="360000" lvl="0" indent="-360000">
                  <a:buFont typeface="Wingdings" panose="05000000000000000000" pitchFamily="2" charset="2"/>
                  <a:buChar char="Ø"/>
                </a:pPr>
                <a:r>
                  <a:rPr lang="zh-CN" altLang="zh-CN" sz="2400" dirty="0"/>
                  <a:t>二进制串长度不超过</a:t>
                </a:r>
                <a14:m>
                  <m:oMath xmlns:m="http://schemas.openxmlformats.org/officeDocument/2006/math">
                    <m:r>
                      <a:rPr lang="en-US" altLang="zh-CN" sz="2400">
                        <a:latin typeface="Cambria Math" panose="02040503050406030204" pitchFamily="18" charset="0"/>
                      </a:rPr>
                      <m:t>7⋅</m:t>
                    </m:r>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10</m:t>
                        </m:r>
                      </m:e>
                      <m:sup>
                        <m:r>
                          <a:rPr lang="en-US" altLang="zh-CN" sz="2400">
                            <a:latin typeface="Cambria Math" panose="02040503050406030204" pitchFamily="18" charset="0"/>
                          </a:rPr>
                          <m:t>4</m:t>
                        </m:r>
                      </m:sup>
                    </m:sSup>
                  </m:oMath>
                </a14:m>
                <a:endParaRPr lang="zh-CN" altLang="zh-CN" sz="2400" dirty="0"/>
              </a:p>
              <a:p>
                <a:pPr marL="36000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3"/>
                <a:stretch>
                  <a:fillRect l="-1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62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err="1" smtClean="0">
                <a:solidFill>
                  <a:srgbClr val="1CADE4"/>
                </a:solidFill>
                <a:latin typeface="+mn-lt"/>
                <a:ea typeface="+mn-ea"/>
              </a:rPr>
              <a:t>Saveit</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直接发整个图过去？</a:t>
                </a:r>
                <a:endParaRPr lang="en-US" altLang="zh-CN" sz="2400" dirty="0" smtClean="0"/>
              </a:p>
              <a:p>
                <a:pPr marL="360000" indent="-360000">
                  <a:buFont typeface="Wingdings" panose="05000000000000000000" pitchFamily="2" charset="2"/>
                  <a:buChar char="Ø"/>
                </a:pPr>
                <a:r>
                  <a:rPr lang="zh-CN" altLang="en-US" sz="2400" dirty="0" smtClean="0"/>
                  <a:t>只知道所求的</a:t>
                </a:r>
                <a14:m>
                  <m:oMath xmlns:m="http://schemas.openxmlformats.org/officeDocument/2006/math">
                    <m:r>
                      <a:rPr lang="en-US" altLang="zh-CN" sz="2400" b="0" i="1" smtClean="0">
                        <a:latin typeface="Cambria Math" panose="02040503050406030204" pitchFamily="18" charset="0"/>
                      </a:rPr>
                      <m:t>𝑛𝐻</m:t>
                    </m:r>
                  </m:oMath>
                </a14:m>
                <a:r>
                  <a:rPr lang="zh-CN" altLang="en-US" sz="2400" dirty="0" smtClean="0"/>
                  <a:t>个最短路的信息是无法推知图的连边情况的</a:t>
                </a:r>
                <a:endParaRPr lang="en-US" altLang="zh-CN" sz="2400" dirty="0" smtClean="0"/>
              </a:p>
              <a:p>
                <a:pPr marL="360000" indent="-360000">
                  <a:buFont typeface="Wingdings" panose="05000000000000000000" pitchFamily="2" charset="2"/>
                  <a:buChar char="Ø"/>
                </a:pPr>
                <a:r>
                  <a:rPr lang="zh-CN" altLang="en-US" sz="2400" dirty="0" smtClean="0"/>
                  <a:t>发送了过多信息</a:t>
                </a:r>
                <a:endParaRPr lang="en-US" altLang="zh-CN" sz="2400" dirty="0" smtClean="0"/>
              </a:p>
              <a:p>
                <a:pPr marL="360000" indent="-360000">
                  <a:buFont typeface="Wingdings" panose="05000000000000000000" pitchFamily="2" charset="2"/>
                  <a:buChar char="Ø"/>
                </a:pPr>
                <a:r>
                  <a:rPr lang="zh-CN" altLang="en-US" sz="2400" dirty="0" smtClean="0"/>
                  <a:t>直接发</a:t>
                </a:r>
                <a14:m>
                  <m:oMath xmlns:m="http://schemas.openxmlformats.org/officeDocument/2006/math">
                    <m:r>
                      <a:rPr lang="en-US" altLang="zh-CN" sz="2400" i="1" dirty="0" smtClean="0">
                        <a:latin typeface="Cambria Math" panose="02040503050406030204" pitchFamily="18" charset="0"/>
                      </a:rPr>
                      <m:t>𝐻</m:t>
                    </m:r>
                  </m:oMath>
                </a14:m>
                <a:r>
                  <a:rPr lang="zh-CN" altLang="en-US" sz="2400" dirty="0" smtClean="0"/>
                  <a:t>棵最短路树</a:t>
                </a:r>
                <a:r>
                  <a:rPr lang="en-US" altLang="zh-CN" sz="2400" dirty="0" smtClean="0"/>
                  <a:t>/</a:t>
                </a:r>
                <a14:m>
                  <m:oMath xmlns:m="http://schemas.openxmlformats.org/officeDocument/2006/math">
                    <m:r>
                      <a:rPr lang="en-US" altLang="zh-CN" sz="2400" i="1" dirty="0" smtClean="0">
                        <a:latin typeface="Cambria Math" panose="02040503050406030204" pitchFamily="18" charset="0"/>
                      </a:rPr>
                      <m:t>𝐻</m:t>
                    </m:r>
                  </m:oMath>
                </a14:m>
                <a:r>
                  <a:rPr lang="zh-CN" altLang="en-US" sz="2400" dirty="0" smtClean="0"/>
                  <a:t>个最短路数组过去？</a:t>
                </a:r>
                <a:endParaRPr lang="en-US" altLang="zh-CN" sz="2400" dirty="0" smtClean="0"/>
              </a:p>
              <a:p>
                <a:pPr marL="360000" indent="-360000">
                  <a:buFont typeface="Wingdings" panose="05000000000000000000" pitchFamily="2" charset="2"/>
                  <a:buChar char="Ø"/>
                </a:pPr>
                <a:r>
                  <a:rPr lang="zh-CN" altLang="en-US" sz="2400" dirty="0"/>
                  <a:t>没有</a:t>
                </a:r>
                <a:r>
                  <a:rPr lang="zh-CN" altLang="en-US" sz="2400" dirty="0" smtClean="0"/>
                  <a:t>考虑这</a:t>
                </a:r>
                <a:r>
                  <a:rPr lang="en-US" altLang="zh-CN" sz="2400" dirty="0" smtClean="0"/>
                  <a:t>H</a:t>
                </a:r>
                <a:r>
                  <a:rPr lang="zh-CN" altLang="en-US" sz="2400" dirty="0" smtClean="0"/>
                  <a:t>棵树</a:t>
                </a:r>
                <a:r>
                  <a:rPr lang="en-US" altLang="zh-CN" sz="2400" dirty="0" smtClean="0"/>
                  <a:t>/H</a:t>
                </a:r>
                <a:r>
                  <a:rPr lang="zh-CN" altLang="en-US" sz="2400" dirty="0" smtClean="0"/>
                  <a:t>组距离之间的关联</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3"/>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6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err="1" smtClean="0">
                <a:solidFill>
                  <a:srgbClr val="1CADE4"/>
                </a:solidFill>
                <a:latin typeface="+mn-lt"/>
                <a:ea typeface="+mn-ea"/>
              </a:rPr>
              <a:t>Saveit</a:t>
            </a:r>
            <a:r>
              <a:rPr lang="en-US" altLang="zh-CN" sz="4000" cap="none" dirty="0">
                <a:solidFill>
                  <a:srgbClr val="1CADE4"/>
                </a:solidFill>
                <a:latin typeface="+mn-lt"/>
                <a:ea typeface="+mn-ea"/>
              </a:rPr>
              <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事实上，如果图中有边</a:t>
                </a:r>
                <a14:m>
                  <m:oMath xmlns:m="http://schemas.openxmlformats.org/officeDocument/2006/math">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𝑢</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𝑣</m:t>
                        </m:r>
                      </m:e>
                    </m:d>
                  </m:oMath>
                </a14:m>
                <a:r>
                  <a:rPr lang="zh-CN" altLang="en-US" sz="2400" dirty="0" smtClean="0"/>
                  <a:t>，那么</a:t>
                </a:r>
                <a14:m>
                  <m:oMath xmlns:m="http://schemas.openxmlformats.org/officeDocument/2006/math">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𝑑</m:t>
                            </m:r>
                          </m:e>
                          <m:sub>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𝑢</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𝑑</m:t>
                            </m:r>
                          </m:e>
                          <m:sub>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𝑣</m:t>
                            </m:r>
                          </m:sub>
                        </m:sSub>
                      </m:e>
                    </m:d>
                    <m:r>
                      <a:rPr lang="en-US" altLang="zh-CN" sz="2400" b="0" i="1" dirty="0" smtClean="0">
                        <a:latin typeface="Cambria Math" panose="02040503050406030204" pitchFamily="18" charset="0"/>
                      </a:rPr>
                      <m:t>≤1</m:t>
                    </m:r>
                  </m:oMath>
                </a14:m>
                <a:endParaRPr lang="en-US" altLang="zh-CN" sz="2400" dirty="0" smtClean="0"/>
              </a:p>
              <a:p>
                <a:pPr marL="360000" lvl="0" indent="-360000">
                  <a:buFont typeface="Wingdings" panose="05000000000000000000" pitchFamily="2" charset="2"/>
                  <a:buChar char="Ø"/>
                </a:pPr>
                <a:r>
                  <a:rPr lang="zh-CN" altLang="en-US" sz="2400" dirty="0" smtClean="0"/>
                  <a:t>我们发送了以</a:t>
                </a:r>
                <a:r>
                  <a:rPr lang="en-US" altLang="zh-CN" sz="2400" dirty="0" smtClean="0"/>
                  <a:t>1</a:t>
                </a:r>
                <a:r>
                  <a:rPr lang="zh-CN" altLang="en-US" sz="2400" dirty="0" smtClean="0"/>
                  <a:t>为根的最短路树后</a:t>
                </a:r>
                <a:endParaRPr lang="en-US" altLang="zh-CN" sz="2400" dirty="0" smtClean="0"/>
              </a:p>
              <a:p>
                <a:pPr marL="360000" lvl="0" indent="-360000">
                  <a:buFont typeface="Wingdings" panose="05000000000000000000" pitchFamily="2" charset="2"/>
                  <a:buChar char="Ø"/>
                </a:pPr>
                <a:r>
                  <a:rPr lang="zh-CN" altLang="en-US" sz="2400" dirty="0" smtClean="0"/>
                  <a:t>发送</a:t>
                </a:r>
                <a:r>
                  <a:rPr lang="en-US" altLang="zh-CN" sz="2400" dirty="0" smtClean="0"/>
                  <a:t>2</a:t>
                </a:r>
                <a:r>
                  <a:rPr lang="zh-CN" altLang="en-US" sz="2400" dirty="0" smtClean="0"/>
                  <a:t>到其他点的最短路时</a:t>
                </a:r>
                <a:endParaRPr lang="en-US" altLang="zh-CN" sz="2400" dirty="0" smtClean="0"/>
              </a:p>
              <a:p>
                <a:pPr marL="360000" lvl="0" indent="-360000">
                  <a:buFont typeface="Wingdings" panose="05000000000000000000" pitchFamily="2" charset="2"/>
                  <a:buChar char="Ø"/>
                </a:pPr>
                <a:r>
                  <a:rPr lang="zh-CN" altLang="en-US" sz="2400" dirty="0" smtClean="0"/>
                  <a:t>只需发送树上相邻两点的距离差即可</a:t>
                </a:r>
                <a:endParaRPr lang="en-US" altLang="zh-CN" sz="2400" dirty="0" smtClean="0"/>
              </a:p>
              <a:p>
                <a:pPr marL="360000" lvl="0" indent="-360000">
                  <a:buFont typeface="Wingdings" panose="05000000000000000000" pitchFamily="2" charset="2"/>
                  <a:buChar char="Ø"/>
                </a:pPr>
                <a:r>
                  <a:rPr lang="zh-CN" altLang="en-US" sz="2400" dirty="0" smtClean="0"/>
                  <a:t>这个距离差只有</a:t>
                </a:r>
                <a:r>
                  <a:rPr lang="en-US" altLang="zh-CN" sz="2400" dirty="0" smtClean="0"/>
                  <a:t>-1,0,1</a:t>
                </a:r>
                <a:r>
                  <a:rPr lang="zh-CN" altLang="en-US" sz="2400" dirty="0" smtClean="0"/>
                  <a:t>三种取值</a:t>
                </a:r>
                <a:endParaRPr lang="en-US" altLang="zh-CN" sz="2400" dirty="0" smtClean="0"/>
              </a:p>
              <a:p>
                <a:pPr marL="360000" lvl="0" indent="-360000">
                  <a:buFont typeface="Wingdings" panose="05000000000000000000" pitchFamily="2" charset="2"/>
                  <a:buChar char="Ø"/>
                </a:pPr>
                <a:r>
                  <a:rPr lang="zh-CN" altLang="en-US" sz="2400" dirty="0" smtClean="0"/>
                  <a:t>于是我们需要发送的信息是一棵树加上</a:t>
                </a:r>
                <a14:m>
                  <m:oMath xmlns:m="http://schemas.openxmlformats.org/officeDocument/2006/math">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−1</m:t>
                    </m:r>
                  </m:oMath>
                </a14:m>
                <a:r>
                  <a:rPr lang="zh-CN" altLang="en-US" sz="2400" dirty="0" smtClean="0"/>
                  <a:t>组距离差</a:t>
                </a:r>
                <a:endParaRPr lang="en-US" altLang="zh-CN" sz="2400" dirty="0" smtClean="0"/>
              </a:p>
              <a:p>
                <a:pPr marL="360000" lvl="0" indent="-360000">
                  <a:buFont typeface="Wingdings" panose="05000000000000000000" pitchFamily="2" charset="2"/>
                  <a:buChar char="Ø"/>
                </a:pPr>
                <a:r>
                  <a:rPr lang="zh-CN" altLang="en-US" sz="2400" dirty="0" smtClean="0"/>
                  <a:t>可以在题目要求范围内实现</a:t>
                </a:r>
                <a:endParaRPr lang="en-US" altLang="zh-CN" sz="2400" dirty="0" smtClean="0"/>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3"/>
                <a:stretch>
                  <a:fillRect l="-1638"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953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a:solidFill>
                  <a:srgbClr val="1CADE4"/>
                </a:solidFill>
                <a:latin typeface="+mn-lt"/>
                <a:ea typeface="+mn-ea"/>
              </a:rPr>
              <a:t>Last Supper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有</a:t>
                </a:r>
                <a:r>
                  <a:rPr lang="en-US" altLang="zh-CN" sz="2400" dirty="0" smtClean="0"/>
                  <a:t>n</a:t>
                </a:r>
                <a:r>
                  <a:rPr lang="zh-CN" altLang="en-US" sz="2400" dirty="0" smtClean="0"/>
                  <a:t>个数</a:t>
                </a:r>
                <a14:m>
                  <m:oMath xmlns:m="http://schemas.openxmlformats.org/officeDocument/2006/math">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a14:m>
                <a:endParaRPr lang="en-US" altLang="zh-CN" sz="2400" dirty="0" smtClean="0"/>
              </a:p>
              <a:p>
                <a:pPr marL="360000" lvl="0" indent="-360000">
                  <a:buFont typeface="Wingdings" panose="05000000000000000000" pitchFamily="2" charset="2"/>
                  <a:buChar char="Ø"/>
                </a:pPr>
                <a:r>
                  <a:rPr lang="zh-CN" altLang="en-US" sz="2400" dirty="0" smtClean="0"/>
                  <a:t>有</a:t>
                </a:r>
                <a14:m>
                  <m:oMath xmlns:m="http://schemas.openxmlformats.org/officeDocument/2006/math">
                    <m:r>
                      <a:rPr lang="en-US" altLang="zh-CN" sz="2400" i="1" dirty="0" smtClean="0">
                        <a:latin typeface="Cambria Math" panose="02040503050406030204" pitchFamily="18" charset="0"/>
                      </a:rPr>
                      <m:t>𝑘</m:t>
                    </m:r>
                  </m:oMath>
                </a14:m>
                <a:r>
                  <a:rPr lang="zh-CN" altLang="en-US" sz="2400" dirty="0" smtClean="0"/>
                  <a:t>个槽作为缓存，最开始存放了</a:t>
                </a:r>
                <a14:m>
                  <m:oMath xmlns:m="http://schemas.openxmlformats.org/officeDocument/2006/math">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oMath>
                </a14:m>
                <a:r>
                  <a:rPr lang="zh-CN" altLang="en-US" sz="2400" dirty="0" smtClean="0"/>
                  <a:t>这些数</a:t>
                </a:r>
                <a:endParaRPr lang="en-US" altLang="zh-CN" sz="2400" dirty="0" smtClean="0"/>
              </a:p>
              <a:p>
                <a:pPr marL="360000" lvl="0" indent="-360000">
                  <a:buFont typeface="Wingdings" panose="05000000000000000000" pitchFamily="2" charset="2"/>
                  <a:buChar char="Ø"/>
                </a:pPr>
                <a:r>
                  <a:rPr lang="zh-CN" altLang="en-US" sz="2400" dirty="0" smtClean="0"/>
                  <a:t>现在有</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smtClean="0"/>
                  <a:t>个请求，每次需要拿一个数</a:t>
                </a:r>
                <a:endParaRPr lang="en-US" altLang="zh-CN" sz="2400" dirty="0" smtClean="0"/>
              </a:p>
              <a:p>
                <a:pPr marL="360000" lvl="0" indent="-360000">
                  <a:buFont typeface="Wingdings" panose="05000000000000000000" pitchFamily="2" charset="2"/>
                  <a:buChar char="Ø"/>
                </a:pPr>
                <a:r>
                  <a:rPr lang="zh-CN" altLang="en-US" sz="2400" dirty="0" smtClean="0"/>
                  <a:t>若请求的这个数在槽里，则称缓存命中</a:t>
                </a:r>
                <a:endParaRPr lang="en-US" altLang="zh-CN" sz="2400" dirty="0" smtClean="0"/>
              </a:p>
              <a:p>
                <a:pPr marL="360000" lvl="0" indent="-360000">
                  <a:buFont typeface="Wingdings" panose="05000000000000000000" pitchFamily="2" charset="2"/>
                  <a:buChar char="Ø"/>
                </a:pPr>
                <a:r>
                  <a:rPr lang="zh-CN" altLang="en-US" sz="2400" dirty="0" smtClean="0"/>
                  <a:t>否则需要从不知道什么地方拿来这个数，并替换掉槽里的某一个数</a:t>
                </a:r>
                <a:endParaRPr lang="en-US" altLang="zh-CN" sz="2400" dirty="0" smtClean="0"/>
              </a:p>
              <a:p>
                <a:pPr marL="360000" lvl="0" indent="-360000">
                  <a:buFont typeface="Wingdings" panose="05000000000000000000" pitchFamily="2" charset="2"/>
                  <a:buChar char="Ø"/>
                </a:pPr>
                <a:r>
                  <a:rPr lang="zh-CN" altLang="en-US" sz="2400" dirty="0" smtClean="0"/>
                  <a:t>已知请求列表，构造替换策略，使得命中次数最多</a:t>
                </a:r>
                <a:endParaRPr lang="en-US" altLang="zh-CN" sz="2400" dirty="0" smtClean="0"/>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r="-1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870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a:solidFill>
                  <a:srgbClr val="1CADE4"/>
                </a:solidFill>
                <a:latin typeface="+mn-lt"/>
                <a:ea typeface="+mn-ea"/>
              </a:rPr>
              <a:t>Last Supper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好吧我承认原题不是这样子的</a:t>
            </a:r>
            <a:r>
              <a:rPr lang="en-US" altLang="zh-CN" sz="2400" dirty="0" smtClean="0"/>
              <a:t>……</a:t>
            </a:r>
          </a:p>
          <a:p>
            <a:pPr marL="360000" lvl="0" indent="-360000">
              <a:buFont typeface="Wingdings" panose="05000000000000000000" pitchFamily="2" charset="2"/>
              <a:buChar char="Ø"/>
            </a:pPr>
            <a:r>
              <a:rPr lang="zh-CN" altLang="en-US" sz="2400" dirty="0"/>
              <a:t>原</a:t>
            </a:r>
            <a:r>
              <a:rPr lang="zh-CN" altLang="en-US" sz="2400" dirty="0" smtClean="0"/>
              <a:t>题中已经给出了最优策略：</a:t>
            </a:r>
            <a:endParaRPr lang="en-US" altLang="zh-CN" sz="2400" dirty="0" smtClean="0"/>
          </a:p>
          <a:p>
            <a:pPr marL="360000" lvl="0" indent="-360000">
              <a:buFont typeface="Wingdings" panose="05000000000000000000" pitchFamily="2" charset="2"/>
              <a:buChar char="Ø"/>
            </a:pPr>
            <a:r>
              <a:rPr lang="zh-CN" altLang="en-US" sz="2400" dirty="0" smtClean="0"/>
              <a:t>每次将槽中下一次被请求时间最晚的数替换掉</a:t>
            </a:r>
            <a:endParaRPr lang="en-US" altLang="zh-CN" sz="2400" dirty="0" smtClean="0"/>
          </a:p>
          <a:p>
            <a:pPr marL="360000" lvl="0" indent="-360000">
              <a:buFont typeface="Wingdings" panose="05000000000000000000" pitchFamily="2" charset="2"/>
              <a:buChar char="Ø"/>
            </a:pPr>
            <a:r>
              <a:rPr lang="zh-CN" altLang="en-US" sz="2400" dirty="0" smtClean="0"/>
              <a:t>现在要求写两个程序</a:t>
            </a:r>
            <a:endParaRPr lang="en-US" altLang="zh-CN" sz="2400" dirty="0" smtClean="0"/>
          </a:p>
          <a:p>
            <a:pPr marL="360000" lvl="0" indent="-360000">
              <a:buFont typeface="Wingdings" panose="05000000000000000000" pitchFamily="2" charset="2"/>
              <a:buChar char="Ø"/>
            </a:pPr>
            <a:r>
              <a:rPr lang="zh-CN" altLang="en-US" sz="2400" dirty="0" smtClean="0"/>
              <a:t>程序一知道请求序列，要生成一个摘要发给程序二</a:t>
            </a:r>
            <a:endParaRPr lang="en-US" altLang="zh-CN" sz="2400" dirty="0" smtClean="0"/>
          </a:p>
          <a:p>
            <a:pPr marL="360000" lvl="0" indent="-360000">
              <a:buFont typeface="Wingdings" panose="05000000000000000000" pitchFamily="2" charset="2"/>
              <a:buChar char="Ø"/>
            </a:pPr>
            <a:r>
              <a:rPr lang="zh-CN" altLang="en-US" sz="2400" dirty="0" smtClean="0"/>
              <a:t>程序二需要拿着这个摘要，以最优的方式在线处理请求</a:t>
            </a:r>
            <a:endParaRPr lang="en-US" altLang="zh-CN" sz="2400" dirty="0" smtClean="0"/>
          </a:p>
          <a:p>
            <a:pPr marL="360000" lvl="0" indent="-360000">
              <a:buFont typeface="Wingdings" panose="05000000000000000000" pitchFamily="2" charset="2"/>
              <a:buChar char="Ø"/>
            </a:pPr>
            <a:r>
              <a:rPr lang="zh-CN" altLang="en-US" sz="2400" dirty="0" smtClean="0"/>
              <a:t>（最优是指，即使在预知请求序列的情况下命中次数也不可能更多）</a:t>
            </a:r>
            <a:endParaRPr lang="en-US" altLang="zh-CN" sz="2400" dirty="0" smtClean="0"/>
          </a:p>
        </p:txBody>
      </p:sp>
    </p:spTree>
    <p:extLst>
      <p:ext uri="{BB962C8B-B14F-4D97-AF65-F5344CB8AC3E}">
        <p14:creationId xmlns:p14="http://schemas.microsoft.com/office/powerpoint/2010/main" val="55938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a:solidFill>
                  <a:srgbClr val="1CADE4"/>
                </a:solidFill>
                <a:latin typeface="+mn-lt"/>
                <a:ea typeface="+mn-ea"/>
              </a:rPr>
              <a:t>Last Supper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要求尽量减小摘要长度</a:t>
                </a:r>
                <a:endParaRPr lang="en-US" altLang="zh-CN" sz="2400" dirty="0" smtClean="0"/>
              </a:p>
              <a:p>
                <a:pPr marL="360000" lvl="0" indent="-360000">
                  <a:buFont typeface="Wingdings" panose="05000000000000000000" pitchFamily="2" charset="2"/>
                  <a:buChar char="Ø"/>
                </a:pPr>
                <a:r>
                  <a:rPr lang="zh-CN" altLang="en-US" sz="2400" dirty="0" smtClean="0"/>
                  <a:t>满分条件：摘要长度不超过</a:t>
                </a:r>
                <a14:m>
                  <m:oMath xmlns:m="http://schemas.openxmlformats.org/officeDocument/2006/math">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𝑛</m:t>
                    </m:r>
                  </m:oMath>
                </a14:m>
                <a:r>
                  <a:rPr lang="en-US" altLang="zh-CN" sz="2400" dirty="0" smtClean="0"/>
                  <a:t> bit</a:t>
                </a:r>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595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a:solidFill>
                  <a:srgbClr val="1CADE4"/>
                </a:solidFill>
                <a:latin typeface="+mn-lt"/>
                <a:ea typeface="+mn-ea"/>
              </a:rPr>
              <a:t>Last Supper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三个</a:t>
            </a:r>
            <a:r>
              <a:rPr lang="en-US" altLang="zh-CN" sz="2400" dirty="0" smtClean="0"/>
              <a:t>naive</a:t>
            </a:r>
            <a:r>
              <a:rPr lang="zh-CN" altLang="en-US" sz="2400" dirty="0" smtClean="0"/>
              <a:t>的思路</a:t>
            </a:r>
            <a:endParaRPr lang="en-US" altLang="zh-CN" sz="2400" dirty="0" smtClean="0"/>
          </a:p>
          <a:p>
            <a:pPr marL="360000" lvl="0" indent="-360000">
              <a:buFont typeface="Wingdings" panose="05000000000000000000" pitchFamily="2" charset="2"/>
              <a:buChar char="Ø"/>
            </a:pPr>
            <a:r>
              <a:rPr lang="zh-CN" altLang="en-US" sz="2400" dirty="0" smtClean="0"/>
              <a:t>思路一：传输操作列表</a:t>
            </a:r>
            <a:endParaRPr lang="en-US" altLang="zh-CN" sz="2400" dirty="0" smtClean="0"/>
          </a:p>
          <a:p>
            <a:pPr marL="360000" lvl="0" indent="-360000">
              <a:buFont typeface="Wingdings" panose="05000000000000000000" pitchFamily="2" charset="2"/>
              <a:buChar char="Ø"/>
            </a:pPr>
            <a:r>
              <a:rPr lang="zh-CN" altLang="en-US" sz="2400" dirty="0" smtClean="0"/>
              <a:t>思路二：传输每次被替换的位置</a:t>
            </a:r>
            <a:endParaRPr lang="en-US" altLang="zh-CN" sz="2400" dirty="0" smtClean="0"/>
          </a:p>
          <a:p>
            <a:pPr marL="360000" lvl="0" indent="-360000">
              <a:buFont typeface="Wingdings" panose="05000000000000000000" pitchFamily="2" charset="2"/>
              <a:buChar char="Ø"/>
            </a:pPr>
            <a:r>
              <a:rPr lang="zh-CN" altLang="en-US" sz="2400" dirty="0" smtClean="0"/>
              <a:t>思路三：对一开始的每个数和之后加进来的每个数，传输它被替换掉的时间</a:t>
            </a:r>
            <a:endParaRPr lang="en-US" altLang="zh-CN" sz="2400" dirty="0" smtClean="0"/>
          </a:p>
          <a:p>
            <a:pPr marL="360000" lvl="0" indent="-360000">
              <a:buFont typeface="Wingdings" panose="05000000000000000000" pitchFamily="2" charset="2"/>
              <a:buChar char="Ø"/>
            </a:pPr>
            <a:endParaRPr lang="en-US" altLang="zh-CN" sz="2400" dirty="0" smtClean="0"/>
          </a:p>
        </p:txBody>
      </p:sp>
    </p:spTree>
    <p:extLst>
      <p:ext uri="{BB962C8B-B14F-4D97-AF65-F5344CB8AC3E}">
        <p14:creationId xmlns:p14="http://schemas.microsoft.com/office/powerpoint/2010/main" val="167167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Divisible Subset</a:t>
            </a:r>
            <a:r>
              <a:rPr lang="en-US" altLang="zh-CN" cap="none" dirty="0" smtClean="0">
                <a:solidFill>
                  <a:srgbClr val="1CADE4"/>
                </a:solidFill>
                <a:latin typeface="+mn-lt"/>
                <a:ea typeface="+mn-ea"/>
              </a:rPr>
              <a:t/>
            </a:r>
            <a:br>
              <a:rPr lang="en-US" altLang="zh-CN" cap="none" dirty="0" smtClean="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背包？</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好像不太行的样子</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endParaRPr lang="en-US" altLang="zh-CN" sz="2400" kern="100" dirty="0">
                  <a:latin typeface="+mn-ea"/>
                  <a:cs typeface="Times New Roman" panose="02020603050405020304" pitchFamily="18" charset="0"/>
                </a:endParaRPr>
              </a:p>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加强版</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r>
                  <a:rPr lang="zh-CN" altLang="zh-CN" sz="2400" dirty="0"/>
                  <a:t>找出一个非</a:t>
                </a:r>
                <a:r>
                  <a:rPr lang="zh-CN" altLang="zh-CN" sz="2400" dirty="0" smtClean="0"/>
                  <a:t>空</a:t>
                </a:r>
                <a:r>
                  <a:rPr lang="zh-CN" altLang="en-US" sz="2400" b="1" dirty="0" smtClean="0"/>
                  <a:t>区间</a:t>
                </a:r>
                <a:r>
                  <a:rPr lang="zh-CN" altLang="zh-CN" sz="2400" dirty="0" smtClean="0"/>
                  <a:t>，满足</a:t>
                </a:r>
                <a:r>
                  <a:rPr lang="zh-CN" altLang="en-US" sz="2400" b="1" dirty="0" smtClean="0"/>
                  <a:t>区间</a:t>
                </a:r>
                <a:r>
                  <a:rPr lang="zh-CN" altLang="zh-CN" sz="2400" dirty="0" smtClean="0"/>
                  <a:t>中</a:t>
                </a:r>
                <a:r>
                  <a:rPr lang="zh-CN" altLang="zh-CN" sz="2400" dirty="0"/>
                  <a:t>元素的和能被</a:t>
                </a:r>
                <a14:m>
                  <m:oMath xmlns:m="http://schemas.openxmlformats.org/officeDocument/2006/math">
                    <m:r>
                      <a:rPr lang="en-US" altLang="zh-CN" sz="2400" i="1">
                        <a:latin typeface="Cambria Math" panose="02040503050406030204" pitchFamily="18" charset="0"/>
                      </a:rPr>
                      <m:t>𝑛</m:t>
                    </m:r>
                  </m:oMath>
                </a14:m>
                <a:r>
                  <a:rPr lang="zh-CN" altLang="zh-CN" sz="2400" dirty="0"/>
                  <a:t>整除</a:t>
                </a:r>
              </a:p>
              <a:p>
                <a:pPr marL="360000" indent="-360000">
                  <a:buFont typeface="Wingdings" panose="05000000000000000000" pitchFamily="2" charset="2"/>
                  <a:buChar char="Ø"/>
                </a:pPr>
                <a:endParaRPr lang="zh-CN" altLang="zh-CN" sz="2400" kern="100" dirty="0">
                  <a:latin typeface="+mn-ea"/>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972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a:solidFill>
                  <a:srgbClr val="1CADE4"/>
                </a:solidFill>
                <a:latin typeface="+mn-lt"/>
                <a:ea typeface="+mn-ea"/>
              </a:rPr>
              <a:t>Last Supper</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2s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有必要传输下次请求的时间么？</a:t>
                </a:r>
                <a:endParaRPr lang="en-US" altLang="zh-CN" sz="2400" dirty="0" smtClean="0"/>
              </a:p>
              <a:p>
                <a:pPr marL="360000" lvl="0" indent="-360000">
                  <a:buFont typeface="Wingdings" panose="05000000000000000000" pitchFamily="2" charset="2"/>
                  <a:buChar char="Ø"/>
                </a:pPr>
                <a:r>
                  <a:rPr lang="zh-CN" altLang="en-US" sz="2400" dirty="0" smtClean="0"/>
                  <a:t>传输下次请求的时间是为了跟其他数的这个值进行比较，决定是否能丢弃它</a:t>
                </a:r>
                <a:endParaRPr lang="en-US" altLang="zh-CN" sz="2400" dirty="0" smtClean="0"/>
              </a:p>
              <a:p>
                <a:pPr marL="360000" lvl="0" indent="-360000">
                  <a:buFont typeface="Wingdings" panose="05000000000000000000" pitchFamily="2" charset="2"/>
                  <a:buChar char="Ø"/>
                </a:pPr>
                <a:r>
                  <a:rPr lang="zh-CN" altLang="en-US" sz="2400" dirty="0" smtClean="0"/>
                  <a:t>那我们直接传输在下一次请求是否能丢弃它不是更好？</a:t>
                </a:r>
                <a:endParaRPr lang="en-US" altLang="zh-CN" sz="2400" dirty="0" smtClean="0"/>
              </a:p>
              <a:p>
                <a:pPr marL="360000" lvl="0" indent="-360000">
                  <a:buFont typeface="Wingdings" panose="05000000000000000000" pitchFamily="2" charset="2"/>
                  <a:buChar char="Ø"/>
                </a:pPr>
                <a:r>
                  <a:rPr lang="zh-CN" altLang="en-US" sz="2400" dirty="0" smtClean="0"/>
                  <a:t>事实上，只要知道在下次请求之前能够丢弃它，什么时候丢弃是无关紧要的</a:t>
                </a:r>
                <a:endParaRPr lang="en-US" altLang="zh-CN" sz="2400" dirty="0" smtClean="0"/>
              </a:p>
              <a:p>
                <a:pPr marL="360000" lvl="0" indent="-360000">
                  <a:buFont typeface="Wingdings" panose="05000000000000000000" pitchFamily="2" charset="2"/>
                  <a:buChar char="Ø"/>
                </a:pPr>
                <a:r>
                  <a:rPr lang="zh-CN" altLang="en-US" sz="2400" dirty="0" smtClean="0"/>
                  <a:t>于是我们只需要传输</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oMath>
                </a14:m>
                <a:r>
                  <a:rPr lang="zh-CN" altLang="en-US" sz="2400" dirty="0" smtClean="0"/>
                  <a:t>个</a:t>
                </a:r>
                <a:r>
                  <a:rPr lang="en-US" altLang="zh-CN" sz="2400" dirty="0" smtClean="0"/>
                  <a:t>bit</a:t>
                </a:r>
                <a:r>
                  <a:rPr lang="zh-CN" altLang="en-US" sz="2400" dirty="0" smtClean="0"/>
                  <a:t>即可</a:t>
                </a:r>
                <a:endParaRPr lang="en-US" altLang="zh-CN" sz="2400" dirty="0" smtClean="0"/>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r="-50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477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2900" y="4973785"/>
            <a:ext cx="5829300" cy="1463040"/>
          </a:xfrm>
        </p:spPr>
        <p:txBody>
          <a:bodyPr/>
          <a:lstStyle/>
          <a:p>
            <a:r>
              <a:rPr lang="zh-CN" altLang="en-US" cap="none" dirty="0" smtClean="0">
                <a:solidFill>
                  <a:srgbClr val="1482AC"/>
                </a:solidFill>
                <a:latin typeface="苏新诗柳楷简" panose="02010600000101010101" pitchFamily="2" charset="-122"/>
                <a:ea typeface="苏新诗柳楷简" panose="02010600000101010101" pitchFamily="2" charset="-122"/>
              </a:rPr>
              <a:t>构造策略</a:t>
            </a:r>
            <a:endParaRPr lang="zh-CN" altLang="en-US" dirty="0">
              <a:solidFill>
                <a:srgbClr val="1482AC"/>
              </a:solidFill>
            </a:endParaRPr>
          </a:p>
        </p:txBody>
      </p:sp>
      <p:sp>
        <p:nvSpPr>
          <p:cNvPr id="5" name="文本占位符 4"/>
          <p:cNvSpPr>
            <a:spLocks noGrp="1"/>
          </p:cNvSpPr>
          <p:nvPr>
            <p:ph type="body" idx="1"/>
          </p:nvPr>
        </p:nvSpPr>
        <p:spPr/>
        <p:txBody>
          <a:bodyPr/>
          <a:lstStyle/>
          <a:p>
            <a:r>
              <a:rPr lang="zh-CN" altLang="en-US" dirty="0" smtClean="0"/>
              <a:t>不限制可用操作</a:t>
            </a:r>
            <a:endParaRPr lang="zh-CN" altLang="en-US" dirty="0"/>
          </a:p>
        </p:txBody>
      </p:sp>
    </p:spTree>
    <p:extLst>
      <p:ext uri="{BB962C8B-B14F-4D97-AF65-F5344CB8AC3E}">
        <p14:creationId xmlns:p14="http://schemas.microsoft.com/office/powerpoint/2010/main" val="163736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Professor </a:t>
            </a:r>
            <a:r>
              <a:rPr lang="en-US" altLang="zh-CN" sz="4000" cap="none" dirty="0" err="1">
                <a:solidFill>
                  <a:srgbClr val="1CADE4"/>
                </a:solidFill>
                <a:latin typeface="+mn-lt"/>
                <a:ea typeface="+mn-ea"/>
              </a:rPr>
              <a:t>Monotonic's</a:t>
            </a:r>
            <a:r>
              <a:rPr lang="en-US" altLang="zh-CN" sz="4000" cap="none" dirty="0">
                <a:solidFill>
                  <a:srgbClr val="1CADE4"/>
                </a:solidFill>
                <a:latin typeface="+mn-lt"/>
                <a:ea typeface="+mn-ea"/>
              </a:rPr>
              <a:t> Network</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3s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a:t>给定一个包含</a:t>
                </a:r>
                <a14:m>
                  <m:oMath xmlns:m="http://schemas.openxmlformats.org/officeDocument/2006/math">
                    <m:r>
                      <a:rPr lang="en-US" altLang="zh-CN" sz="2400" i="1">
                        <a:latin typeface="Cambria Math" panose="02040503050406030204" pitchFamily="18" charset="0"/>
                      </a:rPr>
                      <m:t>𝑛</m:t>
                    </m:r>
                  </m:oMath>
                </a14:m>
                <a:r>
                  <a:rPr lang="zh-CN" altLang="zh-CN" sz="2400" dirty="0"/>
                  <a:t>个变量，</a:t>
                </a:r>
                <a14:m>
                  <m:oMath xmlns:m="http://schemas.openxmlformats.org/officeDocument/2006/math">
                    <m:r>
                      <a:rPr lang="en-US" altLang="zh-CN" sz="2400" i="1">
                        <a:latin typeface="Cambria Math" panose="02040503050406030204" pitchFamily="18" charset="0"/>
                      </a:rPr>
                      <m:t>𝑚</m:t>
                    </m:r>
                  </m:oMath>
                </a14:m>
                <a:r>
                  <a:rPr lang="zh-CN" altLang="zh-CN" sz="2400" dirty="0"/>
                  <a:t>个比较器的比较</a:t>
                </a:r>
                <a:r>
                  <a:rPr lang="zh-CN" altLang="zh-CN" sz="2400" dirty="0" smtClean="0"/>
                  <a:t>网络</a:t>
                </a:r>
                <a:endParaRPr lang="en-US" altLang="zh-CN" sz="2400" dirty="0" smtClean="0"/>
              </a:p>
              <a:p>
                <a:pPr marL="360000" lvl="0" indent="-360000">
                  <a:buFont typeface="Wingdings" panose="05000000000000000000" pitchFamily="2" charset="2"/>
                  <a:buChar char="Ø"/>
                </a:pPr>
                <a:r>
                  <a:rPr lang="zh-CN" altLang="zh-CN" sz="2400" dirty="0"/>
                  <a:t>判定该网络是否是排序</a:t>
                </a:r>
                <a:r>
                  <a:rPr lang="zh-CN" altLang="zh-CN" sz="2400" dirty="0" smtClean="0"/>
                  <a:t>网络</a:t>
                </a:r>
                <a:endParaRPr lang="en-US" altLang="zh-CN" sz="2400" dirty="0" smtClean="0"/>
              </a:p>
              <a:p>
                <a:pPr marL="360000" lvl="0" indent="-360000">
                  <a:buFont typeface="Wingdings" panose="05000000000000000000" pitchFamily="2" charset="2"/>
                  <a:buChar char="Ø"/>
                </a:pPr>
                <a:endParaRPr lang="zh-CN" altLang="zh-CN" sz="2400" dirty="0"/>
              </a:p>
              <a:p>
                <a:pPr marL="360000" lvl="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rPr>
                      <m:t>𝑛</m:t>
                    </m:r>
                    <m:r>
                      <a:rPr lang="en-US" altLang="zh-CN" sz="2400" i="1">
                        <a:latin typeface="Cambria Math" panose="02040503050406030204" pitchFamily="18" charset="0"/>
                      </a:rPr>
                      <m:t>≤12, 0≤</m:t>
                    </m:r>
                    <m:r>
                      <a:rPr lang="en-US" altLang="zh-CN" sz="2400" i="1">
                        <a:latin typeface="Cambria Math" panose="02040503050406030204" pitchFamily="18" charset="0"/>
                      </a:rPr>
                      <m:t>𝑚</m:t>
                    </m:r>
                    <m:r>
                      <a:rPr lang="en-US" altLang="zh-CN" sz="2400" i="1">
                        <a:latin typeface="Cambria Math" panose="02040503050406030204" pitchFamily="18" charset="0"/>
                      </a:rPr>
                      <m:t>≤150</m:t>
                    </m:r>
                  </m:oMath>
                </a14:m>
                <a:endParaRPr lang="zh-CN" altLang="zh-CN" sz="2400" dirty="0"/>
              </a:p>
              <a:p>
                <a:pPr marL="360000" indent="-360000">
                  <a:buFont typeface="Wingdings" panose="05000000000000000000" pitchFamily="2" charset="2"/>
                  <a:buChar char="Ø"/>
                </a:pPr>
                <a:endParaRPr lang="zh-CN" altLang="zh-CN" sz="2400" dirty="0"/>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894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Professor </a:t>
            </a:r>
            <a:r>
              <a:rPr lang="en-US" altLang="zh-CN" sz="4000" cap="none" dirty="0" err="1">
                <a:solidFill>
                  <a:srgbClr val="1CADE4"/>
                </a:solidFill>
                <a:latin typeface="+mn-lt"/>
                <a:ea typeface="+mn-ea"/>
              </a:rPr>
              <a:t>Monotonic's</a:t>
            </a:r>
            <a:r>
              <a:rPr lang="en-US" altLang="zh-CN" sz="4000" cap="none" dirty="0">
                <a:solidFill>
                  <a:srgbClr val="1CADE4"/>
                </a:solidFill>
                <a:latin typeface="+mn-lt"/>
                <a:ea typeface="+mn-ea"/>
              </a:rPr>
              <a:t> Network</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3s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排序网络的</a:t>
            </a:r>
            <a:r>
              <a:rPr lang="en-US" altLang="zh-CN" sz="2400" dirty="0" smtClean="0"/>
              <a:t>0-1</a:t>
            </a:r>
            <a:r>
              <a:rPr lang="zh-CN" altLang="en-US" sz="2400" dirty="0" smtClean="0"/>
              <a:t>原则</a:t>
            </a:r>
            <a:endParaRPr lang="en-US" altLang="zh-CN" sz="2400" dirty="0" smtClean="0"/>
          </a:p>
          <a:p>
            <a:pPr marL="360000" indent="-360000">
              <a:buFont typeface="Wingdings" panose="05000000000000000000" pitchFamily="2" charset="2"/>
              <a:buChar char="Ø"/>
            </a:pPr>
            <a:r>
              <a:rPr lang="zh-CN" altLang="en-US" sz="2400" dirty="0" smtClean="0"/>
              <a:t>如果比较网络对所有的</a:t>
            </a:r>
            <a:r>
              <a:rPr lang="en-US" altLang="zh-CN" sz="2400" dirty="0" smtClean="0"/>
              <a:t>01</a:t>
            </a:r>
            <a:r>
              <a:rPr lang="zh-CN" altLang="en-US" sz="2400" dirty="0" smtClean="0"/>
              <a:t>序列能排序，则它是一个排序网络</a:t>
            </a:r>
            <a:endParaRPr lang="en-US" altLang="zh-CN" sz="2400" dirty="0" smtClean="0"/>
          </a:p>
          <a:p>
            <a:pPr marL="360000" indent="-360000">
              <a:buFont typeface="Wingdings" panose="05000000000000000000" pitchFamily="2" charset="2"/>
              <a:buChar char="Ø"/>
            </a:pPr>
            <a:r>
              <a:rPr lang="zh-CN" altLang="en-US" sz="2400" dirty="0" smtClean="0"/>
              <a:t>证明？</a:t>
            </a:r>
            <a:endParaRPr lang="en-US" altLang="zh-CN" sz="2400" dirty="0" smtClean="0"/>
          </a:p>
        </p:txBody>
      </p:sp>
    </p:spTree>
    <p:extLst>
      <p:ext uri="{BB962C8B-B14F-4D97-AF65-F5344CB8AC3E}">
        <p14:creationId xmlns:p14="http://schemas.microsoft.com/office/powerpoint/2010/main" val="287268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fontScale="90000"/>
          </a:bodyPr>
          <a:lstStyle/>
          <a:p>
            <a:pPr>
              <a:lnSpc>
                <a:spcPct val="110000"/>
              </a:lnSpc>
            </a:pPr>
            <a:r>
              <a:rPr lang="en-US" altLang="zh-CN" sz="4000" cap="none" dirty="0" smtClean="0">
                <a:solidFill>
                  <a:srgbClr val="1CADE4"/>
                </a:solidFill>
                <a:latin typeface="+mn-lt"/>
                <a:ea typeface="+mn-ea"/>
              </a:rPr>
              <a:t>Professor </a:t>
            </a:r>
            <a:r>
              <a:rPr lang="en-US" altLang="zh-CN" sz="4000" cap="none" dirty="0" err="1">
                <a:solidFill>
                  <a:srgbClr val="1CADE4"/>
                </a:solidFill>
                <a:latin typeface="+mn-lt"/>
                <a:ea typeface="+mn-ea"/>
              </a:rPr>
              <a:t>Monotonic's</a:t>
            </a:r>
            <a:r>
              <a:rPr lang="en-US" altLang="zh-CN" sz="4000" cap="none" dirty="0">
                <a:solidFill>
                  <a:srgbClr val="1CADE4"/>
                </a:solidFill>
                <a:latin typeface="+mn-lt"/>
                <a:ea typeface="+mn-ea"/>
              </a:rPr>
              <a:t> Network</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3s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dirty="0" smtClean="0"/>
                  <a:t>逆否命题：如果它不是排序网络，一定存在一个</a:t>
                </a:r>
                <a:r>
                  <a:rPr lang="en-US" altLang="zh-CN" sz="2400" dirty="0" smtClean="0"/>
                  <a:t>01</a:t>
                </a:r>
                <a:r>
                  <a:rPr lang="zh-CN" altLang="en-US" sz="2400" dirty="0" smtClean="0"/>
                  <a:t>序列它不能排序</a:t>
                </a:r>
                <a:endParaRPr lang="en-US" altLang="zh-CN" sz="2400" dirty="0" smtClean="0"/>
              </a:p>
              <a:p>
                <a:pPr marL="360000" indent="-360000">
                  <a:buFont typeface="Wingdings" panose="05000000000000000000" pitchFamily="2" charset="2"/>
                  <a:buChar char="Ø"/>
                </a:pPr>
                <a:r>
                  <a:rPr lang="zh-CN" altLang="en-US" sz="2400" dirty="0" smtClean="0"/>
                  <a:t>任意找出一组不能被它排序的</a:t>
                </a:r>
                <a:r>
                  <a:rPr lang="zh-CN" altLang="en-US" sz="2400" dirty="0"/>
                  <a:t>数组</a:t>
                </a:r>
                <a:endParaRPr lang="en-US" altLang="zh-CN" sz="2400" dirty="0" smtClean="0"/>
              </a:p>
              <a:p>
                <a:pPr marL="360000" indent="-360000">
                  <a:buFont typeface="Wingdings" panose="05000000000000000000" pitchFamily="2" charset="2"/>
                  <a:buChar char="Ø"/>
                </a:pPr>
                <a:r>
                  <a:rPr lang="zh-CN" altLang="en-US" sz="2400" dirty="0" smtClean="0"/>
                  <a:t>设经过该比较网络运行结果中存在逆序对</a:t>
                </a:r>
                <a14:m>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𝑦</m:t>
                        </m:r>
                      </m:e>
                    </m:d>
                  </m:oMath>
                </a14:m>
                <a:endParaRPr lang="en-US" altLang="zh-CN" sz="2400" dirty="0" smtClean="0"/>
              </a:p>
              <a:p>
                <a:pPr marL="360000" indent="-360000">
                  <a:buFont typeface="Wingdings" panose="05000000000000000000" pitchFamily="2" charset="2"/>
                  <a:buChar char="Ø"/>
                </a:pPr>
                <a:r>
                  <a:rPr lang="zh-CN" altLang="en-US" sz="2400" dirty="0" smtClean="0"/>
                  <a:t>把数组中</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oMath>
                </a14:m>
                <a:r>
                  <a:rPr lang="zh-CN" altLang="en-US" sz="2400" dirty="0" smtClean="0"/>
                  <a:t>的替换为</a:t>
                </a:r>
                <a:r>
                  <a:rPr lang="en-US" altLang="zh-CN" sz="2400" dirty="0" smtClean="0"/>
                  <a:t>1</a:t>
                </a:r>
                <a:r>
                  <a:rPr lang="zh-CN" altLang="en-US" sz="2400" dirty="0" smtClean="0"/>
                  <a:t>，其他替换为</a:t>
                </a:r>
                <a:r>
                  <a:rPr lang="en-US" altLang="zh-CN" sz="2400" dirty="0" smtClean="0"/>
                  <a:t>0</a:t>
                </a:r>
                <a:endParaRPr lang="en-US" altLang="zh-CN" sz="2400" dirty="0"/>
              </a:p>
              <a:p>
                <a:pPr marL="360000" indent="-360000">
                  <a:buFont typeface="Wingdings" panose="05000000000000000000" pitchFamily="2" charset="2"/>
                  <a:buChar char="Ø"/>
                </a:pPr>
                <a:r>
                  <a:rPr lang="zh-CN" altLang="en-US" sz="2400" dirty="0" smtClean="0"/>
                  <a:t>由于各数之间大小关系不变（不严格）</a:t>
                </a:r>
                <a:endParaRPr lang="en-US" altLang="zh-CN" sz="2400" dirty="0" smtClean="0"/>
              </a:p>
              <a:p>
                <a:pPr marL="360000" indent="-360000">
                  <a:buFont typeface="Wingdings" panose="05000000000000000000" pitchFamily="2" charset="2"/>
                  <a:buChar char="Ø"/>
                </a:pPr>
                <a:r>
                  <a:rPr lang="zh-CN" altLang="en-US" sz="2400" dirty="0"/>
                  <a:t>新</a:t>
                </a:r>
                <a:r>
                  <a:rPr lang="zh-CN" altLang="en-US" sz="2400" dirty="0" smtClean="0"/>
                  <a:t>数组与原数组进行的交换是相同的</a:t>
                </a:r>
                <a:endParaRPr lang="en-US" altLang="zh-CN" sz="2400" dirty="0" smtClean="0"/>
              </a:p>
              <a:p>
                <a:pPr marL="360000" indent="-360000">
                  <a:buFont typeface="Wingdings" panose="05000000000000000000" pitchFamily="2" charset="2"/>
                  <a:buChar char="Ø"/>
                </a:pPr>
                <a:r>
                  <a:rPr lang="zh-CN" altLang="en-US" sz="2400" dirty="0" smtClean="0"/>
                  <a:t>得到</a:t>
                </a:r>
                <a:r>
                  <a:rPr lang="zh-CN" altLang="en-US" sz="2400" smtClean="0"/>
                  <a:t>了一个不能</a:t>
                </a:r>
                <a:r>
                  <a:rPr lang="zh-CN" altLang="en-US" sz="2400" dirty="0" smtClean="0"/>
                  <a:t>排序的</a:t>
                </a:r>
                <a:r>
                  <a:rPr lang="en-US" altLang="zh-CN" sz="2400" dirty="0" smtClean="0"/>
                  <a:t>01</a:t>
                </a:r>
                <a:r>
                  <a:rPr lang="zh-CN" altLang="en-US" sz="2400" dirty="0" smtClean="0"/>
                  <a:t>串</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273" r="-1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853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Suns </a:t>
            </a:r>
            <a:r>
              <a:rPr lang="en-US" altLang="zh-CN" sz="4000" cap="none" dirty="0">
                <a:solidFill>
                  <a:srgbClr val="1CADE4"/>
                </a:solidFill>
                <a:latin typeface="+mn-lt"/>
                <a:ea typeface="+mn-ea"/>
              </a:rPr>
              <a:t>and Rays</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3s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zh-CN" sz="2400" dirty="0" smtClean="0"/>
              <a:t>太阳</a:t>
            </a:r>
            <a:r>
              <a:rPr lang="zh-CN" altLang="en-US" sz="2400" dirty="0" smtClean="0"/>
              <a:t>：</a:t>
            </a:r>
            <a:r>
              <a:rPr lang="zh-CN" altLang="zh-CN" sz="2400" dirty="0" smtClean="0"/>
              <a:t>椭圆</a:t>
            </a:r>
            <a:r>
              <a:rPr lang="zh-CN" altLang="zh-CN" sz="2400" dirty="0"/>
              <a:t>以及从这个椭圆发散出去的一些线段</a:t>
            </a:r>
            <a:endParaRPr lang="en-US" altLang="zh-CN" sz="2400" dirty="0" smtClean="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0312" y="2872238"/>
            <a:ext cx="3545621" cy="3545621"/>
          </a:xfrm>
          <a:prstGeom prst="rect">
            <a:avLst/>
          </a:prstGeom>
        </p:spPr>
      </p:pic>
    </p:spTree>
    <p:extLst>
      <p:ext uri="{BB962C8B-B14F-4D97-AF65-F5344CB8AC3E}">
        <p14:creationId xmlns:p14="http://schemas.microsoft.com/office/powerpoint/2010/main" val="268623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Suns </a:t>
            </a:r>
            <a:r>
              <a:rPr lang="en-US" altLang="zh-CN" sz="4000" cap="none" dirty="0">
                <a:solidFill>
                  <a:srgbClr val="1CADE4"/>
                </a:solidFill>
                <a:latin typeface="+mn-lt"/>
                <a:ea typeface="+mn-ea"/>
              </a:rPr>
              <a:t>and Rays</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3s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zh-CN" sz="2400" dirty="0" smtClean="0"/>
                  <a:t>给定</a:t>
                </a:r>
                <a:r>
                  <a:rPr lang="zh-CN" altLang="zh-CN" sz="2400" dirty="0"/>
                  <a:t>一张</a:t>
                </a:r>
                <a14:m>
                  <m:oMath xmlns:m="http://schemas.openxmlformats.org/officeDocument/2006/math">
                    <m:r>
                      <a:rPr lang="en-US" altLang="zh-CN" sz="2400" i="1">
                        <a:latin typeface="Cambria Math" panose="02040503050406030204" pitchFamily="18" charset="0"/>
                      </a:rPr>
                      <m:t>h</m:t>
                    </m:r>
                    <m:r>
                      <a:rPr lang="en-US" altLang="zh-CN" sz="2400">
                        <a:latin typeface="Cambria Math" panose="02040503050406030204" pitchFamily="18" charset="0"/>
                      </a:rPr>
                      <m:t>×</m:t>
                    </m:r>
                    <m:r>
                      <a:rPr lang="en-US" altLang="zh-CN" sz="2400" i="1">
                        <a:latin typeface="Cambria Math" panose="02040503050406030204" pitchFamily="18" charset="0"/>
                      </a:rPr>
                      <m:t>𝑤</m:t>
                    </m:r>
                  </m:oMath>
                </a14:m>
                <a:r>
                  <a:rPr lang="zh-CN" altLang="zh-CN" sz="2400" dirty="0"/>
                  <a:t>的</a:t>
                </a:r>
                <a:r>
                  <a:rPr lang="zh-CN" altLang="zh-CN" sz="2400" dirty="0" smtClean="0"/>
                  <a:t>位图</a:t>
                </a:r>
                <a:endParaRPr lang="en-US" altLang="zh-CN" sz="2400" dirty="0" smtClean="0"/>
              </a:p>
              <a:p>
                <a:pPr marL="360000" lvl="0" indent="-360000">
                  <a:buFont typeface="Wingdings" panose="05000000000000000000" pitchFamily="2" charset="2"/>
                  <a:buChar char="Ø"/>
                </a:pPr>
                <a:r>
                  <a:rPr lang="zh-CN" altLang="zh-CN" sz="2400" dirty="0" smtClean="0"/>
                  <a:t>求</a:t>
                </a:r>
                <a:r>
                  <a:rPr lang="zh-CN" altLang="zh-CN" sz="2400" dirty="0"/>
                  <a:t>出图中有多少个</a:t>
                </a:r>
                <a:r>
                  <a:rPr lang="zh-CN" altLang="zh-CN" sz="2400" dirty="0" smtClean="0"/>
                  <a:t>太阳</a:t>
                </a:r>
                <a:endParaRPr lang="en-US" altLang="zh-CN" sz="2400" dirty="0" smtClean="0"/>
              </a:p>
              <a:p>
                <a:pPr marL="360000" lvl="0" indent="-360000">
                  <a:buFont typeface="Wingdings" panose="05000000000000000000" pitchFamily="2" charset="2"/>
                  <a:buChar char="Ø"/>
                </a:pPr>
                <a:r>
                  <a:rPr lang="zh-CN" altLang="zh-CN" sz="2400" dirty="0" smtClean="0"/>
                  <a:t>以及</a:t>
                </a:r>
                <a:r>
                  <a:rPr lang="zh-CN" altLang="zh-CN" sz="2400" dirty="0"/>
                  <a:t>每个太阳上有多少条发散出去的</a:t>
                </a:r>
                <a:r>
                  <a:rPr lang="zh-CN" altLang="zh-CN" sz="2400" dirty="0" smtClean="0"/>
                  <a:t>线段</a:t>
                </a:r>
                <a:endParaRPr lang="en-US" altLang="zh-CN" sz="2400" dirty="0" smtClean="0"/>
              </a:p>
              <a:p>
                <a:pPr marL="360000" lvl="0" indent="-360000">
                  <a:buFont typeface="Wingdings" panose="05000000000000000000" pitchFamily="2" charset="2"/>
                  <a:buChar char="Ø"/>
                </a:pPr>
                <a:endParaRPr lang="en-US" altLang="zh-CN" sz="2400" dirty="0" smtClean="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≤1600</m:t>
                    </m:r>
                  </m:oMath>
                </a14:m>
                <a:endParaRPr lang="zh-CN" altLang="zh-CN" sz="2400" dirty="0"/>
              </a:p>
              <a:p>
                <a:pPr marL="360000" lvl="0" indent="-360000">
                  <a:buFont typeface="Wingdings" panose="05000000000000000000" pitchFamily="2" charset="2"/>
                  <a:buChar char="Ø"/>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528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normAutofit/>
          </a:bodyPr>
          <a:lstStyle/>
          <a:p>
            <a:pPr>
              <a:lnSpc>
                <a:spcPct val="110000"/>
              </a:lnSpc>
            </a:pPr>
            <a:r>
              <a:rPr lang="en-US" altLang="zh-CN" sz="4000" cap="none" dirty="0" smtClean="0">
                <a:solidFill>
                  <a:srgbClr val="1CADE4"/>
                </a:solidFill>
                <a:latin typeface="+mn-lt"/>
                <a:ea typeface="+mn-ea"/>
              </a:rPr>
              <a:t>Suns </a:t>
            </a:r>
            <a:r>
              <a:rPr lang="en-US" altLang="zh-CN" sz="4000" cap="none" dirty="0">
                <a:solidFill>
                  <a:srgbClr val="1CADE4"/>
                </a:solidFill>
                <a:latin typeface="+mn-lt"/>
                <a:ea typeface="+mn-ea"/>
              </a:rPr>
              <a:t>and Rays</a:t>
            </a:r>
            <a:br>
              <a:rPr lang="en-US" altLang="zh-CN" sz="4000" cap="none" dirty="0">
                <a:solidFill>
                  <a:srgbClr val="1CADE4"/>
                </a:solidFill>
                <a:latin typeface="+mn-lt"/>
                <a:ea typeface="+mn-ea"/>
              </a:rPr>
            </a:br>
            <a:r>
              <a:rPr lang="en-US" altLang="zh-CN" sz="1600" cap="none" dirty="0" smtClean="0">
                <a:solidFill>
                  <a:srgbClr val="1CADE4"/>
                </a:solidFill>
                <a:latin typeface="+mn-lt"/>
                <a:ea typeface="+mn-ea"/>
              </a:rPr>
              <a:t>Time Limit: 3s</a:t>
            </a:r>
            <a:endParaRPr lang="zh-CN" altLang="en-US" sz="1600" cap="none" dirty="0">
              <a:solidFill>
                <a:srgbClr val="1CADE4"/>
              </a:solidFill>
              <a:latin typeface="+mn-lt"/>
              <a:ea typeface="+mn-ea"/>
            </a:endParaRPr>
          </a:p>
        </p:txBody>
      </p:sp>
      <p:sp>
        <p:nvSpPr>
          <p:cNvPr id="3" name="内容占位符 2"/>
          <p:cNvSpPr>
            <a:spLocks noGrp="1"/>
          </p:cNvSpPr>
          <p:nvPr>
            <p:ph idx="1"/>
          </p:nvPr>
        </p:nvSpPr>
        <p:spPr>
          <a:xfrm>
            <a:off x="768097" y="2286000"/>
            <a:ext cx="7816347" cy="4023360"/>
          </a:xfrm>
        </p:spPr>
        <p:txBody>
          <a:bodyPr>
            <a:normAutofit/>
          </a:bodyPr>
          <a:lstStyle/>
          <a:p>
            <a:pPr marL="360000" lvl="0" indent="-360000">
              <a:buFont typeface="Wingdings" panose="05000000000000000000" pitchFamily="2" charset="2"/>
              <a:buChar char="Ø"/>
            </a:pPr>
            <a:r>
              <a:rPr lang="zh-CN" altLang="en-US" sz="2400" dirty="0" smtClean="0"/>
              <a:t>方法</a:t>
            </a:r>
            <a:r>
              <a:rPr lang="en-US" altLang="zh-CN" sz="2400" dirty="0" smtClean="0"/>
              <a:t>1</a:t>
            </a:r>
          </a:p>
          <a:p>
            <a:pPr marL="360000" lvl="0" indent="-360000">
              <a:buFont typeface="Wingdings" panose="05000000000000000000" pitchFamily="2" charset="2"/>
              <a:buChar char="Ø"/>
            </a:pPr>
            <a:r>
              <a:rPr lang="zh-CN" altLang="en-US" sz="2400" dirty="0" smtClean="0"/>
              <a:t>方法</a:t>
            </a:r>
            <a:r>
              <a:rPr lang="en-US" altLang="zh-CN" sz="2400" dirty="0" smtClean="0"/>
              <a:t>2</a:t>
            </a:r>
          </a:p>
          <a:p>
            <a:pPr marL="360000" lvl="0" indent="-360000">
              <a:buFont typeface="Wingdings" panose="05000000000000000000" pitchFamily="2" charset="2"/>
              <a:buChar char="Ø"/>
            </a:pPr>
            <a:r>
              <a:rPr lang="en-US" altLang="zh-CN" sz="2400" dirty="0"/>
              <a:t>……</a:t>
            </a:r>
            <a:endParaRPr lang="en-US" altLang="zh-CN" sz="2400" dirty="0" smtClean="0"/>
          </a:p>
        </p:txBody>
      </p:sp>
    </p:spTree>
    <p:extLst>
      <p:ext uri="{BB962C8B-B14F-4D97-AF65-F5344CB8AC3E}">
        <p14:creationId xmlns:p14="http://schemas.microsoft.com/office/powerpoint/2010/main" val="30793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2900" y="4946489"/>
            <a:ext cx="5829300" cy="1463040"/>
          </a:xfrm>
        </p:spPr>
        <p:txBody>
          <a:bodyPr/>
          <a:lstStyle/>
          <a:p>
            <a:pPr>
              <a:lnSpc>
                <a:spcPct val="100000"/>
              </a:lnSpc>
            </a:pPr>
            <a:r>
              <a:rPr lang="zh-CN" altLang="en-US" cap="none" dirty="0" smtClean="0">
                <a:solidFill>
                  <a:srgbClr val="1482AC"/>
                </a:solidFill>
                <a:latin typeface="苏新诗柳楷简" panose="02010600000101010101" pitchFamily="2" charset="-122"/>
                <a:ea typeface="苏新诗柳楷简" panose="02010600000101010101" pitchFamily="2" charset="-122"/>
              </a:rPr>
              <a:t>构造</a:t>
            </a:r>
            <a:endParaRPr lang="zh-CN" altLang="en-US" cap="none" dirty="0">
              <a:solidFill>
                <a:srgbClr val="1482AC"/>
              </a:solidFill>
              <a:latin typeface="苏新诗柳楷简" panose="02010600000101010101" pitchFamily="2" charset="-122"/>
              <a:ea typeface="苏新诗柳楷简" panose="02010600000101010101" pitchFamily="2" charset="-122"/>
            </a:endParaRPr>
          </a:p>
        </p:txBody>
      </p:sp>
      <p:sp>
        <p:nvSpPr>
          <p:cNvPr id="3" name="副标题 2"/>
          <p:cNvSpPr>
            <a:spLocks noGrp="1"/>
          </p:cNvSpPr>
          <p:nvPr>
            <p:ph type="subTitle" idx="1"/>
          </p:nvPr>
        </p:nvSpPr>
        <p:spPr>
          <a:xfrm>
            <a:off x="6457950" y="4932841"/>
            <a:ext cx="2400300" cy="1463040"/>
          </a:xfrm>
        </p:spPr>
        <p:txBody>
          <a:bodyPr>
            <a:normAutofit/>
          </a:bodyPr>
          <a:lstStyle/>
          <a:p>
            <a:r>
              <a:rPr lang="zh-CN" altLang="en-US" sz="4400" dirty="0">
                <a:solidFill>
                  <a:schemeClr val="tx1"/>
                </a:solidFill>
                <a:latin typeface="苏新诗柳楷简" panose="02010600000101010101" pitchFamily="2" charset="-122"/>
                <a:ea typeface="苏新诗柳楷简" panose="02010600000101010101" pitchFamily="2" charset="-122"/>
              </a:rPr>
              <a:t>终</a:t>
            </a:r>
            <a:endParaRPr lang="en-US" altLang="zh-CN" sz="4400" dirty="0" smtClean="0">
              <a:solidFill>
                <a:schemeClr val="tx1"/>
              </a:solidFill>
              <a:latin typeface="苏新诗柳楷简" panose="02010600000101010101" pitchFamily="2" charset="-122"/>
              <a:ea typeface="苏新诗柳楷简" panose="02010600000101010101" pitchFamily="2" charset="-122"/>
            </a:endParaRPr>
          </a:p>
        </p:txBody>
      </p:sp>
    </p:spTree>
    <p:extLst>
      <p:ext uri="{BB962C8B-B14F-4D97-AF65-F5344CB8AC3E}">
        <p14:creationId xmlns:p14="http://schemas.microsoft.com/office/powerpoint/2010/main" val="268145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2900" y="4946489"/>
            <a:ext cx="5829300" cy="1463040"/>
          </a:xfrm>
        </p:spPr>
        <p:txBody>
          <a:bodyPr/>
          <a:lstStyle/>
          <a:p>
            <a:pPr>
              <a:lnSpc>
                <a:spcPct val="100000"/>
              </a:lnSpc>
            </a:pPr>
            <a:r>
              <a:rPr lang="zh-CN" altLang="en-US" cap="none" dirty="0" smtClean="0">
                <a:solidFill>
                  <a:srgbClr val="1482AC"/>
                </a:solidFill>
                <a:latin typeface="苏新诗柳楷简" panose="02010600000101010101" pitchFamily="2" charset="-122"/>
                <a:ea typeface="苏新诗柳楷简" panose="02010600000101010101" pitchFamily="2" charset="-122"/>
              </a:rPr>
              <a:t>感谢大家的支持</a:t>
            </a:r>
            <a:endParaRPr lang="zh-CN" altLang="en-US" cap="none" dirty="0">
              <a:solidFill>
                <a:srgbClr val="1482AC"/>
              </a:solidFill>
              <a:latin typeface="苏新诗柳楷简" panose="02010600000101010101" pitchFamily="2" charset="-122"/>
              <a:ea typeface="苏新诗柳楷简" panose="02010600000101010101" pitchFamily="2" charset="-122"/>
            </a:endParaRPr>
          </a:p>
        </p:txBody>
      </p:sp>
      <p:sp>
        <p:nvSpPr>
          <p:cNvPr id="3" name="副标题 2"/>
          <p:cNvSpPr>
            <a:spLocks noGrp="1"/>
          </p:cNvSpPr>
          <p:nvPr>
            <p:ph type="subTitle" idx="1"/>
          </p:nvPr>
        </p:nvSpPr>
        <p:spPr>
          <a:xfrm>
            <a:off x="6457950" y="4932841"/>
            <a:ext cx="2400300" cy="1463040"/>
          </a:xfrm>
        </p:spPr>
        <p:txBody>
          <a:bodyPr>
            <a:normAutofit/>
          </a:bodyPr>
          <a:lstStyle/>
          <a:p>
            <a:r>
              <a:rPr lang="zh-CN" altLang="en-US" sz="4400" dirty="0">
                <a:solidFill>
                  <a:schemeClr val="tx1"/>
                </a:solidFill>
                <a:latin typeface="苏新诗柳楷简" panose="02010600000101010101" pitchFamily="2" charset="-122"/>
                <a:ea typeface="苏新诗柳楷简" panose="02010600000101010101" pitchFamily="2" charset="-122"/>
              </a:rPr>
              <a:t>终</a:t>
            </a:r>
            <a:endParaRPr lang="en-US" altLang="zh-CN" sz="4400" dirty="0" smtClean="0">
              <a:solidFill>
                <a:schemeClr val="tx1"/>
              </a:solidFill>
              <a:latin typeface="苏新诗柳楷简" panose="02010600000101010101" pitchFamily="2" charset="-122"/>
              <a:ea typeface="苏新诗柳楷简" panose="02010600000101010101" pitchFamily="2" charset="-122"/>
            </a:endParaRPr>
          </a:p>
        </p:txBody>
      </p:sp>
    </p:spTree>
    <p:extLst>
      <p:ext uri="{BB962C8B-B14F-4D97-AF65-F5344CB8AC3E}">
        <p14:creationId xmlns:p14="http://schemas.microsoft.com/office/powerpoint/2010/main" val="355183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Divisible Subset</a:t>
            </a:r>
            <a:r>
              <a:rPr lang="en-US" altLang="zh-CN" cap="none" dirty="0" smtClean="0">
                <a:solidFill>
                  <a:srgbClr val="1CADE4"/>
                </a:solidFill>
                <a:latin typeface="+mn-lt"/>
                <a:ea typeface="+mn-ea"/>
              </a:rPr>
              <a:t/>
            </a:r>
            <a:br>
              <a:rPr lang="en-US" altLang="zh-CN" cap="none" dirty="0" smtClean="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区间和</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前缀和作差</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r>
                  <a:rPr lang="zh-CN" altLang="en-US" sz="2400" kern="100" dirty="0">
                    <a:latin typeface="+mn-ea"/>
                    <a:cs typeface="Times New Roman" panose="02020603050405020304" pitchFamily="18" charset="0"/>
                  </a:rPr>
                  <a:t>问题</a:t>
                </a:r>
                <a:r>
                  <a:rPr lang="zh-CN" altLang="en-US" sz="2400" kern="100" dirty="0" smtClean="0">
                    <a:latin typeface="+mn-ea"/>
                    <a:cs typeface="Times New Roman" panose="02020603050405020304" pitchFamily="18" charset="0"/>
                  </a:rPr>
                  <a:t>转化：是否有两个不同的前缀和</a:t>
                </a:r>
                <a:r>
                  <a:rPr lang="en-US" altLang="zh-CN" sz="2400" kern="100" dirty="0" smtClean="0">
                    <a:latin typeface="+mn-ea"/>
                    <a:cs typeface="Times New Roman" panose="02020603050405020304" pitchFamily="18" charset="0"/>
                  </a:rPr>
                  <a:t>(</a:t>
                </a:r>
                <a14:m>
                  <m:oMath xmlns:m="http://schemas.openxmlformats.org/officeDocument/2006/math">
                    <m:r>
                      <m:rPr>
                        <m:sty m:val="p"/>
                      </m:rPr>
                      <a:rPr lang="en-US" altLang="zh-CN" sz="2400" i="0" kern="100" dirty="0" smtClean="0">
                        <a:latin typeface="Cambria Math" panose="02040503050406030204" pitchFamily="18" charset="0"/>
                        <a:cs typeface="Times New Roman" panose="02020603050405020304" pitchFamily="18" charset="0"/>
                      </a:rPr>
                      <m:t>mod</m:t>
                    </m:r>
                    <m:r>
                      <a:rPr lang="en-US" altLang="zh-CN" sz="2400" i="1" kern="100" dirty="0" smtClean="0">
                        <a:latin typeface="Cambria Math" panose="02040503050406030204" pitchFamily="18" charset="0"/>
                        <a:cs typeface="Times New Roman" panose="02020603050405020304" pitchFamily="18" charset="0"/>
                      </a:rPr>
                      <m:t> </m:t>
                    </m:r>
                    <m:r>
                      <a:rPr lang="en-US" altLang="zh-CN" sz="2400" i="1" kern="100" dirty="0" smtClean="0">
                        <a:latin typeface="Cambria Math" panose="02040503050406030204" pitchFamily="18" charset="0"/>
                        <a:cs typeface="Times New Roman" panose="02020603050405020304" pitchFamily="18" charset="0"/>
                      </a:rPr>
                      <m:t>𝑛</m:t>
                    </m:r>
                  </m:oMath>
                </a14:m>
                <a:r>
                  <a:rPr lang="en-US" altLang="zh-CN" sz="2400" kern="100" dirty="0" smtClean="0">
                    <a:latin typeface="+mn-ea"/>
                    <a:cs typeface="Times New Roman" panose="02020603050405020304" pitchFamily="18" charset="0"/>
                  </a:rPr>
                  <a:t>)</a:t>
                </a:r>
              </a:p>
              <a:p>
                <a:pPr marL="360000" indent="-360000">
                  <a:buFont typeface="Wingdings" panose="05000000000000000000" pitchFamily="2" charset="2"/>
                  <a:buChar char="Ø"/>
                </a:pP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14:m>
                  <m:oMath xmlns:m="http://schemas.openxmlformats.org/officeDocument/2006/math">
                    <m:r>
                      <a:rPr lang="en-US" altLang="zh-CN" sz="2400" b="0" i="1" kern="100" smtClean="0">
                        <a:latin typeface="Cambria Math" panose="02040503050406030204" pitchFamily="18" charset="0"/>
                        <a:cs typeface="Times New Roman" panose="02020603050405020304" pitchFamily="18" charset="0"/>
                      </a:rPr>
                      <m:t>𝑛</m:t>
                    </m:r>
                    <m:r>
                      <a:rPr lang="en-US" altLang="zh-CN" sz="2400" b="0" i="1" kern="100" smtClean="0">
                        <a:latin typeface="Cambria Math" panose="02040503050406030204" pitchFamily="18" charset="0"/>
                        <a:cs typeface="Times New Roman" panose="02020603050405020304" pitchFamily="18" charset="0"/>
                      </a:rPr>
                      <m:t>+1</m:t>
                    </m:r>
                  </m:oMath>
                </a14:m>
                <a:r>
                  <a:rPr lang="zh-CN" altLang="en-US" sz="2400" kern="100" dirty="0" smtClean="0">
                    <a:latin typeface="+mn-ea"/>
                    <a:cs typeface="Times New Roman" panose="02020603050405020304" pitchFamily="18" charset="0"/>
                  </a:rPr>
                  <a:t>个前缀和</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14:m>
                  <m:oMath xmlns:m="http://schemas.openxmlformats.org/officeDocument/2006/math">
                    <m:r>
                      <a:rPr lang="en-US" altLang="zh-CN" sz="2400" i="1" kern="100" dirty="0" smtClean="0">
                        <a:latin typeface="Cambria Math" panose="02040503050406030204" pitchFamily="18" charset="0"/>
                        <a:cs typeface="Times New Roman" panose="02020603050405020304" pitchFamily="18" charset="0"/>
                      </a:rPr>
                      <m:t>𝑛</m:t>
                    </m:r>
                  </m:oMath>
                </a14:m>
                <a:r>
                  <a:rPr lang="zh-CN" altLang="en-US" sz="2400" kern="100" dirty="0" smtClean="0">
                    <a:latin typeface="+mn-ea"/>
                    <a:cs typeface="Times New Roman" panose="02020603050405020304" pitchFamily="18" charset="0"/>
                  </a:rPr>
                  <a:t>种不同的取值</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抽屉原理</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必有解</a:t>
                </a:r>
                <a:endParaRPr lang="en-US" altLang="zh-CN" sz="2400" kern="100" dirty="0" smtClean="0">
                  <a:latin typeface="+mn-ea"/>
                  <a:cs typeface="Times New Roman" panose="02020603050405020304" pitchFamily="18" charset="0"/>
                </a:endParaRPr>
              </a:p>
              <a:p>
                <a:pPr marL="360000" indent="-360000">
                  <a:buFont typeface="Wingdings" panose="05000000000000000000" pitchFamily="2" charset="2"/>
                  <a:buChar char="Ø"/>
                </a:pPr>
                <a:endParaRPr lang="zh-CN" altLang="zh-CN" sz="2400" kern="100" dirty="0">
                  <a:latin typeface="+mn-ea"/>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b="-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374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Divisible Subset</a:t>
            </a:r>
            <a:r>
              <a:rPr lang="en-US" altLang="zh-CN" cap="none" dirty="0" smtClean="0">
                <a:solidFill>
                  <a:srgbClr val="1CADE4"/>
                </a:solidFill>
                <a:latin typeface="+mn-lt"/>
                <a:ea typeface="+mn-ea"/>
              </a:rPr>
              <a:t/>
            </a:r>
            <a:br>
              <a:rPr lang="en-US" altLang="zh-CN" cap="none" dirty="0" smtClean="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en-US" sz="2400" kern="100" dirty="0" smtClean="0">
                    <a:latin typeface="+mn-ea"/>
                    <a:cs typeface="Times New Roman" panose="02020603050405020304" pitchFamily="18" charset="0"/>
                  </a:rPr>
                  <a:t>搞笑：如果改成</a:t>
                </a:r>
                <a14:m>
                  <m:oMath xmlns:m="http://schemas.openxmlformats.org/officeDocument/2006/math">
                    <m:r>
                      <m:rPr>
                        <m:sty m:val="p"/>
                      </m:rPr>
                      <a:rPr lang="en-US" altLang="zh-CN" sz="2400" kern="100" dirty="0">
                        <a:latin typeface="Cambria Math" panose="02040503050406030204" pitchFamily="18" charset="0"/>
                        <a:cs typeface="Times New Roman" panose="02020603050405020304" pitchFamily="18" charset="0"/>
                      </a:rPr>
                      <m:t>mod</m:t>
                    </m:r>
                    <m:r>
                      <a:rPr lang="en-US" altLang="zh-CN" sz="2400" b="0" i="0" kern="100" dirty="0" smtClean="0">
                        <a:latin typeface="Cambria Math" panose="02040503050406030204" pitchFamily="18" charset="0"/>
                        <a:cs typeface="Times New Roman" panose="02020603050405020304" pitchFamily="18" charset="0"/>
                      </a:rPr>
                      <m:t> </m:t>
                    </m:r>
                    <m:d>
                      <m:dPr>
                        <m:ctrlPr>
                          <a:rPr lang="en-US" altLang="zh-CN" sz="2400" b="0" i="1" kern="100" dirty="0" smtClean="0">
                            <a:latin typeface="Cambria Math" panose="02040503050406030204" pitchFamily="18" charset="0"/>
                            <a:cs typeface="Times New Roman" panose="02020603050405020304" pitchFamily="18" charset="0"/>
                          </a:rPr>
                        </m:ctrlPr>
                      </m:dPr>
                      <m:e>
                        <m:r>
                          <a:rPr lang="en-US" altLang="zh-CN" sz="2400" b="0" i="1" kern="100" dirty="0" smtClean="0">
                            <a:latin typeface="Cambria Math" panose="02040503050406030204" pitchFamily="18" charset="0"/>
                            <a:cs typeface="Times New Roman" panose="02020603050405020304" pitchFamily="18" charset="0"/>
                          </a:rPr>
                          <m:t>𝑛</m:t>
                        </m:r>
                        <m:r>
                          <a:rPr lang="en-US" altLang="zh-CN" sz="2400" b="0" i="1" kern="100" dirty="0" smtClean="0">
                            <a:latin typeface="Cambria Math" panose="02040503050406030204" pitchFamily="18" charset="0"/>
                            <a:cs typeface="Times New Roman" panose="02020603050405020304" pitchFamily="18" charset="0"/>
                          </a:rPr>
                          <m:t>+1</m:t>
                        </m:r>
                      </m:e>
                    </m:d>
                  </m:oMath>
                </a14:m>
                <a:r>
                  <a:rPr lang="zh-CN" altLang="en-US" sz="2400" kern="100" dirty="0" smtClean="0">
                    <a:latin typeface="+mn-ea"/>
                    <a:cs typeface="Times New Roman" panose="02020603050405020304" pitchFamily="18" charset="0"/>
                  </a:rPr>
                  <a:t>还一定有解么？</a:t>
                </a:r>
                <a:endParaRPr lang="zh-CN" altLang="zh-CN" sz="2400" kern="100" dirty="0">
                  <a:latin typeface="+mn-ea"/>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7"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094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30624"/>
            <a:ext cx="7290054" cy="1499616"/>
          </a:xfrm>
        </p:spPr>
        <p:txBody>
          <a:bodyPr/>
          <a:lstStyle/>
          <a:p>
            <a:pPr>
              <a:lnSpc>
                <a:spcPct val="110000"/>
              </a:lnSpc>
            </a:pPr>
            <a:r>
              <a:rPr lang="en-US" altLang="zh-CN" sz="4000" cap="none" dirty="0">
                <a:solidFill>
                  <a:srgbClr val="1CADE4"/>
                </a:solidFill>
                <a:latin typeface="+mn-lt"/>
                <a:ea typeface="+mn-ea"/>
              </a:rPr>
              <a:t>Hack It!</a:t>
            </a:r>
            <a:r>
              <a:rPr lang="en-US" altLang="zh-CN" cap="none" dirty="0" smtClean="0">
                <a:solidFill>
                  <a:srgbClr val="1CADE4"/>
                </a:solidFill>
                <a:latin typeface="+mn-lt"/>
                <a:ea typeface="+mn-ea"/>
              </a:rPr>
              <a:t/>
            </a:r>
            <a:br>
              <a:rPr lang="en-US" altLang="zh-CN" cap="none" dirty="0" smtClean="0">
                <a:solidFill>
                  <a:srgbClr val="1CADE4"/>
                </a:solidFill>
                <a:latin typeface="+mn-lt"/>
                <a:ea typeface="+mn-ea"/>
              </a:rPr>
            </a:br>
            <a:r>
              <a:rPr lang="en-US" altLang="zh-CN" sz="1600" cap="none" dirty="0">
                <a:solidFill>
                  <a:srgbClr val="1CADE4"/>
                </a:solidFill>
                <a:latin typeface="+mn-lt"/>
                <a:ea typeface="+mn-ea"/>
              </a:rPr>
              <a:t>Time Limit: 1s</a:t>
            </a:r>
            <a:endParaRPr lang="zh-CN" altLang="en-US" sz="1600" cap="none" dirty="0">
              <a:solidFill>
                <a:srgbClr val="1CADE4"/>
              </a:solidFill>
              <a:latin typeface="+mn-lt"/>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8097" y="2286000"/>
                <a:ext cx="7816347" cy="4023360"/>
              </a:xfrm>
            </p:spPr>
            <p:txBody>
              <a:bodyPr>
                <a:normAutofit/>
              </a:bodyPr>
              <a:lstStyle/>
              <a:p>
                <a:pPr marL="360000" indent="-360000">
                  <a:buFont typeface="Wingdings" panose="05000000000000000000" pitchFamily="2" charset="2"/>
                  <a:buChar char="Ø"/>
                </a:pPr>
                <a:r>
                  <a:rPr lang="zh-CN" altLang="zh-CN" sz="2400" dirty="0"/>
                  <a:t>令</a:t>
                </a:r>
                <a14:m>
                  <m:oMath xmlns:m="http://schemas.openxmlformats.org/officeDocument/2006/math">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oMath>
                </a14:m>
                <a:r>
                  <a:rPr lang="zh-CN" altLang="zh-CN" sz="2400" dirty="0"/>
                  <a:t>表示</a:t>
                </a:r>
                <a14:m>
                  <m:oMath xmlns:m="http://schemas.openxmlformats.org/officeDocument/2006/math">
                    <m:r>
                      <a:rPr lang="en-US" altLang="zh-CN" sz="2400" i="1">
                        <a:latin typeface="Cambria Math" panose="02040503050406030204" pitchFamily="18" charset="0"/>
                      </a:rPr>
                      <m:t>𝑥</m:t>
                    </m:r>
                  </m:oMath>
                </a14:m>
                <a:r>
                  <a:rPr lang="zh-CN" altLang="zh-CN" sz="2400" dirty="0"/>
                  <a:t>在十进制下各位数字之和</a:t>
                </a:r>
              </a:p>
              <a:p>
                <a:pPr marL="360000" indent="-360000">
                  <a:buFont typeface="Wingdings" panose="05000000000000000000" pitchFamily="2" charset="2"/>
                  <a:buChar char="Ø"/>
                </a:pPr>
                <a:r>
                  <a:rPr lang="zh-CN" altLang="zh-CN" sz="2400" dirty="0"/>
                  <a:t>给定一整数</a:t>
                </a:r>
                <a14:m>
                  <m:oMath xmlns:m="http://schemas.openxmlformats.org/officeDocument/2006/math">
                    <m:r>
                      <a:rPr lang="en-US" altLang="zh-CN" sz="2400" i="1">
                        <a:latin typeface="Cambria Math" panose="02040503050406030204" pitchFamily="18" charset="0"/>
                      </a:rPr>
                      <m:t>𝑎</m:t>
                    </m:r>
                  </m:oMath>
                </a14:m>
                <a:r>
                  <a:rPr lang="en-US" altLang="zh-CN" sz="2400" dirty="0"/>
                  <a:t> </a:t>
                </a:r>
                <a:r>
                  <a:rPr lang="zh-CN" altLang="zh-CN" sz="2400" dirty="0"/>
                  <a:t>构造</a:t>
                </a:r>
                <a14:m>
                  <m:oMath xmlns:m="http://schemas.openxmlformats.org/officeDocument/2006/math">
                    <m:r>
                      <a:rPr lang="en-US" altLang="zh-CN" sz="2400" i="1">
                        <a:latin typeface="Cambria Math" panose="02040503050406030204" pitchFamily="18" charset="0"/>
                      </a:rPr>
                      <m:t>𝑙</m:t>
                    </m:r>
                    <m:r>
                      <a:rPr lang="en-US" altLang="zh-CN" sz="2400" i="1">
                        <a:latin typeface="Cambria Math" panose="02040503050406030204" pitchFamily="18" charset="0"/>
                      </a:rPr>
                      <m:t>,</m:t>
                    </m:r>
                    <m:r>
                      <a:rPr lang="en-US" altLang="zh-CN" sz="2400" i="1">
                        <a:latin typeface="Cambria Math" panose="02040503050406030204" pitchFamily="18" charset="0"/>
                      </a:rPr>
                      <m:t>𝑟</m:t>
                    </m:r>
                  </m:oMath>
                </a14:m>
                <a:endParaRPr lang="zh-CN" altLang="zh-CN" sz="2400" dirty="0"/>
              </a:p>
              <a:p>
                <a:pPr marL="360000" indent="-360000">
                  <a:buFont typeface="Wingdings" panose="05000000000000000000" pitchFamily="2" charset="2"/>
                  <a:buChar char="Ø"/>
                </a:pPr>
                <a:r>
                  <a:rPr lang="zh-CN" altLang="zh-CN" sz="2400" dirty="0"/>
                  <a:t>使得</a:t>
                </a:r>
                <a14:m>
                  <m:oMath xmlns:m="http://schemas.openxmlformats.org/officeDocument/2006/math">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𝑙</m:t>
                        </m:r>
                      </m:sub>
                      <m:sup>
                        <m:r>
                          <a:rPr lang="en-US" altLang="zh-CN" sz="2400" i="1">
                            <a:latin typeface="Cambria Math" panose="02040503050406030204" pitchFamily="18" charset="0"/>
                          </a:rPr>
                          <m:t>𝑟</m:t>
                        </m:r>
                      </m:sup>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𝑖</m:t>
                            </m:r>
                          </m:e>
                        </m:d>
                        <m:r>
                          <a:rPr lang="en-US" altLang="zh-CN" sz="2400" i="1">
                            <a:latin typeface="Cambria Math" panose="02040503050406030204" pitchFamily="18" charset="0"/>
                          </a:rPr>
                          <m:t>≡</m:t>
                        </m:r>
                      </m:e>
                    </m:nary>
                    <m:r>
                      <a:rPr lang="en-US" altLang="zh-CN" sz="2400" i="1">
                        <a:latin typeface="Cambria Math" panose="02040503050406030204" pitchFamily="18" charset="0"/>
                      </a:rPr>
                      <m:t>0 </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𝑚𝑜𝑑</m:t>
                        </m:r>
                        <m:r>
                          <a:rPr lang="en-US" altLang="zh-CN" sz="2400" i="1">
                            <a:latin typeface="Cambria Math" panose="02040503050406030204" pitchFamily="18" charset="0"/>
                          </a:rPr>
                          <m:t> </m:t>
                        </m:r>
                        <m:r>
                          <a:rPr lang="en-US" altLang="zh-CN" sz="2400" i="1">
                            <a:latin typeface="Cambria Math" panose="02040503050406030204" pitchFamily="18" charset="0"/>
                          </a:rPr>
                          <m:t>𝑎</m:t>
                        </m:r>
                      </m:e>
                    </m:d>
                  </m:oMath>
                </a14:m>
                <a:endParaRPr lang="en-US" altLang="zh-CN" sz="2400" dirty="0"/>
              </a:p>
              <a:p>
                <a:pPr marL="360000" indent="-360000">
                  <a:buFont typeface="Wingdings" panose="05000000000000000000" pitchFamily="2" charset="2"/>
                  <a:buChar char="Ø"/>
                </a:pPr>
                <a:endParaRPr lang="zh-CN" altLang="zh-CN" sz="2400" dirty="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rPr>
                      <m:t>𝑎</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18</m:t>
                        </m:r>
                      </m:sup>
                    </m:sSup>
                  </m:oMath>
                </a14:m>
                <a:endParaRPr lang="zh-CN" altLang="zh-CN" sz="2400" dirty="0"/>
              </a:p>
              <a:p>
                <a:pPr marL="360000" indent="-3600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rPr>
                      <m:t>𝑙</m:t>
                    </m:r>
                    <m:r>
                      <a:rPr lang="en-US" altLang="zh-CN" sz="2400" i="1">
                        <a:latin typeface="Cambria Math" panose="02040503050406030204" pitchFamily="18" charset="0"/>
                      </a:rPr>
                      <m:t>,</m:t>
                    </m:r>
                    <m:r>
                      <a:rPr lang="en-US" altLang="zh-CN" sz="2400" i="1">
                        <a:latin typeface="Cambria Math" panose="02040503050406030204" pitchFamily="18" charset="0"/>
                      </a:rPr>
                      <m:t>𝑟</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200</m:t>
                        </m:r>
                      </m:sup>
                    </m:sSup>
                  </m:oMath>
                </a14:m>
                <a:endParaRPr lang="zh-CN" altLang="zh-CN" sz="2400" dirty="0"/>
              </a:p>
              <a:p>
                <a:pPr marL="360000" indent="-360000">
                  <a:buFont typeface="Wingdings" panose="05000000000000000000" pitchFamily="2" charset="2"/>
                  <a:buChar char="Ø"/>
                </a:pP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8095" y="2286000"/>
                <a:ext cx="7816347" cy="4023360"/>
              </a:xfrm>
              <a:blipFill rotWithShape="0">
                <a:blip r:embed="rId2"/>
                <a:stretch>
                  <a:fillRect l="-163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17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自定义 1">
      <a:majorFont>
        <a:latin typeface="Century Gothic"/>
        <a:ea typeface="微软雅黑 Light"/>
        <a:cs typeface=""/>
      </a:majorFont>
      <a:minorFont>
        <a:latin typeface="Century Gothic"/>
        <a:ea typeface="微软雅黑 Light"/>
        <a:cs typeface=""/>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1267</TotalTime>
  <Words>2438</Words>
  <Application>Microsoft Office PowerPoint</Application>
  <PresentationFormat>全屏显示(4:3)</PresentationFormat>
  <Paragraphs>518</Paragraphs>
  <Slides>69</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69</vt:i4>
      </vt:variant>
    </vt:vector>
  </HeadingPairs>
  <TitlesOfParts>
    <vt:vector size="82" baseType="lpstr">
      <vt:lpstr>Tw Cen MT</vt:lpstr>
      <vt:lpstr>楷体</vt:lpstr>
      <vt:lpstr>宋体</vt:lpstr>
      <vt:lpstr>苏新诗柳楷简</vt:lpstr>
      <vt:lpstr>微软雅黑 Light</vt:lpstr>
      <vt:lpstr>Calibri</vt:lpstr>
      <vt:lpstr>Cambria Math</vt:lpstr>
      <vt:lpstr>Century Gothic</vt:lpstr>
      <vt:lpstr>Consolas</vt:lpstr>
      <vt:lpstr>Times New Roman</vt:lpstr>
      <vt:lpstr>Wingdings</vt:lpstr>
      <vt:lpstr>Wingdings 3</vt:lpstr>
      <vt:lpstr>积分</vt:lpstr>
      <vt:lpstr>构造</vt:lpstr>
      <vt:lpstr>作诠释</vt:lpstr>
      <vt:lpstr>作诠释</vt:lpstr>
      <vt:lpstr>构造解</vt:lpstr>
      <vt:lpstr>Divisible Subset Time Limit: 1s</vt:lpstr>
      <vt:lpstr>Divisible Subset Time Limit: 1s</vt:lpstr>
      <vt:lpstr>Divisible Subset Time Limit: 1s</vt:lpstr>
      <vt:lpstr>Divisible Subset Time Limit: 1s</vt:lpstr>
      <vt:lpstr>Hack It! Time Limit: 1s</vt:lpstr>
      <vt:lpstr>Hack It! Time Limit: 1s</vt:lpstr>
      <vt:lpstr>A Problem Concerning LCS Time Limit: 1s</vt:lpstr>
      <vt:lpstr>A Problem Concerning LCS Time Limit: 1s</vt:lpstr>
      <vt:lpstr>A Problem Concerning LCS Time Limit: 1s</vt:lpstr>
      <vt:lpstr>A Problem Concerning LCS Time Limit: 1s</vt:lpstr>
      <vt:lpstr>构造解</vt:lpstr>
      <vt:lpstr>图的还原 Time Limit: 1s</vt:lpstr>
      <vt:lpstr>图的还原 Time Limit: 1s</vt:lpstr>
      <vt:lpstr>图的还原 Time Limit: 1s</vt:lpstr>
      <vt:lpstr>修改边权 Time Limit: 1s</vt:lpstr>
      <vt:lpstr>修改边权 Time Limit: 1s</vt:lpstr>
      <vt:lpstr>修改边权 Time Limit: 1s</vt:lpstr>
      <vt:lpstr>修改边权 Time Limit: 1s</vt:lpstr>
      <vt:lpstr>Bags and Coins Time Limit: 2.5s</vt:lpstr>
      <vt:lpstr>Bags and Coins Time Limit: 2.5s</vt:lpstr>
      <vt:lpstr>Bags and Coins Time Limit: 2.5s</vt:lpstr>
      <vt:lpstr>存不下 Time Limit: 5s</vt:lpstr>
      <vt:lpstr>存不下 Time Limit: 5s</vt:lpstr>
      <vt:lpstr>存不下 Time Limit: 5s</vt:lpstr>
      <vt:lpstr>存不下 Time Limit: 5s</vt:lpstr>
      <vt:lpstr>存不下 Time Limit: 5s</vt:lpstr>
      <vt:lpstr>存不下 Time Limit: 5s</vt:lpstr>
      <vt:lpstr>存不下 Time Limit: 5s</vt:lpstr>
      <vt:lpstr>构造策略</vt:lpstr>
      <vt:lpstr>Stack Machine Programmer Time Limit: 1s</vt:lpstr>
      <vt:lpstr>Stack Machine Programmer Time Limit: 1s</vt:lpstr>
      <vt:lpstr>Stack Machine Programmer Time Limit: 1s</vt:lpstr>
      <vt:lpstr>Stack Machine Programmer Time Limit: 1s</vt:lpstr>
      <vt:lpstr>Stack Machine Programmer Time Limit: 1s</vt:lpstr>
      <vt:lpstr>Stack Machine Programmer Time Limit: 1s</vt:lpstr>
      <vt:lpstr>Stack Machine Programmer Time Limit: 1s</vt:lpstr>
      <vt:lpstr>Queries on Young Machine Time Limit: 1s</vt:lpstr>
      <vt:lpstr>Queries on Young Machine Time Limit: 1s</vt:lpstr>
      <vt:lpstr>Queries on Young Machine Time Limit: 1s</vt:lpstr>
      <vt:lpstr>Queries on Young Machine Time Limit: 1s</vt:lpstr>
      <vt:lpstr>Queries on Young Machine Time Limit: 1s</vt:lpstr>
      <vt:lpstr>Queries on Young Machine Time Limit: 1s</vt:lpstr>
      <vt:lpstr>Queries on Young Machine Time Limit: 1s</vt:lpstr>
      <vt:lpstr>Queries on Young Machine Time Limit: 1s</vt:lpstr>
      <vt:lpstr>Queries on Young Machine Time Limit: 1s</vt:lpstr>
      <vt:lpstr>Parrots Time Limit: 2s</vt:lpstr>
      <vt:lpstr>Parrots Time Limit: 2s</vt:lpstr>
      <vt:lpstr>Saveit Time Limit: 2s</vt:lpstr>
      <vt:lpstr>Saveit Time Limit: 2s</vt:lpstr>
      <vt:lpstr>Saveit Time Limit: 2s</vt:lpstr>
      <vt:lpstr>Saveit Time Limit: 2s</vt:lpstr>
      <vt:lpstr>Last Supper Time Limit: 2s</vt:lpstr>
      <vt:lpstr>Last Supper Time Limit: 2s</vt:lpstr>
      <vt:lpstr>Last Supper Time Limit: 2s</vt:lpstr>
      <vt:lpstr>Last Supper Time Limit: 2s</vt:lpstr>
      <vt:lpstr>Last Supper Time Limit: 2s</vt:lpstr>
      <vt:lpstr>构造策略</vt:lpstr>
      <vt:lpstr>Professor Monotonic's Network Time Limit: 3s</vt:lpstr>
      <vt:lpstr>Professor Monotonic's Network Time Limit: 3s</vt:lpstr>
      <vt:lpstr>Professor Monotonic's Network Time Limit: 3s</vt:lpstr>
      <vt:lpstr>Suns and Rays Time Limit: 3s</vt:lpstr>
      <vt:lpstr>Suns and Rays Time Limit: 3s</vt:lpstr>
      <vt:lpstr>Suns and Rays Time Limit: 3s</vt:lpstr>
      <vt:lpstr>构造</vt:lpstr>
      <vt:lpstr>感谢大家的支持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 Yang</dc:creator>
  <cp:lastModifiedBy>Shen Yang</cp:lastModifiedBy>
  <cp:revision>129</cp:revision>
  <dcterms:created xsi:type="dcterms:W3CDTF">2015-02-09T04:22:51Z</dcterms:created>
  <dcterms:modified xsi:type="dcterms:W3CDTF">2015-02-13T00:29:50Z</dcterms:modified>
</cp:coreProperties>
</file>