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5"/>
  </p:notesMasterIdLst>
  <p:sldIdLst>
    <p:sldId id="256" r:id="rId2"/>
    <p:sldId id="257" r:id="rId3"/>
    <p:sldId id="259" r:id="rId4"/>
    <p:sldId id="258" r:id="rId5"/>
    <p:sldId id="275" r:id="rId6"/>
    <p:sldId id="274" r:id="rId7"/>
    <p:sldId id="290" r:id="rId8"/>
    <p:sldId id="276" r:id="rId9"/>
    <p:sldId id="291" r:id="rId10"/>
    <p:sldId id="292" r:id="rId11"/>
    <p:sldId id="293" r:id="rId12"/>
    <p:sldId id="302" r:id="rId13"/>
    <p:sldId id="278" r:id="rId14"/>
    <p:sldId id="294" r:id="rId15"/>
    <p:sldId id="296" r:id="rId16"/>
    <p:sldId id="298" r:id="rId17"/>
    <p:sldId id="279" r:id="rId18"/>
    <p:sldId id="280" r:id="rId19"/>
    <p:sldId id="281" r:id="rId20"/>
    <p:sldId id="299" r:id="rId21"/>
    <p:sldId id="300" r:id="rId22"/>
    <p:sldId id="301" r:id="rId23"/>
    <p:sldId id="283" r:id="rId24"/>
    <p:sldId id="261" r:id="rId25"/>
    <p:sldId id="265" r:id="rId26"/>
    <p:sldId id="266" r:id="rId27"/>
    <p:sldId id="303" r:id="rId28"/>
    <p:sldId id="304" r:id="rId29"/>
    <p:sldId id="305" r:id="rId30"/>
    <p:sldId id="284" r:id="rId31"/>
    <p:sldId id="308" r:id="rId32"/>
    <p:sldId id="306" r:id="rId33"/>
    <p:sldId id="307" r:id="rId34"/>
    <p:sldId id="309" r:id="rId35"/>
    <p:sldId id="310" r:id="rId36"/>
    <p:sldId id="285" r:id="rId37"/>
    <p:sldId id="312" r:id="rId38"/>
    <p:sldId id="311" r:id="rId39"/>
    <p:sldId id="286" r:id="rId40"/>
    <p:sldId id="288" r:id="rId41"/>
    <p:sldId id="287" r:id="rId42"/>
    <p:sldId id="263" r:id="rId43"/>
    <p:sldId id="26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526D-3271-402A-A831-6554F0AD5852}" type="datetimeFigureOut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C30C0-377C-4ACB-B067-E9628565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5FB-F62F-40F5-8486-F1DBA47730BF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33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372A-786E-4B96-AAF2-5C8DC25219C8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1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3C8A-01BF-4494-8B1B-B1CB3E403DEE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72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CC39-9692-4C4A-84A8-1639019312D3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3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2475-A7E2-42DF-AED2-6B1DC1AAB59A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72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46F-5B23-403C-8370-6C2CCC745992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0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BDD-384E-4B73-AD03-71048C227C73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4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42BE-8816-420B-8742-C1722A7D420A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1" y="301374"/>
            <a:ext cx="6897373" cy="9680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80" y="1348931"/>
            <a:ext cx="7558267" cy="4712822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6" y="6218881"/>
            <a:ext cx="684132" cy="365125"/>
          </a:xfrm>
        </p:spPr>
        <p:txBody>
          <a:bodyPr/>
          <a:lstStyle/>
          <a:p>
            <a:fld id="{D372C74B-9CF8-4B88-BF6C-BA4064A003E5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7" y="6218881"/>
            <a:ext cx="462297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4" y="6218881"/>
            <a:ext cx="512638" cy="365125"/>
          </a:xfrm>
        </p:spPr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2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7D8-2FE3-4957-BAF4-BA693DBB189C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6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C0B-8D40-452F-9178-D1ABC7EBDA3A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5766-2C6A-4952-AA2B-4B5CAA80C0AD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7AAF-61A5-464F-974D-5F687796ECD8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914A-92C8-40FA-BCE9-4602C0D64906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4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D2A-3DC1-4735-9B97-3E10385A2915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8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A7B-C3C3-4103-92C6-E78D65FEAEE1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65D9-FF0D-41B3-BA3F-A3FC7900553E}" type="datetime1">
              <a:rPr lang="zh-CN" altLang="en-US" smtClean="0"/>
              <a:t>2015-02-12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F77A5F-648A-4A9D-87CE-ADD8DB88F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b="0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计算几何讨论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北师大附属实验中学  胡伟栋</a:t>
            </a:r>
            <a:endParaRPr lang="en-US" altLang="zh-CN" dirty="0" smtClean="0"/>
          </a:p>
          <a:p>
            <a:r>
              <a:rPr lang="en-US" altLang="zh-CN" dirty="0" smtClean="0"/>
              <a:t>hwd@hwd.name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56967" y="1148307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2015</a:t>
            </a:r>
            <a:r>
              <a:rPr lang="zh-CN" altLang="en-US" dirty="0"/>
              <a:t>全国青少年信息学奥林匹克</a:t>
            </a:r>
            <a:r>
              <a:rPr lang="zh-CN" altLang="en-US" dirty="0" smtClean="0"/>
              <a:t>冬令营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5509090" cy="47128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求直线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线段交点 </a:t>
            </a:r>
            <a:r>
              <a:rPr lang="en-US" altLang="zh-CN" dirty="0" smtClean="0"/>
              <a:t>(</a:t>
            </a:r>
            <a:r>
              <a:rPr lang="zh-CN" altLang="en-US" dirty="0" smtClean="0"/>
              <a:t>平移旋转法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求</a:t>
            </a:r>
            <a:r>
              <a:rPr lang="en-US" altLang="zh-CN" dirty="0" smtClean="0"/>
              <a:t>OA</a:t>
            </a:r>
            <a:r>
              <a:rPr lang="zh-CN" altLang="en-US" dirty="0" smtClean="0"/>
              <a:t>极角</a:t>
            </a:r>
            <a:r>
              <a:rPr lang="en-US" altLang="zh-CN" i="1" dirty="0" smtClean="0"/>
              <a:t>a</a:t>
            </a:r>
          </a:p>
          <a:p>
            <a:pPr lvl="1"/>
            <a:r>
              <a:rPr lang="en-US" altLang="zh-CN" i="1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a</a:t>
            </a:r>
          </a:p>
          <a:p>
            <a:pPr lvl="2"/>
            <a:r>
              <a:rPr lang="en-US" altLang="zh-CN" dirty="0" smtClean="0"/>
              <a:t>A’=(|OA|, 0)</a:t>
            </a:r>
          </a:p>
          <a:p>
            <a:pPr lvl="1"/>
            <a:r>
              <a:rPr lang="en-US" altLang="zh-CN" i="1" dirty="0" smtClean="0"/>
              <a:t>B’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C’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所在直线与横坐标的交点</a:t>
            </a:r>
            <a:r>
              <a:rPr lang="en-US" altLang="zh-CN" i="1" dirty="0" smtClean="0"/>
              <a:t>P’</a:t>
            </a:r>
            <a:r>
              <a:rPr lang="zh-CN" altLang="en-US" dirty="0" smtClean="0"/>
              <a:t>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)/(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), 0)</a:t>
            </a:r>
          </a:p>
          <a:p>
            <a:pPr lvl="1"/>
            <a:r>
              <a:rPr lang="en-US" altLang="zh-CN" i="1" dirty="0" smtClean="0"/>
              <a:t>P’</a:t>
            </a:r>
            <a:r>
              <a:rPr lang="zh-CN" altLang="en-US" dirty="0" smtClean="0"/>
              <a:t>旋转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得到原来的交点</a:t>
            </a:r>
            <a:r>
              <a:rPr lang="en-US" altLang="zh-CN" i="1" dirty="0" smtClean="0"/>
              <a:t>P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74" y="1670887"/>
            <a:ext cx="1982576" cy="1106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69" y="3845417"/>
            <a:ext cx="2096868" cy="14492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09485" y="26721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067750" y="16708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777089" y="254643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82909" y="131079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104410" y="457005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00999" y="4334362"/>
            <a:ext cx="47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A’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893515" y="49125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B’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006780" y="36241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C’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904328" y="22001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130890" y="453339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P’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求直线</a:t>
            </a:r>
            <a:r>
              <a:rPr lang="en-US" altLang="zh-CN" dirty="0"/>
              <a:t>/</a:t>
            </a:r>
            <a:r>
              <a:rPr lang="zh-CN" altLang="en-US" dirty="0"/>
              <a:t>线段</a:t>
            </a:r>
            <a:r>
              <a:rPr lang="zh-CN" altLang="en-US" dirty="0" smtClean="0"/>
              <a:t>交点 三种方法比较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解析法：简单、粗暴、有效，但无法调试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特性法：利用面积性质，优美高效，不易出错</a:t>
            </a:r>
            <a:endParaRPr lang="en-US" altLang="zh-CN" dirty="0" smtClean="0"/>
          </a:p>
          <a:p>
            <a:pPr lvl="1"/>
            <a:r>
              <a:rPr lang="zh-CN" altLang="en-US" dirty="0"/>
              <a:t>平移</a:t>
            </a:r>
            <a:r>
              <a:rPr lang="zh-CN" altLang="en-US" dirty="0" smtClean="0"/>
              <a:t>旋转法：每一步不难，但过程繁琐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18900000">
            <a:off x="3881694" y="3226491"/>
            <a:ext cx="1313180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胜出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计算几何的常见难点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常见计算几何问题的难点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要处理的情况复杂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公式推导易出错</a:t>
            </a:r>
            <a:endParaRPr lang="en-US" altLang="zh-CN" dirty="0" smtClean="0"/>
          </a:p>
          <a:p>
            <a:r>
              <a:rPr lang="zh-CN" altLang="en-US" dirty="0" smtClean="0"/>
              <a:t>常用解决方案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避免易出误差的情况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减少要处理的情况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降低人工推导的难度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5509090" cy="471282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求两个圆的交点 </a:t>
            </a:r>
            <a:r>
              <a:rPr lang="en-US" altLang="zh-CN" dirty="0" smtClean="0"/>
              <a:t>(</a:t>
            </a:r>
            <a:r>
              <a:rPr lang="zh-CN" altLang="en-US" dirty="0" smtClean="0"/>
              <a:t>解析法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(1) </a:t>
            </a:r>
            <a:r>
              <a:rPr lang="zh-CN" altLang="en-US" dirty="0" smtClean="0"/>
              <a:t>圆方程</a:t>
            </a:r>
            <a:r>
              <a:rPr lang="en-US" altLang="zh-CN" dirty="0" smtClean="0"/>
              <a:t>1(</a:t>
            </a:r>
            <a:r>
              <a:rPr lang="zh-CN" altLang="en-US" dirty="0" smtClean="0"/>
              <a:t>二元二次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(2) </a:t>
            </a:r>
            <a:r>
              <a:rPr lang="zh-CN" altLang="en-US" dirty="0" smtClean="0"/>
              <a:t>圆方程</a:t>
            </a:r>
            <a:r>
              <a:rPr lang="en-US" altLang="zh-CN" dirty="0" smtClean="0"/>
              <a:t>2(</a:t>
            </a:r>
            <a:r>
              <a:rPr lang="zh-CN" altLang="en-US" dirty="0"/>
              <a:t>二元</a:t>
            </a:r>
            <a:r>
              <a:rPr lang="zh-CN" altLang="en-US" dirty="0" smtClean="0"/>
              <a:t>二次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(3)=(1)-(2)</a:t>
            </a:r>
            <a:r>
              <a:rPr lang="zh-CN" altLang="en-US" dirty="0" smtClean="0"/>
              <a:t>交点直线方程</a:t>
            </a:r>
            <a:r>
              <a:rPr lang="en-US" altLang="zh-CN" dirty="0" smtClean="0"/>
              <a:t>(</a:t>
            </a:r>
            <a:r>
              <a:rPr lang="zh-CN" altLang="en-US" dirty="0"/>
              <a:t>二元</a:t>
            </a:r>
            <a:r>
              <a:rPr lang="zh-CN" altLang="en-US" dirty="0" smtClean="0"/>
              <a:t>一次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(4)</a:t>
            </a:r>
            <a:r>
              <a:rPr lang="zh-CN" altLang="en-US" dirty="0" smtClean="0"/>
              <a:t>将</a:t>
            </a:r>
            <a:r>
              <a:rPr lang="en-US" altLang="zh-CN" dirty="0" smtClean="0"/>
              <a:t>(3)</a:t>
            </a:r>
            <a:r>
              <a:rPr lang="zh-CN" altLang="en-US" dirty="0" smtClean="0"/>
              <a:t>代入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解得两个交点的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一元二次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(5)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坐标和</a:t>
            </a:r>
            <a:r>
              <a:rPr lang="en-US" altLang="zh-CN" dirty="0" smtClean="0"/>
              <a:t>(3)</a:t>
            </a:r>
            <a:r>
              <a:rPr lang="zh-CN" altLang="en-US" dirty="0" smtClean="0"/>
              <a:t>求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r>
              <a:rPr lang="zh-CN" altLang="en-US" dirty="0" smtClean="0"/>
              <a:t>问题：要特别注意特殊情况处理：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(3)</a:t>
            </a:r>
            <a:r>
              <a:rPr lang="zh-CN" altLang="en-US" dirty="0" smtClean="0"/>
              <a:t>中的直线可能水平或竖直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(4)</a:t>
            </a:r>
            <a:r>
              <a:rPr lang="zh-CN" altLang="en-US" dirty="0" smtClean="0"/>
              <a:t>可能求出只有一个坐标，因此</a:t>
            </a:r>
            <a:r>
              <a:rPr lang="en-US" altLang="zh-CN" dirty="0" smtClean="0"/>
              <a:t>(5)</a:t>
            </a:r>
            <a:r>
              <a:rPr lang="zh-CN" altLang="en-US" dirty="0" smtClean="0"/>
              <a:t>要代入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来求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145" y="888207"/>
            <a:ext cx="2887765" cy="23819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4573" y="12609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250654" y="22958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求两个圆的交点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特性法？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求两个圆的交点</a:t>
            </a:r>
            <a:r>
              <a:rPr lang="en-US" altLang="zh-CN" dirty="0" smtClean="0"/>
              <a:t> (</a:t>
            </a:r>
            <a:r>
              <a:rPr lang="zh-CN" altLang="en-US" dirty="0" smtClean="0"/>
              <a:t>旋转平移法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平移</a:t>
            </a:r>
            <a:r>
              <a:rPr lang="en-US" altLang="zh-CN" dirty="0" smtClean="0"/>
              <a:t>-P</a:t>
            </a:r>
            <a:r>
              <a:rPr lang="en-US" altLang="zh-CN" baseline="-25000" dirty="0" smtClean="0"/>
              <a:t>1</a:t>
            </a:r>
          </a:p>
          <a:p>
            <a:pPr lvl="1"/>
            <a:r>
              <a:rPr lang="zh-CN" altLang="en-US" dirty="0" smtClean="0"/>
              <a:t>旋转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极角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’=(0,0),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’=(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, 0)</a:t>
            </a:r>
          </a:p>
          <a:p>
            <a:pPr lvl="1"/>
            <a:r>
              <a:rPr lang="zh-CN" altLang="en-US" dirty="0" smtClean="0"/>
              <a:t>求交点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列交点坐标关于两个圆的方程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相减为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的一次式，得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l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)/2</a:t>
            </a:r>
            <a:r>
              <a:rPr lang="en-US" altLang="zh-CN" i="1" dirty="0" smtClean="0"/>
              <a:t>l</a:t>
            </a:r>
          </a:p>
          <a:p>
            <a:pPr lvl="2"/>
            <a:r>
              <a:rPr lang="en-US" altLang="zh-CN" dirty="0" smtClean="0"/>
              <a:t>y=±(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0.5</a:t>
            </a:r>
            <a:r>
              <a:rPr lang="en-US" altLang="zh-CN" dirty="0" smtClean="0"/>
              <a:t>	</a:t>
            </a:r>
            <a:r>
              <a:rPr lang="zh-CN" altLang="en-US" dirty="0" smtClean="0"/>
              <a:t>交点存在充要条件为</a:t>
            </a:r>
            <a:r>
              <a:rPr lang="en-US" altLang="zh-CN" i="1" dirty="0" smtClean="0"/>
              <a:t>x </a:t>
            </a:r>
            <a:r>
              <a:rPr lang="zh-CN" altLang="en-US" dirty="0" smtClean="0"/>
              <a:t>≤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endParaRPr lang="en-US" altLang="zh-CN" baseline="-25000" dirty="0"/>
          </a:p>
          <a:p>
            <a:pPr lvl="1"/>
            <a:r>
              <a:rPr lang="zh-CN" altLang="en-US" dirty="0" smtClean="0"/>
              <a:t>旋转</a:t>
            </a:r>
            <a:r>
              <a:rPr lang="en-US" altLang="zh-CN" i="1" dirty="0" smtClean="0"/>
              <a:t>a</a:t>
            </a:r>
          </a:p>
          <a:p>
            <a:pPr lvl="1"/>
            <a:r>
              <a:rPr lang="zh-CN" altLang="en-US" dirty="0" smtClean="0"/>
              <a:t>平</a:t>
            </a:r>
            <a:r>
              <a:rPr lang="zh-CN" altLang="en-US" dirty="0"/>
              <a:t>移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117" y="1846150"/>
            <a:ext cx="2887765" cy="23819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7545" y="22188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8" name="文本框 7"/>
          <p:cNvSpPr txBox="1"/>
          <p:nvPr/>
        </p:nvSpPr>
        <p:spPr>
          <a:xfrm>
            <a:off x="6713626" y="32538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46" y="4913446"/>
            <a:ext cx="3049297" cy="194455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求两圆交点 三种方法比较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解析法：粗暴但计算麻烦，要处理特殊情况，出错后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特性法：？</a:t>
            </a:r>
            <a:endParaRPr lang="en-US" altLang="zh-CN" dirty="0" smtClean="0"/>
          </a:p>
          <a:p>
            <a:pPr lvl="1"/>
            <a:r>
              <a:rPr lang="zh-CN" altLang="en-US" dirty="0"/>
              <a:t>平移</a:t>
            </a:r>
            <a:r>
              <a:rPr lang="zh-CN" altLang="en-US" dirty="0" smtClean="0"/>
              <a:t>旋转法：步骤很多但每步简单，不易出错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18900000">
            <a:off x="3653378" y="3857649"/>
            <a:ext cx="1313180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胜出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5509090" cy="471282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求圆和直线的交点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直线方程代入圆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解一元二次方程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平移旋转法：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旋转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 - (PQ</a:t>
            </a:r>
            <a:r>
              <a:rPr lang="zh-CN" altLang="en-US" dirty="0" smtClean="0"/>
              <a:t>极角 </a:t>
            </a:r>
            <a:r>
              <a:rPr lang="en-US" altLang="zh-CN" dirty="0" smtClean="0"/>
              <a:t>- π/2)</a:t>
            </a:r>
          </a:p>
          <a:p>
            <a:pPr lvl="3"/>
            <a:r>
              <a:rPr lang="en-US" altLang="zh-CN" dirty="0" smtClean="0"/>
              <a:t>P’, Q’</a:t>
            </a:r>
            <a:r>
              <a:rPr lang="zh-CN" altLang="en-US" dirty="0" smtClean="0"/>
              <a:t>的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坐标相同</a:t>
            </a:r>
            <a:endParaRPr lang="en-US" altLang="zh-CN" dirty="0" smtClean="0"/>
          </a:p>
          <a:p>
            <a:pPr lvl="2"/>
            <a:r>
              <a:rPr lang="en-US" altLang="zh-CN" dirty="0"/>
              <a:t>y=±(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0.5</a:t>
            </a:r>
            <a:r>
              <a:rPr lang="en-US" altLang="zh-CN" dirty="0"/>
              <a:t>	</a:t>
            </a:r>
            <a:r>
              <a:rPr lang="zh-CN" altLang="en-US" dirty="0"/>
              <a:t>交点</a:t>
            </a:r>
            <a:r>
              <a:rPr lang="zh-CN" altLang="en-US" dirty="0" smtClean="0"/>
              <a:t>存在必要条件</a:t>
            </a:r>
            <a:r>
              <a:rPr lang="zh-CN" altLang="en-US" dirty="0"/>
              <a:t>为</a:t>
            </a:r>
            <a:r>
              <a:rPr lang="en-US" altLang="zh-CN" i="1" dirty="0"/>
              <a:t>x </a:t>
            </a:r>
            <a:r>
              <a:rPr lang="zh-CN" altLang="en-US" dirty="0"/>
              <a:t>≤ </a:t>
            </a:r>
            <a:r>
              <a:rPr lang="en-US" altLang="zh-CN" i="1" dirty="0" smtClean="0"/>
              <a:t>r</a:t>
            </a:r>
            <a:endParaRPr lang="en-US" altLang="zh-CN" baseline="-25000" dirty="0"/>
          </a:p>
          <a:p>
            <a:pPr lvl="2"/>
            <a:r>
              <a:rPr lang="zh-CN" altLang="en-US" dirty="0" smtClean="0"/>
              <a:t>旋转</a:t>
            </a:r>
            <a:r>
              <a:rPr lang="en-US" altLang="zh-CN" i="1" dirty="0" smtClean="0"/>
              <a:t>a</a:t>
            </a:r>
          </a:p>
          <a:p>
            <a:pPr lvl="2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70" y="491666"/>
            <a:ext cx="2829857" cy="22203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4" y="3059580"/>
            <a:ext cx="2002387" cy="300217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5509090" cy="47128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求切线、公切线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67" y="1083799"/>
            <a:ext cx="2659182" cy="21640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97" y="3897750"/>
            <a:ext cx="2973103" cy="2164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37" y="3561719"/>
            <a:ext cx="2973103" cy="216400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求简单多边形面积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设多边形顶点为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P</a:t>
            </a:r>
            <a:r>
              <a:rPr lang="en-US" altLang="zh-CN" i="1" baseline="-25000" dirty="0" err="1" smtClean="0"/>
              <a:t>n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面积为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×P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×P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+…+</a:t>
            </a:r>
            <a:br>
              <a:rPr lang="en-US" altLang="zh-CN" dirty="0" smtClean="0"/>
            </a:br>
            <a:r>
              <a:rPr lang="en-US" altLang="zh-CN" dirty="0" smtClean="0"/>
              <a:t>P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×P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×P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)/2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70" y="4040242"/>
            <a:ext cx="2506793" cy="189731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计算几何基础</a:t>
            </a:r>
            <a:endParaRPr lang="en-US" altLang="zh-CN" dirty="0" smtClean="0"/>
          </a:p>
          <a:p>
            <a:r>
              <a:rPr lang="zh-CN" altLang="en-US" dirty="0" smtClean="0"/>
              <a:t>计算几何</a:t>
            </a:r>
            <a:r>
              <a:rPr lang="zh-CN" altLang="en-US" smtClean="0"/>
              <a:t>试题讨论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求圆与三角形交的面积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</a:t>
            </a:r>
            <a:r>
              <a:rPr lang="en-US" altLang="zh-CN" dirty="0" smtClean="0"/>
              <a:t>r, P, Q</a:t>
            </a:r>
            <a:r>
              <a:rPr lang="zh-CN" altLang="en-US" dirty="0" smtClean="0"/>
              <a:t>，求以半径为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的圆</a:t>
            </a:r>
            <a:r>
              <a:rPr lang="en-US" altLang="zh-CN" dirty="0" smtClean="0"/>
              <a:t>O</a:t>
            </a:r>
            <a:r>
              <a:rPr lang="zh-CN" altLang="en-US" dirty="0" smtClean="0"/>
              <a:t>与△</a:t>
            </a:r>
            <a:r>
              <a:rPr lang="en-US" altLang="zh-CN" dirty="0" smtClean="0"/>
              <a:t>OPQ</a:t>
            </a:r>
            <a:r>
              <a:rPr lang="zh-CN" altLang="en-US" dirty="0" smtClean="0"/>
              <a:t>的交的面积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1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zh-CN" altLang="en-US" dirty="0"/>
              <a:t>求圆与三角形交的面积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分情况讨论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5" y="1810499"/>
            <a:ext cx="2668325" cy="2468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94" y="2163368"/>
            <a:ext cx="2668325" cy="20679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598" y="1735513"/>
            <a:ext cx="1877428" cy="2525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695" y="4611054"/>
            <a:ext cx="1877428" cy="19917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717" y="4231362"/>
            <a:ext cx="2515937" cy="255413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例：求圆与三角形交的面积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1" y="1348931"/>
            <a:ext cx="4638448" cy="4712822"/>
          </a:xfrm>
        </p:spPr>
        <p:txBody>
          <a:bodyPr/>
          <a:lstStyle/>
          <a:p>
            <a:r>
              <a:rPr lang="zh-CN" altLang="en-US" dirty="0" smtClean="0"/>
              <a:t>解法讨论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旋转到</a:t>
            </a:r>
            <a:r>
              <a:rPr lang="en-US" altLang="zh-CN" dirty="0" smtClean="0"/>
              <a:t>PQ</a:t>
            </a:r>
            <a:r>
              <a:rPr lang="zh-CN" altLang="en-US" dirty="0" smtClean="0"/>
              <a:t>竖直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求直线</a:t>
            </a:r>
            <a:r>
              <a:rPr lang="en-US" altLang="zh-CN" dirty="0" smtClean="0"/>
              <a:t>PQ</a:t>
            </a:r>
            <a:r>
              <a:rPr lang="zh-CN" altLang="en-US" dirty="0" smtClean="0"/>
              <a:t>与圆的交点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分</a:t>
            </a:r>
            <a:r>
              <a:rPr lang="en-US" altLang="zh-CN" dirty="0" smtClean="0"/>
              <a:t>PQ</a:t>
            </a:r>
            <a:r>
              <a:rPr lang="zh-CN" altLang="en-US" dirty="0" smtClean="0"/>
              <a:t>为多个区间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每个区间判断是三角形还是扇形分别计算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28" y="2054004"/>
            <a:ext cx="2919819" cy="400774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一种常用的面积求法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重要公式：</a:t>
            </a:r>
            <a:r>
              <a:rPr lang="en-US" altLang="zh-CN" dirty="0" smtClean="0"/>
              <a:t>S</a:t>
            </a:r>
            <a:r>
              <a:rPr lang="zh-CN" altLang="en-US" baseline="-25000" dirty="0" smtClean="0"/>
              <a:t>△</a:t>
            </a:r>
            <a:r>
              <a:rPr lang="en-US" altLang="zh-CN" dirty="0" smtClean="0"/>
              <a:t>=S</a:t>
            </a:r>
            <a:r>
              <a:rPr lang="zh-CN" altLang="en-US" baseline="-25000" dirty="0" smtClean="0"/>
              <a:t>梯形</a:t>
            </a:r>
            <a:r>
              <a:rPr lang="en-US" altLang="zh-CN" dirty="0" smtClean="0"/>
              <a:t>=</a:t>
            </a:r>
            <a:r>
              <a:rPr lang="zh-CN" altLang="en-US" dirty="0" smtClean="0"/>
              <a:t>中位线长</a:t>
            </a:r>
            <a:r>
              <a:rPr lang="en-US" altLang="zh-CN" dirty="0" smtClean="0"/>
              <a:t>×</a:t>
            </a:r>
            <a:r>
              <a:rPr lang="zh-CN" altLang="en-US" dirty="0" smtClean="0"/>
              <a:t>高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8" y="2797287"/>
            <a:ext cx="3582535" cy="362154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284694" y="2797287"/>
            <a:ext cx="0" cy="3621549"/>
          </a:xfrm>
          <a:prstGeom prst="line">
            <a:avLst/>
          </a:prstGeom>
          <a:ln w="3175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计算几何试题讨论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Viva Confetti (Japan 2002 </a:t>
            </a:r>
            <a:r>
              <a:rPr lang="en-US" altLang="zh-CN" dirty="0" smtClean="0"/>
              <a:t>Kanazawa, POJ1418)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在平面上依次放上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个圆，问有多少个圆最终可见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15" y="3616523"/>
            <a:ext cx="3638550" cy="21336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Viva Confetti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一种错误的做法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对于每个圆，枚举它后面的所有圆，看是否被后面的某个圆覆盖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93" y="3439341"/>
            <a:ext cx="2899628" cy="184321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4292507" y="4500126"/>
            <a:ext cx="0" cy="1042300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3455" y="553875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虽然没有被某一个圆覆盖</a:t>
            </a:r>
            <a:endParaRPr lang="en-US" altLang="zh-CN" dirty="0" smtClean="0"/>
          </a:p>
          <a:p>
            <a:r>
              <a:rPr lang="zh-CN" altLang="en-US" dirty="0" smtClean="0"/>
              <a:t>但仍然不可见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Viva Confetti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4751471" cy="471282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算法概述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找到所有关键点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圆的左右边界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圆的交点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对于每个区间的中线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依次计算每个圆与中线相交区间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转换为区间可见问题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51" y="627459"/>
            <a:ext cx="3259320" cy="596669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508377" y="739588"/>
            <a:ext cx="0" cy="5854563"/>
          </a:xfrm>
          <a:prstGeom prst="line">
            <a:avLst/>
          </a:prstGeom>
          <a:ln w="3175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经典问题：圆的面积并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/>
              <a:t>在平面上依次放上</a:t>
            </a:r>
            <a:r>
              <a:rPr lang="en-US" altLang="zh-CN" dirty="0"/>
              <a:t>n</a:t>
            </a:r>
            <a:r>
              <a:rPr lang="zh-CN" altLang="en-US" dirty="0"/>
              <a:t>个圆</a:t>
            </a:r>
            <a:r>
              <a:rPr lang="zh-CN" altLang="en-US" dirty="0" smtClean="0"/>
              <a:t>，问被圆覆盖的面积有多少</a:t>
            </a:r>
            <a:r>
              <a:rPr lang="en-US" altLang="zh-CN" dirty="0" smtClean="0"/>
              <a:t>?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经典问题：圆的面积并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5307255" cy="47128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算法概述</a:t>
            </a:r>
            <a:endParaRPr lang="en-US" altLang="zh-CN" dirty="0"/>
          </a:p>
          <a:p>
            <a:pPr lvl="1"/>
            <a:r>
              <a:rPr lang="zh-CN" altLang="en-US" dirty="0"/>
              <a:t>找到</a:t>
            </a:r>
            <a:r>
              <a:rPr lang="zh-CN" altLang="en-US" dirty="0" smtClean="0"/>
              <a:t>所有关键点</a:t>
            </a:r>
            <a:endParaRPr lang="en-US" altLang="zh-CN" dirty="0"/>
          </a:p>
          <a:p>
            <a:pPr lvl="1"/>
            <a:r>
              <a:rPr lang="zh-CN" altLang="en-US" dirty="0" smtClean="0"/>
              <a:t>排序关键点</a:t>
            </a:r>
            <a:endParaRPr lang="en-US" altLang="zh-CN" dirty="0"/>
          </a:p>
          <a:p>
            <a:pPr lvl="1"/>
            <a:r>
              <a:rPr lang="zh-CN" altLang="en-US" dirty="0"/>
              <a:t>对于每个区间的中线</a:t>
            </a:r>
            <a:endParaRPr lang="en-US" altLang="zh-CN" dirty="0"/>
          </a:p>
          <a:p>
            <a:pPr lvl="2"/>
            <a:r>
              <a:rPr lang="zh-CN" altLang="en-US" dirty="0" smtClean="0"/>
              <a:t>计算每个圆与中线交点及类型</a:t>
            </a:r>
            <a:r>
              <a:rPr lang="en-US" altLang="zh-CN" dirty="0" smtClean="0"/>
              <a:t>(y, t)</a:t>
            </a:r>
          </a:p>
          <a:p>
            <a:pPr lvl="2"/>
            <a:r>
              <a:rPr lang="zh-CN" altLang="en-US" dirty="0" smtClean="0"/>
              <a:t>对所有交点排序后依次处理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遇下边界：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+ = 1</a:t>
            </a:r>
            <a:r>
              <a:rPr lang="zh-CN" altLang="en-US" dirty="0" smtClean="0"/>
              <a:t>，若为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，面积</a:t>
            </a:r>
            <a:r>
              <a:rPr lang="en-US" altLang="zh-CN" dirty="0"/>
              <a:t>+ =</a:t>
            </a:r>
            <a:r>
              <a:rPr lang="zh-CN" altLang="en-US" dirty="0" smtClean="0"/>
              <a:t>扇形面积，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– = y’</a:t>
            </a:r>
          </a:p>
          <a:p>
            <a:pPr lvl="3"/>
            <a:r>
              <a:rPr lang="zh-CN" altLang="en-US" dirty="0" smtClean="0"/>
              <a:t>遇上边界：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– = 1</a:t>
            </a:r>
            <a:r>
              <a:rPr lang="zh-CN" altLang="en-US" dirty="0" smtClean="0"/>
              <a:t>，若为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，面积</a:t>
            </a:r>
            <a:r>
              <a:rPr lang="en-US" altLang="zh-CN" dirty="0"/>
              <a:t>+ =</a:t>
            </a:r>
            <a:r>
              <a:rPr lang="zh-CN" altLang="en-US" dirty="0" smtClean="0"/>
              <a:t>扇形</a:t>
            </a:r>
            <a:r>
              <a:rPr lang="zh-CN" altLang="en-US" dirty="0"/>
              <a:t>面积，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+ = y’</a:t>
            </a:r>
          </a:p>
          <a:p>
            <a:pPr lvl="2"/>
            <a:r>
              <a:rPr lang="zh-CN" altLang="en-US" dirty="0" smtClean="0"/>
              <a:t>面积</a:t>
            </a:r>
            <a:r>
              <a:rPr lang="en-US" altLang="zh-CN" dirty="0"/>
              <a:t>+ = 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乘宽度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35" y="1269401"/>
            <a:ext cx="3483465" cy="51963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计算几何基础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月下柠檬树</a:t>
            </a:r>
            <a:r>
              <a:rPr lang="en-US" altLang="zh-CN" dirty="0" smtClean="0"/>
              <a:t> (NOI 2005)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4433873" cy="4712822"/>
          </a:xfrm>
        </p:spPr>
        <p:txBody>
          <a:bodyPr/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给定一些圆心在同一条竖直直线上的圆，相邻两个圆连成一个圆台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使用平行光照射这些圆台，求阴影部分的面积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589059" y="1597330"/>
            <a:ext cx="0" cy="4464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010835" y="2097741"/>
            <a:ext cx="1156447" cy="242047"/>
          </a:xfrm>
          <a:prstGeom prst="ellipse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23964" y="2987061"/>
            <a:ext cx="1730189" cy="362133"/>
          </a:xfrm>
          <a:prstGeom prst="ellipse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25640" y="4558193"/>
            <a:ext cx="693866" cy="145228"/>
          </a:xfrm>
          <a:prstGeom prst="ellipse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62214" y="5027435"/>
            <a:ext cx="2820725" cy="590385"/>
          </a:xfrm>
          <a:prstGeom prst="ellipse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6" idx="2"/>
            <a:endCxn id="7" idx="2"/>
          </p:cNvCxnSpPr>
          <p:nvPr/>
        </p:nvCxnSpPr>
        <p:spPr>
          <a:xfrm flipH="1">
            <a:off x="5723964" y="2218765"/>
            <a:ext cx="286871" cy="9493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2"/>
            <a:endCxn id="8" idx="2"/>
          </p:cNvCxnSpPr>
          <p:nvPr/>
        </p:nvCxnSpPr>
        <p:spPr>
          <a:xfrm>
            <a:off x="5723964" y="3168128"/>
            <a:ext cx="501676" cy="14626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6"/>
            <a:endCxn id="8" idx="6"/>
          </p:cNvCxnSpPr>
          <p:nvPr/>
        </p:nvCxnSpPr>
        <p:spPr>
          <a:xfrm flipH="1">
            <a:off x="6919506" y="3168128"/>
            <a:ext cx="534647" cy="14626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  <a:endCxn id="9" idx="2"/>
          </p:cNvCxnSpPr>
          <p:nvPr/>
        </p:nvCxnSpPr>
        <p:spPr>
          <a:xfrm flipH="1">
            <a:off x="5162214" y="4630807"/>
            <a:ext cx="1063426" cy="6918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6"/>
            <a:endCxn id="7" idx="6"/>
          </p:cNvCxnSpPr>
          <p:nvPr/>
        </p:nvCxnSpPr>
        <p:spPr>
          <a:xfrm>
            <a:off x="7167282" y="2218765"/>
            <a:ext cx="286871" cy="9493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6"/>
            <a:endCxn id="9" idx="6"/>
          </p:cNvCxnSpPr>
          <p:nvPr/>
        </p:nvCxnSpPr>
        <p:spPr>
          <a:xfrm>
            <a:off x="6919506" y="4630807"/>
            <a:ext cx="1063433" cy="6918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6" idx="6"/>
          </p:cNvCxnSpPr>
          <p:nvPr/>
        </p:nvCxnSpPr>
        <p:spPr>
          <a:xfrm>
            <a:off x="6589055" y="1619740"/>
            <a:ext cx="578227" cy="5990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 flipH="1">
            <a:off x="6010835" y="1619740"/>
            <a:ext cx="561742" cy="5990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月下柠檬树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92134"/>
              </p:ext>
            </p:extLst>
          </p:nvPr>
        </p:nvGraphicFramePr>
        <p:xfrm>
          <a:off x="730624" y="2736010"/>
          <a:ext cx="7924800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Flash Document" r:id="rId3" imgW="5787360" imgH="2645280" progId="Flash.Movie">
                  <p:embed/>
                </p:oleObj>
              </mc:Choice>
              <mc:Fallback>
                <p:oleObj name="Flash Document" r:id="rId3" imgW="5787360" imgH="26452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24" y="2736010"/>
                        <a:ext cx="7924800" cy="362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83024" y="3213847"/>
            <a:ext cx="931863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16424" y="2680447"/>
            <a:ext cx="931863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83224" y="2299447"/>
            <a:ext cx="931863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245224" y="2299447"/>
            <a:ext cx="931863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97424" y="2299447"/>
            <a:ext cx="931863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3565899" y="3077322"/>
            <a:ext cx="2857500" cy="627063"/>
          </a:xfrm>
          <a:custGeom>
            <a:avLst/>
            <a:gdLst>
              <a:gd name="T0" fmla="*/ 1800 w 1800"/>
              <a:gd name="T1" fmla="*/ 166 h 395"/>
              <a:gd name="T2" fmla="*/ 1041 w 1800"/>
              <a:gd name="T3" fmla="*/ 38 h 395"/>
              <a:gd name="T4" fmla="*/ 0 w 1800"/>
              <a:gd name="T5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0" h="395">
                <a:moveTo>
                  <a:pt x="1800" y="166"/>
                </a:moveTo>
                <a:cubicBezTo>
                  <a:pt x="1672" y="145"/>
                  <a:pt x="1341" y="0"/>
                  <a:pt x="1041" y="38"/>
                </a:cubicBezTo>
                <a:cubicBezTo>
                  <a:pt x="739" y="41"/>
                  <a:pt x="217" y="321"/>
                  <a:pt x="0" y="3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369424" y="3215435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872537" y="4280647"/>
            <a:ext cx="1716087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72749" y="4012360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O</a:t>
            </a:r>
            <a:r>
              <a:rPr lang="en-US" altLang="zh-CN"/>
              <a:t>’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535737" y="3718672"/>
            <a:ext cx="2308225" cy="1654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788024" y="4356847"/>
            <a:ext cx="2308225" cy="1654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795962" y="3704385"/>
            <a:ext cx="739775" cy="623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102599" y="5387135"/>
            <a:ext cx="741363" cy="638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2768974" y="4352085"/>
            <a:ext cx="142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5102599" y="6018960"/>
            <a:ext cx="142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1808537" y="4356847"/>
            <a:ext cx="957262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722937" y="5736385"/>
            <a:ext cx="2379662" cy="523875"/>
          </a:xfrm>
          <a:custGeom>
            <a:avLst/>
            <a:gdLst>
              <a:gd name="T0" fmla="*/ 0 w 1499"/>
              <a:gd name="T1" fmla="*/ 330 h 330"/>
              <a:gd name="T2" fmla="*/ 759 w 1499"/>
              <a:gd name="T3" fmla="*/ 73 h 330"/>
              <a:gd name="T4" fmla="*/ 1499 w 1499"/>
              <a:gd name="T5" fmla="*/ 183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9" h="330">
                <a:moveTo>
                  <a:pt x="0" y="330"/>
                </a:moveTo>
                <a:cubicBezTo>
                  <a:pt x="126" y="287"/>
                  <a:pt x="311" y="146"/>
                  <a:pt x="759" y="73"/>
                </a:cubicBezTo>
                <a:cubicBezTo>
                  <a:pt x="1207" y="0"/>
                  <a:pt x="1345" y="160"/>
                  <a:pt x="1499" y="1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492624" y="519504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330824" y="6109447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/>
              <a:t>’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月下柠檬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一个评测数据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9" y="2139998"/>
            <a:ext cx="7263768" cy="350489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月下柠檬树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9" y="2139998"/>
            <a:ext cx="7263768" cy="35048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月下柠檬树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解题要点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图关于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轴对称，因此只要计算上半部分面积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P(x, y)</a:t>
            </a:r>
            <a:r>
              <a:rPr lang="zh-CN" altLang="en-US" dirty="0" smtClean="0"/>
              <a:t>在阴影内，则对于</a:t>
            </a:r>
            <a:r>
              <a:rPr lang="en-US" altLang="zh-CN" dirty="0" smtClean="0"/>
              <a:t>|y’|&lt;|y|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P(x, y’) </a:t>
            </a:r>
            <a:r>
              <a:rPr lang="zh-CN" altLang="en-US" dirty="0" smtClean="0"/>
              <a:t>在阴影内，因此只要计算每个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对应的上边界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月下柠檬树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解题方法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计算出所有外公切线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计算所有关键点：圆的左右端点、线段端点、圆与圆的交点、圆与线段交点、线段与线段交点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排序所有关键点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对于每段区间的中线，计算其与圆、线段最靠上的交点，以此计算区间内面积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描边 </a:t>
            </a:r>
            <a:r>
              <a:rPr lang="en-US" altLang="zh-CN" dirty="0" smtClean="0"/>
              <a:t>(NOI 2009)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给定一些线段，用半径为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的圆沿线段描边，求被圆的路径覆盖到的面积。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17" y="3283783"/>
            <a:ext cx="3371850" cy="28575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80" y="1348931"/>
            <a:ext cx="7558267" cy="47128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如何找到线段描边后的边界？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计算</a:t>
            </a:r>
            <a:r>
              <a:rPr lang="en-US" altLang="zh-CN" dirty="0" smtClean="0"/>
              <a:t>PQ</a:t>
            </a:r>
            <a:r>
              <a:rPr lang="zh-CN" altLang="en-US" dirty="0" smtClean="0"/>
              <a:t>极角</a:t>
            </a:r>
            <a:r>
              <a:rPr lang="en-US" altLang="zh-CN" i="1" dirty="0" smtClean="0"/>
              <a:t>a</a:t>
            </a:r>
          </a:p>
          <a:p>
            <a:pPr lvl="2"/>
            <a:r>
              <a:rPr lang="en-US" altLang="zh-CN" dirty="0" smtClean="0"/>
              <a:t>A=</a:t>
            </a:r>
            <a:r>
              <a:rPr lang="en-US" altLang="zh-CN" dirty="0" err="1" smtClean="0"/>
              <a:t>P+r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cos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+π/2), </a:t>
            </a:r>
            <a:r>
              <a:rPr lang="en-US" altLang="zh-CN" b="1" dirty="0" smtClean="0"/>
              <a:t>sin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+π/2))</a:t>
            </a:r>
          </a:p>
          <a:p>
            <a:pPr lvl="2"/>
            <a:r>
              <a:rPr lang="en-US" altLang="zh-CN" dirty="0" smtClean="0"/>
              <a:t>B=P–…, C=Q+…, D=Q</a:t>
            </a:r>
            <a:r>
              <a:rPr lang="en-US" altLang="zh-CN" dirty="0"/>
              <a:t>–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</a:p>
          <a:p>
            <a:pPr lvl="2"/>
            <a:r>
              <a:rPr lang="zh-CN" altLang="en-US" dirty="0" smtClean="0"/>
              <a:t>计算</a:t>
            </a:r>
            <a:r>
              <a:rPr lang="en-US" altLang="zh-CN" dirty="0" smtClean="0"/>
              <a:t>PQ</a:t>
            </a:r>
            <a:r>
              <a:rPr lang="zh-CN" altLang="en-US" dirty="0" smtClean="0"/>
              <a:t>单位向量</a:t>
            </a:r>
            <a:r>
              <a:rPr lang="en-US" altLang="zh-CN" dirty="0" smtClean="0"/>
              <a:t>v=PQ/|PQ|</a:t>
            </a:r>
          </a:p>
          <a:p>
            <a:pPr lvl="2"/>
            <a:r>
              <a:rPr lang="en-US" altLang="zh-CN" dirty="0" smtClean="0"/>
              <a:t>A=</a:t>
            </a:r>
            <a:r>
              <a:rPr lang="en-US" altLang="zh-CN" dirty="0" err="1" smtClean="0"/>
              <a:t>P+v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π/2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48" y="2803141"/>
            <a:ext cx="2618011" cy="283544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每个区间的计算？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2" y="2325314"/>
            <a:ext cx="6246160" cy="373356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Inherit the Spheres (Japan </a:t>
            </a:r>
            <a:r>
              <a:rPr lang="en-US" altLang="zh-CN" dirty="0" smtClean="0"/>
              <a:t>2004, POJ2149)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给定空间上的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个球，用一个平面从最底下一直扫描到最顶上，每个时刻球在平面上均出现投影（每个球的投影都是圆）。问每个时刻球在平面上的投影组成了多少个连通块。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15" y="4502588"/>
            <a:ext cx="4881059" cy="226128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常见计算几何问题的基本元素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点：</a:t>
            </a:r>
            <a:r>
              <a:rPr lang="en-US" altLang="zh-CN" dirty="0"/>
              <a:t> P(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), </a:t>
            </a:r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), </a:t>
            </a:r>
            <a:r>
              <a:rPr lang="en-US" altLang="zh-CN" dirty="0" smtClean="0"/>
              <a:t>O(0, 0, 0)</a:t>
            </a:r>
          </a:p>
          <a:p>
            <a:pPr lvl="1"/>
            <a:r>
              <a:rPr lang="zh-CN" altLang="en-US" dirty="0" smtClean="0"/>
              <a:t>向量：</a:t>
            </a:r>
            <a:r>
              <a:rPr lang="en-US" altLang="zh-CN" dirty="0" smtClean="0"/>
              <a:t>PQ(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=Q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)-</a:t>
            </a:r>
            <a:r>
              <a:rPr lang="en-US" altLang="zh-CN" dirty="0"/>
              <a:t> P(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线：</a:t>
            </a:r>
            <a:r>
              <a:rPr lang="en-US" altLang="zh-CN" dirty="0" smtClean="0"/>
              <a:t>P(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– Q(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面：三角形，圆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用圆心坐标和半径表示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体：球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用球心坐标和半径表示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孤独的牧羊</a:t>
            </a:r>
            <a:r>
              <a:rPr lang="zh-CN" altLang="en-US" dirty="0" smtClean="0"/>
              <a:t>女 </a:t>
            </a:r>
            <a:r>
              <a:rPr lang="en-US" altLang="zh-CN" dirty="0" smtClean="0"/>
              <a:t>(CTSC </a:t>
            </a:r>
            <a:r>
              <a:rPr lang="en-US" altLang="zh-CN" dirty="0"/>
              <a:t>2005)</a:t>
            </a:r>
            <a:br>
              <a:rPr lang="en-US" altLang="zh-CN" dirty="0"/>
            </a:br>
            <a:r>
              <a:rPr lang="en-US" altLang="zh-CN" dirty="0"/>
              <a:t>A Strange Opera House (</a:t>
            </a:r>
            <a:r>
              <a:rPr lang="en-US" altLang="zh-CN" dirty="0" err="1"/>
              <a:t>UVa</a:t>
            </a:r>
            <a:r>
              <a:rPr lang="en-US" altLang="zh-CN" dirty="0"/>
              <a:t> 11188)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给定一个简单多边形，从一个点发出声音。声音沿直线传播，遇到墙壁反弹，最多反弹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次，求：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有多长的墙壁可以听到声音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有多大的面积被声音覆盖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636"/>
            <a:ext cx="747114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Feng </a:t>
            </a:r>
            <a:r>
              <a:rPr lang="en-US" altLang="zh-CN" dirty="0" err="1" smtClean="0"/>
              <a:t>Shui</a:t>
            </a:r>
            <a:r>
              <a:rPr lang="en-US" altLang="zh-CN" dirty="0"/>
              <a:t> (Northeastern Europe 2006, Northern </a:t>
            </a:r>
            <a:r>
              <a:rPr lang="en-US" altLang="zh-CN" dirty="0" err="1" smtClean="0"/>
              <a:t>Subregion</a:t>
            </a:r>
            <a:r>
              <a:rPr lang="en-US" altLang="zh-CN" dirty="0" smtClean="0"/>
              <a:t>, POJ3384)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给定一个凸多边形，要在里面放两个大小一样的圆，使得没有被圆覆盖的部分最小。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92" y="4221087"/>
            <a:ext cx="3257550" cy="10191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Merrily, We Roll Along! (World Finals 2002, LA </a:t>
            </a:r>
            <a:r>
              <a:rPr lang="en-US" altLang="zh-CN" dirty="0" smtClean="0"/>
              <a:t>2482/UVA </a:t>
            </a:r>
            <a:r>
              <a:rPr lang="en-US" altLang="zh-CN" dirty="0"/>
              <a:t>1017)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试题大意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</a:t>
            </a:r>
            <a:r>
              <a:rPr lang="zh-CN" altLang="en-US" dirty="0"/>
              <a:t>条由水平线段和竖直线段组成的折线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(</a:t>
            </a:r>
            <a:r>
              <a:rPr lang="zh-CN" altLang="en-US" dirty="0" smtClean="0"/>
              <a:t>水平折线都向右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，用一个轮子从道路</a:t>
            </a:r>
            <a:r>
              <a:rPr lang="zh-CN" altLang="en-US" dirty="0"/>
              <a:t>起点的正</a:t>
            </a:r>
            <a:r>
              <a:rPr lang="zh-CN" altLang="en-US" dirty="0" smtClean="0"/>
              <a:t>上方滚动到终点的正上方，保持</a:t>
            </a:r>
            <a:r>
              <a:rPr lang="zh-CN" altLang="en-US" dirty="0"/>
              <a:t>和折线</a:t>
            </a:r>
            <a:r>
              <a:rPr lang="zh-CN" altLang="en-US" dirty="0" smtClean="0"/>
              <a:t>接触。求圆心</a:t>
            </a:r>
            <a:r>
              <a:rPr lang="zh-CN" altLang="en-US" dirty="0"/>
              <a:t>移动的总距离。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312" y="4588541"/>
            <a:ext cx="3857652" cy="197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刘汝佳，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几何与暴力法专题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年冬令营课件</a:t>
            </a:r>
            <a:endParaRPr lang="en-US" altLang="zh-CN" dirty="0" smtClean="0"/>
          </a:p>
          <a:p>
            <a:r>
              <a:rPr lang="zh-CN" altLang="en-US" dirty="0" smtClean="0"/>
              <a:t>钱桥，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平面图的处理方法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年冬令营课件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求距离</a:t>
            </a:r>
            <a:endParaRPr lang="en-US" altLang="zh-CN" dirty="0" smtClean="0"/>
          </a:p>
          <a:p>
            <a:pPr lvl="1"/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Q(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的距离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|PQ| = [(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-x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+(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+(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]</a:t>
            </a:r>
            <a:r>
              <a:rPr lang="en-US" altLang="zh-CN" baseline="30000" dirty="0" smtClean="0"/>
              <a:t>0.5</a:t>
            </a:r>
          </a:p>
          <a:p>
            <a:r>
              <a:rPr lang="zh-CN" altLang="en-US" dirty="0" smtClean="0"/>
              <a:t>求极角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的极角</a:t>
            </a:r>
            <a:r>
              <a:rPr lang="en-US" altLang="zh-CN" i="1" dirty="0" smtClean="0"/>
              <a:t>a=</a:t>
            </a:r>
            <a:r>
              <a:rPr lang="en-US" altLang="zh-CN" b="1" dirty="0" smtClean="0"/>
              <a:t>atan2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求叉积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OQ(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所确定的平行四边形面积</a:t>
            </a:r>
            <a:endParaRPr lang="en-US" altLang="zh-CN" dirty="0"/>
          </a:p>
          <a:p>
            <a:pPr lvl="1"/>
            <a:r>
              <a:rPr lang="en-US" altLang="zh-CN" dirty="0" smtClean="0"/>
              <a:t>OP×OQ =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–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值为正表示</a:t>
            </a:r>
            <a:r>
              <a:rPr lang="en-US" altLang="zh-CN" dirty="0" smtClean="0"/>
              <a:t>OQ</a:t>
            </a:r>
            <a:r>
              <a:rPr lang="zh-CN" altLang="en-US" dirty="0" smtClean="0"/>
              <a:t>在</a:t>
            </a:r>
            <a:r>
              <a:rPr lang="en-US" altLang="zh-CN" dirty="0" smtClean="0"/>
              <a:t>OP</a:t>
            </a:r>
            <a:r>
              <a:rPr lang="zh-CN" altLang="en-US" dirty="0" smtClean="0"/>
              <a:t>逆时针方向，为负表示</a:t>
            </a:r>
            <a:r>
              <a:rPr lang="en-US" altLang="zh-CN" dirty="0" smtClean="0"/>
              <a:t>OQ</a:t>
            </a:r>
            <a:r>
              <a:rPr lang="zh-CN" altLang="en-US" dirty="0" smtClean="0"/>
              <a:t>在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的顺时针方向，为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表示共线</a:t>
            </a:r>
            <a:endParaRPr lang="en-US" altLang="zh-CN" baseline="-25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28" y="1974821"/>
            <a:ext cx="1962766" cy="21640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43" y="2696338"/>
            <a:ext cx="1516267" cy="127706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平移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刚性变换</a:t>
            </a:r>
            <a:r>
              <a:rPr lang="en-US" altLang="zh-CN" dirty="0" smtClean="0"/>
              <a:t>1)</a:t>
            </a:r>
          </a:p>
          <a:p>
            <a:pPr lvl="1"/>
            <a:r>
              <a:rPr lang="zh-CN" altLang="en-US" dirty="0" smtClean="0"/>
              <a:t>点</a:t>
            </a:r>
            <a:r>
              <a:rPr lang="en-US" altLang="zh-CN" dirty="0" smtClean="0"/>
              <a:t>P(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沿向量</a:t>
            </a:r>
            <a:r>
              <a:rPr lang="en-US" altLang="zh-CN" dirty="0" smtClean="0"/>
              <a:t>V(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平移，所得到的点</a:t>
            </a:r>
            <a:r>
              <a:rPr lang="en-US" altLang="zh-CN" dirty="0" smtClean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)=(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  <a:r>
              <a:rPr lang="en-US" altLang="zh-CN" dirty="0"/>
              <a:t> (</a:t>
            </a:r>
            <a:r>
              <a:rPr lang="zh-CN" altLang="en-US" dirty="0"/>
              <a:t>刚性变换</a:t>
            </a:r>
            <a:r>
              <a:rPr lang="en-US" altLang="zh-CN" dirty="0"/>
              <a:t>2)</a:t>
            </a:r>
          </a:p>
          <a:p>
            <a:pPr lvl="1"/>
            <a:r>
              <a:rPr lang="zh-CN" altLang="en-US" dirty="0"/>
              <a:t>点</a:t>
            </a:r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沿</a:t>
            </a:r>
            <a:r>
              <a:rPr lang="en-US" altLang="zh-CN" dirty="0"/>
              <a:t>Z</a:t>
            </a:r>
            <a:r>
              <a:rPr lang="zh-CN" altLang="en-US" dirty="0"/>
              <a:t>轴旋转</a:t>
            </a:r>
            <a:r>
              <a:rPr lang="en-US" altLang="zh-CN" i="1" dirty="0"/>
              <a:t>a</a:t>
            </a:r>
            <a:r>
              <a:rPr lang="zh-CN" altLang="en-US" dirty="0"/>
              <a:t>弧度，所得到的点</a:t>
            </a:r>
            <a:r>
              <a:rPr lang="en-US" altLang="zh-CN" dirty="0"/>
              <a:t>Q(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满足</a:t>
            </a:r>
            <a:endParaRPr lang="en-US" altLang="zh-CN" dirty="0"/>
          </a:p>
          <a:p>
            <a:pPr lvl="2"/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b="1" dirty="0" err="1"/>
              <a:t>cos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–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b="1" dirty="0"/>
              <a:t>sin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</a:p>
          <a:p>
            <a:pPr lvl="2"/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b="1" dirty="0"/>
              <a:t>sin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b="1" dirty="0" err="1"/>
              <a:t>cos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98622"/>
              </p:ext>
            </p:extLst>
          </p:nvPr>
        </p:nvGraphicFramePr>
        <p:xfrm>
          <a:off x="4765038" y="4318483"/>
          <a:ext cx="3289750" cy="81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公式" r:id="rId3" imgW="1942920" imgH="482400" progId="Equation.3">
                  <p:embed/>
                </p:oleObj>
              </mc:Choice>
              <mc:Fallback>
                <p:oleObj name="公式" r:id="rId3" imgW="19429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5038" y="4318483"/>
                        <a:ext cx="3289750" cy="81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57110"/>
              </p:ext>
            </p:extLst>
          </p:nvPr>
        </p:nvGraphicFramePr>
        <p:xfrm>
          <a:off x="4389438" y="5345113"/>
          <a:ext cx="4041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公式" r:id="rId5" imgW="2387520" imgH="457200" progId="Equation.3">
                  <p:embed/>
                </p:oleObj>
              </mc:Choice>
              <mc:Fallback>
                <p:oleObj name="公式" r:id="rId5" imgW="2387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9438" y="5345113"/>
                        <a:ext cx="40417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820" y="4529802"/>
            <a:ext cx="1782947" cy="163062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949824" y="5345113"/>
            <a:ext cx="228600" cy="387350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79" y="1348931"/>
            <a:ext cx="7019977" cy="47128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求直线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线段交点 </a:t>
            </a:r>
            <a:r>
              <a:rPr lang="en-US" altLang="zh-CN" dirty="0" smtClean="0"/>
              <a:t>(</a:t>
            </a:r>
            <a:r>
              <a:rPr lang="zh-CN" altLang="en-US" dirty="0" smtClean="0"/>
              <a:t>解析法）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列两条直线方程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得到交点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46" y="3553811"/>
            <a:ext cx="1982576" cy="11063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51657" y="455505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09922" y="35538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919261" y="442936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325081" y="319372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046500" y="40831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279" y="1348931"/>
            <a:ext cx="6137881" cy="47128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求直线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线段交点 </a:t>
            </a:r>
            <a:r>
              <a:rPr lang="en-US" altLang="zh-CN" dirty="0" smtClean="0"/>
              <a:t>(</a:t>
            </a:r>
            <a:r>
              <a:rPr lang="zh-CN" altLang="en-US" dirty="0" smtClean="0"/>
              <a:t>特性法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PB:PC=S</a:t>
            </a:r>
            <a:r>
              <a:rPr lang="zh-CN" altLang="en-US" baseline="-25000" dirty="0" smtClean="0"/>
              <a:t>△</a:t>
            </a:r>
            <a:r>
              <a:rPr lang="en-US" altLang="zh-CN" baseline="-25000" dirty="0" smtClean="0"/>
              <a:t>OAB</a:t>
            </a:r>
            <a:r>
              <a:rPr lang="en-US" altLang="zh-CN" dirty="0" smtClean="0"/>
              <a:t>:S</a:t>
            </a:r>
            <a:r>
              <a:rPr lang="zh-CN" altLang="en-US" baseline="-25000" dirty="0" smtClean="0"/>
              <a:t>△</a:t>
            </a:r>
            <a:r>
              <a:rPr lang="en-US" altLang="zh-CN" baseline="-25000" dirty="0" smtClean="0"/>
              <a:t>OAC</a:t>
            </a:r>
          </a:p>
          <a:p>
            <a:pPr lvl="1"/>
            <a:r>
              <a:rPr lang="zh-CN" altLang="en-US" dirty="0" smtClean="0"/>
              <a:t>利用叉积求两个三角形面积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利用定比分点公式求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点坐标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66" y="4472144"/>
            <a:ext cx="1982576" cy="11063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35677" y="54733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193942" y="447214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03281" y="534769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9101" y="41120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0520" y="50014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7A5F-648A-4A9D-87CE-ADD8DB88F7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自定义 2">
      <a:majorFont>
        <a:latin typeface="Arial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3035</TotalTime>
  <Words>1691</Words>
  <Application>Microsoft Office PowerPoint</Application>
  <PresentationFormat>全屏显示(4:3)</PresentationFormat>
  <Paragraphs>278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华文楷体</vt:lpstr>
      <vt:lpstr>隶书</vt:lpstr>
      <vt:lpstr>宋体</vt:lpstr>
      <vt:lpstr>Arial</vt:lpstr>
      <vt:lpstr>Calibri</vt:lpstr>
      <vt:lpstr>Times New Roman</vt:lpstr>
      <vt:lpstr>Wingdings 3</vt:lpstr>
      <vt:lpstr>平面</vt:lpstr>
      <vt:lpstr>公式</vt:lpstr>
      <vt:lpstr>Flash Document</vt:lpstr>
      <vt:lpstr>计算几何讨论</vt:lpstr>
      <vt:lpstr>内容提要</vt:lpstr>
      <vt:lpstr>计算几何基础</vt:lpstr>
      <vt:lpstr>基本元素</vt:lpstr>
      <vt:lpstr>基本操作</vt:lpstr>
      <vt:lpstr>基本操作</vt:lpstr>
      <vt:lpstr>基本操作</vt:lpstr>
      <vt:lpstr>基本问题</vt:lpstr>
      <vt:lpstr>基本问题</vt:lpstr>
      <vt:lpstr>基本问题</vt:lpstr>
      <vt:lpstr>基本问题</vt:lpstr>
      <vt:lpstr>计算几何的常见难点</vt:lpstr>
      <vt:lpstr>基本问题</vt:lpstr>
      <vt:lpstr>基本问题</vt:lpstr>
      <vt:lpstr>基本问题</vt:lpstr>
      <vt:lpstr>基本问题</vt:lpstr>
      <vt:lpstr>基本问题</vt:lpstr>
      <vt:lpstr>基本问题</vt:lpstr>
      <vt:lpstr>基本问题</vt:lpstr>
      <vt:lpstr>例</vt:lpstr>
      <vt:lpstr>例：求圆与三角形交的面积</vt:lpstr>
      <vt:lpstr>例：求圆与三角形交的面积</vt:lpstr>
      <vt:lpstr>基本方法</vt:lpstr>
      <vt:lpstr>计算几何试题讨论</vt:lpstr>
      <vt:lpstr>Viva Confetti (Japan 2002 Kanazawa, POJ1418)</vt:lpstr>
      <vt:lpstr>Viva Confetti</vt:lpstr>
      <vt:lpstr>Viva Confetti</vt:lpstr>
      <vt:lpstr>经典问题：圆的面积并</vt:lpstr>
      <vt:lpstr>经典问题：圆的面积并</vt:lpstr>
      <vt:lpstr>月下柠檬树 (NOI 2005)</vt:lpstr>
      <vt:lpstr>月下柠檬树</vt:lpstr>
      <vt:lpstr>月下柠檬树</vt:lpstr>
      <vt:lpstr>月下柠檬树</vt:lpstr>
      <vt:lpstr>月下柠檬树</vt:lpstr>
      <vt:lpstr>月下柠檬树</vt:lpstr>
      <vt:lpstr>描边 (NOI 2009)</vt:lpstr>
      <vt:lpstr>描边</vt:lpstr>
      <vt:lpstr>描边</vt:lpstr>
      <vt:lpstr>Inherit the Spheres (Japan 2004, POJ2149)</vt:lpstr>
      <vt:lpstr>孤独的牧羊女 (CTSC 2005) A Strange Opera House (UVa 11188)</vt:lpstr>
      <vt:lpstr>Feng Shui (Northeastern Europe 2006, Northern Subregion, POJ3384)</vt:lpstr>
      <vt:lpstr>Merrily, We Roll Along! (World Finals 2002, LA 2482/UVA 1017)</vt:lpstr>
      <vt:lpstr>参考资料</vt:lpstr>
    </vt:vector>
  </TitlesOfParts>
  <Company>北师大附属实验中学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计算几何讨论</dc:title>
  <dc:creator>胡伟栋</dc:creator>
  <cp:lastModifiedBy>Weidong</cp:lastModifiedBy>
  <cp:revision>235</cp:revision>
  <dcterms:created xsi:type="dcterms:W3CDTF">2015-01-31T01:22:16Z</dcterms:created>
  <dcterms:modified xsi:type="dcterms:W3CDTF">2015-02-12T14:25:44Z</dcterms:modified>
</cp:coreProperties>
</file>