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5" r:id="rId20"/>
    <p:sldId id="274" r:id="rId21"/>
    <p:sldId id="276" r:id="rId22"/>
    <p:sldId id="280" r:id="rId23"/>
    <p:sldId id="281" r:id="rId24"/>
    <p:sldId id="277" r:id="rId25"/>
    <p:sldId id="278" r:id="rId26"/>
    <p:sldId id="279"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20" r:id="rId61"/>
    <p:sldId id="321" r:id="rId62"/>
    <p:sldId id="322" r:id="rId63"/>
    <p:sldId id="323" r:id="rId64"/>
    <p:sldId id="316" r:id="rId65"/>
    <p:sldId id="315" r:id="rId66"/>
    <p:sldId id="324" r:id="rId67"/>
    <p:sldId id="325" r:id="rId68"/>
    <p:sldId id="326" r:id="rId69"/>
    <p:sldId id="327" r:id="rId70"/>
    <p:sldId id="328" r:id="rId71"/>
    <p:sldId id="329" r:id="rId72"/>
    <p:sldId id="317" r:id="rId73"/>
    <p:sldId id="318" r:id="rId74"/>
    <p:sldId id="319"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8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2-09T07:48:18.293"/>
    </inkml:context>
    <inkml:brush xml:id="br0">
      <inkml:brushProperty name="width" value="0.05292" units="cm"/>
      <inkml:brushProperty name="height" value="0.05292" units="cm"/>
      <inkml:brushProperty name="color" value="#FF0000"/>
    </inkml:brush>
  </inkml:definitions>
  <inkml:trace contextRef="#ctx0" brushRef="#br0">24215 17189 0</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2-09T07:51:48.488"/>
    </inkml:context>
    <inkml:brush xml:id="br0">
      <inkml:brushProperty name="width" value="0.05292" units="cm"/>
      <inkml:brushProperty name="height" value="0.05292" units="cm"/>
      <inkml:brushProperty name="color" value="#FF0000"/>
    </inkml:brush>
  </inkml:definitions>
  <inkml:trace contextRef="#ctx0" brushRef="#br0">15037 14042 0,'0'0'0,"0"-34"16,34 34-16,0 0 16,-1 0-16,-33 34 15,0 0 1,0-34-1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43DF9-C557-4923-89C3-5764F87F66DA}" type="datetimeFigureOut">
              <a:rPr lang="zh-CN" altLang="en-US" smtClean="0"/>
              <a:t>2015/2/11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37E8D-62ED-44E7-8FCF-FB867EEFB130}" type="slidenum">
              <a:rPr lang="zh-CN" altLang="en-US" smtClean="0"/>
              <a:t>‹#›</a:t>
            </a:fld>
            <a:endParaRPr lang="zh-CN" altLang="en-US"/>
          </a:p>
        </p:txBody>
      </p:sp>
    </p:spTree>
    <p:extLst>
      <p:ext uri="{BB962C8B-B14F-4D97-AF65-F5344CB8AC3E}">
        <p14:creationId xmlns:p14="http://schemas.microsoft.com/office/powerpoint/2010/main" val="395773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F37E8D-62ED-44E7-8FCF-FB867EEFB130}" type="slidenum">
              <a:rPr lang="zh-CN" altLang="en-US" smtClean="0"/>
              <a:t>26</a:t>
            </a:fld>
            <a:endParaRPr lang="zh-CN" altLang="en-US"/>
          </a:p>
        </p:txBody>
      </p:sp>
    </p:spTree>
    <p:extLst>
      <p:ext uri="{BB962C8B-B14F-4D97-AF65-F5344CB8AC3E}">
        <p14:creationId xmlns:p14="http://schemas.microsoft.com/office/powerpoint/2010/main" val="242855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247853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133690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190203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309807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355262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260619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14598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57178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229968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92752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66D6E7-A259-4B12-A5B6-2EC313FCD50B}" type="datetimeFigureOut">
              <a:rPr lang="zh-CN" altLang="en-US" smtClean="0"/>
              <a:t>2015/2/11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111271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6D6E7-A259-4B12-A5B6-2EC313FCD50B}" type="datetimeFigureOut">
              <a:rPr lang="zh-CN" altLang="en-US" smtClean="0"/>
              <a:t>2015/2/11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00E8B-644A-4578-825E-FA7E0C3EE249}" type="slidenum">
              <a:rPr lang="zh-CN" altLang="en-US" smtClean="0"/>
              <a:t>‹#›</a:t>
            </a:fld>
            <a:endParaRPr lang="zh-CN" altLang="en-US"/>
          </a:p>
        </p:txBody>
      </p:sp>
    </p:spTree>
    <p:extLst>
      <p:ext uri="{BB962C8B-B14F-4D97-AF65-F5344CB8AC3E}">
        <p14:creationId xmlns:p14="http://schemas.microsoft.com/office/powerpoint/2010/main" val="72760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Primality Test</a:t>
            </a:r>
            <a:endParaRPr lang="zh-CN" altLang="en-US" dirty="0"/>
          </a:p>
        </p:txBody>
      </p:sp>
      <p:sp>
        <p:nvSpPr>
          <p:cNvPr id="3" name="副标题 2"/>
          <p:cNvSpPr>
            <a:spLocks noGrp="1"/>
          </p:cNvSpPr>
          <p:nvPr>
            <p:ph type="subTitle" idx="1"/>
          </p:nvPr>
        </p:nvSpPr>
        <p:spPr/>
        <p:txBody>
          <a:bodyPr/>
          <a:lstStyle/>
          <a:p>
            <a:r>
              <a:rPr lang="zh-CN" altLang="en-US" dirty="0" smtClean="0"/>
              <a:t>北京大学 吴争锴</a:t>
            </a:r>
            <a:endParaRPr lang="zh-CN" altLang="en-US" dirty="0"/>
          </a:p>
        </p:txBody>
      </p:sp>
    </p:spTree>
    <p:extLst>
      <p:ext uri="{BB962C8B-B14F-4D97-AF65-F5344CB8AC3E}">
        <p14:creationId xmlns:p14="http://schemas.microsoft.com/office/powerpoint/2010/main" val="917330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Subgroup</a:t>
            </a:r>
            <a:endParaRPr lang="zh-CN" altLang="en-US" dirty="0"/>
          </a:p>
        </p:txBody>
      </p:sp>
      <p:sp>
        <p:nvSpPr>
          <p:cNvPr id="3" name="内容占位符 2"/>
          <p:cNvSpPr>
            <a:spLocks noGrp="1"/>
          </p:cNvSpPr>
          <p:nvPr>
            <p:ph idx="1"/>
          </p:nvPr>
        </p:nvSpPr>
        <p:spPr/>
        <p:txBody>
          <a:bodyPr/>
          <a:lstStyle/>
          <a:p>
            <a:r>
              <a:rPr lang="zh-CN" altLang="en-US" dirty="0" smtClean="0"/>
              <a:t>若</a:t>
            </a:r>
            <a:r>
              <a:rPr lang="en-US" altLang="zh-CN" dirty="0" smtClean="0"/>
              <a:t>(G,</a:t>
            </a:r>
            <a:r>
              <a:rPr lang="zh-CN" altLang="en-US" dirty="0" smtClean="0"/>
              <a:t>*</a:t>
            </a:r>
            <a:r>
              <a:rPr lang="en-US" altLang="zh-CN" dirty="0" smtClean="0"/>
              <a:t>)</a:t>
            </a:r>
            <a:r>
              <a:rPr lang="zh-CN" altLang="en-US" dirty="0" smtClean="0"/>
              <a:t>是一个群，若</a:t>
            </a:r>
            <a:r>
              <a:rPr lang="en-US" altLang="zh-CN" dirty="0" smtClean="0"/>
              <a:t>H</a:t>
            </a:r>
            <a:r>
              <a:rPr lang="zh-CN" altLang="en-US" dirty="0" smtClean="0"/>
              <a:t>是</a:t>
            </a:r>
            <a:r>
              <a:rPr lang="en-US" altLang="zh-CN" dirty="0" smtClean="0"/>
              <a:t>G</a:t>
            </a:r>
            <a:r>
              <a:rPr lang="zh-CN" altLang="en-US" dirty="0" smtClean="0"/>
              <a:t>的一个非空子集，且</a:t>
            </a:r>
            <a:r>
              <a:rPr lang="en-US" altLang="zh-CN" dirty="0" smtClean="0"/>
              <a:t>(H,*)</a:t>
            </a:r>
            <a:r>
              <a:rPr lang="zh-CN" altLang="en-US" dirty="0" smtClean="0"/>
              <a:t>也构成一个群，则称为</a:t>
            </a:r>
            <a:r>
              <a:rPr lang="en-US" altLang="zh-CN" dirty="0" smtClean="0"/>
              <a:t>(G,*)</a:t>
            </a:r>
            <a:r>
              <a:rPr lang="zh-CN" altLang="en-US" dirty="0" smtClean="0"/>
              <a:t>的一个子群</a:t>
            </a:r>
            <a:endParaRPr lang="en-US" altLang="zh-CN" dirty="0" smtClean="0"/>
          </a:p>
          <a:p>
            <a:r>
              <a:rPr lang="zh-CN" altLang="en-US" dirty="0" smtClean="0"/>
              <a:t>由拉格朗日定理可以得到对于一个有限群而言，子群的大小一定是其大小的约数，以下会用到这个结论。</a:t>
            </a:r>
            <a:endParaRPr lang="en-US" altLang="zh-CN" dirty="0" smtClean="0"/>
          </a:p>
          <a:p>
            <a:r>
              <a:rPr lang="zh-CN" altLang="en-US" dirty="0" smtClean="0"/>
              <a:t>对于群中任意元素</a:t>
            </a:r>
            <a:r>
              <a:rPr lang="en-US" altLang="zh-CN" dirty="0" smtClean="0"/>
              <a:t>a</a:t>
            </a:r>
            <a:r>
              <a:rPr lang="zh-CN" altLang="en-US" dirty="0" smtClean="0"/>
              <a:t>，</a:t>
            </a:r>
            <a:r>
              <a:rPr lang="en-US" altLang="zh-CN" dirty="0" smtClean="0"/>
              <a:t>{e,a,a^2,…}</a:t>
            </a:r>
            <a:r>
              <a:rPr lang="zh-CN" altLang="en-US" dirty="0" smtClean="0"/>
              <a:t>会构成</a:t>
            </a:r>
            <a:r>
              <a:rPr lang="zh-CN" altLang="en-US" dirty="0"/>
              <a:t>其</a:t>
            </a:r>
            <a:r>
              <a:rPr lang="zh-CN" altLang="en-US" dirty="0" smtClean="0"/>
              <a:t>的一个子群，该子群称为</a:t>
            </a:r>
            <a:r>
              <a:rPr lang="en-US" altLang="zh-CN" dirty="0" smtClean="0"/>
              <a:t>a</a:t>
            </a:r>
            <a:r>
              <a:rPr lang="zh-CN" altLang="en-US" dirty="0" smtClean="0"/>
              <a:t>生成的循环子群，记为</a:t>
            </a:r>
            <a:r>
              <a:rPr lang="en-US" altLang="zh-CN" dirty="0" smtClean="0"/>
              <a:t>&lt;a&gt;</a:t>
            </a:r>
            <a:r>
              <a:rPr lang="zh-CN" altLang="en-US" dirty="0" smtClean="0"/>
              <a:t>。</a:t>
            </a:r>
            <a:endParaRPr lang="zh-CN" altLang="en-US" dirty="0"/>
          </a:p>
        </p:txBody>
      </p:sp>
    </p:spTree>
    <p:extLst>
      <p:ext uri="{BB962C8B-B14F-4D97-AF65-F5344CB8AC3E}">
        <p14:creationId xmlns:p14="http://schemas.microsoft.com/office/powerpoint/2010/main" val="1429679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p:sp>
        <p:nvSpPr>
          <p:cNvPr id="3" name="内容占位符 2"/>
          <p:cNvSpPr>
            <a:spLocks noGrp="1"/>
          </p:cNvSpPr>
          <p:nvPr>
            <p:ph idx="1"/>
          </p:nvPr>
        </p:nvSpPr>
        <p:spPr/>
        <p:txBody>
          <a:bodyPr/>
          <a:lstStyle/>
          <a:p>
            <a:r>
              <a:rPr lang="zh-CN" altLang="en-US" dirty="0" smtClean="0"/>
              <a:t>若</a:t>
            </a:r>
            <a:r>
              <a:rPr lang="en-US" altLang="zh-CN" dirty="0" smtClean="0"/>
              <a:t>a</a:t>
            </a:r>
            <a:r>
              <a:rPr lang="zh-CN" altLang="en-US" dirty="0" smtClean="0"/>
              <a:t>同时满足第二个条件，则其在</a:t>
            </a:r>
            <a:r>
              <a:rPr lang="en-US" altLang="zh-CN" dirty="0" smtClean="0"/>
              <a:t>mod n</a:t>
            </a:r>
            <a:r>
              <a:rPr lang="zh-CN" altLang="en-US" dirty="0" smtClean="0"/>
              <a:t>下的阶为</a:t>
            </a:r>
            <a:r>
              <a:rPr lang="en-US" altLang="zh-CN" dirty="0" smtClean="0"/>
              <a:t>n-1</a:t>
            </a:r>
            <a:r>
              <a:rPr lang="zh-CN" altLang="en-US" dirty="0" smtClean="0"/>
              <a:t>。</a:t>
            </a:r>
            <a:endParaRPr lang="en-US" altLang="zh-CN" dirty="0" smtClean="0"/>
          </a:p>
          <a:p>
            <a:r>
              <a:rPr lang="zh-CN" altLang="en-US" dirty="0" smtClean="0"/>
              <a:t>群中一个元素</a:t>
            </a:r>
            <a:r>
              <a:rPr lang="en-US" altLang="zh-CN" dirty="0" smtClean="0"/>
              <a:t>a</a:t>
            </a:r>
            <a:r>
              <a:rPr lang="zh-CN" altLang="en-US" dirty="0" smtClean="0"/>
              <a:t>的阶为最小的正整数</a:t>
            </a:r>
            <a:r>
              <a:rPr lang="en-US" altLang="zh-CN" dirty="0" smtClean="0"/>
              <a:t>n</a:t>
            </a:r>
            <a:r>
              <a:rPr lang="zh-CN" altLang="en-US" dirty="0" smtClean="0"/>
              <a:t>，使得</a:t>
            </a:r>
            <a:r>
              <a:rPr lang="en-US" altLang="zh-CN" dirty="0" err="1" smtClean="0"/>
              <a:t>a^n</a:t>
            </a:r>
            <a:r>
              <a:rPr lang="en-US" altLang="zh-CN" dirty="0" smtClean="0"/>
              <a:t>=e</a:t>
            </a:r>
            <a:r>
              <a:rPr lang="zh-CN" altLang="en-US" dirty="0" smtClean="0"/>
              <a:t>。</a:t>
            </a:r>
            <a:endParaRPr lang="en-US" altLang="zh-CN" dirty="0" smtClean="0"/>
          </a:p>
          <a:p>
            <a:r>
              <a:rPr lang="zh-CN" altLang="en-US" dirty="0" smtClean="0"/>
              <a:t>因为</a:t>
            </a:r>
            <a:r>
              <a:rPr lang="en-US" altLang="zh-CN" dirty="0" smtClean="0"/>
              <a:t>&lt;a&gt;</a:t>
            </a:r>
            <a:r>
              <a:rPr lang="zh-CN" altLang="en-US" dirty="0" smtClean="0"/>
              <a:t>是它的一个子群，所以他的大小是</a:t>
            </a:r>
            <a:r>
              <a:rPr lang="en-US" altLang="zh-CN" dirty="0" smtClean="0"/>
              <a:t>n-1</a:t>
            </a:r>
            <a:r>
              <a:rPr lang="zh-CN" altLang="en-US" dirty="0" smtClean="0"/>
              <a:t>的约数，然而他不是任意</a:t>
            </a:r>
            <a:r>
              <a:rPr lang="en-US" altLang="zh-CN" dirty="0"/>
              <a:t>(</a:t>
            </a:r>
            <a:r>
              <a:rPr lang="en-US" altLang="zh-CN" dirty="0" smtClean="0"/>
              <a:t>n-1)/q</a:t>
            </a:r>
            <a:r>
              <a:rPr lang="zh-CN" altLang="en-US" dirty="0" smtClean="0"/>
              <a:t>的约数，所以其大小为</a:t>
            </a:r>
            <a:r>
              <a:rPr lang="en-US" altLang="zh-CN" dirty="0" smtClean="0"/>
              <a:t>n-1</a:t>
            </a:r>
            <a:r>
              <a:rPr lang="zh-CN" altLang="en-US" dirty="0" smtClean="0"/>
              <a:t>，即</a:t>
            </a:r>
            <a:r>
              <a:rPr lang="en-US" altLang="zh-CN" dirty="0" smtClean="0"/>
              <a:t>a</a:t>
            </a:r>
            <a:r>
              <a:rPr lang="zh-CN" altLang="en-US" dirty="0" smtClean="0"/>
              <a:t>的阶为</a:t>
            </a:r>
            <a:r>
              <a:rPr lang="en-US" altLang="zh-CN" dirty="0" smtClean="0"/>
              <a:t>n-1</a:t>
            </a:r>
            <a:r>
              <a:rPr lang="zh-CN" altLang="en-US" dirty="0" smtClean="0"/>
              <a:t>。</a:t>
            </a:r>
            <a:endParaRPr lang="en-US" altLang="zh-CN" dirty="0" smtClean="0"/>
          </a:p>
          <a:p>
            <a:r>
              <a:rPr lang="zh-CN" altLang="en-US" dirty="0" smtClean="0"/>
              <a:t>因此可以得出</a:t>
            </a:r>
            <a:r>
              <a:rPr lang="en-US" altLang="zh-CN" dirty="0" smtClean="0"/>
              <a:t>n</a:t>
            </a:r>
            <a:r>
              <a:rPr lang="zh-CN" altLang="en-US" dirty="0" smtClean="0"/>
              <a:t>为质数。</a:t>
            </a:r>
            <a:endParaRPr lang="en-US" altLang="zh-CN" dirty="0" smtClean="0"/>
          </a:p>
          <a:p>
            <a:endParaRPr lang="zh-CN" altLang="en-US" dirty="0"/>
          </a:p>
        </p:txBody>
      </p:sp>
    </p:spTree>
    <p:extLst>
      <p:ext uri="{BB962C8B-B14F-4D97-AF65-F5344CB8AC3E}">
        <p14:creationId xmlns:p14="http://schemas.microsoft.com/office/powerpoint/2010/main" val="2734848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p:sp>
        <p:nvSpPr>
          <p:cNvPr id="3" name="内容占位符 2"/>
          <p:cNvSpPr>
            <a:spLocks noGrp="1"/>
          </p:cNvSpPr>
          <p:nvPr>
            <p:ph idx="1"/>
          </p:nvPr>
        </p:nvSpPr>
        <p:spPr/>
        <p:txBody>
          <a:bodyPr/>
          <a:lstStyle/>
          <a:p>
            <a:r>
              <a:rPr lang="zh-CN" altLang="en-US" dirty="0" smtClean="0"/>
              <a:t>同时，若</a:t>
            </a:r>
            <a:r>
              <a:rPr lang="en-US" altLang="zh-CN" dirty="0" smtClean="0"/>
              <a:t>n</a:t>
            </a:r>
            <a:r>
              <a:rPr lang="zh-CN" altLang="en-US" dirty="0" smtClean="0"/>
              <a:t>为质数，则存在其原根</a:t>
            </a:r>
            <a:r>
              <a:rPr lang="en-US" altLang="zh-CN" dirty="0" smtClean="0"/>
              <a:t>q</a:t>
            </a:r>
            <a:r>
              <a:rPr lang="zh-CN" altLang="en-US" dirty="0" smtClean="0"/>
              <a:t>，满足上述条件。</a:t>
            </a:r>
            <a:endParaRPr lang="en-US" altLang="zh-CN" dirty="0" smtClean="0"/>
          </a:p>
          <a:p>
            <a:endParaRPr lang="en-US" altLang="zh-CN" dirty="0"/>
          </a:p>
          <a:p>
            <a:r>
              <a:rPr lang="zh-CN" altLang="en-US" dirty="0" smtClean="0"/>
              <a:t>因此</a:t>
            </a:r>
            <a:r>
              <a:rPr lang="en-US" altLang="zh-CN" dirty="0" smtClean="0"/>
              <a:t>Lucas Test</a:t>
            </a:r>
            <a:r>
              <a:rPr lang="zh-CN" altLang="en-US" dirty="0" smtClean="0"/>
              <a:t>能够检验出</a:t>
            </a:r>
            <a:r>
              <a:rPr lang="en-US" altLang="zh-CN" dirty="0" smtClean="0"/>
              <a:t>n</a:t>
            </a:r>
            <a:r>
              <a:rPr lang="zh-CN" altLang="en-US" dirty="0" smtClean="0"/>
              <a:t>是否是素数。</a:t>
            </a:r>
            <a:endParaRPr lang="en-US" altLang="zh-CN" dirty="0" smtClean="0"/>
          </a:p>
          <a:p>
            <a:endParaRPr lang="en-US" altLang="zh-CN" dirty="0"/>
          </a:p>
          <a:p>
            <a:r>
              <a:rPr lang="zh-CN" altLang="en-US" dirty="0" smtClean="0"/>
              <a:t>但是</a:t>
            </a:r>
            <a:r>
              <a:rPr lang="en-US" altLang="zh-CN" dirty="0" smtClean="0"/>
              <a:t>Lucas Test</a:t>
            </a:r>
            <a:r>
              <a:rPr lang="zh-CN" altLang="en-US" dirty="0" smtClean="0"/>
              <a:t>并没有太大的价值，因为他需要我们知道</a:t>
            </a:r>
            <a:r>
              <a:rPr lang="en-US" altLang="zh-CN" dirty="0" smtClean="0"/>
              <a:t>n-1</a:t>
            </a:r>
            <a:r>
              <a:rPr lang="zh-CN" altLang="en-US" dirty="0" smtClean="0"/>
              <a:t>的质因子分解。</a:t>
            </a:r>
            <a:endParaRPr lang="en-US" altLang="zh-CN" dirty="0" smtClean="0"/>
          </a:p>
          <a:p>
            <a:r>
              <a:rPr lang="zh-CN" altLang="en-US" dirty="0" smtClean="0"/>
              <a:t>但</a:t>
            </a:r>
            <a:r>
              <a:rPr lang="zh-CN" altLang="en-US" dirty="0"/>
              <a:t>它</a:t>
            </a:r>
            <a:r>
              <a:rPr lang="zh-CN" altLang="en-US" dirty="0" smtClean="0"/>
              <a:t>可以用于我们的</a:t>
            </a:r>
            <a:r>
              <a:rPr lang="en-US" altLang="zh-CN" dirty="0" smtClean="0"/>
              <a:t>Certificate</a:t>
            </a:r>
            <a:r>
              <a:rPr lang="zh-CN" altLang="en-US" dirty="0" smtClean="0"/>
              <a:t>中</a:t>
            </a:r>
            <a:endParaRPr lang="zh-CN" altLang="en-US" dirty="0"/>
          </a:p>
        </p:txBody>
      </p:sp>
    </p:spTree>
    <p:extLst>
      <p:ext uri="{BB962C8B-B14F-4D97-AF65-F5344CB8AC3E}">
        <p14:creationId xmlns:p14="http://schemas.microsoft.com/office/powerpoint/2010/main" val="3955239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Pratt Certificate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一</a:t>
                </a:r>
                <a:r>
                  <a:rPr lang="zh-CN" altLang="en-US" dirty="0" smtClean="0"/>
                  <a:t>个简单的想法是：</a:t>
                </a:r>
                <a:endParaRPr lang="en-US" altLang="zh-CN" dirty="0" smtClean="0"/>
              </a:p>
              <a:p>
                <a:r>
                  <a:rPr lang="zh-CN" altLang="en-US" dirty="0" smtClean="0"/>
                  <a:t>我们的一个</a:t>
                </a:r>
                <a:r>
                  <a:rPr lang="en-US" altLang="zh-CN" dirty="0" smtClean="0"/>
                  <a:t>Certificate</a:t>
                </a:r>
                <a:r>
                  <a:rPr lang="zh-CN" altLang="en-US" dirty="0" smtClean="0"/>
                  <a:t>包含一个</a:t>
                </a:r>
                <a:r>
                  <a:rPr lang="en-US" altLang="zh-CN" dirty="0" smtClean="0"/>
                  <a:t>a</a:t>
                </a:r>
                <a:r>
                  <a:rPr lang="zh-CN" altLang="en-US" dirty="0" smtClean="0"/>
                  <a:t>，使得满足</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zh-CN" altLang="en-US" i="1">
                        <a:latin typeface="Cambria Math" panose="02040503050406030204" pitchFamily="18" charset="0"/>
                      </a:rPr>
                      <m:t>≡</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e>
                    </m:d>
                  </m:oMath>
                </a14:m>
                <a:endParaRPr lang="en-US" altLang="zh-CN" dirty="0" smtClean="0"/>
              </a:p>
              <a:p>
                <a:r>
                  <a:rPr lang="zh-CN" altLang="en-US" dirty="0" smtClean="0"/>
                  <a:t>然后这个</a:t>
                </a:r>
                <a:r>
                  <a:rPr lang="en-US" altLang="zh-CN" dirty="0" smtClean="0"/>
                  <a:t>Certificate</a:t>
                </a:r>
                <a:r>
                  <a:rPr lang="zh-CN" altLang="en-US" dirty="0" smtClean="0"/>
                  <a:t>给出</a:t>
                </a:r>
                <a:r>
                  <a:rPr lang="en-US" altLang="zh-CN" dirty="0" smtClean="0"/>
                  <a:t>n-1</a:t>
                </a:r>
                <a:r>
                  <a:rPr lang="zh-CN" altLang="en-US" dirty="0" smtClean="0"/>
                  <a:t>的质因子分解，然后我们继续检查是否满足</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r>
                          <a:rPr lang="en-US" altLang="zh-CN" i="1">
                            <a:latin typeface="Cambria Math" panose="02040503050406030204" pitchFamily="18" charset="0"/>
                          </a:rPr>
                          <m:t>𝑞</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e>
                    </m:d>
                  </m:oMath>
                </a14:m>
                <a:endParaRPr lang="en-US" altLang="zh-CN" dirty="0" smtClean="0"/>
              </a:p>
              <a:p>
                <a:endParaRPr lang="en-US" altLang="zh-CN" dirty="0"/>
              </a:p>
              <a:p>
                <a:r>
                  <a:rPr lang="zh-CN" altLang="en-US" dirty="0" smtClean="0"/>
                  <a:t>但是这个简单的想法未必是对的。</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9194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Pratt Certificate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比如说</a:t>
            </a:r>
            <a:r>
              <a:rPr lang="en-US" altLang="zh-CN" dirty="0" smtClean="0"/>
              <a:t>n=85</a:t>
            </a:r>
            <a:r>
              <a:rPr lang="zh-CN" altLang="en-US" dirty="0" smtClean="0"/>
              <a:t>，假设我们此时声明它是质数。</a:t>
            </a:r>
            <a:endParaRPr lang="en-US" altLang="zh-CN" dirty="0" smtClean="0"/>
          </a:p>
          <a:p>
            <a:pPr marL="0" indent="0">
              <a:buNone/>
            </a:pPr>
            <a:r>
              <a:rPr lang="zh-CN" altLang="en-US" dirty="0" smtClean="0"/>
              <a:t>令</a:t>
            </a:r>
            <a:r>
              <a:rPr lang="en-US" altLang="zh-CN" dirty="0" smtClean="0"/>
              <a:t>a=4</a:t>
            </a:r>
            <a:r>
              <a:rPr lang="zh-CN" altLang="en-US" dirty="0" smtClean="0"/>
              <a:t>，则</a:t>
            </a:r>
            <a:r>
              <a:rPr lang="en-US" altLang="zh-CN" dirty="0" smtClean="0"/>
              <a:t>4</a:t>
            </a:r>
            <a:r>
              <a:rPr lang="zh-CN" altLang="en-US" dirty="0" smtClean="0"/>
              <a:t>和</a:t>
            </a:r>
            <a:r>
              <a:rPr lang="en-US" altLang="zh-CN" dirty="0" smtClean="0"/>
              <a:t>85</a:t>
            </a:r>
            <a:r>
              <a:rPr lang="zh-CN" altLang="en-US" dirty="0" smtClean="0"/>
              <a:t>互质</a:t>
            </a:r>
            <a:endParaRPr lang="en-US" altLang="zh-CN" dirty="0" smtClean="0"/>
          </a:p>
          <a:p>
            <a:pPr marL="0" indent="0">
              <a:buNone/>
            </a:pPr>
            <a:r>
              <a:rPr lang="en-US" altLang="zh-CN" dirty="0"/>
              <a:t>4</a:t>
            </a:r>
            <a:r>
              <a:rPr lang="en-US" altLang="zh-CN" baseline="30000" dirty="0"/>
              <a:t>85−1</a:t>
            </a:r>
            <a:r>
              <a:rPr lang="en-US" altLang="zh-CN" dirty="0"/>
              <a:t> ≡ 1 (mod 85)</a:t>
            </a:r>
          </a:p>
          <a:p>
            <a:pPr marL="0" indent="0">
              <a:buNone/>
            </a:pPr>
            <a:r>
              <a:rPr lang="en-US" altLang="zh-CN" dirty="0"/>
              <a:t>4</a:t>
            </a:r>
            <a:r>
              <a:rPr lang="en-US" altLang="zh-CN" baseline="30000" dirty="0"/>
              <a:t>(85−1)/6</a:t>
            </a:r>
            <a:r>
              <a:rPr lang="en-US" altLang="zh-CN" dirty="0"/>
              <a:t> ≡ 16 (mod 85), 4</a:t>
            </a:r>
            <a:r>
              <a:rPr lang="en-US" altLang="zh-CN" baseline="30000" dirty="0"/>
              <a:t>(85−1)/14</a:t>
            </a:r>
            <a:r>
              <a:rPr lang="en-US" altLang="zh-CN" dirty="0"/>
              <a:t> ≡ 16 (mod 85</a:t>
            </a:r>
            <a:r>
              <a:rPr lang="en-US" altLang="zh-CN" dirty="0" smtClean="0"/>
              <a:t>)</a:t>
            </a:r>
          </a:p>
          <a:p>
            <a:pPr marL="0" indent="0">
              <a:buNone/>
            </a:pPr>
            <a:r>
              <a:rPr lang="zh-CN" altLang="en-US" dirty="0" smtClean="0"/>
              <a:t>然后我们得出</a:t>
            </a:r>
            <a:r>
              <a:rPr lang="en-US" altLang="zh-CN" dirty="0" smtClean="0"/>
              <a:t>4</a:t>
            </a:r>
            <a:r>
              <a:rPr lang="zh-CN" altLang="en-US" dirty="0" smtClean="0"/>
              <a:t>和</a:t>
            </a:r>
            <a:r>
              <a:rPr lang="en-US" altLang="zh-CN" dirty="0" smtClean="0"/>
              <a:t>85</a:t>
            </a:r>
            <a:r>
              <a:rPr lang="zh-CN" altLang="en-US" dirty="0" smtClean="0"/>
              <a:t>互质</a:t>
            </a:r>
            <a:endParaRPr lang="en-US" altLang="zh-CN" dirty="0" smtClean="0"/>
          </a:p>
          <a:p>
            <a:pPr marL="0" indent="0">
              <a:buNone/>
            </a:pPr>
            <a:endParaRPr lang="en-US" altLang="zh-CN" dirty="0"/>
          </a:p>
          <a:p>
            <a:pPr marL="0" indent="0">
              <a:buNone/>
            </a:pPr>
            <a:r>
              <a:rPr lang="zh-CN" altLang="en-US" dirty="0" smtClean="0"/>
              <a:t>这个错误源于我们将</a:t>
            </a:r>
            <a:r>
              <a:rPr lang="en-US" altLang="zh-CN" dirty="0" smtClean="0"/>
              <a:t>6</a:t>
            </a:r>
            <a:r>
              <a:rPr lang="zh-CN" altLang="en-US" dirty="0" smtClean="0"/>
              <a:t>和</a:t>
            </a:r>
            <a:r>
              <a:rPr lang="en-US" altLang="zh-CN" dirty="0" smtClean="0"/>
              <a:t>14</a:t>
            </a:r>
            <a:r>
              <a:rPr lang="zh-CN" altLang="en-US" dirty="0" smtClean="0"/>
              <a:t>当成了质数</a:t>
            </a:r>
            <a:endParaRPr lang="en-US" altLang="zh-CN" dirty="0"/>
          </a:p>
          <a:p>
            <a:pPr marL="0" indent="0">
              <a:buNone/>
            </a:pPr>
            <a:endParaRPr lang="zh-CN" altLang="en-US" dirty="0"/>
          </a:p>
        </p:txBody>
      </p:sp>
    </p:spTree>
    <p:extLst>
      <p:ext uri="{BB962C8B-B14F-4D97-AF65-F5344CB8AC3E}">
        <p14:creationId xmlns:p14="http://schemas.microsoft.com/office/powerpoint/2010/main" val="1020651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Pratt Certificate</a:t>
            </a:r>
            <a:endParaRPr lang="zh-CN" altLang="en-US" dirty="0"/>
          </a:p>
        </p:txBody>
      </p:sp>
      <p:sp>
        <p:nvSpPr>
          <p:cNvPr id="3" name="内容占位符 2"/>
          <p:cNvSpPr>
            <a:spLocks noGrp="1"/>
          </p:cNvSpPr>
          <p:nvPr>
            <p:ph idx="1"/>
          </p:nvPr>
        </p:nvSpPr>
        <p:spPr/>
        <p:txBody>
          <a:bodyPr/>
          <a:lstStyle/>
          <a:p>
            <a:r>
              <a:rPr lang="zh-CN" altLang="en-US" dirty="0" smtClean="0"/>
              <a:t>因此我们只需要这个</a:t>
            </a:r>
            <a:r>
              <a:rPr lang="en-US" altLang="zh-CN" dirty="0" smtClean="0"/>
              <a:t>Certificate</a:t>
            </a:r>
            <a:r>
              <a:rPr lang="zh-CN" altLang="en-US" dirty="0" smtClean="0"/>
              <a:t>给出</a:t>
            </a:r>
            <a:r>
              <a:rPr lang="en-US" altLang="zh-CN" dirty="0" smtClean="0"/>
              <a:t>n-1</a:t>
            </a:r>
            <a:r>
              <a:rPr lang="zh-CN" altLang="en-US" dirty="0" smtClean="0"/>
              <a:t>的“质因子”确实是质数的证据。（因子容易检查</a:t>
            </a:r>
            <a:r>
              <a:rPr lang="zh-CN" altLang="en-US" dirty="0"/>
              <a:t>）</a:t>
            </a:r>
          </a:p>
        </p:txBody>
      </p:sp>
    </p:spTree>
    <p:extLst>
      <p:ext uri="{BB962C8B-B14F-4D97-AF65-F5344CB8AC3E}">
        <p14:creationId xmlns:p14="http://schemas.microsoft.com/office/powerpoint/2010/main" val="159522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a:t>229 (</a:t>
            </a:r>
            <a:r>
              <a:rPr lang="en-US" altLang="zh-CN" i="1" dirty="0"/>
              <a:t>a</a:t>
            </a:r>
            <a:r>
              <a:rPr lang="en-US" altLang="zh-CN" dirty="0"/>
              <a:t>=6, 229−1 = 2</a:t>
            </a:r>
            <a:r>
              <a:rPr lang="en-US" altLang="zh-CN" baseline="30000" dirty="0"/>
              <a:t>2</a:t>
            </a:r>
            <a:r>
              <a:rPr lang="en-US" altLang="zh-CN" dirty="0"/>
              <a:t>×3×19)</a:t>
            </a:r>
          </a:p>
          <a:p>
            <a:pPr lvl="1"/>
            <a:r>
              <a:rPr lang="en-US" altLang="zh-CN" dirty="0"/>
              <a:t>2 </a:t>
            </a:r>
            <a:r>
              <a:rPr lang="en-US" altLang="zh-CN" dirty="0" smtClean="0"/>
              <a:t>(</a:t>
            </a:r>
            <a:r>
              <a:rPr lang="zh-CN" altLang="en-US" dirty="0" smtClean="0"/>
              <a:t>质数</a:t>
            </a:r>
            <a:r>
              <a:rPr lang="en-US" altLang="zh-CN" dirty="0" smtClean="0"/>
              <a:t>)</a:t>
            </a:r>
            <a:endParaRPr lang="en-US" altLang="zh-CN" dirty="0"/>
          </a:p>
          <a:p>
            <a:pPr lvl="1"/>
            <a:r>
              <a:rPr lang="en-US" altLang="zh-CN" dirty="0"/>
              <a:t>3 (</a:t>
            </a:r>
            <a:r>
              <a:rPr lang="en-US" altLang="zh-CN" i="1" dirty="0"/>
              <a:t>a</a:t>
            </a:r>
            <a:r>
              <a:rPr lang="en-US" altLang="zh-CN" dirty="0"/>
              <a:t>=2, 3−1 = 2)</a:t>
            </a:r>
          </a:p>
          <a:p>
            <a:pPr lvl="2"/>
            <a:r>
              <a:rPr lang="en-US" altLang="zh-CN" dirty="0"/>
              <a:t>2 </a:t>
            </a:r>
            <a:r>
              <a:rPr lang="en-US" altLang="zh-CN" dirty="0" smtClean="0"/>
              <a:t>(</a:t>
            </a:r>
            <a:r>
              <a:rPr lang="zh-CN" altLang="en-US" dirty="0" smtClean="0"/>
              <a:t>质数</a:t>
            </a:r>
            <a:r>
              <a:rPr lang="en-US" altLang="zh-CN" dirty="0" smtClean="0"/>
              <a:t>)</a:t>
            </a:r>
            <a:endParaRPr lang="en-US" altLang="zh-CN" dirty="0"/>
          </a:p>
          <a:p>
            <a:pPr lvl="1"/>
            <a:r>
              <a:rPr lang="en-US" altLang="zh-CN" dirty="0"/>
              <a:t>19 (</a:t>
            </a:r>
            <a:r>
              <a:rPr lang="en-US" altLang="zh-CN" i="1" dirty="0"/>
              <a:t>a</a:t>
            </a:r>
            <a:r>
              <a:rPr lang="en-US" altLang="zh-CN" dirty="0"/>
              <a:t>=2, 19−1 = 2×3</a:t>
            </a:r>
            <a:r>
              <a:rPr lang="en-US" altLang="zh-CN" baseline="30000" dirty="0"/>
              <a:t>2</a:t>
            </a:r>
            <a:r>
              <a:rPr lang="en-US" altLang="zh-CN" dirty="0"/>
              <a:t>)</a:t>
            </a:r>
          </a:p>
          <a:p>
            <a:pPr lvl="2"/>
            <a:r>
              <a:rPr lang="en-US" altLang="zh-CN" dirty="0"/>
              <a:t>2 </a:t>
            </a:r>
            <a:r>
              <a:rPr lang="en-US" altLang="zh-CN" dirty="0" smtClean="0"/>
              <a:t>(</a:t>
            </a:r>
            <a:r>
              <a:rPr lang="zh-CN" altLang="en-US" dirty="0" smtClean="0"/>
              <a:t>质数</a:t>
            </a:r>
            <a:r>
              <a:rPr lang="en-US" altLang="zh-CN" dirty="0" smtClean="0"/>
              <a:t>)</a:t>
            </a:r>
            <a:endParaRPr lang="en-US" altLang="zh-CN" dirty="0"/>
          </a:p>
          <a:p>
            <a:pPr lvl="2"/>
            <a:r>
              <a:rPr lang="en-US" altLang="zh-CN" dirty="0"/>
              <a:t>3 (</a:t>
            </a:r>
            <a:r>
              <a:rPr lang="en-US" altLang="zh-CN" i="1" dirty="0"/>
              <a:t>a</a:t>
            </a:r>
            <a:r>
              <a:rPr lang="en-US" altLang="zh-CN" dirty="0"/>
              <a:t>=2, 3−1 = 2)</a:t>
            </a:r>
          </a:p>
          <a:p>
            <a:pPr lvl="3"/>
            <a:r>
              <a:rPr lang="en-US" altLang="zh-CN" dirty="0"/>
              <a:t>2 </a:t>
            </a:r>
            <a:r>
              <a:rPr lang="en-US" altLang="zh-CN" dirty="0" smtClean="0"/>
              <a:t>(</a:t>
            </a:r>
            <a:r>
              <a:rPr lang="zh-CN" altLang="en-US" dirty="0" smtClean="0"/>
              <a:t>质数</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3277238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Pratt Certificate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我们还需要证明这个</a:t>
                </a:r>
                <a:r>
                  <a:rPr lang="en-US" altLang="zh-CN" dirty="0" smtClean="0"/>
                  <a:t>Certificate</a:t>
                </a:r>
                <a:r>
                  <a:rPr lang="zh-CN" altLang="en-US" dirty="0" smtClean="0"/>
                  <a:t>验证需要的时间是多项式的。</a:t>
                </a:r>
                <a:endParaRPr lang="en-US" altLang="zh-CN" dirty="0" smtClean="0"/>
              </a:p>
              <a:p>
                <a:r>
                  <a:rPr lang="zh-CN" altLang="en-US" dirty="0" smtClean="0"/>
                  <a:t>实际上对于任意</a:t>
                </a:r>
                <a:r>
                  <a:rPr lang="en-US" altLang="zh-CN" dirty="0" smtClean="0"/>
                  <a:t>n</a:t>
                </a:r>
                <a:r>
                  <a:rPr lang="zh-CN" altLang="en-US" dirty="0" smtClean="0"/>
                  <a:t>，我们只需要不超过</a:t>
                </a:r>
                <a14:m>
                  <m:oMath xmlns:m="http://schemas.openxmlformats.org/officeDocument/2006/math">
                    <m:r>
                      <a:rPr lang="en-US" altLang="zh-CN" b="0" i="0" smtClean="0">
                        <a:latin typeface="Cambria Math" panose="02040503050406030204" pitchFamily="18" charset="0"/>
                      </a:rPr>
                      <m:t>4</m:t>
                    </m:r>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log</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−4</m:t>
                    </m:r>
                  </m:oMath>
                </a14:m>
                <a:r>
                  <a:rPr lang="zh-CN" altLang="en-US" dirty="0" smtClean="0"/>
                  <a:t>次检验。</a:t>
                </a:r>
                <a:endParaRPr lang="en-US" altLang="zh-CN" dirty="0" smtClean="0"/>
              </a:p>
              <a:p>
                <a:r>
                  <a:rPr lang="zh-CN" altLang="en-US" dirty="0"/>
                  <a:t>注意</a:t>
                </a:r>
                <a:r>
                  <a:rPr lang="zh-CN" altLang="en-US" dirty="0" smtClean="0"/>
                  <a:t>到</a:t>
                </a:r>
                <a:endParaRPr lang="en-US" altLang="zh-CN" dirty="0" smtClean="0"/>
              </a:p>
              <a:p>
                <a:r>
                  <a:rPr lang="zh-CN" altLang="en-US" dirty="0" smtClean="0"/>
                  <a:t>对于</a:t>
                </a:r>
                <a:r>
                  <a:rPr lang="en-US" altLang="zh-CN" dirty="0" smtClean="0"/>
                  <a:t>2</a:t>
                </a:r>
                <a:r>
                  <a:rPr lang="zh-CN" altLang="en-US" dirty="0" smtClean="0"/>
                  <a:t>，我们直接判断，因此不需要检验。</a:t>
                </a:r>
                <a:endParaRPr lang="en-US" altLang="zh-CN" dirty="0"/>
              </a:p>
              <a:p>
                <a:r>
                  <a:rPr lang="zh-CN" altLang="en-US" dirty="0" smtClean="0"/>
                  <a:t>对</a:t>
                </a:r>
                <a:r>
                  <a:rPr lang="en-US" altLang="zh-CN" dirty="0" smtClean="0"/>
                  <a:t>3</a:t>
                </a:r>
                <a:r>
                  <a:rPr lang="zh-CN" altLang="en-US" dirty="0" smtClean="0"/>
                  <a:t>，我们需要检验一次，这个式子成立。</a:t>
                </a:r>
                <a:endParaRPr lang="en-US" altLang="zh-CN" dirty="0" smtClean="0"/>
              </a:p>
              <a:p>
                <a:r>
                  <a:rPr lang="zh-CN" altLang="en-US" dirty="0" smtClean="0"/>
                  <a:t>而对于任意的</a:t>
                </a:r>
                <a:r>
                  <a:rPr lang="en-US" altLang="zh-CN" dirty="0" smtClean="0"/>
                  <a:t>n</a:t>
                </a:r>
                <a:r>
                  <a:rPr lang="zh-CN" altLang="en-US" dirty="0" smtClean="0"/>
                  <a:t>，假设</a:t>
                </a:r>
                <a:r>
                  <a:rPr lang="en-US" altLang="zh-CN" dirty="0" smtClean="0"/>
                  <a:t>n-1</a:t>
                </a:r>
                <a:r>
                  <a:rPr lang="zh-CN" altLang="en-US" dirty="0" smtClean="0"/>
                  <a:t>的质因子是</a:t>
                </a:r>
                <a:r>
                  <a:rPr lang="en-US" altLang="zh-CN" dirty="0" smtClean="0"/>
                  <a:t>p1,p2,…,</a:t>
                </a:r>
                <a:r>
                  <a:rPr lang="en-US" altLang="zh-CN" dirty="0" err="1" smtClean="0"/>
                  <a:t>pk</a:t>
                </a:r>
                <a:endParaRPr lang="en-US" altLang="zh-CN" dirty="0" smtClean="0"/>
              </a:p>
              <a:p>
                <a:r>
                  <a:rPr lang="zh-CN" altLang="en-US" dirty="0" smtClean="0"/>
                  <a:t>则</a:t>
                </a:r>
                <a:endParaRPr lang="en-US" altLang="zh-CN" dirty="0" smtClean="0"/>
              </a:p>
              <a:p>
                <a14:m>
                  <m:oMath xmlns:m="http://schemas.openxmlformats.org/officeDocument/2006/math">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𝑝𝑖</m:t>
                                </m:r>
                              </m:sup>
                            </m:sSubSup>
                            <m:r>
                              <a:rPr lang="en-US" altLang="zh-CN" b="0" i="1" smtClean="0">
                                <a:latin typeface="Cambria Math" panose="02040503050406030204" pitchFamily="18" charset="0"/>
                              </a:rPr>
                              <m:t>−4</m:t>
                            </m:r>
                          </m:e>
                        </m:d>
                      </m:e>
                    </m:nary>
                    <m:r>
                      <a:rPr lang="en-US" altLang="zh-CN" b="0" i="1" smtClean="0">
                        <a:latin typeface="Cambria Math" panose="02040503050406030204" pitchFamily="18" charset="0"/>
                      </a:rPr>
                      <m:t>=−4</m:t>
                    </m:r>
                    <m:r>
                      <a:rPr lang="en-US" altLang="zh-CN" b="0" i="1" smtClean="0">
                        <a:latin typeface="Cambria Math" panose="02040503050406030204" pitchFamily="18" charset="0"/>
                      </a:rPr>
                      <m:t>𝑘</m:t>
                    </m:r>
                    <m:r>
                      <a:rPr lang="en-US" altLang="zh-CN" b="0" i="1" smtClean="0">
                        <a:latin typeface="Cambria Math" panose="02040503050406030204" pitchFamily="18" charset="0"/>
                      </a:rPr>
                      <m:t>+4</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𝑝</m:t>
                        </m:r>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2∗… </m:t>
                        </m:r>
                      </m:sup>
                    </m:sSubSup>
                    <m:r>
                      <a:rPr lang="en-US" altLang="zh-CN" b="0" i="1" smtClean="0">
                        <a:latin typeface="Cambria Math" panose="02040503050406030204" pitchFamily="18" charset="0"/>
                      </a:rPr>
                      <m:t>≤4</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−4</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0690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PRIME in NP</a:t>
            </a:r>
            <a:endParaRPr lang="zh-CN" altLang="en-US" dirty="0"/>
          </a:p>
        </p:txBody>
      </p:sp>
      <p:sp>
        <p:nvSpPr>
          <p:cNvPr id="3" name="内容占位符 2"/>
          <p:cNvSpPr>
            <a:spLocks noGrp="1"/>
          </p:cNvSpPr>
          <p:nvPr>
            <p:ph idx="1"/>
          </p:nvPr>
        </p:nvSpPr>
        <p:spPr/>
        <p:txBody>
          <a:bodyPr/>
          <a:lstStyle/>
          <a:p>
            <a:r>
              <a:rPr lang="zh-CN" altLang="en-US" dirty="0" smtClean="0"/>
              <a:t>以上给出了一个数是质数的有效</a:t>
            </a:r>
            <a:r>
              <a:rPr lang="en-US" altLang="zh-CN" dirty="0" smtClean="0"/>
              <a:t>Certificate</a:t>
            </a:r>
            <a:r>
              <a:rPr lang="zh-CN" altLang="en-US" dirty="0" smtClean="0"/>
              <a:t>。</a:t>
            </a:r>
            <a:endParaRPr lang="en-US" altLang="zh-CN" dirty="0" smtClean="0"/>
          </a:p>
          <a:p>
            <a:r>
              <a:rPr lang="zh-CN" altLang="en-US" dirty="0" smtClean="0"/>
              <a:t>这表明</a:t>
            </a:r>
            <a:r>
              <a:rPr lang="en-US" altLang="zh-CN" dirty="0" smtClean="0"/>
              <a:t>PRIMES</a:t>
            </a:r>
            <a:r>
              <a:rPr lang="zh-CN" altLang="en-US" dirty="0" smtClean="0"/>
              <a:t>在</a:t>
            </a:r>
            <a:r>
              <a:rPr lang="en-US" altLang="zh-CN" dirty="0" smtClean="0"/>
              <a:t>NP</a:t>
            </a:r>
            <a:r>
              <a:rPr lang="zh-CN" altLang="en-US" dirty="0" smtClean="0"/>
              <a:t>类中。</a:t>
            </a:r>
            <a:endParaRPr lang="en-US" altLang="zh-CN" dirty="0" smtClean="0"/>
          </a:p>
          <a:p>
            <a:r>
              <a:rPr lang="zh-CN" altLang="en-US" dirty="0"/>
              <a:t>也</a:t>
            </a:r>
            <a:r>
              <a:rPr lang="zh-CN" altLang="en-US" dirty="0" smtClean="0"/>
              <a:t>即</a:t>
            </a:r>
            <a:r>
              <a:rPr lang="en-US" altLang="zh-CN" dirty="0" smtClean="0"/>
              <a:t>PRIMES</a:t>
            </a:r>
            <a:r>
              <a:rPr lang="zh-CN" altLang="en-US" dirty="0" smtClean="0"/>
              <a:t>在</a:t>
            </a:r>
            <a:r>
              <a:rPr lang="en-US" altLang="zh-CN" dirty="0"/>
              <a:t>NP</a:t>
            </a:r>
            <a:r>
              <a:rPr lang="zh-CN" altLang="en-US" dirty="0" smtClean="0"/>
              <a:t>∩</a:t>
            </a:r>
            <a:r>
              <a:rPr lang="en-US" altLang="zh-CN" dirty="0" smtClean="0"/>
              <a:t>co-NP</a:t>
            </a:r>
            <a:r>
              <a:rPr lang="zh-CN" altLang="en-US" dirty="0" smtClean="0"/>
              <a:t>中，这表明了什么呢？</a:t>
            </a:r>
            <a:endParaRPr lang="en-US" altLang="zh-CN" dirty="0" smtClean="0"/>
          </a:p>
        </p:txBody>
      </p:sp>
    </p:spTree>
    <p:extLst>
      <p:ext uri="{BB962C8B-B14F-4D97-AF65-F5344CB8AC3E}">
        <p14:creationId xmlns:p14="http://schemas.microsoft.com/office/powerpoint/2010/main" val="2086551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NP-complete</a:t>
            </a:r>
            <a:endParaRPr lang="zh-CN" altLang="en-US" dirty="0"/>
          </a:p>
        </p:txBody>
      </p:sp>
      <p:sp>
        <p:nvSpPr>
          <p:cNvPr id="3" name="内容占位符 2"/>
          <p:cNvSpPr>
            <a:spLocks noGrp="1"/>
          </p:cNvSpPr>
          <p:nvPr>
            <p:ph idx="1"/>
          </p:nvPr>
        </p:nvSpPr>
        <p:spPr/>
        <p:txBody>
          <a:bodyPr/>
          <a:lstStyle/>
          <a:p>
            <a:r>
              <a:rPr lang="zh-CN" altLang="en-US" dirty="0"/>
              <a:t>首先介绍</a:t>
            </a:r>
            <a:r>
              <a:rPr lang="en-US" altLang="zh-CN" dirty="0"/>
              <a:t>NP-Complete</a:t>
            </a:r>
            <a:r>
              <a:rPr lang="zh-CN" altLang="en-US" dirty="0"/>
              <a:t>的概念。</a:t>
            </a:r>
            <a:endParaRPr lang="en-US" altLang="zh-CN" dirty="0"/>
          </a:p>
          <a:p>
            <a:r>
              <a:rPr lang="en-US" altLang="zh-CN" dirty="0"/>
              <a:t>NP-hard</a:t>
            </a:r>
            <a:r>
              <a:rPr lang="zh-CN" altLang="en-US" dirty="0"/>
              <a:t>指所有</a:t>
            </a:r>
            <a:r>
              <a:rPr lang="en-US" altLang="zh-CN" dirty="0"/>
              <a:t>NP</a:t>
            </a:r>
            <a:r>
              <a:rPr lang="zh-CN" altLang="en-US" dirty="0"/>
              <a:t>中的问题都可以多项式规约到其中，即至少和</a:t>
            </a:r>
            <a:r>
              <a:rPr lang="en-US" altLang="zh-CN" dirty="0"/>
              <a:t>NP</a:t>
            </a:r>
            <a:r>
              <a:rPr lang="zh-CN" altLang="en-US" dirty="0"/>
              <a:t>中最难的问题一样难的问题，注意到他们可能不属于</a:t>
            </a:r>
            <a:r>
              <a:rPr lang="en-US" altLang="zh-CN" dirty="0"/>
              <a:t>NP</a:t>
            </a:r>
            <a:r>
              <a:rPr lang="zh-CN" altLang="en-US" dirty="0"/>
              <a:t>。</a:t>
            </a:r>
            <a:endParaRPr lang="en-US" altLang="zh-CN" dirty="0"/>
          </a:p>
          <a:p>
            <a:r>
              <a:rPr lang="en-US" altLang="zh-CN" dirty="0"/>
              <a:t>NP-complete</a:t>
            </a:r>
            <a:r>
              <a:rPr lang="zh-CN" altLang="en-US" dirty="0"/>
              <a:t>问题指所有既是</a:t>
            </a:r>
            <a:r>
              <a:rPr lang="en-US" altLang="zh-CN" dirty="0"/>
              <a:t>NP-hard</a:t>
            </a:r>
            <a:r>
              <a:rPr lang="zh-CN" altLang="en-US" dirty="0"/>
              <a:t>又是</a:t>
            </a:r>
            <a:r>
              <a:rPr lang="en-US" altLang="zh-CN" dirty="0"/>
              <a:t>NP</a:t>
            </a:r>
            <a:r>
              <a:rPr lang="zh-CN" altLang="en-US" dirty="0"/>
              <a:t>的问题，即</a:t>
            </a:r>
            <a:r>
              <a:rPr lang="en-US" altLang="zh-CN" dirty="0"/>
              <a:t>NP</a:t>
            </a:r>
            <a:r>
              <a:rPr lang="zh-CN" altLang="en-US" dirty="0"/>
              <a:t>中最难的一类问题。</a:t>
            </a:r>
          </a:p>
          <a:p>
            <a:r>
              <a:rPr lang="zh-CN" altLang="en-US" dirty="0" smtClean="0"/>
              <a:t>如果</a:t>
            </a:r>
            <a:r>
              <a:rPr lang="en-US" altLang="zh-CN" dirty="0" smtClean="0"/>
              <a:t>NP-complete</a:t>
            </a:r>
            <a:r>
              <a:rPr lang="zh-CN" altLang="en-US" dirty="0" smtClean="0"/>
              <a:t>属于</a:t>
            </a:r>
            <a:r>
              <a:rPr lang="en-US" altLang="zh-CN" dirty="0" smtClean="0"/>
              <a:t>P</a:t>
            </a:r>
            <a:r>
              <a:rPr lang="zh-CN" altLang="en-US" dirty="0" smtClean="0"/>
              <a:t>，那么</a:t>
            </a:r>
            <a:r>
              <a:rPr lang="en-US" altLang="zh-CN" dirty="0" smtClean="0"/>
              <a:t>P=NP</a:t>
            </a:r>
            <a:r>
              <a:rPr lang="zh-CN" altLang="en-US" dirty="0" smtClean="0"/>
              <a:t>。因此人们普遍认为</a:t>
            </a:r>
            <a:r>
              <a:rPr lang="en-US" altLang="zh-CN" dirty="0" smtClean="0"/>
              <a:t>NP-complete</a:t>
            </a:r>
            <a:r>
              <a:rPr lang="zh-CN" altLang="en-US" dirty="0" smtClean="0"/>
              <a:t>不存在多项式算法。</a:t>
            </a:r>
            <a:endParaRPr lang="zh-CN" altLang="en-US" dirty="0"/>
          </a:p>
        </p:txBody>
      </p:sp>
    </p:spTree>
    <p:extLst>
      <p:ext uri="{BB962C8B-B14F-4D97-AF65-F5344CB8AC3E}">
        <p14:creationId xmlns:p14="http://schemas.microsoft.com/office/powerpoint/2010/main" val="377977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PRIMES</a:t>
                </a:r>
                <a:r>
                  <a:rPr lang="zh-CN" altLang="en-US" dirty="0" smtClean="0"/>
                  <a:t>表示所有素数的集合</a:t>
                </a:r>
                <a:endParaRPr lang="en-US" altLang="zh-CN" dirty="0" smtClean="0"/>
              </a:p>
              <a:p>
                <a:r>
                  <a:rPr lang="zh-CN" altLang="en-US" dirty="0" smtClean="0"/>
                  <a:t>其对应的判定问题为给出正整数</a:t>
                </a:r>
                <a:r>
                  <a:rPr lang="en-US" altLang="zh-CN" dirty="0" smtClean="0"/>
                  <a:t>n</a:t>
                </a:r>
                <a:r>
                  <a:rPr lang="zh-CN" altLang="en-US" dirty="0" smtClean="0"/>
                  <a:t>，判断其是否在</a:t>
                </a:r>
                <a:r>
                  <a:rPr lang="en-US" altLang="zh-CN" dirty="0" smtClean="0"/>
                  <a:t>PRIMES</a:t>
                </a:r>
                <a:r>
                  <a:rPr lang="zh-CN" altLang="en-US" dirty="0" smtClean="0"/>
                  <a:t>内，即给出整数</a:t>
                </a:r>
                <a:r>
                  <a:rPr lang="en-US" altLang="zh-CN" dirty="0" smtClean="0"/>
                  <a:t>n</a:t>
                </a:r>
                <a:r>
                  <a:rPr lang="zh-CN" altLang="en-US" dirty="0" smtClean="0"/>
                  <a:t>判断其是否为一个质数</a:t>
                </a:r>
                <a:endParaRPr lang="en-US" altLang="zh-CN" dirty="0" smtClean="0"/>
              </a:p>
              <a:p>
                <a:r>
                  <a:rPr lang="zh-CN" altLang="en-US" dirty="0"/>
                  <a:t>其复杂</a:t>
                </a:r>
                <a:r>
                  <a:rPr lang="zh-CN" altLang="en-US" dirty="0" smtClean="0"/>
                  <a:t>度取决于输入的长度，即应该是</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log</m:t>
                        </m:r>
                      </m:e>
                      <m:sup>
                        <m:r>
                          <a:rPr lang="en-US" altLang="zh-CN" b="0" i="1" smtClean="0">
                            <a:latin typeface="Cambria Math" panose="02040503050406030204" pitchFamily="18" charset="0"/>
                          </a:rPr>
                          <m:t>𝑛</m:t>
                        </m:r>
                      </m:sup>
                    </m:sSup>
                  </m:oMath>
                </a14:m>
                <a:r>
                  <a:rPr lang="zh-CN" altLang="en-US" dirty="0" smtClean="0"/>
                  <a:t>的函数</a:t>
                </a:r>
                <a:endParaRPr lang="en-US" altLang="zh-CN" dirty="0" smtClean="0"/>
              </a:p>
              <a:p>
                <a:r>
                  <a:rPr lang="zh-CN" altLang="en-US" dirty="0" smtClean="0"/>
                  <a:t>所以</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d>
                      <m:dPr>
                        <m:ctrlPr>
                          <a:rPr lang="en-US" altLang="zh-CN" b="0" i="1" smtClean="0">
                            <a:latin typeface="Cambria Math" panose="02040503050406030204" pitchFamily="18" charset="0"/>
                            <a:ea typeface="Cambria Math" panose="02040503050406030204" pitchFamily="18" charset="0"/>
                          </a:rPr>
                        </m:ctrlPr>
                      </m:dPr>
                      <m:e>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𝑛</m:t>
                            </m:r>
                          </m:e>
                        </m:rad>
                      </m:e>
                    </m:d>
                  </m:oMath>
                </a14:m>
                <a:r>
                  <a:rPr lang="zh-CN" altLang="en-US" dirty="0" smtClean="0"/>
                  <a:t>的穷举算法，其复杂度实际上是指数级别的。</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1376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PRIMES in NP</a:t>
            </a:r>
            <a:r>
              <a:rPr lang="zh-CN" altLang="en-US" dirty="0" smtClean="0"/>
              <a:t>∩</a:t>
            </a:r>
            <a:r>
              <a:rPr lang="en-US" altLang="zh-CN" dirty="0" smtClean="0"/>
              <a:t>co-NP</a:t>
            </a:r>
            <a:endParaRPr lang="zh-CN" altLang="en-US" dirty="0"/>
          </a:p>
        </p:txBody>
      </p:sp>
      <p:sp>
        <p:nvSpPr>
          <p:cNvPr id="3" name="内容占位符 2"/>
          <p:cNvSpPr>
            <a:spLocks noGrp="1"/>
          </p:cNvSpPr>
          <p:nvPr>
            <p:ph idx="1"/>
          </p:nvPr>
        </p:nvSpPr>
        <p:spPr/>
        <p:txBody>
          <a:bodyPr/>
          <a:lstStyle/>
          <a:p>
            <a:r>
              <a:rPr lang="zh-CN" altLang="en-US" dirty="0" smtClean="0"/>
              <a:t>如果</a:t>
            </a:r>
            <a:r>
              <a:rPr lang="en-US" altLang="zh-CN" dirty="0" smtClean="0"/>
              <a:t>PRIMES</a:t>
            </a:r>
            <a:r>
              <a:rPr lang="zh-CN" altLang="en-US" dirty="0"/>
              <a:t>是一</a:t>
            </a:r>
            <a:r>
              <a:rPr lang="zh-CN" altLang="en-US" dirty="0" smtClean="0"/>
              <a:t>个</a:t>
            </a:r>
            <a:r>
              <a:rPr lang="en-US" altLang="zh-CN" dirty="0" smtClean="0"/>
              <a:t>NP-Complete</a:t>
            </a:r>
            <a:r>
              <a:rPr lang="zh-CN" altLang="en-US" dirty="0" smtClean="0"/>
              <a:t>，那么就有</a:t>
            </a:r>
            <a:r>
              <a:rPr lang="en-US" altLang="zh-CN" dirty="0" smtClean="0"/>
              <a:t>NP-complete</a:t>
            </a:r>
            <a:r>
              <a:rPr lang="zh-CN" altLang="en-US" dirty="0" smtClean="0"/>
              <a:t>包含在</a:t>
            </a:r>
            <a:r>
              <a:rPr lang="en-US" altLang="zh-CN" dirty="0" smtClean="0"/>
              <a:t>co-NP</a:t>
            </a:r>
            <a:r>
              <a:rPr lang="zh-CN" altLang="en-US" dirty="0" smtClean="0"/>
              <a:t>中，这将意味着</a:t>
            </a:r>
            <a:r>
              <a:rPr lang="en-US" altLang="zh-CN" dirty="0" smtClean="0"/>
              <a:t>NP=co-NP</a:t>
            </a:r>
            <a:r>
              <a:rPr lang="zh-CN" altLang="en-US" dirty="0" smtClean="0"/>
              <a:t>。而这也普遍不被认为是真的。</a:t>
            </a:r>
            <a:endParaRPr lang="en-US" altLang="zh-CN" dirty="0" smtClean="0"/>
          </a:p>
          <a:p>
            <a:r>
              <a:rPr lang="zh-CN" altLang="en-US" dirty="0"/>
              <a:t>另一</a:t>
            </a:r>
            <a:r>
              <a:rPr lang="zh-CN" altLang="en-US" dirty="0" smtClean="0"/>
              <a:t>个属于</a:t>
            </a:r>
            <a:r>
              <a:rPr lang="en-US" altLang="zh-CN" dirty="0"/>
              <a:t>NP</a:t>
            </a:r>
            <a:r>
              <a:rPr lang="zh-CN" altLang="en-US" dirty="0"/>
              <a:t>∩</a:t>
            </a:r>
            <a:r>
              <a:rPr lang="en-US" altLang="zh-CN" dirty="0"/>
              <a:t>co-NP</a:t>
            </a:r>
            <a:r>
              <a:rPr lang="zh-CN" altLang="en-US" dirty="0" smtClean="0"/>
              <a:t>这一范畴的著名问题是整数分解问题。</a:t>
            </a:r>
            <a:endParaRPr lang="en-US" altLang="zh-CN" dirty="0" smtClean="0"/>
          </a:p>
          <a:p>
            <a:r>
              <a:rPr lang="zh-CN" altLang="en-US" dirty="0"/>
              <a:t>目前</a:t>
            </a:r>
            <a:r>
              <a:rPr lang="zh-CN" altLang="en-US" dirty="0" smtClean="0"/>
              <a:t>认为整数分解问题既不在</a:t>
            </a:r>
            <a:r>
              <a:rPr lang="en-US" altLang="zh-CN" dirty="0" smtClean="0"/>
              <a:t>P</a:t>
            </a:r>
            <a:r>
              <a:rPr lang="zh-CN" altLang="en-US" dirty="0" smtClean="0"/>
              <a:t>内，也不在</a:t>
            </a:r>
            <a:r>
              <a:rPr lang="en-US" altLang="zh-CN" dirty="0" smtClean="0"/>
              <a:t>NP-complete</a:t>
            </a:r>
            <a:r>
              <a:rPr lang="zh-CN" altLang="en-US" dirty="0" smtClean="0"/>
              <a:t>内。</a:t>
            </a:r>
            <a:endParaRPr lang="zh-CN" altLang="en-US" dirty="0"/>
          </a:p>
        </p:txBody>
      </p:sp>
    </p:spTree>
    <p:extLst>
      <p:ext uri="{BB962C8B-B14F-4D97-AF65-F5344CB8AC3E}">
        <p14:creationId xmlns:p14="http://schemas.microsoft.com/office/powerpoint/2010/main" val="2225988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NP-intermediate</a:t>
            </a:r>
            <a:endParaRPr lang="zh-CN" altLang="en-US" dirty="0"/>
          </a:p>
        </p:txBody>
      </p:sp>
      <p:sp>
        <p:nvSpPr>
          <p:cNvPr id="3" name="内容占位符 2"/>
          <p:cNvSpPr>
            <a:spLocks noGrp="1"/>
          </p:cNvSpPr>
          <p:nvPr>
            <p:ph idx="1"/>
          </p:nvPr>
        </p:nvSpPr>
        <p:spPr/>
        <p:txBody>
          <a:bodyPr/>
          <a:lstStyle/>
          <a:p>
            <a:r>
              <a:rPr lang="zh-CN" altLang="en-US" dirty="0" smtClean="0"/>
              <a:t>这些问题（既不在</a:t>
            </a:r>
            <a:r>
              <a:rPr lang="en-US" altLang="zh-CN" dirty="0" smtClean="0"/>
              <a:t>P</a:t>
            </a:r>
            <a:r>
              <a:rPr lang="zh-CN" altLang="en-US" dirty="0" smtClean="0"/>
              <a:t>中也不在</a:t>
            </a:r>
            <a:r>
              <a:rPr lang="en-US" altLang="zh-CN" dirty="0" smtClean="0"/>
              <a:t>NP-complete</a:t>
            </a:r>
            <a:r>
              <a:rPr lang="zh-CN" altLang="en-US" dirty="0" smtClean="0"/>
              <a:t>中）被称为</a:t>
            </a:r>
            <a:r>
              <a:rPr lang="en-US" altLang="zh-CN" dirty="0" smtClean="0"/>
              <a:t>NP-intermediate</a:t>
            </a:r>
            <a:r>
              <a:rPr lang="zh-CN" altLang="en-US" dirty="0" smtClean="0"/>
              <a:t>问题（</a:t>
            </a:r>
            <a:r>
              <a:rPr lang="en-US" altLang="zh-CN" dirty="0" smtClean="0"/>
              <a:t>NPI</a:t>
            </a:r>
            <a:r>
              <a:rPr lang="zh-CN" altLang="en-US" dirty="0" smtClean="0"/>
              <a:t>）。</a:t>
            </a:r>
            <a:endParaRPr lang="en-US" altLang="zh-CN" dirty="0" smtClean="0"/>
          </a:p>
          <a:p>
            <a:r>
              <a:rPr lang="zh-CN" altLang="en-US" dirty="0" smtClean="0"/>
              <a:t>一些很著名的问题被认为是在</a:t>
            </a:r>
            <a:r>
              <a:rPr lang="en-US" altLang="zh-CN" dirty="0" smtClean="0"/>
              <a:t>NPI</a:t>
            </a:r>
            <a:r>
              <a:rPr lang="zh-CN" altLang="en-US" dirty="0" smtClean="0"/>
              <a:t>中：</a:t>
            </a:r>
            <a:endParaRPr lang="en-US" altLang="zh-CN" dirty="0" smtClean="0"/>
          </a:p>
          <a:p>
            <a:r>
              <a:rPr lang="zh-CN" altLang="en-US" dirty="0"/>
              <a:t>整数</a:t>
            </a:r>
            <a:r>
              <a:rPr lang="zh-CN" altLang="en-US" dirty="0" smtClean="0"/>
              <a:t>分解问题</a:t>
            </a:r>
            <a:endParaRPr lang="en-US" altLang="zh-CN" dirty="0" smtClean="0"/>
          </a:p>
          <a:p>
            <a:r>
              <a:rPr lang="zh-CN" altLang="en-US" dirty="0"/>
              <a:t>离散</a:t>
            </a:r>
            <a:r>
              <a:rPr lang="zh-CN" altLang="en-US" dirty="0" smtClean="0"/>
              <a:t>对数问题</a:t>
            </a:r>
            <a:endParaRPr lang="en-US" altLang="zh-CN" dirty="0" smtClean="0"/>
          </a:p>
          <a:p>
            <a:r>
              <a:rPr lang="zh-CN" altLang="en-US" dirty="0" smtClean="0"/>
              <a:t>图同构问题</a:t>
            </a:r>
            <a:r>
              <a:rPr lang="en-US" altLang="zh-CN" dirty="0" smtClean="0"/>
              <a:t>……</a:t>
            </a:r>
          </a:p>
          <a:p>
            <a:r>
              <a:rPr lang="zh-CN" altLang="en-US" dirty="0" smtClean="0"/>
              <a:t>如果</a:t>
            </a:r>
            <a:r>
              <a:rPr lang="en-US" altLang="zh-CN" dirty="0" smtClean="0"/>
              <a:t>P=NP</a:t>
            </a:r>
            <a:r>
              <a:rPr lang="zh-CN" altLang="en-US" dirty="0" smtClean="0"/>
              <a:t>，那么</a:t>
            </a:r>
            <a:r>
              <a:rPr lang="en-US" altLang="zh-CN" dirty="0" smtClean="0"/>
              <a:t>NPI</a:t>
            </a:r>
            <a:r>
              <a:rPr lang="zh-CN" altLang="en-US" dirty="0" smtClean="0"/>
              <a:t>则为空。否则</a:t>
            </a:r>
            <a:r>
              <a:rPr lang="en-US" altLang="zh-CN" dirty="0" smtClean="0"/>
              <a:t>NPI</a:t>
            </a:r>
            <a:r>
              <a:rPr lang="zh-CN" altLang="en-US" dirty="0" smtClean="0"/>
              <a:t>不空，但此时</a:t>
            </a:r>
            <a:r>
              <a:rPr lang="en-US" altLang="zh-CN" dirty="0" smtClean="0"/>
              <a:t>NPI</a:t>
            </a:r>
            <a:r>
              <a:rPr lang="zh-CN" altLang="en-US" dirty="0" smtClean="0"/>
              <a:t>内部是否还有结构尚未知</a:t>
            </a:r>
            <a:endParaRPr lang="zh-CN" altLang="en-US" dirty="0"/>
          </a:p>
        </p:txBody>
      </p:sp>
    </p:spTree>
    <p:extLst>
      <p:ext uri="{BB962C8B-B14F-4D97-AF65-F5344CB8AC3E}">
        <p14:creationId xmlns:p14="http://schemas.microsoft.com/office/powerpoint/2010/main" val="1796989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Fermat’s Little Theorem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以下要讲的两个算法都基于费马小定理：</a:t>
                </a:r>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𝑝</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oMath>
                </a14:m>
                <a:r>
                  <a:rPr lang="zh-CN" altLang="en-US" dirty="0"/>
                  <a:t>，如果</a:t>
                </a:r>
                <a:r>
                  <a:rPr lang="en-US" altLang="zh-CN" dirty="0"/>
                  <a:t>p</a:t>
                </a:r>
                <a:r>
                  <a:rPr lang="zh-CN" altLang="en-US" dirty="0"/>
                  <a:t>是质数。</a:t>
                </a:r>
                <a:endParaRPr lang="en-US" altLang="zh-CN" dirty="0"/>
              </a:p>
              <a:p>
                <a:r>
                  <a:rPr lang="zh-CN" altLang="en-US" dirty="0" smtClean="0"/>
                  <a:t>而若</a:t>
                </a:r>
                <a:r>
                  <a:rPr lang="en-US" altLang="zh-CN" dirty="0" smtClean="0"/>
                  <a:t>p</a:t>
                </a:r>
                <a:r>
                  <a:rPr lang="zh-CN" altLang="en-US" dirty="0" smtClean="0"/>
                  <a:t>不整除</a:t>
                </a:r>
                <a:r>
                  <a:rPr lang="en-US" altLang="zh-CN" dirty="0" smtClean="0"/>
                  <a:t>a</a:t>
                </a:r>
                <a:r>
                  <a:rPr lang="zh-CN" altLang="en-US" dirty="0" smtClean="0"/>
                  <a:t>则有</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𝑝</m:t>
                        </m:r>
                        <m:r>
                          <a:rPr lang="en-US" altLang="zh-CN" b="0" i="1" smtClean="0">
                            <a:latin typeface="Cambria Math" panose="02040503050406030204" pitchFamily="18" charset="0"/>
                          </a:rPr>
                          <m:t>−1</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oMath>
                </a14:m>
                <a:endParaRPr lang="en-US" altLang="zh-CN" dirty="0" smtClean="0"/>
              </a:p>
              <a:p>
                <a:r>
                  <a:rPr lang="zh-CN" altLang="en-US" dirty="0" smtClean="0"/>
                  <a:t>这个定理的逆定理被广泛用于素数检查中，但它的逆定理本身并不对。</a:t>
                </a:r>
                <a:endParaRPr lang="en-US" altLang="zh-CN" dirty="0" smtClean="0"/>
              </a:p>
              <a:p>
                <a:r>
                  <a:rPr lang="zh-CN" altLang="en-US" dirty="0" smtClean="0"/>
                  <a:t>满足</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𝑝</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oMath>
                </a14:m>
                <a:r>
                  <a:rPr lang="zh-CN" altLang="en-US" dirty="0" smtClean="0"/>
                  <a:t>的</a:t>
                </a:r>
                <a:r>
                  <a:rPr lang="en-US" altLang="zh-CN" dirty="0" smtClean="0"/>
                  <a:t>p</a:t>
                </a:r>
                <a:r>
                  <a:rPr lang="zh-CN" altLang="en-US" dirty="0" smtClean="0"/>
                  <a:t>称为伪素数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4273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Pseudo primes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如果</a:t>
                </a:r>
                <a:r>
                  <a:rPr lang="en-US" altLang="zh-CN" dirty="0" smtClean="0"/>
                  <a:t>a</a:t>
                </a:r>
                <a:r>
                  <a:rPr lang="zh-CN" altLang="en-US" dirty="0" smtClean="0"/>
                  <a:t>和</a:t>
                </a:r>
                <a:r>
                  <a:rPr lang="en-US" altLang="zh-CN" dirty="0" smtClean="0"/>
                  <a:t>p</a:t>
                </a:r>
                <a:r>
                  <a:rPr lang="zh-CN" altLang="en-US" dirty="0" smtClean="0"/>
                  <a:t>满足</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𝑝</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oMath>
                </a14:m>
                <a:r>
                  <a:rPr lang="zh-CN" altLang="en-US" dirty="0" smtClean="0"/>
                  <a:t>，则</a:t>
                </a:r>
                <a:r>
                  <a:rPr lang="en-US" altLang="zh-CN" dirty="0" smtClean="0"/>
                  <a:t>p</a:t>
                </a:r>
                <a:r>
                  <a:rPr lang="zh-CN" altLang="en-US" dirty="0" smtClean="0"/>
                  <a:t>叫做</a:t>
                </a:r>
                <a:r>
                  <a:rPr lang="en-US" altLang="zh-CN" dirty="0" smtClean="0"/>
                  <a:t>a</a:t>
                </a:r>
                <a:r>
                  <a:rPr lang="zh-CN" altLang="en-US" dirty="0" smtClean="0"/>
                  <a:t>为底的伪素数。</a:t>
                </a:r>
                <a:endParaRPr lang="en-US" altLang="zh-CN" dirty="0" smtClean="0"/>
              </a:p>
              <a:p>
                <a:r>
                  <a:rPr lang="zh-CN" altLang="en-US" dirty="0" smtClean="0"/>
                  <a:t>而对于一些</a:t>
                </a:r>
                <a:r>
                  <a:rPr lang="en-US" altLang="zh-CN" dirty="0" smtClean="0"/>
                  <a:t>p</a:t>
                </a:r>
                <a:r>
                  <a:rPr lang="zh-CN" altLang="en-US" dirty="0" smtClean="0"/>
                  <a:t>，他对于任意的</a:t>
                </a:r>
                <a:r>
                  <a:rPr lang="en-US" altLang="zh-CN" dirty="0" smtClean="0"/>
                  <a:t>1&lt;a&lt;p-1</a:t>
                </a:r>
                <a:r>
                  <a:rPr lang="zh-CN" altLang="en-US" dirty="0" smtClean="0"/>
                  <a:t>都满足以上等式，这些数被称为强伪素数</a:t>
                </a:r>
                <a:r>
                  <a:rPr lang="en-US" altLang="zh-CN" dirty="0" smtClean="0"/>
                  <a:t>(</a:t>
                </a:r>
                <a:r>
                  <a:rPr lang="en-US" altLang="zh-CN" dirty="0"/>
                  <a:t>Carmichael </a:t>
                </a:r>
                <a:r>
                  <a:rPr lang="en-US" altLang="zh-CN" dirty="0" smtClean="0"/>
                  <a:t>number)</a:t>
                </a:r>
              </a:p>
              <a:p>
                <a:r>
                  <a:rPr lang="zh-CN" altLang="en-US" dirty="0" smtClean="0"/>
                  <a:t>遗憾的是强伪素数有无穷多个。</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7849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Miller-Rabin Test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这一算法基于费马小定理：</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𝑝</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a14:m>
                <a:r>
                  <a:rPr lang="zh-CN" altLang="en-US" dirty="0" smtClean="0"/>
                  <a:t>，如果</a:t>
                </a:r>
                <a:r>
                  <a:rPr lang="en-US" altLang="zh-CN" dirty="0" smtClean="0"/>
                  <a:t>p</a:t>
                </a:r>
                <a:r>
                  <a:rPr lang="zh-CN" altLang="en-US" dirty="0" smtClean="0"/>
                  <a:t>是质数。</a:t>
                </a:r>
                <a:endParaRPr lang="en-US" altLang="zh-CN" dirty="0" smtClean="0"/>
              </a:p>
              <a:p>
                <a:r>
                  <a:rPr lang="zh-CN" altLang="en-US" dirty="0" smtClean="0"/>
                  <a:t>然后基于以下事实：</a:t>
                </a:r>
                <a:endParaRPr lang="en-US" altLang="zh-CN" dirty="0" smtClean="0"/>
              </a:p>
              <a:p>
                <a:r>
                  <a:rPr lang="zh-CN" altLang="en-US" dirty="0" smtClean="0"/>
                  <a:t>如果</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e>
                    </m:d>
                  </m:oMath>
                </a14:m>
                <a:r>
                  <a:rPr lang="zh-CN" altLang="en-US" dirty="0" smtClean="0"/>
                  <a:t>且</a:t>
                </a:r>
                <a:r>
                  <a:rPr lang="en-US" altLang="zh-CN" dirty="0" smtClean="0"/>
                  <a:t>p</a:t>
                </a:r>
                <a:r>
                  <a:rPr lang="zh-CN" altLang="en-US" dirty="0" smtClean="0"/>
                  <a:t>是质数，那么</a:t>
                </a:r>
                <a:r>
                  <a:rPr lang="en-US" altLang="zh-CN" dirty="0" smtClean="0"/>
                  <a:t>x=-1</a:t>
                </a:r>
                <a:r>
                  <a:rPr lang="zh-CN" altLang="en-US" dirty="0" smtClean="0"/>
                  <a:t>或者</a:t>
                </a:r>
                <a:r>
                  <a:rPr lang="en-US" altLang="zh-CN" dirty="0" smtClean="0"/>
                  <a:t>x=1</a:t>
                </a:r>
              </a:p>
              <a:p>
                <a:r>
                  <a:rPr lang="zh-CN" altLang="en-US" dirty="0"/>
                  <a:t>这是</a:t>
                </a:r>
                <a:r>
                  <a:rPr lang="zh-CN" altLang="en-US" dirty="0" smtClean="0"/>
                  <a:t>因为</a:t>
                </a:r>
                <a:r>
                  <a:rPr lang="en-US" altLang="zh-CN" dirty="0" smtClean="0"/>
                  <a:t>(x-1)(x+1)=</a:t>
                </a:r>
                <a:r>
                  <a:rPr lang="en-US" altLang="zh-CN" dirty="0" err="1" smtClean="0"/>
                  <a:t>kp</a:t>
                </a:r>
                <a:r>
                  <a:rPr lang="zh-CN" altLang="en-US" dirty="0" smtClean="0"/>
                  <a:t>，则有</a:t>
                </a:r>
                <a:r>
                  <a:rPr lang="en-US" altLang="zh-CN" dirty="0" smtClean="0"/>
                  <a:t>p|(x-1)</a:t>
                </a:r>
                <a:r>
                  <a:rPr lang="zh-CN" altLang="en-US" dirty="0" smtClean="0"/>
                  <a:t>或</a:t>
                </a:r>
                <a:r>
                  <a:rPr lang="en-US" altLang="zh-CN" dirty="0" smtClean="0"/>
                  <a:t>p|(x+1)</a:t>
                </a:r>
                <a:r>
                  <a:rPr lang="zh-CN" altLang="en-US" dirty="0" smtClean="0"/>
                  <a:t>，即</a:t>
                </a:r>
                <a:r>
                  <a:rPr lang="en-US" altLang="zh-CN" dirty="0" smtClean="0"/>
                  <a:t>x=-1</a:t>
                </a:r>
                <a:r>
                  <a:rPr lang="zh-CN" altLang="en-US" dirty="0" smtClean="0"/>
                  <a:t>或</a:t>
                </a:r>
                <a:r>
                  <a:rPr lang="en-US" altLang="zh-CN" dirty="0" smtClean="0"/>
                  <a:t>x=1</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6343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设</a:t>
                </a:r>
                <a:r>
                  <a:rPr lang="en-US" altLang="zh-CN" dirty="0" smtClean="0"/>
                  <a:t>n</a:t>
                </a:r>
                <a:r>
                  <a:rPr lang="zh-CN" altLang="en-US" dirty="0" smtClean="0"/>
                  <a:t>为一质数，则</a:t>
                </a:r>
                <a:r>
                  <a:rPr lang="en-US" altLang="zh-CN" dirty="0" smtClean="0"/>
                  <a:t>n-1</a:t>
                </a:r>
                <a:r>
                  <a:rPr lang="zh-CN" altLang="en-US" dirty="0" smtClean="0"/>
                  <a:t>为偶数（否则</a:t>
                </a:r>
                <a:r>
                  <a:rPr lang="en-US" altLang="zh-CN" dirty="0" smtClean="0"/>
                  <a:t>n</a:t>
                </a:r>
                <a:r>
                  <a:rPr lang="zh-CN" altLang="en-US" dirty="0" smtClean="0"/>
                  <a:t>除了</a:t>
                </a:r>
                <a:r>
                  <a:rPr lang="en-US" altLang="zh-CN" dirty="0" smtClean="0"/>
                  <a:t>2</a:t>
                </a:r>
                <a:r>
                  <a:rPr lang="zh-CN" altLang="en-US" dirty="0" smtClean="0"/>
                  <a:t>外必为合数，不妨设</a:t>
                </a:r>
                <a:r>
                  <a:rPr lang="en-US" altLang="zh-CN" dirty="0" smtClean="0"/>
                  <a:t>n&gt;2</a:t>
                </a:r>
                <a:r>
                  <a:rPr lang="zh-CN" altLang="en-US" dirty="0" smtClean="0"/>
                  <a:t>）</a:t>
                </a:r>
                <a:endParaRPr lang="en-US" altLang="zh-CN" dirty="0" smtClean="0"/>
              </a:p>
              <a:p>
                <a:r>
                  <a:rPr lang="zh-CN" altLang="en-US" dirty="0" smtClean="0"/>
                  <a:t>令</a:t>
                </a:r>
                <a:r>
                  <a:rPr lang="en-US" altLang="zh-CN" dirty="0" smtClean="0"/>
                  <a:t>n-1=2^s * d</a:t>
                </a:r>
                <a:r>
                  <a:rPr lang="zh-CN" altLang="en-US" dirty="0" smtClean="0"/>
                  <a:t>，</a:t>
                </a:r>
                <a:r>
                  <a:rPr lang="en-US" altLang="zh-CN" dirty="0" smtClean="0"/>
                  <a:t>s&gt;0,d&gt;0, </a:t>
                </a:r>
                <a:r>
                  <a:rPr lang="zh-CN" altLang="en-US" dirty="0" smtClean="0"/>
                  <a:t>且</a:t>
                </a:r>
                <a:r>
                  <a:rPr lang="en-US" altLang="zh-CN" dirty="0" smtClean="0"/>
                  <a:t>d</a:t>
                </a:r>
                <a:r>
                  <a:rPr lang="zh-CN" altLang="en-US" dirty="0" smtClean="0"/>
                  <a:t>为奇数</a:t>
                </a:r>
                <a:endParaRPr lang="en-US" altLang="zh-CN" dirty="0" smtClean="0"/>
              </a:p>
              <a:p>
                <a:r>
                  <a:rPr lang="zh-CN" altLang="en-US" dirty="0" smtClean="0"/>
                  <a:t>则对于任意</a:t>
                </a:r>
                <a:r>
                  <a:rPr lang="en-US" altLang="zh-CN" dirty="0" smtClean="0"/>
                  <a:t>0&lt;a&lt;n</a:t>
                </a:r>
                <a:r>
                  <a:rPr lang="zh-CN" altLang="en-US" dirty="0" smtClean="0"/>
                  <a:t>，有</a:t>
                </a:r>
                <a:endParaRPr lang="en-US" altLang="zh-CN" dirty="0" smtClean="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𝑑</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r>
                  <a:rPr lang="zh-CN" altLang="en-US" dirty="0" smtClean="0"/>
                  <a:t>或者</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𝑟</m:t>
                            </m:r>
                          </m:sup>
                        </m:sSup>
                        <m:r>
                          <a:rPr lang="zh-CN" altLang="en-US" b="0" i="1" smtClean="0">
                            <a:latin typeface="Cambria Math" panose="02040503050406030204" pitchFamily="18" charset="0"/>
                          </a:rPr>
                          <m:t>∗</m:t>
                        </m:r>
                        <m:r>
                          <a:rPr lang="en-US" altLang="zh-CN" b="0" i="1" smtClean="0">
                            <a:latin typeface="Cambria Math" panose="02040503050406030204" pitchFamily="18" charset="0"/>
                          </a:rPr>
                          <m:t>𝑑</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𝑛</m:t>
                        </m:r>
                      </m:e>
                    </m:d>
                    <m:r>
                      <a:rPr lang="zh-CN" altLang="en-US"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对于</m:t>
                    </m:r>
                    <m:r>
                      <a:rPr lang="zh-CN" altLang="en-US" i="1" smtClean="0">
                        <a:latin typeface="Cambria Math" panose="02040503050406030204" pitchFamily="18" charset="0"/>
                        <a:ea typeface="Cambria Math" panose="02040503050406030204" pitchFamily="18" charset="0"/>
                      </a:rPr>
                      <m:t>某个</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𝑠</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7590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p:sp>
        <p:nvSpPr>
          <p:cNvPr id="3" name="内容占位符 2"/>
          <p:cNvSpPr>
            <a:spLocks noGrp="1"/>
          </p:cNvSpPr>
          <p:nvPr>
            <p:ph idx="1"/>
          </p:nvPr>
        </p:nvSpPr>
        <p:spPr/>
        <p:txBody>
          <a:bodyPr/>
          <a:lstStyle/>
          <a:p>
            <a:r>
              <a:rPr lang="zh-CN" altLang="en-US" dirty="0" smtClean="0"/>
              <a:t>则算法为随机</a:t>
            </a:r>
            <a:r>
              <a:rPr lang="en-US" altLang="zh-CN" dirty="0" smtClean="0"/>
              <a:t>k</a:t>
            </a:r>
            <a:r>
              <a:rPr lang="zh-CN" altLang="en-US" dirty="0" smtClean="0"/>
              <a:t>个</a:t>
            </a:r>
            <a:r>
              <a:rPr lang="en-US" altLang="zh-CN" dirty="0" smtClean="0"/>
              <a:t>1~n-1</a:t>
            </a:r>
            <a:r>
              <a:rPr lang="zh-CN" altLang="en-US" dirty="0" smtClean="0"/>
              <a:t>内的数，然后测试上述条件是否成立。</a:t>
            </a:r>
            <a:endParaRPr lang="en-US" altLang="zh-CN" dirty="0" smtClean="0"/>
          </a:p>
          <a:p>
            <a:r>
              <a:rPr lang="zh-CN" altLang="en-US" dirty="0" smtClean="0"/>
              <a:t>只要有一个测试失败，则为合数，否则判定为质数</a:t>
            </a:r>
            <a:endParaRPr lang="en-US" altLang="zh-CN" dirty="0" smtClean="0"/>
          </a:p>
          <a:p>
            <a:endParaRPr lang="en-US" altLang="zh-CN" dirty="0"/>
          </a:p>
          <a:p>
            <a:r>
              <a:rPr lang="zh-CN" altLang="en-US" dirty="0" smtClean="0"/>
              <a:t>利用以上两个性质很容易证明该算法判为合数则一定为合数，反之不一定对</a:t>
            </a:r>
            <a:endParaRPr lang="en-US" altLang="zh-CN" dirty="0" smtClean="0"/>
          </a:p>
        </p:txBody>
      </p:sp>
    </p:spTree>
    <p:extLst>
      <p:ext uri="{BB962C8B-B14F-4D97-AF65-F5344CB8AC3E}">
        <p14:creationId xmlns:p14="http://schemas.microsoft.com/office/powerpoint/2010/main" val="2402562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假设检验</a:t>
                </a:r>
                <a:r>
                  <a:rPr lang="en-US" altLang="zh-CN" dirty="0" smtClean="0"/>
                  <a:t>n=221</a:t>
                </a:r>
              </a:p>
              <a:p>
                <a:r>
                  <a:rPr lang="en-US" altLang="zh-CN" dirty="0" smtClean="0"/>
                  <a:t>221-1=220=2^2</a:t>
                </a:r>
                <a:r>
                  <a:rPr lang="zh-CN" altLang="en-US" dirty="0" smtClean="0"/>
                  <a:t>*</a:t>
                </a:r>
                <a:r>
                  <a:rPr lang="en-US" altLang="zh-CN" dirty="0" smtClean="0"/>
                  <a:t>56</a:t>
                </a:r>
                <a:r>
                  <a:rPr lang="zh-CN" altLang="en-US" dirty="0" smtClean="0"/>
                  <a:t>，所以</a:t>
                </a:r>
                <a:r>
                  <a:rPr lang="en-US" altLang="zh-CN" dirty="0" smtClean="0"/>
                  <a:t>s=2</a:t>
                </a:r>
                <a:r>
                  <a:rPr lang="zh-CN" altLang="en-US" dirty="0" smtClean="0"/>
                  <a:t>，</a:t>
                </a:r>
                <a:r>
                  <a:rPr lang="en-US" altLang="zh-CN" dirty="0" smtClean="0"/>
                  <a:t>d=56</a:t>
                </a:r>
              </a:p>
              <a:p>
                <a:r>
                  <a:rPr lang="zh-CN" altLang="en-US" dirty="0"/>
                  <a:t>先</a:t>
                </a:r>
                <a:r>
                  <a:rPr lang="zh-CN" altLang="en-US" dirty="0" smtClean="0"/>
                  <a:t>随机一个</a:t>
                </a:r>
                <a:r>
                  <a:rPr lang="en-US" altLang="zh-CN" dirty="0" smtClean="0"/>
                  <a:t>a=174</a:t>
                </a:r>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r>
                          <a:rPr lang="zh-CN" altLang="en-US" b="0" i="1" smtClean="0">
                            <a:latin typeface="Cambria Math" panose="02040503050406030204" pitchFamily="18" charset="0"/>
                          </a:rPr>
                          <m:t>∗</m:t>
                        </m:r>
                        <m:r>
                          <a:rPr lang="en-US" altLang="zh-CN" b="0" i="1" smtClean="0">
                            <a:latin typeface="Cambria Math" panose="02040503050406030204" pitchFamily="18" charset="0"/>
                          </a:rPr>
                          <m:t>𝑑</m:t>
                        </m:r>
                      </m:sup>
                    </m:sSup>
                  </m:oMath>
                </a14:m>
                <a:r>
                  <a:rPr lang="en-US" altLang="zh-CN" dirty="0" smtClean="0"/>
                  <a:t>mod n = 174^55 mod 221</a:t>
                </a:r>
                <a:r>
                  <a:rPr lang="zh-CN" altLang="en-US" dirty="0" smtClean="0"/>
                  <a:t> </a:t>
                </a:r>
                <a:r>
                  <a:rPr lang="en-US" altLang="zh-CN" dirty="0" smtClean="0"/>
                  <a:t>= 47 </a:t>
                </a:r>
                <a:r>
                  <a:rPr lang="zh-CN" altLang="en-US" dirty="0" smtClean="0"/>
                  <a:t>≠ </a:t>
                </a:r>
                <a:r>
                  <a:rPr lang="en-US" altLang="zh-CN" dirty="0" smtClean="0"/>
                  <a:t>1,n-1</a:t>
                </a: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1</m:t>
                            </m:r>
                          </m:sup>
                        </m:sSup>
                        <m:r>
                          <a:rPr lang="zh-CN" altLang="en-US" i="1">
                            <a:latin typeface="Cambria Math" panose="02040503050406030204" pitchFamily="18" charset="0"/>
                          </a:rPr>
                          <m:t>∗</m:t>
                        </m:r>
                        <m:r>
                          <a:rPr lang="en-US" altLang="zh-CN" i="1">
                            <a:latin typeface="Cambria Math" panose="02040503050406030204" pitchFamily="18" charset="0"/>
                          </a:rPr>
                          <m:t>𝑑</m:t>
                        </m:r>
                      </m:sup>
                    </m:sSup>
                  </m:oMath>
                </a14:m>
                <a:r>
                  <a:rPr lang="en-US" altLang="zh-CN" dirty="0"/>
                  <a:t>mod n = </a:t>
                </a:r>
                <a:r>
                  <a:rPr lang="en-US" altLang="zh-CN" dirty="0" smtClean="0"/>
                  <a:t>174^110 </a:t>
                </a:r>
                <a:r>
                  <a:rPr lang="en-US" altLang="zh-CN" dirty="0"/>
                  <a:t>mod 221</a:t>
                </a:r>
                <a:r>
                  <a:rPr lang="zh-CN" altLang="en-US" dirty="0"/>
                  <a:t> </a:t>
                </a:r>
                <a:r>
                  <a:rPr lang="en-US" altLang="zh-CN" dirty="0"/>
                  <a:t>= </a:t>
                </a:r>
                <a:r>
                  <a:rPr lang="en-US" altLang="zh-CN" dirty="0" smtClean="0"/>
                  <a:t>220 = n-1</a:t>
                </a:r>
              </a:p>
              <a:p>
                <a:r>
                  <a:rPr lang="zh-CN" altLang="en-US" dirty="0"/>
                  <a:t>可</a:t>
                </a:r>
                <a:r>
                  <a:rPr lang="zh-CN" altLang="en-US" dirty="0" smtClean="0"/>
                  <a:t>得要么</a:t>
                </a:r>
                <a:r>
                  <a:rPr lang="en-US" altLang="zh-CN" dirty="0" smtClean="0"/>
                  <a:t>221</a:t>
                </a:r>
                <a:r>
                  <a:rPr lang="zh-CN" altLang="en-US" dirty="0" smtClean="0"/>
                  <a:t>是质数，要么证据</a:t>
                </a:r>
                <a:r>
                  <a:rPr lang="en-US" altLang="zh-CN" dirty="0" smtClean="0"/>
                  <a:t>174</a:t>
                </a:r>
                <a:r>
                  <a:rPr lang="zh-CN" altLang="en-US" dirty="0" smtClean="0"/>
                  <a:t>骗过了这次检验</a:t>
                </a:r>
                <a:endParaRPr lang="en-US" altLang="zh-CN" dirty="0"/>
              </a:p>
              <a:p>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3385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再令</a:t>
                </a:r>
                <a:r>
                  <a:rPr lang="en-US" altLang="zh-CN" dirty="0" smtClean="0"/>
                  <a:t>a=137</a:t>
                </a: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0</m:t>
                            </m:r>
                          </m:sup>
                        </m:sSup>
                        <m:r>
                          <a:rPr lang="zh-CN" altLang="en-US" i="1">
                            <a:latin typeface="Cambria Math" panose="02040503050406030204" pitchFamily="18" charset="0"/>
                          </a:rPr>
                          <m:t>∗</m:t>
                        </m:r>
                        <m:r>
                          <a:rPr lang="en-US" altLang="zh-CN" i="1">
                            <a:latin typeface="Cambria Math" panose="02040503050406030204" pitchFamily="18" charset="0"/>
                          </a:rPr>
                          <m:t>𝑑</m:t>
                        </m:r>
                      </m:sup>
                    </m:sSup>
                  </m:oMath>
                </a14:m>
                <a:r>
                  <a:rPr lang="en-US" altLang="zh-CN" dirty="0"/>
                  <a:t>mod n = </a:t>
                </a:r>
                <a:r>
                  <a:rPr lang="en-US" altLang="zh-CN" dirty="0" smtClean="0"/>
                  <a:t>137^55 </a:t>
                </a:r>
                <a:r>
                  <a:rPr lang="en-US" altLang="zh-CN" dirty="0"/>
                  <a:t>mod 221</a:t>
                </a:r>
                <a:r>
                  <a:rPr lang="zh-CN" altLang="en-US" dirty="0"/>
                  <a:t> </a:t>
                </a:r>
                <a:r>
                  <a:rPr lang="en-US" altLang="zh-CN" dirty="0"/>
                  <a:t>= </a:t>
                </a:r>
                <a:r>
                  <a:rPr lang="en-US" altLang="zh-CN" dirty="0" smtClean="0"/>
                  <a:t>188 </a:t>
                </a:r>
                <a:r>
                  <a:rPr lang="zh-CN" altLang="en-US" dirty="0"/>
                  <a:t>≠ </a:t>
                </a:r>
                <a:r>
                  <a:rPr lang="en-US" altLang="zh-CN" dirty="0" smtClean="0"/>
                  <a:t>1,n-1</a:t>
                </a:r>
                <a:endParaRPr lang="en-US" altLang="zh-CN" dirty="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m:t>
                            </m:r>
                          </m:sup>
                        </m:sSup>
                        <m:r>
                          <a:rPr lang="zh-CN" altLang="en-US" i="1">
                            <a:latin typeface="Cambria Math" panose="02040503050406030204" pitchFamily="18" charset="0"/>
                          </a:rPr>
                          <m:t>∗</m:t>
                        </m:r>
                        <m:r>
                          <a:rPr lang="en-US" altLang="zh-CN" i="1">
                            <a:latin typeface="Cambria Math" panose="02040503050406030204" pitchFamily="18" charset="0"/>
                          </a:rPr>
                          <m:t>𝑑</m:t>
                        </m:r>
                      </m:sup>
                    </m:sSup>
                  </m:oMath>
                </a14:m>
                <a:r>
                  <a:rPr lang="en-US" altLang="zh-CN" dirty="0"/>
                  <a:t>mod n = </a:t>
                </a:r>
                <a:r>
                  <a:rPr lang="en-US" altLang="zh-CN" dirty="0" smtClean="0"/>
                  <a:t>137^110 </a:t>
                </a:r>
                <a:r>
                  <a:rPr lang="en-US" altLang="zh-CN" dirty="0"/>
                  <a:t>mod 221</a:t>
                </a:r>
                <a:r>
                  <a:rPr lang="zh-CN" altLang="en-US" dirty="0"/>
                  <a:t> </a:t>
                </a:r>
                <a:r>
                  <a:rPr lang="en-US" altLang="zh-CN"/>
                  <a:t>= </a:t>
                </a:r>
                <a:r>
                  <a:rPr lang="en-US" altLang="zh-CN" smtClean="0"/>
                  <a:t>205 </a:t>
                </a:r>
                <a:r>
                  <a:rPr lang="zh-CN" altLang="en-US" dirty="0"/>
                  <a:t>≠ </a:t>
                </a:r>
                <a:r>
                  <a:rPr lang="en-US" altLang="zh-CN" dirty="0" smtClean="0"/>
                  <a:t>n-1</a:t>
                </a:r>
              </a:p>
              <a:p>
                <a:r>
                  <a:rPr lang="zh-CN" altLang="en-US" dirty="0"/>
                  <a:t>由</a:t>
                </a:r>
                <a:r>
                  <a:rPr lang="zh-CN" altLang="en-US" dirty="0" smtClean="0"/>
                  <a:t>之前的算法可得，</a:t>
                </a:r>
                <a:r>
                  <a:rPr lang="en-US" altLang="zh-CN" dirty="0" smtClean="0"/>
                  <a:t>221</a:t>
                </a:r>
                <a:r>
                  <a:rPr lang="zh-CN" altLang="en-US" dirty="0" smtClean="0"/>
                  <a:t>为合数</a:t>
                </a:r>
                <a:endParaRPr lang="en-US" altLang="zh-CN" dirty="0" smtClean="0"/>
              </a:p>
              <a:p>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04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如果我们采取快速幂和直接乘法来执行</a:t>
                </a:r>
                <a:r>
                  <a:rPr lang="en-US" altLang="zh-CN" dirty="0" smtClean="0"/>
                  <a:t>Miller-Rabin</a:t>
                </a:r>
                <a:r>
                  <a:rPr lang="zh-CN" altLang="en-US" dirty="0" smtClean="0"/>
                  <a:t>算法，其效率为</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𝑙𝑜𝑔</m:t>
                            </m:r>
                          </m:e>
                          <m:sup>
                            <m:r>
                              <a:rPr lang="en-US" altLang="zh-CN" b="0" i="1" smtClean="0">
                                <a:latin typeface="Cambria Math" panose="02040503050406030204" pitchFamily="18" charset="0"/>
                                <a:ea typeface="Cambria Math" panose="02040503050406030204" pitchFamily="18" charset="0"/>
                              </a:rPr>
                              <m:t>3</m:t>
                            </m:r>
                          </m:sup>
                        </m:sSup>
                        <m:r>
                          <a:rPr lang="en-US" altLang="zh-CN" b="0" i="1" smtClean="0">
                            <a:latin typeface="Cambria Math" panose="02040503050406030204" pitchFamily="18" charset="0"/>
                            <a:ea typeface="Cambria Math" panose="02040503050406030204" pitchFamily="18" charset="0"/>
                          </a:rPr>
                          <m:t>𝑛</m:t>
                        </m:r>
                      </m:e>
                    </m:d>
                  </m:oMath>
                </a14:m>
                <a:endParaRPr lang="en-US" altLang="zh-CN" b="0" dirty="0" smtClean="0">
                  <a:ea typeface="Cambria Math" panose="02040503050406030204" pitchFamily="18" charset="0"/>
                </a:endParaRPr>
              </a:p>
              <a:p>
                <a:r>
                  <a:rPr lang="zh-CN" altLang="en-US" dirty="0" smtClean="0"/>
                  <a:t>如果采用</a:t>
                </a:r>
                <a:r>
                  <a:rPr lang="en-US" altLang="zh-CN" dirty="0" smtClean="0"/>
                  <a:t>FFT</a:t>
                </a:r>
                <a:r>
                  <a:rPr lang="zh-CN" altLang="en-US" dirty="0" smtClean="0"/>
                  <a:t>来进行乘法计算，则复杂度可以降到</a:t>
                </a:r>
                <a:r>
                  <a:rPr lang="pt-BR" altLang="zh-CN" dirty="0" smtClean="0"/>
                  <a:t> O(</a:t>
                </a:r>
                <a:r>
                  <a:rPr lang="pt-BR" altLang="zh-CN" i="1" dirty="0" smtClean="0"/>
                  <a:t>k</a:t>
                </a:r>
                <a:r>
                  <a:rPr lang="pt-BR" altLang="zh-CN" dirty="0" smtClean="0"/>
                  <a:t> log</a:t>
                </a:r>
                <a:r>
                  <a:rPr lang="pt-BR" altLang="zh-CN" baseline="30000" dirty="0" smtClean="0"/>
                  <a:t>2</a:t>
                </a:r>
                <a:r>
                  <a:rPr lang="pt-BR" altLang="zh-CN" i="1" dirty="0" smtClean="0"/>
                  <a:t>n</a:t>
                </a:r>
                <a:r>
                  <a:rPr lang="pt-BR" altLang="zh-CN" dirty="0" smtClean="0"/>
                  <a:t> log log </a:t>
                </a:r>
                <a:r>
                  <a:rPr lang="pt-BR" altLang="zh-CN" i="1" dirty="0" smtClean="0"/>
                  <a:t>n</a:t>
                </a:r>
                <a:r>
                  <a:rPr lang="pt-BR" altLang="zh-CN" dirty="0" smtClean="0"/>
                  <a:t> log log log </a:t>
                </a:r>
                <a:r>
                  <a:rPr lang="pt-BR" altLang="zh-CN" i="1" dirty="0" smtClean="0"/>
                  <a:t>n</a:t>
                </a:r>
                <a:r>
                  <a:rPr lang="pt-BR" altLang="zh-CN" dirty="0" smtClean="0"/>
                  <a:t>)</a:t>
                </a:r>
                <a:r>
                  <a:rPr lang="zh-CN" altLang="en-US" dirty="0" smtClean="0"/>
                  <a:t>，大概是</a:t>
                </a:r>
                <a:r>
                  <a:rPr lang="en-US" altLang="zh-CN" i="1" dirty="0" smtClean="0"/>
                  <a:t>k</a:t>
                </a:r>
                <a:r>
                  <a:rPr lang="en-US" altLang="zh-CN" dirty="0" smtClean="0"/>
                  <a:t> log</a:t>
                </a:r>
                <a:r>
                  <a:rPr lang="en-US" altLang="zh-CN" baseline="30000" dirty="0" smtClean="0"/>
                  <a:t>2</a:t>
                </a:r>
                <a:r>
                  <a:rPr lang="en-US" altLang="zh-CN" i="1" dirty="0" smtClean="0"/>
                  <a:t>n</a:t>
                </a:r>
                <a:r>
                  <a:rPr lang="zh-CN" altLang="en-US" dirty="0" smtClean="0"/>
                  <a:t>的复杂度</a:t>
                </a:r>
                <a:endParaRPr lang="en-US" altLang="zh-CN" dirty="0" smtClean="0"/>
              </a:p>
              <a:p>
                <a:r>
                  <a:rPr lang="zh-CN" altLang="en-US" dirty="0" smtClean="0"/>
                  <a:t>这个效率是十分高的</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5089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NP &amp; co-NP</a:t>
            </a:r>
            <a:endParaRPr lang="zh-CN" altLang="en-US" dirty="0"/>
          </a:p>
        </p:txBody>
      </p:sp>
      <p:sp>
        <p:nvSpPr>
          <p:cNvPr id="3" name="内容占位符 2"/>
          <p:cNvSpPr>
            <a:spLocks noGrp="1"/>
          </p:cNvSpPr>
          <p:nvPr>
            <p:ph idx="1"/>
          </p:nvPr>
        </p:nvSpPr>
        <p:spPr/>
        <p:txBody>
          <a:bodyPr/>
          <a:lstStyle/>
          <a:p>
            <a:r>
              <a:rPr lang="en-US" altLang="zh-CN" dirty="0" smtClean="0"/>
              <a:t>NP</a:t>
            </a:r>
            <a:r>
              <a:rPr lang="zh-CN" altLang="en-US" dirty="0" smtClean="0"/>
              <a:t>，即</a:t>
            </a:r>
            <a:r>
              <a:rPr lang="en-US" altLang="zh-CN" dirty="0" smtClean="0"/>
              <a:t>Nondeterministic Polynomial time</a:t>
            </a:r>
            <a:r>
              <a:rPr lang="zh-CN" altLang="en-US" dirty="0" smtClean="0"/>
              <a:t>，即在非确定图灵机上有多项式算法的问题，通俗的说，就是如果一个判定问题的回答是</a:t>
            </a:r>
            <a:r>
              <a:rPr lang="en-US" altLang="zh-CN" dirty="0" smtClean="0"/>
              <a:t>yes</a:t>
            </a:r>
            <a:r>
              <a:rPr lang="zh-CN" altLang="en-US" dirty="0" smtClean="0"/>
              <a:t>，那么存在一个多项式时间的判定算法使得能够验证该问题答案确实为</a:t>
            </a:r>
            <a:r>
              <a:rPr lang="en-US" altLang="zh-CN" dirty="0" smtClean="0"/>
              <a:t>yes</a:t>
            </a:r>
            <a:r>
              <a:rPr lang="zh-CN" altLang="en-US" dirty="0" smtClean="0"/>
              <a:t>（需要一些额外的信息）</a:t>
            </a:r>
            <a:endParaRPr lang="en-US" altLang="zh-CN" dirty="0" smtClean="0"/>
          </a:p>
          <a:p>
            <a:r>
              <a:rPr lang="en-US" altLang="zh-CN" dirty="0" smtClean="0"/>
              <a:t>co-NP</a:t>
            </a:r>
            <a:r>
              <a:rPr lang="zh-CN" altLang="en-US" dirty="0" smtClean="0"/>
              <a:t>，指其补集在</a:t>
            </a:r>
            <a:r>
              <a:rPr lang="en-US" altLang="zh-CN" dirty="0" smtClean="0"/>
              <a:t>NP</a:t>
            </a:r>
            <a:r>
              <a:rPr lang="zh-CN" altLang="en-US" dirty="0" smtClean="0"/>
              <a:t>中的问题，通俗的说，就是</a:t>
            </a:r>
            <a:r>
              <a:rPr lang="zh-CN" altLang="en-US" dirty="0"/>
              <a:t>如果一个判定问题的回答</a:t>
            </a:r>
            <a:r>
              <a:rPr lang="zh-CN" altLang="en-US" dirty="0" smtClean="0"/>
              <a:t>是</a:t>
            </a:r>
            <a:r>
              <a:rPr lang="en-US" altLang="zh-CN" dirty="0"/>
              <a:t>no</a:t>
            </a:r>
            <a:r>
              <a:rPr lang="zh-CN" altLang="en-US" dirty="0" smtClean="0"/>
              <a:t>，</a:t>
            </a:r>
            <a:r>
              <a:rPr lang="zh-CN" altLang="en-US" dirty="0"/>
              <a:t>那么存在一个多项式时间的判定算法使得能够验证该问题答案确实</a:t>
            </a:r>
            <a:r>
              <a:rPr lang="zh-CN" altLang="en-US" dirty="0" smtClean="0"/>
              <a:t>为</a:t>
            </a:r>
            <a:r>
              <a:rPr lang="en-US" altLang="zh-CN" dirty="0" smtClean="0"/>
              <a:t>no</a:t>
            </a:r>
          </a:p>
          <a:p>
            <a:r>
              <a:rPr lang="en-US" altLang="zh-CN" dirty="0" smtClean="0"/>
              <a:t>P</a:t>
            </a:r>
            <a:r>
              <a:rPr lang="zh-CN" altLang="en-US" dirty="0" smtClean="0"/>
              <a:t>是否等于</a:t>
            </a:r>
            <a:r>
              <a:rPr lang="en-US" altLang="zh-CN" dirty="0" smtClean="0"/>
              <a:t>NP</a:t>
            </a:r>
            <a:r>
              <a:rPr lang="zh-CN" altLang="en-US" dirty="0" smtClean="0"/>
              <a:t>，</a:t>
            </a:r>
            <a:r>
              <a:rPr lang="en-US" altLang="zh-CN" dirty="0" smtClean="0"/>
              <a:t>NP</a:t>
            </a:r>
            <a:r>
              <a:rPr lang="zh-CN" altLang="en-US" dirty="0" smtClean="0"/>
              <a:t>是否等于</a:t>
            </a:r>
            <a:r>
              <a:rPr lang="en-US" altLang="zh-CN" dirty="0" smtClean="0"/>
              <a:t>co-NP</a:t>
            </a:r>
          </a:p>
          <a:p>
            <a:r>
              <a:rPr lang="zh-CN" altLang="en-US" dirty="0"/>
              <a:t>均</a:t>
            </a:r>
            <a:r>
              <a:rPr lang="zh-CN" altLang="en-US" dirty="0" smtClean="0"/>
              <a:t>是当前未解决的问题</a:t>
            </a:r>
            <a:endParaRPr lang="zh-CN" altLang="en-US" dirty="0"/>
          </a:p>
        </p:txBody>
      </p:sp>
    </p:spTree>
    <p:extLst>
      <p:ext uri="{BB962C8B-B14F-4D97-AF65-F5344CB8AC3E}">
        <p14:creationId xmlns:p14="http://schemas.microsoft.com/office/powerpoint/2010/main" val="1003160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Accuracy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Miller-Rabin</a:t>
                </a:r>
                <a:r>
                  <a:rPr lang="zh-CN" altLang="en-US" dirty="0" smtClean="0"/>
                  <a:t>算法是一个随机算法</a:t>
                </a:r>
                <a:endParaRPr lang="en-US" altLang="zh-CN" dirty="0" smtClean="0"/>
              </a:p>
              <a:p>
                <a:r>
                  <a:rPr lang="zh-CN" altLang="en-US" dirty="0" smtClean="0"/>
                  <a:t>当它拒绝一个数为质数是一定正确，接受时不一定正确</a:t>
                </a:r>
                <a:endParaRPr lang="en-US" altLang="zh-CN" dirty="0" smtClean="0"/>
              </a:p>
              <a:p>
                <a:r>
                  <a:rPr lang="zh-CN" altLang="en-US" dirty="0"/>
                  <a:t>可以通过</a:t>
                </a:r>
                <a:r>
                  <a:rPr lang="zh-CN" altLang="en-US" dirty="0" smtClean="0"/>
                  <a:t>分析得到对于每次随机选择一个</a:t>
                </a:r>
                <a:r>
                  <a:rPr lang="en-US" altLang="zh-CN" dirty="0" smtClean="0"/>
                  <a:t>a</a:t>
                </a:r>
                <a:r>
                  <a:rPr lang="zh-CN" altLang="en-US" dirty="0" smtClean="0"/>
                  <a:t>，其发生错误的概率（将合数判为质数）</a:t>
                </a:r>
                <a:r>
                  <a:rPr lang="en-US" altLang="zh-CN" dirty="0" smtClean="0"/>
                  <a:t>&lt;=1/4</a:t>
                </a:r>
              </a:p>
              <a:p>
                <a:r>
                  <a:rPr lang="en-US" altLang="zh-CN" dirty="0"/>
                  <a:t>Rabin, Michael O. (1980), "Probabilistic algorithm for testing primality", </a:t>
                </a:r>
                <a:r>
                  <a:rPr lang="en-US" altLang="zh-CN" i="1" dirty="0"/>
                  <a:t>Journal of Number Theory</a:t>
                </a:r>
                <a:r>
                  <a:rPr lang="en-US" altLang="zh-CN" dirty="0"/>
                  <a:t> </a:t>
                </a:r>
                <a:r>
                  <a:rPr lang="en-US" altLang="zh-CN" b="1" dirty="0"/>
                  <a:t>12</a:t>
                </a:r>
                <a:r>
                  <a:rPr lang="en-US" altLang="zh-CN" dirty="0"/>
                  <a:t> (1): 128–138</a:t>
                </a:r>
                <a:endParaRPr lang="en-US" altLang="zh-CN" dirty="0" smtClean="0"/>
              </a:p>
              <a:p>
                <a:r>
                  <a:rPr lang="zh-CN" altLang="en-US" dirty="0" smtClean="0"/>
                  <a:t>因此这表明</a:t>
                </a:r>
                <a:r>
                  <a:rPr lang="en-US" altLang="zh-CN" dirty="0" smtClean="0"/>
                  <a:t>PRIMES</a:t>
                </a:r>
                <a:r>
                  <a:rPr lang="zh-CN" altLang="en-US" dirty="0" smtClean="0"/>
                  <a:t>是一个</a:t>
                </a:r>
                <a:r>
                  <a:rPr lang="en-US" altLang="zh-CN" dirty="0" smtClean="0"/>
                  <a:t>RP</a:t>
                </a:r>
                <a:r>
                  <a:rPr lang="zh-CN" altLang="en-US" dirty="0" smtClean="0"/>
                  <a:t>类问题。</a:t>
                </a:r>
                <a:endParaRPr lang="en-US" altLang="zh-CN" dirty="0" smtClean="0"/>
              </a:p>
              <a:p>
                <a:r>
                  <a:rPr lang="zh-CN" altLang="en-US" dirty="0" smtClean="0"/>
                  <a:t>而</a:t>
                </a:r>
                <a:r>
                  <a:rPr lang="en-US" altLang="zh-CN" dirty="0" smtClean="0"/>
                  <a:t>k</a:t>
                </a:r>
                <a:r>
                  <a:rPr lang="zh-CN" altLang="en-US" dirty="0" smtClean="0"/>
                  <a:t>次随机后错误概率</a:t>
                </a:r>
                <a:r>
                  <a:rPr lang="en-US" altLang="zh-CN" dirty="0" smtClean="0"/>
                  <a:t>&lt;=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4</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oMath>
                </a14:m>
                <a:r>
                  <a:rPr lang="zh-CN" altLang="en-US" dirty="0" smtClean="0"/>
                  <a:t>，这样一个正确率实践中已经可以接受</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6306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Accuracy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如果认为</a:t>
                </a:r>
                <a:r>
                  <a:rPr lang="en-US" altLang="zh-CN" dirty="0"/>
                  <a:t>generalized Riemann </a:t>
                </a:r>
                <a:r>
                  <a:rPr lang="en-US" altLang="zh-CN" dirty="0" smtClean="0"/>
                  <a:t>hypothesis</a:t>
                </a:r>
                <a:r>
                  <a:rPr lang="zh-CN" altLang="en-US" dirty="0" smtClean="0"/>
                  <a:t>是正确的话，那么</a:t>
                </a:r>
                <a:r>
                  <a:rPr lang="en-US" altLang="zh-CN" dirty="0" smtClean="0"/>
                  <a:t>Miller-Rabin</a:t>
                </a:r>
                <a:r>
                  <a:rPr lang="zh-CN" altLang="en-US" dirty="0" smtClean="0"/>
                  <a:t>算法可以被改造为一个确定性算法。</a:t>
                </a:r>
                <a:endParaRPr lang="en-US" altLang="zh-CN" dirty="0" smtClean="0"/>
              </a:p>
              <a:p>
                <a:r>
                  <a:rPr lang="zh-CN" altLang="en-US" dirty="0"/>
                  <a:t>这</a:t>
                </a:r>
                <a:r>
                  <a:rPr lang="zh-CN" altLang="en-US" dirty="0" smtClean="0"/>
                  <a:t>需要验证不超过</a:t>
                </a:r>
                <a:r>
                  <a:rPr lang="en-US" altLang="zh-CN" dirty="0"/>
                  <a:t>O((log </a:t>
                </a:r>
                <a:r>
                  <a:rPr lang="en-US" altLang="zh-CN" i="1" dirty="0"/>
                  <a:t>n</a:t>
                </a:r>
                <a:r>
                  <a:rPr lang="en-US" altLang="zh-CN" dirty="0"/>
                  <a:t>)</a:t>
                </a:r>
                <a:r>
                  <a:rPr lang="en-US" altLang="zh-CN" baseline="30000" dirty="0"/>
                  <a:t>2</a:t>
                </a:r>
                <a:r>
                  <a:rPr lang="en-US" altLang="zh-CN" dirty="0" smtClean="0"/>
                  <a:t>)</a:t>
                </a:r>
                <a:r>
                  <a:rPr lang="zh-CN" altLang="en-US" dirty="0" smtClean="0"/>
                  <a:t>的证据集合。</a:t>
                </a:r>
                <a:endParaRPr lang="en-US" altLang="zh-CN" dirty="0" smtClean="0"/>
              </a:p>
              <a:p>
                <a:r>
                  <a:rPr lang="zh-CN" altLang="en-US" dirty="0"/>
                  <a:t>需要</a:t>
                </a:r>
                <a:r>
                  <a:rPr lang="zh-CN" altLang="en-US" dirty="0" smtClean="0"/>
                  <a:t>对</a:t>
                </a:r>
                <a14:m>
                  <m:oMath xmlns:m="http://schemas.openxmlformats.org/officeDocument/2006/math">
                    <m:r>
                      <a:rPr lang="en-US" altLang="zh-CN" b="0" i="1" smtClean="0">
                        <a:latin typeface="Cambria Math" panose="02040503050406030204" pitchFamily="18" charset="0"/>
                      </a:rPr>
                      <m:t>[2,</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oMath>
                </a14:m>
                <a:r>
                  <a:rPr lang="zh-CN" altLang="en-US" dirty="0" smtClean="0"/>
                  <a:t>内的</a:t>
                </a:r>
                <a:r>
                  <a:rPr lang="en-US" altLang="zh-CN" dirty="0" smtClean="0"/>
                  <a:t>a</a:t>
                </a:r>
                <a:r>
                  <a:rPr lang="zh-CN" altLang="en-US" dirty="0" smtClean="0"/>
                  <a:t>都进行验证。</a:t>
                </a:r>
                <a:endParaRPr lang="en-US" altLang="zh-CN" dirty="0" smtClean="0"/>
              </a:p>
              <a:p>
                <a:r>
                  <a:rPr lang="zh-CN" altLang="en-US" dirty="0"/>
                  <a:t>复杂</a:t>
                </a:r>
                <a:r>
                  <a:rPr lang="zh-CN" altLang="en-US" dirty="0" smtClean="0"/>
                  <a:t>度为</a:t>
                </a:r>
                <a:r>
                  <a:rPr lang="en-US" altLang="zh-CN" dirty="0"/>
                  <a:t>O((log </a:t>
                </a:r>
                <a:r>
                  <a:rPr lang="en-US" altLang="zh-CN" i="1" dirty="0" smtClean="0"/>
                  <a:t>n</a:t>
                </a:r>
                <a:r>
                  <a:rPr lang="en-US" altLang="zh-CN" dirty="0" smtClean="0"/>
                  <a:t>)</a:t>
                </a:r>
                <a:r>
                  <a:rPr lang="en-US" altLang="zh-CN" baseline="30000" dirty="0" smtClean="0"/>
                  <a:t>5</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42307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Accuracy</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实际在竞赛中的应用，我们只需要检验一些固定的</a:t>
            </a:r>
            <a:r>
              <a:rPr lang="en-US" altLang="zh-CN" dirty="0" smtClean="0"/>
              <a:t>a</a:t>
            </a:r>
            <a:r>
              <a:rPr lang="zh-CN" altLang="en-US" dirty="0" smtClean="0"/>
              <a:t>即可。</a:t>
            </a:r>
            <a:endParaRPr lang="en-US" altLang="zh-CN" dirty="0" smtClean="0"/>
          </a:p>
          <a:p>
            <a:r>
              <a:rPr lang="en-US" altLang="zh-CN" dirty="0"/>
              <a:t>if </a:t>
            </a:r>
            <a:r>
              <a:rPr lang="en-US" altLang="zh-CN" i="1" dirty="0"/>
              <a:t>n</a:t>
            </a:r>
            <a:r>
              <a:rPr lang="en-US" altLang="zh-CN" dirty="0"/>
              <a:t> &lt; 2,047, it is enough to test </a:t>
            </a:r>
            <a:r>
              <a:rPr lang="en-US" altLang="zh-CN" i="1" dirty="0"/>
              <a:t>a</a:t>
            </a:r>
            <a:r>
              <a:rPr lang="en-US" altLang="zh-CN" dirty="0"/>
              <a:t> = 2;</a:t>
            </a:r>
          </a:p>
          <a:p>
            <a:r>
              <a:rPr lang="en-US" altLang="zh-CN" dirty="0"/>
              <a:t>if </a:t>
            </a:r>
            <a:r>
              <a:rPr lang="en-US" altLang="zh-CN" i="1" dirty="0"/>
              <a:t>n</a:t>
            </a:r>
            <a:r>
              <a:rPr lang="en-US" altLang="zh-CN" dirty="0"/>
              <a:t> &lt; 1,373,653, it is enough to test </a:t>
            </a:r>
            <a:r>
              <a:rPr lang="en-US" altLang="zh-CN" i="1" dirty="0"/>
              <a:t>a</a:t>
            </a:r>
            <a:r>
              <a:rPr lang="en-US" altLang="zh-CN" dirty="0"/>
              <a:t> = 2 and 3;</a:t>
            </a:r>
          </a:p>
          <a:p>
            <a:r>
              <a:rPr lang="en-US" altLang="zh-CN" dirty="0"/>
              <a:t>if </a:t>
            </a:r>
            <a:r>
              <a:rPr lang="en-US" altLang="zh-CN" i="1" dirty="0"/>
              <a:t>n</a:t>
            </a:r>
            <a:r>
              <a:rPr lang="en-US" altLang="zh-CN" dirty="0"/>
              <a:t> &lt; 9,080,191, it is enough to test </a:t>
            </a:r>
            <a:r>
              <a:rPr lang="en-US" altLang="zh-CN" i="1" dirty="0"/>
              <a:t>a</a:t>
            </a:r>
            <a:r>
              <a:rPr lang="en-US" altLang="zh-CN" dirty="0"/>
              <a:t> = 31 and 73;</a:t>
            </a:r>
          </a:p>
          <a:p>
            <a:r>
              <a:rPr lang="en-US" altLang="zh-CN" dirty="0"/>
              <a:t>if </a:t>
            </a:r>
            <a:r>
              <a:rPr lang="en-US" altLang="zh-CN" i="1" dirty="0"/>
              <a:t>n</a:t>
            </a:r>
            <a:r>
              <a:rPr lang="en-US" altLang="zh-CN" dirty="0"/>
              <a:t> &lt; 25,326,001, it is enough to test </a:t>
            </a:r>
            <a:r>
              <a:rPr lang="en-US" altLang="zh-CN" i="1" dirty="0"/>
              <a:t>a</a:t>
            </a:r>
            <a:r>
              <a:rPr lang="en-US" altLang="zh-CN" dirty="0"/>
              <a:t> = 2, 3, and 5;</a:t>
            </a:r>
          </a:p>
          <a:p>
            <a:r>
              <a:rPr lang="zh-CN" altLang="en-US" dirty="0" smtClean="0"/>
              <a:t>*</a:t>
            </a:r>
            <a:r>
              <a:rPr lang="en-US" altLang="zh-CN" dirty="0" smtClean="0"/>
              <a:t>if</a:t>
            </a:r>
            <a:r>
              <a:rPr lang="en-US" altLang="zh-CN" dirty="0"/>
              <a:t> </a:t>
            </a:r>
            <a:r>
              <a:rPr lang="en-US" altLang="zh-CN" i="1" dirty="0"/>
              <a:t>n</a:t>
            </a:r>
            <a:r>
              <a:rPr lang="en-US" altLang="zh-CN" dirty="0"/>
              <a:t> &lt; 4,759,123,141, it is enough to test </a:t>
            </a:r>
            <a:r>
              <a:rPr lang="en-US" altLang="zh-CN" i="1" dirty="0"/>
              <a:t>a</a:t>
            </a:r>
            <a:r>
              <a:rPr lang="en-US" altLang="zh-CN" dirty="0"/>
              <a:t> = 2, 7, and 61;</a:t>
            </a:r>
          </a:p>
          <a:p>
            <a:r>
              <a:rPr lang="en-US" altLang="zh-CN" dirty="0"/>
              <a:t>if </a:t>
            </a:r>
            <a:r>
              <a:rPr lang="en-US" altLang="zh-CN" i="1" dirty="0"/>
              <a:t>n</a:t>
            </a:r>
            <a:r>
              <a:rPr lang="en-US" altLang="zh-CN" dirty="0"/>
              <a:t> &lt; 1,122,004,669,633, it is enough to test </a:t>
            </a:r>
            <a:r>
              <a:rPr lang="en-US" altLang="zh-CN" i="1" dirty="0"/>
              <a:t>a</a:t>
            </a:r>
            <a:r>
              <a:rPr lang="en-US" altLang="zh-CN" dirty="0"/>
              <a:t> = 2, 13, 23, and 1662803;</a:t>
            </a:r>
          </a:p>
          <a:p>
            <a:r>
              <a:rPr lang="en-US" altLang="zh-CN" dirty="0"/>
              <a:t>if </a:t>
            </a:r>
            <a:r>
              <a:rPr lang="en-US" altLang="zh-CN" i="1" dirty="0"/>
              <a:t>n</a:t>
            </a:r>
            <a:r>
              <a:rPr lang="en-US" altLang="zh-CN" dirty="0"/>
              <a:t> &lt; 2,152,302,898,747, it is enough to test </a:t>
            </a:r>
            <a:r>
              <a:rPr lang="en-US" altLang="zh-CN" i="1" dirty="0"/>
              <a:t>a</a:t>
            </a:r>
            <a:r>
              <a:rPr lang="en-US" altLang="zh-CN" dirty="0"/>
              <a:t> = 2, 3, 5, 7, and 11;</a:t>
            </a:r>
          </a:p>
          <a:p>
            <a:r>
              <a:rPr lang="en-US" altLang="zh-CN" dirty="0"/>
              <a:t>if </a:t>
            </a:r>
            <a:r>
              <a:rPr lang="en-US" altLang="zh-CN" i="1" dirty="0"/>
              <a:t>n</a:t>
            </a:r>
            <a:r>
              <a:rPr lang="en-US" altLang="zh-CN" dirty="0"/>
              <a:t> &lt; 3,474,749,660,383, it is enough to test </a:t>
            </a:r>
            <a:r>
              <a:rPr lang="en-US" altLang="zh-CN" i="1" dirty="0"/>
              <a:t>a</a:t>
            </a:r>
            <a:r>
              <a:rPr lang="en-US" altLang="zh-CN" dirty="0"/>
              <a:t> = 2, 3, 5, 7, 11, and 13;</a:t>
            </a:r>
          </a:p>
          <a:p>
            <a:r>
              <a:rPr lang="en-US" altLang="zh-CN" dirty="0"/>
              <a:t>if </a:t>
            </a:r>
            <a:r>
              <a:rPr lang="en-US" altLang="zh-CN" i="1" dirty="0"/>
              <a:t>n</a:t>
            </a:r>
            <a:r>
              <a:rPr lang="en-US" altLang="zh-CN" dirty="0"/>
              <a:t> &lt; 341,550,071,728,321, it is enough to test </a:t>
            </a:r>
            <a:r>
              <a:rPr lang="en-US" altLang="zh-CN" i="1" dirty="0"/>
              <a:t>a</a:t>
            </a:r>
            <a:r>
              <a:rPr lang="en-US" altLang="zh-CN" dirty="0"/>
              <a:t> = 2, 3, 5, 7, 11, 13, and 17;</a:t>
            </a:r>
          </a:p>
          <a:p>
            <a:r>
              <a:rPr lang="en-US" altLang="zh-CN" dirty="0"/>
              <a:t>if </a:t>
            </a:r>
            <a:r>
              <a:rPr lang="en-US" altLang="zh-CN" i="1" dirty="0"/>
              <a:t>n</a:t>
            </a:r>
            <a:r>
              <a:rPr lang="en-US" altLang="zh-CN" dirty="0"/>
              <a:t> &lt; 3,825,123,056,546,413,051, it is enough to test </a:t>
            </a:r>
            <a:r>
              <a:rPr lang="en-US" altLang="zh-CN" i="1" dirty="0"/>
              <a:t>a</a:t>
            </a:r>
            <a:r>
              <a:rPr lang="en-US" altLang="zh-CN" dirty="0"/>
              <a:t> = 2, 3, 5, 7, 11, 13, 17, 19, and </a:t>
            </a:r>
            <a:r>
              <a:rPr lang="en-US" altLang="zh-CN" dirty="0" smtClean="0"/>
              <a:t>23.</a:t>
            </a:r>
          </a:p>
        </p:txBody>
      </p:sp>
    </p:spTree>
    <p:extLst>
      <p:ext uri="{BB962C8B-B14F-4D97-AF65-F5344CB8AC3E}">
        <p14:creationId xmlns:p14="http://schemas.microsoft.com/office/powerpoint/2010/main" val="2578246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AKS Test</a:t>
            </a:r>
            <a:endParaRPr lang="zh-CN" altLang="en-US" dirty="0"/>
          </a:p>
        </p:txBody>
      </p:sp>
      <p:sp>
        <p:nvSpPr>
          <p:cNvPr id="3" name="内容占位符 2"/>
          <p:cNvSpPr>
            <a:spLocks noGrp="1"/>
          </p:cNvSpPr>
          <p:nvPr>
            <p:ph idx="1"/>
          </p:nvPr>
        </p:nvSpPr>
        <p:spPr/>
        <p:txBody>
          <a:bodyPr/>
          <a:lstStyle/>
          <a:p>
            <a:r>
              <a:rPr lang="en-US" altLang="zh-CN" dirty="0" smtClean="0"/>
              <a:t>AKS Test</a:t>
            </a:r>
            <a:r>
              <a:rPr lang="zh-CN" altLang="en-US" dirty="0" smtClean="0"/>
              <a:t>是</a:t>
            </a:r>
            <a:r>
              <a:rPr lang="en-US" altLang="zh-CN" dirty="0" smtClean="0"/>
              <a:t>2002</a:t>
            </a:r>
            <a:r>
              <a:rPr lang="zh-CN" altLang="en-US" dirty="0" smtClean="0"/>
              <a:t>年由三个印度计算机科学家提出的。</a:t>
            </a:r>
            <a:endParaRPr lang="en-US" altLang="zh-CN" dirty="0" smtClean="0"/>
          </a:p>
          <a:p>
            <a:r>
              <a:rPr lang="zh-CN" altLang="en-US" dirty="0" smtClean="0"/>
              <a:t>如同</a:t>
            </a:r>
            <a:r>
              <a:rPr lang="en-US" altLang="zh-CN" dirty="0" smtClean="0"/>
              <a:t>KMP</a:t>
            </a:r>
            <a:r>
              <a:rPr lang="zh-CN" altLang="en-US" dirty="0" smtClean="0"/>
              <a:t>算法一样，这个</a:t>
            </a:r>
            <a:r>
              <a:rPr lang="zh-CN" altLang="en-US" dirty="0"/>
              <a:t>算法</a:t>
            </a:r>
            <a:r>
              <a:rPr lang="zh-CN" altLang="en-US" dirty="0" smtClean="0"/>
              <a:t>的名字也是由人名命名的。（</a:t>
            </a:r>
            <a:r>
              <a:rPr lang="en-US" altLang="zh-CN" dirty="0"/>
              <a:t>Agrawal–</a:t>
            </a:r>
            <a:r>
              <a:rPr lang="en-US" altLang="zh-CN" dirty="0" err="1"/>
              <a:t>Kayal</a:t>
            </a:r>
            <a:r>
              <a:rPr lang="en-US" altLang="zh-CN" dirty="0"/>
              <a:t>–</a:t>
            </a:r>
            <a:r>
              <a:rPr lang="en-US" altLang="zh-CN" dirty="0" err="1"/>
              <a:t>Saxena</a:t>
            </a:r>
            <a:r>
              <a:rPr lang="en-US" altLang="zh-CN" dirty="0"/>
              <a:t> primality test</a:t>
            </a:r>
            <a:r>
              <a:rPr lang="zh-CN" altLang="en-US" dirty="0" smtClean="0"/>
              <a:t>）</a:t>
            </a:r>
            <a:endParaRPr lang="en-US" altLang="zh-CN" dirty="0" smtClean="0"/>
          </a:p>
          <a:p>
            <a:r>
              <a:rPr lang="zh-CN" altLang="en-US" dirty="0"/>
              <a:t>值得一提</a:t>
            </a:r>
            <a:r>
              <a:rPr lang="zh-CN" altLang="en-US" dirty="0" smtClean="0"/>
              <a:t>的是后两个人在算法提出时还是本科生。</a:t>
            </a:r>
            <a:endParaRPr lang="en-US" altLang="zh-CN" dirty="0" smtClean="0"/>
          </a:p>
          <a:p>
            <a:r>
              <a:rPr lang="zh-CN" altLang="en-US" dirty="0"/>
              <a:t>这</a:t>
            </a:r>
            <a:r>
              <a:rPr lang="zh-CN" altLang="en-US" dirty="0" smtClean="0"/>
              <a:t>项工作在</a:t>
            </a:r>
            <a:r>
              <a:rPr lang="en-US" altLang="zh-CN" dirty="0" smtClean="0"/>
              <a:t>2006</a:t>
            </a:r>
            <a:r>
              <a:rPr lang="zh-CN" altLang="en-US" dirty="0" smtClean="0"/>
              <a:t>年得到了</a:t>
            </a:r>
            <a:r>
              <a:rPr lang="en-US" altLang="zh-CN" dirty="0"/>
              <a:t>Gödel </a:t>
            </a:r>
            <a:r>
              <a:rPr lang="en-US" altLang="zh-CN" dirty="0" smtClean="0"/>
              <a:t>Prize</a:t>
            </a:r>
            <a:r>
              <a:rPr lang="zh-CN" altLang="en-US" dirty="0" smtClean="0"/>
              <a:t>和</a:t>
            </a:r>
            <a:r>
              <a:rPr lang="en-US" altLang="zh-CN" dirty="0"/>
              <a:t>Fulkerson </a:t>
            </a:r>
            <a:r>
              <a:rPr lang="en-US" altLang="zh-CN" dirty="0" smtClean="0"/>
              <a:t>Prize</a:t>
            </a:r>
            <a:r>
              <a:rPr lang="zh-CN" altLang="en-US" dirty="0" smtClean="0"/>
              <a:t>。</a:t>
            </a:r>
            <a:endParaRPr lang="en-US" altLang="zh-CN" dirty="0" smtClean="0"/>
          </a:p>
        </p:txBody>
      </p:sp>
    </p:spTree>
    <p:extLst>
      <p:ext uri="{BB962C8B-B14F-4D97-AF65-F5344CB8AC3E}">
        <p14:creationId xmlns:p14="http://schemas.microsoft.com/office/powerpoint/2010/main" val="1526334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AKS Test</a:t>
            </a:r>
            <a:endParaRPr lang="zh-CN" altLang="en-US" dirty="0"/>
          </a:p>
        </p:txBody>
      </p:sp>
      <p:sp>
        <p:nvSpPr>
          <p:cNvPr id="3" name="内容占位符 2"/>
          <p:cNvSpPr>
            <a:spLocks noGrp="1"/>
          </p:cNvSpPr>
          <p:nvPr>
            <p:ph idx="1"/>
          </p:nvPr>
        </p:nvSpPr>
        <p:spPr/>
        <p:txBody>
          <a:bodyPr/>
          <a:lstStyle/>
          <a:p>
            <a:r>
              <a:rPr lang="zh-CN" altLang="en-US" dirty="0" smtClean="0"/>
              <a:t>这项工作本身具有极大的意义。</a:t>
            </a:r>
            <a:endParaRPr lang="en-US" altLang="zh-CN" dirty="0" smtClean="0"/>
          </a:p>
          <a:p>
            <a:r>
              <a:rPr lang="zh-CN" altLang="en-US" dirty="0"/>
              <a:t>他</a:t>
            </a:r>
            <a:r>
              <a:rPr lang="zh-CN" altLang="en-US" dirty="0" smtClean="0"/>
              <a:t>是第一个做到了以下四个方面的素性检测算法：</a:t>
            </a:r>
            <a:endParaRPr lang="en-US" altLang="zh-CN" dirty="0" smtClean="0"/>
          </a:p>
          <a:p>
            <a:r>
              <a:rPr lang="en-US" altLang="zh-CN" dirty="0" smtClean="0"/>
              <a:t>1</a:t>
            </a:r>
            <a:r>
              <a:rPr lang="zh-CN" altLang="en-US" dirty="0" smtClean="0"/>
              <a:t>：他能够检验任意整数，而之后要提到的一些测试具有局限性。（比如检验费马素数）</a:t>
            </a:r>
            <a:endParaRPr lang="en-US" altLang="zh-CN" dirty="0" smtClean="0"/>
          </a:p>
          <a:p>
            <a:r>
              <a:rPr lang="en-US" altLang="zh-CN" dirty="0" smtClean="0"/>
              <a:t>2</a:t>
            </a:r>
            <a:r>
              <a:rPr lang="zh-CN" altLang="en-US" dirty="0" smtClean="0"/>
              <a:t>：该算法最坏情况下需要多项式时间。</a:t>
            </a:r>
            <a:endParaRPr lang="en-US" altLang="zh-CN" dirty="0" smtClean="0"/>
          </a:p>
          <a:p>
            <a:r>
              <a:rPr lang="en-US" altLang="zh-CN" dirty="0" smtClean="0"/>
              <a:t>3</a:t>
            </a:r>
            <a:r>
              <a:rPr lang="zh-CN" altLang="en-US" dirty="0" smtClean="0"/>
              <a:t>：这是一个确定性的算法。</a:t>
            </a:r>
            <a:endParaRPr lang="en-US" altLang="zh-CN" dirty="0" smtClean="0"/>
          </a:p>
          <a:p>
            <a:r>
              <a:rPr lang="en-US" altLang="zh-CN" dirty="0" smtClean="0"/>
              <a:t>4</a:t>
            </a:r>
            <a:r>
              <a:rPr lang="zh-CN" altLang="en-US" dirty="0" smtClean="0"/>
              <a:t>：这个算法的正确性不依赖于任何假设。（比如刚刚的</a:t>
            </a:r>
            <a:r>
              <a:rPr lang="en-US" altLang="zh-CN" dirty="0" smtClean="0"/>
              <a:t>miller-</a:t>
            </a:r>
            <a:r>
              <a:rPr lang="en-US" altLang="zh-CN" dirty="0" err="1" smtClean="0"/>
              <a:t>rabin</a:t>
            </a:r>
            <a:r>
              <a:rPr lang="en-US" altLang="zh-CN" dirty="0" smtClean="0"/>
              <a:t> tests</a:t>
            </a:r>
            <a:r>
              <a:rPr lang="zh-CN" altLang="en-US" dirty="0" smtClean="0"/>
              <a:t>可以改造为确定性的但是需要依赖假设）</a:t>
            </a:r>
            <a:endParaRPr lang="zh-CN" altLang="en-US" dirty="0"/>
          </a:p>
        </p:txBody>
      </p:sp>
    </p:spTree>
    <p:extLst>
      <p:ext uri="{BB962C8B-B14F-4D97-AF65-F5344CB8AC3E}">
        <p14:creationId xmlns:p14="http://schemas.microsoft.com/office/powerpoint/2010/main" val="1575805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这个算法依赖于以下引理。</a:t>
                </a:r>
                <a:endParaRPr lang="en-US" altLang="zh-CN" dirty="0" smtClean="0"/>
              </a:p>
              <a:p>
                <a:r>
                  <a:rPr lang="zh-CN" altLang="en-US" dirty="0" smtClean="0"/>
                  <a:t>设</a:t>
                </a:r>
                <a:r>
                  <a:rPr lang="en-US" altLang="zh-CN" dirty="0" smtClean="0"/>
                  <a:t>a</a:t>
                </a:r>
                <a:r>
                  <a:rPr lang="zh-CN" altLang="en-US" dirty="0" smtClean="0"/>
                  <a:t>和</a:t>
                </a:r>
                <a:r>
                  <a:rPr lang="en-US" altLang="zh-CN" dirty="0" smtClean="0"/>
                  <a:t>n</a:t>
                </a:r>
                <a:r>
                  <a:rPr lang="zh-CN" altLang="en-US" dirty="0" smtClean="0"/>
                  <a:t>互质，</a:t>
                </a:r>
                <a:r>
                  <a:rPr lang="en-US" altLang="zh-CN" dirty="0" smtClean="0"/>
                  <a:t>a</a:t>
                </a:r>
                <a:r>
                  <a:rPr lang="zh-CN" altLang="en-US" dirty="0" smtClean="0"/>
                  <a:t>≠</a:t>
                </a:r>
                <a:r>
                  <a:rPr lang="en-US" altLang="zh-CN" dirty="0" smtClean="0"/>
                  <a:t>0</a:t>
                </a:r>
                <a:r>
                  <a:rPr lang="zh-CN" altLang="en-US" dirty="0" smtClean="0"/>
                  <a:t>，则有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𝑛</m:t>
                        </m:r>
                      </m:sup>
                    </m:sSup>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𝑋</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 (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oMath>
                </a14:m>
                <a:r>
                  <a:rPr lang="zh-CN" altLang="en-US" dirty="0" smtClean="0"/>
                  <a:t>当且仅当</a:t>
                </a:r>
                <a:r>
                  <a:rPr lang="en-US" altLang="zh-CN" dirty="0" smtClean="0"/>
                  <a:t>n</a:t>
                </a:r>
                <a:r>
                  <a:rPr lang="zh-CN" altLang="en-US" dirty="0" smtClean="0"/>
                  <a:t>为质数</a:t>
                </a:r>
                <a:endParaRPr lang="en-US" altLang="zh-CN" dirty="0" smtClean="0"/>
              </a:p>
              <a:p>
                <a:r>
                  <a:rPr lang="zh-CN" altLang="en-US" dirty="0" smtClean="0"/>
                  <a:t>其中左右两边都是两个多项式，</a:t>
                </a:r>
                <a:r>
                  <a:rPr lang="en-US" altLang="zh-CN" dirty="0" smtClean="0"/>
                  <a:t>X</a:t>
                </a:r>
                <a:r>
                  <a:rPr lang="zh-CN" altLang="en-US" dirty="0" smtClean="0"/>
                  <a:t>为变量。</a:t>
                </a:r>
                <a:endParaRPr lang="en-US" altLang="zh-CN" dirty="0" smtClean="0"/>
              </a:p>
              <a:p>
                <a:r>
                  <a:rPr lang="zh-CN" altLang="en-US" dirty="0" smtClean="0"/>
                  <a:t>证明如下：</a:t>
                </a:r>
                <a:endParaRPr lang="en-US" altLang="zh-CN" dirty="0" smtClean="0"/>
              </a:p>
              <a:p>
                <a:r>
                  <a:rPr lang="zh-CN" altLang="en-US" dirty="0"/>
                  <a:t>先</a:t>
                </a:r>
                <a:r>
                  <a:rPr lang="zh-CN" altLang="en-US" dirty="0" smtClean="0"/>
                  <a:t>证充分性，若</a:t>
                </a:r>
                <a:r>
                  <a:rPr lang="en-US" altLang="zh-CN" dirty="0" smtClean="0"/>
                  <a:t>n</a:t>
                </a:r>
                <a:r>
                  <a:rPr lang="zh-CN" altLang="en-US" dirty="0" smtClean="0"/>
                  <a:t>为质数</a:t>
                </a:r>
                <a:endParaRPr lang="en-US" altLang="zh-CN" dirty="0" smtClean="0"/>
              </a:p>
              <a:p>
                <a:r>
                  <a:rPr lang="zh-CN" altLang="en-US" dirty="0" smtClean="0"/>
                  <a:t>则有</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i="1" smtClean="0">
                                <a:latin typeface="Cambria Math" panose="02040503050406030204" pitchFamily="18" charset="0"/>
                              </a:rPr>
                              <m:t>𝑛</m:t>
                            </m:r>
                          </m:num>
                          <m:den>
                            <m:r>
                              <a:rPr lang="en-US" altLang="zh-CN" b="0" i="1" smtClean="0">
                                <a:latin typeface="Cambria Math" panose="02040503050406030204" pitchFamily="18" charset="0"/>
                              </a:rPr>
                              <m:t>𝑖</m:t>
                            </m:r>
                          </m:den>
                        </m:f>
                      </m:e>
                    </m:d>
                    <m:r>
                      <a:rPr lang="en-US" altLang="zh-CN" b="0" i="1" smtClean="0">
                        <a:latin typeface="Cambria Math" panose="02040503050406030204" pitchFamily="18" charset="0"/>
                      </a:rPr>
                      <m:t>=0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,0&lt;</m:t>
                    </m:r>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𝑛</m:t>
                    </m:r>
                  </m:oMath>
                </a14:m>
                <a:r>
                  <a:rPr lang="zh-CN" altLang="en-US" dirty="0" smtClean="0"/>
                  <a:t>，因此有左边</a:t>
                </a:r>
                <a:r>
                  <a:rPr lang="en-US" altLang="zh-CN" dirty="0" smtClean="0"/>
                  <a:t>=</a:t>
                </a:r>
                <a:r>
                  <a:rPr lang="zh-CN" altLang="en-US" dirty="0" smtClean="0"/>
                  <a:t>右边</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88713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再证必要性，假设</a:t>
                </a:r>
                <a:r>
                  <a:rPr lang="en-US" altLang="zh-CN" dirty="0"/>
                  <a:t>n</a:t>
                </a:r>
                <a:r>
                  <a:rPr lang="zh-CN" altLang="en-US" dirty="0"/>
                  <a:t>为合数</a:t>
                </a:r>
                <a:endParaRPr lang="en-US" altLang="zh-CN" dirty="0"/>
              </a:p>
              <a:p>
                <a:r>
                  <a:rPr lang="zh-CN" altLang="en-US" dirty="0"/>
                  <a:t>设</a:t>
                </a:r>
                <a:r>
                  <a:rPr lang="en-US" altLang="zh-CN" dirty="0"/>
                  <a:t>q</a:t>
                </a:r>
                <a:r>
                  <a:rPr lang="zh-CN" altLang="en-US" dirty="0"/>
                  <a:t>是</a:t>
                </a:r>
                <a:r>
                  <a:rPr lang="en-US" altLang="zh-CN" dirty="0"/>
                  <a:t>n</a:t>
                </a:r>
                <a:r>
                  <a:rPr lang="zh-CN" altLang="en-US" dirty="0"/>
                  <a:t>的一个质因子，且</a:t>
                </a:r>
                <a:r>
                  <a:rPr lang="en-US" altLang="zh-CN" dirty="0" err="1"/>
                  <a:t>q^k</a:t>
                </a:r>
                <a:r>
                  <a:rPr lang="en-US" altLang="zh-CN" dirty="0"/>
                  <a:t> | n</a:t>
                </a:r>
              </a:p>
              <a:p>
                <a:r>
                  <a:rPr lang="zh-CN" altLang="en-US" dirty="0" smtClean="0"/>
                  <a:t>则有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𝑘</m:t>
                        </m:r>
                      </m:sup>
                    </m:sSup>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f>
                          <m:fPr>
                            <m:type m:val="noBar"/>
                            <m:ctrlPr>
                              <a:rPr lang="en-US" altLang="zh-CN" i="1" smtClean="0">
                                <a:latin typeface="Cambria Math" panose="02040503050406030204" pitchFamily="18" charset="0"/>
                                <a:ea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𝑛</m:t>
                            </m:r>
                          </m:num>
                          <m:den>
                            <m:r>
                              <a:rPr lang="en-US" altLang="zh-CN" b="0" i="1" smtClean="0">
                                <a:latin typeface="Cambria Math" panose="02040503050406030204" pitchFamily="18" charset="0"/>
                                <a:ea typeface="Cambria Math" panose="02040503050406030204" pitchFamily="18" charset="0"/>
                              </a:rPr>
                              <m:t>𝑞</m:t>
                            </m:r>
                          </m:den>
                        </m:f>
                      </m:e>
                    </m:d>
                  </m:oMath>
                </a14:m>
                <a:r>
                  <a:rPr lang="zh-CN" altLang="en-US" dirty="0" smtClean="0"/>
                  <a:t>，则</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𝑞</m:t>
                        </m:r>
                      </m:sup>
                    </m:sSup>
                  </m:oMath>
                </a14:m>
                <a:r>
                  <a:rPr lang="zh-CN" altLang="en-US" dirty="0" smtClean="0"/>
                  <a:t>前系数</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i="1" smtClean="0">
                                <a:latin typeface="Cambria Math" panose="02040503050406030204" pitchFamily="18" charset="0"/>
                              </a:rPr>
                              <m:t>𝑛</m:t>
                            </m:r>
                          </m:num>
                          <m:den>
                            <m:r>
                              <a:rPr lang="en-US" altLang="zh-CN" b="0" i="1" smtClean="0">
                                <a:latin typeface="Cambria Math" panose="02040503050406030204" pitchFamily="18" charset="0"/>
                              </a:rPr>
                              <m:t>𝑞</m:t>
                            </m:r>
                          </m:den>
                        </m:f>
                      </m:e>
                    </m:d>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sup>
                    </m:sSup>
                  </m:oMath>
                </a14:m>
                <a:r>
                  <a:rPr lang="zh-CN" altLang="en-US" dirty="0" smtClean="0"/>
                  <a:t>不为</a:t>
                </a:r>
                <a:r>
                  <a:rPr lang="en-US" altLang="zh-CN" dirty="0" smtClean="0"/>
                  <a:t>0</a:t>
                </a:r>
                <a:r>
                  <a:rPr lang="zh-CN" altLang="en-US" dirty="0" smtClean="0"/>
                  <a:t>，因此左右边不等</a:t>
                </a:r>
                <a:endParaRPr lang="en-US" altLang="zh-CN" dirty="0" smtClean="0"/>
              </a:p>
              <a:p>
                <a:r>
                  <a:rPr lang="zh-CN" altLang="en-US" dirty="0"/>
                  <a:t>证</a:t>
                </a:r>
                <a:r>
                  <a:rPr lang="zh-CN" altLang="en-US" dirty="0" smtClean="0"/>
                  <a:t>毕</a:t>
                </a:r>
                <a:endParaRPr lang="en-US" altLang="zh-CN" dirty="0" smtClean="0"/>
              </a:p>
              <a:p>
                <a:r>
                  <a:rPr lang="zh-CN" altLang="en-US" dirty="0" smtClean="0"/>
                  <a:t>因此这个引理可以成为我们的判据（找一些</a:t>
                </a:r>
                <a:r>
                  <a:rPr lang="en-US" altLang="zh-CN" dirty="0" smtClean="0"/>
                  <a:t>a</a:t>
                </a:r>
                <a:r>
                  <a:rPr lang="zh-CN" altLang="en-US" dirty="0" smtClean="0"/>
                  <a:t>来验证）</a:t>
                </a:r>
                <a:endParaRPr lang="en-US" altLang="zh-CN" dirty="0" smtClean="0"/>
              </a:p>
              <a:p>
                <a:r>
                  <a:rPr lang="zh-CN" altLang="en-US" dirty="0" smtClean="0"/>
                  <a:t>然而这里需要计算一个多项式的</a:t>
                </a:r>
                <a:r>
                  <a:rPr lang="en-US" altLang="zh-CN" dirty="0" smtClean="0"/>
                  <a:t>n</a:t>
                </a:r>
                <a:r>
                  <a:rPr lang="zh-CN" altLang="en-US" dirty="0" smtClean="0"/>
                  <a:t>次，这个时间本身需要指数时间。</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
        <p:nvSpPr>
          <p:cNvPr id="4" name="文本框 3"/>
          <p:cNvSpPr txBox="1"/>
          <p:nvPr/>
        </p:nvSpPr>
        <p:spPr>
          <a:xfrm>
            <a:off x="5641848" y="297180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650708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因此我们选择一个较小的</a:t>
                </a:r>
                <a:r>
                  <a:rPr lang="en-US" altLang="zh-CN" dirty="0" smtClean="0"/>
                  <a:t>r</a:t>
                </a:r>
                <a:r>
                  <a:rPr lang="zh-CN" altLang="en-US" dirty="0" smtClean="0"/>
                  <a:t>。</a:t>
                </a:r>
                <a:endParaRPr lang="en-US" altLang="zh-CN" dirty="0" smtClean="0"/>
              </a:p>
              <a:p>
                <a:r>
                  <a:rPr lang="zh-CN" altLang="en-US" dirty="0"/>
                  <a:t>来</a:t>
                </a:r>
                <a:r>
                  <a:rPr lang="zh-CN" altLang="en-US" dirty="0" smtClean="0"/>
                  <a:t>计算</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i="1">
                            <a:latin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i="1">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 ( </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𝑋</m:t>
                        </m:r>
                      </m:e>
                      <m:sup>
                        <m:r>
                          <a:rPr lang="en-US" altLang="zh-CN" b="0" i="1" dirty="0" smtClean="0">
                            <a:latin typeface="Cambria Math" panose="02040503050406030204" pitchFamily="18" charset="0"/>
                          </a:rPr>
                          <m:t>𝑟</m:t>
                        </m:r>
                      </m:sup>
                    </m:sSup>
                    <m:r>
                      <a:rPr lang="en-US" altLang="zh-CN" b="0" i="1" dirty="0" smtClean="0">
                        <a:latin typeface="Cambria Math" panose="02040503050406030204" pitchFamily="18" charset="0"/>
                      </a:rPr>
                      <m:t>−1, 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 )</m:t>
                    </m:r>
                  </m:oMath>
                </a14:m>
                <a:endParaRPr lang="en-US" altLang="zh-CN" dirty="0" smtClean="0"/>
              </a:p>
              <a:p>
                <a:r>
                  <a:rPr lang="zh-CN" altLang="en-US" dirty="0"/>
                  <a:t>由</a:t>
                </a:r>
                <a:r>
                  <a:rPr lang="zh-CN" altLang="en-US" dirty="0" smtClean="0"/>
                  <a:t>之前的引理得，若</a:t>
                </a:r>
                <a:r>
                  <a:rPr lang="en-US" altLang="zh-CN" dirty="0" smtClean="0"/>
                  <a:t>n</a:t>
                </a:r>
                <a:r>
                  <a:rPr lang="zh-CN" altLang="en-US" dirty="0" smtClean="0"/>
                  <a:t>为质数，则以上条件仍然成立。</a:t>
                </a:r>
                <a:endParaRPr lang="en-US" altLang="zh-CN" dirty="0" smtClean="0"/>
              </a:p>
              <a:p>
                <a:r>
                  <a:rPr lang="zh-CN" altLang="en-US" dirty="0" smtClean="0"/>
                  <a:t>但若</a:t>
                </a:r>
                <a:r>
                  <a:rPr lang="en-US" altLang="zh-CN" dirty="0" smtClean="0"/>
                  <a:t>n</a:t>
                </a:r>
                <a:r>
                  <a:rPr lang="zh-CN" altLang="en-US" dirty="0" smtClean="0"/>
                  <a:t>为合数，则以上条件也可能成立。</a:t>
                </a:r>
                <a:endParaRPr lang="en-US" altLang="zh-CN" dirty="0" smtClean="0"/>
              </a:p>
              <a:p>
                <a:r>
                  <a:rPr lang="zh-CN" altLang="en-US" dirty="0" smtClean="0"/>
                  <a:t>计算</a:t>
                </a:r>
                <a:r>
                  <a:rPr lang="en-US" altLang="zh-CN" dirty="0" smtClean="0"/>
                  <a:t>mod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𝑟</m:t>
                        </m:r>
                      </m:sup>
                    </m:sSup>
                    <m:r>
                      <a:rPr lang="en-US" altLang="zh-CN" b="0" i="1" smtClean="0">
                        <a:latin typeface="Cambria Math" panose="02040503050406030204" pitchFamily="18" charset="0"/>
                      </a:rPr>
                      <m:t>−1</m:t>
                    </m:r>
                  </m:oMath>
                </a14:m>
                <a:r>
                  <a:rPr lang="en-US" altLang="zh-CN" dirty="0" smtClean="0"/>
                  <a:t>,n</a:t>
                </a:r>
                <a:r>
                  <a:rPr lang="zh-CN" altLang="en-US" dirty="0" smtClean="0"/>
                  <a:t>下的多项式加减乘法只需要</a:t>
                </a:r>
                <a:r>
                  <a:rPr lang="en-US" altLang="zh-CN" dirty="0" smtClean="0"/>
                  <a:t>r^2</a:t>
                </a:r>
                <a:r>
                  <a:rPr lang="zh-CN" altLang="en-US" dirty="0" smtClean="0"/>
                  <a:t>*</a:t>
                </a:r>
                <a:r>
                  <a:rPr lang="en-US" altLang="zh-CN" dirty="0" err="1" smtClean="0"/>
                  <a:t>logn</a:t>
                </a:r>
                <a:r>
                  <a:rPr lang="zh-CN" altLang="en-US" dirty="0" smtClean="0"/>
                  <a:t>的复杂度。</a:t>
                </a:r>
                <a:endParaRPr lang="en-US" altLang="zh-CN" dirty="0" smtClean="0"/>
              </a:p>
              <a:p>
                <a:r>
                  <a:rPr lang="zh-CN" altLang="en-US" dirty="0" smtClean="0"/>
                  <a:t>因此，通过选择合适的</a:t>
                </a:r>
                <a:r>
                  <a:rPr lang="en-US" altLang="zh-CN" dirty="0" smtClean="0"/>
                  <a:t>a</a:t>
                </a:r>
                <a:r>
                  <a:rPr lang="zh-CN" altLang="en-US" dirty="0" smtClean="0"/>
                  <a:t>和</a:t>
                </a:r>
                <a:r>
                  <a:rPr lang="en-US" altLang="zh-CN" dirty="0" smtClean="0"/>
                  <a:t>r</a:t>
                </a:r>
                <a:r>
                  <a:rPr lang="zh-CN" altLang="en-US" dirty="0" smtClean="0"/>
                  <a:t>，来验证</a:t>
                </a:r>
                <a:r>
                  <a:rPr lang="en-US" altLang="zh-CN" dirty="0" smtClean="0"/>
                  <a:t>n</a:t>
                </a:r>
                <a:r>
                  <a:rPr lang="zh-CN" altLang="en-US" dirty="0" smtClean="0"/>
                  <a:t>的素性就是这个算法的核心思想。</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87212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Ring &amp; Field</a:t>
            </a:r>
            <a:endParaRPr lang="zh-CN" altLang="en-US" dirty="0"/>
          </a:p>
        </p:txBody>
      </p:sp>
      <p:sp>
        <p:nvSpPr>
          <p:cNvPr id="3" name="内容占位符 2"/>
          <p:cNvSpPr>
            <a:spLocks noGrp="1"/>
          </p:cNvSpPr>
          <p:nvPr>
            <p:ph idx="1"/>
          </p:nvPr>
        </p:nvSpPr>
        <p:spPr/>
        <p:txBody>
          <a:bodyPr/>
          <a:lstStyle/>
          <a:p>
            <a:r>
              <a:rPr lang="en-US" altLang="zh-CN" dirty="0" smtClean="0"/>
              <a:t>(R,+,*)</a:t>
            </a:r>
            <a:r>
              <a:rPr lang="zh-CN" altLang="en-US" dirty="0" smtClean="0"/>
              <a:t>构成一个环当且仅当：</a:t>
            </a:r>
            <a:endParaRPr lang="en-US" altLang="zh-CN" dirty="0" smtClean="0"/>
          </a:p>
          <a:p>
            <a:r>
              <a:rPr lang="en-US" altLang="zh-CN" dirty="0" smtClean="0"/>
              <a:t>1</a:t>
            </a:r>
            <a:r>
              <a:rPr lang="en-US" altLang="zh-CN" dirty="0"/>
              <a:t>.</a:t>
            </a:r>
            <a:r>
              <a:rPr lang="en-US" altLang="zh-CN" dirty="0" smtClean="0">
                <a:sym typeface="Wingdings" panose="05000000000000000000" pitchFamily="2" charset="2"/>
              </a:rPr>
              <a:t> (R,+)</a:t>
            </a:r>
            <a:r>
              <a:rPr lang="zh-CN" altLang="en-US" dirty="0" smtClean="0">
                <a:sym typeface="Wingdings" panose="05000000000000000000" pitchFamily="2" charset="2"/>
              </a:rPr>
              <a:t>构成一个交换群（满足交换律的群）</a:t>
            </a:r>
            <a:endParaRPr lang="en-US" altLang="zh-CN" dirty="0" smtClean="0">
              <a:sym typeface="Wingdings" panose="05000000000000000000" pitchFamily="2" charset="2"/>
            </a:endParaRPr>
          </a:p>
          <a:p>
            <a:r>
              <a:rPr lang="en-US" altLang="zh-CN" dirty="0" smtClean="0">
                <a:sym typeface="Wingdings" panose="05000000000000000000" pitchFamily="2" charset="2"/>
              </a:rPr>
              <a:t>2. (R,*)</a:t>
            </a:r>
            <a:r>
              <a:rPr lang="zh-CN" altLang="en-US" dirty="0" smtClean="0">
                <a:sym typeface="Wingdings" panose="05000000000000000000" pitchFamily="2" charset="2"/>
              </a:rPr>
              <a:t>构成一个半群（逆元不一定存在的群）</a:t>
            </a:r>
            <a:endParaRPr lang="en-US" altLang="zh-CN" dirty="0" smtClean="0">
              <a:sym typeface="Wingdings" panose="05000000000000000000" pitchFamily="2" charset="2"/>
            </a:endParaRPr>
          </a:p>
          <a:p>
            <a:r>
              <a:rPr lang="en-US" altLang="zh-CN" dirty="0" smtClean="0">
                <a:sym typeface="Wingdings" panose="05000000000000000000" pitchFamily="2" charset="2"/>
              </a:rPr>
              <a:t>3. </a:t>
            </a:r>
            <a:r>
              <a:rPr lang="zh-CN" altLang="en-US" dirty="0" smtClean="0">
                <a:sym typeface="Wingdings" panose="05000000000000000000" pitchFamily="2" charset="2"/>
              </a:rPr>
              <a:t>乘法和加法满足分配率</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en-US" altLang="zh-CN" dirty="0" smtClean="0">
                <a:sym typeface="Wingdings" panose="05000000000000000000" pitchFamily="2" charset="2"/>
              </a:rPr>
              <a:t>(R,+,*)</a:t>
            </a:r>
            <a:r>
              <a:rPr lang="zh-CN" altLang="en-US" dirty="0" smtClean="0">
                <a:sym typeface="Wingdings" panose="05000000000000000000" pitchFamily="2" charset="2"/>
              </a:rPr>
              <a:t>构成一个域当且仅当：</a:t>
            </a:r>
            <a:endParaRPr lang="en-US" altLang="zh-CN" dirty="0" smtClean="0">
              <a:sym typeface="Wingdings" panose="05000000000000000000" pitchFamily="2" charset="2"/>
            </a:endParaRPr>
          </a:p>
          <a:p>
            <a:r>
              <a:rPr lang="en-US" altLang="zh-CN" dirty="0" smtClean="0">
                <a:sym typeface="Wingdings" panose="05000000000000000000" pitchFamily="2" charset="2"/>
              </a:rPr>
              <a:t>1. (R,+</a:t>
            </a:r>
            <a:r>
              <a:rPr lang="en-US" altLang="zh-CN" dirty="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构成一个环</a:t>
            </a:r>
            <a:endParaRPr lang="en-US" altLang="zh-CN" dirty="0" smtClean="0">
              <a:sym typeface="Wingdings" panose="05000000000000000000" pitchFamily="2" charset="2"/>
            </a:endParaRPr>
          </a:p>
          <a:p>
            <a:r>
              <a:rPr lang="en-US" altLang="zh-CN" dirty="0" smtClean="0">
                <a:sym typeface="Wingdings" panose="05000000000000000000" pitchFamily="2" charset="2"/>
              </a:rPr>
              <a:t>2. (R,*)</a:t>
            </a:r>
            <a:r>
              <a:rPr lang="zh-CN" altLang="en-US" dirty="0" smtClean="0">
                <a:sym typeface="Wingdings" panose="05000000000000000000" pitchFamily="2" charset="2"/>
              </a:rPr>
              <a:t>构成一个交换群</a:t>
            </a:r>
            <a:endParaRPr lang="zh-CN" altLang="en-US" dirty="0"/>
          </a:p>
        </p:txBody>
      </p:sp>
    </p:spTree>
    <p:extLst>
      <p:ext uri="{BB962C8B-B14F-4D97-AF65-F5344CB8AC3E}">
        <p14:creationId xmlns:p14="http://schemas.microsoft.com/office/powerpoint/2010/main" val="31168972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𝑛</m:t>
                        </m:r>
                      </m:sub>
                    </m:sSub>
                  </m:oMath>
                </a14:m>
                <a:r>
                  <a:rPr lang="zh-CN" altLang="en-US" dirty="0" smtClean="0"/>
                  <a:t>，模</a:t>
                </a:r>
                <a:r>
                  <a:rPr lang="en-US" altLang="zh-CN" dirty="0" smtClean="0"/>
                  <a:t>n</a:t>
                </a:r>
                <a:r>
                  <a:rPr lang="zh-CN" altLang="en-US" dirty="0" smtClean="0"/>
                  <a:t>整数环，表示模</a:t>
                </a:r>
                <a:r>
                  <a:rPr lang="en-US" altLang="zh-CN" dirty="0" smtClean="0"/>
                  <a:t>n</a:t>
                </a:r>
                <a:r>
                  <a:rPr lang="zh-CN" altLang="en-US" dirty="0" smtClean="0"/>
                  <a:t>下的加减乘法</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oMath>
                </a14:m>
                <a:r>
                  <a:rPr lang="zh-CN" altLang="en-US" dirty="0" smtClean="0"/>
                  <a:t>，模</a:t>
                </a:r>
                <a:r>
                  <a:rPr lang="en-US" altLang="zh-CN" dirty="0" smtClean="0"/>
                  <a:t>p</a:t>
                </a:r>
                <a:r>
                  <a:rPr lang="zh-CN" altLang="en-US" dirty="0" smtClean="0"/>
                  <a:t>有限域，表示模</a:t>
                </a:r>
                <a:r>
                  <a:rPr lang="en-US" altLang="zh-CN" dirty="0" smtClean="0"/>
                  <a:t>p</a:t>
                </a:r>
                <a:r>
                  <a:rPr lang="zh-CN" altLang="en-US" dirty="0" smtClean="0"/>
                  <a:t>下的加减乘除法</a:t>
                </a:r>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r>
                  <a:rPr lang="zh-CN" altLang="en-US" dirty="0" smtClean="0"/>
                  <a:t>，表示系数在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oMath>
                </a14:m>
                <a:r>
                  <a:rPr lang="zh-CN" altLang="en-US" dirty="0" smtClean="0"/>
                  <a:t>内的多项式</a:t>
                </a:r>
                <a:endParaRPr lang="en-US" altLang="zh-CN" dirty="0" smtClean="0"/>
              </a:p>
              <a:p>
                <a:r>
                  <a:rPr lang="en-US" altLang="zh-CN" dirty="0"/>
                  <a:t>p</a:t>
                </a:r>
                <a:r>
                  <a:rPr lang="zh-CN" altLang="en-US" dirty="0" smtClean="0"/>
                  <a:t>是质数，且</a:t>
                </a:r>
                <a:r>
                  <a:rPr lang="en-US" altLang="zh-CN" dirty="0" smtClean="0"/>
                  <a:t>h(X)</a:t>
                </a:r>
                <a:r>
                  <a:rPr lang="zh-CN" altLang="en-US" dirty="0" smtClean="0"/>
                  <a:t>是一个次数为</a:t>
                </a:r>
                <a:r>
                  <a:rPr lang="en-US" altLang="zh-CN" dirty="0" smtClean="0"/>
                  <a:t>d</a:t>
                </a:r>
                <a:r>
                  <a:rPr lang="zh-CN" altLang="en-US" dirty="0" smtClean="0"/>
                  <a:t>的在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oMath>
                </a14:m>
                <a:r>
                  <a:rPr lang="zh-CN" altLang="en-US" dirty="0" smtClean="0"/>
                  <a:t>下的不可约多项式（即在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oMath>
                </a14:m>
                <a:r>
                  <a:rPr lang="en-US" altLang="zh-CN" dirty="0" smtClean="0"/>
                  <a:t>[X]</a:t>
                </a:r>
                <a:r>
                  <a:rPr lang="zh-CN" altLang="en-US" dirty="0" smtClean="0"/>
                  <a:t>的意义下不可分解），则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r>
                      <a:rPr lang="en-US" altLang="zh-CN" i="1">
                        <a:latin typeface="Cambria Math" panose="02040503050406030204" pitchFamily="18" charset="0"/>
                      </a:rPr>
                      <m:t> </m:t>
                    </m:r>
                  </m:oMath>
                </a14:m>
                <a:r>
                  <a:rPr lang="en-US" altLang="zh-CN" dirty="0"/>
                  <a:t>[X]/(h(X)) </a:t>
                </a:r>
                <a:r>
                  <a:rPr lang="zh-CN" altLang="en-US" dirty="0" smtClean="0"/>
                  <a:t>是一个</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𝑑</m:t>
                        </m:r>
                      </m:sup>
                    </m:sSup>
                  </m:oMath>
                </a14:m>
                <a:r>
                  <a:rPr lang="zh-CN" altLang="en-US" dirty="0" smtClean="0"/>
                  <a:t>阶的有限域，表示</a:t>
                </a:r>
                <a:r>
                  <a:rPr lang="en-US" altLang="zh-CN" dirty="0" smtClean="0"/>
                  <a:t>mod h(X),p</a:t>
                </a:r>
                <a:r>
                  <a:rPr lang="zh-CN" altLang="en-US" dirty="0" smtClean="0"/>
                  <a:t>下的加减乘除运算</a:t>
                </a:r>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zh-CN" altLang="en-US" dirty="0" smtClean="0"/>
                  <a:t>，表示若</a:t>
                </a:r>
                <a:r>
                  <a:rPr lang="en-US" altLang="zh-CN" dirty="0" smtClean="0"/>
                  <a:t>(</a:t>
                </a:r>
                <a:r>
                  <a:rPr lang="en-US" altLang="zh-CN" dirty="0" err="1" smtClean="0"/>
                  <a:t>a,r</a:t>
                </a:r>
                <a:r>
                  <a:rPr lang="en-US" altLang="zh-CN" dirty="0" smtClean="0"/>
                  <a:t>)=1</a:t>
                </a:r>
                <a:r>
                  <a:rPr lang="zh-CN" altLang="en-US" dirty="0" smtClean="0"/>
                  <a:t>，则其等于最小的</a:t>
                </a:r>
                <a:r>
                  <a:rPr lang="en-US" altLang="zh-CN" dirty="0" smtClean="0"/>
                  <a:t>k&gt;0</a:t>
                </a:r>
                <a:r>
                  <a:rPr lang="zh-CN" altLang="en-US" dirty="0" smtClean="0"/>
                  <a:t>使得，</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𝑘</m:t>
                        </m:r>
                      </m:sup>
                    </m:sSup>
                  </m:oMath>
                </a14:m>
                <a:r>
                  <a:rPr lang="en-US" altLang="zh-CN" dirty="0"/>
                  <a:t> = 1 (mod r</a:t>
                </a:r>
                <a:r>
                  <a:rPr lang="en-US" altLang="zh-CN" dirty="0" smtClean="0"/>
                  <a:t>)</a:t>
                </a:r>
                <a:r>
                  <a:rPr lang="zh-CN" altLang="en-US" dirty="0" smtClean="0"/>
                  <a:t>，即</a:t>
                </a:r>
                <a:r>
                  <a:rPr lang="en-US" altLang="zh-CN" dirty="0" smtClean="0"/>
                  <a:t>a</a:t>
                </a:r>
                <a:r>
                  <a:rPr lang="zh-CN" altLang="en-US" dirty="0" smtClean="0"/>
                  <a:t>在</a:t>
                </a:r>
                <a:r>
                  <a:rPr lang="en-US" altLang="zh-CN" dirty="0" smtClean="0"/>
                  <a:t>mod r</a:t>
                </a:r>
                <a:r>
                  <a:rPr lang="zh-CN" altLang="en-US" dirty="0" smtClean="0"/>
                  <a:t>下的阶。</a:t>
                </a:r>
                <a:endParaRPr lang="en-US" altLang="zh-CN" dirty="0" smtClean="0"/>
              </a:p>
              <a:p>
                <a:r>
                  <a:rPr lang="el-GR" altLang="zh-CN" dirty="0"/>
                  <a:t>φ(</a:t>
                </a:r>
                <a:r>
                  <a:rPr lang="en-US" altLang="zh-CN" dirty="0"/>
                  <a:t>r</a:t>
                </a:r>
                <a:r>
                  <a:rPr lang="en-US" altLang="zh-CN" dirty="0" smtClean="0"/>
                  <a:t>)</a:t>
                </a:r>
                <a:r>
                  <a:rPr lang="zh-CN" altLang="en-US" dirty="0" smtClean="0"/>
                  <a:t>，欧拉函数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4580" b="-3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5036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PRIMES in co-NP</a:t>
            </a:r>
            <a:endParaRPr lang="zh-CN" altLang="en-US" dirty="0"/>
          </a:p>
        </p:txBody>
      </p:sp>
      <p:sp>
        <p:nvSpPr>
          <p:cNvPr id="3" name="内容占位符 2"/>
          <p:cNvSpPr>
            <a:spLocks noGrp="1"/>
          </p:cNvSpPr>
          <p:nvPr>
            <p:ph idx="1"/>
          </p:nvPr>
        </p:nvSpPr>
        <p:spPr/>
        <p:txBody>
          <a:bodyPr/>
          <a:lstStyle/>
          <a:p>
            <a:r>
              <a:rPr lang="en-US" altLang="zh-CN" dirty="0" smtClean="0"/>
              <a:t>PRIMES</a:t>
            </a:r>
            <a:r>
              <a:rPr lang="zh-CN" altLang="en-US" dirty="0" smtClean="0"/>
              <a:t>在</a:t>
            </a:r>
            <a:r>
              <a:rPr lang="en-US" altLang="zh-CN" dirty="0" smtClean="0"/>
              <a:t>co-NP</a:t>
            </a:r>
            <a:r>
              <a:rPr lang="zh-CN" altLang="en-US" dirty="0" smtClean="0"/>
              <a:t>类中是显然的</a:t>
            </a:r>
            <a:endParaRPr lang="en-US" altLang="zh-CN" dirty="0" smtClean="0"/>
          </a:p>
          <a:p>
            <a:r>
              <a:rPr lang="zh-CN" altLang="en-US" dirty="0"/>
              <a:t>当</a:t>
            </a:r>
            <a:r>
              <a:rPr lang="zh-CN" altLang="en-US" dirty="0" smtClean="0"/>
              <a:t>我们判断一个数不是质数时，我们需要给出他的一个因子，很容易在多项式时间内判断该因子是否是约数。</a:t>
            </a:r>
            <a:endParaRPr lang="en-US" altLang="zh-CN" dirty="0" smtClean="0"/>
          </a:p>
          <a:p>
            <a:r>
              <a:rPr lang="zh-CN" altLang="en-US" dirty="0" smtClean="0"/>
              <a:t>即关键在于我们需要一个有效的判据，来检验答案的合法性。</a:t>
            </a:r>
            <a:endParaRPr lang="zh-CN" altLang="en-US" dirty="0"/>
          </a:p>
        </p:txBody>
      </p:sp>
    </p:spTree>
    <p:extLst>
      <p:ext uri="{BB962C8B-B14F-4D97-AF65-F5344CB8AC3E}">
        <p14:creationId xmlns:p14="http://schemas.microsoft.com/office/powerpoint/2010/main" val="368344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Input: </a:t>
                </a:r>
                <a:r>
                  <a:rPr lang="en-US" altLang="zh-CN" dirty="0"/>
                  <a:t>Integer</a:t>
                </a:r>
                <a:r>
                  <a:rPr lang="zh-CN" altLang="en-US" dirty="0" smtClean="0"/>
                  <a:t> </a:t>
                </a:r>
                <a:r>
                  <a:rPr lang="en-US" altLang="zh-CN" dirty="0" smtClean="0"/>
                  <a:t>n </a:t>
                </a:r>
                <a:r>
                  <a:rPr lang="en-US" altLang="zh-CN" dirty="0"/>
                  <a:t>&gt; 1.</a:t>
                </a:r>
              </a:p>
              <a:p>
                <a:r>
                  <a:rPr lang="en-US" altLang="zh-CN" dirty="0"/>
                  <a:t>1. If (n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𝑏</m:t>
                        </m:r>
                      </m:sup>
                    </m:sSup>
                  </m:oMath>
                </a14:m>
                <a:r>
                  <a:rPr lang="en-US" altLang="zh-CN" dirty="0"/>
                  <a:t> for a ∈ N and b &gt; 1), output COMPOSITE.</a:t>
                </a:r>
              </a:p>
              <a:p>
                <a:r>
                  <a:rPr lang="en-US" altLang="zh-CN" dirty="0"/>
                  <a:t>2. Find the smallest r 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oMath>
                </a14:m>
                <a:r>
                  <a:rPr lang="en-US" altLang="zh-CN" dirty="0"/>
                  <a:t>(n) </a:t>
                </a:r>
                <a:r>
                  <a:rPr lang="en-US" altLang="zh-CN" dirty="0" smtClean="0"/>
                  <a:t>&gt;</a:t>
                </a:r>
                <a14:m>
                  <m:oMath xmlns:m="http://schemas.openxmlformats.org/officeDocument/2006/math">
                    <m:sSup>
                      <m:sSupPr>
                        <m:ctrlPr>
                          <a:rPr lang="en-US" altLang="zh-CN" i="1" smtClean="0">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b="0" i="1" smtClean="0">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r>
                  <a:rPr lang="en-US" altLang="zh-CN" dirty="0" smtClean="0"/>
                  <a:t>.</a:t>
                </a:r>
                <a:endParaRPr lang="en-US" altLang="zh-CN" dirty="0"/>
              </a:p>
              <a:p>
                <a:r>
                  <a:rPr lang="en-US" altLang="zh-CN" dirty="0"/>
                  <a:t>3. If 1 &lt; (a, n) &lt; n for some a ≤ r, output COMPOSITE.</a:t>
                </a:r>
              </a:p>
              <a:p>
                <a:r>
                  <a:rPr lang="en-US" altLang="zh-CN" dirty="0"/>
                  <a:t>4. If n ≤ r, output PRIME.</a:t>
                </a:r>
              </a:p>
              <a:p>
                <a:r>
                  <a:rPr lang="en-US" altLang="zh-CN" dirty="0"/>
                  <a:t>5. For a = 1 </a:t>
                </a:r>
                <a:r>
                  <a:rPr lang="en-US" altLang="zh-CN" dirty="0" smtClean="0"/>
                  <a:t>to </a:t>
                </a:r>
                <a14:m>
                  <m:oMath xmlns:m="http://schemas.openxmlformats.org/officeDocument/2006/math">
                    <m:d>
                      <m:dPr>
                        <m:begChr m:val="⌊"/>
                        <m:endChr m:val="⌋"/>
                        <m:ctrlPr>
                          <a:rPr lang="en-US" altLang="zh-CN" i="1">
                            <a:latin typeface="Cambria Math" panose="02040503050406030204" pitchFamily="18" charset="0"/>
                          </a:rPr>
                        </m:ctrlPr>
                      </m:dPr>
                      <m:e>
                        <m:rad>
                          <m:radPr>
                            <m:degHide m:val="on"/>
                            <m:ctrlPr>
                              <a:rPr lang="en-US" altLang="zh-CN" i="1">
                                <a:latin typeface="Cambria Math" panose="02040503050406030204" pitchFamily="18" charset="0"/>
                              </a:rPr>
                            </m:ctrlPr>
                          </m:radPr>
                          <m:deg/>
                          <m:e>
                            <m:r>
                              <a:rPr lang="zh-CN" altLang="en-US"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e>
                        </m:ra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e>
                    </m:d>
                  </m:oMath>
                </a14:m>
                <a:r>
                  <a:rPr lang="en-US" altLang="zh-CN" dirty="0"/>
                  <a:t> </a:t>
                </a:r>
                <a:r>
                  <a:rPr lang="en-US" altLang="zh-CN" dirty="0" smtClean="0"/>
                  <a:t>do</a:t>
                </a:r>
                <a:endParaRPr lang="en-US" altLang="zh-CN" dirty="0"/>
              </a:p>
              <a:p>
                <a:pPr lvl="1"/>
                <a:r>
                  <a:rPr lang="en-US" altLang="zh-CN" dirty="0"/>
                  <a:t>if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i="1">
                            <a:latin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i="1">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oMath>
                </a14:m>
                <a:r>
                  <a:rPr lang="en-US" altLang="zh-CN" dirty="0"/>
                  <a:t> (mod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𝑟</m:t>
                        </m:r>
                      </m:sup>
                    </m:sSup>
                  </m:oMath>
                </a14:m>
                <a:r>
                  <a:rPr lang="en-US" altLang="zh-CN" dirty="0" smtClean="0"/>
                  <a:t> </a:t>
                </a:r>
                <a:r>
                  <a:rPr lang="en-US" altLang="zh-CN" dirty="0"/>
                  <a:t>− 1, n)), output COMPOSITE;</a:t>
                </a:r>
              </a:p>
              <a:p>
                <a:r>
                  <a:rPr lang="en-US" altLang="zh-CN" dirty="0"/>
                  <a:t>6. Output PRIME;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06200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算法并不复杂</a:t>
                </a:r>
                <a:endParaRPr lang="en-US" altLang="zh-CN" dirty="0" smtClean="0"/>
              </a:p>
              <a:p>
                <a:r>
                  <a:rPr lang="zh-CN" altLang="en-US" dirty="0" smtClean="0"/>
                  <a:t>实际上算法主要干了两件事：</a:t>
                </a:r>
                <a:endParaRPr lang="en-US" altLang="zh-CN" dirty="0" smtClean="0"/>
              </a:p>
              <a:p>
                <a:r>
                  <a:rPr lang="en-US" altLang="zh-CN" dirty="0" smtClean="0"/>
                  <a:t>1</a:t>
                </a:r>
                <a:r>
                  <a:rPr lang="zh-CN" altLang="en-US" dirty="0" smtClean="0"/>
                  <a:t>：寻找一个合适的</a:t>
                </a:r>
                <a:r>
                  <a:rPr lang="en-US" altLang="zh-CN" dirty="0" smtClean="0"/>
                  <a:t>r</a:t>
                </a:r>
                <a:r>
                  <a:rPr lang="zh-CN" altLang="en-US" dirty="0" smtClean="0"/>
                  <a:t>。</a:t>
                </a:r>
                <a:endParaRPr lang="en-US" altLang="zh-CN" dirty="0" smtClean="0"/>
              </a:p>
              <a:p>
                <a:r>
                  <a:rPr lang="en-US" altLang="zh-CN" dirty="0" smtClean="0"/>
                  <a:t>2</a:t>
                </a:r>
                <a:r>
                  <a:rPr lang="zh-CN" altLang="en-US" dirty="0" smtClean="0"/>
                  <a:t>：对于某个范围内的</a:t>
                </a:r>
                <a:r>
                  <a:rPr lang="en-US" altLang="zh-CN" dirty="0" smtClean="0"/>
                  <a:t>a</a:t>
                </a:r>
                <a:r>
                  <a:rPr lang="zh-CN" altLang="en-US" dirty="0" smtClean="0"/>
                  <a:t>，检查</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i="1">
                            <a:latin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i="1">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n</a:t>
                </a:r>
                <a:r>
                  <a:rPr lang="en-US" altLang="zh-CN" dirty="0" smtClean="0"/>
                  <a:t>)</a:t>
                </a:r>
                <a:r>
                  <a:rPr lang="zh-CN" altLang="en-US" dirty="0" smtClean="0"/>
                  <a:t>。</a:t>
                </a:r>
                <a:endParaRPr lang="en-US" altLang="zh-CN" dirty="0" smtClean="0"/>
              </a:p>
              <a:p>
                <a:r>
                  <a:rPr lang="zh-CN" altLang="en-US" dirty="0" smtClean="0"/>
                  <a:t>下面将讲解证明的主要结构。</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57285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p:sp>
        <p:nvSpPr>
          <p:cNvPr id="3" name="内容占位符 2"/>
          <p:cNvSpPr>
            <a:spLocks noGrp="1"/>
          </p:cNvSpPr>
          <p:nvPr>
            <p:ph idx="1"/>
          </p:nvPr>
        </p:nvSpPr>
        <p:spPr/>
        <p:txBody>
          <a:bodyPr/>
          <a:lstStyle/>
          <a:p>
            <a:r>
              <a:rPr lang="zh-CN" altLang="en-US" dirty="0" smtClean="0"/>
              <a:t>首先证明这个算法对于质数总是返回</a:t>
            </a:r>
            <a:r>
              <a:rPr lang="en-US" altLang="zh-CN" dirty="0" smtClean="0"/>
              <a:t>PRIME</a:t>
            </a:r>
          </a:p>
          <a:p>
            <a:r>
              <a:rPr lang="zh-CN" altLang="en-US" dirty="0"/>
              <a:t>这是显然</a:t>
            </a:r>
            <a:r>
              <a:rPr lang="zh-CN" altLang="en-US" dirty="0" smtClean="0"/>
              <a:t>的</a:t>
            </a:r>
            <a:endParaRPr lang="en-US" altLang="zh-CN" dirty="0" smtClean="0"/>
          </a:p>
          <a:p>
            <a:r>
              <a:rPr lang="zh-CN" altLang="en-US" dirty="0" smtClean="0"/>
              <a:t>因为若</a:t>
            </a:r>
            <a:r>
              <a:rPr lang="en-US" altLang="zh-CN" dirty="0" smtClean="0"/>
              <a:t>n</a:t>
            </a:r>
            <a:r>
              <a:rPr lang="zh-CN" altLang="en-US" dirty="0" smtClean="0"/>
              <a:t>是质数则在第一步和第三步不可能返回</a:t>
            </a:r>
            <a:r>
              <a:rPr lang="en-US" altLang="zh-CN" dirty="0" smtClean="0"/>
              <a:t>COMPOSITE</a:t>
            </a:r>
          </a:p>
          <a:p>
            <a:r>
              <a:rPr lang="zh-CN" altLang="en-US" dirty="0" smtClean="0"/>
              <a:t>而第五步由我们之前的引理，当</a:t>
            </a:r>
            <a:r>
              <a:rPr lang="en-US" altLang="zh-CN" dirty="0" smtClean="0"/>
              <a:t>n</a:t>
            </a:r>
            <a:r>
              <a:rPr lang="zh-CN" altLang="en-US" dirty="0" smtClean="0"/>
              <a:t>为质数时左右必然相等。</a:t>
            </a:r>
            <a:endParaRPr lang="en-US" altLang="zh-CN" dirty="0" smtClean="0"/>
          </a:p>
          <a:p>
            <a:r>
              <a:rPr lang="zh-CN" altLang="en-US" dirty="0" smtClean="0"/>
              <a:t>因此对于质数总返回</a:t>
            </a:r>
            <a:r>
              <a:rPr lang="en-US" altLang="zh-CN" dirty="0" smtClean="0"/>
              <a:t>PRIME</a:t>
            </a:r>
            <a:endParaRPr lang="zh-CN" altLang="en-US" dirty="0"/>
          </a:p>
        </p:txBody>
      </p:sp>
    </p:spTree>
    <p:extLst>
      <p:ext uri="{BB962C8B-B14F-4D97-AF65-F5344CB8AC3E}">
        <p14:creationId xmlns:p14="http://schemas.microsoft.com/office/powerpoint/2010/main" val="1999856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引理</a:t>
                </a:r>
                <a:r>
                  <a:rPr lang="en-US" altLang="zh-CN" dirty="0" smtClean="0"/>
                  <a:t>1</a:t>
                </a:r>
                <a:r>
                  <a:rPr lang="zh-CN" altLang="en-US" dirty="0" smtClean="0"/>
                  <a:t>：存在</a:t>
                </a:r>
                <a:r>
                  <a:rPr lang="en-US" altLang="zh-CN" dirty="0" smtClean="0"/>
                  <a:t>r&lt;=max(3</a:t>
                </a:r>
                <a:r>
                  <a:rPr lang="zh-CN" altLang="en-US" dirty="0" smtClean="0"/>
                  <a:t>，</a:t>
                </a:r>
                <a14:m>
                  <m:oMath xmlns:m="http://schemas.openxmlformats.org/officeDocument/2006/math">
                    <m:d>
                      <m:dPr>
                        <m:begChr m:val="⌈"/>
                        <m:endChr m:val="⌉"/>
                        <m:ctrlPr>
                          <a:rPr lang="zh-CN" altLang="en-US"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e>
                          <m:sup>
                            <m:r>
                              <a:rPr lang="en-US" altLang="zh-CN" b="0" i="1" smtClean="0">
                                <a:latin typeface="Cambria Math" panose="02040503050406030204" pitchFamily="18" charset="0"/>
                              </a:rPr>
                              <m:t>5</m:t>
                            </m:r>
                          </m:sup>
                        </m:sSup>
                      </m:e>
                    </m:d>
                  </m:oMath>
                </a14:m>
                <a:r>
                  <a:rPr lang="en-US" altLang="zh-CN" dirty="0" smtClean="0"/>
                  <a:t>)</a:t>
                </a:r>
                <a:r>
                  <a:rPr lang="zh-CN" altLang="en-US" dirty="0" smtClean="0"/>
                  <a:t>，使得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&gt;</m:t>
                    </m:r>
                  </m:oMath>
                </a14:m>
                <a:r>
                  <a:rPr lang="en-US" altLang="zh-CN" dirty="0"/>
                  <a:t>(log </a:t>
                </a:r>
                <a:r>
                  <a:rPr lang="en-US" altLang="zh-CN" i="1" dirty="0"/>
                  <a:t>n</a:t>
                </a:r>
                <a:r>
                  <a:rPr lang="en-US" altLang="zh-CN" dirty="0"/>
                  <a:t>)</a:t>
                </a:r>
                <a:r>
                  <a:rPr lang="en-US" altLang="zh-CN" baseline="30000" dirty="0"/>
                  <a:t>2</a:t>
                </a:r>
              </a:p>
              <a:p>
                <a:r>
                  <a:rPr lang="zh-CN" altLang="en-US" dirty="0"/>
                  <a:t>当</a:t>
                </a:r>
                <a:r>
                  <a:rPr lang="en-US" altLang="zh-CN" dirty="0"/>
                  <a:t>n=2</a:t>
                </a:r>
                <a:r>
                  <a:rPr lang="zh-CN" altLang="en-US" dirty="0"/>
                  <a:t>时，令</a:t>
                </a:r>
                <a:r>
                  <a:rPr lang="en-US" altLang="zh-CN" dirty="0"/>
                  <a:t>r=3</a:t>
                </a:r>
                <a:r>
                  <a:rPr lang="zh-CN" altLang="en-US" dirty="0"/>
                  <a:t>，显然满足</a:t>
                </a:r>
                <a:endParaRPr lang="en-US" altLang="zh-CN" baseline="30000" dirty="0"/>
              </a:p>
              <a:p>
                <a:r>
                  <a:rPr lang="zh-CN" altLang="en-US" dirty="0" smtClean="0"/>
                  <a:t>不妨设</a:t>
                </a:r>
                <a:r>
                  <a:rPr lang="en-US" altLang="zh-CN" dirty="0" smtClean="0"/>
                  <a:t>n&gt;2</a:t>
                </a:r>
                <a:r>
                  <a:rPr lang="zh-CN" altLang="en-US" dirty="0" smtClean="0"/>
                  <a:t>，注意到对于</a:t>
                </a:r>
                <a:r>
                  <a:rPr lang="en-US" altLang="zh-CN" dirty="0" smtClean="0"/>
                  <a:t>m&gt;=7</a:t>
                </a:r>
                <a:r>
                  <a:rPr lang="zh-CN" altLang="en-US" dirty="0" smtClean="0"/>
                  <a:t>，有</a:t>
                </a:r>
                <a:r>
                  <a:rPr lang="en-US" altLang="zh-CN" dirty="0" smtClean="0"/>
                  <a:t>lcm(1,2,…,m)&gt;=2^m</a:t>
                </a:r>
              </a:p>
              <a:p>
                <a:r>
                  <a:rPr lang="zh-CN" altLang="en-US" dirty="0"/>
                  <a:t>而</a:t>
                </a:r>
                <a14:m>
                  <m:oMath xmlns:m="http://schemas.openxmlformats.org/officeDocument/2006/math">
                    <m:d>
                      <m:dPr>
                        <m:begChr m:val="⌈"/>
                        <m:endChr m:val="⌉"/>
                        <m:ctrlPr>
                          <a:rPr lang="zh-CN" altLang="en-US"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i="1">
                                <a:latin typeface="Cambria Math" panose="02040503050406030204" pitchFamily="18" charset="0"/>
                              </a:rPr>
                              <m:t>)</m:t>
                            </m:r>
                          </m:e>
                          <m:sup>
                            <m:r>
                              <a:rPr lang="en-US" altLang="zh-CN" i="1">
                                <a:latin typeface="Cambria Math" panose="02040503050406030204" pitchFamily="18" charset="0"/>
                              </a:rPr>
                              <m:t>5</m:t>
                            </m:r>
                          </m:sup>
                        </m:sSup>
                      </m:e>
                    </m:d>
                  </m:oMath>
                </a14:m>
                <a:r>
                  <a:rPr lang="en-US" altLang="zh-CN" dirty="0" smtClean="0"/>
                  <a:t>&gt;10</a:t>
                </a:r>
                <a:r>
                  <a:rPr lang="zh-CN" altLang="en-US" dirty="0" smtClean="0"/>
                  <a:t>，因此这个条件成立</a:t>
                </a:r>
                <a:endParaRPr lang="en-US" altLang="zh-CN" dirty="0" smtClean="0"/>
              </a:p>
              <a:p>
                <a:r>
                  <a:rPr lang="zh-CN" altLang="en-US" dirty="0"/>
                  <a:t>注意</a:t>
                </a:r>
                <a:r>
                  <a:rPr lang="zh-CN" altLang="en-US" dirty="0" smtClean="0"/>
                  <a:t>到对于所有具有</a:t>
                </a:r>
                <a:r>
                  <a:rPr lang="en-US" altLang="zh-CN" dirty="0" err="1" smtClean="0"/>
                  <a:t>m^k</a:t>
                </a:r>
                <a:r>
                  <a:rPr lang="en-US" altLang="zh-CN" dirty="0" smtClean="0"/>
                  <a:t>&lt;=B=</a:t>
                </a:r>
                <a14:m>
                  <m:oMath xmlns:m="http://schemas.openxmlformats.org/officeDocument/2006/math">
                    <m:d>
                      <m:dPr>
                        <m:begChr m:val="⌈"/>
                        <m:endChr m:val="⌉"/>
                        <m:ctrlPr>
                          <a:rPr lang="zh-CN" altLang="en-US"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i="1">
                                <a:latin typeface="Cambria Math" panose="02040503050406030204" pitchFamily="18" charset="0"/>
                              </a:rPr>
                              <m:t>)</m:t>
                            </m:r>
                          </m:e>
                          <m:sup>
                            <m:r>
                              <a:rPr lang="en-US" altLang="zh-CN" i="1">
                                <a:latin typeface="Cambria Math" panose="02040503050406030204" pitchFamily="18" charset="0"/>
                              </a:rPr>
                              <m:t>5</m:t>
                            </m:r>
                          </m:sup>
                        </m:sSup>
                      </m:e>
                    </m:d>
                  </m:oMath>
                </a14:m>
                <a:r>
                  <a:rPr lang="zh-CN" altLang="en-US" dirty="0" smtClean="0"/>
                  <a:t>，</a:t>
                </a:r>
                <a:r>
                  <a:rPr lang="en-US" altLang="zh-CN" dirty="0" smtClean="0"/>
                  <a:t>m&gt;=2</a:t>
                </a:r>
                <a:r>
                  <a:rPr lang="zh-CN" altLang="en-US" dirty="0" smtClean="0"/>
                  <a:t>的</a:t>
                </a:r>
                <a:r>
                  <a:rPr lang="en-US" altLang="zh-CN" dirty="0" smtClean="0"/>
                  <a:t>k</a:t>
                </a:r>
                <a:r>
                  <a:rPr lang="zh-CN" altLang="en-US" dirty="0" smtClean="0"/>
                  <a:t>，</a:t>
                </a:r>
                <a:r>
                  <a:rPr lang="en-US" altLang="zh-CN" dirty="0" smtClean="0"/>
                  <a:t>k</a:t>
                </a:r>
                <a:r>
                  <a:rPr lang="zh-CN" altLang="en-US" dirty="0" smtClean="0"/>
                  <a:t>的最大值为</a:t>
                </a:r>
                <a14:m>
                  <m:oMath xmlns:m="http://schemas.openxmlformats.org/officeDocument/2006/math">
                    <m:d>
                      <m:dPr>
                        <m:begChr m:val="⌊"/>
                        <m:endChr m:val="⌋"/>
                        <m:ctrlPr>
                          <a:rPr lang="zh-CN" altLang="en-US" i="1" smtClean="0">
                            <a:latin typeface="Cambria Math" panose="02040503050406030204" pitchFamily="18" charset="0"/>
                          </a:rPr>
                        </m:ctrlPr>
                      </m:dPr>
                      <m:e>
                        <m:r>
                          <m:rPr>
                            <m:sty m:val="p"/>
                          </m:rPr>
                          <a:rPr lang="en-US" altLang="zh-CN" i="1">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𝐵</m:t>
                        </m:r>
                      </m:e>
                    </m:d>
                  </m:oMath>
                </a14:m>
                <a:endParaRPr lang="en-US" altLang="zh-CN" dirty="0" smtClean="0"/>
              </a:p>
              <a:p>
                <a:endParaRPr lang="en-US" altLang="zh-CN" dirty="0"/>
              </a:p>
              <a:p>
                <a:endParaRPr lang="en-US" altLang="zh-CN" dirty="0" smtClean="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6579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下面考虑以下乘积：</a:t>
                </a:r>
                <a:endParaRPr lang="en-US" altLang="zh-CN" dirty="0" smtClean="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d>
                          <m:dPr>
                            <m:begChr m:val="⌊"/>
                            <m:endChr m:val="⌋"/>
                            <m:ctrlPr>
                              <a:rPr lang="en-US" altLang="zh-CN" i="1" smtClean="0">
                                <a:latin typeface="Cambria Math" panose="02040503050406030204" pitchFamily="18" charset="0"/>
                              </a:rPr>
                            </m:ctrlPr>
                          </m:dPr>
                          <m:e>
                            <m:r>
                              <m:rPr>
                                <m:sty m:val="p"/>
                              </m:rPr>
                              <a:rPr lang="en-US" altLang="zh-CN" i="1">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𝐵</m:t>
                            </m:r>
                          </m:e>
                        </m:d>
                      </m:sup>
                    </m:sSup>
                    <m:r>
                      <a:rPr lang="zh-CN" altLang="en-US" b="0" i="1" smtClean="0">
                        <a:latin typeface="Cambria Math" panose="02040503050406030204" pitchFamily="18" charset="0"/>
                      </a:rPr>
                      <m:t>∗</m:t>
                    </m:r>
                    <m:nary>
                      <m:naryPr>
                        <m:chr m:val="∏"/>
                        <m:ctrlPr>
                          <a:rPr lang="zh-CN" altLang="en-US"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func>
                              </m:e>
                              <m:sup>
                                <m:r>
                                  <a:rPr lang="en-US" altLang="zh-CN" b="0" i="1" smtClean="0">
                                    <a:latin typeface="Cambria Math" panose="02040503050406030204" pitchFamily="18" charset="0"/>
                                  </a:rPr>
                                  <m:t>2</m:t>
                                </m:r>
                              </m:sup>
                            </m:sSup>
                          </m:e>
                        </m:d>
                      </m:sup>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−1)</m:t>
                        </m:r>
                      </m:e>
                    </m:nary>
                  </m:oMath>
                </a14:m>
                <a:endParaRPr lang="en-US" altLang="zh-CN" dirty="0" smtClean="0"/>
              </a:p>
              <a:p>
                <a:r>
                  <a:rPr lang="zh-CN" altLang="en-US" dirty="0" smtClean="0"/>
                  <a:t>考虑最小的不能整除以上乘积的</a:t>
                </a:r>
                <a:r>
                  <a:rPr lang="en-US" altLang="zh-CN" dirty="0" smtClean="0"/>
                  <a:t>r</a:t>
                </a:r>
              </a:p>
              <a:p>
                <a:r>
                  <a:rPr lang="zh-CN" altLang="en-US" dirty="0" smtClean="0"/>
                  <a:t>而</a:t>
                </a:r>
                <a:r>
                  <a:rPr lang="en-US" altLang="zh-CN" dirty="0" smtClean="0"/>
                  <a:t>r</a:t>
                </a:r>
                <a:r>
                  <a:rPr lang="zh-CN" altLang="en-US" dirty="0" smtClean="0"/>
                  <a:t>不能整除</a:t>
                </a:r>
                <a14:m>
                  <m:oMath xmlns:m="http://schemas.openxmlformats.org/officeDocument/2006/math">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𝑖</m:t>
                        </m:r>
                      </m:sup>
                    </m:sSup>
                    <m:r>
                      <a:rPr lang="en-US" altLang="zh-CN" i="1">
                        <a:latin typeface="Cambria Math" panose="02040503050406030204" pitchFamily="18" charset="0"/>
                      </a:rPr>
                      <m:t>−1)</m:t>
                    </m:r>
                  </m:oMath>
                </a14:m>
                <a:r>
                  <a:rPr lang="en-US" altLang="zh-CN" dirty="0" smtClean="0"/>
                  <a:t>,1&lt;=</a:t>
                </a:r>
                <a:r>
                  <a:rPr lang="en-US" altLang="zh-CN" dirty="0" err="1" smtClean="0"/>
                  <a:t>i</a:t>
                </a:r>
                <a:r>
                  <a:rPr lang="en-US" altLang="zh-CN" dirty="0" smtClean="0"/>
                  <a:t>&lt;=</a:t>
                </a:r>
                <a14:m>
                  <m:oMath xmlns:m="http://schemas.openxmlformats.org/officeDocument/2006/math">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r>
                                  <a:rPr lang="en-US" altLang="zh-CN" i="1">
                                    <a:latin typeface="Cambria Math" panose="02040503050406030204" pitchFamily="18" charset="0"/>
                                  </a:rPr>
                                  <m:t>)</m:t>
                                </m:r>
                              </m:e>
                            </m:func>
                          </m:e>
                          <m:sup>
                            <m:r>
                              <a:rPr lang="en-US" altLang="zh-CN" i="1">
                                <a:latin typeface="Cambria Math" panose="02040503050406030204" pitchFamily="18" charset="0"/>
                              </a:rPr>
                              <m:t>2</m:t>
                            </m:r>
                          </m:sup>
                        </m:sSup>
                      </m:e>
                    </m:d>
                  </m:oMath>
                </a14:m>
                <a:r>
                  <a:rPr lang="en-US" altLang="zh-CN" dirty="0" smtClean="0"/>
                  <a:t>,</a:t>
                </a:r>
                <a:r>
                  <a:rPr lang="zh-CN" altLang="en-US" dirty="0" smtClean="0"/>
                  <a:t>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zh-CN" altLang="en-US" dirty="0" smtClean="0"/>
                  <a:t>的定义得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en-US" altLang="zh-CN" dirty="0" smtClean="0"/>
                  <a:t>&gt;</a:t>
                </a:r>
                <a14:m>
                  <m:oMath xmlns:m="http://schemas.openxmlformats.org/officeDocument/2006/math">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r>
                                  <a:rPr lang="en-US" altLang="zh-CN" i="1">
                                    <a:latin typeface="Cambria Math" panose="02040503050406030204" pitchFamily="18" charset="0"/>
                                  </a:rPr>
                                  <m:t>)</m:t>
                                </m:r>
                              </m:e>
                            </m:func>
                          </m:e>
                          <m:sup>
                            <m:r>
                              <a:rPr lang="en-US" altLang="zh-CN" i="1">
                                <a:latin typeface="Cambria Math" panose="02040503050406030204" pitchFamily="18" charset="0"/>
                              </a:rPr>
                              <m:t>2</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27987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而</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d>
                          <m:dPr>
                            <m:begChr m:val="⌊"/>
                            <m:endChr m:val="⌋"/>
                            <m:ctrlPr>
                              <a:rPr lang="en-US" altLang="zh-CN" i="1">
                                <a:latin typeface="Cambria Math" panose="02040503050406030204" pitchFamily="18" charset="0"/>
                              </a:rPr>
                            </m:ctrlPr>
                          </m:dPr>
                          <m:e>
                            <m:r>
                              <m:rPr>
                                <m:sty m:val="p"/>
                              </m:rPr>
                              <a:rPr lang="en-US" altLang="zh-CN" i="1">
                                <a:latin typeface="Cambria Math" panose="02040503050406030204" pitchFamily="18" charset="0"/>
                              </a:rPr>
                              <m:t>log</m:t>
                            </m:r>
                            <m:r>
                              <a:rPr lang="en-US" altLang="zh-CN" i="1">
                                <a:latin typeface="Cambria Math" panose="02040503050406030204" pitchFamily="18" charset="0"/>
                              </a:rPr>
                              <m:t> </m:t>
                            </m:r>
                            <m:r>
                              <a:rPr lang="en-US" altLang="zh-CN" i="1">
                                <a:latin typeface="Cambria Math" panose="02040503050406030204" pitchFamily="18" charset="0"/>
                              </a:rPr>
                              <m:t>𝐵</m:t>
                            </m:r>
                          </m:e>
                        </m:d>
                      </m:sup>
                    </m:sSup>
                    <m:r>
                      <a:rPr lang="zh-CN" altLang="en-US" i="1">
                        <a:latin typeface="Cambria Math" panose="02040503050406030204" pitchFamily="18" charset="0"/>
                      </a:rPr>
                      <m:t>∗</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r>
                                      <a:rPr lang="en-US" altLang="zh-CN" i="1">
                                        <a:latin typeface="Cambria Math" panose="02040503050406030204" pitchFamily="18" charset="0"/>
                                      </a:rPr>
                                      <m:t>)</m:t>
                                    </m:r>
                                  </m:e>
                                </m:func>
                              </m:e>
                              <m:sup>
                                <m:r>
                                  <a:rPr lang="en-US" altLang="zh-CN" i="1">
                                    <a:latin typeface="Cambria Math" panose="02040503050406030204" pitchFamily="18" charset="0"/>
                                  </a:rPr>
                                  <m:t>2</m:t>
                                </m:r>
                              </m:sup>
                            </m:sSup>
                          </m:e>
                        </m:d>
                      </m:sup>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𝑖</m:t>
                            </m:r>
                          </m:sup>
                        </m:sSup>
                        <m:r>
                          <a:rPr lang="en-US" altLang="zh-CN" i="1">
                            <a:latin typeface="Cambria Math" panose="02040503050406030204" pitchFamily="18" charset="0"/>
                          </a:rPr>
                          <m:t>−1)</m:t>
                        </m:r>
                      </m:e>
                    </m:nary>
                  </m:oMath>
                </a14:m>
                <a:endParaRPr lang="en-US" altLang="zh-CN" dirty="0" smtClean="0"/>
              </a:p>
              <a:p>
                <a:r>
                  <a:rPr lang="en-US" altLang="zh-CN" dirty="0" smtClean="0"/>
                  <a:t>&lt;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d>
                          <m:dPr>
                            <m:begChr m:val="⌊"/>
                            <m:endChr m:val="⌋"/>
                            <m:ctrlPr>
                              <a:rPr lang="en-US" altLang="zh-CN" i="1">
                                <a:latin typeface="Cambria Math" panose="02040503050406030204" pitchFamily="18" charset="0"/>
                              </a:rPr>
                            </m:ctrlPr>
                          </m:dPr>
                          <m:e>
                            <m:r>
                              <m:rPr>
                                <m:sty m:val="p"/>
                              </m:rPr>
                              <a:rPr lang="en-US" altLang="zh-CN" i="1">
                                <a:latin typeface="Cambria Math" panose="02040503050406030204" pitchFamily="18" charset="0"/>
                              </a:rPr>
                              <m:t>log</m:t>
                            </m:r>
                            <m:r>
                              <a:rPr lang="en-US" altLang="zh-CN" i="1">
                                <a:latin typeface="Cambria Math" panose="02040503050406030204" pitchFamily="18" charset="0"/>
                              </a:rPr>
                              <m:t> </m:t>
                            </m:r>
                            <m:r>
                              <a:rPr lang="en-US" altLang="zh-CN" i="1">
                                <a:latin typeface="Cambria Math" panose="02040503050406030204" pitchFamily="18" charset="0"/>
                              </a:rPr>
                              <m:t>𝐵</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r>
                                  <a:rPr lang="en-US" altLang="zh-CN" i="1">
                                    <a:latin typeface="Cambria Math" panose="02040503050406030204" pitchFamily="18" charset="0"/>
                                  </a:rPr>
                                  <m:t>)</m:t>
                                </m:r>
                              </m:e>
                            </m:func>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r>
                                  <a:rPr lang="en-US" altLang="zh-CN" i="1">
                                    <a:latin typeface="Cambria Math" panose="02040503050406030204" pitchFamily="18" charset="0"/>
                                  </a:rPr>
                                  <m:t>)</m:t>
                                </m:r>
                              </m:e>
                            </m:func>
                          </m:e>
                          <m:sup>
                            <m:r>
                              <a:rPr lang="en-US" altLang="zh-CN" i="1">
                                <a:latin typeface="Cambria Math" panose="02040503050406030204" pitchFamily="18" charset="0"/>
                              </a:rPr>
                              <m:t>2</m:t>
                            </m:r>
                          </m:sup>
                        </m:sSup>
                        <m:r>
                          <a:rPr lang="en-US" altLang="zh-CN" b="0" i="1" smtClean="0">
                            <a:latin typeface="Cambria Math" panose="02040503050406030204" pitchFamily="18" charset="0"/>
                          </a:rPr>
                          <m:t>−1)</m:t>
                        </m:r>
                      </m:sup>
                    </m:sSup>
                  </m:oMath>
                </a14:m>
                <a:endParaRPr lang="en-US" altLang="zh-CN" dirty="0" smtClean="0"/>
              </a:p>
              <a:p>
                <a:r>
                  <a:rPr lang="en-US" altLang="zh-CN" dirty="0" smtClean="0"/>
                  <a:t>&lt;=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r>
                                  <a:rPr lang="en-US" altLang="zh-CN" i="1">
                                    <a:latin typeface="Cambria Math" panose="02040503050406030204" pitchFamily="18" charset="0"/>
                                  </a:rPr>
                                  <m:t>)</m:t>
                                </m:r>
                              </m:e>
                            </m:func>
                          </m:e>
                          <m:sup>
                            <m:r>
                              <a:rPr lang="en-US" altLang="zh-CN" b="0" i="1" smtClean="0">
                                <a:latin typeface="Cambria Math" panose="02040503050406030204" pitchFamily="18" charset="0"/>
                              </a:rPr>
                              <m:t>4</m:t>
                            </m:r>
                          </m:sup>
                        </m:sSup>
                      </m:sup>
                    </m:sSup>
                  </m:oMath>
                </a14:m>
                <a:r>
                  <a:rPr lang="en-US" altLang="zh-CN" dirty="0" smtClean="0"/>
                  <a:t>≤</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2</m:t>
                        </m:r>
                      </m:e>
                      <m:sup>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r>
                                  <a:rPr lang="en-US" altLang="zh-CN" i="1">
                                    <a:latin typeface="Cambria Math" panose="02040503050406030204" pitchFamily="18" charset="0"/>
                                  </a:rPr>
                                  <m:t>)</m:t>
                                </m:r>
                              </m:e>
                            </m:func>
                          </m:e>
                          <m:sup>
                            <m:r>
                              <a:rPr lang="en-US" altLang="zh-CN" b="0" i="1" smtClean="0">
                                <a:latin typeface="Cambria Math" panose="02040503050406030204" pitchFamily="18" charset="0"/>
                              </a:rPr>
                              <m:t>5</m:t>
                            </m:r>
                          </m:sup>
                        </m:sSup>
                      </m:sup>
                    </m:sSup>
                  </m:oMath>
                </a14:m>
                <a:r>
                  <a:rPr lang="en-US" altLang="zh-CN" dirty="0" smtClean="0"/>
                  <a:t>&lt;=</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𝐵</m:t>
                        </m:r>
                      </m:sup>
                    </m:sSup>
                  </m:oMath>
                </a14:m>
                <a:endParaRPr lang="en-US" altLang="zh-CN" dirty="0" smtClean="0"/>
              </a:p>
              <a:p>
                <a:r>
                  <a:rPr lang="zh-CN" altLang="en-US" dirty="0" smtClean="0"/>
                  <a:t>而由于前</a:t>
                </a:r>
                <a:r>
                  <a:rPr lang="en-US" altLang="zh-CN" dirty="0" smtClean="0"/>
                  <a:t>B</a:t>
                </a:r>
                <a:r>
                  <a:rPr lang="zh-CN" altLang="en-US" dirty="0" smtClean="0"/>
                  <a:t>个数的最小公倍数至少是</a:t>
                </a:r>
                <a:r>
                  <a:rPr lang="en-US" altLang="zh-CN" dirty="0" smtClean="0"/>
                  <a:t>2^B</a:t>
                </a:r>
              </a:p>
              <a:p>
                <a:r>
                  <a:rPr lang="zh-CN" altLang="en-US" dirty="0" smtClean="0"/>
                  <a:t>因此存在</a:t>
                </a:r>
                <a:r>
                  <a:rPr lang="en-US" altLang="zh-CN" dirty="0" smtClean="0"/>
                  <a:t>r&lt;=B</a:t>
                </a:r>
                <a:r>
                  <a:rPr lang="zh-CN" altLang="en-US" dirty="0" smtClean="0"/>
                  <a:t>，满足不整除以上乘积。</a:t>
                </a:r>
                <a:endParaRPr lang="en-US" altLang="zh-CN" dirty="0" smtClean="0"/>
              </a:p>
              <a:p>
                <a:r>
                  <a:rPr lang="zh-CN" altLang="en-US" smtClean="0"/>
                  <a:t>还可以得到：</a:t>
                </a:r>
                <a:endParaRPr lang="en-US" altLang="zh-CN" dirty="0" smtClean="0"/>
              </a:p>
              <a:p>
                <a:r>
                  <a:rPr lang="zh-CN" altLang="en-US" dirty="0" smtClean="0"/>
                  <a:t>则</a:t>
                </a:r>
                <a:r>
                  <a:rPr lang="en-US" altLang="zh-CN" dirty="0"/>
                  <a:t>(</a:t>
                </a:r>
                <a:r>
                  <a:rPr lang="en-US" altLang="zh-CN" dirty="0" err="1"/>
                  <a:t>r,n</a:t>
                </a:r>
                <a:r>
                  <a:rPr lang="en-US" altLang="zh-CN" dirty="0"/>
                  <a:t>)</a:t>
                </a:r>
                <a:r>
                  <a:rPr lang="zh-CN" altLang="en-US" dirty="0"/>
                  <a:t>不能被</a:t>
                </a:r>
                <a:r>
                  <a:rPr lang="en-US" altLang="zh-CN" dirty="0"/>
                  <a:t>r</a:t>
                </a:r>
                <a:r>
                  <a:rPr lang="zh-CN" altLang="en-US" dirty="0"/>
                  <a:t>的全部质因子整除，否则有</a:t>
                </a:r>
                <a:r>
                  <a:rPr lang="en-US" altLang="zh-CN" dirty="0"/>
                  <a:t>r|</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d>
                          <m:dPr>
                            <m:begChr m:val="⌊"/>
                            <m:endChr m:val="⌋"/>
                            <m:ctrlPr>
                              <a:rPr lang="en-US" altLang="zh-CN" i="1">
                                <a:latin typeface="Cambria Math" panose="02040503050406030204" pitchFamily="18" charset="0"/>
                              </a:rPr>
                            </m:ctrlPr>
                          </m:dPr>
                          <m:e>
                            <m:r>
                              <m:rPr>
                                <m:sty m:val="p"/>
                              </m:rPr>
                              <a:rPr lang="en-US" altLang="zh-CN" i="1">
                                <a:latin typeface="Cambria Math" panose="02040503050406030204" pitchFamily="18" charset="0"/>
                              </a:rPr>
                              <m:t>log</m:t>
                            </m:r>
                            <m:r>
                              <a:rPr lang="en-US" altLang="zh-CN" i="1">
                                <a:latin typeface="Cambria Math" panose="02040503050406030204" pitchFamily="18" charset="0"/>
                              </a:rPr>
                              <m:t> </m:t>
                            </m:r>
                            <m:r>
                              <a:rPr lang="en-US" altLang="zh-CN" i="1">
                                <a:latin typeface="Cambria Math" panose="02040503050406030204" pitchFamily="18" charset="0"/>
                              </a:rPr>
                              <m:t>𝐵</m:t>
                            </m:r>
                          </m:e>
                        </m:d>
                      </m:sup>
                    </m:sSup>
                  </m:oMath>
                </a14:m>
                <a:endParaRPr lang="en-US" altLang="zh-CN" dirty="0"/>
              </a:p>
              <a:p>
                <a:r>
                  <a:rPr lang="zh-CN" altLang="en-US" dirty="0"/>
                  <a:t>则</a:t>
                </a:r>
                <a:r>
                  <a:rPr lang="en-US" altLang="zh-CN" dirty="0"/>
                  <a:t>r/(</a:t>
                </a:r>
                <a:r>
                  <a:rPr lang="en-US" altLang="zh-CN" dirty="0" err="1"/>
                  <a:t>r,n</a:t>
                </a:r>
                <a:r>
                  <a:rPr lang="en-US" altLang="zh-CN" dirty="0"/>
                  <a:t>)</a:t>
                </a:r>
                <a:r>
                  <a:rPr lang="zh-CN" altLang="en-US" dirty="0"/>
                  <a:t>也不能整除以上乘积，由</a:t>
                </a:r>
                <a:r>
                  <a:rPr lang="en-US" altLang="zh-CN" dirty="0"/>
                  <a:t>r</a:t>
                </a:r>
                <a:r>
                  <a:rPr lang="zh-CN" altLang="en-US" dirty="0"/>
                  <a:t>的最小性得到</a:t>
                </a:r>
                <a:r>
                  <a:rPr lang="en-US" altLang="zh-CN" dirty="0"/>
                  <a:t>(</a:t>
                </a:r>
                <a:r>
                  <a:rPr lang="en-US" altLang="zh-CN" dirty="0" err="1"/>
                  <a:t>n,r</a:t>
                </a:r>
                <a:r>
                  <a:rPr lang="en-US" altLang="zh-CN" dirty="0"/>
                  <a:t>)=1</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9008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由于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oMath>
                </a14:m>
                <a:r>
                  <a:rPr lang="en-US" altLang="zh-CN" dirty="0"/>
                  <a:t>(n) </a:t>
                </a:r>
                <a:r>
                  <a:rPr lang="en-US" altLang="zh-CN" dirty="0" smtClean="0"/>
                  <a:t>&gt;1</a:t>
                </a:r>
                <a:r>
                  <a:rPr lang="zh-CN" altLang="en-US" dirty="0" smtClean="0"/>
                  <a:t>，所以存在</a:t>
                </a:r>
                <a:r>
                  <a:rPr lang="en-US" altLang="zh-CN" dirty="0" smtClean="0"/>
                  <a:t>n</a:t>
                </a:r>
                <a:r>
                  <a:rPr lang="zh-CN" altLang="en-US" dirty="0" smtClean="0"/>
                  <a:t>的质因子</a:t>
                </a:r>
                <a:r>
                  <a:rPr lang="en-US" altLang="zh-CN" dirty="0" smtClean="0"/>
                  <a:t>p</a:t>
                </a:r>
                <a:r>
                  <a:rPr lang="zh-CN" altLang="en-US" dirty="0" smtClean="0"/>
                  <a:t>，使得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oMath>
                </a14:m>
                <a:r>
                  <a:rPr lang="en-US" altLang="zh-CN" dirty="0" smtClean="0"/>
                  <a:t>(p) </a:t>
                </a:r>
                <a:r>
                  <a:rPr lang="en-US" altLang="zh-CN" dirty="0"/>
                  <a:t>&gt;</a:t>
                </a:r>
                <a:r>
                  <a:rPr lang="en-US" altLang="zh-CN" dirty="0" smtClean="0"/>
                  <a:t>1</a:t>
                </a:r>
              </a:p>
              <a:p>
                <a:r>
                  <a:rPr lang="zh-CN" altLang="en-US" dirty="0" smtClean="0"/>
                  <a:t>并且有</a:t>
                </a:r>
                <a:r>
                  <a:rPr lang="en-US" altLang="zh-CN" dirty="0" smtClean="0"/>
                  <a:t>p&gt;r</a:t>
                </a:r>
                <a:r>
                  <a:rPr lang="zh-CN" altLang="en-US" dirty="0" smtClean="0"/>
                  <a:t>，否则算法的第</a:t>
                </a:r>
                <a:r>
                  <a:rPr lang="en-US" altLang="zh-CN" dirty="0" smtClean="0"/>
                  <a:t>3</a:t>
                </a:r>
                <a:r>
                  <a:rPr lang="zh-CN" altLang="en-US" dirty="0" smtClean="0"/>
                  <a:t>、</a:t>
                </a:r>
                <a:r>
                  <a:rPr lang="en-US" altLang="zh-CN" dirty="0" smtClean="0"/>
                  <a:t>4</a:t>
                </a:r>
                <a:r>
                  <a:rPr lang="zh-CN" altLang="en-US" dirty="0" smtClean="0"/>
                  <a:t>步会检查出</a:t>
                </a:r>
                <a:r>
                  <a:rPr lang="en-US" altLang="zh-CN" dirty="0" smtClean="0"/>
                  <a:t>n</a:t>
                </a:r>
                <a:r>
                  <a:rPr lang="zh-CN" altLang="en-US" dirty="0" smtClean="0"/>
                  <a:t>的素性</a:t>
                </a:r>
                <a:endParaRPr lang="en-US" altLang="zh-CN" dirty="0" smtClean="0"/>
              </a:p>
              <a:p>
                <a:r>
                  <a:rPr lang="zh-CN" altLang="en-US" dirty="0" smtClean="0"/>
                  <a:t>令</a:t>
                </a:r>
                <a:r>
                  <a:rPr lang="en-US" altLang="zh-CN" dirty="0" smtClean="0"/>
                  <a:t>L=</a:t>
                </a:r>
                <a14:m>
                  <m:oMath xmlns:m="http://schemas.openxmlformats.org/officeDocument/2006/math">
                    <m:d>
                      <m:dPr>
                        <m:begChr m:val="⌊"/>
                        <m:endChr m:val="⌋"/>
                        <m:ctrlPr>
                          <a:rPr lang="en-US" altLang="zh-CN" i="1">
                            <a:latin typeface="Cambria Math" panose="02040503050406030204" pitchFamily="18" charset="0"/>
                          </a:rPr>
                        </m:ctrlPr>
                      </m:dPr>
                      <m:e>
                        <m:rad>
                          <m:radPr>
                            <m:degHide m:val="on"/>
                            <m:ctrlPr>
                              <a:rPr lang="en-US" altLang="zh-CN" i="1">
                                <a:latin typeface="Cambria Math" panose="02040503050406030204" pitchFamily="18" charset="0"/>
                              </a:rPr>
                            </m:ctrlPr>
                          </m:radPr>
                          <m:deg/>
                          <m:e>
                            <m:r>
                              <a:rPr lang="zh-CN" altLang="en-US"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e>
                        </m:ra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e>
                    </m:d>
                  </m:oMath>
                </a14:m>
                <a:endParaRPr lang="en-US" altLang="zh-CN" dirty="0" smtClean="0"/>
              </a:p>
              <a:p>
                <a:r>
                  <a:rPr lang="zh-CN" altLang="en-US" dirty="0" smtClean="0"/>
                  <a:t>如果算法通过了第</a:t>
                </a:r>
                <a:r>
                  <a:rPr lang="en-US" altLang="zh-CN" dirty="0" smtClean="0"/>
                  <a:t>5</a:t>
                </a:r>
                <a:r>
                  <a:rPr lang="zh-CN" altLang="en-US" dirty="0" smtClean="0"/>
                  <a:t>步的检查，则有</a:t>
                </a:r>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i="1">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i="1">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n</a:t>
                </a:r>
                <a:r>
                  <a:rPr lang="en-US" altLang="zh-CN" dirty="0" smtClean="0"/>
                  <a:t>) </a:t>
                </a:r>
                <a:r>
                  <a:rPr lang="zh-CN" altLang="en-US" dirty="0" smtClean="0"/>
                  <a:t>对于</a:t>
                </a:r>
                <a:r>
                  <a:rPr lang="en-US" altLang="zh-CN" dirty="0" smtClean="0"/>
                  <a:t>0&lt;=a&lt;=l</a:t>
                </a:r>
              </a:p>
              <a:p>
                <a:r>
                  <a:rPr lang="zh-CN" altLang="en-US" dirty="0" smtClean="0"/>
                  <a:t>由于</a:t>
                </a:r>
                <a:r>
                  <a:rPr lang="en-US" altLang="zh-CN" dirty="0" err="1" smtClean="0"/>
                  <a:t>p|n</a:t>
                </a:r>
                <a:r>
                  <a:rPr lang="zh-CN" altLang="en-US" dirty="0" smtClean="0"/>
                  <a:t>，有</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i="1">
                            <a:latin typeface="Cambria Math" panose="02040503050406030204" pitchFamily="18" charset="0"/>
                          </a:rPr>
                          <m:t>𝑛</m:t>
                        </m:r>
                      </m:sup>
                    </m:sSup>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i="1">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a:t>
                </a:r>
                <a:r>
                  <a:rPr lang="en-US" altLang="zh-CN" dirty="0" smtClean="0"/>
                  <a:t>p)</a:t>
                </a:r>
              </a:p>
              <a:p>
                <a:r>
                  <a:rPr lang="zh-CN" altLang="en-US" dirty="0" smtClean="0"/>
                  <a:t>而注意到</a:t>
                </a:r>
                <a:r>
                  <a:rPr lang="en-US" altLang="zh-CN" dirty="0" smtClean="0"/>
                  <a:t>p</a:t>
                </a:r>
                <a:r>
                  <a:rPr lang="zh-CN" altLang="en-US" dirty="0" smtClean="0"/>
                  <a:t>本身是素数</a:t>
                </a:r>
                <a:r>
                  <a:rPr lang="en-US" altLang="zh-CN" dirty="0" smtClean="0"/>
                  <a:t> </a:t>
                </a:r>
                <a:r>
                  <a:rPr lang="zh-CN" altLang="en-US" dirty="0" smtClean="0"/>
                  <a:t>，有</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b="0" i="1" smtClean="0">
                            <a:latin typeface="Cambria Math" panose="02040503050406030204" pitchFamily="18" charset="0"/>
                          </a:rPr>
                          <m:t>𝑝</m:t>
                        </m:r>
                      </m:sup>
                    </m:sSup>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b="0" i="1" smtClean="0">
                            <a:latin typeface="Cambria Math" panose="02040503050406030204" pitchFamily="18" charset="0"/>
                            <a:ea typeface="Cambria Math" panose="02040503050406030204" pitchFamily="18" charset="0"/>
                          </a:rPr>
                          <m:t>𝑝</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p)</a:t>
                </a: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51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则有</a:t>
                </a:r>
                <a:endParaRPr lang="en-US" altLang="zh-CN" dirty="0" smtClean="0"/>
              </a:p>
              <a:p>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𝑝</m:t>
                            </m:r>
                          </m:sup>
                        </m:sSup>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𝑝</m:t>
                        </m:r>
                      </m:sup>
                    </m:sSup>
                  </m:oMath>
                </a14:m>
                <a:endParaRPr lang="en-US" altLang="zh-CN" i="1"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𝑝</m:t>
                            </m:r>
                          </m:sup>
                        </m:sSup>
                        <m:r>
                          <a:rPr lang="en-US" altLang="zh-CN" i="1">
                            <a:latin typeface="Cambria Math" panose="02040503050406030204" pitchFamily="18" charset="0"/>
                          </a:rPr>
                          <m:t>)</m:t>
                        </m:r>
                      </m:e>
                      <m:sup>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𝑝</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𝑛</m:t>
                        </m:r>
                      </m:sup>
                    </m:sSup>
                  </m:oMath>
                </a14:m>
                <a:endParaRPr lang="en-US" altLang="zh-CN" b="0" i="1"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b="0" i="1" smtClean="0">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e>
                          <m:sup>
                            <m:r>
                              <a:rPr lang="en-US" altLang="zh-CN" b="0" i="1" smtClean="0">
                                <a:latin typeface="Cambria Math" panose="02040503050406030204" pitchFamily="18" charset="0"/>
                                <a:ea typeface="Cambria Math" panose="02040503050406030204" pitchFamily="18" charset="0"/>
                              </a:rPr>
                              <m:t>𝑝</m:t>
                            </m:r>
                          </m:sup>
                        </m:sSup>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𝑋</m:t>
                        </m:r>
                      </m:e>
                      <m:sup>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𝑛</m:t>
                            </m:r>
                          </m:num>
                          <m:den>
                            <m:r>
                              <a:rPr lang="en-US" altLang="zh-CN" b="0" i="1" smtClean="0">
                                <a:latin typeface="Cambria Math" panose="02040503050406030204" pitchFamily="18" charset="0"/>
                                <a:ea typeface="Cambria Math" panose="02040503050406030204" pitchFamily="18" charset="0"/>
                              </a:rPr>
                              <m:t>𝑝</m:t>
                            </m:r>
                          </m:den>
                        </m:f>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p)</a:t>
                </a:r>
              </a:p>
              <a:p>
                <a:r>
                  <a:rPr lang="zh-CN" altLang="en-US" dirty="0" smtClean="0"/>
                  <a:t>最后一个等号成立因为</a:t>
                </a:r>
                <a:r>
                  <a:rPr lang="en-US" altLang="zh-CN" dirty="0" err="1" smtClean="0"/>
                  <a:t>X^p</a:t>
                </a:r>
                <a:r>
                  <a:rPr lang="en-US" altLang="zh-CN" dirty="0" smtClean="0"/>
                  <a:t> = X (mod p)</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82670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因此我们可以定义这样一个性质，称为</a:t>
                </a:r>
                <a:r>
                  <a:rPr lang="en-US" altLang="zh-CN" dirty="0" smtClean="0"/>
                  <a:t>introspective</a:t>
                </a:r>
                <a:r>
                  <a:rPr lang="zh-CN" altLang="en-US" dirty="0" smtClean="0"/>
                  <a:t>性质（原文如此）</a:t>
                </a:r>
                <a:endParaRPr lang="en-US" altLang="zh-CN" dirty="0" smtClean="0"/>
              </a:p>
              <a:p>
                <a:r>
                  <a:rPr lang="zh-CN" altLang="en-US" dirty="0" smtClean="0"/>
                  <a:t>设</a:t>
                </a:r>
                <a:r>
                  <a:rPr lang="en-US" altLang="zh-CN" dirty="0" smtClean="0"/>
                  <a:t>f(X)</a:t>
                </a:r>
                <a:r>
                  <a:rPr lang="zh-CN" altLang="en-US" dirty="0" smtClean="0"/>
                  <a:t>是一个多项式，则我们称</a:t>
                </a:r>
                <a:r>
                  <a:rPr lang="en-US" altLang="zh-CN" dirty="0" smtClean="0"/>
                  <a:t>m</a:t>
                </a:r>
                <a:r>
                  <a:rPr lang="zh-CN" altLang="en-US" dirty="0" smtClean="0"/>
                  <a:t>对于</a:t>
                </a:r>
                <a:r>
                  <a:rPr lang="en-US" altLang="zh-CN" dirty="0" smtClean="0"/>
                  <a:t>f(X)</a:t>
                </a:r>
                <a:r>
                  <a:rPr lang="zh-CN" altLang="en-US" dirty="0" smtClean="0"/>
                  <a:t>是</a:t>
                </a:r>
                <a:r>
                  <a:rPr lang="en-US" altLang="zh-CN" dirty="0" smtClean="0"/>
                  <a:t>introspective</a:t>
                </a:r>
                <a:r>
                  <a:rPr lang="zh-CN" altLang="en-US" dirty="0" smtClean="0"/>
                  <a:t>的当且仅当</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𝑚</m:t>
                            </m:r>
                          </m:sup>
                        </m:sSup>
                      </m:e>
                    </m:d>
                    <m:r>
                      <a:rPr lang="en-US" altLang="zh-CN" b="0" i="0" smtClean="0">
                        <a:latin typeface="Cambria Math" panose="02040503050406030204" pitchFamily="18" charset="0"/>
                      </a:rPr>
                      <m:t> </m:t>
                    </m:r>
                  </m:oMath>
                </a14:m>
                <a:r>
                  <a:rPr lang="en-US" altLang="zh-CN" dirty="0"/>
                  <a:t>(mod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p)</a:t>
                </a:r>
              </a:p>
              <a:p>
                <a:r>
                  <a:rPr lang="zh-CN" altLang="en-US" dirty="0"/>
                  <a:t>下面</a:t>
                </a:r>
                <a:r>
                  <a:rPr lang="zh-CN" altLang="en-US" dirty="0" smtClean="0"/>
                  <a:t>需要证明</a:t>
                </a:r>
                <a:r>
                  <a:rPr lang="en-US" altLang="zh-CN" dirty="0" smtClean="0"/>
                  <a:t>introspective</a:t>
                </a:r>
                <a:r>
                  <a:rPr lang="zh-CN" altLang="en-US" dirty="0" smtClean="0"/>
                  <a:t>性的几个性质</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56492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Introspective</a:t>
                </a:r>
                <a:r>
                  <a:rPr lang="zh-CN" altLang="en-US" dirty="0" smtClean="0"/>
                  <a:t>性对于</a:t>
                </a:r>
                <a:r>
                  <a:rPr lang="en-US" altLang="zh-CN" dirty="0" smtClean="0"/>
                  <a:t>m</a:t>
                </a:r>
                <a:r>
                  <a:rPr lang="zh-CN" altLang="en-US" dirty="0" smtClean="0"/>
                  <a:t>是积性的，即：若</a:t>
                </a:r>
                <a:r>
                  <a:rPr lang="en-US" altLang="zh-CN" dirty="0" smtClean="0"/>
                  <a:t>m</a:t>
                </a:r>
                <a:r>
                  <a:rPr lang="zh-CN" altLang="en-US" dirty="0" smtClean="0"/>
                  <a:t>和</a:t>
                </a:r>
                <a:r>
                  <a:rPr lang="en-US" altLang="zh-CN" dirty="0" smtClean="0"/>
                  <a:t>m’</a:t>
                </a:r>
                <a:r>
                  <a:rPr lang="zh-CN" altLang="en-US" dirty="0" smtClean="0"/>
                  <a:t>都对</a:t>
                </a:r>
                <a:r>
                  <a:rPr lang="en-US" altLang="zh-CN" dirty="0" smtClean="0"/>
                  <a:t>f(X)</a:t>
                </a:r>
                <a:r>
                  <a:rPr lang="zh-CN" altLang="en-US" dirty="0" smtClean="0"/>
                  <a:t>是</a:t>
                </a:r>
                <a:r>
                  <a:rPr lang="en-US" altLang="zh-CN" dirty="0" smtClean="0"/>
                  <a:t>introspective</a:t>
                </a:r>
                <a:r>
                  <a:rPr lang="zh-CN" altLang="en-US" dirty="0" smtClean="0"/>
                  <a:t>的，则</a:t>
                </a:r>
                <a:r>
                  <a:rPr lang="en-US" altLang="zh-CN" dirty="0" smtClean="0"/>
                  <a:t>m*m’</a:t>
                </a:r>
                <a:r>
                  <a:rPr lang="zh-CN" altLang="en-US" dirty="0" smtClean="0"/>
                  <a:t>对</a:t>
                </a:r>
                <a:r>
                  <a:rPr lang="en-US" altLang="zh-CN" dirty="0" smtClean="0"/>
                  <a:t>f(X)</a:t>
                </a:r>
                <a:r>
                  <a:rPr lang="zh-CN" altLang="en-US" dirty="0" smtClean="0"/>
                  <a:t>是</a:t>
                </a:r>
                <a:r>
                  <a:rPr lang="en-US" altLang="zh-CN" dirty="0" smtClean="0"/>
                  <a:t>introspective</a:t>
                </a:r>
                <a:r>
                  <a:rPr lang="zh-CN" altLang="en-US" dirty="0" smtClean="0"/>
                  <a:t>的。</a:t>
                </a:r>
                <a:endParaRPr lang="en-US" altLang="zh-CN" dirty="0" smtClean="0"/>
              </a:p>
              <a:p>
                <a:r>
                  <a:rPr lang="zh-CN" altLang="en-US" dirty="0" smtClean="0"/>
                  <a:t>由</a:t>
                </a:r>
                <a:r>
                  <a:rPr lang="en-US" altLang="zh-CN" dirty="0" smtClean="0"/>
                  <a:t>m</a:t>
                </a:r>
                <a:r>
                  <a:rPr lang="zh-CN" altLang="en-US" dirty="0" smtClean="0"/>
                  <a:t>是</a:t>
                </a:r>
                <a:r>
                  <a:rPr lang="en-US" altLang="zh-CN" dirty="0" smtClean="0"/>
                  <a:t>introspective</a:t>
                </a:r>
                <a:r>
                  <a:rPr lang="zh-CN" altLang="en-US" dirty="0" smtClean="0"/>
                  <a:t>可得，</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e>
                      <m:sup>
                        <m:r>
                          <a:rPr lang="en-US" altLang="zh-CN" i="1">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up>
                    </m:sSup>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𝑚</m:t>
                                </m:r>
                              </m:sup>
                            </m:sSup>
                          </m:e>
                        </m:d>
                      </m:e>
                      <m: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sup>
                    </m:sSup>
                    <m:r>
                      <a:rPr lang="en-US" altLang="zh-CN">
                        <a:latin typeface="Cambria Math" panose="02040503050406030204" pitchFamily="18" charset="0"/>
                      </a:rPr>
                      <m:t> </m:t>
                    </m:r>
                  </m:oMath>
                </a14:m>
                <a:r>
                  <a:rPr lang="en-US" altLang="zh-CN" dirty="0"/>
                  <a:t>(mod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p</a:t>
                </a:r>
                <a:r>
                  <a:rPr lang="en-US" altLang="zh-CN" dirty="0" smtClean="0"/>
                  <a:t>)</a:t>
                </a:r>
              </a:p>
              <a:p>
                <a:r>
                  <a:rPr lang="zh-CN" altLang="en-US" dirty="0" smtClean="0"/>
                  <a:t>由</a:t>
                </a:r>
                <a:r>
                  <a:rPr lang="en-US" altLang="zh-CN" dirty="0" smtClean="0"/>
                  <a:t>m’</a:t>
                </a:r>
                <a:r>
                  <a:rPr lang="zh-CN" altLang="en-US" dirty="0" smtClean="0"/>
                  <a:t>是</a:t>
                </a:r>
                <a:r>
                  <a:rPr lang="en-US" altLang="zh-CN" dirty="0" smtClean="0"/>
                  <a:t>introspective</a:t>
                </a:r>
                <a:r>
                  <a:rPr lang="zh-CN" altLang="en-US" dirty="0" smtClean="0"/>
                  <a:t>的，将</a:t>
                </a:r>
                <a:r>
                  <a:rPr lang="en-US" altLang="zh-CN" dirty="0" smtClean="0"/>
                  <a:t>X</a:t>
                </a:r>
                <a:r>
                  <a:rPr lang="zh-CN" altLang="en-US" dirty="0" smtClean="0"/>
                  <a:t>代换为</a:t>
                </a:r>
                <a:r>
                  <a:rPr lang="en-US" altLang="zh-CN" dirty="0" err="1" smtClean="0"/>
                  <a:t>X^m</a:t>
                </a:r>
                <a:r>
                  <a:rPr lang="zh-CN" altLang="en-US" dirty="0" smtClean="0"/>
                  <a:t>可得，</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𝑚</m:t>
                            </m:r>
                          </m:sup>
                        </m:sSup>
                        <m:r>
                          <a:rPr lang="en-US" altLang="zh-CN" i="1">
                            <a:latin typeface="Cambria Math" panose="02040503050406030204" pitchFamily="18" charset="0"/>
                          </a:rPr>
                          <m:t>))</m:t>
                        </m:r>
                      </m:e>
                      <m:sup>
                        <m:r>
                          <a:rPr lang="en-US" altLang="zh-CN" i="1">
                            <a:latin typeface="Cambria Math" panose="02040503050406030204" pitchFamily="18" charset="0"/>
                          </a:rPr>
                          <m:t>𝑚</m:t>
                        </m:r>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𝑚</m:t>
                            </m:r>
                            <m:r>
                              <a:rPr lang="zh-CN" altLang="en-US" i="1">
                                <a:latin typeface="Cambria Math" panose="02040503050406030204" pitchFamily="18" charset="0"/>
                              </a:rPr>
                              <m:t>∗</m:t>
                            </m:r>
                            <m:r>
                              <a:rPr lang="en-US" altLang="zh-CN" i="1">
                                <a:latin typeface="Cambria Math" panose="02040503050406030204" pitchFamily="18" charset="0"/>
                              </a:rPr>
                              <m:t>𝑚</m:t>
                            </m:r>
                            <m:r>
                              <a:rPr lang="zh-CN" altLang="en-US" i="1">
                                <a:latin typeface="Cambria Math" panose="02040503050406030204" pitchFamily="18" charset="0"/>
                              </a:rPr>
                              <m:t>‘</m:t>
                            </m:r>
                          </m:sup>
                        </m:sSup>
                      </m:e>
                    </m:d>
                  </m:oMath>
                </a14:m>
                <a:r>
                  <a:rPr lang="en-US" altLang="zh-CN" dirty="0"/>
                  <a:t>(mod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p>
                    </m:sSup>
                  </m:oMath>
                </a14:m>
                <a:r>
                  <a:rPr lang="en-US" altLang="zh-CN" dirty="0"/>
                  <a:t> − 1, p</a:t>
                </a:r>
                <a:r>
                  <a:rPr lang="en-US" altLang="zh-CN" dirty="0" smtClean="0"/>
                  <a:t>) =</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𝑚</m:t>
                            </m:r>
                            <m:r>
                              <a:rPr lang="zh-CN" altLang="en-US" i="1">
                                <a:latin typeface="Cambria Math" panose="02040503050406030204" pitchFamily="18" charset="0"/>
                              </a:rPr>
                              <m:t>∗</m:t>
                            </m:r>
                            <m:r>
                              <a:rPr lang="en-US" altLang="zh-CN" i="1">
                                <a:latin typeface="Cambria Math" panose="02040503050406030204" pitchFamily="18" charset="0"/>
                              </a:rPr>
                              <m:t>𝑚</m:t>
                            </m:r>
                            <m:r>
                              <a:rPr lang="zh-CN" altLang="en-US" i="1">
                                <a:latin typeface="Cambria Math" panose="02040503050406030204" pitchFamily="18" charset="0"/>
                              </a:rPr>
                              <m:t>‘</m:t>
                            </m:r>
                          </m:sup>
                        </m:sSup>
                      </m:e>
                    </m:d>
                  </m:oMath>
                </a14:m>
                <a:r>
                  <a:rPr lang="en-US" altLang="zh-CN" dirty="0"/>
                  <a:t>(mod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p) </a:t>
                </a:r>
                <a:endParaRPr lang="en-US" altLang="zh-CN" dirty="0" smtClean="0"/>
              </a:p>
              <a:p>
                <a:r>
                  <a:rPr lang="zh-CN" altLang="en-US" dirty="0" smtClean="0"/>
                  <a:t>最后一个等号成立因为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a:t>
                </a:r>
                <a:r>
                  <a:rPr lang="en-US" altLang="zh-CN" dirty="0" smtClean="0"/>
                  <a:t>1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𝑚</m:t>
                        </m:r>
                      </m:sup>
                    </m:sSup>
                  </m:oMath>
                </a14:m>
                <a:r>
                  <a:rPr lang="en-US" altLang="zh-CN" dirty="0"/>
                  <a:t> − </a:t>
                </a:r>
                <a:r>
                  <a:rPr lang="en-US" altLang="zh-CN" dirty="0" smtClean="0"/>
                  <a:t>1</a:t>
                </a:r>
              </a:p>
              <a:p>
                <a:r>
                  <a:rPr lang="zh-CN" altLang="en-US" dirty="0" smtClean="0"/>
                  <a:t>合并可得</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e>
                      <m:sup>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𝑚</m:t>
                            </m:r>
                            <m:r>
                              <a:rPr lang="zh-CN" altLang="en-US" i="1">
                                <a:latin typeface="Cambria Math" panose="02040503050406030204" pitchFamily="18" charset="0"/>
                              </a:rPr>
                              <m:t>∗</m:t>
                            </m:r>
                            <m:r>
                              <a:rPr lang="en-US" altLang="zh-CN" i="1">
                                <a:latin typeface="Cambria Math" panose="02040503050406030204" pitchFamily="18" charset="0"/>
                              </a:rPr>
                              <m:t>𝑚</m:t>
                            </m:r>
                            <m:r>
                              <a:rPr lang="zh-CN" altLang="en-US" i="1">
                                <a:latin typeface="Cambria Math" panose="02040503050406030204" pitchFamily="18" charset="0"/>
                              </a:rPr>
                              <m:t>‘</m:t>
                            </m:r>
                          </m:sup>
                        </m:sSup>
                      </m:e>
                    </m:d>
                  </m:oMath>
                </a14:m>
                <a:r>
                  <a:rPr lang="en-US" altLang="zh-CN" dirty="0"/>
                  <a:t>(mod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p)</a:t>
                </a:r>
              </a:p>
              <a:p>
                <a:endParaRPr lang="en-US" altLang="zh-CN"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7245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PRIMES in NP</a:t>
            </a:r>
            <a:endParaRPr lang="zh-CN" altLang="en-US" dirty="0"/>
          </a:p>
        </p:txBody>
      </p:sp>
      <p:sp>
        <p:nvSpPr>
          <p:cNvPr id="3" name="内容占位符 2"/>
          <p:cNvSpPr>
            <a:spLocks noGrp="1"/>
          </p:cNvSpPr>
          <p:nvPr>
            <p:ph idx="1"/>
          </p:nvPr>
        </p:nvSpPr>
        <p:spPr/>
        <p:txBody>
          <a:bodyPr/>
          <a:lstStyle/>
          <a:p>
            <a:r>
              <a:rPr lang="en-US" altLang="zh-CN" dirty="0" smtClean="0"/>
              <a:t>PRIMES</a:t>
            </a:r>
            <a:r>
              <a:rPr lang="zh-CN" altLang="en-US" dirty="0" smtClean="0"/>
              <a:t>属于</a:t>
            </a:r>
            <a:r>
              <a:rPr lang="en-US" altLang="zh-CN" dirty="0" smtClean="0"/>
              <a:t>NP</a:t>
            </a:r>
            <a:r>
              <a:rPr lang="zh-CN" altLang="en-US" dirty="0" smtClean="0"/>
              <a:t>并不显然</a:t>
            </a:r>
            <a:endParaRPr lang="en-US" altLang="zh-CN" dirty="0" smtClean="0"/>
          </a:p>
          <a:p>
            <a:r>
              <a:rPr lang="zh-CN" altLang="en-US" dirty="0"/>
              <a:t>我们</a:t>
            </a:r>
            <a:r>
              <a:rPr lang="zh-CN" altLang="en-US" dirty="0" smtClean="0"/>
              <a:t>需要一个有效的“证据”来证明一个数是素数</a:t>
            </a:r>
            <a:endParaRPr lang="en-US" altLang="zh-CN" dirty="0" smtClean="0"/>
          </a:p>
          <a:p>
            <a:r>
              <a:rPr lang="zh-CN" altLang="en-US" dirty="0" smtClean="0"/>
              <a:t>这个技术称为</a:t>
            </a:r>
            <a:r>
              <a:rPr lang="en-US" altLang="zh-CN" dirty="0" smtClean="0"/>
              <a:t>Primality Certificate</a:t>
            </a:r>
            <a:endParaRPr lang="zh-CN" altLang="en-US" dirty="0"/>
          </a:p>
        </p:txBody>
      </p:sp>
    </p:spTree>
    <p:extLst>
      <p:ext uri="{BB962C8B-B14F-4D97-AF65-F5344CB8AC3E}">
        <p14:creationId xmlns:p14="http://schemas.microsoft.com/office/powerpoint/2010/main" val="16156374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smtClean="0"/>
                  <a:t>Introspective</a:t>
                </a:r>
                <a:r>
                  <a:rPr lang="zh-CN" altLang="en-US" dirty="0"/>
                  <a:t>对于</a:t>
                </a:r>
                <a:r>
                  <a:rPr lang="en-US" altLang="zh-CN" dirty="0"/>
                  <a:t>f(X)</a:t>
                </a:r>
                <a:r>
                  <a:rPr lang="zh-CN" altLang="en-US" dirty="0"/>
                  <a:t>是积性的，即：</a:t>
                </a:r>
                <a:r>
                  <a:rPr lang="zh-CN" altLang="en-US" dirty="0" smtClean="0"/>
                  <a:t>若</a:t>
                </a:r>
                <a:r>
                  <a:rPr lang="en-US" altLang="zh-CN" dirty="0" smtClean="0"/>
                  <a:t>m</a:t>
                </a:r>
                <a:r>
                  <a:rPr lang="zh-CN" altLang="en-US" dirty="0" smtClean="0"/>
                  <a:t>对</a:t>
                </a:r>
                <a:r>
                  <a:rPr lang="en-US" altLang="zh-CN" dirty="0" smtClean="0"/>
                  <a:t>f(X)</a:t>
                </a:r>
                <a:r>
                  <a:rPr lang="zh-CN" altLang="en-US" dirty="0" smtClean="0"/>
                  <a:t>，</a:t>
                </a:r>
                <a:r>
                  <a:rPr lang="en-US" altLang="zh-CN" dirty="0" smtClean="0"/>
                  <a:t>g(X)</a:t>
                </a:r>
                <a:r>
                  <a:rPr lang="zh-CN" altLang="en-US" dirty="0" smtClean="0"/>
                  <a:t>是</a:t>
                </a:r>
                <a:r>
                  <a:rPr lang="en-US" altLang="zh-CN" dirty="0" smtClean="0"/>
                  <a:t>introspective</a:t>
                </a:r>
                <a:r>
                  <a:rPr lang="zh-CN" altLang="en-US" dirty="0" smtClean="0"/>
                  <a:t>的，则它对</a:t>
                </a:r>
                <a:r>
                  <a:rPr lang="en-US" altLang="zh-CN" dirty="0" smtClean="0"/>
                  <a:t>f(X)*g(X)</a:t>
                </a:r>
                <a:r>
                  <a:rPr lang="zh-CN" altLang="en-US" dirty="0" smtClean="0"/>
                  <a:t>是积性的</a:t>
                </a:r>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e>
                      <m:sup>
                        <m:r>
                          <a:rPr lang="en-US" altLang="zh-CN" i="1">
                            <a:latin typeface="Cambria Math" panose="02040503050406030204" pitchFamily="18" charset="0"/>
                          </a:rPr>
                          <m:t>𝑚</m:t>
                        </m:r>
                      </m:sup>
                    </m:sSup>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sup>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𝑚</m:t>
                            </m:r>
                          </m:sup>
                        </m:sSup>
                      </m:e>
                    </m:d>
                    <m:r>
                      <a:rPr lang="en-US" altLang="zh-CN" b="0" i="0" smtClean="0">
                        <a:latin typeface="Cambria Math" panose="02040503050406030204" pitchFamily="18" charset="0"/>
                      </a:rPr>
                      <m:t>∗</m:t>
                    </m:r>
                    <m:r>
                      <a:rPr lang="en-US" altLang="zh-CN" i="1">
                        <a:latin typeface="Cambria Math" panose="02040503050406030204" pitchFamily="18" charset="0"/>
                      </a:rPr>
                      <m:t>𝑔</m:t>
                    </m:r>
                    <m:r>
                      <a:rPr lang="en-US" altLang="zh-CN" b="0" i="0"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𝑚</m:t>
                        </m:r>
                      </m:sup>
                    </m:sSup>
                    <m:r>
                      <a:rPr lang="en-US" altLang="zh-CN" b="0" i="0" smtClean="0">
                        <a:latin typeface="Cambria Math" panose="02040503050406030204" pitchFamily="18" charset="0"/>
                      </a:rPr>
                      <m:t>)</m:t>
                    </m:r>
                  </m:oMath>
                </a14:m>
                <a:r>
                  <a:rPr lang="en-US" altLang="zh-CN" dirty="0" smtClean="0"/>
                  <a:t>(</a:t>
                </a:r>
                <a:r>
                  <a:rPr lang="en-US" altLang="zh-CN" dirty="0"/>
                  <a:t>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p)</a:t>
                </a:r>
              </a:p>
              <a:p>
                <a:endParaRPr lang="en-US" altLang="zh-CN" dirty="0"/>
              </a:p>
              <a:p>
                <a:r>
                  <a:rPr lang="zh-CN" altLang="en-US" dirty="0" smtClean="0"/>
                  <a:t>以上两个性质告诉我们，集合</a:t>
                </a:r>
                <a:r>
                  <a:rPr lang="en-US" altLang="zh-CN" dirty="0" smtClean="0"/>
                  <a:t>I=</a:t>
                </a:r>
                <a14:m>
                  <m:oMath xmlns:m="http://schemas.openxmlformats.org/officeDocument/2006/math">
                    <m:d>
                      <m:dPr>
                        <m:begChr m:val="{"/>
                        <m:endChr m:val="}"/>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𝑝</m:t>
                                </m:r>
                              </m:den>
                            </m:f>
                            <m:r>
                              <a:rPr lang="en-US" altLang="zh-CN" b="0" i="1" smtClean="0">
                                <a:latin typeface="Cambria Math" panose="02040503050406030204" pitchFamily="18" charset="0"/>
                              </a:rPr>
                              <m:t>)</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𝑗</m:t>
                            </m:r>
                          </m:sup>
                        </m:sSup>
                      </m:e>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≥0</m:t>
                        </m:r>
                      </m:e>
                    </m:d>
                  </m:oMath>
                </a14:m>
                <a:r>
                  <a:rPr lang="zh-CN" altLang="en-US" dirty="0" smtClean="0"/>
                  <a:t>对于集合</a:t>
                </a:r>
                <a:r>
                  <a:rPr lang="en-US" altLang="zh-CN" dirty="0" smtClean="0"/>
                  <a:t>P=</a:t>
                </a:r>
                <a14:m>
                  <m:oMath xmlns:m="http://schemas.openxmlformats.org/officeDocument/2006/math">
                    <m:d>
                      <m:dPr>
                        <m:begChr m:val="{"/>
                        <m:endChr m:val="}"/>
                        <m:ctrlPr>
                          <a:rPr lang="en-US" altLang="zh-CN" i="1" smtClean="0">
                            <a:latin typeface="Cambria Math" panose="02040503050406030204" pitchFamily="18" charset="0"/>
                          </a:rPr>
                        </m:ctrlPr>
                      </m:dPr>
                      <m:e>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𝑎</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𝑙</m:t>
                            </m:r>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𝑎</m:t>
                                    </m:r>
                                  </m:sub>
                                </m:sSub>
                              </m:sup>
                            </m:sSup>
                          </m:e>
                        </m:nary>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≥0</m:t>
                        </m:r>
                      </m:e>
                    </m:d>
                  </m:oMath>
                </a14:m>
                <a:r>
                  <a:rPr lang="zh-CN" altLang="en-US" dirty="0" smtClean="0"/>
                  <a:t>中的每一个多项式都是</a:t>
                </a:r>
                <a:r>
                  <a:rPr lang="en-US" altLang="zh-CN" dirty="0" smtClean="0"/>
                  <a:t>introspective</a:t>
                </a:r>
                <a:r>
                  <a:rPr lang="zh-CN" altLang="en-US" dirty="0" smtClean="0"/>
                  <a:t>的。</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t="-2661" r="-17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01071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下面定义两个群</a:t>
                </a:r>
                <a:endParaRPr lang="en-US" altLang="zh-CN" dirty="0" smtClean="0"/>
              </a:p>
              <a:p>
                <a:r>
                  <a:rPr lang="zh-CN" altLang="en-US" dirty="0" smtClean="0"/>
                  <a:t>第一个群</a:t>
                </a:r>
                <a:r>
                  <a:rPr lang="en-US" altLang="zh-CN" dirty="0" smtClean="0"/>
                  <a:t>G</a:t>
                </a:r>
                <a:r>
                  <a:rPr lang="zh-CN" altLang="en-US" dirty="0" smtClean="0"/>
                  <a:t>是</a:t>
                </a:r>
                <a:r>
                  <a:rPr lang="en-US" altLang="zh-CN" dirty="0" smtClean="0"/>
                  <a:t>I</a:t>
                </a:r>
                <a:r>
                  <a:rPr lang="zh-CN" altLang="en-US" dirty="0" smtClean="0"/>
                  <a:t>中元素</a:t>
                </a:r>
                <a:r>
                  <a:rPr lang="en-US" altLang="zh-CN" dirty="0" smtClean="0"/>
                  <a:t>mod r</a:t>
                </a:r>
                <a:r>
                  <a:rPr lang="zh-CN" altLang="en-US" dirty="0" smtClean="0"/>
                  <a:t>形成的群，由于</a:t>
                </a:r>
                <a:r>
                  <a:rPr lang="en-US" altLang="zh-CN" dirty="0" smtClean="0"/>
                  <a:t>(</a:t>
                </a:r>
                <a:r>
                  <a:rPr lang="en-US" altLang="zh-CN" dirty="0" err="1" smtClean="0"/>
                  <a:t>p,r</a:t>
                </a:r>
                <a:r>
                  <a:rPr lang="en-US" altLang="zh-CN" dirty="0" smtClean="0"/>
                  <a:t>)=(</a:t>
                </a:r>
                <a:r>
                  <a:rPr lang="en-US" altLang="zh-CN" dirty="0" err="1" smtClean="0"/>
                  <a:t>n,r</a:t>
                </a:r>
                <a:r>
                  <a:rPr lang="en-US" altLang="zh-CN" dirty="0" smtClean="0"/>
                  <a:t>)=1</a:t>
                </a:r>
                <a:r>
                  <a:rPr lang="zh-CN" altLang="en-US" dirty="0" smtClean="0"/>
                  <a:t>，因此它是</a:t>
                </a:r>
                <a:r>
                  <a:rPr lang="en-US" altLang="zh-CN" dirty="0" smtClean="0"/>
                  <a:t>mod r</a:t>
                </a:r>
                <a:r>
                  <a:rPr lang="zh-CN" altLang="en-US" dirty="0" smtClean="0"/>
                  <a:t>的简化剩余系的一个子群。设</a:t>
                </a:r>
                <a:r>
                  <a:rPr lang="en-US" altLang="zh-CN" dirty="0" smtClean="0"/>
                  <a:t>|G|=t</a:t>
                </a:r>
                <a:r>
                  <a:rPr lang="zh-CN" altLang="en-US" dirty="0" smtClean="0"/>
                  <a:t>，则因为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&gt;</m:t>
                    </m:r>
                  </m:oMath>
                </a14:m>
                <a:r>
                  <a:rPr lang="en-US" altLang="zh-CN" dirty="0"/>
                  <a:t>(log </a:t>
                </a:r>
                <a:r>
                  <a:rPr lang="en-US" altLang="zh-CN" i="1" dirty="0"/>
                  <a:t>n</a:t>
                </a:r>
                <a:r>
                  <a:rPr lang="en-US" altLang="zh-CN" dirty="0"/>
                  <a:t>)</a:t>
                </a:r>
                <a:r>
                  <a:rPr lang="en-US" altLang="zh-CN" baseline="30000" dirty="0"/>
                  <a:t>2</a:t>
                </a:r>
              </a:p>
              <a:p>
                <a:r>
                  <a:rPr lang="zh-CN" altLang="en-US" dirty="0" smtClean="0"/>
                  <a:t>，所以</a:t>
                </a:r>
                <a:r>
                  <a:rPr lang="en-US" altLang="zh-CN" dirty="0" smtClean="0"/>
                  <a:t>t</a:t>
                </a:r>
                <a14:m>
                  <m:oMath xmlns:m="http://schemas.openxmlformats.org/officeDocument/2006/math">
                    <m:r>
                      <a:rPr lang="en-US" altLang="zh-CN" i="1">
                        <a:latin typeface="Cambria Math" panose="02040503050406030204" pitchFamily="18" charset="0"/>
                      </a:rPr>
                      <m:t>&gt;</m:t>
                    </m:r>
                  </m:oMath>
                </a14:m>
                <a:r>
                  <a:rPr lang="en-US" altLang="zh-CN" dirty="0"/>
                  <a:t>(log </a:t>
                </a:r>
                <a:r>
                  <a:rPr lang="en-US" altLang="zh-CN" i="1" dirty="0"/>
                  <a:t>n</a:t>
                </a:r>
                <a:r>
                  <a:rPr lang="en-US" altLang="zh-CN" dirty="0"/>
                  <a:t>)</a:t>
                </a:r>
                <a:r>
                  <a:rPr lang="en-US" altLang="zh-CN" baseline="30000" dirty="0"/>
                  <a:t>2</a:t>
                </a:r>
              </a:p>
              <a:p>
                <a:r>
                  <a:rPr lang="zh-CN" altLang="en-US" dirty="0" smtClean="0"/>
                  <a:t>另一个群</a:t>
                </a:r>
                <a:r>
                  <a:rPr lang="en-US" altLang="zh-CN" dirty="0" smtClean="0"/>
                  <a:t>H</a:t>
                </a:r>
                <a:r>
                  <a:rPr lang="zh-CN" altLang="en-US" dirty="0" smtClean="0"/>
                  <a:t>是</a:t>
                </a:r>
                <a:r>
                  <a:rPr lang="en-US" altLang="zh-CN" dirty="0" smtClean="0"/>
                  <a:t>P</a:t>
                </a:r>
                <a:r>
                  <a:rPr lang="zh-CN" altLang="en-US" dirty="0" smtClean="0"/>
                  <a:t>中的多项式模去</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a:t>
                </a:r>
                <a:r>
                  <a:rPr lang="en-US" altLang="zh-CN" dirty="0" smtClean="0"/>
                  <a:t>1</a:t>
                </a:r>
                <a:r>
                  <a:rPr lang="zh-CN" altLang="en-US" dirty="0" smtClean="0"/>
                  <a:t>的某个因子构成的群，他也是</a:t>
                </a:r>
                <a:r>
                  <a:rPr lang="en-US" altLang="zh-CN" dirty="0" smtClean="0"/>
                  <a:t>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a:t>
                </a:r>
                <a:r>
                  <a:rPr lang="en-US" altLang="zh-CN" dirty="0" smtClean="0"/>
                  <a:t>1</a:t>
                </a:r>
                <a:r>
                  <a:rPr lang="zh-CN" altLang="en-US" dirty="0" smtClean="0"/>
                  <a:t>的一个子群。</a:t>
                </a:r>
                <a:endParaRPr lang="en-US" altLang="zh-CN" dirty="0" smtClean="0"/>
              </a:p>
              <a:p>
                <a:endParaRPr lang="en-US" altLang="zh-CN" dirty="0"/>
              </a:p>
              <a:p>
                <a:r>
                  <a:rPr lang="zh-CN" altLang="en-US" dirty="0" smtClean="0"/>
                  <a:t>为什么要研究这两个群呢？</a:t>
                </a:r>
                <a:endParaRPr lang="en-US" altLang="zh-CN" dirty="0" smtClean="0"/>
              </a:p>
              <a:p>
                <a:r>
                  <a:rPr lang="zh-CN" altLang="en-US" dirty="0"/>
                  <a:t>我们</a:t>
                </a:r>
                <a:r>
                  <a:rPr lang="zh-CN" altLang="en-US" dirty="0" smtClean="0"/>
                  <a:t>来整理一下证明的脉络</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464" b="-2381"/>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8717400" y="6188040"/>
              <a:ext cx="360" cy="360"/>
            </p14:xfrm>
          </p:contentPart>
        </mc:Choice>
        <mc:Fallback xmlns="">
          <p:pic>
            <p:nvPicPr>
              <p:cNvPr id="4" name="墨迹 3"/>
              <p:cNvPicPr/>
              <p:nvPr/>
            </p:nvPicPr>
            <p:blipFill>
              <a:blip r:embed="rId4"/>
              <a:stretch>
                <a:fillRect/>
              </a:stretch>
            </p:blipFill>
            <p:spPr>
              <a:xfrm>
                <a:off x="8708040" y="6178680"/>
                <a:ext cx="19080" cy="19080"/>
              </a:xfrm>
              <a:prstGeom prst="rect">
                <a:avLst/>
              </a:prstGeom>
            </p:spPr>
          </p:pic>
        </mc:Fallback>
      </mc:AlternateContent>
    </p:spTree>
    <p:extLst>
      <p:ext uri="{BB962C8B-B14F-4D97-AF65-F5344CB8AC3E}">
        <p14:creationId xmlns:p14="http://schemas.microsoft.com/office/powerpoint/2010/main" val="15557320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smtClean="0"/>
                  <a:t>首先我们证明了</a:t>
                </a:r>
                <a:r>
                  <a:rPr lang="en-US" altLang="zh-CN" dirty="0" smtClean="0"/>
                  <a:t>r</a:t>
                </a:r>
                <a:r>
                  <a:rPr lang="zh-CN" altLang="en-US" dirty="0" smtClean="0"/>
                  <a:t>不会很大，这其实是为了证明算法复杂度做准备。</a:t>
                </a:r>
                <a:endParaRPr lang="en-US" altLang="zh-CN" dirty="0" smtClean="0"/>
              </a:p>
              <a:p>
                <a:r>
                  <a:rPr lang="zh-CN" altLang="en-US" dirty="0" smtClean="0"/>
                  <a:t>然后我们证明了，如果</a:t>
                </a:r>
                <a:r>
                  <a:rPr lang="en-US" altLang="zh-CN" dirty="0" smtClean="0"/>
                  <a:t>n</a:t>
                </a:r>
                <a:r>
                  <a:rPr lang="zh-CN" altLang="en-US" dirty="0" smtClean="0"/>
                  <a:t>能够通过第</a:t>
                </a:r>
                <a:r>
                  <a:rPr lang="en-US" altLang="zh-CN" dirty="0" smtClean="0"/>
                  <a:t>5</a:t>
                </a:r>
                <a:r>
                  <a:rPr lang="zh-CN" altLang="en-US" dirty="0" smtClean="0"/>
                  <a:t>步的检测，那么它的质因子</a:t>
                </a:r>
                <a:r>
                  <a:rPr lang="en-US" altLang="zh-CN" dirty="0" smtClean="0"/>
                  <a:t>p</a:t>
                </a:r>
                <a:r>
                  <a:rPr lang="zh-CN" altLang="en-US" dirty="0" smtClean="0"/>
                  <a:t>，以及</a:t>
                </a:r>
                <a:r>
                  <a:rPr lang="en-US" altLang="zh-CN" dirty="0" smtClean="0"/>
                  <a:t>n/p</a:t>
                </a:r>
                <a:r>
                  <a:rPr lang="zh-CN" altLang="en-US" dirty="0" smtClean="0"/>
                  <a:t>都能通过。</a:t>
                </a:r>
                <a:endParaRPr lang="en-US" altLang="zh-CN" dirty="0" smtClean="0"/>
              </a:p>
              <a:p>
                <a:r>
                  <a:rPr lang="zh-CN" altLang="en-US" dirty="0" smtClean="0"/>
                  <a:t>因此集合</a:t>
                </a:r>
                <a:r>
                  <a:rPr lang="en-US" altLang="zh-CN" dirty="0" smtClean="0"/>
                  <a:t>I</a:t>
                </a:r>
                <a:r>
                  <a:rPr lang="zh-CN" altLang="en-US" dirty="0" smtClean="0"/>
                  <a:t>就表示了能通过这个检测的一些数的集合。</a:t>
                </a:r>
                <a:endParaRPr lang="en-US" altLang="zh-CN" dirty="0" smtClean="0"/>
              </a:p>
              <a:p>
                <a:r>
                  <a:rPr lang="zh-CN" altLang="en-US" dirty="0" smtClean="0"/>
                  <a:t>而集合</a:t>
                </a:r>
                <a:r>
                  <a:rPr lang="en-US" altLang="zh-CN" dirty="0" smtClean="0"/>
                  <a:t>F</a:t>
                </a:r>
                <a:r>
                  <a:rPr lang="zh-CN" altLang="en-US" dirty="0" smtClean="0"/>
                  <a:t>表示了我们实际检查了的多项式集合（由</a:t>
                </a:r>
                <a:r>
                  <a:rPr lang="en-US" altLang="zh-CN" dirty="0" smtClean="0"/>
                  <a:t>introspective</a:t>
                </a:r>
                <a:r>
                  <a:rPr lang="zh-CN" altLang="en-US" dirty="0" smtClean="0"/>
                  <a:t>性质得到）</a:t>
                </a:r>
                <a:endParaRPr lang="en-US" altLang="zh-CN" dirty="0" smtClean="0"/>
              </a:p>
              <a:p>
                <a:r>
                  <a:rPr lang="zh-CN" altLang="en-US" dirty="0" smtClean="0"/>
                  <a:t>而通过选取模的</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a:t>
                </a:r>
                <a:r>
                  <a:rPr lang="en-US" altLang="zh-CN" dirty="0" smtClean="0"/>
                  <a:t>1</a:t>
                </a:r>
                <a:r>
                  <a:rPr lang="zh-CN" altLang="en-US" dirty="0" smtClean="0"/>
                  <a:t>的因子和一些数学手段，我们可以限制</a:t>
                </a:r>
                <a:r>
                  <a:rPr lang="en-US" altLang="zh-CN" dirty="0" smtClean="0"/>
                  <a:t>H</a:t>
                </a:r>
                <a:r>
                  <a:rPr lang="zh-CN" altLang="en-US" dirty="0" smtClean="0"/>
                  <a:t>的大小有个上界。</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t="-2661" r="-580"/>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5413320" y="5042880"/>
              <a:ext cx="36720" cy="24840"/>
            </p14:xfrm>
          </p:contentPart>
        </mc:Choice>
        <mc:Fallback xmlns="">
          <p:pic>
            <p:nvPicPr>
              <p:cNvPr id="4" name="墨迹 3"/>
              <p:cNvPicPr/>
              <p:nvPr/>
            </p:nvPicPr>
            <p:blipFill>
              <a:blip r:embed="rId4"/>
              <a:stretch>
                <a:fillRect/>
              </a:stretch>
            </p:blipFill>
            <p:spPr>
              <a:xfrm>
                <a:off x="5403960" y="5033520"/>
                <a:ext cx="55440" cy="43560"/>
              </a:xfrm>
              <a:prstGeom prst="rect">
                <a:avLst/>
              </a:prstGeom>
            </p:spPr>
          </p:pic>
        </mc:Fallback>
      </mc:AlternateContent>
    </p:spTree>
    <p:extLst>
      <p:ext uri="{BB962C8B-B14F-4D97-AF65-F5344CB8AC3E}">
        <p14:creationId xmlns:p14="http://schemas.microsoft.com/office/powerpoint/2010/main" val="40837755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而接下来，如果我们能够为</a:t>
            </a:r>
            <a:r>
              <a:rPr lang="en-US" altLang="zh-CN" dirty="0" smtClean="0"/>
              <a:t>H</a:t>
            </a:r>
            <a:r>
              <a:rPr lang="zh-CN" altLang="en-US" dirty="0" smtClean="0"/>
              <a:t>找到一个上界，则就能够导出矛盾。</a:t>
            </a:r>
            <a:endParaRPr lang="en-US" altLang="zh-CN" dirty="0" smtClean="0"/>
          </a:p>
          <a:p>
            <a:r>
              <a:rPr lang="zh-CN" altLang="en-US" dirty="0" smtClean="0"/>
              <a:t>因为如果</a:t>
            </a:r>
            <a:r>
              <a:rPr lang="en-US" altLang="zh-CN" dirty="0" smtClean="0"/>
              <a:t>n</a:t>
            </a:r>
            <a:r>
              <a:rPr lang="zh-CN" altLang="en-US" dirty="0" smtClean="0"/>
              <a:t>是质数，则</a:t>
            </a:r>
            <a:r>
              <a:rPr lang="en-US" altLang="zh-CN" dirty="0" smtClean="0"/>
              <a:t>G</a:t>
            </a:r>
            <a:r>
              <a:rPr lang="zh-CN" altLang="en-US" dirty="0" smtClean="0"/>
              <a:t>是一个很小的群，只包含</a:t>
            </a:r>
            <a:r>
              <a:rPr lang="en-US" altLang="zh-CN" dirty="0" smtClean="0"/>
              <a:t>n</a:t>
            </a:r>
            <a:r>
              <a:rPr lang="zh-CN" altLang="en-US" dirty="0" smtClean="0"/>
              <a:t>的幂，则这样群</a:t>
            </a:r>
            <a:r>
              <a:rPr lang="en-US" altLang="zh-CN" dirty="0" smtClean="0"/>
              <a:t>H</a:t>
            </a:r>
            <a:r>
              <a:rPr lang="zh-CN" altLang="en-US" dirty="0" smtClean="0"/>
              <a:t>中的元素受到的限制就少，因为</a:t>
            </a:r>
            <a:r>
              <a:rPr lang="en-US" altLang="zh-CN" dirty="0" smtClean="0"/>
              <a:t>H</a:t>
            </a:r>
            <a:r>
              <a:rPr lang="zh-CN" altLang="en-US" dirty="0" smtClean="0"/>
              <a:t>中元素要使得对于</a:t>
            </a:r>
            <a:r>
              <a:rPr lang="en-US" altLang="zh-CN" dirty="0" smtClean="0"/>
              <a:t>G</a:t>
            </a:r>
            <a:r>
              <a:rPr lang="zh-CN" altLang="en-US" dirty="0" smtClean="0"/>
              <a:t>中每个元素都满足</a:t>
            </a:r>
            <a:r>
              <a:rPr lang="en-US" altLang="zh-CN" dirty="0" smtClean="0"/>
              <a:t>introspective</a:t>
            </a:r>
            <a:r>
              <a:rPr lang="zh-CN" altLang="en-US" dirty="0" smtClean="0"/>
              <a:t>性质。</a:t>
            </a:r>
            <a:endParaRPr lang="en-US" altLang="zh-CN" dirty="0" smtClean="0"/>
          </a:p>
          <a:p>
            <a:r>
              <a:rPr lang="zh-CN" altLang="en-US" dirty="0" smtClean="0"/>
              <a:t>否则群</a:t>
            </a:r>
            <a:r>
              <a:rPr lang="en-US" altLang="zh-CN" dirty="0" smtClean="0"/>
              <a:t>G</a:t>
            </a:r>
            <a:r>
              <a:rPr lang="zh-CN" altLang="en-US" dirty="0" smtClean="0"/>
              <a:t>就有一定的大小，此时</a:t>
            </a:r>
            <a:r>
              <a:rPr lang="en-US" altLang="zh-CN" dirty="0" smtClean="0"/>
              <a:t>H</a:t>
            </a:r>
            <a:r>
              <a:rPr lang="zh-CN" altLang="en-US" dirty="0" smtClean="0"/>
              <a:t>的限制就增多，这导致了其上界收紧。</a:t>
            </a:r>
            <a:endParaRPr lang="en-US" altLang="zh-CN" dirty="0" smtClean="0"/>
          </a:p>
          <a:p>
            <a:r>
              <a:rPr lang="zh-CN" altLang="en-US" dirty="0"/>
              <a:t>论文</a:t>
            </a:r>
            <a:r>
              <a:rPr lang="zh-CN" altLang="en-US" dirty="0" smtClean="0"/>
              <a:t>的剩余部分实际上证明了，当</a:t>
            </a:r>
            <a:r>
              <a:rPr lang="en-US" altLang="zh-CN" dirty="0" smtClean="0"/>
              <a:t>n</a:t>
            </a:r>
            <a:r>
              <a:rPr lang="zh-CN" altLang="en-US" dirty="0" smtClean="0"/>
              <a:t>不是某个质数的幂时（此时</a:t>
            </a:r>
            <a:r>
              <a:rPr lang="en-US" altLang="zh-CN" dirty="0" smtClean="0"/>
              <a:t>G</a:t>
            </a:r>
            <a:r>
              <a:rPr lang="zh-CN" altLang="en-US" dirty="0" smtClean="0"/>
              <a:t>同样很小），</a:t>
            </a:r>
            <a:r>
              <a:rPr lang="en-US" altLang="zh-CN" dirty="0" smtClean="0"/>
              <a:t>H</a:t>
            </a:r>
            <a:r>
              <a:rPr lang="zh-CN" altLang="en-US" dirty="0" smtClean="0"/>
              <a:t>的上界和下界会产生矛盾</a:t>
            </a:r>
            <a:endParaRPr lang="en-US" altLang="zh-CN" dirty="0" smtClean="0"/>
          </a:p>
          <a:p>
            <a:r>
              <a:rPr lang="zh-CN" altLang="en-US" dirty="0"/>
              <a:t>这</a:t>
            </a:r>
            <a:r>
              <a:rPr lang="zh-CN" altLang="en-US" dirty="0" smtClean="0"/>
              <a:t>其中涉及到比较复杂的数学，此处略去，有兴趣的同学可以自行研究</a:t>
            </a:r>
            <a:endParaRPr lang="zh-CN" altLang="en-US" dirty="0"/>
          </a:p>
        </p:txBody>
      </p:sp>
    </p:spTree>
    <p:extLst>
      <p:ext uri="{BB962C8B-B14F-4D97-AF65-F5344CB8AC3E}">
        <p14:creationId xmlns:p14="http://schemas.microsoft.com/office/powerpoint/2010/main" val="35655212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下面我们来考虑算法复杂度：</a:t>
                </a:r>
                <a:endParaRPr lang="en-US" altLang="zh-CN" dirty="0" smtClean="0"/>
              </a:p>
              <a:p>
                <a:r>
                  <a:rPr lang="en-US" altLang="zh-CN" dirty="0"/>
                  <a:t>1. If (n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𝑏</m:t>
                        </m:r>
                      </m:sup>
                    </m:sSup>
                  </m:oMath>
                </a14:m>
                <a:r>
                  <a:rPr lang="en-US" altLang="zh-CN" dirty="0"/>
                  <a:t> for a ∈ N and b &gt; 1), output COMPOSITE</a:t>
                </a:r>
                <a:r>
                  <a:rPr lang="en-US" altLang="zh-CN" dirty="0" smtClean="0"/>
                  <a:t>.</a:t>
                </a:r>
              </a:p>
              <a:p>
                <a:r>
                  <a:rPr lang="en-US" altLang="zh-CN" dirty="0"/>
                  <a:t>b</a:t>
                </a:r>
                <a:r>
                  <a:rPr lang="zh-CN" altLang="en-US" dirty="0" smtClean="0"/>
                  <a:t>不超过</a:t>
                </a:r>
                <a:r>
                  <a:rPr lang="en-US" altLang="zh-CN" dirty="0" smtClean="0"/>
                  <a:t>log n</a:t>
                </a:r>
                <a:r>
                  <a:rPr lang="zh-CN" altLang="en-US" dirty="0" smtClean="0"/>
                  <a:t>，而此时可以二分</a:t>
                </a:r>
                <a:r>
                  <a:rPr lang="en-US" altLang="zh-CN" dirty="0" smtClean="0"/>
                  <a:t>a</a:t>
                </a:r>
                <a:r>
                  <a:rPr lang="zh-CN" altLang="en-US" dirty="0" smtClean="0"/>
                  <a:t>，然后快速幂判断，</a:t>
                </a:r>
                <a:endParaRPr lang="en-US" altLang="zh-CN" dirty="0" smtClean="0"/>
              </a:p>
              <a:p>
                <a:r>
                  <a:rPr lang="zh-CN" altLang="en-US" dirty="0"/>
                  <a:t>因此</a:t>
                </a:r>
                <a:r>
                  <a:rPr lang="zh-CN" altLang="en-US" dirty="0" smtClean="0"/>
                  <a:t>这一步的复杂度不超过</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oMath>
                </a14:m>
                <a:endParaRPr lang="en-US" altLang="zh-CN" dirty="0"/>
              </a:p>
              <a:p>
                <a:r>
                  <a:rPr lang="en-US" altLang="zh-CN" dirty="0"/>
                  <a:t>2. Find the smallest r 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oMath>
                </a14:m>
                <a:r>
                  <a:rPr lang="en-US" altLang="zh-CN" dirty="0"/>
                  <a:t>(n) &gt;</a:t>
                </a:r>
                <a14:m>
                  <m:oMath xmlns:m="http://schemas.openxmlformats.org/officeDocument/2006/math">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i="1">
                            <a:latin typeface="Cambria Math" panose="02040503050406030204" pitchFamily="18" charset="0"/>
                          </a:rPr>
                          <m:t>)</m:t>
                        </m:r>
                      </m:e>
                      <m:sup>
                        <m:r>
                          <a:rPr lang="en-US" altLang="zh-CN" i="1">
                            <a:latin typeface="Cambria Math" panose="02040503050406030204" pitchFamily="18" charset="0"/>
                          </a:rPr>
                          <m:t>2</m:t>
                        </m:r>
                      </m:sup>
                    </m:sSup>
                  </m:oMath>
                </a14:m>
                <a:r>
                  <a:rPr lang="en-US" altLang="zh-CN" dirty="0" smtClean="0"/>
                  <a:t>.</a:t>
                </a:r>
              </a:p>
              <a:p>
                <a:r>
                  <a:rPr lang="zh-CN" altLang="en-US" dirty="0"/>
                  <a:t>由</a:t>
                </a:r>
                <a:r>
                  <a:rPr lang="zh-CN" altLang="en-US" dirty="0" smtClean="0"/>
                  <a:t>之前引理得</a:t>
                </a:r>
                <a:r>
                  <a:rPr lang="en-US" altLang="zh-CN" dirty="0" smtClean="0"/>
                  <a:t>r</a:t>
                </a:r>
                <a:r>
                  <a:rPr lang="zh-CN" altLang="en-US" dirty="0" smtClean="0"/>
                  <a:t>不超过</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5</m:t>
                        </m:r>
                      </m:sup>
                    </m:sSubSup>
                  </m:oMath>
                </a14:m>
                <a:r>
                  <a:rPr lang="zh-CN" altLang="en-US" dirty="0" smtClean="0"/>
                  <a:t>，而每次对于一个</a:t>
                </a:r>
                <a:r>
                  <a:rPr lang="en-US" altLang="zh-CN" dirty="0" smtClean="0"/>
                  <a:t>r</a:t>
                </a:r>
                <a:r>
                  <a:rPr lang="zh-CN" altLang="en-US" dirty="0" smtClean="0"/>
                  <a:t>的检查不超过</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2</m:t>
                        </m:r>
                      </m:sup>
                    </m:sSubSup>
                  </m:oMath>
                </a14:m>
                <a:endParaRPr lang="en-US" altLang="zh-CN" dirty="0" smtClean="0"/>
              </a:p>
              <a:p>
                <a:r>
                  <a:rPr lang="zh-CN" altLang="en-US" dirty="0" smtClean="0"/>
                  <a:t>因此这一步复杂度不超过</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7</m:t>
                        </m:r>
                      </m:sup>
                    </m:sSubSup>
                  </m:oMath>
                </a14:m>
                <a:endParaRPr lang="en-US" altLang="zh-CN" dirty="0"/>
              </a:p>
              <a:p>
                <a:r>
                  <a:rPr lang="en-US" altLang="zh-CN" dirty="0"/>
                  <a:t>3. If 1 &lt; (a, n) &lt; n for some a ≤ r, output COMPOSITE</a:t>
                </a:r>
                <a:r>
                  <a:rPr lang="en-US" altLang="zh-CN" dirty="0" smtClean="0"/>
                  <a:t>.</a:t>
                </a:r>
              </a:p>
              <a:p>
                <a:r>
                  <a:rPr lang="zh-CN" altLang="en-US" dirty="0" smtClean="0"/>
                  <a:t>对于每个</a:t>
                </a:r>
                <a:r>
                  <a:rPr lang="en-US" altLang="zh-CN" dirty="0" smtClean="0"/>
                  <a:t>a</a:t>
                </a:r>
                <a:r>
                  <a:rPr lang="zh-CN" altLang="en-US" dirty="0" smtClean="0"/>
                  <a:t>检查需要</a:t>
                </a:r>
                <a:r>
                  <a:rPr lang="en-US" altLang="zh-CN" dirty="0" smtClean="0"/>
                  <a:t>log n</a:t>
                </a:r>
                <a:r>
                  <a:rPr lang="zh-CN" altLang="en-US" dirty="0" smtClean="0"/>
                  <a:t>，因此这一步不超过</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6</m:t>
                        </m:r>
                      </m:sup>
                    </m:sSubSup>
                  </m:oMath>
                </a14:m>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922" b="-4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91077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smtClean="0"/>
                  <a:t>4. </a:t>
                </a:r>
                <a:r>
                  <a:rPr lang="en-US" altLang="zh-CN" dirty="0"/>
                  <a:t>If n ≤ r, output PRIME</a:t>
                </a:r>
                <a:r>
                  <a:rPr lang="en-US" altLang="zh-CN" dirty="0" smtClean="0"/>
                  <a:t>.</a:t>
                </a:r>
              </a:p>
              <a:p>
                <a:r>
                  <a:rPr lang="zh-CN" altLang="en-US" dirty="0"/>
                  <a:t>不</a:t>
                </a:r>
                <a:r>
                  <a:rPr lang="zh-CN" altLang="en-US" dirty="0" smtClean="0"/>
                  <a:t>超过</a:t>
                </a:r>
                <a:r>
                  <a:rPr lang="en-US" altLang="zh-CN" dirty="0" smtClean="0"/>
                  <a:t>log n</a:t>
                </a:r>
                <a:endParaRPr lang="en-US" altLang="zh-CN" dirty="0"/>
              </a:p>
              <a:p>
                <a:r>
                  <a:rPr lang="en-US" altLang="zh-CN" dirty="0"/>
                  <a:t>5. For a = 1 to </a:t>
                </a:r>
                <a14:m>
                  <m:oMath xmlns:m="http://schemas.openxmlformats.org/officeDocument/2006/math">
                    <m:d>
                      <m:dPr>
                        <m:begChr m:val="⌊"/>
                        <m:endChr m:val="⌋"/>
                        <m:ctrlPr>
                          <a:rPr lang="en-US" altLang="zh-CN" i="1">
                            <a:latin typeface="Cambria Math" panose="02040503050406030204" pitchFamily="18" charset="0"/>
                          </a:rPr>
                        </m:ctrlPr>
                      </m:dPr>
                      <m:e>
                        <m:rad>
                          <m:radPr>
                            <m:degHide m:val="on"/>
                            <m:ctrlPr>
                              <a:rPr lang="en-US" altLang="zh-CN" i="1">
                                <a:latin typeface="Cambria Math" panose="02040503050406030204" pitchFamily="18" charset="0"/>
                              </a:rPr>
                            </m:ctrlPr>
                          </m:radPr>
                          <m:deg/>
                          <m:e>
                            <m:r>
                              <a:rPr lang="zh-CN" altLang="en-US"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e>
                        </m:ra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e>
                    </m:d>
                  </m:oMath>
                </a14:m>
                <a:r>
                  <a:rPr lang="en-US" altLang="zh-CN" dirty="0"/>
                  <a:t> do</a:t>
                </a:r>
              </a:p>
              <a:p>
                <a:pPr lvl="1"/>
                <a:r>
                  <a:rPr lang="en-US" altLang="zh-CN" dirty="0"/>
                  <a:t>if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i="1">
                            <a:latin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i="1">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𝑟</m:t>
                        </m:r>
                      </m:sup>
                    </m:sSup>
                  </m:oMath>
                </a14:m>
                <a:r>
                  <a:rPr lang="en-US" altLang="zh-CN" dirty="0"/>
                  <a:t> − 1, n)), output COMPOSITE</a:t>
                </a:r>
                <a:r>
                  <a:rPr lang="en-US" altLang="zh-CN" dirty="0" smtClean="0"/>
                  <a:t>;</a:t>
                </a:r>
                <a:endParaRPr lang="en-US" altLang="zh-CN" dirty="0"/>
              </a:p>
              <a:p>
                <a14:m>
                  <m:oMath xmlns:m="http://schemas.openxmlformats.org/officeDocument/2006/math">
                    <m:r>
                      <a:rPr lang="zh-CN" altLang="en-US"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𝑟</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i="1">
                                <a:latin typeface="Cambria Math" panose="02040503050406030204" pitchFamily="18" charset="0"/>
                              </a:rPr>
                              <m:t>5</m:t>
                            </m:r>
                          </m:sup>
                        </m:sSubSup>
                      </m:e>
                    </m:d>
                  </m:oMath>
                </a14:m>
                <a:r>
                  <a:rPr lang="zh-CN" altLang="en-US" dirty="0" smtClean="0"/>
                  <a:t>，因此</a:t>
                </a:r>
                <a:r>
                  <a:rPr lang="en-US" altLang="zh-CN" dirty="0" smtClean="0"/>
                  <a:t>a</a:t>
                </a:r>
                <a:r>
                  <a:rPr lang="zh-CN" altLang="en-US" dirty="0" smtClean="0"/>
                  <a:t>的枚举量不超过</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7/2</m:t>
                        </m:r>
                      </m:sup>
                    </m:sSubSup>
                  </m:oMath>
                </a14:m>
                <a:r>
                  <a:rPr lang="zh-CN" altLang="en-US" dirty="0" smtClean="0"/>
                  <a:t>，每次乘法需要计算两个</a:t>
                </a:r>
                <a:r>
                  <a:rPr lang="en-US" altLang="zh-CN" dirty="0" smtClean="0"/>
                  <a:t>r</a:t>
                </a:r>
                <a:r>
                  <a:rPr lang="zh-CN" altLang="en-US" dirty="0" smtClean="0"/>
                  <a:t>次多项式成绩，复杂度</a:t>
                </a:r>
                <a:r>
                  <a:rPr lang="en-US" altLang="zh-CN" dirty="0" err="1" smtClean="0"/>
                  <a:t>rlogr</a:t>
                </a:r>
                <a:r>
                  <a:rPr lang="en-US" altLang="zh-CN" dirty="0" smtClean="0"/>
                  <a:t>*</a:t>
                </a:r>
                <a:r>
                  <a:rPr lang="en-US" altLang="zh-CN" dirty="0" err="1" smtClean="0"/>
                  <a:t>logn</a:t>
                </a:r>
                <a:r>
                  <a:rPr lang="zh-CN" altLang="en-US" dirty="0" smtClean="0"/>
                  <a:t>*</a:t>
                </a:r>
                <a:r>
                  <a:rPr lang="en-US" altLang="zh-CN" dirty="0" err="1" smtClean="0"/>
                  <a:t>loglogn</a:t>
                </a:r>
                <a:r>
                  <a:rPr lang="zh-CN" altLang="en-US" dirty="0" smtClean="0"/>
                  <a:t>，每次检查需要</a:t>
                </a:r>
                <a:r>
                  <a:rPr lang="en-US" altLang="zh-CN" dirty="0" err="1" smtClean="0"/>
                  <a:t>logn</a:t>
                </a:r>
                <a:r>
                  <a:rPr lang="zh-CN" altLang="en-US" dirty="0" smtClean="0"/>
                  <a:t>次乘法，因此复杂度不超过</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i="1">
                            <a:latin typeface="Cambria Math" panose="02040503050406030204" pitchFamily="18" charset="0"/>
                          </a:rPr>
                          <m:t>21/2</m:t>
                        </m:r>
                      </m:sup>
                    </m:sSubSup>
                  </m:oMath>
                </a14:m>
                <a:endParaRPr lang="en-US" altLang="zh-CN" dirty="0" smtClean="0"/>
              </a:p>
              <a:p>
                <a:r>
                  <a:rPr lang="en-US" altLang="zh-CN" dirty="0" smtClean="0"/>
                  <a:t>6</a:t>
                </a:r>
                <a:r>
                  <a:rPr lang="en-US" altLang="zh-CN" dirty="0"/>
                  <a:t>. Output PRIME</a:t>
                </a:r>
                <a:r>
                  <a:rPr lang="en-US" altLang="zh-CN" dirty="0" smtClean="0"/>
                  <a:t>;</a:t>
                </a:r>
              </a:p>
              <a:p>
                <a:r>
                  <a:rPr lang="zh-CN" altLang="en-US" dirty="0"/>
                  <a:t>总复杂度</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𝑙𝑜𝑔</m:t>
                        </m:r>
                      </m:e>
                      <m:sub>
                        <m:r>
                          <a:rPr lang="en-US" altLang="zh-CN" i="1">
                            <a:latin typeface="Cambria Math" panose="02040503050406030204" pitchFamily="18" charset="0"/>
                          </a:rPr>
                          <m:t>𝑛</m:t>
                        </m:r>
                      </m:sub>
                      <m:sup>
                        <m:r>
                          <a:rPr lang="en-US" altLang="zh-CN" i="1">
                            <a:latin typeface="Cambria Math" panose="02040503050406030204" pitchFamily="18" charset="0"/>
                          </a:rPr>
                          <m:t>21/2</m:t>
                        </m:r>
                      </m:sup>
                    </m:sSubSup>
                  </m:oMath>
                </a14:m>
                <a:r>
                  <a:rPr lang="zh-CN" altLang="en-US" dirty="0" smtClean="0"/>
                  <a:t>，是个多项式算法</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6845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N=31</a:t>
                </a:r>
              </a:p>
              <a:p>
                <a:r>
                  <a:rPr lang="en-US" altLang="zh-CN" dirty="0" smtClean="0"/>
                  <a:t>1</a:t>
                </a:r>
                <a:r>
                  <a:rPr lang="zh-CN" altLang="en-US" dirty="0" smtClean="0"/>
                  <a:t>：先检查</a:t>
                </a:r>
                <a:r>
                  <a:rPr lang="en-US" altLang="zh-CN" dirty="0" smtClean="0"/>
                  <a:t>n</a:t>
                </a:r>
                <a:r>
                  <a:rPr lang="zh-CN" altLang="en-US" dirty="0" smtClean="0"/>
                  <a:t>是不是</a:t>
                </a:r>
                <a:r>
                  <a:rPr lang="en-US" altLang="zh-CN" dirty="0" err="1" smtClean="0"/>
                  <a:t>a^b,a</a:t>
                </a:r>
                <a:r>
                  <a:rPr lang="en-US" altLang="zh-CN" dirty="0" smtClean="0"/>
                  <a:t>&gt;1,b&gt;1</a:t>
                </a:r>
                <a:r>
                  <a:rPr lang="zh-CN" altLang="en-US" dirty="0" smtClean="0"/>
                  <a:t>，但</a:t>
                </a:r>
                <a:r>
                  <a:rPr lang="en-US" altLang="zh-CN" dirty="0" smtClean="0"/>
                  <a:t>31</a:t>
                </a:r>
                <a:r>
                  <a:rPr lang="zh-CN" altLang="en-US" dirty="0" smtClean="0"/>
                  <a:t>不符合。</a:t>
                </a:r>
                <a:endParaRPr lang="en-US" altLang="zh-CN" dirty="0" smtClean="0"/>
              </a:p>
              <a:p>
                <a:r>
                  <a:rPr lang="en-US" altLang="zh-CN" dirty="0" smtClean="0"/>
                  <a:t>2</a:t>
                </a:r>
                <a:r>
                  <a:rPr lang="zh-CN" altLang="en-US" dirty="0" smtClean="0"/>
                  <a:t>：找到最小的</a:t>
                </a:r>
                <a:r>
                  <a:rPr lang="en-US" altLang="zh-CN" dirty="0" smtClean="0"/>
                  <a:t>r</a:t>
                </a:r>
                <a:r>
                  <a:rPr lang="zh-CN" altLang="en-US" dirty="0" smtClean="0"/>
                  <a:t>满足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𝑟</m:t>
                        </m:r>
                      </m:sub>
                    </m:sSub>
                  </m:oMath>
                </a14:m>
                <a:r>
                  <a:rPr lang="en-US" altLang="zh-CN" dirty="0"/>
                  <a:t>(n) &gt;</a:t>
                </a:r>
                <a14:m>
                  <m:oMath xmlns:m="http://schemas.openxmlformats.org/officeDocument/2006/math">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i="1">
                            <a:latin typeface="Cambria Math" panose="02040503050406030204" pitchFamily="18" charset="0"/>
                          </a:rPr>
                          <m:t>)</m:t>
                        </m:r>
                      </m:e>
                      <m:sup>
                        <m:r>
                          <a:rPr lang="en-US" altLang="zh-CN" i="1">
                            <a:latin typeface="Cambria Math" panose="02040503050406030204" pitchFamily="18" charset="0"/>
                          </a:rPr>
                          <m:t>2</m:t>
                        </m:r>
                      </m:sup>
                    </m:sSup>
                  </m:oMath>
                </a14:m>
                <a:endParaRPr lang="en-US" altLang="zh-CN" dirty="0" smtClean="0"/>
              </a:p>
              <a:p>
                <a:r>
                  <a:rPr lang="zh-CN" altLang="en-US" dirty="0" smtClean="0"/>
                  <a:t>得到</a:t>
                </a:r>
                <a:r>
                  <a:rPr lang="en-US" altLang="zh-CN" dirty="0" smtClean="0"/>
                  <a:t>r=29</a:t>
                </a:r>
              </a:p>
              <a:p>
                <a:r>
                  <a:rPr lang="en-US" altLang="zh-CN" dirty="0" smtClean="0"/>
                  <a:t>3</a:t>
                </a:r>
                <a:r>
                  <a:rPr lang="zh-CN" altLang="en-US" dirty="0" smtClean="0"/>
                  <a:t>：检查</a:t>
                </a:r>
                <a:r>
                  <a:rPr lang="en-US" altLang="zh-CN" dirty="0" smtClean="0"/>
                  <a:t>1~r</a:t>
                </a:r>
                <a:r>
                  <a:rPr lang="zh-CN" altLang="en-US" dirty="0" smtClean="0"/>
                  <a:t>中有没有和</a:t>
                </a:r>
                <a:r>
                  <a:rPr lang="en-US" altLang="zh-CN" dirty="0" err="1" smtClean="0"/>
                  <a:t>gcd</a:t>
                </a:r>
                <a:r>
                  <a:rPr lang="en-US" altLang="zh-CN" dirty="0" smtClean="0"/>
                  <a:t>(</a:t>
                </a:r>
                <a:r>
                  <a:rPr lang="en-US" altLang="zh-CN" dirty="0" err="1" smtClean="0"/>
                  <a:t>a,n</a:t>
                </a:r>
                <a:r>
                  <a:rPr lang="en-US" altLang="zh-CN" dirty="0" smtClean="0"/>
                  <a:t>)&gt;1</a:t>
                </a:r>
                <a:r>
                  <a:rPr lang="zh-CN" altLang="en-US" dirty="0" smtClean="0"/>
                  <a:t>的，不存在这样的</a:t>
                </a:r>
                <a:r>
                  <a:rPr lang="en-US" altLang="zh-CN" dirty="0" smtClean="0"/>
                  <a:t>a</a:t>
                </a:r>
              </a:p>
              <a:p>
                <a:r>
                  <a:rPr lang="en-US" altLang="zh-CN" dirty="0" smtClean="0"/>
                  <a:t>4</a:t>
                </a:r>
                <a:r>
                  <a:rPr lang="zh-CN" altLang="en-US" dirty="0" smtClean="0"/>
                  <a:t>：如果</a:t>
                </a:r>
                <a:r>
                  <a:rPr lang="en-US" altLang="zh-CN" dirty="0" smtClean="0"/>
                  <a:t>n&lt;=r</a:t>
                </a:r>
                <a:r>
                  <a:rPr lang="zh-CN" altLang="en-US" dirty="0" smtClean="0"/>
                  <a:t>，返回质数，但</a:t>
                </a:r>
                <a:r>
                  <a:rPr lang="en-US" altLang="zh-CN" dirty="0" smtClean="0"/>
                  <a:t>31&gt;29</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32191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5</a:t>
                </a:r>
                <a:r>
                  <a:rPr lang="zh-CN" altLang="en-US" dirty="0" smtClean="0"/>
                  <a:t>：</a:t>
                </a:r>
                <a14:m>
                  <m:oMath xmlns:m="http://schemas.openxmlformats.org/officeDocument/2006/math">
                    <m:d>
                      <m:dPr>
                        <m:begChr m:val="⌊"/>
                        <m:endChr m:val="⌋"/>
                        <m:ctrlPr>
                          <a:rPr lang="en-US" altLang="zh-CN" i="1">
                            <a:latin typeface="Cambria Math" panose="02040503050406030204" pitchFamily="18" charset="0"/>
                          </a:rPr>
                        </m:ctrlPr>
                      </m:dPr>
                      <m:e>
                        <m:rad>
                          <m:radPr>
                            <m:degHide m:val="on"/>
                            <m:ctrlPr>
                              <a:rPr lang="en-US" altLang="zh-CN" i="1">
                                <a:latin typeface="Cambria Math" panose="02040503050406030204" pitchFamily="18" charset="0"/>
                              </a:rPr>
                            </m:ctrlPr>
                          </m:radPr>
                          <m:deg/>
                          <m:e>
                            <m:r>
                              <a:rPr lang="zh-CN" altLang="en-US" i="1">
                                <a:latin typeface="Cambria Math" panose="02040503050406030204" pitchFamily="18" charset="0"/>
                              </a:rPr>
                              <m:t>𝜙</m:t>
                            </m:r>
                            <m:r>
                              <a:rPr lang="en-US" altLang="zh-CN" i="1">
                                <a:latin typeface="Cambria Math" panose="02040503050406030204" pitchFamily="18" charset="0"/>
                              </a:rPr>
                              <m:t>(</m:t>
                            </m:r>
                            <m:r>
                              <a:rPr lang="en-US" altLang="zh-CN" b="0" i="1" smtClean="0">
                                <a:latin typeface="Cambria Math" panose="02040503050406030204" pitchFamily="18" charset="0"/>
                              </a:rPr>
                              <m:t>29</m:t>
                            </m:r>
                            <m:r>
                              <a:rPr lang="en-US" altLang="zh-CN" i="1">
                                <a:latin typeface="Cambria Math" panose="02040503050406030204" pitchFamily="18" charset="0"/>
                              </a:rPr>
                              <m:t>)</m:t>
                            </m:r>
                          </m:e>
                        </m:ra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b="0" i="1" smtClean="0">
                                <a:latin typeface="Cambria Math" panose="02040503050406030204" pitchFamily="18" charset="0"/>
                              </a:rPr>
                              <m:t>31</m:t>
                            </m:r>
                          </m:e>
                        </m:func>
                      </m:e>
                    </m:d>
                  </m:oMath>
                </a14:m>
                <a:r>
                  <a:rPr lang="en-US" altLang="zh-CN" dirty="0" smtClean="0"/>
                  <a:t>=26</a:t>
                </a:r>
              </a:p>
              <a:p>
                <a:r>
                  <a:rPr lang="zh-CN" altLang="en-US" dirty="0" smtClean="0"/>
                  <a:t>对于</a:t>
                </a:r>
                <a:r>
                  <a:rPr lang="en-US" altLang="zh-CN" dirty="0" smtClean="0"/>
                  <a:t>a</a:t>
                </a:r>
                <a:r>
                  <a:rPr lang="zh-CN" altLang="en-US" dirty="0" smtClean="0"/>
                  <a:t>从</a:t>
                </a:r>
                <a:r>
                  <a:rPr lang="en-US" altLang="zh-CN" dirty="0" smtClean="0"/>
                  <a:t>1~26</a:t>
                </a:r>
                <a:r>
                  <a:rPr lang="zh-CN" altLang="en-US" dirty="0" smtClean="0"/>
                  <a:t>，检查</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b="0" i="1" smtClean="0">
                            <a:latin typeface="Cambria Math" panose="02040503050406030204" pitchFamily="18" charset="0"/>
                          </a:rPr>
                          <m:t>31</m:t>
                        </m:r>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b="0" i="1" smtClean="0">
                            <a:latin typeface="Cambria Math" panose="02040503050406030204" pitchFamily="18" charset="0"/>
                            <a:ea typeface="Cambria Math" panose="02040503050406030204" pitchFamily="18" charset="0"/>
                          </a:rPr>
                          <m:t>31</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b="0" i="1" smtClean="0">
                            <a:latin typeface="Cambria Math" panose="02040503050406030204" pitchFamily="18" charset="0"/>
                          </a:rPr>
                          <m:t>29</m:t>
                        </m:r>
                      </m:sup>
                    </m:sSup>
                  </m:oMath>
                </a14:m>
                <a:r>
                  <a:rPr lang="en-US" altLang="zh-CN" dirty="0"/>
                  <a:t> − 1, </a:t>
                </a:r>
                <a:r>
                  <a:rPr lang="en-US" altLang="zh-CN" dirty="0" smtClean="0"/>
                  <a:t>31)</a:t>
                </a:r>
              </a:p>
              <a:p>
                <a:r>
                  <a:rPr lang="zh-CN" altLang="en-US" dirty="0" smtClean="0"/>
                  <a:t>实际上</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sup>
                        <m:r>
                          <a:rPr lang="en-US" altLang="zh-CN" i="1">
                            <a:latin typeface="Cambria Math" panose="02040503050406030204" pitchFamily="18" charset="0"/>
                          </a:rPr>
                          <m:t>31</m:t>
                        </m:r>
                      </m:sup>
                    </m:sSup>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2</m:t>
                        </m:r>
                      </m:sup>
                    </m:sSup>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29</m:t>
                        </m:r>
                      </m:sup>
                    </m:sSup>
                  </m:oMath>
                </a14:m>
                <a:r>
                  <a:rPr lang="en-US" altLang="zh-CN" dirty="0"/>
                  <a:t> − 1, 31</a:t>
                </a:r>
                <a:r>
                  <a:rPr lang="en-US" altLang="zh-CN" dirty="0" smtClean="0"/>
                  <a:t>)</a:t>
                </a:r>
              </a:p>
              <a:p>
                <a:r>
                  <a:rPr lang="zh-CN" altLang="en-US" dirty="0"/>
                  <a:t>而</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i="1">
                            <a:latin typeface="Cambria Math" panose="02040503050406030204" pitchFamily="18" charset="0"/>
                            <a:ea typeface="Cambria Math" panose="02040503050406030204" pitchFamily="18" charset="0"/>
                          </a:rPr>
                          <m:t>31</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a:latin typeface="Cambria Math" panose="02040503050406030204" pitchFamily="18" charset="0"/>
                      </a:rPr>
                      <m:t>=</m:t>
                    </m:r>
                    <m:r>
                      <a:rPr lang="en-US" altLang="zh-CN" b="0" i="1" smtClean="0">
                        <a:latin typeface="Cambria Math" panose="02040503050406030204" pitchFamily="18" charset="0"/>
                      </a:rPr>
                      <m:t>𝑎</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m:t>
                        </m:r>
                      </m:sup>
                    </m:sSup>
                  </m:oMath>
                </a14:m>
                <a:r>
                  <a:rPr lang="en-US" altLang="zh-CN" dirty="0"/>
                  <a:t> (mod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29</m:t>
                        </m:r>
                      </m:sup>
                    </m:sSup>
                  </m:oMath>
                </a14:m>
                <a:r>
                  <a:rPr lang="en-US" altLang="zh-CN" dirty="0"/>
                  <a:t> − 1, 31)</a:t>
                </a:r>
              </a:p>
              <a:p>
                <a:r>
                  <a:rPr lang="zh-CN" altLang="en-US" dirty="0" smtClean="0"/>
                  <a:t>两式相减得</a:t>
                </a:r>
                <a:r>
                  <a:rPr lang="en-US" altLang="zh-CN" dirty="0" smtClean="0"/>
                  <a:t>a-a^31</a:t>
                </a:r>
                <a:r>
                  <a:rPr lang="zh-CN" altLang="en-US" dirty="0" smtClean="0"/>
                  <a:t>是否等于</a:t>
                </a:r>
                <a:r>
                  <a:rPr lang="en-US" altLang="zh-CN" dirty="0" smtClean="0"/>
                  <a:t>0</a:t>
                </a:r>
              </a:p>
              <a:p>
                <a:r>
                  <a:rPr lang="zh-CN" altLang="en-US" dirty="0" smtClean="0"/>
                  <a:t>而对于</a:t>
                </a:r>
                <a:r>
                  <a:rPr lang="en-US" altLang="zh-CN" dirty="0" smtClean="0"/>
                  <a:t>a</a:t>
                </a:r>
                <a:r>
                  <a:rPr lang="zh-CN" altLang="en-US" dirty="0" smtClean="0"/>
                  <a:t>从</a:t>
                </a:r>
                <a:r>
                  <a:rPr lang="en-US" altLang="zh-CN" dirty="0" smtClean="0"/>
                  <a:t>1~26</a:t>
                </a:r>
                <a:r>
                  <a:rPr lang="zh-CN" altLang="en-US" dirty="0" smtClean="0"/>
                  <a:t>均成立</a:t>
                </a:r>
                <a:endParaRPr lang="en-US" altLang="zh-CN" dirty="0" smtClean="0"/>
              </a:p>
              <a:p>
                <a:r>
                  <a:rPr lang="en-US" altLang="zh-CN" dirty="0" smtClean="0"/>
                  <a:t>6:31</a:t>
                </a:r>
                <a:r>
                  <a:rPr lang="zh-CN" altLang="en-US" dirty="0" smtClean="0"/>
                  <a:t>是质数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96008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Pépin's</a:t>
            </a:r>
            <a:r>
              <a:rPr lang="en-US" altLang="zh-CN" dirty="0" smtClean="0"/>
              <a:t> test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这个测试用来测试费马素数</a:t>
                </a:r>
                <a:endParaRPr lang="en-US" altLang="zh-CN" dirty="0" smtClean="0"/>
              </a:p>
              <a:p>
                <a:r>
                  <a:rPr lang="zh-CN" altLang="en-US" dirty="0"/>
                  <a:t>费</a:t>
                </a:r>
                <a:r>
                  <a:rPr lang="zh-CN" altLang="en-US" dirty="0" smtClean="0"/>
                  <a:t>马素数指形如</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sup>
                    </m:sSup>
                    <m:r>
                      <a:rPr lang="en-US" altLang="zh-CN" b="0" i="1" smtClean="0">
                        <a:latin typeface="Cambria Math" panose="02040503050406030204" pitchFamily="18" charset="0"/>
                      </a:rPr>
                      <m:t>+1</m:t>
                    </m:r>
                  </m:oMath>
                </a14:m>
                <a:r>
                  <a:rPr lang="zh-CN" altLang="en-US" dirty="0" smtClean="0"/>
                  <a:t>形式的素数</a:t>
                </a:r>
                <a:endParaRPr lang="en-US" altLang="zh-CN" dirty="0" smtClean="0"/>
              </a:p>
              <a:p>
                <a:r>
                  <a:rPr lang="zh-CN" altLang="en-US" dirty="0" smtClean="0"/>
                  <a:t>设</a:t>
                </a:r>
                <a:r>
                  <a:rPr lang="en-US" altLang="zh-CN" dirty="0" err="1" smtClean="0"/>
                  <a:t>Fn</a:t>
                </a:r>
                <a:r>
                  <a:rPr lang="en-US" altLang="zh-CN" dirty="0" smtClean="0"/>
                  <a:t>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sup>
                    </m:sSup>
                    <m:r>
                      <a:rPr lang="en-US" altLang="zh-CN" i="1">
                        <a:latin typeface="Cambria Math" panose="02040503050406030204" pitchFamily="18" charset="0"/>
                      </a:rPr>
                      <m:t>+1</m:t>
                    </m:r>
                  </m:oMath>
                </a14:m>
                <a:r>
                  <a:rPr lang="zh-CN" altLang="en-US" dirty="0" smtClean="0"/>
                  <a:t> 则</a:t>
                </a:r>
                <a:r>
                  <a:rPr lang="en-US" altLang="zh-CN" dirty="0" err="1" smtClean="0"/>
                  <a:t>Fn</a:t>
                </a:r>
                <a:r>
                  <a:rPr lang="zh-CN" altLang="en-US" dirty="0" smtClean="0"/>
                  <a:t>为素数当且仅当</a:t>
                </a:r>
                <a:endParaRPr lang="en-US" altLang="zh-CN" dirty="0" smtClean="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−1)/2</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51310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充分性：</a:t>
                </a:r>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en-US" altLang="zh-CN" i="1">
                            <a:latin typeface="Cambria Math" panose="02040503050406030204" pitchFamily="18" charset="0"/>
                          </a:rPr>
                          <m:t>−1)/2</m:t>
                        </m:r>
                      </m:sup>
                    </m:sSup>
                    <m:r>
                      <a:rPr lang="en-US" altLang="zh-CN" i="1">
                        <a:latin typeface="Cambria Math" panose="02040503050406030204" pitchFamily="18" charset="0"/>
                        <a:ea typeface="Cambria Math" panose="02040503050406030204" pitchFamily="18" charset="0"/>
                      </a:rPr>
                      <m:t>≡−1 (</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oMath>
                </a14:m>
                <a:r>
                  <a:rPr lang="en-US" altLang="zh-CN" dirty="0" smtClean="0"/>
                  <a:t> </a:t>
                </a:r>
                <a:r>
                  <a:rPr lang="zh-CN" altLang="en-US" dirty="0" smtClean="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en-US" altLang="zh-CN" i="1">
                            <a:latin typeface="Cambria Math" panose="02040503050406030204" pitchFamily="18" charset="0"/>
                          </a:rPr>
                          <m:t>−1)</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oMath>
                </a14:m>
                <a:endParaRPr lang="en-US" altLang="zh-CN" dirty="0" smtClean="0"/>
              </a:p>
              <a:p>
                <a:r>
                  <a:rPr lang="zh-CN" altLang="en-US" dirty="0"/>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𝑛</m:t>
                            </m:r>
                          </m:sub>
                        </m:sSub>
                      </m:sub>
                    </m:sSub>
                  </m:oMath>
                </a14:m>
                <a:r>
                  <a:rPr lang="en-US" altLang="zh-CN" dirty="0" smtClean="0"/>
                  <a:t>(3)  |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en-US" altLang="zh-CN" i="1">
                            <a:latin typeface="Cambria Math" panose="02040503050406030204" pitchFamily="18" charset="0"/>
                          </a:rPr>
                          <m:t>−1</m:t>
                        </m:r>
                      </m:e>
                    </m:d>
                  </m:oMath>
                </a14:m>
                <a:r>
                  <a:rPr lang="zh-CN" altLang="en-US" dirty="0" smtClean="0"/>
                  <a:t>，但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sub>
                    </m:sSub>
                  </m:oMath>
                </a14:m>
                <a:r>
                  <a:rPr lang="en-US" altLang="zh-CN" dirty="0"/>
                  <a:t>(3)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en-US" altLang="zh-CN" i="1">
                            <a:latin typeface="Cambria Math" panose="02040503050406030204" pitchFamily="18" charset="0"/>
                          </a:rPr>
                          <m:t>−1</m:t>
                        </m:r>
                      </m:e>
                    </m:d>
                  </m:oMath>
                </a14:m>
                <a:r>
                  <a:rPr lang="en-US" altLang="zh-CN" dirty="0" smtClean="0"/>
                  <a:t>/2</a:t>
                </a:r>
                <a:r>
                  <a:rPr lang="zh-CN" altLang="en-US" dirty="0" smtClean="0"/>
                  <a:t>，因此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sub>
                    </m:sSub>
                  </m:oMath>
                </a14:m>
                <a:r>
                  <a:rPr lang="en-US" altLang="zh-CN" dirty="0"/>
                  <a:t>(3) </a:t>
                </a:r>
                <a:r>
                  <a:rPr lang="en-US" altLang="zh-CN" dirty="0" smtClean="0"/>
                  <a:t>=</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en-US" altLang="zh-CN" i="1">
                            <a:latin typeface="Cambria Math" panose="02040503050406030204" pitchFamily="18" charset="0"/>
                          </a:rPr>
                          <m:t>−1</m:t>
                        </m:r>
                      </m:e>
                    </m:d>
                  </m:oMath>
                </a14:m>
                <a:endParaRPr lang="en-US" altLang="zh-CN" dirty="0" smtClean="0"/>
              </a:p>
              <a:p>
                <a:r>
                  <a:rPr lang="zh-CN" altLang="en-US" dirty="0" smtClean="0"/>
                  <a:t>所以有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zh-CN" altLang="en-US" i="1">
                        <a:latin typeface="Cambria Math" panose="02040503050406030204" pitchFamily="18" charset="0"/>
                      </a:rPr>
                      <m:t>简化剩余</m:t>
                    </m:r>
                    <m:r>
                      <a:rPr lang="zh-CN" altLang="en-US" b="0" i="1" smtClean="0">
                        <a:latin typeface="Cambria Math" panose="02040503050406030204" pitchFamily="18" charset="0"/>
                      </a:rPr>
                      <m:t>系</m:t>
                    </m:r>
                  </m:oMath>
                </a14:m>
                <a:r>
                  <a:rPr lang="zh-CN" altLang="en-US" dirty="0" smtClean="0"/>
                  <a:t>中有</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en-US" altLang="zh-CN" i="1">
                            <a:latin typeface="Cambria Math" panose="02040503050406030204" pitchFamily="18" charset="0"/>
                          </a:rPr>
                          <m:t>−1</m:t>
                        </m:r>
                      </m:e>
                    </m:d>
                  </m:oMath>
                </a14:m>
                <a:r>
                  <a:rPr lang="zh-CN" altLang="en-US" dirty="0" smtClean="0"/>
                  <a:t>个元素，所以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oMath>
                </a14:m>
                <a:r>
                  <a:rPr lang="zh-CN" altLang="en-US" dirty="0" smtClean="0"/>
                  <a:t>为质数</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7494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Primality Certificate</a:t>
            </a:r>
            <a:endParaRPr lang="zh-CN" altLang="en-US" dirty="0"/>
          </a:p>
        </p:txBody>
      </p:sp>
      <p:sp>
        <p:nvSpPr>
          <p:cNvPr id="3" name="内容占位符 2"/>
          <p:cNvSpPr>
            <a:spLocks noGrp="1"/>
          </p:cNvSpPr>
          <p:nvPr>
            <p:ph idx="1"/>
          </p:nvPr>
        </p:nvSpPr>
        <p:spPr/>
        <p:txBody>
          <a:bodyPr/>
          <a:lstStyle/>
          <a:p>
            <a:r>
              <a:rPr lang="zh-CN" altLang="en-US" dirty="0" smtClean="0"/>
              <a:t>一个</a:t>
            </a:r>
            <a:r>
              <a:rPr lang="en-US" altLang="zh-CN" dirty="0" smtClean="0"/>
              <a:t>Primality Certificate</a:t>
            </a:r>
            <a:r>
              <a:rPr lang="zh-CN" altLang="en-US" dirty="0" smtClean="0"/>
              <a:t>要满足两个条件</a:t>
            </a:r>
            <a:endParaRPr lang="en-US" altLang="zh-CN" dirty="0" smtClean="0"/>
          </a:p>
          <a:p>
            <a:r>
              <a:rPr lang="zh-CN" altLang="en-US" dirty="0"/>
              <a:t>第一</a:t>
            </a:r>
            <a:r>
              <a:rPr lang="zh-CN" altLang="en-US" dirty="0" smtClean="0"/>
              <a:t>是我们能够通过这个</a:t>
            </a:r>
            <a:r>
              <a:rPr lang="en-US" altLang="zh-CN" dirty="0" smtClean="0"/>
              <a:t>Certificate</a:t>
            </a:r>
            <a:r>
              <a:rPr lang="zh-CN" altLang="en-US" dirty="0" smtClean="0"/>
              <a:t>来验证是素数</a:t>
            </a:r>
            <a:endParaRPr lang="en-US" altLang="zh-CN" dirty="0" smtClean="0"/>
          </a:p>
          <a:p>
            <a:r>
              <a:rPr lang="zh-CN" altLang="en-US" dirty="0"/>
              <a:t>第二</a:t>
            </a:r>
            <a:r>
              <a:rPr lang="zh-CN" altLang="en-US" dirty="0" smtClean="0"/>
              <a:t>是这个验证过程包括整个验证的长度要在多项式复杂度内</a:t>
            </a:r>
            <a:endParaRPr lang="en-US" altLang="zh-CN" dirty="0" smtClean="0"/>
          </a:p>
          <a:p>
            <a:r>
              <a:rPr lang="zh-CN" altLang="en-US" dirty="0" smtClean="0"/>
              <a:t>下面介绍一种</a:t>
            </a:r>
            <a:r>
              <a:rPr lang="en-US" altLang="zh-CN" dirty="0" smtClean="0"/>
              <a:t>Pratt Certificate</a:t>
            </a:r>
          </a:p>
          <a:p>
            <a:r>
              <a:rPr lang="en-US" altLang="zh-CN" dirty="0"/>
              <a:t>Vaughan Pratt. Every prime has a succinct certificate. </a:t>
            </a:r>
            <a:r>
              <a:rPr lang="en-US" altLang="zh-CN" i="1" dirty="0"/>
              <a:t>SIAM Journal on Computing</a:t>
            </a:r>
            <a:r>
              <a:rPr lang="en-US" altLang="zh-CN" dirty="0"/>
              <a:t>, vol.4, pp.214–220. 1975.</a:t>
            </a:r>
          </a:p>
          <a:p>
            <a:endParaRPr lang="zh-CN" altLang="en-US" dirty="0"/>
          </a:p>
        </p:txBody>
      </p:sp>
    </p:spTree>
    <p:extLst>
      <p:ext uri="{BB962C8B-B14F-4D97-AF65-F5344CB8AC3E}">
        <p14:creationId xmlns:p14="http://schemas.microsoft.com/office/powerpoint/2010/main" val="3727641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Legendre </a:t>
            </a:r>
            <a:r>
              <a:rPr lang="en-US" altLang="zh-CN" dirty="0" smtClean="0"/>
              <a:t>symbol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勒让德符号是勒让德在证明二次互反律时引入的</a:t>
                </a:r>
                <a:endParaRPr lang="en-US" altLang="zh-CN" dirty="0" smtClean="0"/>
              </a:p>
              <a:p>
                <a:r>
                  <a:rPr lang="zh-CN" altLang="en-US" dirty="0"/>
                  <a:t>其定义</a:t>
                </a:r>
                <a:r>
                  <a:rPr lang="zh-CN" altLang="en-US" dirty="0" smtClean="0"/>
                  <a:t>为</a:t>
                </a:r>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𝑝</m:t>
                            </m:r>
                          </m:den>
                        </m:f>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≢0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𝑎𝑛𝑑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r>
                                  <a:rPr lang="en-US" altLang="zh-CN" i="1">
                                    <a:latin typeface="Cambria Math" panose="02040503050406030204" pitchFamily="18" charset="0"/>
                                    <a:ea typeface="Cambria Math" panose="02040503050406030204" pitchFamily="18" charset="0"/>
                                  </a:rPr>
                                  <m:t>2</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e>
                        </m:eqArr>
                      </m:e>
                    </m:d>
                  </m:oMath>
                </a14:m>
                <a:endParaRPr lang="en-US" altLang="zh-CN" dirty="0" smtClean="0"/>
              </a:p>
              <a:p>
                <a:r>
                  <a:rPr lang="zh-CN" altLang="en-US" dirty="0" smtClean="0"/>
                  <a:t>如果</a:t>
                </a:r>
                <a:r>
                  <a:rPr lang="en-US" altLang="zh-CN" dirty="0" smtClean="0"/>
                  <a:t>(a/p)=1</a:t>
                </a:r>
                <a:r>
                  <a:rPr lang="zh-CN" altLang="en-US" dirty="0" smtClean="0"/>
                  <a:t>，则</a:t>
                </a:r>
                <a:r>
                  <a:rPr lang="en-US" altLang="zh-CN" dirty="0" smtClean="0"/>
                  <a:t>a</a:t>
                </a:r>
                <a:r>
                  <a:rPr lang="zh-CN" altLang="en-US" dirty="0" smtClean="0"/>
                  <a:t>称为模</a:t>
                </a:r>
                <a:r>
                  <a:rPr lang="en-US" altLang="zh-CN" dirty="0" smtClean="0"/>
                  <a:t>p</a:t>
                </a:r>
                <a:r>
                  <a:rPr lang="zh-CN" altLang="en-US" dirty="0" smtClean="0"/>
                  <a:t>的二次剩余，如果</a:t>
                </a:r>
                <a:r>
                  <a:rPr lang="en-US" altLang="zh-CN" dirty="0"/>
                  <a:t>(a/p</a:t>
                </a:r>
                <a:r>
                  <a:rPr lang="en-US" altLang="zh-CN" dirty="0" smtClean="0"/>
                  <a:t>)=-1</a:t>
                </a:r>
                <a:r>
                  <a:rPr lang="zh-CN" altLang="en-US" dirty="0" smtClean="0"/>
                  <a:t>，则称</a:t>
                </a:r>
                <a:r>
                  <a:rPr lang="en-US" altLang="zh-CN" dirty="0" smtClean="0"/>
                  <a:t>a</a:t>
                </a:r>
                <a:r>
                  <a:rPr lang="zh-CN" altLang="en-US" dirty="0" smtClean="0"/>
                  <a:t>为模</a:t>
                </a:r>
                <a:r>
                  <a:rPr lang="en-US" altLang="zh-CN" dirty="0" smtClean="0"/>
                  <a:t>p</a:t>
                </a:r>
                <a:r>
                  <a:rPr lang="zh-CN" altLang="en-US" dirty="0" smtClean="0"/>
                  <a:t>的非二次剩余</a:t>
                </a:r>
                <a:endParaRPr lang="en-US" altLang="zh-CN" dirty="0" smtClean="0"/>
              </a:p>
              <a:p>
                <a:r>
                  <a:rPr lang="zh-CN" altLang="en-US" dirty="0" smtClean="0"/>
                  <a:t>勒让德符号是完全积性的，即</a:t>
                </a:r>
                <a:r>
                  <a:rPr lang="en-US" altLang="zh-CN" dirty="0" smtClean="0"/>
                  <a:t>(ab/p)=(a/p)(b/p)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4771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Euler's criterion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如果</a:t>
                </a:r>
                <a:r>
                  <a:rPr lang="en-US" altLang="zh-CN" dirty="0" smtClean="0"/>
                  <a:t>p</a:t>
                </a:r>
                <a:r>
                  <a:rPr lang="zh-CN" altLang="en-US" dirty="0" smtClean="0"/>
                  <a:t>是奇素数，且</a:t>
                </a:r>
                <a:r>
                  <a:rPr lang="en-US" altLang="zh-CN" dirty="0" smtClean="0"/>
                  <a:t>p</a:t>
                </a:r>
                <a:r>
                  <a:rPr lang="zh-CN" altLang="en-US" dirty="0" smtClean="0"/>
                  <a:t>不整除</a:t>
                </a:r>
                <a:r>
                  <a:rPr lang="en-US" altLang="zh-CN" dirty="0" smtClean="0"/>
                  <a:t>d</a:t>
                </a:r>
                <a:r>
                  <a:rPr lang="zh-CN" altLang="en-US" dirty="0" smtClean="0"/>
                  <a:t>，则有</a:t>
                </a:r>
                <a:endParaRPr lang="en-US" altLang="zh-CN" dirty="0" smtClean="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𝑑</m:t>
                        </m:r>
                      </m:e>
                      <m:sup>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𝑝</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r>
                      <a:rPr lang="en-US" altLang="zh-CN"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𝑑</m:t>
                            </m:r>
                          </m:num>
                          <m:den>
                            <m:r>
                              <a:rPr lang="en-US" altLang="zh-CN" b="0" i="1" smtClean="0">
                                <a:latin typeface="Cambria Math" panose="02040503050406030204" pitchFamily="18" charset="0"/>
                                <a:ea typeface="Cambria Math" panose="02040503050406030204" pitchFamily="18" charset="0"/>
                              </a:rPr>
                              <m:t>𝑝</m:t>
                            </m:r>
                          </m:den>
                        </m:f>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r>
                  <a:rPr lang="zh-CN" altLang="en-US" dirty="0" smtClean="0"/>
                  <a:t>即</a:t>
                </a:r>
                <a:r>
                  <a:rPr lang="en-US" altLang="zh-CN" dirty="0" smtClean="0"/>
                  <a:t>d</a:t>
                </a:r>
                <a:r>
                  <a:rPr lang="zh-CN" altLang="en-US" dirty="0" smtClean="0"/>
                  <a:t>是否是</a:t>
                </a:r>
                <a:r>
                  <a:rPr lang="en-US" altLang="zh-CN" dirty="0" smtClean="0"/>
                  <a:t>p</a:t>
                </a:r>
                <a:r>
                  <a:rPr lang="zh-CN" altLang="en-US" dirty="0" smtClean="0"/>
                  <a:t>的二次剩余决定于</a:t>
                </a:r>
                <a:r>
                  <a:rPr lang="en-US" altLang="zh-CN" dirty="0" smtClean="0"/>
                  <a:t>d^((p-1)/2)</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6485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Law of Quadratic Reciprocity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num>
                          <m:den>
                            <m:r>
                              <a:rPr lang="en-US" altLang="zh-CN" b="0" i="1" smtClean="0">
                                <a:latin typeface="Cambria Math" panose="02040503050406030204" pitchFamily="18" charset="0"/>
                              </a:rPr>
                              <m:t>𝑞</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𝑝</m:t>
                            </m:r>
                          </m:den>
                        </m:f>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r>
                              <a:rPr lang="en-US" altLang="zh-CN" b="0" i="1" smtClean="0">
                                <a:latin typeface="Cambria Math" panose="02040503050406030204" pitchFamily="18" charset="0"/>
                              </a:rPr>
                              <m:t>𝑞</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sup>
                    </m:sSup>
                  </m:oMath>
                </a14:m>
                <a:endParaRPr lang="en-US" altLang="zh-CN" dirty="0" smtClean="0"/>
              </a:p>
              <a:p>
                <a:r>
                  <a:rPr lang="zh-CN" altLang="en-US" dirty="0" smtClean="0"/>
                  <a:t>而对于勒让德符号有</a:t>
                </a:r>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𝑝</m:t>
                            </m:r>
                          </m:den>
                        </m:f>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r>
                      <a:rPr lang="zh-CN" altLang="en-US" i="1">
                        <a:latin typeface="Cambria Math" panose="02040503050406030204" pitchFamily="18" charset="0"/>
                      </a:rPr>
                      <m:t>以及</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𝑝</m:t>
                            </m:r>
                          </m:den>
                        </m:f>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sup>
                    </m:sSup>
                  </m:oMath>
                </a14:m>
                <a:endParaRPr lang="en-US" altLang="zh-CN" dirty="0" smtClean="0"/>
              </a:p>
              <a:p>
                <a:r>
                  <a:rPr lang="zh-CN" altLang="en-US" dirty="0" smtClean="0"/>
                  <a:t>由以上两式可以快速计算勒让德符号</a:t>
                </a:r>
                <a:endParaRPr lang="en-US" altLang="zh-CN" dirty="0" smtClean="0"/>
              </a:p>
              <a:p>
                <a:r>
                  <a:rPr lang="zh-CN" altLang="en-US" dirty="0" smtClean="0"/>
                  <a:t>如：</a:t>
                </a:r>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37</m:t>
                            </m:r>
                          </m:num>
                          <m:den>
                            <m:r>
                              <a:rPr lang="en-US" altLang="zh-CN" b="0" i="1" smtClean="0">
                                <a:latin typeface="Cambria Math" panose="02040503050406030204" pitchFamily="18" charset="0"/>
                              </a:rPr>
                              <m:t>89</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89</m:t>
                            </m:r>
                          </m:num>
                          <m:den>
                            <m:r>
                              <a:rPr lang="en-US" altLang="zh-CN" b="0" i="1" smtClean="0">
                                <a:latin typeface="Cambria Math" panose="02040503050406030204" pitchFamily="18" charset="0"/>
                              </a:rPr>
                              <m:t>37</m:t>
                            </m:r>
                          </m:den>
                        </m:f>
                      </m:e>
                    </m:d>
                    <m:r>
                      <a:rPr lang="en-US" altLang="zh-CN" b="0" i="1" smtClean="0">
                        <a:latin typeface="Cambria Math" panose="02040503050406030204" pitchFamily="18" charset="0"/>
                      </a:rPr>
                      <m:t>=1</m:t>
                    </m:r>
                  </m:oMath>
                </a14:m>
                <a:endParaRPr lang="en-US" altLang="zh-CN" b="0" dirty="0" smtClean="0"/>
              </a:p>
              <a:p>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37</m:t>
                            </m:r>
                          </m:num>
                          <m:den>
                            <m:r>
                              <a:rPr lang="en-US" altLang="zh-CN" b="0" i="1" smtClean="0">
                                <a:latin typeface="Cambria Math" panose="02040503050406030204" pitchFamily="18" charset="0"/>
                              </a:rPr>
                              <m:t>89</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89</m:t>
                            </m:r>
                          </m:num>
                          <m:den>
                            <m:r>
                              <a:rPr lang="en-US" altLang="zh-CN" b="0" i="1" smtClean="0">
                                <a:latin typeface="Cambria Math" panose="02040503050406030204" pitchFamily="18" charset="0"/>
                              </a:rPr>
                              <m:t>37</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15</m:t>
                            </m:r>
                          </m:num>
                          <m:den>
                            <m:r>
                              <a:rPr lang="en-US" altLang="zh-CN" b="0" i="1" smtClean="0">
                                <a:latin typeface="Cambria Math" panose="02040503050406030204" pitchFamily="18" charset="0"/>
                              </a:rPr>
                              <m:t>37</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37</m:t>
                            </m:r>
                          </m:den>
                        </m:f>
                      </m:e>
                    </m:d>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37</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37</m:t>
                            </m:r>
                          </m:num>
                          <m:den>
                            <m:r>
                              <a:rPr lang="en-US" altLang="zh-CN" b="0" i="1" smtClean="0">
                                <a:latin typeface="Cambria Math" panose="02040503050406030204" pitchFamily="18" charset="0"/>
                              </a:rPr>
                              <m:t>5</m:t>
                            </m:r>
                          </m:den>
                        </m:f>
                      </m:e>
                    </m:d>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37</m:t>
                            </m:r>
                          </m:num>
                          <m:den>
                            <m:r>
                              <a:rPr lang="en-US" altLang="zh-CN" b="0" i="1" smtClean="0">
                                <a:latin typeface="Cambria Math" panose="02040503050406030204" pitchFamily="18" charset="0"/>
                              </a:rPr>
                              <m:t>3</m:t>
                            </m:r>
                          </m:den>
                        </m:f>
                      </m:e>
                    </m:d>
                  </m:oMath>
                </a14:m>
                <a:endParaRPr lang="en-US" altLang="zh-CN" b="0" dirty="0" smtClean="0"/>
              </a:p>
              <a:p>
                <a14:m>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e>
                    </m:d>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5</m:t>
                            </m:r>
                          </m:den>
                        </m:f>
                      </m:e>
                    </m:d>
                    <m:r>
                      <a:rPr lang="en-US" altLang="zh-CN" b="0" i="1" smtClean="0">
                        <a:latin typeface="Cambria Math" panose="02040503050406030204" pitchFamily="18" charset="0"/>
                      </a:rPr>
                      <m:t>=−1</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63303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oMath>
                </a14:m>
                <a:r>
                  <a:rPr lang="zh-CN" altLang="en-US" dirty="0" smtClean="0"/>
                  <a:t>是质数，由欧拉准则</a:t>
                </a:r>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3</m:t>
                        </m:r>
                      </m:e>
                      <m:sup>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en-US" altLang="zh-CN" i="1">
                                <a:latin typeface="Cambria Math" panose="02040503050406030204" pitchFamily="18" charset="0"/>
                              </a:rPr>
                              <m:t>−1</m:t>
                            </m:r>
                          </m:num>
                          <m:den>
                            <m:r>
                              <a:rPr lang="en-US" altLang="zh-CN" i="1">
                                <a:latin typeface="Cambria Math" panose="02040503050406030204" pitchFamily="18" charset="0"/>
                              </a:rPr>
                              <m:t>2</m:t>
                            </m:r>
                          </m:den>
                        </m:f>
                      </m:sup>
                    </m:sSup>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den>
                        </m:f>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𝑚𝑜𝑑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oMath>
                </a14:m>
                <a:endParaRPr lang="en-US" altLang="zh-CN" dirty="0"/>
              </a:p>
              <a:p>
                <a:r>
                  <a:rPr lang="zh-CN" altLang="en-US" dirty="0" smtClean="0"/>
                  <a:t>而</a:t>
                </a:r>
                <a:r>
                  <a:rPr lang="en-US" altLang="zh-CN" dirty="0" smtClean="0"/>
                  <a:t>2^(2^n) mod 3 =1, </a:t>
                </a:r>
                <a:r>
                  <a:rPr lang="en-US" altLang="zh-CN" dirty="0" err="1" smtClean="0"/>
                  <a:t>Fn</a:t>
                </a:r>
                <a:r>
                  <a:rPr lang="en-US" altLang="zh-CN" dirty="0" smtClean="0"/>
                  <a:t> mod 3 =2</a:t>
                </a:r>
                <a:r>
                  <a:rPr lang="zh-CN" altLang="en-US" dirty="0" smtClean="0"/>
                  <a:t>，因此</a:t>
                </a:r>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𝑛</m:t>
                                </m:r>
                              </m:sub>
                            </m:sSub>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=−1</m:t>
                    </m:r>
                  </m:oMath>
                </a14:m>
                <a:endParaRPr lang="en-US" altLang="zh-CN" dirty="0" smtClean="0"/>
              </a:p>
              <a:p>
                <a:r>
                  <a:rPr lang="zh-CN" altLang="en-US" dirty="0" smtClean="0"/>
                  <a:t>再由互反律，得到</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3</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den>
                        </m:f>
                      </m:e>
                    </m:d>
                  </m:oMath>
                </a14:m>
                <a:r>
                  <a:rPr lang="en-US" altLang="zh-CN" smtClean="0"/>
                  <a:t>=-1</a:t>
                </a: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08125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Pépin's</a:t>
            </a:r>
            <a:r>
              <a:rPr lang="en-US" altLang="zh-CN" dirty="0"/>
              <a:t> test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这个测试需要对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oMath>
                </a14:m>
                <a:r>
                  <a:rPr lang="zh-CN" altLang="en-US" dirty="0" smtClean="0"/>
                  <a:t>取模，因此需要的计算资源非常大</a:t>
                </a:r>
                <a:endParaRPr lang="en-US" altLang="zh-CN" dirty="0" smtClean="0"/>
              </a:p>
              <a:p>
                <a:r>
                  <a:rPr lang="zh-CN" altLang="en-US" dirty="0"/>
                  <a:t>目前最小</a:t>
                </a:r>
                <a:r>
                  <a:rPr lang="zh-CN" altLang="en-US" dirty="0" smtClean="0"/>
                  <a:t>的未测试的费马素数是</a:t>
                </a:r>
                <a:r>
                  <a:rPr lang="en-US" altLang="zh-CN" dirty="0" smtClean="0"/>
                  <a:t>F33</a:t>
                </a:r>
                <a:r>
                  <a:rPr lang="zh-CN" altLang="en-US" dirty="0" smtClean="0"/>
                  <a:t>，他有</a:t>
                </a:r>
                <a:r>
                  <a:rPr lang="zh-CN" altLang="en-US" dirty="0"/>
                  <a:t> </a:t>
                </a:r>
                <a:r>
                  <a:rPr lang="en-US" altLang="zh-CN" dirty="0" smtClean="0"/>
                  <a:t>2,585,827,973</a:t>
                </a:r>
                <a:r>
                  <a:rPr lang="zh-CN" altLang="en-US" dirty="0" smtClean="0"/>
                  <a:t>位</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59502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Lucas–</a:t>
            </a:r>
            <a:r>
              <a:rPr lang="en-US" altLang="zh-CN" dirty="0" err="1"/>
              <a:t>Lehmer</a:t>
            </a:r>
            <a:r>
              <a:rPr lang="en-US" altLang="zh-CN" dirty="0"/>
              <a:t> primality </a:t>
            </a:r>
            <a:r>
              <a:rPr lang="en-US" altLang="zh-CN" dirty="0" smtClean="0"/>
              <a:t>test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这个测试针对的是梅森素数</a:t>
                </a:r>
                <a:endParaRPr lang="en-US" altLang="zh-CN" dirty="0" smtClean="0"/>
              </a:p>
              <a:p>
                <a:r>
                  <a:rPr lang="zh-CN" altLang="en-US" dirty="0"/>
                  <a:t>梅森</a:t>
                </a:r>
                <a:r>
                  <a:rPr lang="zh-CN" altLang="en-US" dirty="0" smtClean="0"/>
                  <a:t>素数</a:t>
                </a:r>
                <a:r>
                  <a:rPr lang="en-US" altLang="zh-CN" dirty="0" err="1" smtClean="0"/>
                  <a:t>Mp</a:t>
                </a:r>
                <a:r>
                  <a:rPr lang="zh-CN" altLang="en-US" dirty="0" smtClean="0"/>
                  <a:t>是形如</a:t>
                </a:r>
                <a:r>
                  <a:rPr lang="en-US" altLang="zh-CN" dirty="0" smtClean="0"/>
                  <a:t>2^p-1</a:t>
                </a:r>
                <a:r>
                  <a:rPr lang="zh-CN" altLang="en-US" dirty="0" smtClean="0"/>
                  <a:t>的素数，其中</a:t>
                </a:r>
                <a:r>
                  <a:rPr lang="en-US" altLang="zh-CN" dirty="0" smtClean="0"/>
                  <a:t>p</a:t>
                </a:r>
                <a:r>
                  <a:rPr lang="zh-CN" altLang="en-US" dirty="0" smtClean="0"/>
                  <a:t>是一个奇质数。</a:t>
                </a:r>
                <a:endParaRPr lang="en-US" altLang="zh-CN" dirty="0" smtClean="0"/>
              </a:p>
              <a:p>
                <a:r>
                  <a:rPr lang="zh-CN" altLang="en-US" dirty="0" smtClean="0"/>
                  <a:t>算法为：</a:t>
                </a:r>
                <a:endParaRPr lang="en-US" altLang="zh-CN" dirty="0" smtClean="0"/>
              </a:p>
              <a:p>
                <a:r>
                  <a:rPr lang="zh-CN" altLang="en-US" dirty="0" smtClean="0"/>
                  <a:t>令</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4                 </m:t>
                            </m:r>
                            <m:r>
                              <a:rPr lang="en-US" altLang="zh-CN" b="0" i="1" smtClean="0">
                                <a:latin typeface="Cambria Math" panose="02040503050406030204" pitchFamily="18" charset="0"/>
                              </a:rPr>
                              <m:t>𝑖</m:t>
                            </m:r>
                            <m:r>
                              <a:rPr lang="en-US" altLang="zh-CN" b="0" i="1" smtClean="0">
                                <a:latin typeface="Cambria Math" panose="02040503050406030204" pitchFamily="18" charset="0"/>
                              </a:rPr>
                              <m:t>=0</m:t>
                            </m:r>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−2    </m:t>
                            </m:r>
                            <m:r>
                              <a:rPr lang="en-US" altLang="zh-CN" i="1">
                                <a:latin typeface="Cambria Math" panose="02040503050406030204" pitchFamily="18" charset="0"/>
                              </a:rPr>
                              <m:t>𝑖</m:t>
                            </m:r>
                            <m:r>
                              <a:rPr lang="en-US" altLang="zh-CN" i="1">
                                <a:latin typeface="Cambria Math" panose="02040503050406030204" pitchFamily="18" charset="0"/>
                              </a:rPr>
                              <m:t>&gt;0</m:t>
                            </m:r>
                          </m:e>
                        </m:eqArr>
                      </m:e>
                    </m:d>
                  </m:oMath>
                </a14:m>
                <a:endParaRPr lang="en-US" altLang="zh-CN" dirty="0" smtClean="0"/>
              </a:p>
              <a:p>
                <a:r>
                  <a:rPr lang="zh-CN" altLang="en-US" dirty="0" smtClean="0"/>
                  <a:t>则</a:t>
                </a:r>
                <a:r>
                  <a:rPr lang="en-US" altLang="zh-CN" dirty="0" err="1" smtClean="0"/>
                  <a:t>Mp</a:t>
                </a:r>
                <a:r>
                  <a:rPr lang="zh-CN" altLang="en-US" dirty="0" smtClean="0"/>
                  <a:t>是质数当且仅当</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𝑝</m:t>
                        </m:r>
                        <m:r>
                          <a:rPr lang="en-US" altLang="zh-CN" b="0" i="1" smtClean="0">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𝑀</m:t>
                            </m:r>
                          </m:e>
                          <m:sub>
                            <m:r>
                              <a:rPr lang="en-US" altLang="zh-CN" b="0" i="1" smtClean="0">
                                <a:latin typeface="Cambria Math" panose="02040503050406030204" pitchFamily="18" charset="0"/>
                                <a:ea typeface="Cambria Math" panose="02040503050406030204" pitchFamily="18" charset="0"/>
                              </a:rPr>
                              <m:t>𝑝</m:t>
                            </m:r>
                          </m:sub>
                        </m:sSub>
                      </m:e>
                    </m:d>
                  </m:oMath>
                </a14:m>
                <a:endParaRPr lang="en-US" altLang="zh-CN" b="0" dirty="0" smtClean="0">
                  <a:ea typeface="Cambria Math" panose="020405030504060302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26468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首先我们求出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smtClean="0"/>
                  <a:t>的通项。</a:t>
                </a:r>
                <a:endParaRPr lang="en-US" altLang="zh-CN" dirty="0" smtClean="0"/>
              </a:p>
              <a:p>
                <a:r>
                  <a:rPr lang="zh-CN" altLang="en-US" dirty="0" smtClean="0"/>
                  <a:t>通过简单的归纳可得，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𝜔</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sup>
                        </m:sSup>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zh-CN" altLang="en-US" i="1" smtClean="0">
                                <a:latin typeface="Cambria Math" panose="02040503050406030204" pitchFamily="18" charset="0"/>
                              </a:rPr>
                            </m:ctrlPr>
                          </m:accPr>
                          <m:e>
                            <m:r>
                              <a:rPr lang="zh-CN" altLang="en-US" i="1">
                                <a:latin typeface="Cambria Math" panose="02040503050406030204" pitchFamily="18" charset="0"/>
                              </a:rPr>
                              <m:t>𝜔</m:t>
                            </m:r>
                          </m:e>
                        </m:acc>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sup>
                    </m:sSup>
                  </m:oMath>
                </a14:m>
                <a:endParaRPr lang="en-US" altLang="zh-CN" dirty="0" smtClean="0"/>
              </a:p>
              <a:p>
                <a:r>
                  <a:rPr lang="zh-CN" altLang="en-US" dirty="0"/>
                  <a:t>其中</a:t>
                </a:r>
                <a14:m>
                  <m:oMath xmlns:m="http://schemas.openxmlformats.org/officeDocument/2006/math">
                    <m:r>
                      <a:rPr lang="zh-CN" altLang="en-US" i="1">
                        <a:latin typeface="Cambria Math" panose="02040503050406030204" pitchFamily="18" charset="0"/>
                      </a:rPr>
                      <m:t>𝜔</m:t>
                    </m:r>
                    <m:r>
                      <a:rPr lang="en-US" altLang="zh-CN" b="0" i="1" smtClean="0">
                        <a:latin typeface="Cambria Math" panose="02040503050406030204" pitchFamily="18" charset="0"/>
                      </a:rPr>
                      <m:t>=2+</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r>
                      <a:rPr lang="zh-CN" altLang="en-US" b="0" i="1" smtClean="0">
                        <a:latin typeface="Cambria Math" panose="02040503050406030204" pitchFamily="18" charset="0"/>
                      </a:rPr>
                      <m:t>，</m:t>
                    </m:r>
                    <m:acc>
                      <m:accPr>
                        <m:chr m:val="̅"/>
                        <m:ctrlPr>
                          <a:rPr lang="zh-CN" altLang="en-US" b="0" i="1" smtClean="0">
                            <a:latin typeface="Cambria Math" panose="02040503050406030204" pitchFamily="18" charset="0"/>
                          </a:rPr>
                        </m:ctrlPr>
                      </m:accPr>
                      <m:e>
                        <m:r>
                          <a:rPr lang="zh-CN" altLang="en-US" b="0" i="1" smtClean="0">
                            <a:latin typeface="Cambria Math" panose="02040503050406030204" pitchFamily="18" charset="0"/>
                          </a:rPr>
                          <m:t>𝜔</m:t>
                        </m:r>
                      </m:e>
                    </m:acc>
                    <m:r>
                      <a:rPr lang="en-US" altLang="zh-CN" b="0" i="1" smtClean="0">
                        <a:latin typeface="Cambria Math" panose="02040503050406030204" pitchFamily="18" charset="0"/>
                      </a:rPr>
                      <m:t>=2−</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oMath>
                </a14:m>
                <a:endParaRPr lang="en-US" altLang="zh-CN" b="0"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44031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先证充分性：</a:t>
                </a:r>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𝑝</m:t>
                        </m:r>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≡0 </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e>
                    </m:d>
                  </m:oMath>
                </a14:m>
                <a:r>
                  <a:rPr lang="zh-CN" altLang="en-US" dirty="0" smtClean="0"/>
                  <a:t>，则</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−2</m:t>
                            </m:r>
                          </m:sup>
                        </m:sSup>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−2</m:t>
                            </m:r>
                          </m:sup>
                        </m:sSup>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endParaRPr lang="en-US" altLang="zh-CN" dirty="0" smtClean="0"/>
              </a:p>
              <a:p>
                <a:r>
                  <a:rPr lang="zh-CN" altLang="en-US" dirty="0" smtClean="0"/>
                  <a:t>两边</a:t>
                </a:r>
                <a14:m>
                  <m:oMath xmlns:m="http://schemas.openxmlformats.org/officeDocument/2006/math">
                    <m:r>
                      <a:rPr lang="zh-CN" altLang="en-US" i="1">
                        <a:latin typeface="Cambria Math" panose="02040503050406030204" pitchFamily="18" charset="0"/>
                      </a:rPr>
                      <m:t>同时</m:t>
                    </m:r>
                    <m:r>
                      <a:rPr lang="zh-CN" altLang="en-US" b="0" i="1" smtClean="0">
                        <a:latin typeface="Cambria Math" panose="02040503050406030204" pitchFamily="18" charset="0"/>
                      </a:rPr>
                      <m:t>乘</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−2</m:t>
                            </m:r>
                          </m:sup>
                        </m:sSup>
                      </m:sup>
                    </m:sSup>
                    <m:r>
                      <a:rPr lang="zh-CN" altLang="en-US" b="0" i="1" smtClean="0">
                        <a:latin typeface="Cambria Math" panose="02040503050406030204" pitchFamily="18" charset="0"/>
                      </a:rPr>
                      <m:t>，有</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−2</m:t>
                                </m:r>
                              </m:sup>
                            </m:sSup>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m:t>
                        </m:r>
                        <m:r>
                          <a:rPr lang="zh-CN" altLang="en-US" b="0" i="1" smtClean="0">
                            <a:latin typeface="Cambria Math" panose="02040503050406030204" pitchFamily="18" charset="0"/>
                          </a:rPr>
                          <m:t>𝜔</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r>
                          <a:rPr lang="en-US" altLang="zh-CN" b="0" i="1" smtClean="0">
                            <a:latin typeface="Cambria Math" panose="02040503050406030204" pitchFamily="18" charset="0"/>
                          </a:rPr>
                          <m:t>)</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−2</m:t>
                            </m:r>
                          </m:sup>
                        </m:sSup>
                      </m:sup>
                    </m:sSup>
                    <m:r>
                      <a:rPr lang="en-US" altLang="zh-CN" i="1">
                        <a:latin typeface="Cambria Math" panose="02040503050406030204" pitchFamily="18" charset="0"/>
                      </a:rPr>
                      <m:t>=</m:t>
                    </m:r>
                    <m:r>
                      <a:rPr lang="en-US" altLang="zh-CN" i="1">
                        <a:latin typeface="Cambria Math" panose="02040503050406030204" pitchFamily="18" charset="0"/>
                      </a:rPr>
                      <m:t>𝑘</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−2</m:t>
                            </m:r>
                          </m:sup>
                        </m:sSup>
                      </m:sup>
                    </m:sSup>
                  </m:oMath>
                </a14:m>
                <a:endParaRPr lang="en-US" altLang="zh-CN" dirty="0" smtClean="0"/>
              </a:p>
              <a:p>
                <a:r>
                  <a:rPr lang="zh-CN" altLang="en-US" dirty="0"/>
                  <a:t>注意到</a:t>
                </a:r>
                <a14:m>
                  <m:oMath xmlns:m="http://schemas.openxmlformats.org/officeDocument/2006/math">
                    <m:r>
                      <a:rPr lang="zh-CN" altLang="en-US" i="1">
                        <a:latin typeface="Cambria Math" panose="02040503050406030204" pitchFamily="18" charset="0"/>
                      </a:rPr>
                      <m:t>𝜔</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r>
                      <a:rPr lang="en-US" altLang="zh-CN" b="0" i="1" smtClean="0">
                        <a:latin typeface="Cambria Math" panose="02040503050406030204" pitchFamily="18" charset="0"/>
                      </a:rPr>
                      <m:t>=1</m:t>
                    </m:r>
                  </m:oMath>
                </a14:m>
                <a:r>
                  <a:rPr lang="zh-CN" altLang="en-US" dirty="0" smtClean="0"/>
                  <a:t>，则</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−1</m:t>
                            </m:r>
                          </m:sup>
                        </m:sSup>
                      </m:sup>
                    </m:sSup>
                    <m:r>
                      <a:rPr lang="en-US" altLang="zh-CN" i="1">
                        <a:latin typeface="Cambria Math" panose="02040503050406030204" pitchFamily="18" charset="0"/>
                      </a:rPr>
                      <m:t>=</m:t>
                    </m:r>
                    <m:r>
                      <a:rPr lang="en-US" altLang="zh-CN" i="1">
                        <a:latin typeface="Cambria Math" panose="02040503050406030204" pitchFamily="18" charset="0"/>
                      </a:rPr>
                      <m:t>𝑘</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−2</m:t>
                            </m:r>
                          </m:sup>
                        </m:sSup>
                      </m:sup>
                    </m:sSup>
                    <m:r>
                      <a:rPr lang="en-US" altLang="zh-CN" b="0" i="1" smtClean="0">
                        <a:latin typeface="Cambria Math" panose="02040503050406030204" pitchFamily="18" charset="0"/>
                      </a:rPr>
                      <m:t>−1</m:t>
                    </m:r>
                  </m:oMath>
                </a14:m>
                <a:endParaRPr lang="en-US" altLang="zh-CN" dirty="0" smtClean="0"/>
              </a:p>
              <a:p>
                <a:r>
                  <a:rPr lang="zh-CN" altLang="en-US" dirty="0"/>
                  <a:t>假设</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zh-CN" altLang="en-US" dirty="0" smtClean="0"/>
                  <a:t>为一合数，令</a:t>
                </a:r>
                <a:r>
                  <a:rPr lang="en-US" altLang="zh-CN" dirty="0" smtClean="0"/>
                  <a:t>q</a:t>
                </a:r>
                <a:r>
                  <a:rPr lang="zh-CN" altLang="en-US" dirty="0" smtClean="0"/>
                  <a:t>为</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zh-CN" altLang="en-US" dirty="0" smtClean="0"/>
                  <a:t>最小的质因子，则</a:t>
                </a:r>
                <a:r>
                  <a:rPr lang="en-US" altLang="zh-CN" dirty="0" smtClean="0"/>
                  <a:t>q&gt;2</a:t>
                </a:r>
                <a:r>
                  <a:rPr lang="zh-CN" altLang="en-US" dirty="0" smtClean="0"/>
                  <a:t>。</a:t>
                </a:r>
                <a:endParaRPr lang="en-US" altLang="zh-CN" dirty="0" smtClean="0"/>
              </a:p>
              <a:p>
                <a:r>
                  <a:rPr lang="zh-CN" altLang="en-US" dirty="0" smtClean="0"/>
                  <a:t>令集合</a:t>
                </a:r>
                <a:r>
                  <a:rPr lang="en-US" altLang="zh-CN" dirty="0" smtClean="0"/>
                  <a:t>X=</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e>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ℤ</m:t>
                            </m:r>
                          </m:e>
                          <m:sub>
                            <m:r>
                              <a:rPr lang="en-US" altLang="zh-CN" b="0" i="1" smtClean="0">
                                <a:latin typeface="Cambria Math" panose="02040503050406030204" pitchFamily="18" charset="0"/>
                                <a:ea typeface="Cambria Math" panose="02040503050406030204" pitchFamily="18" charset="0"/>
                              </a:rPr>
                              <m:t>𝑞</m:t>
                            </m:r>
                          </m:sub>
                        </m:sSub>
                      </m:e>
                    </m:d>
                  </m:oMath>
                </a14:m>
                <a:r>
                  <a:rPr lang="zh-CN" altLang="en-US" dirty="0" smtClean="0"/>
                  <a:t> </a:t>
                </a:r>
                <a14:m>
                  <m:oMath xmlns:m="http://schemas.openxmlformats.org/officeDocument/2006/math">
                    <m:r>
                      <a:rPr lang="zh-CN" altLang="en-US" i="1">
                        <a:latin typeface="Cambria Math" panose="02040503050406030204" pitchFamily="18" charset="0"/>
                      </a:rPr>
                      <m:t>令</m:t>
                    </m:r>
                    <m:r>
                      <a:rPr lang="en-US" altLang="zh-CN" i="1">
                        <a:latin typeface="Cambria Math" panose="02040503050406030204" pitchFamily="18" charset="0"/>
                      </a:rPr>
                      <m:t>𝑋</m:t>
                    </m:r>
                    <m:r>
                      <a:rPr lang="zh-CN" altLang="en-US" i="1">
                        <a:latin typeface="Cambria Math" panose="02040503050406030204" pitchFamily="18" charset="0"/>
                      </a:rPr>
                      <m:t>上的乘法表示为普通的乘法，但系数模去</m:t>
                    </m:r>
                    <m:r>
                      <a:rPr lang="en-US" altLang="zh-CN" i="1">
                        <a:latin typeface="Cambria Math" panose="02040503050406030204" pitchFamily="18" charset="0"/>
                      </a:rPr>
                      <m:t>𝑞</m:t>
                    </m:r>
                  </m:oMath>
                </a14:m>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47809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由于</a:t>
                </a:r>
                <a:r>
                  <a:rPr lang="en-US" altLang="zh-CN" dirty="0" smtClean="0"/>
                  <a:t>q&gt;2</a:t>
                </a:r>
                <a:r>
                  <a:rPr lang="zh-CN" altLang="en-US" dirty="0" smtClean="0"/>
                  <a:t>，则</a:t>
                </a:r>
                <a14:m>
                  <m:oMath xmlns:m="http://schemas.openxmlformats.org/officeDocument/2006/math">
                    <m:r>
                      <a:rPr lang="zh-CN" altLang="en-US" i="1">
                        <a:latin typeface="Cambria Math" panose="02040503050406030204" pitchFamily="18" charset="0"/>
                      </a:rPr>
                      <m:t>𝜔</m:t>
                    </m:r>
                    <m:r>
                      <a:rPr lang="zh-CN" altLang="en-US"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oMath>
                </a14:m>
                <a:r>
                  <a:rPr lang="zh-CN" altLang="en-US" dirty="0" smtClean="0"/>
                  <a:t>都属于</a:t>
                </a:r>
                <a:r>
                  <a:rPr lang="en-US" altLang="zh-CN" dirty="0" smtClean="0"/>
                  <a:t>X</a:t>
                </a:r>
                <a:r>
                  <a:rPr lang="zh-CN" altLang="en-US" dirty="0" smtClean="0"/>
                  <a:t>，假设</a:t>
                </a:r>
                <a:r>
                  <a:rPr lang="en-US" altLang="zh-CN" dirty="0" smtClean="0"/>
                  <a:t>X</a:t>
                </a:r>
                <a:r>
                  <a:rPr lang="zh-CN" altLang="en-US" dirty="0" smtClean="0"/>
                  <a:t>的某个子集和之上的乘法构成一个群</a:t>
                </a:r>
                <a:r>
                  <a:rPr lang="en-US" altLang="zh-CN" dirty="0" smtClean="0"/>
                  <a:t>X*</a:t>
                </a:r>
                <a:r>
                  <a:rPr lang="zh-CN" altLang="en-US" dirty="0" smtClean="0"/>
                  <a:t>，而</a:t>
                </a:r>
                <a:r>
                  <a:rPr lang="en-US" altLang="zh-CN" dirty="0" smtClean="0"/>
                  <a:t>0</a:t>
                </a:r>
                <a:r>
                  <a:rPr lang="zh-CN" altLang="en-US" dirty="0" smtClean="0"/>
                  <a:t>∈</a:t>
                </a:r>
                <a:r>
                  <a:rPr lang="en-US" altLang="zh-CN" dirty="0" smtClean="0"/>
                  <a:t>X</a:t>
                </a:r>
                <a:r>
                  <a:rPr lang="zh-CN" altLang="en-US" dirty="0" smtClean="0"/>
                  <a:t>，但</a:t>
                </a:r>
                <a:r>
                  <a:rPr lang="en-US" altLang="zh-CN" dirty="0" smtClean="0"/>
                  <a:t>0</a:t>
                </a:r>
                <a:r>
                  <a:rPr lang="zh-CN" altLang="en-US" dirty="0" smtClean="0"/>
                  <a:t>没有逆元，所以</a:t>
                </a:r>
                <a:r>
                  <a:rPr lang="en-US" altLang="zh-CN" dirty="0" smtClean="0"/>
                  <a:t>|X*|&lt;=|X|-1=q^2-1</a:t>
                </a:r>
              </a:p>
              <a:p>
                <a:r>
                  <a:rPr lang="zh-CN" altLang="en-US" dirty="0" smtClean="0"/>
                  <a:t>而</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en-US" altLang="zh-CN" dirty="0" smtClean="0"/>
                  <a:t>=0 (mod q)</a:t>
                </a:r>
                <a:r>
                  <a:rPr lang="zh-CN" altLang="en-US" dirty="0" smtClean="0"/>
                  <a:t>，则在</a:t>
                </a:r>
                <a:r>
                  <a:rPr lang="en-US" altLang="zh-CN" dirty="0" smtClean="0"/>
                  <a:t>X</a:t>
                </a:r>
                <a:r>
                  <a:rPr lang="zh-CN" altLang="en-US" dirty="0" smtClean="0"/>
                  <a:t>中，</a:t>
                </a:r>
                <a14:m>
                  <m:oMath xmlns:m="http://schemas.openxmlformats.org/officeDocument/2006/math">
                    <m:r>
                      <a:rPr lang="en-US" altLang="zh-CN" i="1">
                        <a:latin typeface="Cambria Math" panose="02040503050406030204" pitchFamily="18" charset="0"/>
                      </a:rPr>
                      <m:t>𝑘</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−2</m:t>
                            </m:r>
                          </m:sup>
                        </m:sSup>
                      </m:sup>
                    </m:sSup>
                  </m:oMath>
                </a14:m>
                <a:r>
                  <a:rPr lang="en-US" altLang="zh-CN" dirty="0" smtClean="0"/>
                  <a:t>=0</a:t>
                </a:r>
              </a:p>
              <a:p>
                <a:r>
                  <a:rPr lang="zh-CN" altLang="en-US" dirty="0"/>
                  <a:t>由</a:t>
                </a:r>
                <a:r>
                  <a:rPr lang="zh-CN" altLang="en-US" dirty="0" smtClean="0"/>
                  <a:t>之前的等式可得</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−1</m:t>
                            </m:r>
                          </m:sup>
                        </m:sSup>
                      </m:sup>
                    </m:sSup>
                    <m:r>
                      <a:rPr lang="en-US" altLang="zh-CN" i="1">
                        <a:latin typeface="Cambria Math" panose="02040503050406030204" pitchFamily="18" charset="0"/>
                      </a:rPr>
                      <m:t>=−1</m:t>
                    </m:r>
                  </m:oMath>
                </a14:m>
                <a:r>
                  <a:rPr lang="zh-CN" altLang="en-US" dirty="0" smtClean="0"/>
                  <a:t>，在</a:t>
                </a:r>
                <a:r>
                  <a:rPr lang="en-US" altLang="zh-CN" dirty="0" smtClean="0"/>
                  <a:t>X</a:t>
                </a:r>
                <a:r>
                  <a:rPr lang="zh-CN" altLang="en-US" dirty="0" smtClean="0"/>
                  <a:t>中两边平方，得到</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sup>
                        </m:sSup>
                      </m:sup>
                    </m:sSup>
                    <m:r>
                      <a:rPr lang="en-US" altLang="zh-CN" i="1">
                        <a:latin typeface="Cambria Math" panose="02040503050406030204" pitchFamily="18" charset="0"/>
                      </a:rPr>
                      <m:t>=1</m:t>
                    </m:r>
                  </m:oMath>
                </a14:m>
                <a:endParaRPr lang="en-US" altLang="zh-CN" dirty="0" smtClean="0"/>
              </a:p>
              <a:p>
                <a:r>
                  <a:rPr lang="zh-CN" altLang="en-US" dirty="0"/>
                  <a:t>则</a:t>
                </a:r>
                <a14:m>
                  <m:oMath xmlns:m="http://schemas.openxmlformats.org/officeDocument/2006/math">
                    <m:r>
                      <a:rPr lang="zh-CN" altLang="en-US" i="1">
                        <a:latin typeface="Cambria Math" panose="02040503050406030204" pitchFamily="18" charset="0"/>
                      </a:rPr>
                      <m:t>𝜔</m:t>
                    </m:r>
                  </m:oMath>
                </a14:m>
                <a:r>
                  <a:rPr lang="zh-CN" altLang="en-US" dirty="0" smtClean="0"/>
                  <a:t>在</a:t>
                </a:r>
                <a:r>
                  <a:rPr lang="en-US" altLang="zh-CN" dirty="0" smtClean="0"/>
                  <a:t>X</a:t>
                </a:r>
                <a:r>
                  <a:rPr lang="zh-CN" altLang="en-US" dirty="0" smtClean="0"/>
                  <a:t>中的</a:t>
                </a:r>
                <a:r>
                  <a:rPr lang="zh-CN" altLang="en-US" dirty="0"/>
                  <a:t>阶</a:t>
                </a:r>
                <a:r>
                  <a:rPr lang="zh-CN" altLang="en-US" dirty="0" smtClean="0"/>
                  <a:t>是</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sup>
                    </m:sSup>
                  </m:oMath>
                </a14:m>
                <a:r>
                  <a:rPr lang="zh-CN" altLang="en-US" dirty="0" smtClean="0"/>
                  <a:t>的约数，但他又不是</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r>
                          <a:rPr lang="en-US" altLang="zh-CN" i="1">
                            <a:latin typeface="Cambria Math" panose="02040503050406030204" pitchFamily="18" charset="0"/>
                          </a:rPr>
                          <m:t>−1</m:t>
                        </m:r>
                      </m:sup>
                    </m:sSup>
                  </m:oMath>
                </a14:m>
                <a:r>
                  <a:rPr lang="zh-CN" altLang="en-US" dirty="0" smtClean="0"/>
                  <a:t>的约数，所以</a:t>
                </a:r>
                <a14:m>
                  <m:oMath xmlns:m="http://schemas.openxmlformats.org/officeDocument/2006/math">
                    <m:r>
                      <a:rPr lang="zh-CN" altLang="en-US" i="1">
                        <a:latin typeface="Cambria Math" panose="02040503050406030204" pitchFamily="18" charset="0"/>
                      </a:rPr>
                      <m:t>𝜔</m:t>
                    </m:r>
                  </m:oMath>
                </a14:m>
                <a:r>
                  <a:rPr lang="zh-CN" altLang="en-US" dirty="0"/>
                  <a:t>在</a:t>
                </a:r>
                <a:r>
                  <a:rPr lang="en-US" altLang="zh-CN" dirty="0"/>
                  <a:t>X</a:t>
                </a:r>
                <a:r>
                  <a:rPr lang="zh-CN" altLang="en-US"/>
                  <a:t>中</a:t>
                </a:r>
                <a:r>
                  <a:rPr lang="zh-CN" altLang="en-US" smtClean="0"/>
                  <a:t>的</a:t>
                </a:r>
                <a:r>
                  <a:rPr lang="zh-CN" altLang="en-US"/>
                  <a:t>阶</a:t>
                </a:r>
                <a:r>
                  <a:rPr lang="zh-CN" altLang="en-US" smtClean="0"/>
                  <a:t>就是</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sup>
                    </m:sSup>
                  </m:oMath>
                </a14:m>
                <a:endParaRPr lang="en-US" altLang="zh-CN" dirty="0" smtClean="0"/>
              </a:p>
              <a:p>
                <a:r>
                  <a:rPr lang="zh-CN" altLang="en-US" dirty="0"/>
                  <a:t>这表明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sup>
                    </m:sSup>
                  </m:oMath>
                </a14:m>
                <a:r>
                  <a:rPr lang="en-US" altLang="zh-CN" dirty="0" smtClean="0"/>
                  <a:t>&lt;=|X*|&lt;=q^2-1&lt;q^2</a:t>
                </a:r>
              </a:p>
              <a:p>
                <a:r>
                  <a:rPr lang="zh-CN" altLang="en-US" dirty="0" smtClean="0"/>
                  <a:t>然而</a:t>
                </a:r>
                <a:r>
                  <a:rPr lang="en-US" altLang="zh-CN" dirty="0" smtClean="0"/>
                  <a:t>q</a:t>
                </a:r>
                <a:r>
                  <a:rPr lang="zh-CN" altLang="en-US" dirty="0" smtClean="0"/>
                  <a:t>是</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zh-CN" altLang="en-US" dirty="0" smtClean="0"/>
                  <a:t>最小的质因子，则有</a:t>
                </a:r>
                <a:r>
                  <a:rPr lang="en-US" altLang="zh-CN" dirty="0" smtClean="0"/>
                  <a:t>q^2&lt;=</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en-US" altLang="zh-CN" dirty="0" smtClean="0"/>
                  <a:t>=2^p-1</a:t>
                </a:r>
                <a:r>
                  <a:rPr lang="zh-CN" altLang="en-US" dirty="0" smtClean="0"/>
                  <a:t>，矛盾！</a:t>
                </a:r>
                <a:endParaRPr lang="en-US" altLang="zh-CN" dirty="0"/>
              </a:p>
              <a:p>
                <a:r>
                  <a:rPr lang="zh-CN" altLang="en-US" dirty="0"/>
                  <a:t>故</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zh-CN" altLang="en-US" dirty="0" smtClean="0"/>
                  <a:t>为质数</a:t>
                </a:r>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9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2571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smtClean="0"/>
                  <a:t>再证必要性：</a:t>
                </a:r>
                <a:endParaRPr lang="en-US" altLang="zh-CN" dirty="0" smtClean="0"/>
              </a:p>
              <a:p>
                <a:r>
                  <a:rPr lang="zh-CN" altLang="en-US" dirty="0" smtClean="0">
                    <a:ea typeface="Cambria Math" panose="02040503050406030204" pitchFamily="18" charset="0"/>
                  </a:rPr>
                  <a:t>由</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zh-CN" altLang="en-US" dirty="0" smtClean="0"/>
                  <a:t>为质数，且</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𝑝</m:t>
                        </m:r>
                      </m:sup>
                    </m:sSup>
                    <m:r>
                      <a:rPr lang="en-US" altLang="zh-CN" b="0" i="1" smtClean="0">
                        <a:latin typeface="Cambria Math" panose="02040503050406030204" pitchFamily="18" charset="0"/>
                      </a:rPr>
                      <m:t>−1=7</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12</m:t>
                        </m:r>
                      </m:e>
                    </m:d>
                    <m:r>
                      <a:rPr lang="zh-CN" altLang="en-US" b="0" i="1" smtClean="0">
                        <a:latin typeface="Cambria Math" panose="02040503050406030204" pitchFamily="18" charset="0"/>
                      </a:rPr>
                      <m:t>，</m:t>
                    </m:r>
                    <m:r>
                      <a:rPr lang="zh-CN" altLang="en-US" i="1">
                        <a:latin typeface="Cambria Math" panose="02040503050406030204" pitchFamily="18" charset="0"/>
                      </a:rPr>
                      <m:t>对于</m:t>
                    </m:r>
                    <m:r>
                      <a:rPr lang="zh-CN" altLang="en-US" i="1" smtClean="0">
                        <a:latin typeface="Cambria Math" panose="02040503050406030204" pitchFamily="18" charset="0"/>
                      </a:rPr>
                      <m:t>奇数</m:t>
                    </m:r>
                    <m:r>
                      <a:rPr lang="en-US" altLang="zh-CN" b="0" i="1" smtClean="0">
                        <a:latin typeface="Cambria Math" panose="02040503050406030204" pitchFamily="18" charset="0"/>
                      </a:rPr>
                      <m:t>𝑝</m:t>
                    </m:r>
                    <m:r>
                      <a:rPr lang="en-US" altLang="zh-CN" b="0" i="1" smtClean="0">
                        <a:latin typeface="Cambria Math" panose="02040503050406030204" pitchFamily="18" charset="0"/>
                      </a:rPr>
                      <m:t>&gt;1</m:t>
                    </m:r>
                  </m:oMath>
                </a14:m>
                <a:endParaRPr lang="en-US" altLang="zh-CN" dirty="0" smtClean="0"/>
              </a:p>
              <a:p>
                <a:r>
                  <a:rPr lang="zh-CN" altLang="en-US" dirty="0" smtClean="0"/>
                  <a:t>而</a:t>
                </a:r>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𝑛</m:t>
                            </m:r>
                          </m:den>
                        </m:f>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6</m:t>
                                </m:r>
                              </m:den>
                            </m:f>
                          </m:e>
                        </m:d>
                      </m:sup>
                    </m:sSup>
                  </m:oMath>
                </a14:m>
                <a:r>
                  <a:rPr lang="zh-CN" altLang="en-US" dirty="0" smtClean="0"/>
                  <a:t>，因此</a:t>
                </a:r>
                <a:r>
                  <a:rPr lang="en-US" altLang="zh-CN" dirty="0" smtClean="0"/>
                  <a:t>3</a:t>
                </a:r>
                <a:r>
                  <a:rPr lang="zh-CN" altLang="en-US" dirty="0" smtClean="0"/>
                  <a:t>是一个</a:t>
                </a:r>
                <a:r>
                  <a:rPr lang="en-US" altLang="zh-CN" dirty="0" smtClean="0"/>
                  <a:t>mod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zh-CN" altLang="en-US" dirty="0" smtClean="0"/>
                  <a:t>下的二次非剩余</a:t>
                </a:r>
                <a:endParaRPr lang="en-US" altLang="zh-CN" dirty="0" smtClean="0"/>
              </a:p>
              <a:p>
                <a:r>
                  <a:rPr lang="zh-CN" altLang="en-US" dirty="0" smtClean="0"/>
                  <a:t>由欧拉准则，有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sup>
                    </m:sSup>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𝑚𝑜𝑑</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en-US" altLang="zh-CN" dirty="0" smtClean="0"/>
                  <a:t>)</a:t>
                </a:r>
              </a:p>
              <a:p>
                <a:r>
                  <a:rPr lang="zh-CN" altLang="en-US" dirty="0" smtClean="0"/>
                  <a:t>而</a:t>
                </a:r>
                <a:r>
                  <a:rPr lang="en-US" altLang="zh-CN" dirty="0" smtClean="0"/>
                  <a:t>2</a:t>
                </a:r>
                <a:r>
                  <a:rPr lang="zh-CN" altLang="en-US" dirty="0" smtClean="0"/>
                  <a:t>是</a:t>
                </a:r>
                <a:r>
                  <a:rPr lang="en-US" altLang="zh-CN" dirty="0" smtClean="0"/>
                  <a:t>mod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zh-CN" altLang="en-US" dirty="0" smtClean="0"/>
                  <a:t>的一个二次剩余，因为</a:t>
                </a:r>
                <a:r>
                  <a:rPr lang="en-US" altLang="zh-CN" dirty="0" smtClean="0"/>
                  <a:t>2=(2^((p+1)/2)^2 (mod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en-US" altLang="zh-CN" dirty="0" smtClean="0"/>
                  <a:t>)</a:t>
                </a:r>
              </a:p>
              <a:p>
                <a:r>
                  <a:rPr lang="zh-CN" altLang="en-US" dirty="0" smtClean="0"/>
                  <a:t>因此有</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2</m:t>
                        </m:r>
                      </m:e>
                      <m:sup>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sup>
                    </m:sSup>
                    <m:r>
                      <a:rPr lang="en-US" altLang="zh-CN" i="1">
                        <a:latin typeface="Cambria Math" panose="02040503050406030204" pitchFamily="18" charset="0"/>
                        <a:ea typeface="Cambria Math" panose="02040503050406030204" pitchFamily="18" charset="0"/>
                      </a:rPr>
                      <m:t>≡1 (</m:t>
                    </m:r>
                    <m:r>
                      <a:rPr lang="en-US" altLang="zh-CN" i="1">
                        <a:latin typeface="Cambria Math" panose="02040503050406030204" pitchFamily="18" charset="0"/>
                        <a:ea typeface="Cambria Math" panose="02040503050406030204" pitchFamily="18" charset="0"/>
                      </a:rPr>
                      <m:t>𝑚𝑜𝑑</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oMath>
                </a14:m>
                <a:r>
                  <a:rPr lang="en-US" altLang="zh-CN" dirty="0"/>
                  <a:t>)</a:t>
                </a:r>
              </a:p>
              <a:p>
                <a:r>
                  <a:rPr lang="zh-CN" altLang="en-US" dirty="0" smtClean="0"/>
                  <a:t>令</a:t>
                </a:r>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=2</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oMath>
                </a14:m>
                <a:r>
                  <a:rPr lang="zh-CN" altLang="en-US" dirty="0" smtClean="0"/>
                  <a:t>，</a:t>
                </a:r>
                <a:r>
                  <a:rPr lang="en-US" altLang="zh-CN" dirty="0" smtClean="0"/>
                  <a:t>Y</a:t>
                </a:r>
                <a:r>
                  <a:rPr lang="zh-CN" altLang="en-US" dirty="0" smtClean="0"/>
                  <a:t>为类似之前定义的</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e>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ℤ</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𝑝</m:t>
                                </m:r>
                              </m:sub>
                            </m:sSub>
                          </m:sub>
                        </m:sSub>
                      </m:e>
                    </m:d>
                  </m:oMath>
                </a14:m>
                <a:r>
                  <a:rPr lang="zh-CN" altLang="en-US" dirty="0" smtClean="0"/>
                  <a:t>，仍令</a:t>
                </a:r>
                <a:r>
                  <a:rPr lang="en-US" altLang="zh-CN" dirty="0" smtClean="0"/>
                  <a:t>Y*</a:t>
                </a:r>
                <a:r>
                  <a:rPr lang="zh-CN" altLang="en-US" dirty="0" smtClean="0"/>
                  <a:t>为</a:t>
                </a:r>
                <a:r>
                  <a:rPr lang="en-US" altLang="zh-CN" dirty="0" smtClean="0"/>
                  <a:t>Y</a:t>
                </a:r>
                <a:r>
                  <a:rPr lang="zh-CN" altLang="en-US" dirty="0" smtClean="0"/>
                  <a:t>中所有存在逆元的元素构成的子集</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t="-35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9210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Lucas Primality Test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这种方法基于</a:t>
                </a:r>
                <a:r>
                  <a:rPr lang="en-US" altLang="zh-CN" dirty="0" smtClean="0"/>
                  <a:t>Lucas Test</a:t>
                </a:r>
                <a:r>
                  <a:rPr lang="zh-CN" altLang="en-US" dirty="0" smtClean="0"/>
                  <a:t>。</a:t>
                </a:r>
                <a:endParaRPr lang="en-US" altLang="zh-CN" dirty="0" smtClean="0"/>
              </a:p>
              <a:p>
                <a:r>
                  <a:rPr lang="zh-CN" altLang="en-US" dirty="0" smtClean="0"/>
                  <a:t>这个</a:t>
                </a:r>
                <a:r>
                  <a:rPr lang="en-US" altLang="zh-CN" dirty="0" smtClean="0"/>
                  <a:t>Test</a:t>
                </a:r>
                <a:r>
                  <a:rPr lang="zh-CN" altLang="en-US" dirty="0" smtClean="0"/>
                  <a:t>的内容是，设</a:t>
                </a:r>
                <a:r>
                  <a:rPr lang="en-US" altLang="zh-CN" dirty="0" smtClean="0"/>
                  <a:t>n</a:t>
                </a:r>
                <a:r>
                  <a:rPr lang="zh-CN" altLang="en-US" dirty="0" smtClean="0"/>
                  <a:t>是需要检验的数。</a:t>
                </a:r>
                <a:endParaRPr lang="en-US" altLang="zh-CN" dirty="0" smtClean="0"/>
              </a:p>
              <a:p>
                <a:r>
                  <a:rPr lang="zh-CN" altLang="en-US" dirty="0" smtClean="0"/>
                  <a:t>如果存在</a:t>
                </a:r>
                <a:r>
                  <a:rPr lang="en-US" altLang="zh-CN" dirty="0" smtClean="0"/>
                  <a:t>1&lt;a&lt;n</a:t>
                </a:r>
                <a:r>
                  <a:rPr lang="zh-CN" altLang="en-US" dirty="0" smtClean="0"/>
                  <a:t>满足</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r>
                      <a:rPr lang="zh-CN" altLang="en-US" i="1" smtClean="0">
                        <a:latin typeface="Cambria Math" panose="02040503050406030204" pitchFamily="18" charset="0"/>
                      </a:rPr>
                      <m:t>≡</m:t>
                    </m:r>
                    <m:r>
                      <a:rPr lang="en-US" altLang="zh-CN" b="0" i="1" smtClean="0">
                        <a:latin typeface="Cambria Math" panose="02040503050406030204" pitchFamily="18" charset="0"/>
                      </a:rPr>
                      <m:t>1</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e>
                    </m:d>
                  </m:oMath>
                </a14:m>
                <a:endParaRPr lang="en-US" altLang="zh-CN" b="0" dirty="0" smtClean="0"/>
              </a:p>
              <a:p>
                <a:r>
                  <a:rPr lang="zh-CN" altLang="en-US" dirty="0" smtClean="0"/>
                  <a:t>且对于任意</a:t>
                </a:r>
                <a:r>
                  <a:rPr lang="en-US" altLang="zh-CN" dirty="0" smtClean="0"/>
                  <a:t>n-1</a:t>
                </a:r>
                <a:r>
                  <a:rPr lang="zh-CN" altLang="en-US" dirty="0" smtClean="0"/>
                  <a:t>的质因子</a:t>
                </a:r>
                <a:r>
                  <a:rPr lang="en-US" altLang="zh-CN" dirty="0" smtClean="0"/>
                  <a:t>q</a:t>
                </a:r>
                <a:r>
                  <a:rPr lang="zh-CN" altLang="en-US" dirty="0" smtClean="0"/>
                  <a:t>，有</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𝑞</m:t>
                        </m:r>
                      </m:sup>
                    </m:sSup>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e>
                    </m:d>
                  </m:oMath>
                </a14:m>
                <a:endParaRPr lang="en-US" altLang="zh-CN" dirty="0" smtClean="0"/>
              </a:p>
              <a:p>
                <a:r>
                  <a:rPr lang="zh-CN" altLang="en-US" dirty="0" smtClean="0"/>
                  <a:t>则有</a:t>
                </a:r>
                <a:r>
                  <a:rPr lang="en-US" altLang="zh-CN" dirty="0" smtClean="0"/>
                  <a:t>n</a:t>
                </a:r>
                <a:r>
                  <a:rPr lang="zh-CN" altLang="en-US" dirty="0" smtClean="0"/>
                  <a:t>为质数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40943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smtClean="0"/>
                  <a:t>由有限域上的二项式定理：</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𝑝</m:t>
                            </m:r>
                          </m:sub>
                        </m:sSub>
                      </m:sup>
                    </m:sSup>
                    <m:r>
                      <a:rPr lang="en-US" altLang="zh-CN"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sup>
                    </m:sSup>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mod</m:t>
                    </m:r>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oMath>
                </a14:m>
                <a:r>
                  <a:rPr lang="en-US" altLang="zh-CN" dirty="0" smtClean="0"/>
                  <a:t>)</a:t>
                </a:r>
                <a:r>
                  <a:rPr lang="zh-CN" altLang="en-US" dirty="0" smtClean="0"/>
                  <a:t>和费马小定理：</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𝑚𝑜𝑑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oMath>
                </a14:m>
                <a:r>
                  <a:rPr lang="en-US" altLang="zh-CN" dirty="0" smtClean="0"/>
                  <a:t>)</a:t>
                </a:r>
              </a:p>
              <a:p>
                <a:r>
                  <a:rPr lang="zh-CN" altLang="en-US" dirty="0"/>
                  <a:t>则</a:t>
                </a:r>
                <a:r>
                  <a:rPr lang="zh-CN" altLang="en-US" dirty="0" smtClean="0"/>
                  <a:t>在</a:t>
                </a:r>
                <a:r>
                  <a:rPr lang="en-US" altLang="zh-CN" dirty="0" smtClean="0"/>
                  <a:t>Y*</a:t>
                </a:r>
                <a:r>
                  <a:rPr lang="zh-CN" altLang="en-US" dirty="0" smtClean="0"/>
                  <a:t>上有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(6+</m:t>
                        </m:r>
                        <m:r>
                          <a:rPr lang="zh-CN" altLang="en-US" b="0" i="1" smtClean="0">
                            <a:latin typeface="Cambria Math" panose="02040503050406030204" pitchFamily="18" charset="0"/>
                          </a:rPr>
                          <m:t>𝜎</m:t>
                        </m:r>
                        <m:r>
                          <a:rPr lang="en-US" altLang="zh-CN" b="0" i="1" smtClean="0">
                            <a:latin typeface="Cambria Math" panose="02040503050406030204" pitchFamily="18" charset="0"/>
                          </a:rPr>
                          <m:t>)</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6</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sup>
                        </m:sSup>
                      </m:e>
                    </m:d>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sup>
                        </m:sSup>
                      </m:e>
                    </m:d>
                    <m:r>
                      <a:rPr lang="en-US" altLang="zh-CN" b="0" i="1" smtClean="0">
                        <a:latin typeface="Cambria Math" panose="02040503050406030204" pitchFamily="18" charset="0"/>
                      </a:rPr>
                      <m:t>=6+2</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e>
                    </m:d>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oMath>
                </a14:m>
                <a:endParaRPr lang="en-US" altLang="zh-CN" b="0" dirty="0" smtClean="0"/>
              </a:p>
              <a:p>
                <a14:m>
                  <m:oMath xmlns:m="http://schemas.openxmlformats.org/officeDocument/2006/math">
                    <m:r>
                      <a:rPr lang="en-US" altLang="zh-CN" b="0" i="1" smtClean="0">
                        <a:latin typeface="Cambria Math" panose="02040503050406030204" pitchFamily="18" charset="0"/>
                      </a:rPr>
                      <m:t>=6+2∗</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r>
                      <a:rPr lang="en-US" altLang="zh-CN" b="0" i="1" smtClean="0">
                        <a:latin typeface="Cambria Math" panose="02040503050406030204" pitchFamily="18" charset="0"/>
                      </a:rPr>
                      <m:t>=6−</m:t>
                    </m:r>
                    <m:r>
                      <a:rPr lang="zh-CN" altLang="en-US" b="0" i="1" smtClean="0">
                        <a:latin typeface="Cambria Math" panose="02040503050406030204" pitchFamily="18" charset="0"/>
                      </a:rPr>
                      <m:t>𝜎</m:t>
                    </m:r>
                  </m:oMath>
                </a14:m>
                <a:endParaRPr lang="en-US" altLang="zh-CN" dirty="0" smtClean="0"/>
              </a:p>
              <a:p>
                <a:r>
                  <a:rPr lang="zh-CN" altLang="en-US" dirty="0" smtClean="0"/>
                  <a:t>而</a:t>
                </a:r>
                <a14:m>
                  <m:oMath xmlns:m="http://schemas.openxmlformats.org/officeDocument/2006/math">
                    <m:r>
                      <a:rPr lang="zh-CN" altLang="en-US" i="1" smtClean="0">
                        <a:latin typeface="Cambria Math" panose="02040503050406030204" pitchFamily="18" charset="0"/>
                      </a:rPr>
                      <m:t>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6+</m:t>
                                </m:r>
                                <m:r>
                                  <a:rPr lang="zh-CN" altLang="en-US" b="0" i="1" smtClean="0">
                                    <a:latin typeface="Cambria Math" panose="02040503050406030204" pitchFamily="18" charset="0"/>
                                  </a:rPr>
                                  <m:t>𝜎</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24</m:t>
                        </m:r>
                      </m:den>
                    </m:f>
                  </m:oMath>
                </a14:m>
                <a:r>
                  <a:rPr lang="en-US" altLang="zh-CN" dirty="0" smtClean="0"/>
                  <a:t>,</a:t>
                </a:r>
                <a:r>
                  <a:rPr lang="zh-CN" altLang="en-US" dirty="0" smtClean="0"/>
                  <a:t>则</a:t>
                </a: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𝜔</m:t>
                        </m:r>
                      </m:e>
                      <m:sup>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6+</m:t>
                                </m:r>
                                <m:r>
                                  <m:rPr>
                                    <m:sty m:val="p"/>
                                  </m:rPr>
                                  <a:rPr lang="el-GR" altLang="zh-CN" b="0" i="1" smtClean="0">
                                    <a:latin typeface="Cambria Math" panose="02040503050406030204" pitchFamily="18" charset="0"/>
                                    <a:ea typeface="Cambria Math" panose="02040503050406030204" pitchFamily="18" charset="0"/>
                                  </a:rPr>
                                  <m:t>σ</m:t>
                                </m:r>
                              </m:e>
                            </m:d>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i="1">
                                <a:latin typeface="Cambria Math" panose="02040503050406030204" pitchFamily="18" charset="0"/>
                              </a:rPr>
                              <m:t>+1</m:t>
                            </m:r>
                          </m:sup>
                        </m:sSup>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0" smtClean="0">
                                <a:latin typeface="Cambria Math" panose="02040503050406030204" pitchFamily="18" charset="0"/>
                                <a:ea typeface="Cambria Math" panose="02040503050406030204" pitchFamily="18" charset="0"/>
                              </a:rPr>
                              <m:t>24</m:t>
                            </m:r>
                          </m:e>
                          <m:sup>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i="1">
                                    <a:latin typeface="Cambria Math" panose="02040503050406030204" pitchFamily="18" charset="0"/>
                                  </a:rPr>
                                  <m:t>+1)</m:t>
                                </m:r>
                              </m:num>
                              <m:den>
                                <m:r>
                                  <a:rPr lang="en-US" altLang="zh-CN" b="0" i="1" smtClean="0">
                                    <a:latin typeface="Cambria Math" panose="02040503050406030204" pitchFamily="18" charset="0"/>
                                  </a:rPr>
                                  <m:t>2</m:t>
                                </m:r>
                              </m:den>
                            </m:f>
                          </m:sup>
                        </m:sSup>
                      </m:den>
                    </m:f>
                    <m:r>
                      <a:rPr lang="en-US" altLang="zh-CN" b="0" i="0" smtClean="0">
                        <a:latin typeface="Cambria Math" panose="02040503050406030204" pitchFamily="18" charset="0"/>
                        <a:ea typeface="Cambria Math" panose="02040503050406030204" pitchFamily="18" charset="0"/>
                      </a:rPr>
                      <m:t>=−1</m:t>
                    </m:r>
                  </m:oMath>
                </a14:m>
                <a:endParaRPr lang="en-US" altLang="zh-CN" dirty="0" smtClean="0"/>
              </a:p>
              <a:p>
                <a:pPr marL="0" indent="0">
                  <a:buNone/>
                </a:pPr>
                <a:r>
                  <a:rPr lang="zh-CN" altLang="en-US" dirty="0"/>
                  <a:t>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oMath>
                </a14:m>
                <a:r>
                  <a:rPr lang="en-US" altLang="zh-CN" dirty="0" smtClean="0"/>
                  <a:t>=3 (mod 4)</a:t>
                </a:r>
                <a:r>
                  <a:rPr lang="zh-CN" altLang="en-US" dirty="0" smtClean="0"/>
                  <a:t>，则以上两边乘以</a:t>
                </a:r>
                <a14:m>
                  <m:oMath xmlns:m="http://schemas.openxmlformats.org/officeDocument/2006/math">
                    <m:sSup>
                      <m:sSupPr>
                        <m:ctrlPr>
                          <a:rPr lang="en-US" altLang="zh-CN" i="1" smtClean="0">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e>
                      <m:sup>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i="1">
                                <a:latin typeface="Cambria Math" panose="02040503050406030204" pitchFamily="18" charset="0"/>
                              </a:rPr>
                              <m:t>+1</m:t>
                            </m:r>
                          </m:num>
                          <m:den>
                            <m:r>
                              <a:rPr lang="en-US" altLang="zh-CN" b="0" i="1" smtClean="0">
                                <a:latin typeface="Cambria Math" panose="02040503050406030204" pitchFamily="18" charset="0"/>
                              </a:rPr>
                              <m:t>4</m:t>
                            </m:r>
                          </m:den>
                        </m:f>
                      </m:sup>
                    </m:sSup>
                  </m:oMath>
                </a14:m>
                <a:r>
                  <a:rPr lang="zh-CN" altLang="en-US" dirty="0" smtClean="0"/>
                  <a:t>，</a:t>
                </a:r>
                <a:endParaRPr lang="en-US" altLang="zh-CN" dirty="0" smtClean="0"/>
              </a:p>
              <a:p>
                <a:pPr marL="0" indent="0">
                  <a:buNone/>
                </a:pPr>
                <a:r>
                  <a:rPr lang="zh-CN" altLang="en-US" dirty="0" smtClean="0"/>
                  <a:t>得到</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i="1">
                                <a:latin typeface="Cambria Math" panose="02040503050406030204" pitchFamily="18" charset="0"/>
                              </a:rPr>
                              <m:t>+1</m:t>
                            </m:r>
                          </m:num>
                          <m:den>
                            <m:r>
                              <a:rPr lang="en-US" altLang="zh-CN" i="1">
                                <a:latin typeface="Cambria Math" panose="02040503050406030204" pitchFamily="18" charset="0"/>
                              </a:rPr>
                              <m:t>2</m:t>
                            </m:r>
                          </m:den>
                        </m:f>
                      </m:sup>
                    </m:sSup>
                    <m:r>
                      <a:rPr lang="zh-CN" altLang="en-US" b="0" i="1" smtClean="0">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e>
                      <m:sup>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i="1">
                                <a:latin typeface="Cambria Math" panose="02040503050406030204" pitchFamily="18" charset="0"/>
                              </a:rPr>
                              <m:t>+1</m:t>
                            </m:r>
                          </m:num>
                          <m:den>
                            <m:r>
                              <a:rPr lang="en-US" altLang="zh-CN" i="1">
                                <a:latin typeface="Cambria Math" panose="02040503050406030204" pitchFamily="18" charset="0"/>
                              </a:rPr>
                              <m:t>4</m:t>
                            </m:r>
                          </m:den>
                        </m:f>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e>
                      <m:sup>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i="1">
                                <a:latin typeface="Cambria Math" panose="02040503050406030204" pitchFamily="18" charset="0"/>
                              </a:rPr>
                              <m:t>+1</m:t>
                            </m:r>
                          </m:num>
                          <m:den>
                            <m:r>
                              <a:rPr lang="en-US" altLang="zh-CN" i="1">
                                <a:latin typeface="Cambria Math" panose="02040503050406030204" pitchFamily="18" charset="0"/>
                              </a:rPr>
                              <m:t>4</m:t>
                            </m:r>
                          </m:den>
                        </m:f>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37885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sSup>
                      <m:sSupPr>
                        <m:ctrlPr>
                          <a:rPr lang="en-US" altLang="zh-CN" i="1" smtClean="0">
                            <a:latin typeface="Cambria Math" panose="02040503050406030204" pitchFamily="18" charset="0"/>
                          </a:rPr>
                        </m:ctrlPr>
                      </m:sSupPr>
                      <m:e>
                        <m:r>
                          <a:rPr lang="zh-CN" altLang="en-US" i="1">
                            <a:latin typeface="Cambria Math" panose="02040503050406030204" pitchFamily="18" charset="0"/>
                          </a:rPr>
                          <m:t>𝜔</m:t>
                        </m:r>
                      </m:e>
                      <m:sup>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i="1">
                                <a:latin typeface="Cambria Math" panose="02040503050406030204" pitchFamily="18" charset="0"/>
                              </a:rPr>
                              <m:t>+1</m:t>
                            </m:r>
                          </m:num>
                          <m:den>
                            <m:r>
                              <a:rPr lang="en-US" altLang="zh-CN" b="0" i="1" smtClean="0">
                                <a:latin typeface="Cambria Math" panose="02040503050406030204" pitchFamily="18" charset="0"/>
                              </a:rPr>
                              <m:t>4</m:t>
                            </m:r>
                          </m:den>
                        </m:f>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e>
                      <m:sup>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𝑝</m:t>
                                </m:r>
                              </m:sub>
                            </m:sSub>
                            <m:r>
                              <a:rPr lang="en-US" altLang="zh-CN" i="1">
                                <a:latin typeface="Cambria Math" panose="02040503050406030204" pitchFamily="18" charset="0"/>
                              </a:rPr>
                              <m:t>+1</m:t>
                            </m:r>
                          </m:num>
                          <m:den>
                            <m:r>
                              <a:rPr lang="en-US" altLang="zh-CN" i="1">
                                <a:latin typeface="Cambria Math" panose="02040503050406030204" pitchFamily="18" charset="0"/>
                              </a:rPr>
                              <m:t>4</m:t>
                            </m:r>
                          </m:den>
                        </m:f>
                      </m:sup>
                    </m:sSup>
                    <m:r>
                      <a:rPr lang="en-US" altLang="zh-CN" b="0" i="1" smtClean="0">
                        <a:latin typeface="Cambria Math" panose="02040503050406030204" pitchFamily="18" charset="0"/>
                      </a:rPr>
                      <m:t>=0</m:t>
                    </m:r>
                  </m:oMath>
                </a14:m>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f>
                          <m:fPr>
                            <m:ctrlPr>
                              <a:rPr lang="en-US" altLang="zh-CN" i="1">
                                <a:latin typeface="Cambria Math" panose="02040503050406030204" pitchFamily="18" charset="0"/>
                              </a:rPr>
                            </m:ctrlPr>
                          </m:fPr>
                          <m:num>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𝑝</m:t>
                                </m:r>
                              </m:sup>
                            </m:sSup>
                            <m:r>
                              <a:rPr lang="en-US" altLang="zh-CN" b="0" i="1" smtClean="0">
                                <a:latin typeface="Cambria Math" panose="02040503050406030204" pitchFamily="18" charset="0"/>
                              </a:rPr>
                              <m:t>−1</m:t>
                            </m:r>
                            <m:r>
                              <a:rPr lang="en-US" altLang="zh-CN" i="1">
                                <a:latin typeface="Cambria Math" panose="02040503050406030204" pitchFamily="18" charset="0"/>
                              </a:rPr>
                              <m:t>+1</m:t>
                            </m:r>
                          </m:num>
                          <m:den>
                            <m:r>
                              <a:rPr lang="en-US" altLang="zh-CN" i="1">
                                <a:latin typeface="Cambria Math" panose="02040503050406030204" pitchFamily="18" charset="0"/>
                              </a:rPr>
                              <m:t>4</m:t>
                            </m:r>
                          </m:den>
                        </m:f>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e>
                      <m:sup>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sup>
                            </m:sSup>
                            <m:r>
                              <a:rPr lang="en-US" altLang="zh-CN" i="1">
                                <a:latin typeface="Cambria Math" panose="02040503050406030204" pitchFamily="18" charset="0"/>
                              </a:rPr>
                              <m:t>−1+1</m:t>
                            </m:r>
                          </m:num>
                          <m:den>
                            <m:r>
                              <a:rPr lang="en-US" altLang="zh-CN" i="1">
                                <a:latin typeface="Cambria Math" panose="02040503050406030204" pitchFamily="18" charset="0"/>
                              </a:rPr>
                              <m:t>4</m:t>
                            </m:r>
                          </m:den>
                        </m:f>
                      </m:sup>
                    </m:sSup>
                    <m:r>
                      <a:rPr lang="en-US" altLang="zh-CN" i="1">
                        <a:latin typeface="Cambria Math" panose="02040503050406030204" pitchFamily="18" charset="0"/>
                      </a:rPr>
                      <m:t>=0</m:t>
                    </m:r>
                  </m:oMath>
                </a14:m>
                <a:endParaRPr lang="en-US" altLang="zh-CN" dirty="0"/>
              </a:p>
              <a:p>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p</m:t>
                            </m:r>
                            <m:r>
                              <a:rPr lang="en-US" altLang="zh-CN" i="1">
                                <a:latin typeface="Cambria Math" panose="02040503050406030204" pitchFamily="18" charset="0"/>
                              </a:rPr>
                              <m:t>−2</m:t>
                            </m:r>
                          </m:sup>
                        </m:sSup>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e>
                      <m: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p</m:t>
                            </m:r>
                            <m:r>
                              <a:rPr lang="en-US" altLang="zh-CN" i="1">
                                <a:latin typeface="Cambria Math" panose="02040503050406030204" pitchFamily="18" charset="0"/>
                              </a:rPr>
                              <m:t>−2</m:t>
                            </m:r>
                          </m:sup>
                        </m:sSup>
                      </m:sup>
                    </m:sSup>
                    <m:r>
                      <a:rPr lang="en-US" altLang="zh-CN" i="1">
                        <a:latin typeface="Cambria Math" panose="02040503050406030204" pitchFamily="18" charset="0"/>
                      </a:rPr>
                      <m:t>=0</m:t>
                    </m:r>
                  </m:oMath>
                </a14:m>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𝑝</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m:t>
                    </m:r>
                  </m:oMath>
                </a14:m>
                <a:r>
                  <a:rPr lang="zh-CN" altLang="en-US" dirty="0" smtClean="0"/>
                  <a:t>，证毕</a:t>
                </a:r>
                <a:endParaRPr lang="en-US" altLang="zh-CN" dirty="0"/>
              </a:p>
              <a:p>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6973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Complexity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90688"/>
                <a:ext cx="10515600" cy="4351338"/>
              </a:xfrm>
            </p:spPr>
            <p:txBody>
              <a:bodyPr/>
              <a:lstStyle/>
              <a:p>
                <a:r>
                  <a:rPr lang="zh-CN" altLang="en-US" dirty="0" smtClean="0"/>
                  <a:t>注意到</a:t>
                </a:r>
                <a:endParaRPr lang="en-US" altLang="zh-CN"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𝑘</m:t>
                            </m:r>
                          </m:sup>
                        </m:sSup>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𝑛</m:t>
                            </m:r>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𝑘</m:t>
                                </m:r>
                              </m:sup>
                            </m:sSup>
                          </m:den>
                        </m:f>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𝑘</m:t>
                        </m:r>
                      </m:sup>
                    </m:sSup>
                    <m:r>
                      <a:rPr lang="en-US" altLang="zh-CN" b="0" i="1" smtClean="0">
                        <a:latin typeface="Cambria Math" panose="02040503050406030204" pitchFamily="18" charset="0"/>
                        <a:ea typeface="Cambria Math" panose="02040503050406030204" pitchFamily="18" charset="0"/>
                      </a:rPr>
                      <m:t>−1</m:t>
                    </m:r>
                  </m:oMath>
                </a14:m>
                <a:r>
                  <a:rPr lang="en-US" altLang="zh-CN" dirty="0" smtClean="0"/>
                  <a:t>)</a:t>
                </a:r>
              </a:p>
              <a:p>
                <a:r>
                  <a:rPr lang="zh-CN" altLang="en-US" dirty="0" smtClean="0"/>
                  <a:t>比如：</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2"/>
                <a:stretch>
                  <a:fillRect l="-1043" t="-2941"/>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765523119"/>
              </p:ext>
            </p:extLst>
          </p:nvPr>
        </p:nvGraphicFramePr>
        <p:xfrm>
          <a:off x="1441704" y="3481706"/>
          <a:ext cx="10515600" cy="2560320"/>
        </p:xfrm>
        <a:graphic>
          <a:graphicData uri="http://schemas.openxmlformats.org/drawingml/2006/table">
            <a:tbl>
              <a:tblPr/>
              <a:tblGrid>
                <a:gridCol w="3505200"/>
                <a:gridCol w="3505200"/>
                <a:gridCol w="3505200"/>
              </a:tblGrid>
              <a:tr h="0">
                <a:tc>
                  <a:txBody>
                    <a:bodyPr/>
                    <a:lstStyle/>
                    <a:p>
                      <a:r>
                        <a:rPr lang="en-US" dirty="0"/>
                        <a:t>916 mod 2</a:t>
                      </a:r>
                      <a:r>
                        <a:rPr lang="en-US" baseline="30000" dirty="0">
                          <a:effectLst/>
                        </a:rPr>
                        <a:t>5</a:t>
                      </a:r>
                      <a:r>
                        <a:rPr lang="en-US" dirty="0"/>
                        <a:t>−1</a:t>
                      </a:r>
                    </a:p>
                  </a:txBody>
                  <a:tcPr anchor="ctr">
                    <a:lnL>
                      <a:noFill/>
                    </a:lnL>
                    <a:lnR>
                      <a:noFill/>
                    </a:lnR>
                    <a:lnT>
                      <a:noFill/>
                    </a:lnT>
                    <a:lnB>
                      <a:noFill/>
                    </a:lnB>
                    <a:solidFill>
                      <a:srgbClr val="FFFFFF"/>
                    </a:solidFill>
                  </a:tcPr>
                </a:tc>
                <a:tc>
                  <a:txBody>
                    <a:bodyPr/>
                    <a:lstStyle/>
                    <a:p>
                      <a:r>
                        <a:rPr lang="en-US" altLang="zh-CN"/>
                        <a:t>=</a:t>
                      </a:r>
                    </a:p>
                  </a:txBody>
                  <a:tcPr anchor="ctr">
                    <a:lnL>
                      <a:noFill/>
                    </a:lnL>
                    <a:lnR>
                      <a:noFill/>
                    </a:lnR>
                    <a:lnT>
                      <a:noFill/>
                    </a:lnT>
                    <a:lnB>
                      <a:noFill/>
                    </a:lnB>
                    <a:solidFill>
                      <a:srgbClr val="FFFFFF"/>
                    </a:solidFill>
                  </a:tcPr>
                </a:tc>
                <a:tc>
                  <a:txBody>
                    <a:bodyPr/>
                    <a:lstStyle/>
                    <a:p>
                      <a:r>
                        <a:rPr lang="en-US"/>
                        <a:t>1110010100</a:t>
                      </a:r>
                      <a:r>
                        <a:rPr lang="en-US" baseline="-25000">
                          <a:effectLst/>
                        </a:rPr>
                        <a:t>2</a:t>
                      </a:r>
                      <a:r>
                        <a:rPr lang="en-US"/>
                        <a:t> mod 2</a:t>
                      </a:r>
                      <a:r>
                        <a:rPr lang="en-US" baseline="30000">
                          <a:effectLst/>
                        </a:rPr>
                        <a:t>5</a:t>
                      </a:r>
                      <a:r>
                        <a:rPr lang="en-US"/>
                        <a:t>−1</a:t>
                      </a:r>
                    </a:p>
                  </a:txBody>
                  <a:tcPr anchor="ctr">
                    <a:lnL>
                      <a:noFill/>
                    </a:lnL>
                    <a:lnR>
                      <a:noFill/>
                    </a:lnR>
                    <a:lnT>
                      <a:noFill/>
                    </a:lnT>
                    <a:lnB>
                      <a:noFill/>
                    </a:lnB>
                    <a:solidFill>
                      <a:srgbClr val="FFFFFF"/>
                    </a:solidFill>
                  </a:tcPr>
                </a:tc>
              </a:tr>
              <a:tr h="0">
                <a:tc>
                  <a:txBody>
                    <a:bodyPr/>
                    <a:lstStyle/>
                    <a:p>
                      <a:endParaRPr lang="zh-CN" altLang="en-US"/>
                    </a:p>
                  </a:txBody>
                  <a:tcPr anchor="ctr">
                    <a:lnL>
                      <a:noFill/>
                    </a:lnL>
                    <a:lnR>
                      <a:noFill/>
                    </a:lnR>
                    <a:lnT>
                      <a:noFill/>
                    </a:lnT>
                    <a:lnB>
                      <a:noFill/>
                    </a:lnB>
                    <a:solidFill>
                      <a:srgbClr val="FFFFFF"/>
                    </a:solidFill>
                  </a:tcPr>
                </a:tc>
                <a:tc>
                  <a:txBody>
                    <a:bodyPr/>
                    <a:lstStyle/>
                    <a:p>
                      <a:r>
                        <a:rPr lang="en-US" altLang="zh-CN"/>
                        <a:t>=</a:t>
                      </a:r>
                    </a:p>
                  </a:txBody>
                  <a:tcPr anchor="ctr">
                    <a:lnL>
                      <a:noFill/>
                    </a:lnL>
                    <a:lnR>
                      <a:noFill/>
                    </a:lnR>
                    <a:lnT>
                      <a:noFill/>
                    </a:lnT>
                    <a:lnB>
                      <a:noFill/>
                    </a:lnB>
                    <a:solidFill>
                      <a:srgbClr val="FFFFFF"/>
                    </a:solidFill>
                  </a:tcPr>
                </a:tc>
                <a:tc>
                  <a:txBody>
                    <a:bodyPr/>
                    <a:lstStyle/>
                    <a:p>
                      <a:r>
                        <a:rPr lang="da-DK" dirty="0"/>
                        <a:t>11100</a:t>
                      </a:r>
                      <a:r>
                        <a:rPr lang="da-DK" baseline="-25000" dirty="0">
                          <a:effectLst/>
                        </a:rPr>
                        <a:t>2</a:t>
                      </a:r>
                      <a:r>
                        <a:rPr lang="da-DK" dirty="0"/>
                        <a:t> + 10100</a:t>
                      </a:r>
                      <a:r>
                        <a:rPr lang="da-DK" baseline="-25000" dirty="0">
                          <a:effectLst/>
                        </a:rPr>
                        <a:t>2</a:t>
                      </a:r>
                      <a:r>
                        <a:rPr lang="da-DK" dirty="0"/>
                        <a:t> mod 2</a:t>
                      </a:r>
                      <a:r>
                        <a:rPr lang="da-DK" baseline="30000" dirty="0">
                          <a:effectLst/>
                        </a:rPr>
                        <a:t>5</a:t>
                      </a:r>
                      <a:r>
                        <a:rPr lang="da-DK" dirty="0"/>
                        <a:t>−1</a:t>
                      </a:r>
                    </a:p>
                  </a:txBody>
                  <a:tcPr anchor="ctr">
                    <a:lnL>
                      <a:noFill/>
                    </a:lnL>
                    <a:lnR>
                      <a:noFill/>
                    </a:lnR>
                    <a:lnT>
                      <a:noFill/>
                    </a:lnT>
                    <a:lnB>
                      <a:noFill/>
                    </a:lnB>
                    <a:solidFill>
                      <a:srgbClr val="FFFFFF"/>
                    </a:solidFill>
                  </a:tcPr>
                </a:tc>
              </a:tr>
              <a:tr h="0">
                <a:tc>
                  <a:txBody>
                    <a:bodyPr/>
                    <a:lstStyle/>
                    <a:p>
                      <a:endParaRPr lang="zh-CN" altLang="en-US"/>
                    </a:p>
                  </a:txBody>
                  <a:tcPr anchor="ctr">
                    <a:lnL>
                      <a:noFill/>
                    </a:lnL>
                    <a:lnR>
                      <a:noFill/>
                    </a:lnR>
                    <a:lnT>
                      <a:noFill/>
                    </a:lnT>
                    <a:lnB>
                      <a:noFill/>
                    </a:lnB>
                    <a:solidFill>
                      <a:srgbClr val="FFFFFF"/>
                    </a:solidFill>
                  </a:tcPr>
                </a:tc>
                <a:tc>
                  <a:txBody>
                    <a:bodyPr/>
                    <a:lstStyle/>
                    <a:p>
                      <a:r>
                        <a:rPr lang="en-US" altLang="zh-CN"/>
                        <a:t>=</a:t>
                      </a:r>
                    </a:p>
                  </a:txBody>
                  <a:tcPr anchor="ctr">
                    <a:lnL>
                      <a:noFill/>
                    </a:lnL>
                    <a:lnR>
                      <a:noFill/>
                    </a:lnR>
                    <a:lnT>
                      <a:noFill/>
                    </a:lnT>
                    <a:lnB>
                      <a:noFill/>
                    </a:lnB>
                    <a:solidFill>
                      <a:srgbClr val="FFFFFF"/>
                    </a:solidFill>
                  </a:tcPr>
                </a:tc>
                <a:tc>
                  <a:txBody>
                    <a:bodyPr/>
                    <a:lstStyle/>
                    <a:p>
                      <a:r>
                        <a:rPr lang="en-US"/>
                        <a:t>110000</a:t>
                      </a:r>
                      <a:r>
                        <a:rPr lang="en-US" baseline="-25000">
                          <a:effectLst/>
                        </a:rPr>
                        <a:t>2</a:t>
                      </a:r>
                      <a:r>
                        <a:rPr lang="en-US"/>
                        <a:t> mod 2</a:t>
                      </a:r>
                      <a:r>
                        <a:rPr lang="en-US" baseline="30000">
                          <a:effectLst/>
                        </a:rPr>
                        <a:t>5</a:t>
                      </a:r>
                      <a:r>
                        <a:rPr lang="en-US"/>
                        <a:t>−1</a:t>
                      </a:r>
                    </a:p>
                  </a:txBody>
                  <a:tcPr anchor="ctr">
                    <a:lnL>
                      <a:noFill/>
                    </a:lnL>
                    <a:lnR>
                      <a:noFill/>
                    </a:lnR>
                    <a:lnT>
                      <a:noFill/>
                    </a:lnT>
                    <a:lnB>
                      <a:noFill/>
                    </a:lnB>
                    <a:solidFill>
                      <a:srgbClr val="FFFFFF"/>
                    </a:solidFill>
                  </a:tcPr>
                </a:tc>
              </a:tr>
              <a:tr h="0">
                <a:tc>
                  <a:txBody>
                    <a:bodyPr/>
                    <a:lstStyle/>
                    <a:p>
                      <a:endParaRPr lang="zh-CN" altLang="en-US"/>
                    </a:p>
                  </a:txBody>
                  <a:tcPr anchor="ctr">
                    <a:lnL>
                      <a:noFill/>
                    </a:lnL>
                    <a:lnR>
                      <a:noFill/>
                    </a:lnR>
                    <a:lnT>
                      <a:noFill/>
                    </a:lnT>
                    <a:lnB>
                      <a:noFill/>
                    </a:lnB>
                    <a:solidFill>
                      <a:srgbClr val="FFFFFF"/>
                    </a:solidFill>
                  </a:tcPr>
                </a:tc>
                <a:tc>
                  <a:txBody>
                    <a:bodyPr/>
                    <a:lstStyle/>
                    <a:p>
                      <a:r>
                        <a:rPr lang="en-US" altLang="zh-CN"/>
                        <a:t>=</a:t>
                      </a:r>
                    </a:p>
                  </a:txBody>
                  <a:tcPr anchor="ctr">
                    <a:lnL>
                      <a:noFill/>
                    </a:lnL>
                    <a:lnR>
                      <a:noFill/>
                    </a:lnR>
                    <a:lnT>
                      <a:noFill/>
                    </a:lnT>
                    <a:lnB>
                      <a:noFill/>
                    </a:lnB>
                    <a:solidFill>
                      <a:srgbClr val="FFFFFF"/>
                    </a:solidFill>
                  </a:tcPr>
                </a:tc>
                <a:tc>
                  <a:txBody>
                    <a:bodyPr/>
                    <a:lstStyle/>
                    <a:p>
                      <a:r>
                        <a:rPr lang="da-DK"/>
                        <a:t>1</a:t>
                      </a:r>
                      <a:r>
                        <a:rPr lang="da-DK" baseline="-25000">
                          <a:effectLst/>
                        </a:rPr>
                        <a:t>2</a:t>
                      </a:r>
                      <a:r>
                        <a:rPr lang="da-DK"/>
                        <a:t> + 10000</a:t>
                      </a:r>
                      <a:r>
                        <a:rPr lang="da-DK" baseline="-25000">
                          <a:effectLst/>
                        </a:rPr>
                        <a:t>2</a:t>
                      </a:r>
                      <a:r>
                        <a:rPr lang="da-DK"/>
                        <a:t> mod 2</a:t>
                      </a:r>
                      <a:r>
                        <a:rPr lang="da-DK" baseline="30000">
                          <a:effectLst/>
                        </a:rPr>
                        <a:t>5</a:t>
                      </a:r>
                      <a:r>
                        <a:rPr lang="da-DK"/>
                        <a:t>−1</a:t>
                      </a:r>
                    </a:p>
                  </a:txBody>
                  <a:tcPr anchor="ctr">
                    <a:lnL>
                      <a:noFill/>
                    </a:lnL>
                    <a:lnR>
                      <a:noFill/>
                    </a:lnR>
                    <a:lnT>
                      <a:noFill/>
                    </a:lnT>
                    <a:lnB>
                      <a:noFill/>
                    </a:lnB>
                    <a:solidFill>
                      <a:srgbClr val="FFFFFF"/>
                    </a:solidFill>
                  </a:tcPr>
                </a:tc>
              </a:tr>
              <a:tr h="0">
                <a:tc>
                  <a:txBody>
                    <a:bodyPr/>
                    <a:lstStyle/>
                    <a:p>
                      <a:endParaRPr lang="zh-CN" altLang="en-US"/>
                    </a:p>
                  </a:txBody>
                  <a:tcPr anchor="ctr">
                    <a:lnL>
                      <a:noFill/>
                    </a:lnL>
                    <a:lnR>
                      <a:noFill/>
                    </a:lnR>
                    <a:lnT>
                      <a:noFill/>
                    </a:lnT>
                    <a:lnB>
                      <a:noFill/>
                    </a:lnB>
                    <a:solidFill>
                      <a:srgbClr val="FFFFFF"/>
                    </a:solidFill>
                  </a:tcPr>
                </a:tc>
                <a:tc>
                  <a:txBody>
                    <a:bodyPr/>
                    <a:lstStyle/>
                    <a:p>
                      <a:r>
                        <a:rPr lang="en-US" altLang="zh-CN"/>
                        <a:t>=</a:t>
                      </a:r>
                    </a:p>
                  </a:txBody>
                  <a:tcPr anchor="ctr">
                    <a:lnL>
                      <a:noFill/>
                    </a:lnL>
                    <a:lnR>
                      <a:noFill/>
                    </a:lnR>
                    <a:lnT>
                      <a:noFill/>
                    </a:lnT>
                    <a:lnB>
                      <a:noFill/>
                    </a:lnB>
                    <a:solidFill>
                      <a:srgbClr val="FFFFFF"/>
                    </a:solidFill>
                  </a:tcPr>
                </a:tc>
                <a:tc>
                  <a:txBody>
                    <a:bodyPr/>
                    <a:lstStyle/>
                    <a:p>
                      <a:r>
                        <a:rPr lang="en-US"/>
                        <a:t>10001</a:t>
                      </a:r>
                      <a:r>
                        <a:rPr lang="en-US" baseline="-25000">
                          <a:effectLst/>
                        </a:rPr>
                        <a:t>2</a:t>
                      </a:r>
                      <a:r>
                        <a:rPr lang="en-US"/>
                        <a:t> mod 2</a:t>
                      </a:r>
                      <a:r>
                        <a:rPr lang="en-US" baseline="30000">
                          <a:effectLst/>
                        </a:rPr>
                        <a:t>5</a:t>
                      </a:r>
                      <a:r>
                        <a:rPr lang="en-US"/>
                        <a:t>−1</a:t>
                      </a:r>
                    </a:p>
                  </a:txBody>
                  <a:tcPr anchor="ctr">
                    <a:lnL>
                      <a:noFill/>
                    </a:lnL>
                    <a:lnR>
                      <a:noFill/>
                    </a:lnR>
                    <a:lnT>
                      <a:noFill/>
                    </a:lnT>
                    <a:lnB>
                      <a:noFill/>
                    </a:lnB>
                    <a:solidFill>
                      <a:srgbClr val="FFFFFF"/>
                    </a:solidFill>
                  </a:tcPr>
                </a:tc>
              </a:tr>
              <a:tr h="0">
                <a:tc>
                  <a:txBody>
                    <a:bodyPr/>
                    <a:lstStyle/>
                    <a:p>
                      <a:endParaRPr lang="zh-CN" altLang="en-US"/>
                    </a:p>
                  </a:txBody>
                  <a:tcPr anchor="ctr">
                    <a:lnL>
                      <a:noFill/>
                    </a:lnL>
                    <a:lnR>
                      <a:noFill/>
                    </a:lnR>
                    <a:lnT>
                      <a:noFill/>
                    </a:lnT>
                    <a:lnB>
                      <a:noFill/>
                    </a:lnB>
                    <a:solidFill>
                      <a:srgbClr val="FFFFFF"/>
                    </a:solidFill>
                  </a:tcPr>
                </a:tc>
                <a:tc>
                  <a:txBody>
                    <a:bodyPr/>
                    <a:lstStyle/>
                    <a:p>
                      <a:r>
                        <a:rPr lang="en-US" altLang="zh-CN"/>
                        <a:t>=</a:t>
                      </a:r>
                    </a:p>
                  </a:txBody>
                  <a:tcPr anchor="ctr">
                    <a:lnL>
                      <a:noFill/>
                    </a:lnL>
                    <a:lnR>
                      <a:noFill/>
                    </a:lnR>
                    <a:lnT>
                      <a:noFill/>
                    </a:lnT>
                    <a:lnB>
                      <a:noFill/>
                    </a:lnB>
                    <a:solidFill>
                      <a:srgbClr val="FFFFFF"/>
                    </a:solidFill>
                  </a:tcPr>
                </a:tc>
                <a:tc>
                  <a:txBody>
                    <a:bodyPr/>
                    <a:lstStyle/>
                    <a:p>
                      <a:r>
                        <a:rPr lang="en-US" altLang="zh-CN"/>
                        <a:t>10001</a:t>
                      </a:r>
                      <a:r>
                        <a:rPr lang="en-US" altLang="zh-CN" baseline="-25000">
                          <a:effectLst/>
                        </a:rPr>
                        <a:t>2</a:t>
                      </a:r>
                      <a:endParaRPr lang="zh-CN" altLang="en-US"/>
                    </a:p>
                  </a:txBody>
                  <a:tcPr anchor="ctr">
                    <a:lnL>
                      <a:noFill/>
                    </a:lnL>
                    <a:lnR>
                      <a:noFill/>
                    </a:lnR>
                    <a:lnT>
                      <a:noFill/>
                    </a:lnT>
                    <a:lnB>
                      <a:noFill/>
                    </a:lnB>
                    <a:solidFill>
                      <a:srgbClr val="FFFFFF"/>
                    </a:solidFill>
                  </a:tcPr>
                </a:tc>
              </a:tr>
              <a:tr h="0">
                <a:tc>
                  <a:txBody>
                    <a:bodyPr/>
                    <a:lstStyle/>
                    <a:p>
                      <a:endParaRPr lang="zh-CN" altLang="en-US"/>
                    </a:p>
                  </a:txBody>
                  <a:tcPr anchor="ctr">
                    <a:lnL>
                      <a:noFill/>
                    </a:lnL>
                    <a:lnR>
                      <a:noFill/>
                    </a:lnR>
                    <a:lnT>
                      <a:noFill/>
                    </a:lnT>
                    <a:lnB>
                      <a:noFill/>
                    </a:lnB>
                    <a:solidFill>
                      <a:srgbClr val="FFFFFF"/>
                    </a:solidFill>
                  </a:tcPr>
                </a:tc>
                <a:tc>
                  <a:txBody>
                    <a:bodyPr/>
                    <a:lstStyle/>
                    <a:p>
                      <a:r>
                        <a:rPr lang="en-US" altLang="zh-CN"/>
                        <a:t>=</a:t>
                      </a:r>
                    </a:p>
                  </a:txBody>
                  <a:tcPr anchor="ctr">
                    <a:lnL>
                      <a:noFill/>
                    </a:lnL>
                    <a:lnR>
                      <a:noFill/>
                    </a:lnR>
                    <a:lnT>
                      <a:noFill/>
                    </a:lnT>
                    <a:lnB>
                      <a:noFill/>
                    </a:lnB>
                    <a:solidFill>
                      <a:srgbClr val="FFFFFF"/>
                    </a:solidFill>
                  </a:tcPr>
                </a:tc>
                <a:tc>
                  <a:txBody>
                    <a:bodyPr/>
                    <a:lstStyle/>
                    <a:p>
                      <a:r>
                        <a:rPr lang="en-US" altLang="zh-CN" dirty="0"/>
                        <a:t>17.</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0817315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lstStyle/>
          <a:p>
            <a:r>
              <a:rPr lang="zh-CN" altLang="en-US" dirty="0" smtClean="0"/>
              <a:t>因此这个算法不需要进行除法</a:t>
            </a:r>
            <a:endParaRPr lang="en-US" altLang="zh-CN" dirty="0" smtClean="0"/>
          </a:p>
          <a:p>
            <a:r>
              <a:rPr lang="zh-CN" altLang="en-US" dirty="0" smtClean="0"/>
              <a:t>如果使用</a:t>
            </a:r>
            <a:r>
              <a:rPr lang="en-US" altLang="zh-CN" dirty="0" smtClean="0"/>
              <a:t>FFT</a:t>
            </a:r>
            <a:r>
              <a:rPr lang="zh-CN" altLang="en-US" dirty="0" smtClean="0"/>
              <a:t>进行平方，那么复杂度为</a:t>
            </a:r>
            <a:r>
              <a:rPr lang="en-US" altLang="zh-CN" dirty="0" smtClean="0"/>
              <a:t>p^2 log p</a:t>
            </a:r>
            <a:r>
              <a:rPr lang="zh-CN" altLang="en-US" dirty="0" smtClean="0"/>
              <a:t>，其中</a:t>
            </a:r>
            <a:r>
              <a:rPr lang="en-US" altLang="zh-CN" dirty="0" smtClean="0"/>
              <a:t>p</a:t>
            </a:r>
            <a:r>
              <a:rPr lang="zh-CN" altLang="en-US" dirty="0" smtClean="0"/>
              <a:t>为检测的第</a:t>
            </a:r>
            <a:r>
              <a:rPr lang="en-US" altLang="zh-CN" dirty="0" smtClean="0"/>
              <a:t>p</a:t>
            </a:r>
            <a:r>
              <a:rPr lang="zh-CN" altLang="en-US" dirty="0" smtClean="0"/>
              <a:t>个梅森数</a:t>
            </a:r>
            <a:endParaRPr lang="en-US" altLang="zh-CN" dirty="0" smtClean="0"/>
          </a:p>
          <a:p>
            <a:r>
              <a:rPr lang="zh-CN" altLang="en-US" dirty="0"/>
              <a:t>这要</a:t>
            </a:r>
            <a:r>
              <a:rPr lang="zh-CN" altLang="en-US" dirty="0" smtClean="0"/>
              <a:t>比</a:t>
            </a:r>
            <a:r>
              <a:rPr lang="en-US" altLang="zh-CN" dirty="0" smtClean="0"/>
              <a:t>miller-</a:t>
            </a:r>
            <a:r>
              <a:rPr lang="en-US" altLang="zh-CN" dirty="0" err="1" smtClean="0"/>
              <a:t>rabin</a:t>
            </a:r>
            <a:r>
              <a:rPr lang="zh-CN" altLang="en-US" dirty="0" smtClean="0"/>
              <a:t>算法判断要快，因为</a:t>
            </a:r>
            <a:r>
              <a:rPr lang="en-US" altLang="zh-CN" dirty="0" smtClean="0"/>
              <a:t>miller-</a:t>
            </a:r>
            <a:r>
              <a:rPr lang="en-US" altLang="zh-CN" dirty="0" err="1" smtClean="0"/>
              <a:t>rabin</a:t>
            </a:r>
            <a:r>
              <a:rPr lang="zh-CN" altLang="en-US" dirty="0" smtClean="0"/>
              <a:t>需要检测多个基底。</a:t>
            </a:r>
            <a:endParaRPr lang="zh-CN" altLang="en-US" dirty="0"/>
          </a:p>
        </p:txBody>
      </p:sp>
    </p:spTree>
    <p:extLst>
      <p:ext uri="{BB962C8B-B14F-4D97-AF65-F5344CB8AC3E}">
        <p14:creationId xmlns:p14="http://schemas.microsoft.com/office/powerpoint/2010/main" val="12536356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61290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由第一个等式</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zh-CN" altLang="en-US" i="1">
                        <a:latin typeface="Cambria Math" panose="02040503050406030204" pitchFamily="18" charset="0"/>
                      </a:rPr>
                      <m:t>≡</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e>
                    </m:d>
                  </m:oMath>
                </a14:m>
                <a:r>
                  <a:rPr lang="zh-CN" altLang="en-US" dirty="0" smtClean="0"/>
                  <a:t>可得，</a:t>
                </a:r>
                <a:r>
                  <a:rPr lang="en-US" altLang="zh-CN" dirty="0" smtClean="0"/>
                  <a:t>a</a:t>
                </a:r>
                <a:r>
                  <a:rPr lang="zh-CN" altLang="en-US" dirty="0" smtClean="0"/>
                  <a:t>和</a:t>
                </a:r>
                <a:r>
                  <a:rPr lang="en-US" altLang="zh-CN" dirty="0" smtClean="0"/>
                  <a:t>n</a:t>
                </a:r>
                <a:r>
                  <a:rPr lang="zh-CN" altLang="en-US" dirty="0" smtClean="0"/>
                  <a:t>互质。</a:t>
                </a:r>
                <a:endParaRPr lang="en-US" altLang="zh-CN" dirty="0" smtClean="0"/>
              </a:p>
              <a:p>
                <a:r>
                  <a:rPr lang="zh-CN" altLang="en-US" dirty="0" smtClean="0"/>
                  <a:t>接下来的证明用到一些简单的群论知识</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5692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一个群是一个集合</a:t>
            </a:r>
            <a:r>
              <a:rPr lang="en-US" altLang="zh-CN" dirty="0" smtClean="0"/>
              <a:t>G</a:t>
            </a:r>
            <a:r>
              <a:rPr lang="zh-CN" altLang="en-US" dirty="0" smtClean="0"/>
              <a:t>和这个集合上的运算</a:t>
            </a:r>
            <a:r>
              <a:rPr lang="en-US" altLang="zh-CN" dirty="0" smtClean="0"/>
              <a:t>·</a:t>
            </a:r>
            <a:r>
              <a:rPr lang="zh-CN" altLang="en-US" dirty="0" smtClean="0"/>
              <a:t>的一个数学对象。</a:t>
            </a:r>
            <a:endParaRPr lang="en-US" altLang="zh-CN" dirty="0" smtClean="0"/>
          </a:p>
          <a:p>
            <a:r>
              <a:rPr lang="zh-CN" altLang="en-US" dirty="0" smtClean="0"/>
              <a:t>满足四个性质：</a:t>
            </a:r>
            <a:endParaRPr lang="en-US" altLang="zh-CN" dirty="0" smtClean="0"/>
          </a:p>
          <a:p>
            <a:r>
              <a:rPr lang="en-US" altLang="zh-CN" dirty="0" smtClean="0"/>
              <a:t>1</a:t>
            </a:r>
            <a:r>
              <a:rPr lang="zh-CN" altLang="en-US" dirty="0" smtClean="0"/>
              <a:t>：封闭性： </a:t>
            </a:r>
            <a:r>
              <a:rPr lang="zh-CN" altLang="en-US" dirty="0"/>
              <a:t>对于</a:t>
            </a:r>
            <a:r>
              <a:rPr lang="zh-CN" altLang="en-US" dirty="0" smtClean="0"/>
              <a:t>任意</a:t>
            </a:r>
            <a:r>
              <a:rPr lang="en-US" altLang="zh-CN" dirty="0" err="1" smtClean="0"/>
              <a:t>a,b</a:t>
            </a:r>
            <a:r>
              <a:rPr lang="zh-CN" altLang="en-US" dirty="0" smtClean="0"/>
              <a:t>属于</a:t>
            </a:r>
            <a:r>
              <a:rPr lang="en-US" altLang="zh-CN" dirty="0" smtClean="0"/>
              <a:t>G</a:t>
            </a:r>
            <a:r>
              <a:rPr lang="zh-CN" altLang="en-US" dirty="0" smtClean="0"/>
              <a:t>，</a:t>
            </a:r>
            <a:r>
              <a:rPr lang="en-US" altLang="zh-CN" dirty="0" err="1" smtClean="0"/>
              <a:t>a·b</a:t>
            </a:r>
            <a:r>
              <a:rPr lang="zh-CN" altLang="en-US" dirty="0" smtClean="0"/>
              <a:t>属于</a:t>
            </a:r>
            <a:r>
              <a:rPr lang="en-US" altLang="zh-CN" dirty="0" smtClean="0"/>
              <a:t>G</a:t>
            </a:r>
          </a:p>
          <a:p>
            <a:r>
              <a:rPr lang="en-US" altLang="zh-CN" dirty="0" smtClean="0"/>
              <a:t>2</a:t>
            </a:r>
            <a:r>
              <a:rPr lang="zh-CN" altLang="en-US" dirty="0" smtClean="0"/>
              <a:t>：结合律： </a:t>
            </a:r>
            <a:r>
              <a:rPr lang="en-US" altLang="zh-CN" dirty="0" smtClean="0"/>
              <a:t>(</a:t>
            </a:r>
            <a:r>
              <a:rPr lang="en-US" altLang="zh-CN" dirty="0" err="1" smtClean="0"/>
              <a:t>a·b</a:t>
            </a:r>
            <a:r>
              <a:rPr lang="en-US" altLang="zh-CN" dirty="0" smtClean="0"/>
              <a:t>)·c=a·(</a:t>
            </a:r>
            <a:r>
              <a:rPr lang="en-US" altLang="zh-CN" dirty="0" err="1" smtClean="0"/>
              <a:t>b·c</a:t>
            </a:r>
            <a:r>
              <a:rPr lang="en-US" altLang="zh-CN" dirty="0" smtClean="0"/>
              <a:t>)</a:t>
            </a:r>
          </a:p>
          <a:p>
            <a:r>
              <a:rPr lang="en-US" altLang="zh-CN" dirty="0" smtClean="0"/>
              <a:t>3</a:t>
            </a:r>
            <a:r>
              <a:rPr lang="zh-CN" altLang="en-US" dirty="0" smtClean="0"/>
              <a:t>：单位元：存在</a:t>
            </a:r>
            <a:r>
              <a:rPr lang="en-US" altLang="zh-CN" dirty="0" smtClean="0"/>
              <a:t>e</a:t>
            </a:r>
            <a:r>
              <a:rPr lang="zh-CN" altLang="en-US" dirty="0" smtClean="0"/>
              <a:t>属于</a:t>
            </a:r>
            <a:r>
              <a:rPr lang="en-US" altLang="zh-CN" dirty="0" smtClean="0"/>
              <a:t>G</a:t>
            </a:r>
            <a:r>
              <a:rPr lang="zh-CN" altLang="en-US" dirty="0" smtClean="0"/>
              <a:t>使得对于任意</a:t>
            </a:r>
            <a:r>
              <a:rPr lang="en-US" altLang="zh-CN" dirty="0" smtClean="0"/>
              <a:t>a</a:t>
            </a:r>
            <a:r>
              <a:rPr lang="zh-CN" altLang="en-US" dirty="0" smtClean="0"/>
              <a:t>属于</a:t>
            </a:r>
            <a:r>
              <a:rPr lang="en-US" altLang="zh-CN" dirty="0" smtClean="0"/>
              <a:t>G</a:t>
            </a:r>
            <a:r>
              <a:rPr lang="zh-CN" altLang="en-US" dirty="0" smtClean="0"/>
              <a:t>有</a:t>
            </a:r>
            <a:r>
              <a:rPr lang="en-US" altLang="zh-CN" dirty="0" err="1" smtClean="0"/>
              <a:t>a·e</a:t>
            </a:r>
            <a:r>
              <a:rPr lang="en-US" altLang="zh-CN" dirty="0" smtClean="0"/>
              <a:t>=</a:t>
            </a:r>
            <a:r>
              <a:rPr lang="en-US" altLang="zh-CN" dirty="0" err="1" smtClean="0"/>
              <a:t>e·a</a:t>
            </a:r>
            <a:r>
              <a:rPr lang="en-US" altLang="zh-CN" dirty="0" smtClean="0"/>
              <a:t>=a</a:t>
            </a:r>
          </a:p>
          <a:p>
            <a:r>
              <a:rPr lang="en-US" altLang="zh-CN" dirty="0" smtClean="0"/>
              <a:t>4</a:t>
            </a:r>
            <a:r>
              <a:rPr lang="zh-CN" altLang="en-US" dirty="0" smtClean="0"/>
              <a:t>：逆元： 对于任意</a:t>
            </a:r>
            <a:r>
              <a:rPr lang="en-US" altLang="zh-CN" dirty="0" smtClean="0"/>
              <a:t>a</a:t>
            </a:r>
            <a:r>
              <a:rPr lang="zh-CN" altLang="en-US" dirty="0" smtClean="0"/>
              <a:t>属于</a:t>
            </a:r>
            <a:r>
              <a:rPr lang="en-US" altLang="zh-CN" dirty="0" smtClean="0"/>
              <a:t>G</a:t>
            </a:r>
            <a:r>
              <a:rPr lang="zh-CN" altLang="en-US" dirty="0" smtClean="0"/>
              <a:t>，存在</a:t>
            </a:r>
            <a:r>
              <a:rPr lang="en-US" altLang="zh-CN" dirty="0" smtClean="0"/>
              <a:t>b</a:t>
            </a:r>
            <a:r>
              <a:rPr lang="zh-CN" altLang="en-US" dirty="0" smtClean="0"/>
              <a:t>属于</a:t>
            </a:r>
            <a:r>
              <a:rPr lang="en-US" altLang="zh-CN" dirty="0" smtClean="0"/>
              <a:t>G</a:t>
            </a:r>
            <a:r>
              <a:rPr lang="zh-CN" altLang="en-US" dirty="0" smtClean="0"/>
              <a:t>使得</a:t>
            </a:r>
            <a:r>
              <a:rPr lang="en-US" altLang="zh-CN" dirty="0" err="1" smtClean="0"/>
              <a:t>a·b</a:t>
            </a:r>
            <a:r>
              <a:rPr lang="en-US" altLang="zh-CN" dirty="0" smtClean="0"/>
              <a:t>=</a:t>
            </a:r>
            <a:r>
              <a:rPr lang="en-US" altLang="zh-CN" dirty="0" err="1" smtClean="0"/>
              <a:t>b·a</a:t>
            </a:r>
            <a:r>
              <a:rPr lang="en-US" altLang="zh-CN" dirty="0" smtClean="0"/>
              <a:t>=e</a:t>
            </a:r>
          </a:p>
          <a:p>
            <a:endParaRPr lang="en-US" altLang="zh-CN" dirty="0"/>
          </a:p>
          <a:p>
            <a:r>
              <a:rPr lang="zh-CN" altLang="en-US" dirty="0" smtClean="0"/>
              <a:t>典型的群如整数上的加法，</a:t>
            </a:r>
            <a:r>
              <a:rPr lang="en-US" altLang="zh-CN" dirty="0" smtClean="0"/>
              <a:t>mod n</a:t>
            </a:r>
            <a:r>
              <a:rPr lang="zh-CN" altLang="en-US" dirty="0" smtClean="0"/>
              <a:t>意义下的加法，</a:t>
            </a:r>
            <a:r>
              <a:rPr lang="en-US" altLang="zh-CN" dirty="0" smtClean="0"/>
              <a:t>mod p</a:t>
            </a:r>
            <a:r>
              <a:rPr lang="zh-CN" altLang="en-US" dirty="0" smtClean="0"/>
              <a:t>意义下的乘法等等</a:t>
            </a:r>
            <a:endParaRPr lang="zh-CN" altLang="en-US" dirty="0"/>
          </a:p>
        </p:txBody>
      </p:sp>
    </p:spTree>
    <p:extLst>
      <p:ext uri="{BB962C8B-B14F-4D97-AF65-F5344CB8AC3E}">
        <p14:creationId xmlns:p14="http://schemas.microsoft.com/office/powerpoint/2010/main" val="3841605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4444</TotalTime>
  <Words>2511</Words>
  <Application>Microsoft Office PowerPoint</Application>
  <PresentationFormat>宽屏</PresentationFormat>
  <Paragraphs>458</Paragraphs>
  <Slides>74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74</vt:i4>
      </vt:variant>
    </vt:vector>
  </HeadingPairs>
  <TitlesOfParts>
    <vt:vector size="81" baseType="lpstr">
      <vt:lpstr>宋体</vt:lpstr>
      <vt:lpstr>Arial</vt:lpstr>
      <vt:lpstr>Calibri</vt:lpstr>
      <vt:lpstr>Calibri Light</vt:lpstr>
      <vt:lpstr>Cambria Math</vt:lpstr>
      <vt:lpstr>Wingdings</vt:lpstr>
      <vt:lpstr>Office 主题</vt:lpstr>
      <vt:lpstr>Primality Test</vt:lpstr>
      <vt:lpstr>PRIMES</vt:lpstr>
      <vt:lpstr>NP &amp; co-NP</vt:lpstr>
      <vt:lpstr>PRIMES in co-NP</vt:lpstr>
      <vt:lpstr>PRIMES in NP</vt:lpstr>
      <vt:lpstr>Primality Certificate</vt:lpstr>
      <vt:lpstr>Lucas Primality Test</vt:lpstr>
      <vt:lpstr>Proof</vt:lpstr>
      <vt:lpstr>Group</vt:lpstr>
      <vt:lpstr>Subgroup</vt:lpstr>
      <vt:lpstr>Proof</vt:lpstr>
      <vt:lpstr>Proof</vt:lpstr>
      <vt:lpstr>Pratt Certificate</vt:lpstr>
      <vt:lpstr>Pratt Certificate</vt:lpstr>
      <vt:lpstr>Pratt Certificate</vt:lpstr>
      <vt:lpstr>Example</vt:lpstr>
      <vt:lpstr>Pratt Certificate</vt:lpstr>
      <vt:lpstr>PRIME in NP</vt:lpstr>
      <vt:lpstr>NP-complete</vt:lpstr>
      <vt:lpstr>PRIMES in NP∩co-NP</vt:lpstr>
      <vt:lpstr>NP-intermediate</vt:lpstr>
      <vt:lpstr>Fermat’s Little Theorem</vt:lpstr>
      <vt:lpstr>Pseudo primes</vt:lpstr>
      <vt:lpstr>Miller-Rabin Test</vt:lpstr>
      <vt:lpstr>Algorithm</vt:lpstr>
      <vt:lpstr>Algorithm</vt:lpstr>
      <vt:lpstr>Example</vt:lpstr>
      <vt:lpstr>Example</vt:lpstr>
      <vt:lpstr>Complexity</vt:lpstr>
      <vt:lpstr>Accuracy</vt:lpstr>
      <vt:lpstr>Accuracy</vt:lpstr>
      <vt:lpstr>Accuracy</vt:lpstr>
      <vt:lpstr>AKS Test</vt:lpstr>
      <vt:lpstr>AKS Test</vt:lpstr>
      <vt:lpstr>Idea</vt:lpstr>
      <vt:lpstr>Idea</vt:lpstr>
      <vt:lpstr>Idea</vt:lpstr>
      <vt:lpstr>Ring &amp; Field</vt:lpstr>
      <vt:lpstr>Notation</vt:lpstr>
      <vt:lpstr>Algorithm</vt:lpstr>
      <vt:lpstr>Algorithm</vt:lpstr>
      <vt:lpstr>Proof</vt:lpstr>
      <vt:lpstr>Proof</vt:lpstr>
      <vt:lpstr>Proof</vt:lpstr>
      <vt:lpstr>Proof</vt:lpstr>
      <vt:lpstr>Proof</vt:lpstr>
      <vt:lpstr>Proof</vt:lpstr>
      <vt:lpstr>Proof</vt:lpstr>
      <vt:lpstr>Proof</vt:lpstr>
      <vt:lpstr>Proof</vt:lpstr>
      <vt:lpstr>Proof</vt:lpstr>
      <vt:lpstr>Proof</vt:lpstr>
      <vt:lpstr>Proof</vt:lpstr>
      <vt:lpstr>Complexity</vt:lpstr>
      <vt:lpstr>Complexity</vt:lpstr>
      <vt:lpstr>Example</vt:lpstr>
      <vt:lpstr>Example</vt:lpstr>
      <vt:lpstr>Pépin's test</vt:lpstr>
      <vt:lpstr>Proof</vt:lpstr>
      <vt:lpstr>Legendre symbol</vt:lpstr>
      <vt:lpstr>Euler's criterion</vt:lpstr>
      <vt:lpstr>Law of Quadratic Reciprocity</vt:lpstr>
      <vt:lpstr>Proof</vt:lpstr>
      <vt:lpstr>Pépin's test</vt:lpstr>
      <vt:lpstr>Lucas–Lehmer primality test</vt:lpstr>
      <vt:lpstr>Proof</vt:lpstr>
      <vt:lpstr>Proof</vt:lpstr>
      <vt:lpstr>Proof</vt:lpstr>
      <vt:lpstr>Proof</vt:lpstr>
      <vt:lpstr>Proof</vt:lpstr>
      <vt:lpstr>Proof</vt:lpstr>
      <vt:lpstr>Complexity</vt:lpstr>
      <vt:lpstr>Complexity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Primality Tests</dc:title>
  <dc:creator>zhengkai wu</dc:creator>
  <cp:lastModifiedBy>zhengkai wu</cp:lastModifiedBy>
  <cp:revision>326</cp:revision>
  <dcterms:created xsi:type="dcterms:W3CDTF">2015-01-30T18:06:11Z</dcterms:created>
  <dcterms:modified xsi:type="dcterms:W3CDTF">2015-02-11T13:23:33Z</dcterms:modified>
</cp:coreProperties>
</file>