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79" r:id="rId3"/>
    <p:sldId id="259" r:id="rId4"/>
    <p:sldId id="286" r:id="rId5"/>
    <p:sldId id="304" r:id="rId6"/>
    <p:sldId id="267" r:id="rId7"/>
    <p:sldId id="305" r:id="rId8"/>
    <p:sldId id="308" r:id="rId9"/>
    <p:sldId id="258" r:id="rId10"/>
    <p:sldId id="309" r:id="rId11"/>
    <p:sldId id="313" r:id="rId12"/>
    <p:sldId id="318" r:id="rId13"/>
    <p:sldId id="260" r:id="rId14"/>
    <p:sldId id="282" r:id="rId15"/>
    <p:sldId id="278" r:id="rId16"/>
    <p:sldId id="307" r:id="rId17"/>
    <p:sldId id="263" r:id="rId18"/>
    <p:sldId id="265" r:id="rId19"/>
    <p:sldId id="306" r:id="rId20"/>
    <p:sldId id="266" r:id="rId21"/>
    <p:sldId id="280" r:id="rId22"/>
    <p:sldId id="261" r:id="rId23"/>
    <p:sldId id="310" r:id="rId24"/>
    <p:sldId id="311" r:id="rId25"/>
    <p:sldId id="262" r:id="rId26"/>
    <p:sldId id="288" r:id="rId27"/>
    <p:sldId id="295" r:id="rId28"/>
    <p:sldId id="298" r:id="rId29"/>
    <p:sldId id="268" r:id="rId30"/>
    <p:sldId id="296" r:id="rId31"/>
    <p:sldId id="312" r:id="rId32"/>
    <p:sldId id="269" r:id="rId33"/>
    <p:sldId id="283" r:id="rId34"/>
    <p:sldId id="316" r:id="rId35"/>
    <p:sldId id="327" r:id="rId36"/>
    <p:sldId id="328" r:id="rId37"/>
    <p:sldId id="273" r:id="rId38"/>
    <p:sldId id="281" r:id="rId39"/>
    <p:sldId id="294" r:id="rId40"/>
    <p:sldId id="314" r:id="rId41"/>
    <p:sldId id="302" r:id="rId42"/>
    <p:sldId id="315" r:id="rId43"/>
    <p:sldId id="271" r:id="rId44"/>
    <p:sldId id="285" r:id="rId45"/>
    <p:sldId id="290" r:id="rId46"/>
    <p:sldId id="301" r:id="rId47"/>
    <p:sldId id="322" r:id="rId48"/>
    <p:sldId id="324" r:id="rId49"/>
    <p:sldId id="325" r:id="rId50"/>
    <p:sldId id="326" r:id="rId51"/>
    <p:sldId id="289" r:id="rId52"/>
    <p:sldId id="291" r:id="rId53"/>
    <p:sldId id="320" r:id="rId54"/>
    <p:sldId id="303" r:id="rId55"/>
    <p:sldId id="275" r:id="rId56"/>
    <p:sldId id="284" r:id="rId57"/>
    <p:sldId id="287" r:id="rId58"/>
    <p:sldId id="297" r:id="rId59"/>
    <p:sldId id="292" r:id="rId60"/>
    <p:sldId id="319" r:id="rId61"/>
    <p:sldId id="272" r:id="rId62"/>
    <p:sldId id="317" r:id="rId63"/>
    <p:sldId id="293" r:id="rId64"/>
    <p:sldId id="277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B4F25-DE6E-43ED-B1DE-42782362FA5D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EC98-8D5F-4799-8A0A-8414B432D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4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EC98-8D5F-4799-8A0A-8414B432D9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7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7FAA3-BC9D-3715-5A16-DF0675853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4960A-42F0-0515-48C0-A6FD84CC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9673F-C08C-DF5A-83D8-0965E521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56409-638C-A77D-C808-2180E846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317D0-139C-639F-BAD1-58E2F8A2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19AE6-3C17-3422-B30D-EB3AE4C8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E38F9-07AB-3CA7-4130-C9F07067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A04E-263B-6CB3-EFF1-2588B9F0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11762-49FB-EABB-33C3-C73C6E35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59496-9AA6-C272-9144-DC5F72B9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E84A6D-EE2F-0DEA-EA70-8E8276F60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EB0D0-AC4F-BF6A-43C3-3C1DDCCF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DD1AA-1C5F-93CE-DB63-B581A0A8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F1E13-BB43-A0B8-4FDA-137BC864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3DF33-A62C-5361-240E-68F24BEC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0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ED72-3AEE-0E3F-6053-F98B7999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9400F-F02B-306C-1346-F281C4EE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44B70-1BA2-CF38-617D-4C924264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6C51D-7569-EB3E-BC06-046C2C67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417E2-B12E-48E4-4D6A-A7326F1C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4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81002-34A9-854E-8DA6-6F389F37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C71EC1-E94A-F6EE-CB18-B25ABAF5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4DA87-D15E-3B03-349F-3F345C0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E7314-6D9E-E34C-4686-592D4068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15B8A-9628-0CF8-18EB-988A663A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1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C79C-AEDF-3E5B-6E93-51578070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6D093-3DAE-1945-4A00-5C4985C3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8290C-16BE-61FB-8122-B02318058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EC316-B1EF-1E57-1D67-50B5F65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441EF-0CB6-1271-DDD9-F6503022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0145B-21DB-F756-3462-5E6012C0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2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BA655-F876-7A67-489B-03EE0211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6EE43-AEC8-BAC5-EEAF-1FC48A360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365E7-90F3-6AEE-3CDD-A3E0467B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30FE8-5B6A-325D-3DF1-1D2D960EE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3B8714-812C-D71D-4936-967B37296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6437E-5EAA-3425-15E8-1621E5B1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C94D1F-4B09-2D71-47E4-386B30C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A6176F-F301-B072-78E2-D33C03B4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1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422C8-F048-06E3-4876-E13FFF52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1C8F3-9B98-03BB-1628-F3E6F546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50218-B3AB-8742-168A-C53AFD19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20078-B6D4-6492-64D2-6D42FADC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4A29C-2F6B-4C09-6584-AB341E78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F480F9-F13E-90D5-9553-53ECD41F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7A3BC-39B7-33F4-82B9-FAD41708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06D3-0808-ADE0-63B5-CB644BB0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9DB2D-084C-01F0-907C-8F5A9FEF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0B7AF-57E8-5685-C83C-1E7979578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C981C-21A2-A230-98BC-AFC5ABD7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E24C8-0F43-BD88-EF55-998A526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8FBAD-AE90-5C15-C046-97280D8A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AC7EE-3921-F7AA-068B-6DB9F4B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3C51E9-341E-0612-BC71-7CCE97931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1B567-4E02-9257-06BE-870D4B27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084FB-ED70-B2C0-6D4E-0F9F3709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3A8D4-FCA1-AB3F-A8CB-3E59AC3F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EBD41-0260-6E38-B99E-DCDFB9FD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28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36980C-E347-F1FB-BFD9-92928D60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802DD-1A59-386D-BCD9-B0EBBB09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2B16A-027A-54CE-F400-F52833BEA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4381-AFC2-49E4-99AA-68952673047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E335F-72A2-1541-65E5-8F6C21CBA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9490C-FD62-4D46-D5AE-12A33C532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DE32-4D3E-4B52-91AA-EE06CB348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oj.ac/contest/776/problem/33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9105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1.04865" TargetMode="External"/><Relationship Id="rId2" Type="http://schemas.openxmlformats.org/officeDocument/2006/relationships/hyperlink" Target="https://arxiv.org/abs/2105.0169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hehezhou.blog.uoj.ac/blog/7446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qoj.ac/contest/1404/problem/76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D62B0-D5B6-9D1B-8D38-D8F0E05DF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图论与连通性问题选讲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53C12-35E7-A91D-D605-9FE1CBD17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沈吉滪</a:t>
            </a:r>
          </a:p>
        </p:txBody>
      </p:sp>
    </p:spTree>
    <p:extLst>
      <p:ext uri="{BB962C8B-B14F-4D97-AF65-F5344CB8AC3E}">
        <p14:creationId xmlns:p14="http://schemas.microsoft.com/office/powerpoint/2010/main" val="294280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BAE0-5EFD-4A3B-7323-CF184B20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EBF30-A0B6-D954-2AEF-241A0B15A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非割点数量 </a:t>
            </a:r>
            <a:r>
              <a:rPr lang="en-US" altLang="zh-CN" dirty="0"/>
              <a:t>= </a:t>
            </a:r>
            <a:r>
              <a:rPr lang="zh-CN" altLang="en-US" dirty="0"/>
              <a:t>圆方树叶子数量</a:t>
            </a:r>
            <a:endParaRPr lang="en-US" altLang="zh-CN" dirty="0"/>
          </a:p>
          <a:p>
            <a:r>
              <a:rPr lang="zh-CN" altLang="en-US" dirty="0"/>
              <a:t>考虑维护每个区间的圆方树形态，但每个圆方树大小为 </a:t>
            </a:r>
            <a:r>
              <a:rPr lang="en-US" altLang="zh-CN" dirty="0"/>
              <a:t>O(n)</a:t>
            </a:r>
            <a:r>
              <a:rPr lang="zh-CN" altLang="en-US" dirty="0"/>
              <a:t>，无法接受</a:t>
            </a:r>
          </a:p>
        </p:txBody>
      </p:sp>
    </p:spTree>
    <p:extLst>
      <p:ext uri="{BB962C8B-B14F-4D97-AF65-F5344CB8AC3E}">
        <p14:creationId xmlns:p14="http://schemas.microsoft.com/office/powerpoint/2010/main" val="182376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0A331-511B-27C4-910F-8F9CCEC7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0571C-FDCD-D16C-0607-FC2FEA7E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每个区间只有左边 </a:t>
            </a:r>
            <a:r>
              <a:rPr lang="en-US" altLang="zh-CN" dirty="0"/>
              <a:t>R </a:t>
            </a:r>
            <a:r>
              <a:rPr lang="zh-CN" altLang="en-US" dirty="0"/>
              <a:t>个点和右边 </a:t>
            </a:r>
            <a:r>
              <a:rPr lang="en-US" altLang="zh-CN" dirty="0"/>
              <a:t>R </a:t>
            </a:r>
            <a:r>
              <a:rPr lang="zh-CN" altLang="en-US" dirty="0"/>
              <a:t>个点可能继续连边</a:t>
            </a:r>
            <a:endParaRPr lang="en-US" altLang="zh-CN" dirty="0"/>
          </a:p>
          <a:p>
            <a:r>
              <a:rPr lang="zh-CN" altLang="en-US" dirty="0"/>
              <a:t>考虑建出这些关键点的“虚圆方树”</a:t>
            </a:r>
            <a:endParaRPr lang="en-US" altLang="zh-CN" dirty="0"/>
          </a:p>
          <a:p>
            <a:r>
              <a:rPr lang="zh-CN" altLang="en-US" dirty="0"/>
              <a:t>虚树上的每条边要记录上面省略了多少个圆点，以及端点是圆</a:t>
            </a:r>
            <a:r>
              <a:rPr lang="en-US" altLang="zh-CN" dirty="0"/>
              <a:t>/</a:t>
            </a:r>
            <a:r>
              <a:rPr lang="zh-CN" altLang="en-US" dirty="0"/>
              <a:t>方</a:t>
            </a:r>
            <a:endParaRPr lang="en-US" altLang="zh-CN" dirty="0"/>
          </a:p>
          <a:p>
            <a:r>
              <a:rPr lang="zh-CN" altLang="en-US" dirty="0"/>
              <a:t>由于虚树省略了外面的一些子树，对于每个点还要记录它是不是叶子，以及外面已经被省略的叶子数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01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4FCC8-F053-D298-5A45-2C39852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2D0F2-10A5-1ACC-1BA8-015FFDBA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在线段树每个节点上维护区间的“虚圆方树”</a:t>
            </a:r>
            <a:endParaRPr lang="en-US" altLang="zh-CN" dirty="0"/>
          </a:p>
          <a:p>
            <a:r>
              <a:rPr lang="zh-CN" altLang="en-US" dirty="0"/>
              <a:t>记录的信息是 </a:t>
            </a:r>
            <a:r>
              <a:rPr lang="en-US" altLang="zh-CN" dirty="0"/>
              <a:t>O(R) 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合并时，从虚圆方树反向造一张图，连上区间之间的边跑 </a:t>
            </a:r>
            <a:r>
              <a:rPr lang="en-US" altLang="zh-CN" dirty="0" err="1"/>
              <a:t>tarjan</a:t>
            </a:r>
            <a:r>
              <a:rPr lang="zh-CN" altLang="en-US" dirty="0"/>
              <a:t>，再压缩出新的虚树</a:t>
            </a:r>
            <a:endParaRPr lang="en-US" altLang="zh-CN" dirty="0"/>
          </a:p>
          <a:p>
            <a:r>
              <a:rPr lang="zh-CN" altLang="en-US" dirty="0"/>
              <a:t>每次合并是 </a:t>
            </a:r>
            <a:r>
              <a:rPr lang="en-US" altLang="zh-CN" dirty="0"/>
              <a:t>O(R^2)</a:t>
            </a:r>
            <a:r>
              <a:rPr lang="zh-CN" altLang="en-US" dirty="0"/>
              <a:t>，时间复杂度 </a:t>
            </a:r>
            <a:r>
              <a:rPr lang="en-US" altLang="zh-CN" dirty="0"/>
              <a:t>O((</a:t>
            </a:r>
            <a:r>
              <a:rPr lang="en-US" altLang="zh-CN" dirty="0" err="1"/>
              <a:t>n+qlogn</a:t>
            </a:r>
            <a:r>
              <a:rPr lang="en-US" altLang="zh-CN" dirty="0"/>
              <a:t>)R^2)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1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D9515-8F1D-C58D-1B9A-03F750BE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耳分解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E9387-DECA-D30E-248D-D95E5C87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对于图 </a:t>
            </a:r>
            <a:r>
              <a:rPr lang="en-US" altLang="zh-CN" dirty="0"/>
              <a:t>G </a:t>
            </a:r>
            <a:r>
              <a:rPr lang="zh-CN" altLang="en-US" dirty="0"/>
              <a:t>的一个子图 </a:t>
            </a:r>
            <a:r>
              <a:rPr lang="en-US" altLang="zh-CN" dirty="0"/>
              <a:t>G’=(V’,E’)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若简单路径</a:t>
            </a:r>
            <a:r>
              <a:rPr lang="en-US" altLang="zh-CN" dirty="0"/>
              <a:t>/</a:t>
            </a:r>
            <a:r>
              <a:rPr lang="zh-CN" altLang="en-US" dirty="0"/>
              <a:t>简单环 </a:t>
            </a:r>
            <a:r>
              <a:rPr lang="en-US" altLang="zh-CN" dirty="0"/>
              <a:t>P=x_1-&gt;x_2-&gt;..-&gt;</a:t>
            </a:r>
            <a:r>
              <a:rPr lang="en-US" altLang="zh-CN" dirty="0" err="1"/>
              <a:t>x_k</a:t>
            </a:r>
            <a:r>
              <a:rPr lang="en-US" altLang="zh-CN" dirty="0"/>
              <a:t> </a:t>
            </a:r>
            <a:r>
              <a:rPr lang="zh-CN" altLang="en-US" dirty="0"/>
              <a:t>满足 </a:t>
            </a:r>
            <a:r>
              <a:rPr lang="en-US" altLang="zh-CN" dirty="0"/>
              <a:t>x_1,x_k </a:t>
            </a:r>
            <a:r>
              <a:rPr lang="zh-CN" altLang="en-US" dirty="0"/>
              <a:t>属于 </a:t>
            </a:r>
            <a:r>
              <a:rPr lang="en-US" altLang="zh-CN" dirty="0"/>
              <a:t>V′, x_2,...,x_k-1 </a:t>
            </a:r>
            <a:r>
              <a:rPr lang="zh-CN" altLang="en-US" dirty="0"/>
              <a:t>不属于</a:t>
            </a:r>
            <a:r>
              <a:rPr lang="en-US" altLang="zh-CN" dirty="0"/>
              <a:t> V′</a:t>
            </a:r>
            <a:r>
              <a:rPr lang="zh-CN" altLang="en-US" dirty="0"/>
              <a:t>，则称 </a:t>
            </a:r>
            <a:r>
              <a:rPr lang="en-US" altLang="zh-CN" dirty="0"/>
              <a:t>P </a:t>
            </a:r>
            <a:r>
              <a:rPr lang="zh-CN" altLang="en-US" dirty="0"/>
              <a:t>为 </a:t>
            </a:r>
            <a:r>
              <a:rPr lang="en-US" altLang="zh-CN" dirty="0"/>
              <a:t>G </a:t>
            </a:r>
            <a:r>
              <a:rPr lang="zh-CN" altLang="en-US" dirty="0"/>
              <a:t>关于 </a:t>
            </a:r>
            <a:r>
              <a:rPr lang="en-US" altLang="zh-CN" dirty="0"/>
              <a:t>G′ </a:t>
            </a:r>
            <a:r>
              <a:rPr lang="zh-CN" altLang="en-US" dirty="0"/>
              <a:t>的开耳。</a:t>
            </a:r>
            <a:endParaRPr lang="en-US" altLang="zh-CN" dirty="0"/>
          </a:p>
          <a:p>
            <a:r>
              <a:rPr lang="zh-CN" altLang="en-US" dirty="0"/>
              <a:t>若无向图 </a:t>
            </a:r>
            <a:r>
              <a:rPr lang="en-US" altLang="zh-CN" dirty="0"/>
              <a:t>G </a:t>
            </a:r>
            <a:r>
              <a:rPr lang="zh-CN" altLang="en-US" dirty="0"/>
              <a:t>能从只包含一个点的子图 </a:t>
            </a:r>
            <a:r>
              <a:rPr lang="en-US" altLang="zh-CN" dirty="0"/>
              <a:t>G’ </a:t>
            </a:r>
            <a:r>
              <a:rPr lang="zh-CN" altLang="en-US" dirty="0"/>
              <a:t>开始，不断向 </a:t>
            </a:r>
            <a:r>
              <a:rPr lang="en-US" altLang="zh-CN" dirty="0"/>
              <a:t>G’ </a:t>
            </a:r>
            <a:r>
              <a:rPr lang="zh-CN" altLang="en-US" dirty="0"/>
              <a:t>中加入 </a:t>
            </a:r>
            <a:r>
              <a:rPr lang="en-US" altLang="zh-CN" dirty="0"/>
              <a:t>(G,G’) </a:t>
            </a:r>
            <a:r>
              <a:rPr lang="zh-CN" altLang="en-US" dirty="0"/>
              <a:t>的开耳，最终得到图 </a:t>
            </a:r>
            <a:r>
              <a:rPr lang="en-US" altLang="zh-CN" dirty="0"/>
              <a:t>G</a:t>
            </a:r>
            <a:r>
              <a:rPr lang="zh-CN" altLang="en-US" dirty="0"/>
              <a:t>，则称图 </a:t>
            </a:r>
            <a:r>
              <a:rPr lang="en-US" altLang="zh-CN" dirty="0"/>
              <a:t>G </a:t>
            </a:r>
            <a:r>
              <a:rPr lang="zh-CN" altLang="en-US" dirty="0"/>
              <a:t>是可以被耳分解的。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60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05997-59E2-3521-30DA-DD98E2A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耳分解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46FD3-F345-9B16-18D9-687A471F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i="0" dirty="0">
                <a:solidFill>
                  <a:srgbClr val="404040"/>
                </a:solidFill>
                <a:effectLst/>
                <a:latin typeface="-apple-system"/>
              </a:rPr>
              <a:t>一张有向图是可耳分解的，当且仅当它强连通。</a:t>
            </a:r>
            <a:endParaRPr lang="zh-CN" altLang="en-US" dirty="0"/>
          </a:p>
          <a:p>
            <a:pPr algn="l"/>
            <a:r>
              <a:rPr lang="zh-CN" altLang="en-US" i="0" dirty="0">
                <a:solidFill>
                  <a:srgbClr val="404040"/>
                </a:solidFill>
                <a:effectLst/>
                <a:latin typeface="-apple-system"/>
              </a:rPr>
              <a:t>一张无向图是可耳分解的，当且仅当它边双联通。</a:t>
            </a:r>
          </a:p>
        </p:txBody>
      </p:sp>
    </p:spTree>
    <p:extLst>
      <p:ext uri="{BB962C8B-B14F-4D97-AF65-F5344CB8AC3E}">
        <p14:creationId xmlns:p14="http://schemas.microsoft.com/office/powerpoint/2010/main" val="139525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D302-1767-56A2-164D-0D8AE5C6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[SNOI2013] </a:t>
            </a:r>
            <a:r>
              <a:rPr lang="en-US" altLang="zh-CN" dirty="0" err="1"/>
              <a:t>Quare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31B3B-560A-38A2-0DAD-9E7C4CA3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条边的无向图，边有边权</a:t>
            </a:r>
            <a:endParaRPr lang="en-US" altLang="zh-CN" dirty="0"/>
          </a:p>
          <a:p>
            <a:r>
              <a:rPr lang="zh-CN" altLang="en-US" dirty="0"/>
              <a:t>保留一个边的子集，使得图仍然边双连通，最小化边权之和。</a:t>
            </a:r>
            <a:endParaRPr lang="en-US" altLang="zh-CN" dirty="0"/>
          </a:p>
          <a:p>
            <a:r>
              <a:rPr lang="en-US" altLang="zh-CN" dirty="0"/>
              <a:t>n&lt;=12, m&lt;=40</a:t>
            </a:r>
          </a:p>
          <a:p>
            <a:r>
              <a:rPr lang="en-US" altLang="zh-CN" dirty="0"/>
              <a:t>https://www.luogu.com.cn/problem/P5776</a:t>
            </a:r>
          </a:p>
          <a:p>
            <a:r>
              <a:rPr lang="zh-CN" altLang="en-US" dirty="0"/>
              <a:t>类似题目：</a:t>
            </a:r>
            <a:r>
              <a:rPr lang="en-US" altLang="zh-CN" dirty="0"/>
              <a:t>Economic One-way Roads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https://qoj.ac/contest/776/problem/3301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8605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87905-3AD2-6EDF-6BAE-B7022A8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D4190-1EA8-B916-3724-53592407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从空的图开始，每次加入一个耳，直到扩展到全图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f(</a:t>
            </a:r>
            <a:r>
              <a:rPr lang="en-US" altLang="zh-CN" dirty="0" err="1"/>
              <a:t>S,i,j</a:t>
            </a:r>
            <a:r>
              <a:rPr lang="en-US" altLang="zh-CN" dirty="0"/>
              <a:t>) </a:t>
            </a:r>
            <a:r>
              <a:rPr lang="zh-CN" altLang="en-US" dirty="0"/>
              <a:t>表示：当前加入了 </a:t>
            </a:r>
            <a:r>
              <a:rPr lang="en-US" altLang="zh-CN" dirty="0"/>
              <a:t>S </a:t>
            </a:r>
            <a:r>
              <a:rPr lang="zh-CN" altLang="en-US" dirty="0"/>
              <a:t>这个集合，耳扩展到了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这个点，最后要回到 </a:t>
            </a:r>
            <a:r>
              <a:rPr lang="en-US" altLang="zh-CN" dirty="0"/>
              <a:t>j </a:t>
            </a:r>
            <a:r>
              <a:rPr lang="zh-CN" altLang="en-US" dirty="0"/>
              <a:t>这个点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g(S) </a:t>
            </a:r>
            <a:r>
              <a:rPr lang="zh-CN" altLang="en-US" dirty="0"/>
              <a:t>表示 </a:t>
            </a:r>
            <a:r>
              <a:rPr lang="en-US" altLang="zh-CN" dirty="0"/>
              <a:t>S </a:t>
            </a:r>
            <a:r>
              <a:rPr lang="zh-CN" altLang="en-US" dirty="0"/>
              <a:t>的答案</a:t>
            </a:r>
            <a:endParaRPr lang="en-US" altLang="zh-CN" dirty="0"/>
          </a:p>
          <a:p>
            <a:r>
              <a:rPr lang="zh-CN" altLang="en-US" dirty="0"/>
              <a:t>每次从</a:t>
            </a:r>
            <a:r>
              <a:rPr lang="en-US" altLang="zh-CN" dirty="0"/>
              <a:t> g(S) </a:t>
            </a:r>
            <a:r>
              <a:rPr lang="zh-CN" altLang="en-US" dirty="0"/>
              <a:t>枚举一个 </a:t>
            </a:r>
            <a:r>
              <a:rPr lang="en-US" altLang="zh-CN" dirty="0"/>
              <a:t>j in S</a:t>
            </a:r>
            <a:r>
              <a:rPr lang="zh-CN" altLang="en-US" dirty="0"/>
              <a:t>，然后转移到 </a:t>
            </a:r>
            <a:r>
              <a:rPr lang="en-US" altLang="zh-CN" dirty="0"/>
              <a:t>f</a:t>
            </a:r>
            <a:r>
              <a:rPr lang="zh-CN" altLang="en-US" dirty="0"/>
              <a:t>；</a:t>
            </a:r>
            <a:r>
              <a:rPr lang="en-US" altLang="zh-CN" dirty="0"/>
              <a:t>f </a:t>
            </a:r>
            <a:r>
              <a:rPr lang="zh-CN" altLang="en-US" dirty="0"/>
              <a:t>每次加一个点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O(n^3*2^n)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40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8AA6D-666E-2CCA-3C0A-17E63BBD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双极定向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C769B-97C4-8EDA-D197-D39BB24D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给定一张无向图 </a:t>
            </a:r>
            <a:r>
              <a:rPr lang="en-US" altLang="zh-CN" dirty="0"/>
              <a:t>G </a:t>
            </a:r>
            <a:r>
              <a:rPr lang="zh-CN" altLang="en-US" dirty="0"/>
              <a:t>与两个点 </a:t>
            </a:r>
            <a:r>
              <a:rPr lang="en-US" altLang="zh-CN" dirty="0" err="1"/>
              <a:t>s,t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构造一个所有点的排列 </a:t>
            </a:r>
            <a:r>
              <a:rPr lang="en-US" altLang="zh-CN" dirty="0"/>
              <a:t>p_1,..,p_n</a:t>
            </a:r>
            <a:r>
              <a:rPr lang="zh-CN" altLang="en-US" dirty="0"/>
              <a:t>，使得 </a:t>
            </a:r>
            <a:r>
              <a:rPr lang="en-US" altLang="zh-CN" dirty="0"/>
              <a:t>p_1=</a:t>
            </a:r>
            <a:r>
              <a:rPr lang="en-US" altLang="zh-CN" dirty="0" err="1"/>
              <a:t>s,p_n</a:t>
            </a:r>
            <a:r>
              <a:rPr lang="en-US" altLang="zh-CN" dirty="0"/>
              <a:t>=t, </a:t>
            </a:r>
            <a:r>
              <a:rPr lang="zh-CN" altLang="en-US" dirty="0"/>
              <a:t>且任意前缀以及后缀的导出子图都是连通的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给 </a:t>
            </a:r>
            <a:r>
              <a:rPr lang="en-US" altLang="zh-CN" dirty="0"/>
              <a:t>G </a:t>
            </a:r>
            <a:r>
              <a:rPr lang="zh-CN" altLang="en-US" dirty="0"/>
              <a:t>的所有边定向得到一个有向无环图，使得 </a:t>
            </a:r>
            <a:r>
              <a:rPr lang="en-US" altLang="zh-CN" dirty="0"/>
              <a:t>s </a:t>
            </a:r>
            <a:r>
              <a:rPr lang="zh-CN" altLang="en-US" dirty="0"/>
              <a:t>入度为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t </a:t>
            </a:r>
            <a:r>
              <a:rPr lang="zh-CN" altLang="en-US" dirty="0"/>
              <a:t>出度为 </a:t>
            </a:r>
            <a:r>
              <a:rPr lang="en-US" altLang="zh-CN" dirty="0"/>
              <a:t>0</a:t>
            </a:r>
            <a:r>
              <a:rPr lang="zh-CN" altLang="en-US" dirty="0"/>
              <a:t>，其余点入度、出度均不为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一个点双连通图一定能求出双极定向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97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C57D-6331-A596-C7E3-E3F0CA67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双极定向</a:t>
            </a:r>
            <a:r>
              <a:rPr lang="en-US" altLang="zh-CN" dirty="0"/>
              <a:t>-</a:t>
            </a:r>
            <a:r>
              <a:rPr lang="zh-CN" altLang="en-US" dirty="0"/>
              <a:t>方法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9FF52-0EBC-326D-F5A1-2C0588F0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考虑不断染黑点，并且在过程中，黑点、白点的导出子图均连通</a:t>
            </a:r>
            <a:endParaRPr lang="en-US" altLang="zh-CN" dirty="0"/>
          </a:p>
          <a:p>
            <a:r>
              <a:rPr lang="zh-CN" altLang="en-US" dirty="0"/>
              <a:t>以 </a:t>
            </a:r>
            <a:r>
              <a:rPr lang="en-US" altLang="zh-CN" dirty="0"/>
              <a:t>s </a:t>
            </a:r>
            <a:r>
              <a:rPr lang="zh-CN" altLang="en-US" dirty="0"/>
              <a:t>为根求出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树，求出每个点的 </a:t>
            </a:r>
            <a:r>
              <a:rPr lang="en-US" altLang="zh-CN" dirty="0"/>
              <a:t>fa(u) </a:t>
            </a:r>
            <a:r>
              <a:rPr lang="zh-CN" altLang="en-US" dirty="0"/>
              <a:t>和 </a:t>
            </a:r>
            <a:r>
              <a:rPr lang="en-US" altLang="zh-CN" dirty="0"/>
              <a:t>low(u)</a:t>
            </a:r>
            <a:r>
              <a:rPr lang="zh-CN" altLang="en-US" dirty="0"/>
              <a:t>（最浅能到达的祖先）。</a:t>
            </a:r>
          </a:p>
          <a:p>
            <a:r>
              <a:rPr lang="zh-CN" altLang="en-US" dirty="0"/>
              <a:t>在每个点开一个列表，每次剥掉一个叶子，把该叶子加入 </a:t>
            </a:r>
            <a:r>
              <a:rPr lang="en-US" altLang="zh-CN" dirty="0"/>
              <a:t>fa(u) </a:t>
            </a:r>
            <a:r>
              <a:rPr lang="zh-CN" altLang="en-US" dirty="0"/>
              <a:t>和 </a:t>
            </a:r>
            <a:r>
              <a:rPr lang="en-US" altLang="zh-CN" dirty="0"/>
              <a:t>low(u) </a:t>
            </a:r>
            <a:r>
              <a:rPr lang="zh-CN" altLang="en-US" dirty="0"/>
              <a:t>的列表末尾，表示染黑了 </a:t>
            </a:r>
            <a:r>
              <a:rPr lang="en-US" altLang="zh-CN" dirty="0"/>
              <a:t>fa(u) </a:t>
            </a:r>
            <a:r>
              <a:rPr lang="zh-CN" altLang="en-US" dirty="0"/>
              <a:t>或 </a:t>
            </a:r>
            <a:r>
              <a:rPr lang="en-US" altLang="zh-CN" dirty="0"/>
              <a:t>low(u) </a:t>
            </a:r>
            <a:r>
              <a:rPr lang="zh-CN" altLang="en-US" dirty="0"/>
              <a:t>后就可以染黑 </a:t>
            </a:r>
            <a:r>
              <a:rPr lang="en-US" altLang="zh-CN" dirty="0"/>
              <a:t>u</a:t>
            </a:r>
            <a:r>
              <a:rPr lang="zh-CN" altLang="en-US" dirty="0"/>
              <a:t>。这样若一个点染黑，则可以将其列表里的点依次染黑，不断递归下去。</a:t>
            </a:r>
          </a:p>
          <a:p>
            <a:r>
              <a:rPr lang="zh-CN" altLang="en-US" dirty="0"/>
              <a:t>提取 </a:t>
            </a:r>
            <a:r>
              <a:rPr lang="en-US" altLang="zh-CN" dirty="0"/>
              <a:t>s-&gt;t </a:t>
            </a:r>
            <a:r>
              <a:rPr lang="zh-CN" altLang="en-US" dirty="0"/>
              <a:t>的路径，在剥叶子的过程中，不剥掉这条路径上的点。然后将路径从 </a:t>
            </a:r>
            <a:r>
              <a:rPr lang="en-US" altLang="zh-CN" dirty="0"/>
              <a:t>s-&gt;t </a:t>
            </a:r>
            <a:r>
              <a:rPr lang="zh-CN" altLang="en-US" dirty="0"/>
              <a:t>依次染黑，并且递归染黑其列表。</a:t>
            </a:r>
          </a:p>
        </p:txBody>
      </p:sp>
    </p:spTree>
    <p:extLst>
      <p:ext uri="{BB962C8B-B14F-4D97-AF65-F5344CB8AC3E}">
        <p14:creationId xmlns:p14="http://schemas.microsoft.com/office/powerpoint/2010/main" val="146597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5EF31-22C5-9A82-66C1-D2E98FF7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双极定向</a:t>
            </a:r>
            <a:r>
              <a:rPr lang="en-US" altLang="zh-CN" dirty="0"/>
              <a:t>-</a:t>
            </a:r>
            <a:r>
              <a:rPr lang="zh-CN" altLang="en-US" dirty="0"/>
              <a:t>方法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588DB-450F-F2AF-45C6-0BFAB469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这个做法的本质是：</a:t>
            </a:r>
            <a:endParaRPr lang="en-US" altLang="zh-CN" dirty="0"/>
          </a:p>
          <a:p>
            <a:r>
              <a:rPr lang="zh-CN" altLang="en-US" dirty="0"/>
              <a:t>对于叶子节点，只保留了 </a:t>
            </a:r>
            <a:r>
              <a:rPr lang="en-US" altLang="zh-CN" dirty="0"/>
              <a:t>u-fa(u) </a:t>
            </a:r>
            <a:r>
              <a:rPr lang="zh-CN" altLang="en-US" dirty="0"/>
              <a:t>和 </a:t>
            </a:r>
            <a:r>
              <a:rPr lang="en-US" altLang="zh-CN" dirty="0"/>
              <a:t>u-low(u) </a:t>
            </a:r>
            <a:r>
              <a:rPr lang="zh-CN" altLang="en-US" dirty="0"/>
              <a:t>的边，这样并不改变点连通性</a:t>
            </a:r>
            <a:endParaRPr lang="en-US" altLang="zh-CN" dirty="0"/>
          </a:p>
          <a:p>
            <a:r>
              <a:rPr lang="zh-CN" altLang="en-US" dirty="0"/>
              <a:t>此时叶子节点度数为 </a:t>
            </a:r>
            <a:r>
              <a:rPr lang="en-US" altLang="zh-CN" dirty="0"/>
              <a:t>2</a:t>
            </a:r>
            <a:r>
              <a:rPr lang="zh-CN" altLang="en-US" dirty="0"/>
              <a:t>，进行缩二度点操作</a:t>
            </a:r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fa(u) </a:t>
            </a:r>
            <a:r>
              <a:rPr lang="zh-CN" altLang="en-US" dirty="0"/>
              <a:t>或 </a:t>
            </a:r>
            <a:r>
              <a:rPr lang="en-US" altLang="zh-CN" dirty="0"/>
              <a:t>low(u) </a:t>
            </a:r>
            <a:r>
              <a:rPr lang="zh-CN" altLang="en-US" dirty="0"/>
              <a:t>中有某一个染黑，则立刻染黑 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这样操作，黑与白连通块仍然连通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96313-4D40-73F3-3539-2DE7F957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33" y="5007815"/>
            <a:ext cx="6844775" cy="19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5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C483A-52D6-6E00-313D-33920BB9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无向图的点</a:t>
            </a:r>
            <a:r>
              <a:rPr lang="en-US" altLang="zh-CN" dirty="0"/>
              <a:t>/</a:t>
            </a:r>
            <a:r>
              <a:rPr lang="zh-CN" altLang="en-US" dirty="0"/>
              <a:t>边连通度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00589-C35B-1078-EE12-8B4C8CE1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若需要至少割掉 </a:t>
            </a:r>
            <a:r>
              <a:rPr lang="en-US" altLang="zh-CN" dirty="0"/>
              <a:t>&gt;=k </a:t>
            </a:r>
            <a:r>
              <a:rPr lang="zh-CN" altLang="en-US" dirty="0"/>
              <a:t>个点</a:t>
            </a:r>
            <a:r>
              <a:rPr lang="en-US" altLang="zh-CN" dirty="0"/>
              <a:t>/</a:t>
            </a:r>
            <a:r>
              <a:rPr lang="zh-CN" altLang="en-US" dirty="0"/>
              <a:t>边使得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不连通，则称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k-</a:t>
            </a:r>
            <a:r>
              <a:rPr lang="zh-CN" altLang="en-US" dirty="0"/>
              <a:t>点</a:t>
            </a:r>
            <a:r>
              <a:rPr lang="en-US" altLang="zh-CN" dirty="0"/>
              <a:t>/</a:t>
            </a:r>
            <a:r>
              <a:rPr lang="zh-CN" altLang="en-US" dirty="0"/>
              <a:t>边连通的</a:t>
            </a:r>
            <a:endParaRPr lang="en-US" altLang="zh-CN" dirty="0"/>
          </a:p>
          <a:p>
            <a:r>
              <a:rPr lang="en-US" altLang="zh-CN" dirty="0"/>
              <a:t>Menger </a:t>
            </a:r>
            <a:r>
              <a:rPr lang="zh-CN" altLang="en-US" dirty="0"/>
              <a:t>定理：</a:t>
            </a:r>
            <a:endParaRPr lang="en-US" altLang="zh-CN" dirty="0"/>
          </a:p>
          <a:p>
            <a:r>
              <a:rPr lang="en-US" altLang="zh-CN" dirty="0"/>
              <a:t>u, v </a:t>
            </a:r>
            <a:r>
              <a:rPr lang="zh-CN" altLang="en-US" dirty="0"/>
              <a:t>是</a:t>
            </a:r>
            <a:r>
              <a:rPr lang="en-US" altLang="zh-CN" dirty="0"/>
              <a:t>k-</a:t>
            </a:r>
            <a:r>
              <a:rPr lang="zh-CN" altLang="en-US" dirty="0"/>
              <a:t>边连通的，当且仅当存在</a:t>
            </a:r>
            <a:r>
              <a:rPr lang="en-US" altLang="zh-CN" dirty="0"/>
              <a:t>k</a:t>
            </a:r>
            <a:r>
              <a:rPr lang="zh-CN" altLang="en-US" dirty="0"/>
              <a:t>条</a:t>
            </a:r>
            <a:r>
              <a:rPr lang="en-US" altLang="zh-CN" dirty="0"/>
              <a:t>u-&gt;v</a:t>
            </a:r>
            <a:r>
              <a:rPr lang="zh-CN" altLang="en-US" dirty="0"/>
              <a:t>的两两边不交的路径；</a:t>
            </a:r>
          </a:p>
          <a:p>
            <a:r>
              <a:rPr lang="en-US" altLang="zh-CN" dirty="0"/>
              <a:t>u, v </a:t>
            </a:r>
            <a:r>
              <a:rPr lang="zh-CN" altLang="en-US" dirty="0"/>
              <a:t>是</a:t>
            </a:r>
            <a:r>
              <a:rPr lang="en-US" altLang="zh-CN" dirty="0"/>
              <a:t>k-</a:t>
            </a:r>
            <a:r>
              <a:rPr lang="zh-CN" altLang="en-US" dirty="0"/>
              <a:t>点连通的，当且仅当存在</a:t>
            </a:r>
            <a:r>
              <a:rPr lang="en-US" altLang="zh-CN" dirty="0"/>
              <a:t>k</a:t>
            </a:r>
            <a:r>
              <a:rPr lang="zh-CN" altLang="en-US" dirty="0"/>
              <a:t>条</a:t>
            </a:r>
            <a:r>
              <a:rPr lang="en-US" altLang="zh-CN" dirty="0"/>
              <a:t>u-&gt;v</a:t>
            </a:r>
            <a:r>
              <a:rPr lang="zh-CN" altLang="en-US" dirty="0"/>
              <a:t>的除端点外两两点不交的路径。</a:t>
            </a:r>
            <a:endParaRPr lang="en-US" altLang="zh-CN" dirty="0"/>
          </a:p>
          <a:p>
            <a:r>
              <a:rPr lang="zh-CN" altLang="en-US" dirty="0"/>
              <a:t>证明可使用最大流最小割定理</a:t>
            </a:r>
          </a:p>
        </p:txBody>
      </p:sp>
    </p:spTree>
    <p:extLst>
      <p:ext uri="{BB962C8B-B14F-4D97-AF65-F5344CB8AC3E}">
        <p14:creationId xmlns:p14="http://schemas.microsoft.com/office/powerpoint/2010/main" val="131223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4C5C9-1BE9-5EFE-D233-A493215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双极定向</a:t>
            </a:r>
            <a:r>
              <a:rPr lang="en-US" altLang="zh-CN" dirty="0"/>
              <a:t>-</a:t>
            </a:r>
            <a:r>
              <a:rPr lang="zh-CN" altLang="en-US" dirty="0"/>
              <a:t>方法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9A42-732D-C1AB-7DB3-57D33E1E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考虑将所有边定向。</a:t>
            </a:r>
          </a:p>
          <a:p>
            <a:r>
              <a:rPr lang="zh-CN" altLang="en-US" dirty="0"/>
              <a:t>先以 </a:t>
            </a:r>
            <a:r>
              <a:rPr lang="en-US" altLang="zh-CN" dirty="0"/>
              <a:t>s </a:t>
            </a:r>
            <a:r>
              <a:rPr lang="zh-CN" altLang="en-US" dirty="0"/>
              <a:t>为根求出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树，然后将 </a:t>
            </a:r>
            <a:r>
              <a:rPr lang="en-US" altLang="zh-CN" dirty="0"/>
              <a:t>s-&gt;t </a:t>
            </a:r>
            <a:r>
              <a:rPr lang="zh-CN" altLang="en-US" dirty="0"/>
              <a:t>的路径定向成“向下”。</a:t>
            </a:r>
          </a:p>
          <a:p>
            <a:r>
              <a:rPr lang="zh-CN" altLang="en-US" dirty="0"/>
              <a:t>我们先把 </a:t>
            </a:r>
            <a:r>
              <a:rPr lang="en-US" altLang="zh-CN" dirty="0"/>
              <a:t>t </a:t>
            </a:r>
            <a:r>
              <a:rPr lang="zh-CN" altLang="en-US" dirty="0"/>
              <a:t>推进队列里，并把它标记为“向下”（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aco"/>
              </a:rPr>
              <a:t>向队列中加入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th-I"/>
              </a:rPr>
              <a:t>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,↓)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onaco"/>
              </a:rPr>
              <a:t>）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从队列里取出一个点 </a:t>
            </a:r>
            <a:r>
              <a:rPr lang="en-US" altLang="zh-CN" dirty="0"/>
              <a:t>t</a:t>
            </a:r>
            <a:r>
              <a:rPr lang="zh-CN" altLang="en-US" dirty="0"/>
              <a:t>，然后不断向上爬祖先，把 </a:t>
            </a:r>
            <a:r>
              <a:rPr lang="en-US" altLang="zh-CN" dirty="0"/>
              <a:t>t </a:t>
            </a:r>
            <a:r>
              <a:rPr lang="zh-CN" altLang="en-US" dirty="0"/>
              <a:t>到某个祖先都标记成相应的方向，直到碰到一个标记过的祖先边结束。</a:t>
            </a:r>
          </a:p>
        </p:txBody>
      </p:sp>
    </p:spTree>
    <p:extLst>
      <p:ext uri="{BB962C8B-B14F-4D97-AF65-F5344CB8AC3E}">
        <p14:creationId xmlns:p14="http://schemas.microsoft.com/office/powerpoint/2010/main" val="252672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28D9-87AB-9934-8F25-240595BC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双极定向</a:t>
            </a:r>
            <a:r>
              <a:rPr lang="en-US" altLang="zh-CN" dirty="0"/>
              <a:t>-</a:t>
            </a:r>
            <a:r>
              <a:rPr lang="zh-CN" altLang="en-US" dirty="0"/>
              <a:t>方法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E4661-7D1B-A0B7-51C6-0F3069F9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1813" cy="4351338"/>
          </a:xfrm>
        </p:spPr>
        <p:txBody>
          <a:bodyPr/>
          <a:lstStyle/>
          <a:p>
            <a:r>
              <a:rPr lang="zh-CN" altLang="en-US" dirty="0"/>
              <a:t>假设我们当前定向了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这条边。这时碰到一条返祖边 </a:t>
            </a:r>
            <a:r>
              <a:rPr lang="en-US" altLang="zh-CN" dirty="0"/>
              <a:t>(</a:t>
            </a:r>
            <a:r>
              <a:rPr lang="en-US" altLang="zh-CN" dirty="0" err="1"/>
              <a:t>x,u</a:t>
            </a:r>
            <a:r>
              <a:rPr lang="en-US" altLang="zh-CN" dirty="0"/>
              <a:t>) </a:t>
            </a:r>
            <a:r>
              <a:rPr lang="zh-CN" altLang="en-US" dirty="0"/>
              <a:t>且 </a:t>
            </a:r>
            <a:r>
              <a:rPr lang="en-US" altLang="zh-CN" dirty="0"/>
              <a:t>u </a:t>
            </a:r>
            <a:r>
              <a:rPr lang="zh-CN" altLang="en-US" dirty="0"/>
              <a:t>在 </a:t>
            </a:r>
            <a:r>
              <a:rPr lang="en-US" altLang="zh-CN" dirty="0"/>
              <a:t>y </a:t>
            </a:r>
            <a:r>
              <a:rPr lang="zh-CN" altLang="en-US" dirty="0"/>
              <a:t>的子树中（重要细节：不要考虑 </a:t>
            </a:r>
            <a:r>
              <a:rPr lang="en-US" altLang="zh-CN" dirty="0"/>
              <a:t>u </a:t>
            </a:r>
            <a:r>
              <a:rPr lang="zh-CN" altLang="en-US" dirty="0"/>
              <a:t>不在 </a:t>
            </a:r>
            <a:r>
              <a:rPr lang="en-US" altLang="zh-CN" dirty="0"/>
              <a:t>y </a:t>
            </a:r>
            <a:r>
              <a:rPr lang="zh-CN" altLang="en-US" dirty="0"/>
              <a:t>子树中的返祖边）。</a:t>
            </a:r>
            <a:endParaRPr lang="en-US" altLang="zh-CN" dirty="0"/>
          </a:p>
          <a:p>
            <a:r>
              <a:rPr lang="zh-CN" altLang="en-US" dirty="0"/>
              <a:t>此时需要给这条返祖边 </a:t>
            </a:r>
            <a:r>
              <a:rPr lang="en-US" altLang="zh-CN" dirty="0"/>
              <a:t>(</a:t>
            </a:r>
            <a:r>
              <a:rPr lang="en-US" altLang="zh-CN" dirty="0" err="1"/>
              <a:t>x,u</a:t>
            </a:r>
            <a:r>
              <a:rPr lang="en-US" altLang="zh-CN" dirty="0"/>
              <a:t>) </a:t>
            </a:r>
            <a:r>
              <a:rPr lang="zh-CN" altLang="en-US" dirty="0"/>
              <a:t>定向成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相同的方向，然后将 </a:t>
            </a:r>
            <a:r>
              <a:rPr lang="en-US" altLang="zh-CN" dirty="0"/>
              <a:t>u </a:t>
            </a:r>
            <a:r>
              <a:rPr lang="zh-CN" altLang="en-US" dirty="0"/>
              <a:t>向上的一段树边路径定向成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相反的方向。</a:t>
            </a:r>
          </a:p>
          <a:p>
            <a:r>
              <a:rPr lang="zh-CN" altLang="en-US" dirty="0"/>
              <a:t>把 </a:t>
            </a:r>
            <a:r>
              <a:rPr lang="en-US" altLang="zh-CN" dirty="0"/>
              <a:t>u </a:t>
            </a:r>
            <a:r>
              <a:rPr lang="zh-CN" altLang="en-US" dirty="0"/>
              <a:t>和这个对应方向推进队列里（比如图中就是加入 </a:t>
            </a:r>
            <a:r>
              <a:rPr lang="en-US" altLang="zh-CN" dirty="0"/>
              <a:t>(u,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JXc-TeX-main-R"/>
              </a:rPr>
              <a:t> ↑)</a:t>
            </a:r>
            <a:r>
              <a:rPr lang="zh-CN" altLang="en-US" dirty="0"/>
              <a:t>），不断 </a:t>
            </a:r>
            <a:r>
              <a:rPr lang="en-US" altLang="zh-CN" dirty="0" err="1"/>
              <a:t>bfs</a:t>
            </a:r>
            <a:r>
              <a:rPr lang="en-US" altLang="zh-CN" dirty="0"/>
              <a:t> 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这也同时刻画了一个耳分解。</a:t>
            </a: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387F94-9E2D-03A0-8D29-0CDDA24EA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27" y="1690688"/>
            <a:ext cx="3531454" cy="47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3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595DA-D397-A923-7F26-C47C427E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IOI2019 </a:t>
            </a:r>
            <a:r>
              <a:rPr lang="zh-CN" altLang="en-US" dirty="0"/>
              <a:t>景点划分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54F4B-88E3-1CAA-1E54-4E631D5D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给出一张无向图，需要把点集划分成 </a:t>
            </a:r>
            <a:r>
              <a:rPr lang="en-US" altLang="zh-CN" dirty="0" err="1"/>
              <a:t>a,b,c</a:t>
            </a:r>
            <a:r>
              <a:rPr lang="en-US" altLang="zh-CN" dirty="0"/>
              <a:t> (</a:t>
            </a:r>
            <a:r>
              <a:rPr lang="en-US" altLang="zh-CN" dirty="0" err="1"/>
              <a:t>a+b+c</a:t>
            </a:r>
            <a:r>
              <a:rPr lang="en-US" altLang="zh-CN" dirty="0"/>
              <a:t>=n) </a:t>
            </a:r>
            <a:r>
              <a:rPr lang="zh-CN" altLang="en-US" dirty="0"/>
              <a:t>大小的三部分，使得至少有两部分连通</a:t>
            </a:r>
            <a:endParaRPr lang="en-US" altLang="zh-CN" dirty="0"/>
          </a:p>
          <a:p>
            <a:r>
              <a:rPr lang="zh-CN" altLang="en-US" dirty="0"/>
              <a:t>判断有无解，并构造方案</a:t>
            </a:r>
            <a:endParaRPr lang="en-US" altLang="zh-CN" dirty="0"/>
          </a:p>
          <a:p>
            <a:r>
              <a:rPr lang="en-US" altLang="zh-CN" dirty="0"/>
              <a:t>https://uoj.ac/problem/535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255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4FC71-73CE-C634-DF80-1B4024D8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FF285-7FFD-37E6-E174-05384BF3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 </a:t>
            </a:r>
            <a:r>
              <a:rPr lang="en-US" altLang="zh-CN" dirty="0"/>
              <a:t>a&lt;=b&lt;=c</a:t>
            </a:r>
            <a:r>
              <a:rPr lang="zh-CN" altLang="en-US" dirty="0"/>
              <a:t>，我们想找到大小为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的连通块，设为两种颜色</a:t>
            </a:r>
            <a:endParaRPr lang="en-US" altLang="zh-CN" dirty="0"/>
          </a:p>
          <a:p>
            <a:r>
              <a:rPr lang="zh-CN" altLang="en-US" dirty="0"/>
              <a:t>容易发现，至多有一个点双有两种颜色</a:t>
            </a:r>
            <a:endParaRPr lang="en-US" altLang="zh-CN" dirty="0"/>
          </a:p>
          <a:p>
            <a:r>
              <a:rPr lang="zh-CN" altLang="en-US" dirty="0"/>
              <a:t>建立圆方树，枚举一个方点，钦定这个点双中可能有两种颜色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6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9A15A-9BED-83EC-0266-403B0417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3A1D9-75C6-CDEB-1C22-183AAB32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假设以方点为根，得到若干个子树。分类讨论：</a:t>
            </a:r>
            <a:endParaRPr lang="en-US" altLang="zh-CN" dirty="0"/>
          </a:p>
          <a:p>
            <a:r>
              <a:rPr lang="zh-CN" altLang="en-US" dirty="0"/>
              <a:t>若最大的子树大小 </a:t>
            </a:r>
            <a:r>
              <a:rPr lang="en-US" altLang="zh-CN" dirty="0"/>
              <a:t>&gt;n-a</a:t>
            </a:r>
            <a:r>
              <a:rPr lang="zh-CN" altLang="en-US" dirty="0"/>
              <a:t>，则此方点无解</a:t>
            </a:r>
            <a:endParaRPr lang="en-US" altLang="zh-CN" dirty="0"/>
          </a:p>
          <a:p>
            <a:r>
              <a:rPr lang="zh-CN" altLang="en-US" dirty="0"/>
              <a:t>若最大的子树大小 </a:t>
            </a:r>
            <a:r>
              <a:rPr lang="en-US" altLang="zh-CN" dirty="0"/>
              <a:t>&gt;=b</a:t>
            </a:r>
            <a:r>
              <a:rPr lang="zh-CN" altLang="en-US" dirty="0"/>
              <a:t>，则在该子树中选一个 </a:t>
            </a:r>
            <a:r>
              <a:rPr lang="en-US" altLang="zh-CN" dirty="0"/>
              <a:t>b </a:t>
            </a:r>
            <a:r>
              <a:rPr lang="zh-CN" altLang="en-US" dirty="0"/>
              <a:t>连通块，其余选一个 </a:t>
            </a:r>
            <a:r>
              <a:rPr lang="en-US" altLang="zh-CN" dirty="0"/>
              <a:t>a </a:t>
            </a:r>
            <a:r>
              <a:rPr lang="zh-CN" altLang="en-US" dirty="0"/>
              <a:t>连通块，构造完毕</a:t>
            </a:r>
            <a:endParaRPr lang="en-US" altLang="zh-CN" dirty="0"/>
          </a:p>
          <a:p>
            <a:r>
              <a:rPr lang="zh-CN" altLang="en-US" dirty="0"/>
              <a:t>否则所有子树大小 </a:t>
            </a:r>
            <a:r>
              <a:rPr lang="en-US" altLang="zh-CN" dirty="0"/>
              <a:t>&lt;b</a:t>
            </a:r>
            <a:r>
              <a:rPr lang="zh-CN" altLang="en-US" dirty="0"/>
              <a:t>。对所有圆点做双极定向，按照定向的顺序排序，取一个前缀作为 </a:t>
            </a:r>
            <a:r>
              <a:rPr lang="en-US" altLang="zh-CN" dirty="0"/>
              <a:t>a</a:t>
            </a:r>
            <a:r>
              <a:rPr lang="zh-CN" altLang="en-US" dirty="0"/>
              <a:t>，一个后缀作为 </a:t>
            </a:r>
            <a:r>
              <a:rPr lang="en-US" altLang="zh-CN" dirty="0"/>
              <a:t>b</a:t>
            </a:r>
            <a:r>
              <a:rPr lang="zh-CN" altLang="en-US" dirty="0"/>
              <a:t>，前后缀各自连通</a:t>
            </a:r>
            <a:endParaRPr lang="en-US" altLang="zh-CN" dirty="0"/>
          </a:p>
          <a:p>
            <a:r>
              <a:rPr lang="zh-CN" altLang="en-US" dirty="0"/>
              <a:t>一个个加入前缀的子树，某次加入子树从</a:t>
            </a:r>
            <a:r>
              <a:rPr lang="en-US" altLang="zh-CN" dirty="0"/>
              <a:t> &lt;a </a:t>
            </a:r>
            <a:r>
              <a:rPr lang="zh-CN" altLang="en-US" dirty="0"/>
              <a:t>变成 </a:t>
            </a:r>
            <a:r>
              <a:rPr lang="en-US" altLang="zh-CN" dirty="0"/>
              <a:t>&gt;=a </a:t>
            </a:r>
            <a:r>
              <a:rPr lang="zh-CN" altLang="en-US" dirty="0"/>
              <a:t>的时候，这一个前缀一定 </a:t>
            </a:r>
            <a:r>
              <a:rPr lang="en-US" altLang="zh-CN" dirty="0"/>
              <a:t>&lt;</a:t>
            </a:r>
            <a:r>
              <a:rPr lang="en-US" altLang="zh-CN" dirty="0" err="1"/>
              <a:t>a+b</a:t>
            </a:r>
            <a:endParaRPr lang="en-US" altLang="zh-CN" dirty="0"/>
          </a:p>
          <a:p>
            <a:r>
              <a:rPr lang="zh-CN" altLang="en-US" dirty="0"/>
              <a:t>则剩余后缀的大小 </a:t>
            </a:r>
            <a:r>
              <a:rPr lang="en-US" altLang="zh-CN" dirty="0"/>
              <a:t>&gt;n-a-b=c&gt;=b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对于前后缀各自取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大小连通块，构造完毕。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25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81F62-582C-2C0D-58DE-663A4587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割空间与环空间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F64FB-B8F7-DAC6-E004-D7D3C3E7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在图 </a:t>
            </a:r>
            <a:r>
              <a:rPr lang="en-US" altLang="zh-CN" dirty="0"/>
              <a:t>G=(V,E) </a:t>
            </a:r>
            <a:r>
              <a:rPr lang="zh-CN" altLang="en-US" dirty="0"/>
              <a:t>上：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V </a:t>
            </a:r>
            <a:r>
              <a:rPr lang="zh-CN" altLang="en-US" dirty="0"/>
              <a:t>划分成两个子集 </a:t>
            </a:r>
            <a:r>
              <a:rPr lang="en-US" altLang="zh-CN" dirty="0"/>
              <a:t>V1,V2</a:t>
            </a:r>
            <a:r>
              <a:rPr lang="zh-CN" altLang="en-US" dirty="0"/>
              <a:t>，定义 </a:t>
            </a:r>
            <a:r>
              <a:rPr lang="en-US" altLang="zh-CN" dirty="0"/>
              <a:t>V1,V2 </a:t>
            </a:r>
            <a:r>
              <a:rPr lang="zh-CN" altLang="en-US" dirty="0"/>
              <a:t>间的</a:t>
            </a:r>
            <a:r>
              <a:rPr lang="zh-CN" altLang="en-US" b="1" dirty="0"/>
              <a:t>割集</a:t>
            </a:r>
            <a:r>
              <a:rPr lang="zh-CN" altLang="en-US" dirty="0"/>
              <a:t>为 </a:t>
            </a:r>
            <a:r>
              <a:rPr lang="en-US" altLang="zh-CN" dirty="0"/>
              <a:t>V1,V2 </a:t>
            </a:r>
            <a:r>
              <a:rPr lang="zh-CN" altLang="en-US" dirty="0"/>
              <a:t>之间的所有边。</a:t>
            </a:r>
            <a:endParaRPr lang="en-US" altLang="zh-CN" dirty="0"/>
          </a:p>
          <a:p>
            <a:r>
              <a:rPr lang="zh-CN" altLang="en-US" dirty="0"/>
              <a:t>将任意边集看作 </a:t>
            </a:r>
            <a:r>
              <a:rPr lang="en-US" altLang="zh-CN" dirty="0"/>
              <a:t>F_2 </a:t>
            </a:r>
            <a:r>
              <a:rPr lang="zh-CN" altLang="en-US" dirty="0"/>
              <a:t>上的 </a:t>
            </a:r>
            <a:r>
              <a:rPr lang="en-US" altLang="zh-CN" dirty="0"/>
              <a:t>m </a:t>
            </a:r>
            <a:r>
              <a:rPr lang="zh-CN" altLang="en-US" dirty="0"/>
              <a:t>维向量，所有割集生成的空间称为</a:t>
            </a:r>
            <a:r>
              <a:rPr lang="zh-CN" altLang="en-US" b="1" dirty="0"/>
              <a:t>割空间</a:t>
            </a:r>
            <a:r>
              <a:rPr lang="zh-CN" altLang="en-US" dirty="0"/>
              <a:t>。</a:t>
            </a:r>
            <a:endParaRPr lang="en-US" altLang="zh-CN" b="1" dirty="0"/>
          </a:p>
          <a:p>
            <a:r>
              <a:rPr lang="zh-CN" altLang="en-US" dirty="0"/>
              <a:t>定义 所有满足每个点的度数都为偶数的子图 的边集构成</a:t>
            </a:r>
            <a:r>
              <a:rPr lang="zh-CN" altLang="en-US" b="1" dirty="0"/>
              <a:t>环空间</a:t>
            </a:r>
            <a:r>
              <a:rPr lang="en-US" altLang="zh-CN" b="1" dirty="0"/>
              <a:t>	</a:t>
            </a:r>
            <a:r>
              <a:rPr lang="zh-CN" altLang="en-US" dirty="0"/>
              <a:t> 。</a:t>
            </a:r>
            <a:endParaRPr lang="en-US" altLang="zh-CN" b="1" dirty="0"/>
          </a:p>
          <a:p>
            <a:r>
              <a:rPr lang="zh-CN" altLang="en-US" dirty="0"/>
              <a:t>同一张无向图的割空间与环空间互为正交补。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4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0E1FB-665D-1F1A-3111-FC6AAF7D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切边等价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6F2EF-F510-D5F7-8ACC-00CCC3CC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404040"/>
                </a:solidFill>
                <a:effectLst/>
                <a:latin typeface="-apple-system"/>
              </a:rPr>
              <a:t>在一个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边双连通图中，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-apple-system"/>
              </a:rPr>
              <a:t>定义两条边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切边等价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，当且仅当：在任何 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 的简单环中，这两条边要么同时出现要么同时不出现。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两条边切边等价等价于，从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 中删去这两条边后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 不连通。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证明：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删去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e1 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后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e2 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为割边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sym typeface="Wingdings" panose="05000000000000000000" pitchFamily="2" charset="2"/>
              </a:rPr>
              <a:t>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sym typeface="Wingdings" panose="05000000000000000000" pitchFamily="2" charset="2"/>
              </a:rPr>
              <a:t>包含 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sym typeface="Wingdings" panose="05000000000000000000" pitchFamily="2" charset="2"/>
              </a:rPr>
              <a:t>e1 </a:t>
            </a:r>
            <a:r>
              <a:rPr lang="zh-CN" altLang="en-US" dirty="0">
                <a:solidFill>
                  <a:srgbClr val="404040"/>
                </a:solidFill>
                <a:latin typeface="-apple-system"/>
                <a:sym typeface="Wingdings" panose="05000000000000000000" pitchFamily="2" charset="2"/>
              </a:rPr>
              <a:t>的每个环都包含 </a:t>
            </a:r>
            <a:r>
              <a:rPr lang="en-US" altLang="zh-CN" dirty="0">
                <a:solidFill>
                  <a:srgbClr val="404040"/>
                </a:solidFill>
                <a:latin typeface="-apple-system"/>
                <a:sym typeface="Wingdings" panose="05000000000000000000" pitchFamily="2" charset="2"/>
              </a:rPr>
              <a:t>e2</a:t>
            </a:r>
          </a:p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等价于：任取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G 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的一棵生成树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T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，假设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e1,e2 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都是树边，不存在一条非树边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-apple-system"/>
              </a:rPr>
              <a:t>跨过其中一条却不跨过另一条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398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C09D3-026C-D8A7-78E3-A9F522C5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切边等价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6D961-733F-8AEF-B2FF-0BDFB860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我们不能给每条边设定一个长度为 </a:t>
            </a:r>
            <a:r>
              <a:rPr lang="en-US" altLang="zh-CN" dirty="0"/>
              <a:t>m </a:t>
            </a:r>
            <a:r>
              <a:rPr lang="zh-CN" altLang="en-US" dirty="0"/>
              <a:t>的向量，这样会复杂度过大</a:t>
            </a:r>
            <a:endParaRPr lang="en-US" altLang="zh-CN" dirty="0"/>
          </a:p>
          <a:p>
            <a:r>
              <a:rPr lang="zh-CN" altLang="en-US" dirty="0"/>
              <a:t>考虑为每条非树边设定一个随机权值，定义树边的权值为所有跨过它的非树边的权值异或和。</a:t>
            </a:r>
            <a:endParaRPr lang="en-US" altLang="zh-CN" dirty="0"/>
          </a:p>
          <a:p>
            <a:r>
              <a:rPr lang="zh-CN" altLang="en-US" dirty="0"/>
              <a:t>权值为 </a:t>
            </a:r>
            <a:r>
              <a:rPr lang="en-US" altLang="zh-CN" dirty="0"/>
              <a:t>0 </a:t>
            </a:r>
            <a:r>
              <a:rPr lang="zh-CN" altLang="en-US" dirty="0"/>
              <a:t>的边为割边；将剩余所有边按照权值划分成切边等价类。</a:t>
            </a:r>
            <a:endParaRPr lang="en-US" altLang="zh-CN" dirty="0"/>
          </a:p>
          <a:p>
            <a:r>
              <a:rPr lang="zh-CN" altLang="en-US" dirty="0"/>
              <a:t>任意异或和为 </a:t>
            </a:r>
            <a:r>
              <a:rPr lang="en-US" altLang="zh-CN" dirty="0"/>
              <a:t>0 </a:t>
            </a:r>
            <a:r>
              <a:rPr lang="zh-CN" altLang="en-US" dirty="0"/>
              <a:t>的边集为图的割集。</a:t>
            </a:r>
            <a:endParaRPr lang="en-US" altLang="zh-CN" dirty="0"/>
          </a:p>
          <a:p>
            <a:r>
              <a:rPr lang="zh-CN" altLang="en-US" dirty="0"/>
              <a:t>这个结论的证明：</a:t>
            </a:r>
            <a:r>
              <a:rPr lang="en-US" altLang="zh-CN" dirty="0"/>
              <a:t>https://rushcheyo.blog.uoj.ac/blog/6704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0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E3A3-05C7-89B9-DBDB-596843DB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切边等价的性质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058C3-4D71-8CDC-EC53-D72E6ADC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树上，权值相同的树边一定形成祖先</a:t>
            </a:r>
            <a:r>
              <a:rPr lang="en-US" altLang="zh-CN" dirty="0"/>
              <a:t>-</a:t>
            </a:r>
            <a:r>
              <a:rPr lang="zh-CN" altLang="en-US" dirty="0"/>
              <a:t>后代链。</a:t>
            </a:r>
            <a:endParaRPr lang="en-US" altLang="zh-CN" dirty="0"/>
          </a:p>
          <a:p>
            <a:r>
              <a:rPr lang="zh-CN" altLang="en-US" dirty="0"/>
              <a:t>两种不同权值的等价类一定完全包含或完全相离，即不会出现 </a:t>
            </a:r>
            <a:r>
              <a:rPr lang="en-US" altLang="zh-CN" dirty="0"/>
              <a:t>ABAB </a:t>
            </a:r>
            <a:r>
              <a:rPr lang="zh-CN" altLang="en-US" dirty="0"/>
              <a:t>的情况。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51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F16EA-90DA-61C1-1E8C-9A966077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WF2015 Tours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0B6E6-CD03-52F1-E55A-4D6B0214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</a:t>
            </a:r>
            <a:endParaRPr lang="en-US" altLang="zh-CN" dirty="0"/>
          </a:p>
          <a:p>
            <a:r>
              <a:rPr lang="zh-CN" altLang="en-US" dirty="0"/>
              <a:t>你需要选择一个颜色种类数 </a:t>
            </a:r>
            <a:r>
              <a:rPr lang="en-US" altLang="zh-CN" dirty="0"/>
              <a:t>k</a:t>
            </a:r>
            <a:r>
              <a:rPr lang="zh-CN" altLang="en-US" dirty="0"/>
              <a:t>，然后用这 </a:t>
            </a:r>
            <a:r>
              <a:rPr lang="en-US" altLang="zh-CN" dirty="0"/>
              <a:t>k </a:t>
            </a:r>
            <a:r>
              <a:rPr lang="zh-CN" altLang="en-US" dirty="0"/>
              <a:t>种颜色给每条边染色，</a:t>
            </a:r>
            <a:endParaRPr lang="en-US" altLang="zh-CN" dirty="0"/>
          </a:p>
          <a:p>
            <a:r>
              <a:rPr lang="zh-CN" altLang="en-US" dirty="0"/>
              <a:t>要求对于图中任意一个简单环，每种颜色的边的数量都相同。求所有可行的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https://www.luogu.com.cn/problem/P6914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C6D2F-3304-1AD2-DA8F-B76125A7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双连通性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535C-F314-24D0-9715-9FF6F3DE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边双连通分量缩点后变成一棵树</a:t>
            </a:r>
            <a:endParaRPr lang="en-US" altLang="zh-CN" dirty="0"/>
          </a:p>
          <a:p>
            <a:r>
              <a:rPr lang="zh-CN" altLang="en-US" dirty="0"/>
              <a:t>点双连通分量一般考虑建出圆方树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206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7A222-D930-6E4A-E54F-DC9D29C8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Koosaga’s</a:t>
            </a:r>
            <a:r>
              <a:rPr lang="en-US" altLang="zh-CN" dirty="0"/>
              <a:t>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65441-4302-D38D-26B1-7698B1CD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给出一张无向图，需要割掉 </a:t>
            </a:r>
            <a:r>
              <a:rPr lang="en-US" altLang="zh-CN" dirty="0"/>
              <a:t>&lt;=2 </a:t>
            </a:r>
            <a:r>
              <a:rPr lang="zh-CN" altLang="en-US" dirty="0"/>
              <a:t>条边，使得图成为二分图</a:t>
            </a:r>
            <a:endParaRPr lang="en-US" altLang="zh-CN" dirty="0"/>
          </a:p>
          <a:p>
            <a:r>
              <a:rPr lang="zh-CN" altLang="en-US" dirty="0"/>
              <a:t>求出最小需要割掉的边数，以及方案数</a:t>
            </a:r>
            <a:endParaRPr lang="en-US" altLang="zh-CN" dirty="0"/>
          </a:p>
          <a:p>
            <a:r>
              <a:rPr lang="en-US" altLang="zh-CN" dirty="0"/>
              <a:t>https://qoj.ac/problem/1351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05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CCC3E-539F-E813-3EB4-60B3CFEF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666F5-5399-F661-EEE8-421F62E3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1623" cy="4351338"/>
          </a:xfrm>
        </p:spPr>
        <p:txBody>
          <a:bodyPr/>
          <a:lstStyle/>
          <a:p>
            <a:r>
              <a:rPr lang="zh-CN" altLang="en-US" dirty="0"/>
              <a:t>给每条非树边一个随机权值，做 </a:t>
            </a:r>
            <a:r>
              <a:rPr lang="en-US" altLang="zh-CN" dirty="0" err="1"/>
              <a:t>xor</a:t>
            </a:r>
            <a:r>
              <a:rPr lang="en-US" altLang="zh-CN" dirty="0"/>
              <a:t> hash</a:t>
            </a:r>
          </a:p>
          <a:p>
            <a:r>
              <a:rPr lang="zh-CN" altLang="en-US" dirty="0"/>
              <a:t>考虑所有非树边，如果非树边和树边组成奇环，就把它加进集合 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这样做完之后，考虑图上所有边权的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zh-CN" altLang="en-US" dirty="0"/>
              <a:t>和，它一定等于 </a:t>
            </a:r>
            <a:r>
              <a:rPr lang="en-US" altLang="zh-CN" dirty="0"/>
              <a:t>S</a:t>
            </a:r>
            <a:r>
              <a:rPr lang="zh-CN" altLang="en-US" dirty="0"/>
              <a:t>（奇环对所有边权贡献了奇数次）</a:t>
            </a:r>
            <a:endParaRPr lang="en-US" altLang="zh-CN" dirty="0"/>
          </a:p>
          <a:p>
            <a:r>
              <a:rPr lang="zh-CN" altLang="en-US" dirty="0"/>
              <a:t>而对于二分图，所有边权的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= 0</a:t>
            </a:r>
          </a:p>
          <a:p>
            <a:r>
              <a:rPr lang="zh-CN" altLang="en-US" dirty="0"/>
              <a:t>现在想割两条边使得这两条边的 </a:t>
            </a:r>
            <a:r>
              <a:rPr lang="en-US" altLang="zh-CN" dirty="0" err="1"/>
              <a:t>xor</a:t>
            </a:r>
            <a:r>
              <a:rPr lang="en-US" altLang="zh-CN" dirty="0"/>
              <a:t> = S</a:t>
            </a:r>
            <a:r>
              <a:rPr lang="zh-CN" altLang="en-US" dirty="0"/>
              <a:t>，这样剩下的边 </a:t>
            </a:r>
            <a:r>
              <a:rPr lang="en-US" altLang="zh-CN" dirty="0" err="1"/>
              <a:t>xor</a:t>
            </a:r>
            <a:r>
              <a:rPr lang="en-US" altLang="zh-CN" dirty="0"/>
              <a:t> = 0</a:t>
            </a:r>
            <a:r>
              <a:rPr lang="zh-CN" altLang="en-US" dirty="0"/>
              <a:t>（即为二分图）</a:t>
            </a:r>
            <a:endParaRPr lang="en-US" altLang="zh-CN" dirty="0"/>
          </a:p>
          <a:p>
            <a:r>
              <a:rPr lang="zh-CN" altLang="en-US" dirty="0"/>
              <a:t>割</a:t>
            </a:r>
            <a:r>
              <a:rPr lang="en-US" altLang="zh-CN" dirty="0"/>
              <a:t>1</a:t>
            </a:r>
            <a:r>
              <a:rPr lang="zh-CN" altLang="en-US" dirty="0"/>
              <a:t>条边：查询有没有 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割</a:t>
            </a:r>
            <a:r>
              <a:rPr lang="en-US" altLang="zh-CN" dirty="0"/>
              <a:t>2</a:t>
            </a:r>
            <a:r>
              <a:rPr lang="zh-CN" altLang="en-US" dirty="0"/>
              <a:t>条边：枚举某一条权值 </a:t>
            </a:r>
            <a:r>
              <a:rPr lang="en-US" altLang="zh-CN" dirty="0"/>
              <a:t>x</a:t>
            </a:r>
            <a:r>
              <a:rPr lang="zh-CN" altLang="en-US" dirty="0"/>
              <a:t>，查询有没有 </a:t>
            </a:r>
            <a:r>
              <a:rPr lang="en-US" altLang="zh-CN" dirty="0"/>
              <a:t>S </a:t>
            </a:r>
            <a:r>
              <a:rPr lang="en-US" altLang="zh-CN" dirty="0" err="1"/>
              <a:t>xor</a:t>
            </a:r>
            <a:r>
              <a:rPr lang="en-US" altLang="zh-CN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215836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E28CB-1737-1D57-BE3A-B226881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边三连通分量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CC771-19FE-EDCB-1C68-C591D4A2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在同一个边三连通分量的充要条件是：不能割两条边 </a:t>
            </a:r>
            <a:r>
              <a:rPr lang="en-US" altLang="zh-CN" dirty="0"/>
              <a:t>e1,e2 </a:t>
            </a:r>
            <a:r>
              <a:rPr lang="zh-CN" altLang="en-US" dirty="0"/>
              <a:t>使得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不连通。</a:t>
            </a:r>
            <a:endParaRPr lang="en-US" altLang="zh-CN" dirty="0"/>
          </a:p>
          <a:p>
            <a:r>
              <a:rPr lang="zh-CN" altLang="en-US" dirty="0"/>
              <a:t>运用上述切边等价的性质，我们可以得到边三连通分量的求法：</a:t>
            </a:r>
            <a:endParaRPr lang="en-US" altLang="zh-CN" dirty="0"/>
          </a:p>
          <a:p>
            <a:r>
              <a:rPr lang="zh-CN" altLang="en-US" dirty="0"/>
              <a:t>把存在异或哈希值相同的边切开，得到的每个连通块就是边三连通分量。</a:t>
            </a:r>
            <a:endParaRPr lang="en-US" altLang="zh-CN" dirty="0"/>
          </a:p>
          <a:p>
            <a:r>
              <a:rPr lang="zh-CN" altLang="en-US" dirty="0"/>
              <a:t>将图中每个边三连通分量缩点后，会得到一棵边仙人掌。</a:t>
            </a:r>
            <a:endParaRPr lang="en-US" altLang="zh-CN" dirty="0"/>
          </a:p>
          <a:p>
            <a:r>
              <a:rPr lang="zh-CN" altLang="en-US" dirty="0"/>
              <a:t>仙人掌上的每一个环是异或哈希值相同的边。</a:t>
            </a:r>
          </a:p>
        </p:txBody>
      </p:sp>
    </p:spTree>
    <p:extLst>
      <p:ext uri="{BB962C8B-B14F-4D97-AF65-F5344CB8AC3E}">
        <p14:creationId xmlns:p14="http://schemas.microsoft.com/office/powerpoint/2010/main" val="2789746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1D5BA-7031-649E-2B96-EFDB56DE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CF1648F Two Avenues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E91DF-7E5A-8762-1D1E-9DD3C217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给定任意无向图，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条边，</a:t>
            </a:r>
            <a:r>
              <a:rPr lang="en-US" altLang="zh-CN" dirty="0"/>
              <a:t>q </a:t>
            </a:r>
            <a:r>
              <a:rPr lang="zh-CN" altLang="en-US" dirty="0"/>
              <a:t>对关键点 </a:t>
            </a:r>
            <a:r>
              <a:rPr lang="en-US" altLang="zh-CN" dirty="0"/>
              <a:t>(</a:t>
            </a:r>
            <a:r>
              <a:rPr lang="en-US" altLang="zh-CN" dirty="0" err="1"/>
              <a:t>x_i,y_i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你需要把恰好两条边标记为关键边，假设关键边边权为 </a:t>
            </a:r>
            <a:r>
              <a:rPr lang="en-US" altLang="zh-CN" dirty="0"/>
              <a:t>1</a:t>
            </a:r>
            <a:r>
              <a:rPr lang="zh-CN" altLang="en-US" dirty="0"/>
              <a:t>、普通边边权为 </a:t>
            </a:r>
            <a:r>
              <a:rPr lang="en-US" altLang="zh-CN" dirty="0"/>
              <a:t>0</a:t>
            </a:r>
            <a:r>
              <a:rPr lang="zh-CN" altLang="en-US" dirty="0"/>
              <a:t>，在这个图上求出 </a:t>
            </a:r>
            <a:r>
              <a:rPr lang="en-US" altLang="zh-CN" dirty="0"/>
              <a:t>dis(</a:t>
            </a:r>
            <a:r>
              <a:rPr lang="en-US" altLang="zh-CN" dirty="0" err="1"/>
              <a:t>x_i,y_i</a:t>
            </a:r>
            <a:r>
              <a:rPr lang="en-US" altLang="zh-CN" dirty="0"/>
              <a:t>) </a:t>
            </a:r>
            <a:r>
              <a:rPr lang="zh-CN" altLang="en-US" dirty="0"/>
              <a:t>的总和。</a:t>
            </a:r>
          </a:p>
          <a:p>
            <a:r>
              <a:rPr lang="zh-CN" altLang="en-US" dirty="0"/>
              <a:t>计算在任意选择两条关键边时，上式最大值。输出方案。</a:t>
            </a:r>
          </a:p>
          <a:p>
            <a:r>
              <a:rPr lang="en-US" altLang="zh-CN" dirty="0" err="1"/>
              <a:t>n,m,q</a:t>
            </a:r>
            <a:r>
              <a:rPr lang="en-US" altLang="zh-CN" dirty="0"/>
              <a:t>&lt;=500000</a:t>
            </a:r>
            <a:r>
              <a:rPr lang="zh-CN" altLang="en-US" dirty="0"/>
              <a:t>，</a:t>
            </a:r>
            <a:r>
              <a:rPr lang="en-US" altLang="zh-CN" dirty="0"/>
              <a:t>8s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288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298A7-68D2-33B8-F586-899084D0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16182-DFF0-117B-E0EE-A3315094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这题有很多种做法</a:t>
            </a:r>
            <a:endParaRPr lang="en-US" altLang="zh-CN" dirty="0"/>
          </a:p>
          <a:p>
            <a:r>
              <a:rPr lang="zh-CN" altLang="en-US" dirty="0"/>
              <a:t>考虑缩边三后，会形成边仙人掌：</a:t>
            </a:r>
            <a:endParaRPr lang="en-US" altLang="zh-CN" dirty="0"/>
          </a:p>
          <a:p>
            <a:r>
              <a:rPr lang="zh-CN" altLang="en-US" dirty="0"/>
              <a:t>割两条树边：贡献容易计算</a:t>
            </a:r>
            <a:endParaRPr lang="en-US" altLang="zh-CN" dirty="0"/>
          </a:p>
          <a:p>
            <a:r>
              <a:rPr lang="zh-CN" altLang="en-US" dirty="0"/>
              <a:t>割两条环边：需要在同一个环上</a:t>
            </a:r>
            <a:endParaRPr lang="en-US" altLang="zh-CN" dirty="0"/>
          </a:p>
          <a:p>
            <a:r>
              <a:rPr lang="zh-CN" altLang="en-US" dirty="0"/>
              <a:t>在环上枚举某条边删的位置，另一条边的位置有决策单调性</a:t>
            </a:r>
            <a:endParaRPr lang="en-US" altLang="zh-CN" dirty="0"/>
          </a:p>
          <a:p>
            <a:r>
              <a:rPr lang="zh-CN" altLang="en-US" dirty="0"/>
              <a:t>使用二位数点可以做到 </a:t>
            </a:r>
            <a:r>
              <a:rPr lang="en-US" altLang="zh-CN" dirty="0"/>
              <a:t>log^2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211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3274B-9C37-B88C-4235-8944CB50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DBA25-43E3-23E3-1E5A-CD13B78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每一个点对 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 </a:t>
            </a:r>
            <a:r>
              <a:rPr lang="zh-CN" altLang="en-US" dirty="0"/>
              <a:t>对应环上的一段区间</a:t>
            </a:r>
            <a:endParaRPr lang="en-US" altLang="zh-CN" dirty="0"/>
          </a:p>
          <a:p>
            <a:r>
              <a:rPr lang="zh-CN" altLang="en-US" dirty="0"/>
              <a:t>考虑枚举第一条环边，用线段树维护割另一条边位置会增加多少，那就是一堆区间加，全局单点最大值</a:t>
            </a:r>
            <a:endParaRPr lang="en-US" altLang="zh-CN" dirty="0"/>
          </a:p>
          <a:p>
            <a:r>
              <a:rPr lang="zh-CN" altLang="en-US" dirty="0"/>
              <a:t>扫描一下第一条环边的位置即可维护</a:t>
            </a:r>
            <a:endParaRPr lang="en-US" altLang="zh-CN" dirty="0"/>
          </a:p>
          <a:p>
            <a:r>
              <a:rPr lang="zh-CN" altLang="en-US" dirty="0"/>
              <a:t>但如果每个环都把 </a:t>
            </a:r>
            <a:r>
              <a:rPr lang="en-US" altLang="zh-CN" dirty="0"/>
              <a:t>q </a:t>
            </a:r>
            <a:r>
              <a:rPr lang="zh-CN" altLang="en-US" dirty="0"/>
              <a:t>个区间进行一下修改，复杂度不能接受</a:t>
            </a:r>
          </a:p>
        </p:txBody>
      </p:sp>
    </p:spTree>
    <p:extLst>
      <p:ext uri="{BB962C8B-B14F-4D97-AF65-F5344CB8AC3E}">
        <p14:creationId xmlns:p14="http://schemas.microsoft.com/office/powerpoint/2010/main" val="3126989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4310-5482-E26D-C6F6-5CF31480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640D0-3F26-B89E-712F-F2A676CE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考虑一个经典的</a:t>
            </a:r>
            <a:r>
              <a:rPr lang="en-US" altLang="zh-CN" dirty="0"/>
              <a:t>”</a:t>
            </a:r>
            <a:r>
              <a:rPr lang="zh-CN" altLang="en-US" dirty="0"/>
              <a:t>挂在 </a:t>
            </a:r>
            <a:r>
              <a:rPr lang="en-US" altLang="zh-CN" dirty="0"/>
              <a:t>LCA </a:t>
            </a:r>
            <a:r>
              <a:rPr lang="zh-CN" altLang="en-US" dirty="0"/>
              <a:t>处</a:t>
            </a:r>
            <a:r>
              <a:rPr lang="en-US" altLang="zh-CN" dirty="0"/>
              <a:t>”</a:t>
            </a:r>
            <a:r>
              <a:rPr lang="zh-CN" altLang="en-US" dirty="0"/>
              <a:t>优化：</a:t>
            </a:r>
            <a:endParaRPr lang="en-US" altLang="zh-CN" dirty="0"/>
          </a:p>
          <a:p>
            <a:r>
              <a:rPr lang="zh-CN" altLang="en-US" dirty="0"/>
              <a:t>建立圆方树，把每个 </a:t>
            </a:r>
            <a:r>
              <a:rPr lang="en-US" altLang="zh-CN" dirty="0"/>
              <a:t>(</a:t>
            </a:r>
            <a:r>
              <a:rPr lang="en-US" altLang="zh-CN" dirty="0" err="1"/>
              <a:t>xi,yi</a:t>
            </a:r>
            <a:r>
              <a:rPr lang="en-US" altLang="zh-CN" dirty="0"/>
              <a:t>) </a:t>
            </a:r>
            <a:r>
              <a:rPr lang="zh-CN" altLang="en-US" dirty="0"/>
              <a:t>挂在它们的 </a:t>
            </a:r>
            <a:r>
              <a:rPr lang="en-US" altLang="zh-CN" dirty="0"/>
              <a:t>LCA </a:t>
            </a:r>
            <a:r>
              <a:rPr lang="zh-CN" altLang="en-US" dirty="0"/>
              <a:t>的方点上</a:t>
            </a:r>
            <a:endParaRPr lang="en-US" altLang="zh-CN" dirty="0"/>
          </a:p>
          <a:p>
            <a:r>
              <a:rPr lang="zh-CN" altLang="en-US" dirty="0"/>
              <a:t>此时再考虑每个方点，可能的不同覆盖区间有两种：</a:t>
            </a:r>
            <a:endParaRPr lang="en-US" altLang="zh-CN" dirty="0"/>
          </a:p>
          <a:p>
            <a:r>
              <a:rPr lang="en-US" altLang="zh-CN" dirty="0"/>
              <a:t>1. (</a:t>
            </a:r>
            <a:r>
              <a:rPr lang="en-US" altLang="zh-CN" dirty="0" err="1"/>
              <a:t>xi,yi</a:t>
            </a:r>
            <a:r>
              <a:rPr lang="en-US" altLang="zh-CN" dirty="0"/>
              <a:t>) </a:t>
            </a:r>
            <a:r>
              <a:rPr lang="zh-CN" altLang="en-US" dirty="0"/>
              <a:t>的</a:t>
            </a:r>
            <a:r>
              <a:rPr lang="en-US" altLang="zh-CN" dirty="0"/>
              <a:t> LCA </a:t>
            </a:r>
            <a:r>
              <a:rPr lang="zh-CN" altLang="en-US" dirty="0"/>
              <a:t>是它，区间是任意的，为 </a:t>
            </a:r>
            <a:r>
              <a:rPr lang="en-US" altLang="zh-CN" dirty="0"/>
              <a:t>q 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区间每个儿子圆点到它的父亲圆点，只有 儿子数量</a:t>
            </a:r>
            <a:r>
              <a:rPr lang="en-US" altLang="zh-CN" dirty="0"/>
              <a:t> 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这样修改数降到 </a:t>
            </a:r>
            <a:r>
              <a:rPr lang="en-US" altLang="zh-CN" dirty="0"/>
              <a:t>O(</a:t>
            </a:r>
            <a:r>
              <a:rPr lang="en-US" altLang="zh-CN" dirty="0" err="1"/>
              <a:t>n+q</a:t>
            </a:r>
            <a:r>
              <a:rPr lang="en-US" altLang="zh-CN" dirty="0"/>
              <a:t>),</a:t>
            </a:r>
            <a:r>
              <a:rPr lang="zh-CN" altLang="en-US" dirty="0"/>
              <a:t>时间复杂度 </a:t>
            </a:r>
            <a:r>
              <a:rPr lang="en-US" altLang="zh-CN" dirty="0"/>
              <a:t>O((</a:t>
            </a:r>
            <a:r>
              <a:rPr lang="en-US" altLang="zh-CN" dirty="0" err="1"/>
              <a:t>n+q</a:t>
            </a:r>
            <a:r>
              <a:rPr lang="en-US" altLang="zh-CN" dirty="0"/>
              <a:t>)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C0D0F-350B-7720-B7FB-7AAC440D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585" y="4187808"/>
            <a:ext cx="3228999" cy="23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24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2E1AC-374D-953E-DAAB-10D46F10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[PA 2020] </a:t>
            </a:r>
            <a:r>
              <a:rPr lang="en-US" altLang="zh-CN" dirty="0" err="1"/>
              <a:t>Trzy</a:t>
            </a:r>
            <a:r>
              <a:rPr lang="en-US" altLang="zh-CN" dirty="0"/>
              <a:t> </a:t>
            </a:r>
            <a:r>
              <a:rPr lang="en-US" altLang="zh-CN" dirty="0" err="1"/>
              <a:t>drogi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7673F-453D-8C0A-4CD8-C26E75FF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给出一张无向图，求有多少种删去</a:t>
            </a:r>
            <a:r>
              <a:rPr lang="en-US" altLang="zh-CN" dirty="0"/>
              <a:t>3</a:t>
            </a:r>
            <a:r>
              <a:rPr lang="zh-CN" altLang="en-US" dirty="0"/>
              <a:t>条边的方案，使得图不连通。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https://www.luogu.com.cn/problem/P9105</a:t>
            </a:r>
            <a:endParaRPr lang="en-US" altLang="zh-CN" dirty="0"/>
          </a:p>
          <a:p>
            <a:r>
              <a:rPr lang="en-US" altLang="zh-CN" dirty="0"/>
              <a:t>n&lt;=200000,m&lt;=500000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008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92AF-454F-AB8D-D9AC-77835376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k-edge-connected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7AFD3-3B03-C4AC-D0A0-BC33C305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上一题 </a:t>
            </a:r>
            <a:r>
              <a:rPr lang="en-US" altLang="zh-CN" dirty="0"/>
              <a:t>Sol: https://www.cnblogs.com/Rainbowsjy/p/17305030.html</a:t>
            </a:r>
          </a:p>
          <a:p>
            <a:r>
              <a:rPr lang="zh-CN" altLang="en-US" dirty="0"/>
              <a:t>上一题中给出的做法可以求出边四连通分量</a:t>
            </a:r>
            <a:endParaRPr lang="en-US" altLang="zh-CN" dirty="0"/>
          </a:p>
          <a:p>
            <a:r>
              <a:rPr lang="en-US" altLang="zh-CN" dirty="0"/>
              <a:t> Determining 4-edge-connected components in linear time, </a:t>
            </a:r>
            <a:r>
              <a:rPr lang="en-US" altLang="zh-CN" dirty="0">
                <a:hlinkClick r:id="rId2"/>
              </a:rPr>
              <a:t>https://arxiv.org/abs/2105.01699</a:t>
            </a:r>
            <a:endParaRPr lang="en-US" altLang="zh-CN" dirty="0"/>
          </a:p>
          <a:p>
            <a:r>
              <a:rPr lang="zh-CN" altLang="en-US" dirty="0"/>
              <a:t>边五连通分量的求法（</a:t>
            </a:r>
            <a:r>
              <a:rPr lang="en-US" altLang="zh-CN" dirty="0"/>
              <a:t>Computing the 5-Edge-Connected Components in Linear Time, </a:t>
            </a:r>
            <a:r>
              <a:rPr lang="en-US" altLang="zh-CN" dirty="0">
                <a:hlinkClick r:id="rId3"/>
              </a:rPr>
              <a:t>https://arxiv.org/abs/2311.04865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43946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2F2C-806B-D53C-B229-E5C5A1CE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有向图上可达性问题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93F0F-CFEE-FAEB-9259-1CAE8F29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给出一张 </a:t>
            </a:r>
            <a:r>
              <a:rPr lang="en-US" altLang="zh-CN" dirty="0"/>
              <a:t>DAG</a:t>
            </a:r>
          </a:p>
          <a:p>
            <a:r>
              <a:rPr lang="zh-CN" altLang="en-US" dirty="0"/>
              <a:t>有 </a:t>
            </a:r>
            <a:r>
              <a:rPr lang="en-US" altLang="zh-CN" dirty="0"/>
              <a:t>q </a:t>
            </a:r>
            <a:r>
              <a:rPr lang="zh-CN" altLang="en-US" dirty="0"/>
              <a:t>次询问，每次询问区间 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，求有多少个点对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</a:t>
            </a:r>
            <a:r>
              <a:rPr lang="zh-CN" altLang="en-US" dirty="0"/>
              <a:t>满足：</a:t>
            </a:r>
            <a:r>
              <a:rPr lang="en-US" altLang="zh-CN" dirty="0"/>
              <a:t>u </a:t>
            </a:r>
            <a:r>
              <a:rPr lang="zh-CN" altLang="en-US" dirty="0"/>
              <a:t>可达到 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l&lt;=</a:t>
            </a:r>
            <a:r>
              <a:rPr lang="en-US" altLang="zh-CN" dirty="0" err="1"/>
              <a:t>u,v</a:t>
            </a:r>
            <a:r>
              <a:rPr lang="en-US" altLang="zh-CN" dirty="0"/>
              <a:t>&lt;=r</a:t>
            </a:r>
            <a:r>
              <a:rPr lang="zh-CN" altLang="en-US" dirty="0"/>
              <a:t>。</a:t>
            </a:r>
            <a:r>
              <a:rPr lang="pt-BR" altLang="zh-CN" b="0" i="0" dirty="0">
                <a:effectLst/>
                <a:latin typeface="KaTeX_Main"/>
              </a:rPr>
              <a:t> </a:t>
            </a:r>
          </a:p>
          <a:p>
            <a:r>
              <a:rPr lang="pt-BR" altLang="zh-CN" dirty="0"/>
              <a:t>n&lt;=100000,m&lt;=200000,8</a:t>
            </a:r>
            <a:r>
              <a:rPr lang="en-US" altLang="zh-CN" dirty="0"/>
              <a:t>s</a:t>
            </a:r>
          </a:p>
          <a:p>
            <a:r>
              <a:rPr lang="pt-BR" altLang="zh-CN" b="0" i="0" dirty="0">
                <a:effectLst/>
              </a:rPr>
              <a:t>https://www.luogu.com.cn/problem/P7349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95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6AFB9-40FA-99D1-8634-60448978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qoj4809. Maximum Range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71324-A028-1583-4DC6-99EA6A37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无向图，每条边有边权。</a:t>
            </a:r>
            <a:endParaRPr lang="en-US" altLang="zh-CN" dirty="0"/>
          </a:p>
          <a:p>
            <a:r>
              <a:rPr lang="zh-CN" altLang="en-US" dirty="0"/>
              <a:t>在图中找一个边不重复的环，最大化环上的最大边权</a:t>
            </a:r>
            <a:r>
              <a:rPr lang="en-US" altLang="zh-CN" dirty="0"/>
              <a:t>-</a:t>
            </a:r>
            <a:r>
              <a:rPr lang="zh-CN" altLang="en-US" dirty="0"/>
              <a:t>最小边权，需要构造方案。</a:t>
            </a:r>
          </a:p>
        </p:txBody>
      </p:sp>
    </p:spTree>
    <p:extLst>
      <p:ext uri="{BB962C8B-B14F-4D97-AF65-F5344CB8AC3E}">
        <p14:creationId xmlns:p14="http://schemas.microsoft.com/office/powerpoint/2010/main" val="377113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24A2B-E219-A364-FF21-4B3F4FF2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1DEC7-A5BC-C831-F579-1B4A1802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85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一看就只能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统计</a:t>
            </a:r>
            <a:endParaRPr lang="en-US" altLang="zh-CN" dirty="0"/>
          </a:p>
          <a:p>
            <a:r>
              <a:rPr lang="zh-CN" altLang="en-US" dirty="0"/>
              <a:t>对于蓝色部分可以直接 </a:t>
            </a:r>
            <a:r>
              <a:rPr lang="en-US" altLang="zh-CN" dirty="0" err="1"/>
              <a:t>bitset</a:t>
            </a:r>
            <a:r>
              <a:rPr lang="zh-CN" altLang="en-US" dirty="0"/>
              <a:t>，然后前缀和</a:t>
            </a:r>
            <a:endParaRPr lang="en-US" altLang="zh-CN" dirty="0"/>
          </a:p>
          <a:p>
            <a:r>
              <a:rPr lang="zh-CN" altLang="en-US" dirty="0"/>
              <a:t>橙色部分是转置，可以建反图跑 </a:t>
            </a:r>
            <a:r>
              <a:rPr lang="en-US" altLang="zh-CN" dirty="0" err="1"/>
              <a:t>bitset</a:t>
            </a:r>
            <a:endParaRPr lang="en-US" altLang="zh-CN" dirty="0"/>
          </a:p>
          <a:p>
            <a:r>
              <a:rPr lang="zh-CN" altLang="en-US" dirty="0"/>
              <a:t>绿色部分暴力 </a:t>
            </a:r>
            <a:r>
              <a:rPr lang="en-US" altLang="zh-CN" dirty="0"/>
              <a:t>O(w) </a:t>
            </a:r>
            <a:r>
              <a:rPr lang="zh-CN" altLang="en-US" dirty="0"/>
              <a:t>次 </a:t>
            </a:r>
            <a:r>
              <a:rPr lang="en-US" altLang="zh-CN" dirty="0" err="1"/>
              <a:t>popcount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O(n^2/</a:t>
            </a:r>
            <a:r>
              <a:rPr lang="en-US" altLang="zh-CN" dirty="0" err="1"/>
              <a:t>w+qw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A9211D-4A36-68A3-E71B-16C55BD8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976" y="1656907"/>
            <a:ext cx="4084120" cy="35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6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FA95-5923-700D-0A83-CA13F197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CFgym103119K Candy Ads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3A280-1448-B7B4-0A48-0AC3641E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块广告牌，每块会覆盖 </a:t>
            </a:r>
            <a:r>
              <a:rPr lang="en-US" altLang="zh-CN" dirty="0"/>
              <a:t>[x1,x2]-[y1,y2] </a:t>
            </a:r>
            <a:r>
              <a:rPr lang="zh-CN" altLang="en-US" dirty="0"/>
              <a:t>的矩形范围</a:t>
            </a:r>
            <a:endParaRPr lang="en-US" altLang="zh-CN" dirty="0"/>
          </a:p>
          <a:p>
            <a:r>
              <a:rPr lang="zh-CN" altLang="en-US" dirty="0"/>
              <a:t>你需要选择一些广告牌让它们出现，但广告牌不能互相覆盖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m </a:t>
            </a:r>
            <a:r>
              <a:rPr lang="zh-CN" altLang="en-US" dirty="0"/>
              <a:t>个限制，要求广告牌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至少要有一个出现</a:t>
            </a:r>
            <a:endParaRPr lang="en-US" altLang="zh-CN" dirty="0"/>
          </a:p>
          <a:p>
            <a:r>
              <a:rPr lang="en-US" altLang="zh-CN" dirty="0"/>
              <a:t>n&lt;=50000</a:t>
            </a:r>
            <a:r>
              <a:rPr lang="zh-CN" altLang="en-US" dirty="0"/>
              <a:t>，坐标范围 </a:t>
            </a:r>
            <a:r>
              <a:rPr lang="en-US" altLang="zh-CN" dirty="0"/>
              <a:t>&lt;=2000</a:t>
            </a:r>
          </a:p>
          <a:p>
            <a:r>
              <a:rPr lang="en-US" altLang="zh-CN" dirty="0"/>
              <a:t>https://codeforces.com/gym/103119/problem/K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971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D78D1-4A40-F5B1-AB57-9B1F21F3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7A5B-BEDC-4814-FD4B-3A6115AC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r>
              <a:rPr lang="zh-CN" altLang="en-US" dirty="0"/>
              <a:t>，对每个广告牌建立两个点 选</a:t>
            </a:r>
            <a:r>
              <a:rPr lang="en-US" altLang="zh-CN" dirty="0"/>
              <a:t>/</a:t>
            </a:r>
            <a:r>
              <a:rPr lang="zh-CN" altLang="en-US" dirty="0"/>
              <a:t>不选</a:t>
            </a:r>
            <a:endParaRPr lang="en-US" altLang="zh-CN" dirty="0"/>
          </a:p>
          <a:p>
            <a:r>
              <a:rPr lang="zh-CN" altLang="en-US" dirty="0"/>
              <a:t>对于每个广告牌，可以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处理出它和哪些广告牌相交</a:t>
            </a:r>
            <a:endParaRPr lang="en-US" altLang="zh-CN" dirty="0"/>
          </a:p>
          <a:p>
            <a:r>
              <a:rPr lang="zh-CN" altLang="en-US" dirty="0"/>
              <a:t>然后要跑强连通分量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不能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优化，怎么办？</a:t>
            </a:r>
            <a:endParaRPr lang="en-US" altLang="zh-CN" dirty="0"/>
          </a:p>
          <a:p>
            <a:r>
              <a:rPr lang="en-US" altLang="zh-CN" dirty="0"/>
              <a:t>Kosaraju </a:t>
            </a:r>
            <a:r>
              <a:rPr lang="zh-CN" altLang="en-US" dirty="0"/>
              <a:t>只用了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能到哪些点，可以 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优化！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8637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2902B-5EFB-21D6-4A8C-6ACA3D49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广义串并联图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A4F7D-E917-2C74-38BC-33A0937D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对于图中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任意四个不同的点 </a:t>
            </a:r>
            <a:r>
              <a:rPr lang="en-US" altLang="zh-CN" dirty="0"/>
              <a:t>A,B,C,D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都不能找到六条路径，使得其中任意两条路径除公共端点外没有公共点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，且这六条路径分别连接四个点中的每一对点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——</a:t>
            </a:r>
            <a:r>
              <a:rPr lang="en-US" altLang="zh-CN" dirty="0"/>
              <a:t>AB,AC,AD,BC,BD,CD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。（没有与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同胚的子图）</a:t>
            </a:r>
            <a:endParaRPr lang="en-US" altLang="zh-CN" b="0" i="0" dirty="0">
              <a:solidFill>
                <a:srgbClr val="333333"/>
              </a:solidFill>
              <a:effectLst/>
              <a:latin typeface="等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满足上述性质的图为广义串并联图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8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7521C-26EE-4077-BCAC-981E07D0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广义串并联图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65727-7B7F-61AD-F5ED-45C9DF51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连通的广义串并联图可以通过以下操作将图变成一个点：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删一度点（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rake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缩二度点（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compress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叠合重边（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twist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963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290D1-7CB1-200A-5C1B-B3B46B4F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[SNOI2020] </a:t>
            </a:r>
            <a:r>
              <a:rPr lang="zh-CN" altLang="en-US" dirty="0"/>
              <a:t>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5BE3B-AA10-08DD-C988-355CDCC6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给定一张图，已知图是仙人掌上加一条边。</a:t>
            </a:r>
            <a:endParaRPr lang="en-US" altLang="zh-CN" dirty="0"/>
          </a:p>
          <a:p>
            <a:r>
              <a:rPr lang="zh-CN" altLang="en-US" dirty="0"/>
              <a:t>求图的生成树个数</a:t>
            </a:r>
          </a:p>
        </p:txBody>
      </p:sp>
    </p:spTree>
    <p:extLst>
      <p:ext uri="{BB962C8B-B14F-4D97-AF65-F5344CB8AC3E}">
        <p14:creationId xmlns:p14="http://schemas.microsoft.com/office/powerpoint/2010/main" val="2179856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6E72E-22BE-BB62-1BE5-8C6C82C9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UER #3 </a:t>
            </a:r>
            <a:r>
              <a:rPr lang="zh-CN" altLang="en-US" dirty="0"/>
              <a:t>开学前的涂鸦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FEB74-2730-7F5C-57C3-26713297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 </a:t>
            </a:r>
            <a:r>
              <a:rPr lang="en-US" altLang="zh-CN" dirty="0"/>
              <a:t>n </a:t>
            </a:r>
            <a:r>
              <a:rPr lang="zh-CN" altLang="en-US" dirty="0"/>
              <a:t>个点的树，以及额外的 </a:t>
            </a:r>
            <a:r>
              <a:rPr lang="en-US" altLang="zh-CN" dirty="0"/>
              <a:t>k 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zh-CN" altLang="en-US" dirty="0"/>
              <a:t>求保留一个边的子集，使得图仍然连通的方案数</a:t>
            </a:r>
            <a:endParaRPr lang="en-US" altLang="zh-CN" dirty="0"/>
          </a:p>
          <a:p>
            <a:r>
              <a:rPr lang="en-US" altLang="zh-CN" dirty="0"/>
              <a:t>n&lt;=100000,k&lt;=10 </a:t>
            </a:r>
          </a:p>
          <a:p>
            <a:r>
              <a:rPr lang="en-US" altLang="zh-CN" dirty="0"/>
              <a:t>https://uoj.ac/problem/138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65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23950-A496-211A-EC02-1037CA4E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3CA7E-4E21-9DEB-3C45-6D01AD35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用随机赋权 </a:t>
            </a:r>
            <a:r>
              <a:rPr lang="en-US" altLang="zh-CN" dirty="0" err="1"/>
              <a:t>xor</a:t>
            </a:r>
            <a:r>
              <a:rPr lang="en-US" altLang="zh-CN" dirty="0"/>
              <a:t> hash </a:t>
            </a:r>
            <a:r>
              <a:rPr lang="zh-CN" altLang="en-US" dirty="0"/>
              <a:t>后，把边分成等价类</a:t>
            </a:r>
            <a:endParaRPr lang="en-US" altLang="zh-CN" dirty="0"/>
          </a:p>
          <a:p>
            <a:r>
              <a:rPr lang="zh-CN" altLang="en-US" dirty="0"/>
              <a:t>枚举哪些等价类中的边要割掉，如果有一个 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 0 </a:t>
            </a:r>
            <a:r>
              <a:rPr lang="zh-CN" altLang="en-US" dirty="0"/>
              <a:t>的子集则不可行</a:t>
            </a:r>
            <a:endParaRPr lang="en-US" altLang="zh-CN" dirty="0"/>
          </a:p>
          <a:p>
            <a:r>
              <a:rPr lang="zh-CN" altLang="en-US" dirty="0"/>
              <a:t>等价类可能有很多，但是如果爆搜</a:t>
            </a:r>
            <a:r>
              <a:rPr lang="en-US" altLang="zh-CN" dirty="0"/>
              <a:t>+</a:t>
            </a:r>
            <a:r>
              <a:rPr lang="zh-CN" altLang="en-US" dirty="0"/>
              <a:t>用线性基判定有没有 </a:t>
            </a:r>
            <a:r>
              <a:rPr lang="en-US" altLang="zh-CN" dirty="0" err="1"/>
              <a:t>xor</a:t>
            </a:r>
            <a:r>
              <a:rPr lang="en-US" altLang="zh-CN" dirty="0"/>
              <a:t>=0</a:t>
            </a:r>
            <a:r>
              <a:rPr lang="zh-CN" altLang="en-US" dirty="0"/>
              <a:t>，就能过</a:t>
            </a:r>
          </a:p>
        </p:txBody>
      </p:sp>
    </p:spTree>
    <p:extLst>
      <p:ext uri="{BB962C8B-B14F-4D97-AF65-F5344CB8AC3E}">
        <p14:creationId xmlns:p14="http://schemas.microsoft.com/office/powerpoint/2010/main" val="4080816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01D8D-BBE7-51CF-7CA2-0D9DC6F9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EDB6C-96A4-6470-F090-2A4CE156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来自：</a:t>
            </a:r>
            <a:r>
              <a:rPr lang="en-US" altLang="zh-CN" dirty="0">
                <a:hlinkClick r:id="rId2"/>
              </a:rPr>
              <a:t>https://hehezhou.blog.uoj.ac/blog/7446</a:t>
            </a:r>
            <a:endParaRPr lang="en-US" altLang="zh-CN" dirty="0"/>
          </a:p>
          <a:p>
            <a:r>
              <a:rPr lang="zh-CN" altLang="en-US" dirty="0"/>
              <a:t>先对原图做广义串并联图收缩，使得每个点 </a:t>
            </a:r>
            <a:r>
              <a:rPr lang="en-US" altLang="zh-CN" dirty="0"/>
              <a:t>deg&gt;=3</a:t>
            </a:r>
          </a:p>
          <a:p>
            <a:r>
              <a:rPr lang="zh-CN" altLang="en-US" dirty="0"/>
              <a:t>此时 </a:t>
            </a:r>
            <a:r>
              <a:rPr lang="en-US" altLang="zh-CN" dirty="0"/>
              <a:t>m&gt;=3n/2, m&lt;=n+k-1, n&lt;=2k-2&lt;=18</a:t>
            </a:r>
          </a:p>
          <a:p>
            <a:r>
              <a:rPr lang="zh-CN" altLang="en-US" dirty="0"/>
              <a:t>新图的每条边有断开方案数 </a:t>
            </a:r>
            <a:r>
              <a:rPr lang="en-US" altLang="zh-CN" dirty="0"/>
              <a:t>d[u][v] </a:t>
            </a:r>
            <a:r>
              <a:rPr lang="zh-CN" altLang="en-US" dirty="0"/>
              <a:t>和连接方案数 </a:t>
            </a:r>
            <a:r>
              <a:rPr lang="en-US" altLang="zh-CN" dirty="0"/>
              <a:t>c[u][v]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076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6349-B5BA-BECA-6F19-613A4EEC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7D680-2F77-582A-CE4D-5ECB0E65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对新图状压 </a:t>
            </a:r>
            <a:r>
              <a:rPr lang="en-US" altLang="zh-CN" dirty="0"/>
              <a:t>DP</a:t>
            </a:r>
          </a:p>
          <a:p>
            <a:r>
              <a:rPr lang="zh-CN" altLang="en-US" dirty="0"/>
              <a:t>设 </a:t>
            </a:r>
            <a:r>
              <a:rPr lang="en-US" altLang="zh-CN" dirty="0"/>
              <a:t>f[s] </a:t>
            </a:r>
            <a:r>
              <a:rPr lang="zh-CN" altLang="en-US" dirty="0"/>
              <a:t>表示 </a:t>
            </a:r>
            <a:r>
              <a:rPr lang="en-US" altLang="zh-CN" dirty="0"/>
              <a:t>s </a:t>
            </a:r>
            <a:r>
              <a:rPr lang="zh-CN" altLang="en-US" dirty="0"/>
              <a:t>子集连通的方案数，</a:t>
            </a:r>
            <a:r>
              <a:rPr lang="en-US" altLang="zh-CN" dirty="0"/>
              <a:t>g[s] </a:t>
            </a:r>
            <a:r>
              <a:rPr lang="zh-CN" altLang="en-US" dirty="0"/>
              <a:t>表示 </a:t>
            </a:r>
            <a:r>
              <a:rPr lang="en-US" altLang="zh-CN" dirty="0"/>
              <a:t>s </a:t>
            </a:r>
            <a:r>
              <a:rPr lang="zh-CN" altLang="en-US" dirty="0"/>
              <a:t>子集任意的方案数</a:t>
            </a:r>
            <a:endParaRPr lang="en-US" altLang="zh-CN" dirty="0"/>
          </a:p>
          <a:p>
            <a:r>
              <a:rPr lang="en-US" altLang="zh-CN" dirty="0"/>
              <a:t>g[s] = \prod {s </a:t>
            </a:r>
            <a:r>
              <a:rPr lang="zh-CN" altLang="en-US" dirty="0"/>
              <a:t>拆分成 </a:t>
            </a:r>
            <a:r>
              <a:rPr lang="en-US" altLang="zh-CN" dirty="0"/>
              <a:t>T1,T2..Tk} f[Ti] * d[u][v] (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属于不同的 </a:t>
            </a:r>
            <a:r>
              <a:rPr lang="en-US" altLang="zh-CN" dirty="0"/>
              <a:t>Ti)</a:t>
            </a:r>
          </a:p>
          <a:p>
            <a:r>
              <a:rPr lang="zh-CN" altLang="en-US" dirty="0"/>
              <a:t>设 </a:t>
            </a:r>
            <a:r>
              <a:rPr lang="en-US" altLang="zh-CN" dirty="0"/>
              <a:t>D[s] </a:t>
            </a:r>
            <a:r>
              <a:rPr lang="zh-CN" altLang="en-US" dirty="0"/>
              <a:t>表示 </a:t>
            </a:r>
            <a:r>
              <a:rPr lang="en-US" altLang="zh-CN" dirty="0"/>
              <a:t>\prod d[u][v] (</a:t>
            </a:r>
            <a:r>
              <a:rPr lang="en-US" altLang="zh-CN" dirty="0" err="1"/>
              <a:t>u,v</a:t>
            </a:r>
            <a:r>
              <a:rPr lang="en-US" altLang="zh-CN" dirty="0"/>
              <a:t> in S)</a:t>
            </a:r>
          </a:p>
          <a:p>
            <a:r>
              <a:rPr lang="zh-CN" altLang="en-US" dirty="0"/>
              <a:t>再设 </a:t>
            </a:r>
            <a:r>
              <a:rPr lang="en-US" altLang="zh-CN" dirty="0"/>
              <a:t>f’[s] = f[s]/D[s], g’[s] = g[s]/D[s]</a:t>
            </a:r>
          </a:p>
          <a:p>
            <a:r>
              <a:rPr lang="en-US" altLang="zh-CN" dirty="0"/>
              <a:t>g’[s] = \prod {s </a:t>
            </a:r>
            <a:r>
              <a:rPr lang="zh-CN" altLang="en-US" dirty="0"/>
              <a:t>拆分成 </a:t>
            </a:r>
            <a:r>
              <a:rPr lang="en-US" altLang="zh-CN" dirty="0"/>
              <a:t>T1,T2..Tk} f’[Ti]</a:t>
            </a:r>
          </a:p>
        </p:txBody>
      </p:sp>
    </p:spTree>
    <p:extLst>
      <p:ext uri="{BB962C8B-B14F-4D97-AF65-F5344CB8AC3E}">
        <p14:creationId xmlns:p14="http://schemas.microsoft.com/office/powerpoint/2010/main" val="28719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F107-EF70-A2D5-A76D-57A14356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B1ABC-7D9D-7805-54BC-A6620E20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对于一个边双，任意选两条边，我们都可以构造一个边不重复的环，同时经过这两条边</a:t>
            </a:r>
            <a:endParaRPr lang="en-US" altLang="zh-CN" dirty="0"/>
          </a:p>
          <a:p>
            <a:r>
              <a:rPr lang="zh-CN" altLang="en-US" dirty="0"/>
              <a:t>对于每一个边双，求出最大边权</a:t>
            </a:r>
            <a:r>
              <a:rPr lang="en-US" altLang="zh-CN" dirty="0"/>
              <a:t>-</a:t>
            </a:r>
            <a:r>
              <a:rPr lang="zh-CN" altLang="en-US" dirty="0"/>
              <a:t>最小边权，取最大值就是答案。</a:t>
            </a:r>
            <a:endParaRPr lang="en-US" altLang="zh-CN" dirty="0"/>
          </a:p>
          <a:p>
            <a:r>
              <a:rPr lang="zh-CN" altLang="en-US" dirty="0"/>
              <a:t>构造方案的一个简洁做法：</a:t>
            </a:r>
            <a:endParaRPr lang="en-US" altLang="zh-CN" dirty="0"/>
          </a:p>
          <a:p>
            <a:r>
              <a:rPr lang="zh-CN" altLang="en-US" dirty="0"/>
              <a:t>在两条边中间各自建立一个虚点 </a:t>
            </a:r>
            <a:r>
              <a:rPr lang="en-US" altLang="zh-CN" dirty="0" err="1"/>
              <a:t>s,t</a:t>
            </a:r>
            <a:r>
              <a:rPr lang="zh-CN" altLang="en-US" dirty="0"/>
              <a:t>，建一张每条边容量为 </a:t>
            </a:r>
            <a:r>
              <a:rPr lang="en-US" altLang="zh-CN" dirty="0"/>
              <a:t>1 </a:t>
            </a:r>
            <a:r>
              <a:rPr lang="zh-CN" altLang="en-US" dirty="0"/>
              <a:t>的图</a:t>
            </a:r>
            <a:endParaRPr lang="en-US" altLang="zh-CN" dirty="0"/>
          </a:p>
          <a:p>
            <a:r>
              <a:rPr lang="zh-CN" altLang="en-US" dirty="0"/>
              <a:t>求 </a:t>
            </a:r>
            <a:r>
              <a:rPr lang="en-US" altLang="zh-CN" dirty="0"/>
              <a:t>s </a:t>
            </a:r>
            <a:r>
              <a:rPr lang="zh-CN" altLang="en-US" dirty="0"/>
              <a:t>到 </a:t>
            </a:r>
            <a:r>
              <a:rPr lang="en-US" altLang="zh-CN" dirty="0"/>
              <a:t>t </a:t>
            </a:r>
            <a:r>
              <a:rPr lang="zh-CN" altLang="en-US" dirty="0"/>
              <a:t>的最大流，增广到流量为 </a:t>
            </a:r>
            <a:r>
              <a:rPr lang="en-US" altLang="zh-CN" dirty="0"/>
              <a:t>2 </a:t>
            </a:r>
            <a:r>
              <a:rPr lang="zh-CN" altLang="en-US" dirty="0"/>
              <a:t>后停止</a:t>
            </a:r>
            <a:endParaRPr lang="en-US" altLang="zh-CN" dirty="0"/>
          </a:p>
          <a:p>
            <a:r>
              <a:rPr lang="zh-CN" altLang="en-US" dirty="0"/>
              <a:t>得到有流量的边，跑一个欧拉路（或进行分类讨论），就得到了环</a:t>
            </a:r>
            <a:endParaRPr lang="en-US" altLang="zh-CN" dirty="0"/>
          </a:p>
          <a:p>
            <a:r>
              <a:rPr lang="zh-CN" altLang="en-US" dirty="0"/>
              <a:t>时间复杂度线性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881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A3D86-2722-D610-B3B5-AA91F83A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41960-6F01-FBF8-E62D-6476BB95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从集合幂级数考虑：</a:t>
            </a:r>
            <a:r>
              <a:rPr lang="en-US" altLang="zh-CN" dirty="0"/>
              <a:t>g’ = exp(f’) , f’ = ln(g’)</a:t>
            </a:r>
          </a:p>
          <a:p>
            <a:r>
              <a:rPr lang="zh-CN" altLang="en-US" dirty="0"/>
              <a:t>而 </a:t>
            </a:r>
            <a:r>
              <a:rPr lang="en-US" altLang="zh-CN" dirty="0"/>
              <a:t>g[s] </a:t>
            </a:r>
            <a:r>
              <a:rPr lang="zh-CN" altLang="en-US" dirty="0"/>
              <a:t>是容易求的</a:t>
            </a:r>
            <a:endParaRPr lang="en-US" altLang="zh-CN" dirty="0"/>
          </a:p>
          <a:p>
            <a:r>
              <a:rPr lang="zh-CN" altLang="en-US" dirty="0"/>
              <a:t>做集合幂级数 </a:t>
            </a:r>
            <a:r>
              <a:rPr lang="en-US" altLang="zh-CN" dirty="0"/>
              <a:t>ln</a:t>
            </a:r>
            <a:r>
              <a:rPr lang="zh-CN" altLang="en-US" dirty="0"/>
              <a:t>，时间复杂度 </a:t>
            </a:r>
            <a:r>
              <a:rPr lang="en-US" altLang="zh-CN" dirty="0"/>
              <a:t>O(n+k^2 4^k) </a:t>
            </a:r>
            <a:r>
              <a:rPr lang="zh-CN" altLang="en-US" dirty="0"/>
              <a:t>（新图的点数为 </a:t>
            </a:r>
            <a:r>
              <a:rPr lang="en-US" altLang="zh-CN" dirty="0"/>
              <a:t>2k-2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773478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A4AC4-9C5A-3116-5DC0-9AB3EAD0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“广义串并联树”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DAEAA-2C2D-5B96-1A83-8286E7C2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上题的 </a:t>
            </a:r>
            <a:r>
              <a:rPr lang="en-US" altLang="zh-CN" dirty="0"/>
              <a:t>DP </a:t>
            </a:r>
            <a:r>
              <a:rPr lang="zh-CN" altLang="en-US" dirty="0"/>
              <a:t>过程可以看作 </a:t>
            </a:r>
            <a:r>
              <a:rPr lang="en-US" altLang="zh-CN" dirty="0"/>
              <a:t>cluster </a:t>
            </a:r>
            <a:r>
              <a:rPr lang="zh-CN" altLang="en-US" dirty="0"/>
              <a:t>的合并</a:t>
            </a:r>
            <a:endParaRPr lang="en-US" altLang="zh-CN" dirty="0"/>
          </a:p>
          <a:p>
            <a:r>
              <a:rPr lang="zh-CN" altLang="en-US" dirty="0"/>
              <a:t>这个合并过程可以建树，</a:t>
            </a:r>
            <a:r>
              <a:rPr lang="en-US" altLang="zh-CN" dirty="0"/>
              <a:t>DP </a:t>
            </a:r>
            <a:r>
              <a:rPr lang="zh-CN" altLang="en-US" dirty="0"/>
              <a:t>就是在树上从下到上合并</a:t>
            </a:r>
            <a:endParaRPr lang="en-US" altLang="zh-CN" dirty="0"/>
          </a:p>
          <a:p>
            <a:r>
              <a:rPr lang="zh-CN" altLang="en-US" dirty="0"/>
              <a:t>其实是对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广义串并联图建出了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Top Tree</a:t>
            </a:r>
          </a:p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在这个树的结构上，我们可以做动态 </a:t>
            </a:r>
            <a:r>
              <a:rPr lang="en-US" altLang="zh-CN" dirty="0"/>
              <a:t>DP </a:t>
            </a:r>
            <a:r>
              <a:rPr lang="zh-CN" altLang="en-US" dirty="0"/>
              <a:t>等操作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408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2A56B-07A0-530F-38C1-26F9916D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TTPC2024_1_c Segment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5DA45-CB07-CB65-BCE6-7BD09C04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给定一棵类似线段树的图</a:t>
            </a:r>
            <a:endParaRPr lang="en-US" altLang="zh-CN" dirty="0"/>
          </a:p>
          <a:p>
            <a:r>
              <a:rPr lang="zh-CN" altLang="en-US" dirty="0"/>
              <a:t>支持修改边权，查询两点间最短路</a:t>
            </a:r>
            <a:endParaRPr lang="en-US" altLang="zh-CN" dirty="0"/>
          </a:p>
          <a:p>
            <a:r>
              <a:rPr lang="en-US" altLang="zh-CN" dirty="0"/>
              <a:t>https://qoj.ac/problem/9877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D5F7FD-F66D-18CB-C541-6B1459F6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75" y="3742049"/>
            <a:ext cx="10229925" cy="2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93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4E6A-0E49-91F5-179D-4BDBAA40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0AE0F-068D-0871-95EB-341E814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显然是广义串并联图</a:t>
            </a:r>
            <a:endParaRPr lang="en-US" altLang="zh-CN" dirty="0"/>
          </a:p>
          <a:p>
            <a:r>
              <a:rPr lang="zh-CN" altLang="en-US" dirty="0"/>
              <a:t>收缩后建出的广义串并联树高 </a:t>
            </a:r>
            <a:r>
              <a:rPr lang="en-US" altLang="zh-CN" dirty="0"/>
              <a:t>log</a:t>
            </a:r>
          </a:p>
          <a:p>
            <a:r>
              <a:rPr lang="zh-CN" altLang="en-US" dirty="0"/>
              <a:t>暴力枚举祖先的界点即可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22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A58D-8888-9E84-19F0-F773DE8F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还有什么图是广义串并联图？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7798C-82EE-DA98-9E0A-9E0F9DA8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三角剖分图</a:t>
            </a:r>
            <a:endParaRPr lang="en-US" altLang="zh-CN" dirty="0"/>
          </a:p>
          <a:p>
            <a:r>
              <a:rPr lang="zh-CN" altLang="en-US" dirty="0"/>
              <a:t>笛卡尔树式建图（一般用于优化建图后）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JOISC2017 </a:t>
            </a:r>
            <a:r>
              <a:rPr lang="zh-CN" altLang="en-US" dirty="0"/>
              <a:t>火车旅行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6639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E50C7-E486-FB4B-8E96-1400BC72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A76DA-7BF2-9A68-5C8F-B6777CFE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定义无向图 </a:t>
            </a:r>
            <a:r>
              <a:rPr lang="en-US" altLang="zh-CN" dirty="0"/>
              <a:t>G=(V,E) </a:t>
            </a:r>
            <a:r>
              <a:rPr lang="zh-CN" altLang="en-US" dirty="0"/>
              <a:t>的一个树分解为：</a:t>
            </a:r>
            <a:endParaRPr lang="en-US" altLang="zh-CN" dirty="0"/>
          </a:p>
          <a:p>
            <a:r>
              <a:rPr lang="zh-CN" altLang="en-US" dirty="0"/>
              <a:t>构建一棵新树 </a:t>
            </a:r>
            <a:r>
              <a:rPr lang="en-US" altLang="zh-CN" dirty="0"/>
              <a:t>(V’,E’)</a:t>
            </a:r>
          </a:p>
          <a:p>
            <a:r>
              <a:rPr lang="zh-CN" altLang="en-US" dirty="0"/>
              <a:t>对于树上的每个点，存储一个点集 </a:t>
            </a:r>
            <a:r>
              <a:rPr lang="en-US" altLang="zh-CN" dirty="0" err="1"/>
              <a:t>X_i</a:t>
            </a:r>
            <a:r>
              <a:rPr lang="zh-CN" altLang="en-US" dirty="0"/>
              <a:t>，</a:t>
            </a:r>
            <a:r>
              <a:rPr lang="en-US" altLang="zh-CN" dirty="0" err="1"/>
              <a:t>X_i</a:t>
            </a:r>
            <a:r>
              <a:rPr lang="en-US" altLang="zh-CN" dirty="0"/>
              <a:t> </a:t>
            </a:r>
            <a:r>
              <a:rPr lang="zh-CN" altLang="en-US" dirty="0"/>
              <a:t>中的每个点对应原图上的点，并且 </a:t>
            </a:r>
            <a:r>
              <a:rPr lang="en-US" altLang="zh-CN" dirty="0" err="1"/>
              <a:t>X_i</a:t>
            </a:r>
            <a:r>
              <a:rPr lang="en-US" altLang="zh-CN" dirty="0"/>
              <a:t> </a:t>
            </a:r>
            <a:r>
              <a:rPr lang="zh-CN" altLang="en-US" dirty="0"/>
              <a:t>的并集为 </a:t>
            </a:r>
            <a:r>
              <a:rPr lang="en-US" altLang="zh-CN" dirty="0"/>
              <a:t>V</a:t>
            </a:r>
            <a:r>
              <a:rPr lang="zh-CN" altLang="en-US" dirty="0"/>
              <a:t>（称点集 </a:t>
            </a:r>
            <a:r>
              <a:rPr lang="en-US" altLang="zh-CN" dirty="0" err="1"/>
              <a:t>X_i</a:t>
            </a:r>
            <a:r>
              <a:rPr lang="en-US" altLang="zh-CN" dirty="0"/>
              <a:t> </a:t>
            </a:r>
            <a:r>
              <a:rPr lang="zh-CN" altLang="en-US" dirty="0"/>
              <a:t>为这个点的 </a:t>
            </a:r>
            <a:r>
              <a:rPr lang="en-US" altLang="zh-CN" dirty="0"/>
              <a:t>bag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对于原图上的任意一条边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 ∈E</a:t>
            </a:r>
            <a:r>
              <a:rPr lang="zh-CN" altLang="en-US" dirty="0"/>
              <a:t>，存在一个新树上的 </a:t>
            </a:r>
            <a:r>
              <a:rPr lang="en-US" altLang="zh-CN" dirty="0"/>
              <a:t>bag</a:t>
            </a:r>
            <a:r>
              <a:rPr lang="zh-CN" altLang="en-US" dirty="0"/>
              <a:t> </a:t>
            </a:r>
            <a:r>
              <a:rPr lang="en-US" altLang="zh-CN" dirty="0" err="1"/>
              <a:t>X_i</a:t>
            </a:r>
            <a:r>
              <a:rPr lang="zh-CN" altLang="en-US" dirty="0"/>
              <a:t>，使得 </a:t>
            </a:r>
            <a:r>
              <a:rPr lang="en-US" altLang="zh-CN" dirty="0" err="1"/>
              <a:t>u,v</a:t>
            </a:r>
            <a:r>
              <a:rPr lang="en-US" altLang="zh-CN" dirty="0"/>
              <a:t> ∈ </a:t>
            </a:r>
            <a:r>
              <a:rPr lang="en-US" altLang="zh-CN" dirty="0" err="1"/>
              <a:t>X_i</a:t>
            </a:r>
            <a:endParaRPr lang="en-US" altLang="zh-CN" dirty="0"/>
          </a:p>
          <a:p>
            <a:r>
              <a:rPr lang="zh-CN" altLang="en-US" dirty="0"/>
              <a:t>对于原图上的任意一个点 </a:t>
            </a:r>
            <a:r>
              <a:rPr lang="en-US" altLang="zh-CN" dirty="0"/>
              <a:t>u</a:t>
            </a:r>
            <a:r>
              <a:rPr lang="zh-CN" altLang="en-US" dirty="0"/>
              <a:t>，它存在于新树上的若干个 </a:t>
            </a:r>
            <a:r>
              <a:rPr lang="en-US" altLang="zh-CN" dirty="0"/>
              <a:t>bag </a:t>
            </a:r>
            <a:r>
              <a:rPr lang="zh-CN" altLang="en-US" dirty="0"/>
              <a:t>中，这些 </a:t>
            </a:r>
            <a:r>
              <a:rPr lang="en-US" altLang="zh-CN" dirty="0"/>
              <a:t>bag </a:t>
            </a:r>
            <a:r>
              <a:rPr lang="zh-CN" altLang="en-US" dirty="0"/>
              <a:t>在新树上必须是一个连通块</a:t>
            </a:r>
          </a:p>
        </p:txBody>
      </p:sp>
    </p:spTree>
    <p:extLst>
      <p:ext uri="{BB962C8B-B14F-4D97-AF65-F5344CB8AC3E}">
        <p14:creationId xmlns:p14="http://schemas.microsoft.com/office/powerpoint/2010/main" val="3006301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8304D-E6DB-8C4B-0ED3-4D9A8C22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有界树宽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A6365-D2F2-0D8D-5908-E4D4C604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一个树分解的宽为 </a:t>
            </a:r>
            <a:r>
              <a:rPr lang="en-US" altLang="zh-CN" dirty="0"/>
              <a:t>max(|</a:t>
            </a:r>
            <a:r>
              <a:rPr lang="en-US" altLang="zh-CN" dirty="0" err="1"/>
              <a:t>X_i</a:t>
            </a:r>
            <a:r>
              <a:rPr lang="en-US" altLang="zh-CN" dirty="0"/>
              <a:t>|)-1</a:t>
            </a:r>
          </a:p>
          <a:p>
            <a:r>
              <a:rPr lang="zh-CN" altLang="en-US" dirty="0"/>
              <a:t>图 </a:t>
            </a:r>
            <a:r>
              <a:rPr lang="en-US" altLang="zh-CN" dirty="0"/>
              <a:t>G </a:t>
            </a:r>
            <a:r>
              <a:rPr lang="zh-CN" altLang="en-US" dirty="0"/>
              <a:t>的树宽 </a:t>
            </a:r>
            <a:r>
              <a:rPr lang="en-US" altLang="zh-CN" dirty="0" err="1"/>
              <a:t>tw</a:t>
            </a:r>
            <a:r>
              <a:rPr lang="en-US" altLang="zh-CN" dirty="0"/>
              <a:t>(G) </a:t>
            </a:r>
            <a:r>
              <a:rPr lang="zh-CN" altLang="en-US" dirty="0"/>
              <a:t>为所有 </a:t>
            </a:r>
            <a:r>
              <a:rPr lang="en-US" altLang="zh-CN" dirty="0"/>
              <a:t>G </a:t>
            </a:r>
            <a:r>
              <a:rPr lang="zh-CN" altLang="en-US" dirty="0"/>
              <a:t>的树分解中最小的宽。</a:t>
            </a:r>
            <a:endParaRPr lang="en-US" altLang="zh-CN" dirty="0"/>
          </a:p>
          <a:p>
            <a:r>
              <a:rPr lang="en-US" altLang="zh-CN" dirty="0"/>
              <a:t>k-</a:t>
            </a:r>
            <a:r>
              <a:rPr lang="zh-CN" altLang="en-US" dirty="0"/>
              <a:t>树是由 </a:t>
            </a:r>
            <a:r>
              <a:rPr lang="en-US" altLang="zh-CN" dirty="0"/>
              <a:t>k+1 </a:t>
            </a:r>
            <a:r>
              <a:rPr lang="zh-CN" altLang="en-US" dirty="0"/>
              <a:t>个点的完全图，进行若干次加点，满足每次添加的点恰好与之前的 </a:t>
            </a:r>
            <a:r>
              <a:rPr lang="en-US" altLang="zh-CN" dirty="0"/>
              <a:t>k </a:t>
            </a:r>
            <a:r>
              <a:rPr lang="zh-CN" altLang="en-US" dirty="0"/>
              <a:t>个点之间有边，且这 </a:t>
            </a:r>
            <a:r>
              <a:rPr lang="en-US" altLang="zh-CN" dirty="0"/>
              <a:t>k </a:t>
            </a:r>
            <a:r>
              <a:rPr lang="zh-CN" altLang="en-US" dirty="0"/>
              <a:t>个点之间两两有边，生成的图。</a:t>
            </a:r>
            <a:endParaRPr lang="en-US" altLang="zh-CN" dirty="0"/>
          </a:p>
          <a:p>
            <a:r>
              <a:rPr lang="en-US" altLang="zh-CN" dirty="0" err="1"/>
              <a:t>tw</a:t>
            </a:r>
            <a:r>
              <a:rPr lang="en-US" altLang="zh-CN" dirty="0"/>
              <a:t>(G)&lt;=k </a:t>
            </a:r>
            <a:r>
              <a:rPr lang="zh-CN" altLang="en-US" dirty="0"/>
              <a:t>当且仅当 </a:t>
            </a:r>
            <a:r>
              <a:rPr lang="en-US" altLang="zh-CN" dirty="0"/>
              <a:t>G </a:t>
            </a:r>
            <a:r>
              <a:rPr lang="zh-CN" altLang="en-US" dirty="0"/>
              <a:t>为某一个 </a:t>
            </a:r>
            <a:r>
              <a:rPr lang="en-US" altLang="zh-CN" dirty="0"/>
              <a:t>k-</a:t>
            </a:r>
            <a:r>
              <a:rPr lang="zh-CN" altLang="en-US" dirty="0"/>
              <a:t>树的子图。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655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7B549-2B13-63C9-F6CE-0F9C8B92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树分解的应用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2B423-5D5B-6AD9-A866-FB549BD4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在树宽 </a:t>
            </a:r>
            <a:r>
              <a:rPr lang="en-US" altLang="zh-CN" dirty="0"/>
              <a:t>k </a:t>
            </a:r>
            <a:r>
              <a:rPr lang="zh-CN" altLang="en-US" dirty="0"/>
              <a:t>较小的情况下，我们将图上的问题转化为树上的问题，从而解决一些图上难解的问题。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求图上最大独立集</a:t>
            </a:r>
            <a:r>
              <a:rPr lang="en-US" altLang="zh-CN" dirty="0"/>
              <a:t>/</a:t>
            </a:r>
            <a:r>
              <a:rPr lang="zh-CN" altLang="en-US" dirty="0"/>
              <a:t>最大团：</a:t>
            </a:r>
            <a:endParaRPr lang="en-US" altLang="zh-CN" dirty="0"/>
          </a:p>
          <a:p>
            <a:r>
              <a:rPr lang="zh-CN" altLang="en-US" dirty="0"/>
              <a:t>从下到上树形 </a:t>
            </a:r>
            <a:r>
              <a:rPr lang="en-US" altLang="zh-CN" dirty="0"/>
              <a:t>DP</a:t>
            </a:r>
            <a:r>
              <a:rPr lang="zh-CN" altLang="en-US" dirty="0"/>
              <a:t>，在每个点状压 </a:t>
            </a:r>
            <a:r>
              <a:rPr lang="en-US" altLang="zh-CN" dirty="0"/>
              <a:t>bag </a:t>
            </a:r>
            <a:r>
              <a:rPr lang="zh-CN" altLang="en-US" dirty="0"/>
              <a:t>中的点是否选</a:t>
            </a:r>
          </a:p>
          <a:p>
            <a:r>
              <a:rPr lang="zh-CN" altLang="en-US" dirty="0"/>
              <a:t>时间复杂度 </a:t>
            </a:r>
            <a:r>
              <a:rPr lang="en-US" altLang="zh-CN" dirty="0"/>
              <a:t>O(n*2^k*poly(k))</a:t>
            </a:r>
          </a:p>
        </p:txBody>
      </p:sp>
    </p:spTree>
    <p:extLst>
      <p:ext uri="{BB962C8B-B14F-4D97-AF65-F5344CB8AC3E}">
        <p14:creationId xmlns:p14="http://schemas.microsoft.com/office/powerpoint/2010/main" val="2701188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3FC5-C425-A3A8-6F44-5E5C924C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树分解的应用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48FE-B641-C2B6-C1B0-14977B75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多次询问，求图上任意两点间最短路：</a:t>
            </a:r>
            <a:endParaRPr lang="en-US" altLang="zh-CN" dirty="0"/>
          </a:p>
          <a:p>
            <a:r>
              <a:rPr lang="zh-CN" altLang="en-US" dirty="0"/>
              <a:t>考虑对树进行点分治，对于每一层分治，树形 </a:t>
            </a:r>
            <a:r>
              <a:rPr lang="en-US" altLang="zh-CN" dirty="0"/>
              <a:t>DP </a:t>
            </a:r>
            <a:r>
              <a:rPr lang="zh-CN" altLang="en-US" dirty="0"/>
              <a:t>预处理所有点（的所有 </a:t>
            </a:r>
            <a:r>
              <a:rPr lang="en-US" altLang="zh-CN" dirty="0"/>
              <a:t>bag </a:t>
            </a:r>
            <a:r>
              <a:rPr lang="zh-CN" altLang="en-US" dirty="0"/>
              <a:t>中的点）到分治中心的 </a:t>
            </a:r>
            <a:r>
              <a:rPr lang="en-US" altLang="zh-CN" dirty="0"/>
              <a:t>bag </a:t>
            </a:r>
            <a:r>
              <a:rPr lang="zh-CN" altLang="en-US" dirty="0"/>
              <a:t>中的点的最短距离。</a:t>
            </a:r>
            <a:endParaRPr lang="en-US" altLang="zh-CN" dirty="0"/>
          </a:p>
          <a:p>
            <a:r>
              <a:rPr lang="zh-CN" altLang="en-US" dirty="0"/>
              <a:t>查询时，由于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之间的路径一定经过某个分治中心的 </a:t>
            </a:r>
            <a:r>
              <a:rPr lang="en-US" altLang="zh-CN" dirty="0"/>
              <a:t>bag</a:t>
            </a:r>
            <a:r>
              <a:rPr lang="zh-CN" altLang="en-US" dirty="0"/>
              <a:t>，枚举分治中心即可</a:t>
            </a:r>
            <a:endParaRPr lang="en-US" altLang="zh-CN" dirty="0"/>
          </a:p>
          <a:p>
            <a:r>
              <a:rPr lang="zh-CN" altLang="en-US" dirty="0"/>
              <a:t>实际上选任意子树中包含 </a:t>
            </a:r>
            <a:r>
              <a:rPr lang="en-US" altLang="zh-CN" dirty="0" err="1"/>
              <a:t>u,v</a:t>
            </a:r>
            <a:r>
              <a:rPr lang="en-US" altLang="zh-CN" dirty="0"/>
              <a:t> </a:t>
            </a:r>
            <a:r>
              <a:rPr lang="zh-CN" altLang="en-US" dirty="0"/>
              <a:t>的一个分治中心即可。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O(n*</a:t>
            </a:r>
            <a:r>
              <a:rPr lang="en-US" altLang="zh-CN" dirty="0" err="1"/>
              <a:t>logn</a:t>
            </a:r>
            <a:r>
              <a:rPr lang="en-US" altLang="zh-CN" dirty="0"/>
              <a:t>*poly(k)+q*k)</a:t>
            </a:r>
          </a:p>
          <a:p>
            <a:r>
              <a:rPr lang="zh-CN" altLang="en-US" dirty="0"/>
              <a:t>一份代码实现：</a:t>
            </a:r>
            <a:r>
              <a:rPr lang="en-US" altLang="zh-CN" dirty="0"/>
              <a:t>https://uoj.ac/submission/622306</a:t>
            </a:r>
          </a:p>
        </p:txBody>
      </p:sp>
    </p:spTree>
    <p:extLst>
      <p:ext uri="{BB962C8B-B14F-4D97-AF65-F5344CB8AC3E}">
        <p14:creationId xmlns:p14="http://schemas.microsoft.com/office/powerpoint/2010/main" val="4072744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B5E2-3D2F-2801-57BA-E3754B6E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特殊图的树宽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AADD-17AC-DC7B-5806-E7AA61B6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广义串并联图的树宽不超过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Halin</a:t>
            </a:r>
            <a:r>
              <a:rPr lang="en-US" altLang="zh-CN" dirty="0"/>
              <a:t> graphs</a:t>
            </a:r>
            <a:r>
              <a:rPr lang="zh-CN" altLang="en-US" dirty="0"/>
              <a:t>，</a:t>
            </a:r>
            <a:r>
              <a:rPr lang="en-US" altLang="zh-CN" dirty="0"/>
              <a:t>Apollonian networks </a:t>
            </a:r>
            <a:r>
              <a:rPr lang="zh-CN" altLang="en-US" dirty="0"/>
              <a:t>的树宽不超过 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思考题：</a:t>
            </a:r>
            <a:endParaRPr lang="en-US" altLang="zh-CN" dirty="0"/>
          </a:p>
          <a:p>
            <a:r>
              <a:rPr lang="zh-CN" altLang="en-US" dirty="0"/>
              <a:t>如何构造广义串并联图的树分解？</a:t>
            </a:r>
            <a:endParaRPr lang="en-US" altLang="zh-CN" dirty="0"/>
          </a:p>
          <a:p>
            <a:r>
              <a:rPr lang="zh-CN" altLang="en-US" dirty="0"/>
              <a:t>假设对每个边有一个 </a:t>
            </a:r>
            <a:r>
              <a:rPr lang="en-US" altLang="zh-CN" dirty="0"/>
              <a:t>bag {</a:t>
            </a:r>
            <a:r>
              <a:rPr lang="en-US" altLang="zh-CN" dirty="0" err="1"/>
              <a:t>u,v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对于每次缩二度点操作，假设缩的是 </a:t>
            </a:r>
            <a:r>
              <a:rPr lang="en-US" altLang="zh-CN" dirty="0"/>
              <a:t>u-x-v</a:t>
            </a:r>
            <a:r>
              <a:rPr lang="zh-CN" altLang="en-US" dirty="0"/>
              <a:t>，那么建立一个新的 </a:t>
            </a:r>
            <a:r>
              <a:rPr lang="en-US" altLang="zh-CN" dirty="0"/>
              <a:t>bag {</a:t>
            </a:r>
            <a:r>
              <a:rPr lang="en-US" altLang="zh-CN" dirty="0" err="1"/>
              <a:t>u,x,v</a:t>
            </a:r>
            <a:r>
              <a:rPr lang="en-US" altLang="zh-CN" dirty="0"/>
              <a:t>},{</a:t>
            </a:r>
            <a:r>
              <a:rPr lang="en-US" altLang="zh-CN" dirty="0" err="1"/>
              <a:t>u,v</a:t>
            </a:r>
            <a:r>
              <a:rPr lang="en-US" altLang="zh-CN" dirty="0"/>
              <a:t>}</a:t>
            </a:r>
            <a:r>
              <a:rPr lang="zh-CN" altLang="en-US" dirty="0"/>
              <a:t>，然后把 </a:t>
            </a:r>
            <a:r>
              <a:rPr lang="en-US" altLang="zh-CN" dirty="0"/>
              <a:t>{</a:t>
            </a:r>
            <a:r>
              <a:rPr lang="en-US" altLang="zh-CN" dirty="0" err="1"/>
              <a:t>u,x</a:t>
            </a:r>
            <a:r>
              <a:rPr lang="en-US" altLang="zh-CN" dirty="0"/>
              <a:t>},{</a:t>
            </a:r>
            <a:r>
              <a:rPr lang="en-US" altLang="zh-CN" dirty="0" err="1"/>
              <a:t>x,v</a:t>
            </a:r>
            <a:r>
              <a:rPr lang="en-US" altLang="zh-CN" dirty="0"/>
              <a:t>},{</a:t>
            </a:r>
            <a:r>
              <a:rPr lang="en-US" altLang="zh-CN" dirty="0" err="1"/>
              <a:t>u,v</a:t>
            </a:r>
            <a:r>
              <a:rPr lang="en-US" altLang="zh-CN" dirty="0"/>
              <a:t>} </a:t>
            </a:r>
            <a:r>
              <a:rPr lang="zh-CN" altLang="en-US" dirty="0"/>
              <a:t>都连到 </a:t>
            </a:r>
            <a:r>
              <a:rPr lang="en-US" altLang="zh-CN" dirty="0"/>
              <a:t>{</a:t>
            </a:r>
            <a:r>
              <a:rPr lang="en-US" altLang="zh-CN" dirty="0" err="1"/>
              <a:t>u,x,v</a:t>
            </a:r>
            <a:r>
              <a:rPr lang="en-US" altLang="zh-CN" dirty="0"/>
              <a:t>} </a:t>
            </a:r>
            <a:r>
              <a:rPr lang="zh-CN" altLang="en-US" dirty="0"/>
              <a:t>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83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D9B04-E0FD-2838-EFC8-38FE59A9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SWTR-8 </a:t>
            </a:r>
            <a:r>
              <a:rPr lang="zh-CN" altLang="en-US" dirty="0"/>
              <a:t>地地铁铁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7565-EA82-C112-1412-13336CEE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给出无向连通图，每条边标有 </a:t>
            </a:r>
            <a:r>
              <a:rPr lang="en-US" altLang="zh-CN" dirty="0"/>
              <a:t>D </a:t>
            </a:r>
            <a:r>
              <a:rPr lang="zh-CN" altLang="en-US" dirty="0"/>
              <a:t>或 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计数有多少个点对 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r>
              <a:rPr lang="zh-CN" altLang="en-US" dirty="0"/>
              <a:t>满足：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之间存在同时出现 </a:t>
            </a:r>
            <a:r>
              <a:rPr lang="en-US" altLang="zh-CN" dirty="0"/>
              <a:t>D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的简单路径。</a:t>
            </a:r>
            <a:endParaRPr lang="en-US" altLang="zh-CN" dirty="0"/>
          </a:p>
          <a:p>
            <a:r>
              <a:rPr lang="en-US" altLang="zh-CN" dirty="0"/>
              <a:t>https://www.luogu.com.cn/problem/P8456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864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C206-3742-FA14-CD3B-461C2C33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特殊图的树宽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79D16-5F1D-19D5-585A-6A9AB23F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如何构造 </a:t>
            </a:r>
            <a:r>
              <a:rPr lang="en-US" altLang="zh-CN" dirty="0" err="1"/>
              <a:t>Halin</a:t>
            </a:r>
            <a:r>
              <a:rPr lang="en-US" altLang="zh-CN" dirty="0"/>
              <a:t> graphs </a:t>
            </a:r>
            <a:r>
              <a:rPr lang="zh-CN" altLang="en-US" dirty="0"/>
              <a:t>的树分解（</a:t>
            </a:r>
            <a:r>
              <a:rPr lang="en-US" altLang="zh-CN" dirty="0"/>
              <a:t> https://qoj.ac/problem/6103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Halin</a:t>
            </a:r>
            <a:r>
              <a:rPr lang="en-US" altLang="zh-CN" dirty="0"/>
              <a:t> graphs</a:t>
            </a:r>
            <a:r>
              <a:rPr lang="zh-CN" altLang="en-US" dirty="0"/>
              <a:t>：将一棵树的叶子按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序排成一个序列 </a:t>
            </a:r>
            <a:r>
              <a:rPr lang="en-US" altLang="zh-CN" dirty="0"/>
              <a:t>u_1,u_2..u_k</a:t>
            </a:r>
            <a:r>
              <a:rPr lang="zh-CN" altLang="en-US" dirty="0"/>
              <a:t>，连边所有的 </a:t>
            </a:r>
            <a:r>
              <a:rPr lang="en-US" altLang="zh-CN" dirty="0"/>
              <a:t>(u_i,u_i+1) </a:t>
            </a:r>
            <a:r>
              <a:rPr lang="zh-CN" altLang="en-US" dirty="0"/>
              <a:t>以及 </a:t>
            </a:r>
            <a:r>
              <a:rPr lang="en-US" altLang="zh-CN" dirty="0"/>
              <a:t>(u_1,u_k) </a:t>
            </a:r>
            <a:r>
              <a:rPr lang="zh-CN" altLang="en-US" dirty="0"/>
              <a:t>得到的图</a:t>
            </a:r>
            <a:endParaRPr lang="en-US" altLang="zh-CN" dirty="0"/>
          </a:p>
          <a:p>
            <a:r>
              <a:rPr lang="zh-CN" altLang="en-US" dirty="0"/>
              <a:t>考虑 </a:t>
            </a:r>
            <a:r>
              <a:rPr lang="en-US" altLang="zh-CN" dirty="0" err="1"/>
              <a:t>dfs</a:t>
            </a:r>
            <a:r>
              <a:rPr lang="en-US" altLang="zh-CN" dirty="0"/>
              <a:t> </a:t>
            </a:r>
            <a:r>
              <a:rPr lang="zh-CN" altLang="en-US" dirty="0"/>
              <a:t>子树，从下到上，每次返回 </a:t>
            </a:r>
            <a:r>
              <a:rPr lang="en-US" altLang="zh-CN" dirty="0"/>
              <a:t>bag {</a:t>
            </a:r>
            <a:r>
              <a:rPr lang="en-US" altLang="zh-CN" dirty="0" err="1"/>
              <a:t>u,l,r</a:t>
            </a:r>
            <a:r>
              <a:rPr lang="en-US" altLang="zh-CN" dirty="0"/>
              <a:t>}</a:t>
            </a:r>
            <a:r>
              <a:rPr lang="zh-CN" altLang="en-US" dirty="0"/>
              <a:t>（</a:t>
            </a:r>
            <a:r>
              <a:rPr lang="en-US" altLang="zh-CN" dirty="0" err="1"/>
              <a:t>l,r</a:t>
            </a:r>
            <a:r>
              <a:rPr lang="en-US" altLang="zh-CN" dirty="0"/>
              <a:t> </a:t>
            </a:r>
            <a:r>
              <a:rPr lang="zh-CN" altLang="en-US" dirty="0"/>
              <a:t>为两端的叶子）</a:t>
            </a:r>
            <a:endParaRPr lang="en-US" altLang="zh-CN" dirty="0"/>
          </a:p>
          <a:p>
            <a:r>
              <a:rPr lang="zh-CN" altLang="en-US" dirty="0"/>
              <a:t>合并子树时会产生大小为 </a:t>
            </a:r>
            <a:r>
              <a:rPr lang="en-US" altLang="zh-CN" dirty="0"/>
              <a:t>4 </a:t>
            </a:r>
            <a:r>
              <a:rPr lang="zh-CN" altLang="en-US" dirty="0"/>
              <a:t>的 </a:t>
            </a:r>
            <a:r>
              <a:rPr lang="en-US" altLang="zh-CN" dirty="0"/>
              <a:t>bag</a:t>
            </a:r>
          </a:p>
          <a:p>
            <a:r>
              <a:rPr lang="zh-CN" altLang="en-US" dirty="0"/>
              <a:t>可以解决：</a:t>
            </a:r>
            <a:r>
              <a:rPr lang="en-US" altLang="zh-CN" dirty="0"/>
              <a:t>https://www.luogu.com.cn/problem/P11342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8123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FC4B5-4060-6879-380E-CE26964B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集训队互测</a:t>
            </a:r>
            <a:r>
              <a:rPr lang="en-US" altLang="zh-CN" dirty="0"/>
              <a:t>2021】</a:t>
            </a:r>
            <a:r>
              <a:rPr lang="zh-CN" altLang="en-US" dirty="0"/>
              <a:t>逛公园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170E-0E36-27FA-7E85-0DFE926D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给出带边权的广义串并联图</a:t>
            </a:r>
            <a:endParaRPr lang="en-US" altLang="zh-CN" dirty="0"/>
          </a:p>
          <a:p>
            <a:r>
              <a:rPr lang="en-US" altLang="zh-CN" dirty="0"/>
              <a:t>Q</a:t>
            </a:r>
            <a:r>
              <a:rPr lang="zh-CN" altLang="en-US" dirty="0"/>
              <a:t>次询问，每次询问一个点集，求点集内两两最短路之和</a:t>
            </a:r>
            <a:endParaRPr lang="en-US" altLang="zh-CN" dirty="0"/>
          </a:p>
          <a:p>
            <a:r>
              <a:rPr lang="en-US" altLang="zh-CN" dirty="0"/>
              <a:t>https://uoj.ac/problem/598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315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B2D2-0D15-0201-1711-614C71A0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10EBA-16B2-6934-9E41-58FE7495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建立树分解，考虑用点分治做最短路的做法</a:t>
            </a:r>
            <a:endParaRPr lang="en-US" altLang="zh-CN" dirty="0"/>
          </a:p>
          <a:p>
            <a:r>
              <a:rPr lang="zh-CN" altLang="en-US" dirty="0"/>
              <a:t>在分治中心做掉所有经过它的点对贡献，剩下的递归子树</a:t>
            </a:r>
            <a:endParaRPr lang="en-US" altLang="zh-CN" dirty="0"/>
          </a:p>
          <a:p>
            <a:r>
              <a:rPr lang="zh-CN" altLang="en-US" dirty="0"/>
              <a:t>贡献的形式是 </a:t>
            </a:r>
            <a:r>
              <a:rPr lang="en-US" altLang="zh-CN" dirty="0"/>
              <a:t>min(f[u][</a:t>
            </a:r>
            <a:r>
              <a:rPr lang="en-US" altLang="zh-CN" dirty="0" err="1"/>
              <a:t>i</a:t>
            </a:r>
            <a:r>
              <a:rPr lang="en-US" altLang="zh-CN" dirty="0"/>
              <a:t>]+f[v][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，其中 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&lt;=k</a:t>
            </a:r>
            <a:r>
              <a:rPr lang="zh-CN" altLang="en-US" dirty="0"/>
              <a:t>，</a:t>
            </a:r>
            <a:r>
              <a:rPr lang="en-US" altLang="zh-CN" dirty="0"/>
              <a:t>k </a:t>
            </a:r>
            <a:r>
              <a:rPr lang="zh-CN" altLang="en-US" dirty="0"/>
              <a:t>为 </a:t>
            </a:r>
            <a:r>
              <a:rPr lang="en-US" altLang="zh-CN" dirty="0"/>
              <a:t>bag </a:t>
            </a:r>
            <a:r>
              <a:rPr lang="zh-CN" altLang="en-US" dirty="0"/>
              <a:t>大小</a:t>
            </a:r>
            <a:endParaRPr lang="en-US" altLang="zh-CN" dirty="0"/>
          </a:p>
          <a:p>
            <a:r>
              <a:rPr lang="zh-CN" altLang="en-US" dirty="0"/>
              <a:t>广义串并联图中 </a:t>
            </a:r>
            <a:r>
              <a:rPr lang="en-US" altLang="zh-CN" dirty="0"/>
              <a:t>k&lt;=3</a:t>
            </a:r>
            <a:r>
              <a:rPr lang="zh-CN" altLang="en-US" dirty="0"/>
              <a:t>，贡献即为若干次二维数点</a:t>
            </a:r>
            <a:endParaRPr lang="en-US" altLang="zh-CN" dirty="0"/>
          </a:p>
          <a:p>
            <a:r>
              <a:rPr lang="zh-CN" altLang="en-US" dirty="0"/>
              <a:t>时间复杂度 </a:t>
            </a:r>
            <a:r>
              <a:rPr lang="en-US" altLang="zh-CN" dirty="0"/>
              <a:t>O(n log </a:t>
            </a:r>
            <a:r>
              <a:rPr lang="en-US" altLang="zh-CN" dirty="0" err="1"/>
              <a:t>n+S</a:t>
            </a:r>
            <a:r>
              <a:rPr lang="en-US" altLang="zh-CN" dirty="0"/>
              <a:t> log S log n)</a:t>
            </a:r>
          </a:p>
          <a:p>
            <a:r>
              <a:rPr lang="zh-CN" altLang="en-US" dirty="0"/>
              <a:t>一份代码实现：</a:t>
            </a:r>
            <a:r>
              <a:rPr lang="en-US" altLang="zh-CN" dirty="0"/>
              <a:t>https://uoj.ac/submission/622380</a:t>
            </a:r>
          </a:p>
        </p:txBody>
      </p:sp>
    </p:spTree>
    <p:extLst>
      <p:ext uri="{BB962C8B-B14F-4D97-AF65-F5344CB8AC3E}">
        <p14:creationId xmlns:p14="http://schemas.microsoft.com/office/powerpoint/2010/main" val="10003325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C6BC-6153-31BE-F6A2-EF64AE70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任意图的树分解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1E16-BC94-7D0D-4F47-4929416B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 </a:t>
            </a:r>
            <a:r>
              <a:rPr lang="en-US" altLang="zh-CN" dirty="0"/>
              <a:t>O(n log^2 n) </a:t>
            </a:r>
            <a:r>
              <a:rPr lang="zh-CN" altLang="en-US" dirty="0"/>
              <a:t>算法判断对于任意常数</a:t>
            </a:r>
            <a:r>
              <a:rPr lang="en-US" altLang="zh-CN" dirty="0"/>
              <a:t>k</a:t>
            </a:r>
            <a:r>
              <a:rPr lang="zh-CN" altLang="en-US" dirty="0"/>
              <a:t>，判断</a:t>
            </a:r>
            <a:r>
              <a:rPr lang="en-US" altLang="zh-CN" dirty="0"/>
              <a:t>G</a:t>
            </a:r>
            <a:r>
              <a:rPr lang="zh-CN" altLang="en-US" dirty="0"/>
              <a:t>的树宽是否不超过</a:t>
            </a:r>
            <a:r>
              <a:rPr lang="en-US" altLang="zh-CN" dirty="0"/>
              <a:t>k</a:t>
            </a:r>
            <a:r>
              <a:rPr lang="zh-CN" altLang="en-US" dirty="0"/>
              <a:t>，如果是则给出宽不超过</a:t>
            </a:r>
            <a:r>
              <a:rPr lang="en-US" altLang="zh-CN" dirty="0"/>
              <a:t>k</a:t>
            </a:r>
            <a:r>
              <a:rPr lang="zh-CN" altLang="en-US" dirty="0"/>
              <a:t>的树分解。</a:t>
            </a:r>
            <a:endParaRPr lang="en-US" altLang="zh-CN" dirty="0"/>
          </a:p>
          <a:p>
            <a:r>
              <a:rPr lang="en-US" altLang="zh-CN" dirty="0"/>
              <a:t>Better algorithms for the pathwidth and treewidth of graphs. In ICALP, 1991.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408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82647-F23D-CA0F-1AB4-C7876842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81BE4-6F47-9797-6CEB-43C0BD46E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16A165-A46F-0955-77BA-9016D1B32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欢迎联系：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2453632155</a:t>
            </a:r>
          </a:p>
          <a:p>
            <a:r>
              <a:rPr lang="en-US" altLang="zh-CN" dirty="0"/>
              <a:t>https://cnblogs.com/Rainbowsjy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62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CB049-D67E-6B62-9A00-42FADD03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E0D60-4D79-F53F-DF08-68B224C5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先考虑每个点双内的点对，显然经过的路径不能到点双外面</a:t>
            </a:r>
            <a:endParaRPr lang="en-US" altLang="zh-CN" dirty="0"/>
          </a:p>
          <a:p>
            <a:r>
              <a:rPr lang="zh-CN" altLang="en-US" dirty="0"/>
              <a:t>若一个点双内所有边颜色相同，则所有点对不合法</a:t>
            </a:r>
            <a:endParaRPr lang="en-US" altLang="zh-CN" dirty="0"/>
          </a:p>
          <a:p>
            <a:r>
              <a:rPr lang="zh-CN" altLang="en-US" dirty="0"/>
              <a:t>否则，我们可以证明：一个点双内最多有一个点对不合法</a:t>
            </a:r>
            <a:endParaRPr lang="en-US" altLang="zh-CN" dirty="0"/>
          </a:p>
          <a:p>
            <a:r>
              <a:rPr lang="zh-CN" altLang="en-US" dirty="0"/>
              <a:t>考察每个点的出边，若存在异色出边的点恰为两个，则它们不合法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0901A-148F-8838-97B0-C2E9481A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522" y="4309204"/>
            <a:ext cx="5004724" cy="23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16FE-8487-E08F-2C61-F1EE7EEC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2D0EA-1A2F-BC4D-08F7-BFF2D7EF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再考虑不在同一点双内的点对</a:t>
            </a:r>
            <a:endParaRPr lang="en-US" altLang="zh-CN" dirty="0"/>
          </a:p>
          <a:p>
            <a:r>
              <a:rPr lang="zh-CN" altLang="en-US" dirty="0"/>
              <a:t>若它们之间经过的所有点双颜色都相同，它们才可能不合法</a:t>
            </a:r>
            <a:endParaRPr lang="en-US" altLang="zh-CN" dirty="0"/>
          </a:p>
          <a:p>
            <a:r>
              <a:rPr lang="zh-CN" altLang="en-US" dirty="0"/>
              <a:t>建立圆方树，对于每个同色连通块统计即可</a:t>
            </a:r>
            <a:endParaRPr lang="en-US" altLang="zh-CN" dirty="0"/>
          </a:p>
          <a:p>
            <a:r>
              <a:rPr lang="zh-CN" altLang="en-US" dirty="0"/>
              <a:t>时间复杂度线性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35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2387-B9D0-73A9-3BC2-60631060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CCPC 2023 Guilin F: Redundant Towers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09B7E-334E-524D-6F86-5FCE286D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给定平面上 </a:t>
            </a:r>
            <a:r>
              <a:rPr lang="en-US" altLang="zh-CN" dirty="0"/>
              <a:t>n </a:t>
            </a:r>
            <a:r>
              <a:rPr lang="zh-CN" altLang="en-US" dirty="0"/>
              <a:t>个横纵坐标两两都不同的点，两个点之间如果欧几里得距离不超过 </a:t>
            </a:r>
            <a:r>
              <a:rPr lang="en-US" altLang="zh-CN" dirty="0"/>
              <a:t>R </a:t>
            </a:r>
            <a:r>
              <a:rPr lang="zh-CN" altLang="en-US" dirty="0"/>
              <a:t>则连边。</a:t>
            </a:r>
            <a:endParaRPr lang="en-US" altLang="zh-CN" dirty="0"/>
          </a:p>
          <a:p>
            <a:r>
              <a:rPr lang="zh-CN" altLang="en-US" dirty="0"/>
              <a:t>每次在线地激活或者屏蔽一个点</a:t>
            </a:r>
            <a:endParaRPr lang="en-US" altLang="zh-CN" dirty="0"/>
          </a:p>
          <a:p>
            <a:r>
              <a:rPr lang="zh-CN" altLang="en-US" dirty="0"/>
              <a:t>查询：只考虑被激活的点的子图，全局非割点的数量。</a:t>
            </a:r>
            <a:endParaRPr lang="en-US" altLang="zh-CN" dirty="0"/>
          </a:p>
          <a:p>
            <a:r>
              <a:rPr lang="en-US" altLang="zh-CN" dirty="0"/>
              <a:t>n&lt;=100000,R&lt;=5</a:t>
            </a:r>
          </a:p>
          <a:p>
            <a:r>
              <a:rPr lang="en-US" altLang="zh-CN" dirty="0">
                <a:hlinkClick r:id="rId2"/>
              </a:rPr>
              <a:t>https://qoj.ac/contest/1404/problem/7682</a:t>
            </a:r>
            <a:endParaRPr lang="en-US" altLang="zh-CN" dirty="0"/>
          </a:p>
          <a:p>
            <a:r>
              <a:rPr lang="zh-CN" altLang="en-US" dirty="0"/>
              <a:t>提示：改成所有边保证 </a:t>
            </a:r>
            <a:r>
              <a:rPr lang="en-US" altLang="zh-CN" dirty="0"/>
              <a:t>|</a:t>
            </a:r>
            <a:r>
              <a:rPr lang="en-US" altLang="zh-CN" dirty="0" err="1"/>
              <a:t>i</a:t>
            </a:r>
            <a:r>
              <a:rPr lang="en-US" altLang="zh-CN" dirty="0"/>
              <a:t>-j|&lt;=R </a:t>
            </a:r>
            <a:r>
              <a:rPr lang="zh-CN" altLang="en-US" dirty="0"/>
              <a:t>也能做</a:t>
            </a:r>
          </a:p>
        </p:txBody>
      </p:sp>
    </p:spTree>
    <p:extLst>
      <p:ext uri="{BB962C8B-B14F-4D97-AF65-F5344CB8AC3E}">
        <p14:creationId xmlns:p14="http://schemas.microsoft.com/office/powerpoint/2010/main" val="161936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5029</Words>
  <Application>Microsoft Office PowerPoint</Application>
  <PresentationFormat>宽屏</PresentationFormat>
  <Paragraphs>327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-apple-system</vt:lpstr>
      <vt:lpstr>等线</vt:lpstr>
      <vt:lpstr>等线 Light</vt:lpstr>
      <vt:lpstr>KaTeX_Main</vt:lpstr>
      <vt:lpstr>MJXc-TeX-main-R</vt:lpstr>
      <vt:lpstr>MJXc-TeX-math-I</vt:lpstr>
      <vt:lpstr>Monaco</vt:lpstr>
      <vt:lpstr>等</vt:lpstr>
      <vt:lpstr>Arial</vt:lpstr>
      <vt:lpstr>Times New Roman</vt:lpstr>
      <vt:lpstr>Office 主题​​</vt:lpstr>
      <vt:lpstr>图论与连通性问题选讲</vt:lpstr>
      <vt:lpstr>无向图的点/边连通度</vt:lpstr>
      <vt:lpstr>双连通性</vt:lpstr>
      <vt:lpstr>qoj4809. Maximum Range</vt:lpstr>
      <vt:lpstr>Solution</vt:lpstr>
      <vt:lpstr>SWTR-8 地地铁铁</vt:lpstr>
      <vt:lpstr>Solution</vt:lpstr>
      <vt:lpstr>Solution</vt:lpstr>
      <vt:lpstr>CCPC 2023 Guilin F: Redundant Towers</vt:lpstr>
      <vt:lpstr>Solution</vt:lpstr>
      <vt:lpstr>Solution</vt:lpstr>
      <vt:lpstr>Solution</vt:lpstr>
      <vt:lpstr>耳分解</vt:lpstr>
      <vt:lpstr>耳分解</vt:lpstr>
      <vt:lpstr>[SNOI2013] Quare</vt:lpstr>
      <vt:lpstr>Solution</vt:lpstr>
      <vt:lpstr>双极定向</vt:lpstr>
      <vt:lpstr>双极定向-方法 1</vt:lpstr>
      <vt:lpstr>双极定向-方法 1</vt:lpstr>
      <vt:lpstr>双极定向-方法 2</vt:lpstr>
      <vt:lpstr>双极定向-方法 2</vt:lpstr>
      <vt:lpstr>IOI2019 景点划分</vt:lpstr>
      <vt:lpstr>Solution</vt:lpstr>
      <vt:lpstr>Solution</vt:lpstr>
      <vt:lpstr>割空间与环空间</vt:lpstr>
      <vt:lpstr>切边等价</vt:lpstr>
      <vt:lpstr>切边等价</vt:lpstr>
      <vt:lpstr>切边等价的性质</vt:lpstr>
      <vt:lpstr>WF2015 Tours</vt:lpstr>
      <vt:lpstr>Koosaga’s Problem</vt:lpstr>
      <vt:lpstr>Solution</vt:lpstr>
      <vt:lpstr>边三连通分量</vt:lpstr>
      <vt:lpstr>CF1648F Two Avenues</vt:lpstr>
      <vt:lpstr>Solution</vt:lpstr>
      <vt:lpstr>Solution</vt:lpstr>
      <vt:lpstr>Solution</vt:lpstr>
      <vt:lpstr>[PA 2020] Trzy drogi</vt:lpstr>
      <vt:lpstr>k-edge-connected components</vt:lpstr>
      <vt:lpstr>有向图上可达性问题</vt:lpstr>
      <vt:lpstr>Solution</vt:lpstr>
      <vt:lpstr>CFgym103119K Candy Ads</vt:lpstr>
      <vt:lpstr>Solution</vt:lpstr>
      <vt:lpstr>广义串并联图</vt:lpstr>
      <vt:lpstr>广义串并联图</vt:lpstr>
      <vt:lpstr>[SNOI2020] 生成树</vt:lpstr>
      <vt:lpstr>UER #3 开学前的涂鸦</vt:lpstr>
      <vt:lpstr>Solution 1</vt:lpstr>
      <vt:lpstr>Solution 2</vt:lpstr>
      <vt:lpstr>Solution 2</vt:lpstr>
      <vt:lpstr>Solution 2</vt:lpstr>
      <vt:lpstr>“广义串并联树”</vt:lpstr>
      <vt:lpstr>TTPC2024_1_c Segment Tree</vt:lpstr>
      <vt:lpstr>Solution</vt:lpstr>
      <vt:lpstr>还有什么图是广义串并联图？</vt:lpstr>
      <vt:lpstr>树分解</vt:lpstr>
      <vt:lpstr>有界树宽</vt:lpstr>
      <vt:lpstr>树分解的应用</vt:lpstr>
      <vt:lpstr>树分解的应用</vt:lpstr>
      <vt:lpstr>特殊图的树宽</vt:lpstr>
      <vt:lpstr>特殊图的树宽</vt:lpstr>
      <vt:lpstr>【集训队互测2021】逛公园</vt:lpstr>
      <vt:lpstr>Solution</vt:lpstr>
      <vt:lpstr>任意图的树分解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shen</dc:creator>
  <cp:lastModifiedBy>jy shen</cp:lastModifiedBy>
  <cp:revision>639</cp:revision>
  <dcterms:created xsi:type="dcterms:W3CDTF">2024-12-22T03:40:40Z</dcterms:created>
  <dcterms:modified xsi:type="dcterms:W3CDTF">2025-01-18T15:00:54Z</dcterms:modified>
</cp:coreProperties>
</file>