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9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91" r:id="rId33"/>
    <p:sldId id="292" r:id="rId34"/>
    <p:sldId id="293" r:id="rId35"/>
    <p:sldId id="294" r:id="rId36"/>
    <p:sldId id="285" r:id="rId37"/>
    <p:sldId id="286" r:id="rId38"/>
    <p:sldId id="287" r:id="rId39"/>
    <p:sldId id="288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94660"/>
  </p:normalViewPr>
  <p:slideViewPr>
    <p:cSldViewPr>
      <p:cViewPr varScale="1">
        <p:scale>
          <a:sx n="71" d="100"/>
          <a:sy n="71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059C-0E9F-428A-93AB-73F38F174DC3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940E-FD8F-4D45-9D41-FD294696E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6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30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3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3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5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PLL_algorithm" TargetMode="External"/><Relationship Id="rId2" Type="http://schemas.openxmlformats.org/officeDocument/2006/relationships/hyperlink" Target="http://en.wikipedia.org/wiki/Boolean_satisfiabilit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atisfiability_Modulo_Theor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简单数理逻辑及其应用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计算机科学与技术系</a:t>
            </a:r>
            <a:endParaRPr lang="en-US" altLang="zh-CN" dirty="0" smtClean="0"/>
          </a:p>
          <a:p>
            <a:r>
              <a:rPr lang="zh-CN" altLang="en-US" dirty="0" smtClean="0"/>
              <a:t>李恺威</a:t>
            </a:r>
            <a:endParaRPr lang="en-US" altLang="zh-CN" dirty="0" smtClean="0"/>
          </a:p>
          <a:p>
            <a:r>
              <a:rPr lang="en-US" altLang="zh-CN" dirty="0" smtClean="0"/>
              <a:t>chnlkw@gmail.com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8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合式公式分类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永真式：在任何解释</a:t>
            </a:r>
            <a:r>
              <a:rPr lang="en-US" altLang="zh-CN" dirty="0" smtClean="0"/>
              <a:t>I</a:t>
            </a:r>
            <a:r>
              <a:rPr lang="zh-CN" altLang="en-US" dirty="0" smtClean="0"/>
              <a:t>下都为真</a:t>
            </a:r>
            <a:r>
              <a:rPr lang="en-US" altLang="zh-CN" dirty="0" smtClean="0"/>
              <a:t>(T)</a:t>
            </a:r>
          </a:p>
          <a:p>
            <a:r>
              <a:rPr lang="zh-CN" altLang="en-US" dirty="0"/>
              <a:t>可满</a:t>
            </a:r>
            <a:r>
              <a:rPr lang="zh-CN" altLang="en-US" dirty="0" smtClean="0"/>
              <a:t>足式：在某个解释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下为真</a:t>
            </a:r>
            <a:r>
              <a:rPr lang="en-US" altLang="zh-CN" dirty="0" smtClean="0"/>
              <a:t>(T)</a:t>
            </a:r>
          </a:p>
          <a:p>
            <a:r>
              <a:rPr lang="zh-CN" altLang="en-US" dirty="0" smtClean="0"/>
              <a:t>矛盾式：在任何解释</a:t>
            </a:r>
            <a:r>
              <a:rPr lang="en-US" altLang="zh-CN" dirty="0" smtClean="0"/>
              <a:t>I</a:t>
            </a:r>
            <a:r>
              <a:rPr lang="zh-CN" altLang="en-US" dirty="0" smtClean="0"/>
              <a:t>下都为假</a:t>
            </a:r>
            <a:r>
              <a:rPr lang="en-US" altLang="zh-CN" dirty="0" smtClean="0"/>
              <a:t>(F)</a:t>
            </a:r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∨ ¬P     	I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=(T) 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=(F)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P </a:t>
            </a:r>
            <a:r>
              <a:rPr lang="zh-CN" altLang="en-US" dirty="0" smtClean="0"/>
              <a:t>∧ </a:t>
            </a:r>
            <a:r>
              <a:rPr lang="en-US" altLang="zh-CN" dirty="0" smtClean="0"/>
              <a:t>¬Q	I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=(T, 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 </a:t>
            </a:r>
            <a:r>
              <a:rPr lang="en-US" altLang="zh-CN" dirty="0"/>
              <a:t>∨ ¬</a:t>
            </a:r>
            <a:r>
              <a:rPr lang="en-US" altLang="zh-CN" dirty="0" smtClean="0"/>
              <a:t>P		</a:t>
            </a:r>
            <a:r>
              <a:rPr lang="zh-CN" altLang="en-US" dirty="0"/>
              <a:t>矛盾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三种公式关系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永真，当且仅当</a:t>
            </a:r>
            <a:r>
              <a:rPr lang="en-US" altLang="zh-CN" dirty="0" smtClean="0"/>
              <a:t>¬A</a:t>
            </a:r>
            <a:r>
              <a:rPr lang="zh-CN" altLang="en-US" dirty="0" smtClean="0"/>
              <a:t>永假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可满足，当且仅当</a:t>
            </a:r>
            <a:r>
              <a:rPr lang="en-US" altLang="zh-CN" dirty="0"/>
              <a:t>¬</a:t>
            </a:r>
            <a:r>
              <a:rPr lang="en-US" altLang="zh-CN" dirty="0" smtClean="0"/>
              <a:t>A</a:t>
            </a:r>
            <a:r>
              <a:rPr lang="zh-CN" altLang="en-US" dirty="0" smtClean="0"/>
              <a:t>非永真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不可满足，当且仅当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永假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4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zh-CN" altLang="en-US" dirty="0" smtClean="0"/>
              <a:t>是所有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中的命题变项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个不同的解释</a:t>
            </a:r>
            <a:endParaRPr lang="en-US" altLang="zh-CN" dirty="0" smtClean="0"/>
          </a:p>
          <a:p>
            <a:r>
              <a:rPr lang="zh-CN" altLang="en-US" dirty="0"/>
              <a:t>在任</a:t>
            </a:r>
            <a:r>
              <a:rPr lang="zh-CN" altLang="en-US" dirty="0" smtClean="0"/>
              <a:t>何解释下，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的真值都相等</a:t>
            </a:r>
            <a:endParaRPr lang="en-US" altLang="zh-CN" dirty="0" smtClean="0"/>
          </a:p>
          <a:p>
            <a:r>
              <a:rPr lang="zh-CN" altLang="en-US" dirty="0" smtClean="0"/>
              <a:t>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等值，记</a:t>
            </a:r>
            <a:r>
              <a:rPr lang="en-US" altLang="zh-CN" dirty="0" smtClean="0"/>
              <a:t>A=B</a:t>
            </a:r>
          </a:p>
        </p:txBody>
      </p:sp>
    </p:spTree>
    <p:extLst>
      <p:ext uri="{BB962C8B-B14F-4D97-AF65-F5344CB8AC3E}">
        <p14:creationId xmlns:p14="http://schemas.microsoft.com/office/powerpoint/2010/main" val="33609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</a:t>
            </a:r>
            <a:r>
              <a:rPr lang="zh-CN" altLang="en-US" dirty="0" smtClean="0"/>
              <a:t>的充分必要条件是</a:t>
            </a:r>
            <a:r>
              <a:rPr lang="en-US" altLang="zh-CN" dirty="0" smtClean="0"/>
              <a:t>A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是永真式</a:t>
            </a:r>
            <a:endParaRPr lang="en-US" dirty="0"/>
          </a:p>
          <a:p>
            <a:r>
              <a:rPr lang="zh-CN" altLang="en-US" dirty="0" smtClean="0"/>
              <a:t>不要将“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”视作连结词</a:t>
            </a:r>
            <a:endParaRPr lang="en-US" altLang="zh-CN" dirty="0" smtClean="0"/>
          </a:p>
          <a:p>
            <a:r>
              <a:rPr lang="en-US" altLang="zh-CN" dirty="0" smtClean="0"/>
              <a:t>A=B</a:t>
            </a:r>
            <a:r>
              <a:rPr lang="zh-CN" altLang="en-US" dirty="0" smtClean="0"/>
              <a:t>表示公式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的一种关系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自反</a:t>
            </a:r>
            <a:r>
              <a:rPr lang="zh-CN" altLang="en-US" dirty="0" smtClean="0"/>
              <a:t>性：</a:t>
            </a:r>
            <a:r>
              <a:rPr lang="en-US" altLang="zh-CN" dirty="0" smtClean="0"/>
              <a:t>A=A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对称性：若</a:t>
            </a:r>
            <a:r>
              <a:rPr lang="en-US" altLang="zh-CN" dirty="0" smtClean="0"/>
              <a:t>A=B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B=A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传递</a:t>
            </a:r>
            <a:r>
              <a:rPr lang="zh-CN" altLang="en-US" dirty="0" smtClean="0"/>
              <a:t>性：若</a:t>
            </a:r>
            <a:r>
              <a:rPr lang="en-US" altLang="zh-CN" dirty="0" smtClean="0"/>
              <a:t>A=B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B=C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A=C</a:t>
            </a:r>
          </a:p>
        </p:txBody>
      </p:sp>
    </p:spTree>
    <p:extLst>
      <p:ext uri="{BB962C8B-B14F-4D97-AF65-F5344CB8AC3E}">
        <p14:creationId xmlns:p14="http://schemas.microsoft.com/office/powerpoint/2010/main" val="925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双重</a:t>
            </a:r>
            <a:r>
              <a:rPr lang="zh-CN" altLang="en-US" b="1" dirty="0"/>
              <a:t>否定</a:t>
            </a:r>
            <a:r>
              <a:rPr lang="zh-CN" altLang="en-US" b="1" dirty="0" smtClean="0"/>
              <a:t>律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</a:t>
            </a:r>
            <a:r>
              <a:rPr lang="en-US" altLang="zh-CN" b="1" dirty="0" smtClean="0"/>
              <a:t>¬¬</a:t>
            </a:r>
            <a:r>
              <a:rPr lang="en-US" altLang="zh-CN" b="1" i="1" dirty="0">
                <a:latin typeface="Times New Roman" pitchFamily="18" charset="0"/>
              </a:rPr>
              <a:t> P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结合律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∨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∧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 = 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交换律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P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i="1" dirty="0" err="1">
                <a:latin typeface="Times New Roman" pitchFamily="18" charset="0"/>
              </a:rPr>
              <a:t>P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i="1" dirty="0" err="1">
                <a:latin typeface="Times New Roman" pitchFamily="18" charset="0"/>
              </a:rPr>
              <a:t>P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Q = 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P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529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en-US" altLang="zh-CN" b="1" dirty="0"/>
              <a:t>.</a:t>
            </a:r>
            <a:r>
              <a:rPr lang="zh-CN" altLang="en-US" b="1" dirty="0" smtClean="0"/>
              <a:t>分配律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∧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∨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Q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Q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R</a:t>
            </a:r>
            <a:r>
              <a:rPr lang="en-US" altLang="zh-CN" b="1" dirty="0">
                <a:latin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等</a:t>
            </a:r>
            <a:r>
              <a:rPr lang="zh-CN" altLang="en-US" b="1" dirty="0"/>
              <a:t>幂</a:t>
            </a:r>
            <a:r>
              <a:rPr lang="zh-CN" altLang="en-US" b="1" dirty="0" smtClean="0"/>
              <a:t>律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P = P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P = P</a:t>
            </a:r>
            <a:br>
              <a:rPr lang="en-US" altLang="zh-CN" b="1" i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→</a:t>
            </a:r>
            <a:r>
              <a:rPr lang="en-US" altLang="zh-CN" b="1" i="1" dirty="0">
                <a:latin typeface="Times New Roman" pitchFamily="18" charset="0"/>
              </a:rPr>
              <a:t> P = T</a:t>
            </a:r>
            <a:r>
              <a:rPr lang="en-US" altLang="zh-CN" b="1" dirty="0">
                <a:latin typeface="Times New Roman" pitchFamily="18" charset="0"/>
              </a:rPr>
              <a:t>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1" i="1" dirty="0">
                <a:latin typeface="Times New Roman" pitchFamily="18" charset="0"/>
              </a:rPr>
              <a:t> P = </a:t>
            </a:r>
            <a:r>
              <a:rPr lang="en-US" altLang="zh-CN" b="1" i="1" dirty="0" smtClean="0">
                <a:latin typeface="Times New Roman" pitchFamily="18" charset="0"/>
              </a:rPr>
              <a:t>T</a:t>
            </a:r>
            <a:endParaRPr lang="en-US" altLang="zh-CN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</a:t>
            </a:r>
            <a:r>
              <a:rPr lang="zh-CN" altLang="en-US" b="1" dirty="0" smtClean="0"/>
              <a:t>吸收律</a:t>
            </a:r>
            <a:endParaRPr lang="en-US" altLang="zh-CN" b="1" i="1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i="1" dirty="0" smtClean="0">
                <a:latin typeface="Times New Roman" pitchFamily="18" charset="0"/>
              </a:rPr>
              <a:t>	P </a:t>
            </a:r>
            <a:r>
              <a:rPr lang="en-US" altLang="zh-CN" b="1" dirty="0">
                <a:latin typeface="Times New Roman" pitchFamily="18" charset="0"/>
              </a:rPr>
              <a:t>∨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P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en-US" altLang="zh-CN" b="1" i="1" dirty="0" smtClean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i="1" dirty="0" smtClean="0">
                <a:latin typeface="Times New Roman" pitchFamily="18" charset="0"/>
              </a:rPr>
              <a:t>P</a:t>
            </a:r>
          </a:p>
          <a:p>
            <a:pPr marL="0" indent="0">
              <a:buNone/>
            </a:pPr>
            <a:r>
              <a:rPr lang="en-US" altLang="zh-CN" b="1" dirty="0" smtClean="0"/>
              <a:t>7.</a:t>
            </a:r>
            <a:r>
              <a:rPr lang="zh-CN" altLang="en-US" b="1" dirty="0" smtClean="0"/>
              <a:t>摩根</a:t>
            </a:r>
            <a:r>
              <a:rPr lang="zh-CN" altLang="zh-CN" b="1" dirty="0"/>
              <a:t>（</a:t>
            </a:r>
            <a:r>
              <a:rPr lang="en-US" altLang="zh-CN" b="1" dirty="0">
                <a:latin typeface="Times New Roman" pitchFamily="18" charset="0"/>
              </a:rPr>
              <a:t>De Morgan</a:t>
            </a:r>
            <a:r>
              <a:rPr lang="zh-CN" altLang="en-US" b="1" dirty="0"/>
              <a:t>）律：</a:t>
            </a:r>
            <a:br>
              <a:rPr lang="zh-CN" altLang="en-US" b="1" dirty="0"/>
            </a:b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dirty="0">
                <a:latin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dirty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∧ </a:t>
            </a:r>
            <a:r>
              <a:rPr lang="en-US" altLang="zh-CN" b="1" i="1" dirty="0">
                <a:latin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i="1" dirty="0">
                <a:latin typeface="Times New Roman" pitchFamily="18" charset="0"/>
              </a:rPr>
              <a:t> =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∨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br>
              <a:rPr lang="en-US" altLang="zh-CN" b="1" i="1" dirty="0">
                <a:latin typeface="Times New Roman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8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命题公式与真值表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给出公式，列写真值表很容易</a:t>
            </a:r>
            <a:endParaRPr lang="en-US" altLang="zh-CN" dirty="0" smtClean="0"/>
          </a:p>
          <a:p>
            <a:r>
              <a:rPr lang="zh-CN" altLang="en-US" dirty="0"/>
              <a:t>反过来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/>
              <a:t>尝</a:t>
            </a:r>
            <a:r>
              <a:rPr lang="zh-CN" altLang="en-US" dirty="0" smtClean="0"/>
              <a:t>试写出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表达的公式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10958"/>
              </p:ext>
            </p:extLst>
          </p:nvPr>
        </p:nvGraphicFramePr>
        <p:xfrm>
          <a:off x="3851920" y="227687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/>
                <a:gridCol w="1026114"/>
                <a:gridCol w="1026114"/>
                <a:gridCol w="1026114"/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i="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T</a:t>
            </a:r>
            <a:r>
              <a:rPr lang="zh-CN" altLang="en-US" dirty="0"/>
              <a:t>列</a:t>
            </a:r>
            <a:r>
              <a:rPr lang="zh-CN" altLang="en-US" dirty="0" smtClean="0"/>
              <a:t>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A=(¬P∧¬Q)∨(¬P∧Q)∨(P∧Q)</a:t>
            </a:r>
          </a:p>
          <a:p>
            <a:r>
              <a:rPr lang="en-US" dirty="0" smtClean="0"/>
              <a:t>B=(¬P∧¬Q)∨(¬P∧Q)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24187"/>
              </p:ext>
            </p:extLst>
          </p:nvPr>
        </p:nvGraphicFramePr>
        <p:xfrm>
          <a:off x="4572000" y="299695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/>
                <a:gridCol w="1026114"/>
                <a:gridCol w="1026114"/>
                <a:gridCol w="1026114"/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F</a:t>
            </a:r>
            <a:r>
              <a:rPr lang="zh-CN" altLang="en-US" dirty="0" smtClean="0"/>
              <a:t>列写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A=(¬P∨Q)</a:t>
            </a:r>
          </a:p>
          <a:p>
            <a:r>
              <a:rPr lang="en-US" dirty="0" smtClean="0"/>
              <a:t>B=(¬P∨Q)∧(¬P∨¬Q)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25443"/>
              </p:ext>
            </p:extLst>
          </p:nvPr>
        </p:nvGraphicFramePr>
        <p:xfrm>
          <a:off x="4572000" y="2996952"/>
          <a:ext cx="41044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/>
                <a:gridCol w="1026114"/>
                <a:gridCol w="1026114"/>
                <a:gridCol w="1026114"/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数理逻辑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命题</a:t>
            </a:r>
            <a:endParaRPr lang="en-US" altLang="zh-CN" sz="2400" dirty="0"/>
          </a:p>
          <a:p>
            <a:pPr lvl="1"/>
            <a:r>
              <a:rPr lang="zh-CN" altLang="en-US" sz="2400" dirty="0"/>
              <a:t>联结词</a:t>
            </a:r>
            <a:endParaRPr lang="en-US" altLang="zh-CN" sz="2400" dirty="0"/>
          </a:p>
          <a:p>
            <a:pPr lvl="1"/>
            <a:r>
              <a:rPr lang="zh-CN" altLang="en-US" sz="2400" dirty="0"/>
              <a:t>合式公式</a:t>
            </a:r>
            <a:endParaRPr lang="en-US" altLang="zh-CN" sz="2400" dirty="0"/>
          </a:p>
          <a:p>
            <a:pPr lvl="1"/>
            <a:r>
              <a:rPr lang="zh-CN" altLang="en-US" sz="2400" dirty="0"/>
              <a:t>等值公式、定理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范式</a:t>
            </a:r>
            <a:endParaRPr lang="en-US" altLang="zh-CN" sz="2400" dirty="0"/>
          </a:p>
          <a:p>
            <a:r>
              <a:rPr lang="en-US" altLang="zh-CN" sz="2800" dirty="0" smtClean="0"/>
              <a:t>SAT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2-SAT</a:t>
            </a:r>
          </a:p>
          <a:p>
            <a:pPr lvl="1"/>
            <a:r>
              <a:rPr lang="en-US" altLang="zh-CN" sz="2400" dirty="0" smtClean="0"/>
              <a:t>DPLL</a:t>
            </a:r>
            <a:r>
              <a:rPr lang="zh-CN" altLang="en-US" sz="2400" dirty="0" smtClean="0"/>
              <a:t>算法</a:t>
            </a:r>
            <a:endParaRPr lang="en-US" altLang="zh-CN" sz="2400" dirty="0"/>
          </a:p>
          <a:p>
            <a:r>
              <a:rPr lang="en-US" altLang="zh-CN" sz="2800" dirty="0" smtClean="0"/>
              <a:t>SMT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分类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8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列写方法多样，是否有标准形式？</a:t>
            </a:r>
            <a:endParaRPr lang="en-US" altLang="zh-CN" dirty="0" smtClean="0"/>
          </a:p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文字：简单命题</a:t>
            </a:r>
            <a:r>
              <a:rPr lang="en-US" altLang="zh-CN" dirty="0" smtClean="0"/>
              <a:t>P</a:t>
            </a:r>
            <a:r>
              <a:rPr lang="zh-CN" altLang="en-US" dirty="0" smtClean="0"/>
              <a:t>及其否定式</a:t>
            </a:r>
            <a:r>
              <a:rPr lang="en-US" altLang="zh-CN" dirty="0" smtClean="0"/>
              <a:t>¬P</a:t>
            </a:r>
          </a:p>
          <a:p>
            <a:pPr lvl="1"/>
            <a:r>
              <a:rPr lang="zh-CN" altLang="en-US" dirty="0"/>
              <a:t>合取</a:t>
            </a:r>
            <a:r>
              <a:rPr lang="zh-CN" altLang="en-US" dirty="0" smtClean="0"/>
              <a:t>式：一些文字的合取</a:t>
            </a:r>
            <a:endParaRPr lang="en-US" altLang="zh-CN" dirty="0" smtClean="0"/>
          </a:p>
          <a:p>
            <a:pPr lvl="1"/>
            <a:r>
              <a:rPr lang="zh-CN" altLang="en-US" dirty="0"/>
              <a:t>析取</a:t>
            </a:r>
            <a:r>
              <a:rPr lang="zh-CN" altLang="en-US" dirty="0" smtClean="0"/>
              <a:t>式：一些文字的析取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析取范式：形如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∨A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∨……∨A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为合取式</a:t>
            </a:r>
            <a:r>
              <a:rPr lang="en-US" altLang="zh-CN" dirty="0" smtClean="0"/>
              <a:t>)</a:t>
            </a:r>
            <a:endParaRPr lang="en-US" altLang="zh-CN" baseline="-25000" dirty="0" smtClean="0"/>
          </a:p>
          <a:p>
            <a:pPr lvl="1"/>
            <a:r>
              <a:rPr lang="zh-CN" altLang="en-US" dirty="0"/>
              <a:t>合取范式：形如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∧A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∧</a:t>
            </a:r>
            <a:r>
              <a:rPr lang="en-US" altLang="zh-CN" dirty="0" smtClean="0"/>
              <a:t>……∧A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为析取式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范式定理：任意命题公式都存在有与其等值的合取范式和</a:t>
            </a:r>
            <a:r>
              <a:rPr lang="zh-CN" altLang="en-US" dirty="0" smtClean="0"/>
              <a:t>析取范式</a:t>
            </a:r>
            <a:endParaRPr lang="en-US" altLang="zh-CN" dirty="0" smtClean="0"/>
          </a:p>
          <a:p>
            <a:r>
              <a:rPr lang="zh-CN" altLang="en-US" dirty="0" smtClean="0"/>
              <a:t>求范式</a:t>
            </a:r>
            <a:endParaRPr lang="en-US" altLang="zh-CN" dirty="0" smtClean="0"/>
          </a:p>
          <a:p>
            <a:r>
              <a:rPr lang="en-US" altLang="zh-CN" dirty="0" smtClean="0">
                <a:sym typeface="Wingdings" pitchFamily="2" charset="2"/>
              </a:rPr>
              <a:t>AB = </a:t>
            </a:r>
            <a:r>
              <a:rPr lang="en-US" altLang="zh-CN" dirty="0"/>
              <a:t>¬</a:t>
            </a:r>
            <a:r>
              <a:rPr lang="en-US" altLang="zh-CN" dirty="0" smtClean="0"/>
              <a:t>A∨B</a:t>
            </a:r>
          </a:p>
          <a:p>
            <a:r>
              <a:rPr lang="en-US" altLang="zh-CN" dirty="0" smtClean="0"/>
              <a:t>A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 </a:t>
            </a:r>
            <a:r>
              <a:rPr lang="en-US" altLang="zh-CN" dirty="0" smtClean="0"/>
              <a:t>B	= (¬</a:t>
            </a:r>
            <a:r>
              <a:rPr lang="en-US" altLang="zh-CN" dirty="0"/>
              <a:t>A∨</a:t>
            </a:r>
            <a:r>
              <a:rPr lang="en-US" altLang="zh-CN" dirty="0" smtClean="0"/>
              <a:t>B)∧(A∨</a:t>
            </a:r>
            <a:r>
              <a:rPr lang="en-US" altLang="zh-CN" dirty="0"/>
              <a:t>¬</a:t>
            </a:r>
            <a:r>
              <a:rPr lang="en-US" altLang="zh-CN" dirty="0" smtClean="0"/>
              <a:t>B)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	= (A∧B)∨(</a:t>
            </a:r>
            <a:r>
              <a:rPr lang="en-US" altLang="zh-CN" dirty="0"/>
              <a:t>¬</a:t>
            </a:r>
            <a:r>
              <a:rPr lang="en-US" altLang="zh-CN" dirty="0" smtClean="0"/>
              <a:t>A∧¬B)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6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endParaRPr lang="en-US" altLang="zh-CN" dirty="0" smtClean="0"/>
          </a:p>
          <a:p>
            <a:r>
              <a:rPr lang="zh-CN" altLang="en-US" dirty="0" smtClean="0"/>
              <a:t>联结词</a:t>
            </a:r>
            <a:endParaRPr lang="en-US" altLang="zh-CN" dirty="0" smtClean="0"/>
          </a:p>
          <a:p>
            <a:r>
              <a:rPr lang="zh-CN" altLang="en-US" dirty="0" smtClean="0"/>
              <a:t>合式公式</a:t>
            </a:r>
            <a:endParaRPr lang="en-US" altLang="zh-CN" dirty="0" smtClean="0"/>
          </a:p>
          <a:p>
            <a:r>
              <a:rPr lang="zh-CN" altLang="en-US" dirty="0" smtClean="0"/>
              <a:t>等值公式、定理</a:t>
            </a:r>
            <a:endParaRPr lang="en-US" altLang="zh-CN" dirty="0" smtClean="0"/>
          </a:p>
          <a:p>
            <a:r>
              <a:rPr lang="zh-CN" altLang="en-US" dirty="0" smtClean="0"/>
              <a:t>范式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Boolean satisfiability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出一个合式公式，判断其是否可满足</a:t>
            </a:r>
            <a:endParaRPr lang="en-US" altLang="zh-CN" dirty="0" smtClean="0"/>
          </a:p>
          <a:p>
            <a:r>
              <a:rPr lang="zh-CN" altLang="en-US" dirty="0" smtClean="0"/>
              <a:t>将合式公式化成合取范式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∧A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∧……∧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=(P</a:t>
            </a:r>
            <a:r>
              <a:rPr lang="en-US" altLang="zh-CN" baseline="-25000" dirty="0" smtClean="0"/>
              <a:t>i1</a:t>
            </a:r>
            <a:r>
              <a:rPr lang="en-US" altLang="zh-CN" dirty="0" smtClean="0"/>
              <a:t>∨P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∨…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im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求解</a:t>
            </a:r>
            <a:r>
              <a:rPr lang="zh-CN" altLang="en-US" dirty="0" smtClean="0"/>
              <a:t>办法？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0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特殊情况</a:t>
            </a:r>
            <a:endParaRPr lang="en-US" altLang="zh-CN" dirty="0" smtClean="0"/>
          </a:p>
          <a:p>
            <a:r>
              <a:rPr lang="zh-CN" altLang="en-US" dirty="0"/>
              <a:t>合取</a:t>
            </a:r>
            <a:r>
              <a:rPr lang="zh-CN" altLang="en-US" dirty="0" smtClean="0"/>
              <a:t>式的每一项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最多只有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个变量析取</a:t>
            </a:r>
            <a:r>
              <a:rPr lang="en-US" altLang="zh-CN" dirty="0" smtClean="0"/>
              <a:t>(m&lt;=2)</a:t>
            </a:r>
          </a:p>
          <a:p>
            <a:r>
              <a:rPr lang="en-US" altLang="zh-CN" dirty="0" smtClean="0"/>
              <a:t>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∨X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)∧(</a:t>
            </a:r>
            <a:r>
              <a:rPr lang="en-US" altLang="zh-CN" dirty="0"/>
              <a:t>¬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∨X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  <a:r>
              <a:rPr lang="en-US" altLang="zh-CN" dirty="0"/>
              <a:t> ∧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∨¬X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T                            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T           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7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构图法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个变项，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个节点 （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/>
              <a:t>¬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为对偶点）</a:t>
            </a:r>
            <a:endParaRPr lang="en-US" altLang="zh-CN" dirty="0" smtClean="0"/>
          </a:p>
          <a:p>
            <a:r>
              <a:rPr lang="en-US" altLang="zh-CN" dirty="0"/>
              <a:t>A∨</a:t>
            </a:r>
            <a:r>
              <a:rPr lang="en-US" altLang="zh-CN" dirty="0" smtClean="0"/>
              <a:t>B = ¬A </a:t>
            </a:r>
            <a:r>
              <a:rPr lang="en-US" altLang="zh-CN" dirty="0" smtClean="0">
                <a:sym typeface="Wingdings" pitchFamily="2" charset="2"/>
              </a:rPr>
              <a:t> B</a:t>
            </a:r>
            <a:endParaRPr lang="en-US" altLang="zh-CN" dirty="0" smtClean="0"/>
          </a:p>
          <a:p>
            <a:r>
              <a:rPr lang="zh-CN" altLang="en-US" dirty="0" smtClean="0"/>
              <a:t>对每一项</a:t>
            </a:r>
            <a:r>
              <a:rPr lang="en-US" altLang="zh-CN" dirty="0" smtClean="0"/>
              <a:t>(A∨B) </a:t>
            </a:r>
          </a:p>
          <a:p>
            <a:r>
              <a:rPr lang="zh-CN" altLang="en-US" dirty="0" smtClean="0"/>
              <a:t>从</a:t>
            </a:r>
            <a:r>
              <a:rPr lang="en-US" altLang="zh-CN" dirty="0"/>
              <a:t>¬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连一条边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¬B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连</a:t>
            </a:r>
            <a:r>
              <a:rPr lang="zh-CN" altLang="en-US" dirty="0"/>
              <a:t>一条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如果取</a:t>
            </a:r>
            <a:r>
              <a:rPr lang="zh-CN" altLang="en-US" dirty="0"/>
              <a:t>了</a:t>
            </a:r>
            <a:r>
              <a:rPr lang="en-US" altLang="zh-CN" dirty="0" smtClean="0"/>
              <a:t>¬A</a:t>
            </a:r>
            <a:r>
              <a:rPr lang="zh-CN" altLang="en-US" dirty="0" smtClean="0"/>
              <a:t>则</a:t>
            </a:r>
            <a:r>
              <a:rPr lang="zh-CN" altLang="en-US" dirty="0"/>
              <a:t>必须</a:t>
            </a:r>
            <a:r>
              <a:rPr lang="zh-CN" altLang="en-US" dirty="0" smtClean="0"/>
              <a:t>取</a:t>
            </a:r>
            <a:r>
              <a:rPr lang="en-US" altLang="zh-CN" dirty="0" smtClean="0"/>
              <a:t>B</a:t>
            </a:r>
          </a:p>
          <a:p>
            <a:r>
              <a:rPr lang="zh-CN" altLang="en-US" dirty="0"/>
              <a:t>若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/>
              <a:t>¬</a:t>
            </a:r>
            <a:r>
              <a:rPr lang="en-US" altLang="zh-CN" dirty="0" smtClean="0"/>
              <a:t>A</a:t>
            </a:r>
            <a:r>
              <a:rPr lang="zh-CN" altLang="en-US" dirty="0" smtClean="0"/>
              <a:t>存在路径，则无解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9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寻找可行解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有向图</a:t>
            </a:r>
            <a:endParaRPr lang="en-US" altLang="zh-CN" dirty="0" smtClean="0"/>
          </a:p>
          <a:p>
            <a:r>
              <a:rPr lang="zh-CN" altLang="en-US" dirty="0"/>
              <a:t>强连通</a:t>
            </a:r>
            <a:r>
              <a:rPr lang="zh-CN" altLang="en-US" dirty="0" smtClean="0"/>
              <a:t>分量缩环</a:t>
            </a:r>
            <a:endParaRPr lang="en-US" altLang="zh-CN" dirty="0" smtClean="0"/>
          </a:p>
          <a:p>
            <a:r>
              <a:rPr lang="zh-CN" altLang="en-US" dirty="0" smtClean="0"/>
              <a:t>给个对偶</a:t>
            </a:r>
            <a:r>
              <a:rPr lang="zh-CN" altLang="en-US" dirty="0"/>
              <a:t>分</a:t>
            </a:r>
            <a:r>
              <a:rPr lang="zh-CN" altLang="en-US" dirty="0" smtClean="0"/>
              <a:t>支取一条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析取式中某些项包含的变量为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上述算法不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个所知的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en-US" altLang="zh-CN" dirty="0" smtClean="0"/>
          </a:p>
          <a:p>
            <a:r>
              <a:rPr lang="en-US" altLang="zh-CN" dirty="0" smtClean="0"/>
              <a:t>1971</a:t>
            </a:r>
            <a:r>
              <a:rPr lang="zh-CN" altLang="en-US" dirty="0" smtClean="0"/>
              <a:t>年由史</a:t>
            </a:r>
            <a:r>
              <a:rPr lang="zh-CN" altLang="en-US" dirty="0"/>
              <a:t>提芬</a:t>
            </a:r>
            <a:r>
              <a:rPr lang="en-US" altLang="zh-CN" dirty="0"/>
              <a:t>·A·</a:t>
            </a:r>
            <a:r>
              <a:rPr lang="zh-CN" altLang="en-US" dirty="0"/>
              <a:t>古克</a:t>
            </a:r>
            <a:r>
              <a:rPr lang="en-US" altLang="zh-CN" dirty="0"/>
              <a:t>(Stephen A. Cook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提出的</a:t>
            </a:r>
            <a:r>
              <a:rPr lang="zh-CN" altLang="en-US" dirty="0"/>
              <a:t>古克</a:t>
            </a:r>
            <a:r>
              <a:rPr lang="zh-CN" altLang="en-US" dirty="0" smtClean="0"/>
              <a:t>定理证明</a:t>
            </a:r>
            <a:endParaRPr lang="en-US" altLang="zh-CN" dirty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SAT</a:t>
            </a:r>
            <a:r>
              <a:rPr lang="zh-CN" altLang="en-US" dirty="0" smtClean="0"/>
              <a:t>问题，搜索！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0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DPLL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Davis-Putnam-</a:t>
            </a:r>
            <a:r>
              <a:rPr lang="en-US" altLang="zh-CN" dirty="0" err="1" smtClean="0"/>
              <a:t>Logemann</a:t>
            </a:r>
            <a:r>
              <a:rPr lang="en-US" altLang="zh-CN" dirty="0" smtClean="0"/>
              <a:t>-Loveland</a:t>
            </a:r>
          </a:p>
          <a:p>
            <a:r>
              <a:rPr lang="zh-CN" altLang="en-US" dirty="0"/>
              <a:t>它在</a:t>
            </a:r>
            <a:r>
              <a:rPr lang="en-US" altLang="zh-CN" dirty="0"/>
              <a:t>1962</a:t>
            </a:r>
            <a:r>
              <a:rPr lang="zh-CN" altLang="en-US" dirty="0"/>
              <a:t>年由</a:t>
            </a:r>
            <a:r>
              <a:rPr lang="en-US" altLang="zh-CN" dirty="0"/>
              <a:t>Martin Davis, Hilary Putnam, George </a:t>
            </a:r>
            <a:r>
              <a:rPr lang="en-US" altLang="zh-CN" dirty="0" err="1"/>
              <a:t>Logemann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Donald W. Loveland </a:t>
            </a:r>
            <a:r>
              <a:rPr lang="zh-CN" altLang="en-US" dirty="0"/>
              <a:t>提出</a:t>
            </a:r>
            <a:r>
              <a:rPr lang="en-US" altLang="zh-CN" dirty="0"/>
              <a:t>,</a:t>
            </a:r>
            <a:r>
              <a:rPr lang="zh-CN" altLang="en-US" dirty="0"/>
              <a:t>作为早期</a:t>
            </a:r>
            <a:r>
              <a:rPr lang="en-US" altLang="zh-CN" dirty="0"/>
              <a:t>Davis-Putnam </a:t>
            </a:r>
            <a:r>
              <a:rPr lang="zh-CN" altLang="en-US" dirty="0"/>
              <a:t>算法的一种改进。</a:t>
            </a:r>
            <a:r>
              <a:rPr lang="en-US" altLang="zh-CN" dirty="0"/>
              <a:t>Davis-Putnam </a:t>
            </a:r>
            <a:r>
              <a:rPr lang="zh-CN" altLang="en-US" dirty="0"/>
              <a:t>算法是</a:t>
            </a:r>
            <a:r>
              <a:rPr lang="en-US" altLang="zh-CN" dirty="0"/>
              <a:t>Davis </a:t>
            </a:r>
            <a:r>
              <a:rPr lang="zh-CN" altLang="en-US" dirty="0"/>
              <a:t>与 </a:t>
            </a:r>
            <a:r>
              <a:rPr lang="en-US" altLang="zh-CN" dirty="0"/>
              <a:t>Putnam</a:t>
            </a:r>
            <a:r>
              <a:rPr lang="zh-CN" altLang="en-US" dirty="0"/>
              <a:t>在</a:t>
            </a:r>
            <a:r>
              <a:rPr lang="en-US" altLang="zh-CN" dirty="0"/>
              <a:t>1960</a:t>
            </a:r>
            <a:r>
              <a:rPr lang="zh-CN" altLang="en-US" dirty="0"/>
              <a:t>年发展的一种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50</a:t>
            </a:r>
            <a:r>
              <a:rPr lang="zh-CN" altLang="en-US" dirty="0" smtClean="0"/>
              <a:t>年来最有效的算法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480720"/>
          </a:xfrm>
        </p:spPr>
        <p:txBody>
          <a:bodyPr>
            <a:normAutofit fontScale="92500" lnSpcReduction="20000"/>
          </a:bodyPr>
          <a:lstStyle/>
          <a:p>
            <a:r>
              <a:rPr lang="el-GR" altLang="zh-CN" dirty="0" smtClean="0"/>
              <a:t>Φ</a:t>
            </a:r>
            <a:r>
              <a:rPr lang="zh-CN" altLang="en-US" dirty="0" smtClean="0"/>
              <a:t>：一系列析取式的集合（表示它们合取）</a:t>
            </a:r>
            <a:endParaRPr lang="en-US" altLang="zh-CN" dirty="0" smtClean="0"/>
          </a:p>
          <a:p>
            <a:r>
              <a:rPr lang="en-US" altLang="zh-CN" dirty="0" smtClean="0"/>
              <a:t>Function DPLL(</a:t>
            </a:r>
            <a:r>
              <a:rPr lang="el-GR" altLang="zh-CN" dirty="0" smtClean="0"/>
              <a:t>Φ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</a:t>
            </a:r>
            <a:r>
              <a:rPr lang="el-GR" altLang="zh-CN" dirty="0" smtClean="0"/>
              <a:t>Φ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为空集 </a:t>
            </a:r>
            <a:r>
              <a:rPr lang="en-US" altLang="zh-CN" dirty="0" smtClean="0"/>
              <a:t>then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</a:t>
            </a:r>
            <a:r>
              <a:rPr lang="el-GR" altLang="zh-CN" dirty="0" smtClean="0"/>
              <a:t>Φ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只含一个析取式 </a:t>
            </a:r>
            <a:r>
              <a:rPr lang="en-US" altLang="zh-CN" dirty="0" smtClean="0"/>
              <a:t>	then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Φ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中的每个析取式</a:t>
            </a:r>
            <a:r>
              <a:rPr lang="en-US" altLang="zh-CN" dirty="0" smtClean="0"/>
              <a:t>l 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如果析取式</a:t>
            </a:r>
            <a:r>
              <a:rPr lang="en-US" altLang="zh-CN" dirty="0" smtClean="0"/>
              <a:t>l</a:t>
            </a:r>
            <a:r>
              <a:rPr lang="zh-CN" altLang="en-US" dirty="0" smtClean="0"/>
              <a:t>只含有一个变量，直接确定其值使析取结果为</a:t>
            </a:r>
            <a:r>
              <a:rPr lang="en-US" altLang="zh-CN" dirty="0" smtClean="0"/>
              <a:t>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Φ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中每个未定变量</a:t>
            </a:r>
            <a:r>
              <a:rPr lang="en-US" altLang="zh-CN" dirty="0"/>
              <a:t>x</a:t>
            </a:r>
            <a:r>
              <a:rPr lang="en-US" altLang="zh-CN" dirty="0" smtClean="0"/>
              <a:t> do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出现的形式相同，确定其值使结果为</a:t>
            </a:r>
            <a:r>
              <a:rPr lang="en-US" altLang="zh-CN" dirty="0" smtClean="0"/>
              <a:t>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选择</a:t>
            </a:r>
            <a:r>
              <a:rPr lang="el-GR" altLang="zh-CN" dirty="0" smtClean="0"/>
              <a:t>Φ</a:t>
            </a:r>
            <a:r>
              <a:rPr lang="zh-CN" altLang="en-US" dirty="0"/>
              <a:t>中</a:t>
            </a:r>
            <a:r>
              <a:rPr lang="zh-CN" altLang="en-US" dirty="0" smtClean="0"/>
              <a:t>一个未定变量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DPLL(</a:t>
            </a:r>
            <a:r>
              <a:rPr lang="el-GR" altLang="zh-CN" dirty="0" smtClean="0"/>
              <a:t>Φ</a:t>
            </a:r>
            <a:r>
              <a:rPr lang="en-US" altLang="zh-CN" dirty="0" smtClean="0"/>
              <a:t>∧y) or DPLL(</a:t>
            </a:r>
            <a:r>
              <a:rPr lang="el-GR" altLang="zh-CN" dirty="0"/>
              <a:t>Φ</a:t>
            </a:r>
            <a:r>
              <a:rPr lang="en-US" altLang="zh-CN" dirty="0" smtClean="0"/>
              <a:t>∧not y) //</a:t>
            </a:r>
            <a:r>
              <a:rPr lang="zh-CN" altLang="en-US" dirty="0" smtClean="0"/>
              <a:t>搜索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/>
                  <a:t>定义</a:t>
                </a:r>
                <a:endParaRPr lang="en-US" altLang="zh-CN" sz="4000" dirty="0" smtClean="0"/>
              </a:p>
              <a:p>
                <a:pPr marL="0" indent="0">
                  <a:buNone/>
                </a:pPr>
                <a:r>
                  <a:rPr lang="en-US" altLang="zh-CN" sz="4000" dirty="0" smtClean="0"/>
                  <a:t>	</a:t>
                </a:r>
                <a:r>
                  <a:rPr lang="zh-CN" altLang="en-US" sz="4000" dirty="0" smtClean="0"/>
                  <a:t>一</a:t>
                </a:r>
                <a:r>
                  <a:rPr lang="zh-CN" altLang="en-US" sz="4000" dirty="0"/>
                  <a:t>个非真即假的</a:t>
                </a:r>
                <a:r>
                  <a:rPr lang="zh-CN" altLang="en-US" sz="4000" dirty="0" smtClean="0"/>
                  <a:t>陈述句</a:t>
                </a:r>
                <a:endParaRPr lang="en-US" altLang="zh-CN" sz="4000" dirty="0" smtClean="0"/>
              </a:p>
              <a:p>
                <a:r>
                  <a:rPr lang="zh-CN" altLang="en-US" sz="4000" dirty="0" smtClean="0"/>
                  <a:t>例子</a:t>
                </a:r>
                <a:endParaRPr lang="en-US" altLang="zh-CN" sz="4000" dirty="0" smtClean="0"/>
              </a:p>
              <a:p>
                <a:pPr marL="0" indent="0">
                  <a:buNone/>
                </a:pPr>
                <a:r>
                  <a:rPr lang="en-US" altLang="zh-CN" sz="3600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sz="3600" i="1" dirty="0">
                        <a:latin typeface="Cambria Math"/>
                      </a:rPr>
                      <m:t>李恺威是学霸</m:t>
                    </m:r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 smtClean="0"/>
                  <a:t>	</a:t>
                </a:r>
                <a:r>
                  <a:rPr lang="zh-CN" altLang="en-US" sz="3600" dirty="0" smtClean="0"/>
                  <a:t>郭家宝太牛啦！</a:t>
                </a:r>
                <a:endParaRPr lang="en-US" altLang="zh-CN" sz="3600" dirty="0" smtClean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:r>
                  <a:rPr lang="zh-CN" altLang="en-US" sz="3600" dirty="0" smtClean="0"/>
                  <a:t>我在说的是假话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  <a:blipFill rotWithShape="1">
                <a:blip r:embed="rId2"/>
                <a:stretch>
                  <a:fillRect l="-2370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5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问题扩展？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一系列约束条件取并</a:t>
            </a:r>
            <a:endParaRPr lang="en-US" altLang="zh-CN" dirty="0" smtClean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是否可满足</a:t>
            </a:r>
            <a:endParaRPr lang="en-US" altLang="zh-CN" dirty="0" smtClean="0"/>
          </a:p>
          <a:p>
            <a:r>
              <a:rPr lang="en-US" altLang="zh-CN" dirty="0" smtClean="0"/>
              <a:t>SAT</a:t>
            </a:r>
            <a:r>
              <a:rPr lang="zh-CN" altLang="en-US" dirty="0" smtClean="0"/>
              <a:t>：约束条件为布尔变量的析取</a:t>
            </a:r>
            <a:endParaRPr lang="en-US" altLang="zh-CN" dirty="0" smtClean="0"/>
          </a:p>
          <a:p>
            <a:r>
              <a:rPr lang="zh-CN" altLang="en-US" dirty="0" smtClean="0"/>
              <a:t>布尔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整数、实数？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析取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数学运算？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26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满足模块理论</a:t>
            </a:r>
            <a:endParaRPr lang="en-US" altLang="zh-CN" dirty="0" smtClean="0"/>
          </a:p>
          <a:p>
            <a:r>
              <a:rPr lang="en-US" altLang="zh-CN" dirty="0" err="1" smtClean="0"/>
              <a:t>Satisfiability</a:t>
            </a:r>
            <a:r>
              <a:rPr lang="en-US" altLang="zh-CN" dirty="0" smtClean="0"/>
              <a:t> </a:t>
            </a:r>
            <a:r>
              <a:rPr lang="en-US" altLang="zh-CN" dirty="0"/>
              <a:t>Modulo </a:t>
            </a:r>
            <a:r>
              <a:rPr lang="en-US" altLang="zh-CN" dirty="0" smtClean="0"/>
              <a:t>Theories</a:t>
            </a:r>
          </a:p>
          <a:p>
            <a:r>
              <a:rPr lang="zh-CN" altLang="en-US" dirty="0" smtClean="0"/>
              <a:t>在不同论域上的约束判定问题</a:t>
            </a:r>
            <a:endParaRPr lang="en-US" altLang="zh-CN" dirty="0" smtClean="0"/>
          </a:p>
          <a:p>
            <a:r>
              <a:rPr lang="zh-CN" altLang="en-US" dirty="0"/>
              <a:t>论域举例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Boolean (SAT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Integers</a:t>
            </a:r>
          </a:p>
          <a:p>
            <a:pPr lvl="1"/>
            <a:r>
              <a:rPr lang="en-US" altLang="zh-CN" dirty="0" smtClean="0"/>
              <a:t>Real numbers</a:t>
            </a:r>
          </a:p>
          <a:p>
            <a:pPr lvl="1"/>
            <a:r>
              <a:rPr lang="en-US" altLang="zh-CN" dirty="0" smtClean="0"/>
              <a:t>Arrays</a:t>
            </a:r>
          </a:p>
          <a:p>
            <a:pPr lvl="1"/>
            <a:r>
              <a:rPr lang="en-US" altLang="zh-CN" dirty="0" smtClean="0"/>
              <a:t>Bit vectors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/>
            <a:r>
              <a:rPr lang="zh-CN" altLang="en-US" dirty="0" smtClean="0"/>
              <a:t>解线性比特向量算法</a:t>
            </a:r>
            <a:endParaRPr lang="en-US" dirty="0" smtClean="0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421920" y="1765625"/>
            <a:ext cx="248688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900" dirty="0">
                <a:latin typeface="Times New Roman" pitchFamily="18" charset="0"/>
              </a:rPr>
              <a:t>(3 </a:t>
            </a:r>
            <a:r>
              <a:rPr lang="zh-CN" altLang="en-US" sz="2900" dirty="0" smtClean="0">
                <a:latin typeface="Times New Roman" pitchFamily="18" charset="0"/>
              </a:rPr>
              <a:t>位宽</a:t>
            </a:r>
            <a:r>
              <a:rPr lang="en-US" sz="2900" dirty="0" smtClean="0">
                <a:latin typeface="Times New Roman" pitchFamily="18" charset="0"/>
              </a:rPr>
              <a:t>)</a:t>
            </a:r>
            <a:endParaRPr lang="en-US" sz="29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3x + 4y + 2z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2x + 2y + 2  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+ 2x + 2z = 0</a:t>
            </a:r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>
            <a:off x="3738240" y="2595152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4932040" y="1908201"/>
            <a:ext cx="3672408" cy="14516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altLang="zh-CN" sz="2500" dirty="0" smtClean="0">
                <a:latin typeface="Times New Roman" pitchFamily="18" charset="0"/>
              </a:rPr>
              <a:t>X</a:t>
            </a:r>
            <a:r>
              <a:rPr lang="zh-CN" altLang="en-US" sz="2500" dirty="0" smtClean="0">
                <a:latin typeface="Times New Roman" pitchFamily="18" charset="0"/>
              </a:rPr>
              <a:t>在第一个方程中的解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</a:t>
            </a:r>
            <a:r>
              <a:rPr lang="en-US" sz="2500" baseline="30000" dirty="0">
                <a:latin typeface="Times New Roman" pitchFamily="18" charset="0"/>
              </a:rPr>
              <a:t>-1</a:t>
            </a:r>
            <a:r>
              <a:rPr lang="en-US" sz="2500" dirty="0">
                <a:latin typeface="Times New Roman" pitchFamily="18" charset="0"/>
              </a:rPr>
              <a:t> mod 8 =  3,</a:t>
            </a:r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>
            <a:off x="6645600" y="3982018"/>
            <a:ext cx="0" cy="760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5401440" y="5088055"/>
            <a:ext cx="2488320" cy="8295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>
                <a:latin typeface="Times New Roman" pitchFamily="18" charset="0"/>
              </a:rPr>
              <a:t>x = 4y + 2z</a:t>
            </a:r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flipH="1">
            <a:off x="374256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730" name="Rectangle 18"/>
          <p:cNvSpPr>
            <a:spLocks noChangeArrowheads="1"/>
          </p:cNvSpPr>
          <p:nvPr/>
        </p:nvSpPr>
        <p:spPr bwMode="auto">
          <a:xfrm>
            <a:off x="424800" y="4811546"/>
            <a:ext cx="2488320" cy="13134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(3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 + 4z + 2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+ 6z       = 0</a:t>
            </a:r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3491880" y="4811546"/>
            <a:ext cx="1360800" cy="38472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320675" indent="-320675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1pPr>
            <a:lvl2pPr marL="742950" indent="-28575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2pPr>
            <a:lvl3pPr marL="11430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3pPr>
            <a:lvl4pPr marL="16002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4pPr>
            <a:lvl5pPr marL="20574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9pPr>
          </a:lstStyle>
          <a:p>
            <a:pPr algn="ctr" eaLnBrk="1">
              <a:lnSpc>
                <a:spcPct val="100000"/>
              </a:lnSpc>
              <a:buFont typeface="StarSymbol" charset="0"/>
              <a:buNone/>
            </a:pPr>
            <a:r>
              <a:rPr lang="zh-CN" altLang="en-US" sz="2500" dirty="0" smtClean="0">
                <a:solidFill>
                  <a:schemeClr val="tx1"/>
                </a:solidFill>
              </a:rPr>
              <a:t>带入</a:t>
            </a:r>
            <a:r>
              <a:rPr lang="en-US" sz="2500" dirty="0" smtClean="0">
                <a:solidFill>
                  <a:schemeClr val="tx1"/>
                </a:solidFill>
              </a:rPr>
              <a:t>x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24800" y="1908201"/>
            <a:ext cx="2488320" cy="1382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(3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 + 4z + 2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4y + 6z       = 0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3738240" y="2595152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5401440" y="1769946"/>
            <a:ext cx="248832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 smtClean="0">
                <a:latin typeface="Times New Roman" pitchFamily="18" charset="0"/>
              </a:rPr>
              <a:t>所有系数为偶数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31750" name="Line 9"/>
          <p:cNvSpPr>
            <a:spLocks noChangeShapeType="1"/>
          </p:cNvSpPr>
          <p:nvPr/>
        </p:nvSpPr>
        <p:spPr bwMode="auto">
          <a:xfrm>
            <a:off x="6645600" y="3843764"/>
            <a:ext cx="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5401440" y="5088055"/>
            <a:ext cx="2903040" cy="1175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 smtClean="0">
                <a:latin typeface="Times New Roman" pitchFamily="18" charset="0"/>
              </a:rPr>
              <a:t>除以</a:t>
            </a:r>
            <a:r>
              <a:rPr lang="en-US" altLang="zh-CN" sz="2500" dirty="0" smtClean="0">
                <a:latin typeface="Times New Roman" pitchFamily="18" charset="0"/>
              </a:rPr>
              <a:t>2</a:t>
            </a:r>
          </a:p>
          <a:p>
            <a:pPr marL="290884" indent="-290884" algn="ctr" defTabSz="414726"/>
            <a:r>
              <a:rPr lang="zh-CN" altLang="en-US" sz="2500" dirty="0" smtClean="0">
                <a:latin typeface="Times New Roman" pitchFamily="18" charset="0"/>
              </a:rPr>
              <a:t>忽略最高位高位比特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31752" name="Line 12"/>
          <p:cNvSpPr>
            <a:spLocks noChangeShapeType="1"/>
          </p:cNvSpPr>
          <p:nvPr/>
        </p:nvSpPr>
        <p:spPr bwMode="auto">
          <a:xfrm flipH="1">
            <a:off x="436464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217440" y="4535037"/>
            <a:ext cx="393984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 + 2z[1:0] + 1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2y[1:0] + 3z[1:0]  = 0</a:t>
            </a:r>
          </a:p>
        </p:txBody>
      </p:sp>
    </p:spTree>
    <p:extLst>
      <p:ext uri="{BB962C8B-B14F-4D97-AF65-F5344CB8AC3E}">
        <p14:creationId xmlns:p14="http://schemas.microsoft.com/office/powerpoint/2010/main" val="39014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17440" y="1769946"/>
            <a:ext cx="393984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 + 2z[1:0] + 1 = 0</a:t>
            </a: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2y[1:0] + 3z[1:0]  = 0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4710240" y="2599473"/>
            <a:ext cx="10368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6230880" y="1769946"/>
            <a:ext cx="2488320" cy="1659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 smtClean="0">
                <a:latin typeface="Times New Roman" pitchFamily="18" charset="0"/>
              </a:rPr>
              <a:t>求解</a:t>
            </a:r>
            <a:r>
              <a:rPr lang="en-US" sz="2500" dirty="0" smtClean="0">
                <a:latin typeface="Times New Roman" pitchFamily="18" charset="0"/>
              </a:rPr>
              <a:t>y[1:0</a:t>
            </a:r>
            <a:r>
              <a:rPr lang="en-US" sz="2500" dirty="0">
                <a:latin typeface="Times New Roman" pitchFamily="18" charset="0"/>
              </a:rPr>
              <a:t>]</a:t>
            </a:r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7475040" y="3774637"/>
            <a:ext cx="0" cy="760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6230880" y="4811546"/>
            <a:ext cx="2488320" cy="1382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y[1:0]=2z + 3</a:t>
            </a: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flipH="1">
            <a:off x="4088160" y="5502818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3349440" y="4949800"/>
            <a:ext cx="2466720" cy="44212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 marL="320675" indent="-320675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1pPr>
            <a:lvl2pPr marL="742950" indent="-28575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2pPr>
            <a:lvl3pPr marL="11430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3pPr>
            <a:lvl4pPr marL="16002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4pPr>
            <a:lvl5pPr marL="2057400" indent="-228600" defTabSz="457200" eaLnBrk="0">
              <a:defRPr sz="2400">
                <a:solidFill>
                  <a:srgbClr val="E6E6E6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67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StarSymbol" charset="0"/>
              <a:buChar char="●"/>
              <a:defRPr sz="2400">
                <a:solidFill>
                  <a:srgbClr val="E6E6E6"/>
                </a:solidFill>
                <a:latin typeface="Comic Sans MS" pitchFamily="66" charset="0"/>
              </a:defRPr>
            </a:lvl9pPr>
          </a:lstStyle>
          <a:p>
            <a:pPr algn="ctr" eaLnBrk="1">
              <a:lnSpc>
                <a:spcPct val="100000"/>
              </a:lnSpc>
              <a:buFont typeface="StarSymbol" charset="0"/>
              <a:buNone/>
            </a:pPr>
            <a:r>
              <a:rPr lang="zh-CN" altLang="en-US" sz="2900" dirty="0" smtClean="0">
                <a:solidFill>
                  <a:schemeClr val="tx1"/>
                </a:solidFill>
                <a:latin typeface="Times New Roman" pitchFamily="18" charset="0"/>
              </a:rPr>
              <a:t>带入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</a:rPr>
              <a:t>y[1:0</a:t>
            </a:r>
            <a:r>
              <a:rPr lang="en-US" sz="2900" b="1" dirty="0">
                <a:solidFill>
                  <a:schemeClr val="tx1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424800" y="4880673"/>
            <a:ext cx="269568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3z[1:0] + 2 = 0</a:t>
            </a:r>
          </a:p>
        </p:txBody>
      </p:sp>
    </p:spTree>
    <p:extLst>
      <p:ext uri="{BB962C8B-B14F-4D97-AF65-F5344CB8AC3E}">
        <p14:creationId xmlns:p14="http://schemas.microsoft.com/office/powerpoint/2010/main" val="20643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解线性比特向量算法</a:t>
            </a:r>
            <a:endParaRPr lang="en-US" dirty="0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24800" y="1562564"/>
            <a:ext cx="269568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3z[1:0] + 2 = 0</a:t>
            </a:r>
          </a:p>
          <a:p>
            <a:pPr marL="290884" indent="-290884" algn="ctr" defTabSz="414726"/>
            <a:endParaRPr lang="en-US" sz="2500" dirty="0">
              <a:latin typeface="Times New Roman" pitchFamily="18" charset="0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742560" y="2184710"/>
            <a:ext cx="82944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401440" y="1562564"/>
            <a:ext cx="2626560" cy="152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zh-CN" altLang="en-US" sz="2500" dirty="0" smtClean="0">
                <a:latin typeface="Times New Roman" pitchFamily="18" charset="0"/>
              </a:rPr>
              <a:t>求解 </a:t>
            </a:r>
            <a:r>
              <a:rPr lang="en-US" sz="2500" dirty="0" smtClean="0">
                <a:latin typeface="Times New Roman" pitchFamily="18" charset="0"/>
              </a:rPr>
              <a:t>z[1:0</a:t>
            </a:r>
            <a:r>
              <a:rPr lang="en-US" sz="2500" dirty="0">
                <a:latin typeface="Times New Roman" pitchFamily="18" charset="0"/>
              </a:rPr>
              <a:t>]</a:t>
            </a: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6645600" y="3429000"/>
            <a:ext cx="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5401440" y="4535036"/>
            <a:ext cx="2419200" cy="1244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(2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</a:endParaRPr>
          </a:p>
          <a:p>
            <a:pPr marL="290884" indent="-290884" algn="ctr" defTabSz="414726"/>
            <a:r>
              <a:rPr lang="en-US" sz="2500" dirty="0">
                <a:latin typeface="Times New Roman" pitchFamily="18" charset="0"/>
              </a:rPr>
              <a:t>z[1:0]=2</a:t>
            </a: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424800" y="3636382"/>
            <a:ext cx="4147200" cy="2695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290884" indent="-290884" defTabSz="414726"/>
            <a:r>
              <a:rPr lang="zh-CN" altLang="en-US" sz="2500" dirty="0">
                <a:latin typeface="Times New Roman" pitchFamily="18" charset="0"/>
              </a:rPr>
              <a:t>结果</a:t>
            </a:r>
            <a:r>
              <a:rPr lang="en-US" sz="2500" dirty="0" smtClean="0">
                <a:latin typeface="Times New Roman" pitchFamily="18" charset="0"/>
              </a:rPr>
              <a:t>(</a:t>
            </a:r>
            <a:r>
              <a:rPr lang="en-US" sz="2500" dirty="0">
                <a:latin typeface="Times New Roman" pitchFamily="18" charset="0"/>
              </a:rPr>
              <a:t>3 </a:t>
            </a:r>
            <a:r>
              <a:rPr lang="zh-CN" altLang="en-US" sz="2500" dirty="0" smtClean="0">
                <a:latin typeface="Times New Roman" pitchFamily="18" charset="0"/>
              </a:rPr>
              <a:t>位宽</a:t>
            </a:r>
            <a:r>
              <a:rPr lang="en-US" sz="2500" dirty="0" smtClean="0">
                <a:latin typeface="Times New Roman" pitchFamily="18" charset="0"/>
              </a:rPr>
              <a:t>):</a:t>
            </a:r>
            <a:endParaRPr lang="en-US" sz="2500" dirty="0">
              <a:latin typeface="Times New Roman" pitchFamily="18" charset="0"/>
            </a:endParaRP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z[1:0] = 2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y[1:0] = 2z[1:0] + 3 = 3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y = y’ @ 2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z = z’ @ 3</a:t>
            </a:r>
          </a:p>
          <a:p>
            <a:pPr marL="290884" indent="-290884" defTabSz="414726"/>
            <a:r>
              <a:rPr lang="en-US" sz="2500" dirty="0">
                <a:latin typeface="Times New Roman" pitchFamily="18" charset="0"/>
              </a:rPr>
              <a:t>x = 4y + 2z</a:t>
            </a:r>
          </a:p>
        </p:txBody>
      </p:sp>
    </p:spTree>
    <p:extLst>
      <p:ext uri="{BB962C8B-B14F-4D97-AF65-F5344CB8AC3E}">
        <p14:creationId xmlns:p14="http://schemas.microsoft.com/office/powerpoint/2010/main" val="14704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研究两大方向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整数域、实数域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线性、非线性</a:t>
            </a:r>
            <a:endParaRPr lang="en-US" altLang="zh-CN" dirty="0" smtClean="0"/>
          </a:p>
          <a:p>
            <a:r>
              <a:rPr lang="zh-CN" altLang="en-US" dirty="0" smtClean="0"/>
              <a:t>计算机运算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比特向量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方程求解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80891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1933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two-hop(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a[4] = </a:t>
            </a:r>
            <a:r>
              <a:rPr lang="en-US" altLang="zh-CN" dirty="0" smtClean="0"/>
              <a:t>{3, 0, 2, 1};</a:t>
            </a:r>
            <a:endParaRPr lang="en-US" altLang="zh-CN" dirty="0"/>
          </a:p>
          <a:p>
            <a:r>
              <a:rPr lang="en-US" altLang="zh-CN" dirty="0"/>
              <a:t>    if(x &lt; 0 or x &gt; </a:t>
            </a:r>
            <a:r>
              <a:rPr lang="en-US" altLang="zh-CN" dirty="0" smtClean="0"/>
              <a:t>3) </a:t>
            </a:r>
            <a:r>
              <a:rPr lang="en-US" altLang="zh-CN" dirty="0"/>
              <a:t>return -1;</a:t>
            </a:r>
          </a:p>
          <a:p>
            <a:r>
              <a:rPr lang="en-US" altLang="zh-CN" dirty="0"/>
              <a:t>    return </a:t>
            </a:r>
            <a:r>
              <a:rPr lang="en-US" altLang="zh-CN" dirty="0" smtClean="0"/>
              <a:t>a[a[x]-1];  //out of range while x = 1 !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数理逻辑与集合论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清华大学出版社 石纯一 </a:t>
            </a:r>
            <a:r>
              <a:rPr lang="en-US" altLang="zh-CN" dirty="0" smtClean="0"/>
              <a:t>2000</a:t>
            </a:r>
          </a:p>
          <a:p>
            <a:r>
              <a:rPr lang="en-US" altLang="zh-CN" dirty="0" smtClean="0"/>
              <a:t>《2-SAT</a:t>
            </a:r>
            <a:r>
              <a:rPr lang="zh-CN" altLang="en-US" dirty="0"/>
              <a:t>解法</a:t>
            </a:r>
            <a:r>
              <a:rPr lang="zh-CN" altLang="en-US" dirty="0" smtClean="0"/>
              <a:t>浅析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</a:t>
            </a:r>
            <a:r>
              <a:rPr lang="zh-CN" altLang="en-US" dirty="0"/>
              <a:t>赵爽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en.wikipedia.org/wiki/Boolean_satisfiability_problem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en.wikipedia.org/wiki/DPLL_algorithm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http://en.wikipedia.org/wiki/Satisfiability_Modulo_Theories</a:t>
            </a:r>
            <a:endParaRPr lang="en-US" altLang="zh-CN" dirty="0" smtClean="0"/>
          </a:p>
          <a:p>
            <a:r>
              <a:rPr lang="en-US" altLang="zh-CN" dirty="0" err="1"/>
              <a:t>Cristian</a:t>
            </a:r>
            <a:r>
              <a:rPr lang="en-US" altLang="zh-CN" dirty="0"/>
              <a:t> </a:t>
            </a:r>
            <a:r>
              <a:rPr lang="en-US" altLang="zh-CN" dirty="0" err="1"/>
              <a:t>Cadar</a:t>
            </a:r>
            <a:r>
              <a:rPr lang="en-US" altLang="zh-CN" dirty="0"/>
              <a:t>, Vijay Ganesh, Peter </a:t>
            </a:r>
            <a:r>
              <a:rPr lang="en-US" altLang="zh-CN" dirty="0" err="1"/>
              <a:t>Pawlowski</a:t>
            </a:r>
            <a:r>
              <a:rPr lang="en-US" altLang="zh-CN" dirty="0"/>
              <a:t>, David Dill, and Dawson </a:t>
            </a:r>
            <a:r>
              <a:rPr lang="en-US" altLang="zh-CN" dirty="0" smtClean="0"/>
              <a:t>Engler.EXE</a:t>
            </a:r>
            <a:r>
              <a:rPr lang="en-US" altLang="zh-CN" dirty="0"/>
              <a:t>: </a:t>
            </a:r>
            <a:r>
              <a:rPr lang="en-US" altLang="zh-CN" dirty="0" smtClean="0"/>
              <a:t>Automatically </a:t>
            </a:r>
            <a:r>
              <a:rPr lang="en-US" altLang="zh-CN" dirty="0"/>
              <a:t>generating inputs of death. In </a:t>
            </a:r>
            <a:r>
              <a:rPr lang="en-US" altLang="zh-CN" i="1" dirty="0" smtClean="0"/>
              <a:t>Proceedings </a:t>
            </a:r>
            <a:r>
              <a:rPr lang="en-US" altLang="zh-CN" i="1" dirty="0"/>
              <a:t>of </a:t>
            </a:r>
            <a:r>
              <a:rPr lang="en-US" altLang="zh-CN" i="1" dirty="0" smtClean="0"/>
              <a:t>the 13th </a:t>
            </a:r>
            <a:r>
              <a:rPr lang="en-US" altLang="zh-CN" i="1" dirty="0"/>
              <a:t>ACM Conference on Computer and Communications Security</a:t>
            </a:r>
            <a:r>
              <a:rPr lang="en-US" altLang="zh-CN" dirty="0"/>
              <a:t>, </a:t>
            </a:r>
            <a:r>
              <a:rPr lang="en-US" altLang="zh-CN" dirty="0" smtClean="0"/>
              <a:t>October-November </a:t>
            </a:r>
            <a:r>
              <a:rPr lang="en-US" altLang="zh-CN" dirty="0"/>
              <a:t>2006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DECISION </a:t>
            </a:r>
            <a:r>
              <a:rPr lang="en-US" altLang="zh-CN" dirty="0" smtClean="0"/>
              <a:t>PROCEDURES FOR BIT-VECTORS</a:t>
            </a:r>
            <a:r>
              <a:rPr lang="en-US" altLang="zh-CN" dirty="0"/>
              <a:t>, ARRAYS AND </a:t>
            </a:r>
            <a:r>
              <a:rPr lang="en-US" altLang="zh-CN" dirty="0" smtClean="0"/>
              <a:t>INTEGERS. </a:t>
            </a:r>
            <a:r>
              <a:rPr lang="en-US" altLang="zh-CN" dirty="0"/>
              <a:t>Vijay </a:t>
            </a:r>
            <a:r>
              <a:rPr lang="en-US" altLang="zh-CN" dirty="0" err="1" smtClean="0"/>
              <a:t>Ganesh.September</a:t>
            </a:r>
            <a:r>
              <a:rPr lang="en-US" altLang="zh-CN" dirty="0" smtClean="0"/>
              <a:t> </a:t>
            </a:r>
            <a:r>
              <a:rPr lang="en-US" altLang="zh-CN" dirty="0"/>
              <a:t>2007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命题变项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命题符号化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表示“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李恺威是学霸</m:t>
                    </m:r>
                  </m:oMath>
                </a14:m>
                <a:r>
                  <a:rPr lang="zh-CN" altLang="en-US" dirty="0" smtClean="0"/>
                  <a:t>”</a:t>
                </a:r>
                <a:endParaRPr lang="en-US" altLang="zh-CN" dirty="0"/>
              </a:p>
              <a:p>
                <a:r>
                  <a:rPr lang="zh-CN" altLang="en-US" dirty="0"/>
                  <a:t>命题变</a:t>
                </a:r>
                <a:r>
                  <a:rPr lang="zh-CN" altLang="en-US" dirty="0" smtClean="0"/>
                  <a:t>项</a:t>
                </a:r>
                <a:r>
                  <a:rPr lang="en-US" altLang="zh-CN" dirty="0"/>
                  <a:t>P </a:t>
                </a:r>
                <a:r>
                  <a:rPr lang="zh-CN" altLang="en-US" dirty="0" smtClean="0"/>
                  <a:t>：表示任意命题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73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简单命题和复合命题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P:</a:t>
            </a:r>
            <a:r>
              <a:rPr lang="zh-CN" altLang="en-US" dirty="0" smtClean="0"/>
              <a:t>雪是白的且“</a:t>
            </a:r>
            <a:r>
              <a:rPr lang="en-US" altLang="zh-CN" dirty="0" smtClean="0"/>
              <a:t>1+1=2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可分割为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R:</a:t>
            </a:r>
            <a:r>
              <a:rPr lang="zh-CN" altLang="en-US" dirty="0" smtClean="0"/>
              <a:t>雪</a:t>
            </a:r>
            <a:r>
              <a:rPr lang="zh-CN" altLang="en-US" dirty="0"/>
              <a:t>是白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S:1+1=2</a:t>
            </a:r>
          </a:p>
        </p:txBody>
      </p:sp>
    </p:spTree>
    <p:extLst>
      <p:ext uri="{BB962C8B-B14F-4D97-AF65-F5344CB8AC3E}">
        <p14:creationId xmlns:p14="http://schemas.microsoft.com/office/powerpoint/2010/main" val="19027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</a:t>
            </a:r>
            <a:r>
              <a:rPr lang="zh-CN" altLang="en-US" dirty="0" smtClean="0"/>
              <a:t>联结词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¬</a:t>
            </a:r>
          </a:p>
          <a:p>
            <a:r>
              <a:rPr lang="zh-CN" altLang="en-US" dirty="0" smtClean="0"/>
              <a:t>与∧   合取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∨   </a:t>
            </a:r>
            <a:r>
              <a:rPr lang="zh-CN" altLang="en-US" dirty="0" smtClean="0"/>
              <a:t>析取</a:t>
            </a:r>
            <a:endParaRPr lang="en-US" altLang="zh-CN" dirty="0" smtClean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691081"/>
              </p:ext>
            </p:extLst>
          </p:nvPr>
        </p:nvGraphicFramePr>
        <p:xfrm>
          <a:off x="4644008" y="1484784"/>
          <a:ext cx="2016224" cy="1679461"/>
        </p:xfrm>
        <a:graphic>
          <a:graphicData uri="http://schemas.openxmlformats.org/drawingml/2006/table">
            <a:tbl>
              <a:tblPr/>
              <a:tblGrid>
                <a:gridCol w="1008112"/>
                <a:gridCol w="1008112"/>
              </a:tblGrid>
              <a:tr h="64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39949"/>
              </p:ext>
            </p:extLst>
          </p:nvPr>
        </p:nvGraphicFramePr>
        <p:xfrm>
          <a:off x="1403648" y="3501008"/>
          <a:ext cx="5976664" cy="3038714"/>
        </p:xfrm>
        <a:graphic>
          <a:graphicData uri="http://schemas.openxmlformats.org/drawingml/2006/table">
            <a:tbl>
              <a:tblPr/>
              <a:tblGrid>
                <a:gridCol w="1264781"/>
                <a:gridCol w="1264783"/>
                <a:gridCol w="1723550"/>
                <a:gridCol w="1723550"/>
              </a:tblGrid>
              <a:tr h="723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∨q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推断</a:t>
            </a:r>
            <a:r>
              <a:rPr lang="en-US" altLang="zh-CN" b="1" dirty="0" smtClean="0">
                <a:sym typeface="Wingdings" pitchFamily="2" charset="2"/>
              </a:rPr>
              <a:t></a:t>
            </a:r>
          </a:p>
          <a:p>
            <a:pPr lvl="1"/>
            <a:r>
              <a:rPr lang="zh-CN" altLang="en-US" b="1" dirty="0">
                <a:sym typeface="Wingdings" pitchFamily="2" charset="2"/>
              </a:rPr>
              <a:t>因果关</a:t>
            </a:r>
            <a:r>
              <a:rPr lang="zh-CN" altLang="en-US" b="1" dirty="0" smtClean="0">
                <a:sym typeface="Wingdings" pitchFamily="2" charset="2"/>
              </a:rPr>
              <a:t>系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endParaRPr lang="en-US" altLang="zh-CN" b="1" dirty="0">
              <a:sym typeface="Wingdings" pitchFamily="2" charset="2"/>
            </a:endParaRPr>
          </a:p>
          <a:p>
            <a:endParaRPr lang="en-US" altLang="zh-CN" b="1" dirty="0" smtClean="0">
              <a:sym typeface="Wingdings" pitchFamily="2" charset="2"/>
            </a:endParaRPr>
          </a:p>
          <a:p>
            <a:endParaRPr lang="en-US" altLang="zh-CN" b="1" dirty="0">
              <a:sym typeface="Wingdings" pitchFamily="2" charset="2"/>
            </a:endParaRPr>
          </a:p>
          <a:p>
            <a:r>
              <a:rPr lang="zh-CN" altLang="en-US" b="1" dirty="0" smtClean="0">
                <a:sym typeface="Wingdings" pitchFamily="2" charset="2"/>
              </a:rPr>
              <a:t>等价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527"/>
              </p:ext>
            </p:extLst>
          </p:nvPr>
        </p:nvGraphicFramePr>
        <p:xfrm>
          <a:off x="3131840" y="2276872"/>
          <a:ext cx="5184576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Q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dirty="0" smtClean="0">
                          <a:sym typeface="Wingdings" pitchFamily="2" charset="2"/>
                        </a:rPr>
                        <a:t>Q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lang="zh-CN" altLang="en-US" sz="2800" b="0" dirty="0" smtClean="0">
                          <a:latin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lang="zh-CN" altLang="en-US" sz="2800" b="0" dirty="0" smtClean="0"/>
                        <a:t> </a:t>
                      </a:r>
                      <a:r>
                        <a:rPr lang="en-US" altLang="zh-CN" sz="2800" b="0" dirty="0" smtClean="0"/>
                        <a:t>Q</a:t>
                      </a:r>
                      <a:endParaRPr lang="zh-CN" altLang="en-US" sz="2800" b="0" dirty="0"/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3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合式公式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Well-formed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命题变项和连接词的组合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简单命题是合式公式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是合式公式，那么</a:t>
            </a:r>
            <a:r>
              <a:rPr lang="en-US" altLang="zh-CN" dirty="0" smtClean="0"/>
              <a:t>¬A</a:t>
            </a:r>
            <a:r>
              <a:rPr lang="zh-CN" altLang="en-US" dirty="0" smtClean="0"/>
              <a:t>也是合式公式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是合式公式，那么</a:t>
            </a:r>
            <a:r>
              <a:rPr lang="en-US" altLang="zh-CN" dirty="0" smtClean="0"/>
              <a:t>(A</a:t>
            </a:r>
            <a:r>
              <a:rPr lang="zh-CN" altLang="en-US" dirty="0"/>
              <a:t> </a:t>
            </a:r>
            <a:r>
              <a:rPr lang="zh-CN" altLang="en-US" dirty="0" smtClean="0"/>
              <a:t>∧ </a:t>
            </a:r>
            <a:r>
              <a:rPr lang="en-US" altLang="zh-CN" dirty="0" smtClean="0"/>
              <a:t>B), (A ∨ B), (A </a:t>
            </a:r>
            <a:r>
              <a:rPr lang="en-US" altLang="zh-CN" dirty="0" smtClean="0">
                <a:sym typeface="Wingdings" pitchFamily="2" charset="2"/>
              </a:rPr>
              <a:t> B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(A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dirty="0" smtClean="0"/>
              <a:t> B)</a:t>
            </a:r>
            <a:r>
              <a:rPr lang="zh-CN" altLang="en-US" dirty="0" smtClean="0"/>
              <a:t>是合式公式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当且仅当经过有限次地使用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所组成的符号串才是合式公式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合式公式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合式公</a:t>
            </a:r>
            <a:r>
              <a:rPr lang="zh-CN" altLang="en-US" dirty="0" smtClean="0"/>
              <a:t>式简称公式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p∧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）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 smtClean="0"/>
              <a:t>q</a:t>
            </a:r>
          </a:p>
          <a:p>
            <a:endParaRPr lang="en-US" altLang="zh-CN" dirty="0"/>
          </a:p>
          <a:p>
            <a:r>
              <a:rPr lang="en-US" altLang="zh-CN" dirty="0" smtClean="0"/>
              <a:t>If A then B else C </a:t>
            </a:r>
            <a:r>
              <a:rPr lang="zh-CN" altLang="en-US" dirty="0" smtClean="0"/>
              <a:t>能用合式公式表示吗？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1122</TotalTime>
  <Words>1429</Words>
  <Application>Microsoft Office PowerPoint</Application>
  <PresentationFormat>全屏显示(4:3)</PresentationFormat>
  <Paragraphs>365</Paragraphs>
  <Slides>40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简单数理逻辑及其应用</vt:lpstr>
      <vt:lpstr>概述</vt:lpstr>
      <vt:lpstr>命题</vt:lpstr>
      <vt:lpstr>命题变项</vt:lpstr>
      <vt:lpstr>简单命题和复合命题</vt:lpstr>
      <vt:lpstr>命题联结词</vt:lpstr>
      <vt:lpstr>PowerPoint 演示文稿</vt:lpstr>
      <vt:lpstr>合式公式 Well-formed formula</vt:lpstr>
      <vt:lpstr>合式公式</vt:lpstr>
      <vt:lpstr>合式公式分类</vt:lpstr>
      <vt:lpstr>三种公式关系</vt:lpstr>
      <vt:lpstr>等值公式</vt:lpstr>
      <vt:lpstr>等值定理</vt:lpstr>
      <vt:lpstr>等值公式</vt:lpstr>
      <vt:lpstr>PowerPoint 演示文稿</vt:lpstr>
      <vt:lpstr>PowerPoint 演示文稿</vt:lpstr>
      <vt:lpstr>命题公式与真值表</vt:lpstr>
      <vt:lpstr>从T列写</vt:lpstr>
      <vt:lpstr>从F列写</vt:lpstr>
      <vt:lpstr>范式</vt:lpstr>
      <vt:lpstr>范式</vt:lpstr>
      <vt:lpstr>小结</vt:lpstr>
      <vt:lpstr>SAT问题 Boolean satisfiability problem</vt:lpstr>
      <vt:lpstr>2-SAT</vt:lpstr>
      <vt:lpstr>构图法</vt:lpstr>
      <vt:lpstr>寻找可行解</vt:lpstr>
      <vt:lpstr>3-SAT</vt:lpstr>
      <vt:lpstr>DPLL算法</vt:lpstr>
      <vt:lpstr>PowerPoint 演示文稿</vt:lpstr>
      <vt:lpstr>SAT问题扩展？</vt:lpstr>
      <vt:lpstr>SMT</vt:lpstr>
      <vt:lpstr>解线性比特向量算法</vt:lpstr>
      <vt:lpstr>解线性比特向量算法</vt:lpstr>
      <vt:lpstr>解线性比特向量算法</vt:lpstr>
      <vt:lpstr>解线性比特向量算法</vt:lpstr>
      <vt:lpstr>研究两大方向</vt:lpstr>
      <vt:lpstr>应用场景(1)</vt:lpstr>
      <vt:lpstr>应用场景(2)</vt:lpstr>
      <vt:lpstr>Reference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thulkw</dc:creator>
  <cp:lastModifiedBy>thulkw</cp:lastModifiedBy>
  <cp:revision>365</cp:revision>
  <dcterms:created xsi:type="dcterms:W3CDTF">2012-05-04T13:27:21Z</dcterms:created>
  <dcterms:modified xsi:type="dcterms:W3CDTF">2012-05-13T07:07:25Z</dcterms:modified>
</cp:coreProperties>
</file>