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1AD32-3547-4D4E-9D34-FD8A8AB4886B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5E3F-6F48-42B6-BA7D-C756439FD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EAC4A-56B9-4A58-B353-5D2ED8BBAA83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95714-6871-45F7-987E-2F20F1EA5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A3E4-39F2-4E0B-B595-2F861A563367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EBA3-011D-4B66-AD2B-2E143DC90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2BC79-18C1-487D-96BF-05EBD65B50AA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5C7F6-F9C8-4E11-8221-023DCD5C2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10DE6-49FD-4752-ADC8-7EC66625E0A6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4916-4EEB-4435-AE69-C46A8B77C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29EBA-39BF-4ED9-A0CF-6447DF0EA225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3BA8D-3AFA-4728-BEAE-E6C041744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AE4E8-9530-4CEB-A273-4E6DADE1D103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56DB2-384D-4F16-B8E3-C645700A1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3B56C-DFFF-4A7B-91B3-E965336A0CAC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0EB1-A1B3-45E2-B374-95070D6E02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6A78-0855-495C-907B-AF3C9FEAA3A8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DFD0-DE0D-415A-B305-7814475FEB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E05B-2CF7-4150-A5DD-9A09CAB0498A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58DE-F099-4481-81D0-86E35FA9C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765F8-CA6F-42F6-A341-DDD559B54D2D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3EC2-2F23-49BD-9C23-5A6301D165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1AE791-842B-40CB-9634-C525C31C09C3}" type="datetimeFigureOut">
              <a:rPr lang="zh-CN" altLang="en-US"/>
              <a:pPr>
                <a:defRPr/>
              </a:pPr>
              <a:t>2012/5/11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771FA8-D663-404A-8CBE-B5148CF72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874713" y="1390650"/>
            <a:ext cx="66479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NPC</a:t>
            </a:r>
            <a:r>
              <a:rPr lang="zh-CN" altLang="en-US" sz="5400" b="1" dirty="0" smtClean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问题与近似算法</a:t>
            </a:r>
            <a:endParaRPr lang="en-US" altLang="zh-CN" sz="5400" b="1" dirty="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958865" y="2753021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6600"/>
                </a:solidFill>
                <a:latin typeface="黑体" pitchFamily="2" charset="-122"/>
                <a:ea typeface="黑体" pitchFamily="2" charset="-122"/>
              </a:rPr>
              <a:t>林衍凯</a:t>
            </a: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938213" y="3286124"/>
            <a:ext cx="25218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336600"/>
                </a:solidFill>
                <a:latin typeface="黑体" pitchFamily="2" charset="-122"/>
                <a:ea typeface="黑体" pitchFamily="2" charset="-122"/>
              </a:rPr>
              <a:t>Mrlyk423@gmail.com</a:t>
            </a:r>
            <a:endParaRPr lang="zh-CN" altLang="en-US" sz="2000" b="1" dirty="0">
              <a:solidFill>
                <a:srgbClr val="3366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437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Reducibility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00174"/>
            <a:ext cx="7215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证明：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r>
              <a:rPr lang="en-US" altLang="zh-CN" sz="3200" b="1" dirty="0" smtClean="0">
                <a:latin typeface="+mj-ea"/>
                <a:ea typeface="+mj-ea"/>
              </a:rPr>
              <a:t>The Clique Problem is </a:t>
            </a:r>
            <a:r>
              <a:rPr lang="en-US" altLang="zh-CN" sz="3200" b="1" dirty="0" err="1" smtClean="0">
                <a:latin typeface="+mj-ea"/>
                <a:ea typeface="+mj-ea"/>
              </a:rPr>
              <a:t>Np</a:t>
            </a:r>
            <a:r>
              <a:rPr lang="en-US" altLang="zh-CN" sz="3200" b="1" dirty="0" smtClean="0">
                <a:latin typeface="+mj-ea"/>
                <a:ea typeface="+mj-ea"/>
              </a:rPr>
              <a:t>-complete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3071810"/>
            <a:ext cx="7429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800" dirty="0" smtClean="0"/>
              <a:t>Show that a given clique can be checked in poly-time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smtClean="0"/>
              <a:t>Show that 3-CNF-SAT      Clique</a:t>
            </a:r>
            <a:endParaRPr lang="zh-CN" altLang="en-US" sz="2800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00628" y="4286256"/>
          <a:ext cx="500066" cy="633417"/>
        </p:xfrm>
        <a:graphic>
          <a:graphicData uri="http://schemas.openxmlformats.org/presentationml/2006/ole">
            <p:oleObj spid="_x0000_s7170" name="Equation" r:id="rId3" imgW="190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437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Reducibility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00174"/>
            <a:ext cx="7215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令</a:t>
            </a:r>
            <a:r>
              <a:rPr lang="en-US" altLang="zh-CN" sz="3200" b="1" dirty="0" smtClean="0">
                <a:latin typeface="+mj-ea"/>
                <a:ea typeface="+mj-ea"/>
              </a:rPr>
              <a:t>                 </a:t>
            </a:r>
            <a:r>
              <a:rPr lang="zh-CN" altLang="en-US" sz="3200" b="1" dirty="0" smtClean="0">
                <a:latin typeface="+mj-ea"/>
                <a:ea typeface="+mj-ea"/>
              </a:rPr>
              <a:t>为一个</a:t>
            </a:r>
            <a:r>
              <a:rPr lang="en-US" altLang="zh-CN" sz="3200" b="1" dirty="0" smtClean="0">
                <a:latin typeface="+mj-ea"/>
                <a:ea typeface="+mj-ea"/>
              </a:rPr>
              <a:t>k</a:t>
            </a:r>
            <a:r>
              <a:rPr lang="zh-CN" altLang="en-US" sz="3200" b="1" dirty="0" smtClean="0">
                <a:latin typeface="+mj-ea"/>
                <a:ea typeface="+mj-ea"/>
              </a:rPr>
              <a:t>子句的</a:t>
            </a:r>
            <a:r>
              <a:rPr lang="en-US" altLang="zh-CN" sz="3200" b="1" dirty="0" smtClean="0">
                <a:latin typeface="+mj-ea"/>
                <a:ea typeface="+mj-ea"/>
              </a:rPr>
              <a:t> 3-CNF </a:t>
            </a:r>
            <a:r>
              <a:rPr lang="zh-CN" altLang="en-US" sz="3200" b="1" dirty="0" smtClean="0">
                <a:latin typeface="+mj-ea"/>
                <a:ea typeface="+mj-ea"/>
              </a:rPr>
              <a:t>，且</a:t>
            </a:r>
            <a:r>
              <a:rPr lang="en-US" altLang="zh-CN" sz="3200" b="1" dirty="0" smtClean="0">
                <a:latin typeface="+mj-ea"/>
                <a:ea typeface="+mj-ea"/>
              </a:rPr>
              <a:t>         </a:t>
            </a:r>
            <a:endParaRPr lang="zh-CN" altLang="en-US" sz="3200" b="1" dirty="0">
              <a:latin typeface="+mj-ea"/>
              <a:ea typeface="+mj-ea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571604" y="1575814"/>
          <a:ext cx="3214710" cy="567302"/>
        </p:xfrm>
        <a:graphic>
          <a:graphicData uri="http://schemas.openxmlformats.org/presentationml/2006/ole">
            <p:oleObj spid="_x0000_s10243" name="Equation" r:id="rId3" imgW="1295280" imgH="22860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71802" y="2000240"/>
          <a:ext cx="2286016" cy="579124"/>
        </p:xfrm>
        <a:graphic>
          <a:graphicData uri="http://schemas.openxmlformats.org/presentationml/2006/ole">
            <p:oleObj spid="_x0000_s10244" name="Equation" r:id="rId4" imgW="952200" imgH="241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538" y="3071810"/>
            <a:ext cx="6858048" cy="130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我们如何构建一幅图</a:t>
            </a:r>
            <a:r>
              <a:rPr lang="en-US" altLang="zh-CN" sz="2800" dirty="0" smtClean="0"/>
              <a:t>G(V,E)</a:t>
            </a:r>
            <a:r>
              <a:rPr lang="zh-CN" altLang="en-US" sz="2800" dirty="0" smtClean="0"/>
              <a:t>将图的团和</a:t>
            </a:r>
            <a:r>
              <a:rPr lang="en-US" altLang="zh-CN" sz="2800" dirty="0" smtClean="0"/>
              <a:t>3-CNF</a:t>
            </a:r>
            <a:r>
              <a:rPr lang="zh-CN" altLang="en-US" sz="2800" dirty="0" smtClean="0"/>
              <a:t>问题联系起来？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348898" cy="540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437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Reducibility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437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Reducibility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1643050"/>
            <a:ext cx="6858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对于每个子句                        ，我们在图中添加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个结点                 ，如果结点            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满足以下两个条件，就连边：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 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286116" y="1643050"/>
          <a:ext cx="2286000" cy="579438"/>
        </p:xfrm>
        <a:graphic>
          <a:graphicData uri="http://schemas.openxmlformats.org/presentationml/2006/ole">
            <p:oleObj spid="_x0000_s11268" name="Equation" r:id="rId3" imgW="952200" imgH="241200" progId="Equation.DSMT4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000363" y="2348857"/>
          <a:ext cx="1714513" cy="651515"/>
        </p:xfrm>
        <a:graphic>
          <a:graphicData uri="http://schemas.openxmlformats.org/presentationml/2006/ole">
            <p:oleObj spid="_x0000_s11269" name="Equation" r:id="rId4" imgW="634680" imgH="24120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572264" y="2339975"/>
          <a:ext cx="1096963" cy="685800"/>
        </p:xfrm>
        <a:graphic>
          <a:graphicData uri="http://schemas.openxmlformats.org/presentationml/2006/ole">
            <p:oleObj spid="_x0000_s11270" name="Equation" r:id="rId5" imgW="406080" imgH="253800" progId="Equation.DSMT4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714480" y="3714752"/>
          <a:ext cx="928694" cy="557217"/>
        </p:xfrm>
        <a:graphic>
          <a:graphicData uri="http://schemas.openxmlformats.org/presentationml/2006/ole">
            <p:oleObj spid="_x0000_s11271" name="Equation" r:id="rId6" imgW="317160" imgH="190440" progId="Equation.DSMT4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643042" y="4267091"/>
          <a:ext cx="1503768" cy="733545"/>
        </p:xfrm>
        <a:graphic>
          <a:graphicData uri="http://schemas.openxmlformats.org/presentationml/2006/ole">
            <p:oleObj spid="_x0000_s11272" name="Equation" r:id="rId7" imgW="5205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643050"/>
            <a:ext cx="68580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Load Balancing Problem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问题描述：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给定ｎ个工作，工作ｊ需要时间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j</a:t>
            </a:r>
            <a:r>
              <a:rPr lang="zh-CN" altLang="en-US" sz="2800" dirty="0" smtClean="0"/>
              <a:t>，同时拥有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台机器。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定义机器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的负载为：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定义总负载：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目标：最小化总负载</a:t>
            </a:r>
            <a:endParaRPr lang="en-US" altLang="zh-CN" sz="2800" dirty="0" smtClean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714876" y="4357694"/>
          <a:ext cx="1428760" cy="812432"/>
        </p:xfrm>
        <a:graphic>
          <a:graphicData uri="http://schemas.openxmlformats.org/presentationml/2006/ole">
            <p:oleObj spid="_x0000_s12291" name="Equation" r:id="rId3" imgW="647640" imgH="368280" progId="Equation.DSMT4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643306" y="5000636"/>
          <a:ext cx="1571636" cy="652377"/>
        </p:xfrm>
        <a:graphic>
          <a:graphicData uri="http://schemas.openxmlformats.org/presentationml/2006/ole">
            <p:oleObj spid="_x0000_s12292" name="Equation" r:id="rId4" imgW="672840" imgH="279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近似算法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6715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每次任意选择一个未安排的工作，将它安排在当前负载最小的机器上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这是一个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倍近似算法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643050"/>
            <a:ext cx="76438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证明：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假设</a:t>
            </a:r>
            <a:r>
              <a:rPr lang="en-US" altLang="zh-CN" sz="2800" dirty="0" smtClean="0"/>
              <a:t>M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是负载最大的机器，工作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是机器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最后一个工作，我们有：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/>
              <a:t>	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357290" y="2295523"/>
          <a:ext cx="4352925" cy="919163"/>
        </p:xfrm>
        <a:graphic>
          <a:graphicData uri="http://schemas.openxmlformats.org/presentationml/2006/ole">
            <p:oleObj spid="_x0000_s13314" name="Equation" r:id="rId3" imgW="2044440" imgH="431640" progId="Equation.DSMT4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428728" y="4270391"/>
          <a:ext cx="5089525" cy="1444625"/>
        </p:xfrm>
        <a:graphic>
          <a:graphicData uri="http://schemas.openxmlformats.org/presentationml/2006/ole">
            <p:oleObj spid="_x0000_s13315" name="Equation" r:id="rId4" imgW="2323800" imgH="660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近似算法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6715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每次选择一个未安排的工作中用时最多的，将它安排在当前负载最小的机器上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这是一个</a:t>
            </a:r>
            <a:r>
              <a:rPr lang="en-US" altLang="zh-CN" sz="2800" dirty="0" smtClean="0"/>
              <a:t>1.5</a:t>
            </a:r>
            <a:r>
              <a:rPr lang="zh-CN" altLang="en-US" sz="2800" dirty="0" smtClean="0"/>
              <a:t>倍近似算法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571612"/>
            <a:ext cx="68580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K-Center Problem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问题描述：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给定一张图</a:t>
            </a:r>
            <a:r>
              <a:rPr lang="en-US" altLang="zh-CN" sz="2800" dirty="0" smtClean="0"/>
              <a:t>G(V,E)</a:t>
            </a:r>
            <a:r>
              <a:rPr lang="zh-CN" altLang="en-US" sz="2800" dirty="0" smtClean="0"/>
              <a:t>满足 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 是</a:t>
            </a:r>
            <a:r>
              <a:rPr lang="en-US" altLang="zh-CN" sz="2800" dirty="0" smtClean="0"/>
              <a:t>metric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要求选择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个点作为图的中心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目标：最小化 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/>
              <a:t> 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597038" y="5000646"/>
          <a:ext cx="4903788" cy="1428750"/>
        </p:xfrm>
        <a:graphic>
          <a:graphicData uri="http://schemas.openxmlformats.org/presentationml/2006/ole">
            <p:oleObj spid="_x0000_s14338" name="Equation" r:id="rId3" imgW="191736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071546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近似算法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69294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每次假设图的</a:t>
            </a:r>
            <a:r>
              <a:rPr lang="en-US" altLang="zh-CN" sz="2800" dirty="0" smtClean="0"/>
              <a:t>radius</a:t>
            </a:r>
            <a:r>
              <a:rPr lang="zh-CN" altLang="en-US" sz="2800" dirty="0" smtClean="0"/>
              <a:t>（至多</a:t>
            </a:r>
            <a:r>
              <a:rPr lang="en-US" altLang="zh-CN" sz="2800" dirty="0" smtClean="0"/>
              <a:t>|E|</a:t>
            </a:r>
            <a:r>
              <a:rPr lang="zh-CN" altLang="en-US" sz="2800" dirty="0" smtClean="0"/>
              <a:t>个），然后执行以下算法</a:t>
            </a:r>
            <a:r>
              <a:rPr lang="en-US" altLang="zh-CN" sz="2800" dirty="0" smtClean="0"/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S=V  C=empty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While S!=empty</a:t>
            </a:r>
            <a:endParaRPr lang="en-US" altLang="zh-CN" sz="2800" dirty="0" smtClean="0">
              <a:sym typeface="Wingdings" pitchFamily="2" charset="2"/>
            </a:endParaRPr>
          </a:p>
          <a:p>
            <a:pPr marL="971550" lvl="1" indent="-514350">
              <a:lnSpc>
                <a:spcPct val="150000"/>
              </a:lnSpc>
            </a:pPr>
            <a:r>
              <a:rPr lang="en-US" altLang="zh-CN" sz="2800" dirty="0" smtClean="0">
                <a:sym typeface="Wingdings" pitchFamily="2" charset="2"/>
              </a:rPr>
              <a:t>	</a:t>
            </a:r>
            <a:r>
              <a:rPr lang="en-US" altLang="zh-CN" sz="2800" dirty="0" smtClean="0"/>
              <a:t>choose an </a:t>
            </a:r>
            <a:r>
              <a:rPr lang="en-US" altLang="zh-CN" sz="2800" dirty="0" err="1" smtClean="0"/>
              <a:t>arbitary</a:t>
            </a:r>
            <a:r>
              <a:rPr lang="en-US" altLang="zh-CN" sz="2800" dirty="0" smtClean="0"/>
              <a:t> v in S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</a:t>
            </a:r>
            <a:r>
              <a:rPr lang="en-US" altLang="zh-CN" sz="2800" dirty="0" err="1" smtClean="0">
                <a:sym typeface="Wingdings" pitchFamily="2" charset="2"/>
              </a:rPr>
              <a:t>C+v</a:t>
            </a:r>
            <a:endParaRPr lang="en-US" altLang="zh-CN" sz="28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/>
              <a:t>3.   if |C|&lt;=k succeed else increase radius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785786" y="2000240"/>
            <a:ext cx="7429500" cy="19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定义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如果一个问题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可以通过调用问题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且通过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poly-time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的时间转化得到，我们称：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3714752"/>
          <a:ext cx="1714512" cy="814393"/>
        </p:xfrm>
        <a:graphic>
          <a:graphicData uri="http://schemas.openxmlformats.org/presentationml/2006/ole">
            <p:oleObj spid="_x0000_s1027" name="Equation" r:id="rId3" imgW="5079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近似算法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692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={v}  v </a:t>
            </a:r>
            <a:r>
              <a:rPr lang="zh-CN" altLang="en-US" sz="2800" dirty="0" smtClean="0"/>
              <a:t>为图中任意点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/>
              <a:t>for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=2 to k						choose v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s.t</a:t>
            </a:r>
            <a:r>
              <a:rPr lang="en-US" altLang="zh-CN" sz="2800" dirty="0" smtClean="0"/>
              <a:t>.  Dist(v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,C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) is largest		C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>
                <a:sym typeface="Wingdings" pitchFamily="2" charset="2"/>
              </a:rPr>
              <a:t>C</a:t>
            </a:r>
            <a:r>
              <a:rPr lang="en-US" altLang="zh-CN" sz="2800" baseline="-25000" dirty="0" smtClean="0">
                <a:sym typeface="Wingdings" pitchFamily="2" charset="2"/>
              </a:rPr>
              <a:t>i-1</a:t>
            </a:r>
            <a:r>
              <a:rPr lang="en-US" altLang="zh-CN" sz="2800" dirty="0" smtClean="0">
                <a:sym typeface="Wingdings" pitchFamily="2" charset="2"/>
              </a:rPr>
              <a:t>+V</a:t>
            </a:r>
            <a:r>
              <a:rPr lang="en-US" altLang="zh-CN" sz="2800" baseline="-25000" dirty="0" smtClean="0">
                <a:sym typeface="Wingdings" pitchFamily="2" charset="2"/>
              </a:rPr>
              <a:t>i</a:t>
            </a:r>
            <a:endParaRPr lang="en-US" altLang="zh-CN" sz="2800" baseline="-25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8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285860"/>
            <a:ext cx="68580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Set Cover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算法：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23" y="2857496"/>
            <a:ext cx="67151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6858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Weighted Set Cover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问题描述：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Set Cover</a:t>
            </a:r>
            <a:r>
              <a:rPr lang="zh-CN" altLang="en-US" sz="3200" b="1" dirty="0" smtClean="0"/>
              <a:t>的加强，每个</a:t>
            </a:r>
            <a:r>
              <a:rPr lang="en-US" altLang="zh-CN" sz="3200" b="1" dirty="0" smtClean="0"/>
              <a:t>subset</a:t>
            </a:r>
            <a:r>
              <a:rPr lang="zh-CN" altLang="en-US" sz="3200" b="1" dirty="0" smtClean="0"/>
              <a:t>从花费都是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变为花费为</a:t>
            </a:r>
            <a:r>
              <a:rPr lang="en-US" altLang="zh-CN" sz="3200" b="1" dirty="0" err="1" smtClean="0"/>
              <a:t>W</a:t>
            </a:r>
            <a:r>
              <a:rPr lang="en-US" altLang="zh-CN" sz="3200" b="1" baseline="-25000" dirty="0" err="1" smtClean="0"/>
              <a:t>i</a:t>
            </a:r>
            <a:endParaRPr lang="en-US" altLang="zh-CN" sz="3200" b="1" baseline="-250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近似算法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69294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800" dirty="0" smtClean="0"/>
              <a:t>每次选择</a:t>
            </a:r>
            <a:r>
              <a:rPr lang="en-US" altLang="zh-CN" sz="2800" dirty="0" smtClean="0"/>
              <a:t>subset S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且使得</a:t>
            </a:r>
            <a:r>
              <a:rPr lang="en-US" altLang="zh-CN" sz="2800" dirty="0" err="1" smtClean="0"/>
              <a:t>W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/ # of uncovered elements covered by S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最小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 </a:t>
            </a:r>
          </a:p>
          <a:p>
            <a:pPr marL="514350" indent="-514350">
              <a:lnSpc>
                <a:spcPct val="150000"/>
              </a:lnSpc>
            </a:pP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/>
              <a:t>THM: </a:t>
            </a:r>
            <a:r>
              <a:rPr lang="zh-CN" altLang="en-US" sz="2800" dirty="0" smtClean="0"/>
              <a:t>上述算法是一个</a:t>
            </a:r>
            <a:r>
              <a:rPr lang="en-US" altLang="zh-CN" sz="2800" dirty="0" err="1" smtClean="0"/>
              <a:t>Hn</a:t>
            </a:r>
            <a:r>
              <a:rPr lang="zh-CN" altLang="en-US" sz="2800" dirty="0" smtClean="0"/>
              <a:t>近似算法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Ps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Hn</a:t>
            </a:r>
            <a:r>
              <a:rPr lang="en-US" altLang="zh-CN" sz="2800" dirty="0" smtClean="0"/>
              <a:t>=1+1/2+1/3+…+1/n)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贪心近似算法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69294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800" dirty="0" smtClean="0"/>
              <a:t>每次选择</a:t>
            </a:r>
            <a:r>
              <a:rPr lang="en-US" altLang="zh-CN" sz="2800" dirty="0" smtClean="0"/>
              <a:t>subset S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且使得</a:t>
            </a:r>
            <a:r>
              <a:rPr lang="en-US" altLang="zh-CN" sz="2800" dirty="0" err="1" smtClean="0"/>
              <a:t>W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/ # of uncovered elements covered by S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最小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 </a:t>
            </a:r>
          </a:p>
          <a:p>
            <a:pPr marL="514350" indent="-514350">
              <a:lnSpc>
                <a:spcPct val="150000"/>
              </a:lnSpc>
            </a:pP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/>
              <a:t>THM: </a:t>
            </a:r>
            <a:r>
              <a:rPr lang="zh-CN" altLang="en-US" sz="2800" dirty="0" smtClean="0"/>
              <a:t>上述算法是一个</a:t>
            </a:r>
            <a:r>
              <a:rPr lang="en-US" altLang="zh-CN" sz="2800" dirty="0" err="1" smtClean="0"/>
              <a:t>Hn</a:t>
            </a:r>
            <a:r>
              <a:rPr lang="zh-CN" altLang="en-US" sz="2800" dirty="0" smtClean="0"/>
              <a:t>近似算法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Ps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Hn</a:t>
            </a:r>
            <a:r>
              <a:rPr lang="en-US" altLang="zh-CN" sz="2800" dirty="0" smtClean="0"/>
              <a:t>=1+1/2+1/3+…+1/n)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500174"/>
            <a:ext cx="82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800" b="1" dirty="0" smtClean="0"/>
              <a:t>证明：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sz="2800" dirty="0" smtClean="0"/>
              <a:t>假设我们选择的</a:t>
            </a:r>
            <a:r>
              <a:rPr lang="en-US" altLang="zh-CN" sz="2800" dirty="0" smtClean="0"/>
              <a:t>subset</a:t>
            </a:r>
            <a:r>
              <a:rPr lang="zh-CN" altLang="en-US" sz="2800" dirty="0" smtClean="0"/>
              <a:t>为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sz="2800" dirty="0" smtClean="0"/>
              <a:t>根据我们算法选择</a:t>
            </a:r>
            <a:r>
              <a:rPr lang="en-US" altLang="zh-CN" sz="2800" dirty="0" smtClean="0"/>
              <a:t>subset</a:t>
            </a:r>
            <a:r>
              <a:rPr lang="zh-CN" altLang="en-US" sz="2800" dirty="0" smtClean="0"/>
              <a:t>的规则，我们有：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endParaRPr lang="en-US" altLang="zh-CN" sz="2800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/>
              <a:t>                                </a:t>
            </a:r>
            <a:r>
              <a:rPr lang="zh-CN" altLang="en-US" sz="2800" dirty="0" smtClean="0"/>
              <a:t>为第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次后未被覆盖的结点数）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643438" y="2143116"/>
          <a:ext cx="1571636" cy="642942"/>
        </p:xfrm>
        <a:graphic>
          <a:graphicData uri="http://schemas.openxmlformats.org/presentationml/2006/ole">
            <p:oleObj spid="_x0000_s16386" name="Equation" r:id="rId3" imgW="558720" imgH="228600" progId="Equation.DSMT4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71538" y="3786190"/>
          <a:ext cx="2857520" cy="1245585"/>
        </p:xfrm>
        <a:graphic>
          <a:graphicData uri="http://schemas.openxmlformats.org/presentationml/2006/ole">
            <p:oleObj spid="_x0000_s16387" name="Equation" r:id="rId4" imgW="99036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500174"/>
            <a:ext cx="8286808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800" b="1" dirty="0" smtClean="0"/>
              <a:t>证明（续）：那么我们有</a:t>
            </a:r>
            <a:endParaRPr lang="en-US" altLang="zh-CN" sz="2800" b="1" dirty="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17550" y="2357438"/>
          <a:ext cx="7342188" cy="3463925"/>
        </p:xfrm>
        <a:graphic>
          <a:graphicData uri="http://schemas.openxmlformats.org/presentationml/2006/ole">
            <p:oleObj spid="_x0000_s17412" name="Equation" r:id="rId3" imgW="2692080" imgH="1269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6858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Edge Disjoint Path(EDP)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问题描述：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给定一个无向图</a:t>
            </a:r>
            <a:r>
              <a:rPr lang="en-US" altLang="zh-CN" sz="3200" dirty="0" smtClean="0"/>
              <a:t>G(V,E)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给定一组二元组</a:t>
            </a:r>
            <a:r>
              <a:rPr lang="en-US" altLang="zh-CN" sz="3200" dirty="0" smtClean="0"/>
              <a:t>T={(s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),…(</a:t>
            </a:r>
            <a:r>
              <a:rPr lang="en-US" altLang="zh-CN" sz="3200" dirty="0" err="1" smtClean="0"/>
              <a:t>s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err="1" smtClean="0"/>
              <a:t>,t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smtClean="0"/>
              <a:t>)}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目标：寻找尽可能多的不相交道路使得这些道路起终点为给定二元组。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68580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网络流？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不行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网络流无法保证</a:t>
            </a:r>
            <a:r>
              <a:rPr lang="en-US" altLang="zh-CN" sz="3200" dirty="0" smtClean="0">
                <a:sym typeface="Wingdings" pitchFamily="2" charset="2"/>
              </a:rPr>
              <a:t>S</a:t>
            </a:r>
            <a:r>
              <a:rPr lang="en-US" altLang="zh-CN" sz="3200" baseline="-25000" dirty="0" smtClean="0">
                <a:sym typeface="Wingdings" pitchFamily="2" charset="2"/>
              </a:rPr>
              <a:t>i</a:t>
            </a:r>
            <a:r>
              <a:rPr lang="zh-CN" altLang="en-US" sz="3200" dirty="0" smtClean="0">
                <a:sym typeface="Wingdings" pitchFamily="2" charset="2"/>
              </a:rPr>
              <a:t>以</a:t>
            </a:r>
            <a:r>
              <a:rPr lang="en-US" altLang="zh-CN" sz="3200" dirty="0" smtClean="0">
                <a:sym typeface="Wingdings" pitchFamily="2" charset="2"/>
              </a:rPr>
              <a:t>T</a:t>
            </a:r>
            <a:r>
              <a:rPr lang="en-US" altLang="zh-CN" sz="3200" baseline="-25000" dirty="0" smtClean="0">
                <a:sym typeface="Wingdings" pitchFamily="2" charset="2"/>
              </a:rPr>
              <a:t>i</a:t>
            </a:r>
            <a:r>
              <a:rPr lang="zh-CN" altLang="en-US" sz="3200" dirty="0" smtClean="0">
                <a:sym typeface="Wingdings" pitchFamily="2" charset="2"/>
              </a:rPr>
              <a:t>为终点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寻找近似算法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6858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近似算法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repeat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	pick an index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s.t</a:t>
            </a:r>
            <a:r>
              <a:rPr lang="en-US" altLang="zh-CN" sz="3200" dirty="0" smtClean="0"/>
              <a:t>. the shortest path P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 from </a:t>
            </a:r>
            <a:r>
              <a:rPr lang="en-US" altLang="zh-CN" sz="3200" dirty="0" err="1" smtClean="0"/>
              <a:t>s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 smtClean="0"/>
              <a:t> </a:t>
            </a:r>
            <a:r>
              <a:rPr lang="en-US" altLang="zh-CN" sz="3200" dirty="0" smtClean="0"/>
              <a:t>to 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	is shortest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 	delete P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 from the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THM</a:t>
            </a:r>
            <a:r>
              <a:rPr lang="zh-CN" altLang="en-US" sz="3200" dirty="0" smtClean="0"/>
              <a:t>：这个算法是一个       近似算法</a:t>
            </a:r>
            <a:endParaRPr lang="en-US" altLang="zh-CN" sz="3200" dirty="0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214942" y="5072074"/>
          <a:ext cx="611192" cy="500066"/>
        </p:xfrm>
        <a:graphic>
          <a:graphicData uri="http://schemas.openxmlformats.org/presentationml/2006/ole">
            <p:oleObj spid="_x0000_s18434" name="Equation" r:id="rId3" imgW="27936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785786" y="2000240"/>
            <a:ext cx="7429500" cy="227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If X is P, then Y is P</a:t>
            </a:r>
          </a:p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IF Y is NP, then X is NP</a:t>
            </a: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	</a:t>
            </a:r>
            <a:endParaRPr lang="en-US" altLang="zh-CN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6858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：背包问题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算法：对于给定的常数</a:t>
            </a:r>
            <a:r>
              <a:rPr lang="en-US" altLang="zh-CN" sz="3200" dirty="0" smtClean="0"/>
              <a:t>c,	 k=						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在改变价值的情况下用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解决（</a:t>
            </a:r>
            <a:r>
              <a:rPr lang="en-US" altLang="zh-CN" sz="3200" dirty="0" err="1" smtClean="0"/>
              <a:t>polytime</a:t>
            </a:r>
            <a:r>
              <a:rPr lang="zh-CN" altLang="en-US" sz="3200" dirty="0" smtClean="0"/>
              <a:t>），得到</a:t>
            </a:r>
            <a:r>
              <a:rPr lang="en-US" altLang="zh-CN" sz="3200" dirty="0" err="1" smtClean="0"/>
              <a:t>Soltuion</a:t>
            </a:r>
            <a:endParaRPr lang="en-US" altLang="zh-CN" sz="3200" dirty="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143636" y="1857364"/>
          <a:ext cx="571504" cy="844832"/>
        </p:xfrm>
        <a:graphic>
          <a:graphicData uri="http://schemas.openxmlformats.org/presentationml/2006/ole">
            <p:oleObj spid="_x0000_s19458" name="Equation" r:id="rId3" imgW="291960" imgH="431640" progId="Equation.DSMT4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57356" y="2786058"/>
          <a:ext cx="1646246" cy="919961"/>
        </p:xfrm>
        <a:graphic>
          <a:graphicData uri="http://schemas.openxmlformats.org/presentationml/2006/ole">
            <p:oleObj spid="_x0000_s19459" name="Equation" r:id="rId4" imgW="8632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6858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在未改变的情况中选择</a:t>
            </a:r>
            <a:r>
              <a:rPr lang="en-US" altLang="zh-CN" sz="3200" dirty="0" smtClean="0"/>
              <a:t>Solution</a:t>
            </a:r>
            <a:r>
              <a:rPr lang="zh-CN" altLang="en-US" sz="3200" dirty="0" smtClean="0"/>
              <a:t>中的元素得到我们的近似解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/>
              <a:t>THM</a:t>
            </a:r>
            <a:r>
              <a:rPr lang="zh-CN" altLang="en-US" sz="3200" dirty="0" smtClean="0"/>
              <a:t>：这是一个（</a:t>
            </a:r>
            <a:r>
              <a:rPr lang="en-US" altLang="zh-CN" sz="3200" dirty="0" smtClean="0"/>
              <a:t>1+c</a:t>
            </a:r>
            <a:r>
              <a:rPr lang="zh-CN" altLang="en-US" sz="3200" dirty="0" smtClean="0"/>
              <a:t>）近似算法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357430"/>
            <a:ext cx="6286544" cy="13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zh-CN" sz="6000" dirty="0" smtClean="0"/>
              <a:t>Thank you</a:t>
            </a:r>
            <a:endParaRPr lang="zh-CN" altLang="en-US" sz="6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9630" y="142875"/>
            <a:ext cx="58354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Approximation Algorithm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6858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更多的问题：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旅行商问题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最大</a:t>
            </a:r>
            <a:r>
              <a:rPr lang="zh-CN" altLang="en-US" sz="3200" dirty="0" smtClean="0"/>
              <a:t>割问题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smtClean="0"/>
              <a:t>斯</a:t>
            </a:r>
            <a:r>
              <a:rPr lang="zh-CN" altLang="en-US" sz="3200" smtClean="0"/>
              <a:t>特</a:t>
            </a:r>
            <a:r>
              <a:rPr lang="zh-CN" altLang="en-US" sz="3200" smtClean="0"/>
              <a:t>林树问题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928662" y="2285992"/>
            <a:ext cx="74295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Independent Set &amp; Vertex Cover</a:t>
            </a: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IS: If there is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IS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of G in size of &gt;=k</a:t>
            </a: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VC: If there is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IS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of G in size of &lt;=k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Example1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928662" y="1571612"/>
            <a:ext cx="74295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Observation:</a:t>
            </a: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S  V is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IS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if and only if V\S is VC of the graph G</a:t>
            </a:r>
          </a:p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Conclusion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IS   VC     &amp;    VC   IS</a:t>
            </a:r>
            <a:br>
              <a:rPr lang="en-US" altLang="zh-CN" sz="2800" dirty="0" smtClean="0">
                <a:latin typeface="宋体" pitchFamily="2" charset="-122"/>
                <a:ea typeface="宋体" pitchFamily="2" charset="-122"/>
              </a:rPr>
            </a:b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336600"/>
              </a:buClr>
            </a:pP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714480" y="2428868"/>
          <a:ext cx="357190" cy="357190"/>
        </p:xfrm>
        <a:graphic>
          <a:graphicData uri="http://schemas.openxmlformats.org/presentationml/2006/ole">
            <p:oleObj spid="_x0000_s3074" name="Equation" r:id="rId3" imgW="152280" imgH="1522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000232" y="4286256"/>
          <a:ext cx="428628" cy="542929"/>
        </p:xfrm>
        <a:graphic>
          <a:graphicData uri="http://schemas.openxmlformats.org/presentationml/2006/ole">
            <p:oleObj spid="_x0000_s3075" name="Equation" r:id="rId4" imgW="190440" imgH="24120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143507" y="4243397"/>
          <a:ext cx="428625" cy="542925"/>
        </p:xfrm>
        <a:graphic>
          <a:graphicData uri="http://schemas.openxmlformats.org/presentationml/2006/ole">
            <p:oleObj spid="_x0000_s3076" name="Equation" r:id="rId5" imgW="190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714348" y="2285992"/>
            <a:ext cx="78581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Vertex Cover     Set Cover</a:t>
            </a: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SC: Given a set U of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elements,a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collection M of subset of U S</a:t>
            </a:r>
            <a:r>
              <a:rPr lang="en-US" altLang="zh-CN" sz="28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,S</a:t>
            </a:r>
            <a:r>
              <a:rPr lang="en-US" altLang="zh-CN" sz="28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…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800" baseline="-25000" dirty="0" err="1" smtClean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,and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a integer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k,ask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if  </a:t>
            </a:r>
            <a:endParaRPr lang="en-US" altLang="zh-CN" sz="2800" baseline="-25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Example2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643306" y="2457447"/>
          <a:ext cx="428625" cy="542925"/>
        </p:xfrm>
        <a:graphic>
          <a:graphicData uri="http://schemas.openxmlformats.org/presentationml/2006/ole">
            <p:oleObj spid="_x0000_s4098" name="Equation" r:id="rId3" imgW="190440" imgH="24120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5984" y="4340237"/>
          <a:ext cx="5500688" cy="803275"/>
        </p:xfrm>
        <a:graphic>
          <a:graphicData uri="http://schemas.openxmlformats.org/presentationml/2006/ole">
            <p:oleObj spid="_x0000_s4099" name="Equation" r:id="rId4" imgW="195552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85749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我们怎样证明一个问题是</a:t>
            </a:r>
            <a:r>
              <a:rPr lang="en-US" altLang="zh-CN" sz="3600" b="1" dirty="0" smtClean="0"/>
              <a:t>NPC</a:t>
            </a:r>
            <a:r>
              <a:rPr lang="zh-CN" altLang="en-US" sz="3600" b="1" dirty="0" smtClean="0"/>
              <a:t>的呢？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928662" y="1571612"/>
            <a:ext cx="74295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6600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定义：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336600"/>
              </a:buClr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如果问题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满足以下条件，那么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属于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NPC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Clr>
                <a:srgbClr val="336600"/>
              </a:buClr>
              <a:buFont typeface="+mj-lt"/>
              <a:buAutoNum type="arabicPeriod"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</a:t>
            </a:r>
          </a:p>
          <a:p>
            <a:pPr marL="514350" indent="-514350">
              <a:lnSpc>
                <a:spcPct val="150000"/>
              </a:lnSpc>
              <a:buClr>
                <a:srgbClr val="336600"/>
              </a:buClr>
              <a:buFont typeface="+mj-lt"/>
              <a:buAutoNum type="arabicPeriod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对于任意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800" dirty="0" smtClean="0">
                <a:latin typeface="宋体" pitchFamily="2" charset="-122"/>
                <a:ea typeface="宋体" pitchFamily="2" charset="-122"/>
              </a:rPr>
            </a:b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336600"/>
              </a:buClr>
            </a:pP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050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Definition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500166" y="3071810"/>
          <a:ext cx="1285884" cy="428628"/>
        </p:xfrm>
        <a:graphic>
          <a:graphicData uri="http://schemas.openxmlformats.org/presentationml/2006/ole">
            <p:oleObj spid="_x0000_s5125" name="Equation" r:id="rId3" imgW="533160" imgH="177480" progId="Equation.DSMT4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928926" y="3682198"/>
          <a:ext cx="2214578" cy="532620"/>
        </p:xfrm>
        <a:graphic>
          <a:graphicData uri="http://schemas.openxmlformats.org/presentationml/2006/ole">
            <p:oleObj spid="_x0000_s5126" name="Equation" r:id="rId4" imgW="10029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12738" y="142875"/>
            <a:ext cx="7437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Reducibility of NP-Completeness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5500726" cy="53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绿色花卉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>
          <a:lnSpc>
            <a:spcPct val="150000"/>
          </a:lnSpc>
          <a:defRPr sz="2800" baseline="-25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绿色花卉</Template>
  <TotalTime>275</TotalTime>
  <Words>770</Words>
  <Application>Microsoft Office PowerPoint</Application>
  <PresentationFormat>全屏显示(4:3)</PresentationFormat>
  <Paragraphs>148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绿色花卉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ACER</cp:lastModifiedBy>
  <cp:revision>98</cp:revision>
  <dcterms:created xsi:type="dcterms:W3CDTF">2012-05-10T08:55:16Z</dcterms:created>
  <dcterms:modified xsi:type="dcterms:W3CDTF">2012-05-11T06:29:21Z</dcterms:modified>
</cp:coreProperties>
</file>