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70" r:id="rId22"/>
    <p:sldId id="280" r:id="rId23"/>
    <p:sldId id="281" r:id="rId24"/>
    <p:sldId id="282" r:id="rId25"/>
    <p:sldId id="283" r:id="rId26"/>
    <p:sldId id="284" r:id="rId27"/>
    <p:sldId id="28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8783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ED992-2A0E-4D12-95D5-69F97D49986A}" type="datetimeFigureOut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3FA4D-E658-4100-A54C-A3A44C4EC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8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B33-4508-46BC-B7A8-FD351C4EDCFC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A4AC-A454-4C02-8E2C-C988C2A392D7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8F43-1F8F-48D4-9F9D-2790DB98D075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4E012-A2AD-4F0F-9CCE-68C2FEEDD7F8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CC37-57F2-4C6E-82A3-C98027B435FE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04FF-D789-4B87-9594-8F1DAB0C66E0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262E-6988-4D79-8370-50E952AFDD7A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6D5A-0C77-4F2C-9003-2F88E0FC1C25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37E5-4424-441F-A88B-D917DE1DF190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939D-172D-4C2D-B6F9-30DD2D6B04BD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EBC4-442E-44F7-9791-C9285EFB1EA1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5A216B-BD75-48E5-9F9D-7C1F911251A9}" type="datetime1">
              <a:rPr lang="zh-CN" altLang="en-US" smtClean="0"/>
              <a:t>2012/5/10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NOI2008</a:t>
            </a:r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网络流题选讲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计</a:t>
            </a:r>
            <a:r>
              <a:rPr lang="en-US" altLang="zh-CN" dirty="0" smtClean="0"/>
              <a:t>03 </a:t>
            </a:r>
            <a:r>
              <a:rPr lang="zh-CN" altLang="en-US" dirty="0" smtClean="0"/>
              <a:t>李宇亮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8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]=h[</a:t>
            </a:r>
            <a:r>
              <a:rPr lang="en-US" altLang="zh-CN" dirty="0" err="1"/>
              <a:t>i</a:t>
            </a:r>
            <a:r>
              <a:rPr lang="en-US" altLang="zh-CN" dirty="0"/>
              <a:t>]-h[i+1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h[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加</a:t>
            </a:r>
            <a:r>
              <a:rPr lang="en-US" altLang="zh-CN" dirty="0" smtClean="0"/>
              <a:t>1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smtClean="0"/>
              <a:t>a[i-1</a:t>
            </a:r>
            <a:r>
              <a:rPr lang="en-US" altLang="zh-CN" dirty="0"/>
              <a:t>]</a:t>
            </a:r>
            <a:r>
              <a:rPr lang="zh-CN" altLang="en-US" dirty="0"/>
              <a:t>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 且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重新分配，使得每个</a:t>
            </a:r>
            <a:r>
              <a:rPr lang="en-US" altLang="zh-CN" dirty="0"/>
              <a:t>a</a:t>
            </a:r>
            <a:r>
              <a:rPr lang="zh-CN" altLang="en-US" dirty="0"/>
              <a:t>都在</a:t>
            </a:r>
            <a:r>
              <a:rPr lang="en-US" altLang="zh-CN" dirty="0"/>
              <a:t>[-</a:t>
            </a:r>
            <a:r>
              <a:rPr lang="en-US" altLang="zh-CN" dirty="0" err="1"/>
              <a:t>d,d</a:t>
            </a:r>
            <a:r>
              <a:rPr lang="en-US" altLang="zh-CN" dirty="0"/>
              <a:t>]</a:t>
            </a:r>
            <a:r>
              <a:rPr lang="zh-CN" altLang="en-US" dirty="0"/>
              <a:t>范围内。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抽象为点</a:t>
            </a:r>
            <a:endParaRPr lang="zh-CN" altLang="en-US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6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相邻点连边，容量</a:t>
                </a:r>
                <a:r>
                  <a:rPr lang="en-US" altLang="zh-CN" dirty="0"/>
                  <a:t>+∞ </a:t>
                </a:r>
                <a:r>
                  <a:rPr lang="zh-CN" altLang="en-US" dirty="0"/>
                  <a:t>，费用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  <a:p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]&lt;-d</a:t>
                </a:r>
                <a:r>
                  <a:rPr lang="zh-CN" altLang="en-US" dirty="0" smtClean="0"/>
                  <a:t>，则至少要从别的地方拿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，且不能多于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个；因此从点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向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连边，容量下界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，上界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，费用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250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3"/>
          <p:cNvSpPr>
            <a:spLocks noChangeArrowheads="1"/>
          </p:cNvSpPr>
          <p:nvPr/>
        </p:nvSpPr>
        <p:spPr bwMode="auto">
          <a:xfrm>
            <a:off x="1993782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3"/>
          <p:cNvSpPr>
            <a:spLocks noChangeArrowheads="1"/>
          </p:cNvSpPr>
          <p:nvPr/>
        </p:nvSpPr>
        <p:spPr bwMode="auto">
          <a:xfrm>
            <a:off x="3041057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椭圆 3"/>
          <p:cNvSpPr>
            <a:spLocks noChangeArrowheads="1"/>
          </p:cNvSpPr>
          <p:nvPr/>
        </p:nvSpPr>
        <p:spPr bwMode="auto">
          <a:xfrm>
            <a:off x="3982221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"/>
          <p:cNvSpPr>
            <a:spLocks noChangeArrowheads="1"/>
          </p:cNvSpPr>
          <p:nvPr/>
        </p:nvSpPr>
        <p:spPr bwMode="auto">
          <a:xfrm>
            <a:off x="4923386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椭圆 3"/>
          <p:cNvSpPr>
            <a:spLocks noChangeArrowheads="1"/>
          </p:cNvSpPr>
          <p:nvPr/>
        </p:nvSpPr>
        <p:spPr bwMode="auto">
          <a:xfrm>
            <a:off x="586454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"/>
          <p:cNvSpPr>
            <a:spLocks noChangeArrowheads="1"/>
          </p:cNvSpPr>
          <p:nvPr/>
        </p:nvSpPr>
        <p:spPr bwMode="auto">
          <a:xfrm>
            <a:off x="680755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12"/>
          <p:cNvSpPr>
            <a:spLocks noChangeShapeType="1"/>
          </p:cNvSpPr>
          <p:nvPr/>
        </p:nvSpPr>
        <p:spPr bwMode="auto">
          <a:xfrm>
            <a:off x="2240146" y="5492574"/>
            <a:ext cx="76123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AutoShape 13"/>
          <p:cNvSpPr>
            <a:spLocks noChangeShapeType="1"/>
          </p:cNvSpPr>
          <p:nvPr/>
        </p:nvSpPr>
        <p:spPr bwMode="auto">
          <a:xfrm>
            <a:off x="3287421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14"/>
          <p:cNvSpPr>
            <a:spLocks noChangeShapeType="1"/>
          </p:cNvSpPr>
          <p:nvPr/>
        </p:nvSpPr>
        <p:spPr bwMode="auto">
          <a:xfrm>
            <a:off x="4228585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15"/>
          <p:cNvSpPr>
            <a:spLocks noChangeShapeType="1"/>
          </p:cNvSpPr>
          <p:nvPr/>
        </p:nvSpPr>
        <p:spPr bwMode="auto">
          <a:xfrm>
            <a:off x="5169748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AutoShape 16"/>
          <p:cNvSpPr>
            <a:spLocks noChangeShapeType="1"/>
          </p:cNvSpPr>
          <p:nvPr/>
        </p:nvSpPr>
        <p:spPr bwMode="auto">
          <a:xfrm>
            <a:off x="6110913" y="5492574"/>
            <a:ext cx="65789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AutoShape 17"/>
          <p:cNvSpPr>
            <a:spLocks noChangeShapeType="1"/>
          </p:cNvSpPr>
          <p:nvPr/>
        </p:nvSpPr>
        <p:spPr bwMode="auto">
          <a:xfrm>
            <a:off x="3218218" y="5606078"/>
            <a:ext cx="1248426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AutoShape 18"/>
          <p:cNvSpPr>
            <a:spLocks noChangeShapeType="1"/>
          </p:cNvSpPr>
          <p:nvPr/>
        </p:nvSpPr>
        <p:spPr bwMode="auto">
          <a:xfrm flipH="1">
            <a:off x="4614278" y="5606078"/>
            <a:ext cx="1279798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19"/>
          <p:cNvSpPr>
            <a:spLocks noChangeShapeType="1"/>
          </p:cNvSpPr>
          <p:nvPr/>
        </p:nvSpPr>
        <p:spPr bwMode="auto">
          <a:xfrm flipH="1">
            <a:off x="4614278" y="5606078"/>
            <a:ext cx="2223731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椭圆 3"/>
          <p:cNvSpPr>
            <a:spLocks noChangeArrowheads="1"/>
          </p:cNvSpPr>
          <p:nvPr/>
        </p:nvSpPr>
        <p:spPr bwMode="auto">
          <a:xfrm>
            <a:off x="4436195" y="6473520"/>
            <a:ext cx="207609" cy="20947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类似，若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]&gt;d</a:t>
                </a:r>
                <a:r>
                  <a:rPr lang="zh-CN" altLang="en-US" dirty="0"/>
                  <a:t>，则从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向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连边，容量下界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上界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]+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，费用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  <a:p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-d&lt;=a[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]&lt;=d</a:t>
                </a:r>
                <a:r>
                  <a:rPr lang="zh-CN" altLang="en-US" dirty="0" smtClean="0"/>
                  <a:t>，则从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向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连边，上界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，从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向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连边，上界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r>
                      <a:rPr lang="en-US" altLang="zh-CN" b="0" i="0" smtClean="0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，费用均为</a:t>
                </a:r>
                <a:r>
                  <a:rPr lang="en-US" altLang="zh-CN" dirty="0" smtClean="0"/>
                  <a:t>0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250" r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4436195" y="4378742"/>
            <a:ext cx="207609" cy="20947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1993782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椭圆 3"/>
          <p:cNvSpPr>
            <a:spLocks noChangeArrowheads="1"/>
          </p:cNvSpPr>
          <p:nvPr/>
        </p:nvSpPr>
        <p:spPr bwMode="auto">
          <a:xfrm>
            <a:off x="3041057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3982221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4923386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3"/>
          <p:cNvSpPr>
            <a:spLocks noChangeArrowheads="1"/>
          </p:cNvSpPr>
          <p:nvPr/>
        </p:nvSpPr>
        <p:spPr bwMode="auto">
          <a:xfrm>
            <a:off x="586454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3"/>
          <p:cNvSpPr>
            <a:spLocks noChangeArrowheads="1"/>
          </p:cNvSpPr>
          <p:nvPr/>
        </p:nvSpPr>
        <p:spPr bwMode="auto">
          <a:xfrm>
            <a:off x="680755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3"/>
          <p:cNvSpPr>
            <a:spLocks noChangeArrowheads="1"/>
          </p:cNvSpPr>
          <p:nvPr/>
        </p:nvSpPr>
        <p:spPr bwMode="auto">
          <a:xfrm>
            <a:off x="4436195" y="6473520"/>
            <a:ext cx="207609" cy="20947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ShapeType="1"/>
          </p:cNvSpPr>
          <p:nvPr/>
        </p:nvSpPr>
        <p:spPr bwMode="auto">
          <a:xfrm>
            <a:off x="2240146" y="5492574"/>
            <a:ext cx="76123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ShapeType="1"/>
          </p:cNvSpPr>
          <p:nvPr/>
        </p:nvSpPr>
        <p:spPr bwMode="auto">
          <a:xfrm>
            <a:off x="3287421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4"/>
          <p:cNvSpPr>
            <a:spLocks noChangeShapeType="1"/>
          </p:cNvSpPr>
          <p:nvPr/>
        </p:nvSpPr>
        <p:spPr bwMode="auto">
          <a:xfrm>
            <a:off x="4228585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ShapeType="1"/>
          </p:cNvSpPr>
          <p:nvPr/>
        </p:nvSpPr>
        <p:spPr bwMode="auto">
          <a:xfrm>
            <a:off x="5169748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ShapeType="1"/>
          </p:cNvSpPr>
          <p:nvPr/>
        </p:nvSpPr>
        <p:spPr bwMode="auto">
          <a:xfrm>
            <a:off x="6110913" y="5492574"/>
            <a:ext cx="65789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ShapeType="1"/>
          </p:cNvSpPr>
          <p:nvPr/>
        </p:nvSpPr>
        <p:spPr bwMode="auto">
          <a:xfrm>
            <a:off x="3218218" y="5606078"/>
            <a:ext cx="1248426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8"/>
          <p:cNvSpPr>
            <a:spLocks noChangeShapeType="1"/>
          </p:cNvSpPr>
          <p:nvPr/>
        </p:nvSpPr>
        <p:spPr bwMode="auto">
          <a:xfrm flipH="1">
            <a:off x="4614278" y="5606078"/>
            <a:ext cx="1279798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ShapeType="1"/>
          </p:cNvSpPr>
          <p:nvPr/>
        </p:nvSpPr>
        <p:spPr bwMode="auto">
          <a:xfrm flipH="1">
            <a:off x="4614278" y="5606078"/>
            <a:ext cx="2223731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0"/>
          <p:cNvSpPr>
            <a:spLocks noChangeShapeType="1"/>
          </p:cNvSpPr>
          <p:nvPr/>
        </p:nvSpPr>
        <p:spPr bwMode="auto">
          <a:xfrm flipH="1">
            <a:off x="4159381" y="4627900"/>
            <a:ext cx="381079" cy="74932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1"/>
          <p:cNvSpPr>
            <a:spLocks noChangeShapeType="1"/>
          </p:cNvSpPr>
          <p:nvPr/>
        </p:nvSpPr>
        <p:spPr bwMode="auto">
          <a:xfrm flipH="1">
            <a:off x="2170942" y="4597448"/>
            <a:ext cx="2295701" cy="7797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2"/>
          <p:cNvSpPr>
            <a:spLocks noChangeShapeType="1"/>
          </p:cNvSpPr>
          <p:nvPr/>
        </p:nvSpPr>
        <p:spPr bwMode="auto">
          <a:xfrm>
            <a:off x="4614278" y="4597448"/>
            <a:ext cx="412451" cy="75024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3"/>
          <p:cNvSpPr>
            <a:spLocks noChangeShapeType="1"/>
          </p:cNvSpPr>
          <p:nvPr/>
        </p:nvSpPr>
        <p:spPr bwMode="auto">
          <a:xfrm flipH="1">
            <a:off x="4540460" y="5635608"/>
            <a:ext cx="486268" cy="7982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20" grpId="0" uiExpand="1" animBg="1"/>
      <p:bldP spid="21" grpId="0" uiExpand="1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特殊情况：修改</a:t>
            </a:r>
            <a:r>
              <a:rPr lang="en-US" altLang="zh-CN" dirty="0" smtClean="0"/>
              <a:t>h[1](h[n])</a:t>
            </a:r>
            <a:r>
              <a:rPr lang="zh-CN" altLang="en-US" dirty="0" smtClean="0"/>
              <a:t>只影响</a:t>
            </a:r>
            <a:r>
              <a:rPr lang="en-US" altLang="zh-CN" dirty="0" smtClean="0"/>
              <a:t>a[1](a[n-1])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a[n-1]</a:t>
            </a:r>
            <a:r>
              <a:rPr lang="zh-CN" altLang="en-US" dirty="0" smtClean="0"/>
              <a:t>会凭空多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或少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凭空多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，从源点来，从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向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连边，</a:t>
            </a:r>
            <a:r>
              <a:rPr lang="en-US" altLang="zh-CN" dirty="0"/>
              <a:t> 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en-US" altLang="zh-CN" dirty="0"/>
              <a:t>∞ </a:t>
            </a:r>
            <a:r>
              <a:rPr lang="zh-CN" altLang="en-US" dirty="0"/>
              <a:t>，费用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类似，从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连边，容量</a:t>
            </a:r>
            <a:r>
              <a:rPr lang="en-US" altLang="zh-CN" dirty="0" smtClean="0"/>
              <a:t> </a:t>
            </a:r>
            <a:r>
              <a:rPr lang="en-US" altLang="zh-CN" dirty="0"/>
              <a:t>+∞ </a:t>
            </a:r>
            <a:r>
              <a:rPr lang="zh-CN" altLang="en-US" dirty="0"/>
              <a:t>，费用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最小费用可行流</a:t>
            </a:r>
            <a:endParaRPr lang="en-US" altLang="zh-CN" dirty="0" smtClean="0"/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4436195" y="4378742"/>
            <a:ext cx="207609" cy="20947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1993782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椭圆 3"/>
          <p:cNvSpPr>
            <a:spLocks noChangeArrowheads="1"/>
          </p:cNvSpPr>
          <p:nvPr/>
        </p:nvSpPr>
        <p:spPr bwMode="auto">
          <a:xfrm>
            <a:off x="3041057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3982221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4923386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3"/>
          <p:cNvSpPr>
            <a:spLocks noChangeArrowheads="1"/>
          </p:cNvSpPr>
          <p:nvPr/>
        </p:nvSpPr>
        <p:spPr bwMode="auto">
          <a:xfrm>
            <a:off x="586454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3"/>
          <p:cNvSpPr>
            <a:spLocks noChangeArrowheads="1"/>
          </p:cNvSpPr>
          <p:nvPr/>
        </p:nvSpPr>
        <p:spPr bwMode="auto">
          <a:xfrm>
            <a:off x="6807559" y="5386450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椭圆 3"/>
          <p:cNvSpPr>
            <a:spLocks noChangeArrowheads="1"/>
          </p:cNvSpPr>
          <p:nvPr/>
        </p:nvSpPr>
        <p:spPr bwMode="auto">
          <a:xfrm>
            <a:off x="4436195" y="6473520"/>
            <a:ext cx="207609" cy="20947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12"/>
          <p:cNvSpPr>
            <a:spLocks noChangeShapeType="1"/>
          </p:cNvSpPr>
          <p:nvPr/>
        </p:nvSpPr>
        <p:spPr bwMode="auto">
          <a:xfrm>
            <a:off x="2240146" y="5492574"/>
            <a:ext cx="76123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ShapeType="1"/>
          </p:cNvSpPr>
          <p:nvPr/>
        </p:nvSpPr>
        <p:spPr bwMode="auto">
          <a:xfrm>
            <a:off x="3287421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4"/>
          <p:cNvSpPr>
            <a:spLocks noChangeShapeType="1"/>
          </p:cNvSpPr>
          <p:nvPr/>
        </p:nvSpPr>
        <p:spPr bwMode="auto">
          <a:xfrm>
            <a:off x="4228585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ShapeType="1"/>
          </p:cNvSpPr>
          <p:nvPr/>
        </p:nvSpPr>
        <p:spPr bwMode="auto">
          <a:xfrm>
            <a:off x="5169748" y="5492574"/>
            <a:ext cx="655123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6"/>
          <p:cNvSpPr>
            <a:spLocks noChangeShapeType="1"/>
          </p:cNvSpPr>
          <p:nvPr/>
        </p:nvSpPr>
        <p:spPr bwMode="auto">
          <a:xfrm>
            <a:off x="6110913" y="5492574"/>
            <a:ext cx="65789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ShapeType="1"/>
          </p:cNvSpPr>
          <p:nvPr/>
        </p:nvSpPr>
        <p:spPr bwMode="auto">
          <a:xfrm>
            <a:off x="3218218" y="5606078"/>
            <a:ext cx="1248426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18"/>
          <p:cNvSpPr>
            <a:spLocks noChangeShapeType="1"/>
          </p:cNvSpPr>
          <p:nvPr/>
        </p:nvSpPr>
        <p:spPr bwMode="auto">
          <a:xfrm flipH="1">
            <a:off x="4614278" y="5606078"/>
            <a:ext cx="1279798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ShapeType="1"/>
          </p:cNvSpPr>
          <p:nvPr/>
        </p:nvSpPr>
        <p:spPr bwMode="auto">
          <a:xfrm flipH="1">
            <a:off x="4614278" y="5606078"/>
            <a:ext cx="2223731" cy="85821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20"/>
          <p:cNvSpPr>
            <a:spLocks noChangeShapeType="1"/>
          </p:cNvSpPr>
          <p:nvPr/>
        </p:nvSpPr>
        <p:spPr bwMode="auto">
          <a:xfrm flipH="1">
            <a:off x="4159381" y="4627900"/>
            <a:ext cx="381079" cy="74932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1"/>
          <p:cNvSpPr>
            <a:spLocks noChangeShapeType="1"/>
          </p:cNvSpPr>
          <p:nvPr/>
        </p:nvSpPr>
        <p:spPr bwMode="auto">
          <a:xfrm flipH="1">
            <a:off x="2170942" y="4597448"/>
            <a:ext cx="2295701" cy="77977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22"/>
          <p:cNvSpPr>
            <a:spLocks noChangeShapeType="1"/>
          </p:cNvSpPr>
          <p:nvPr/>
        </p:nvSpPr>
        <p:spPr bwMode="auto">
          <a:xfrm>
            <a:off x="4614278" y="4597448"/>
            <a:ext cx="412451" cy="75024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3"/>
          <p:cNvSpPr>
            <a:spLocks noChangeShapeType="1"/>
          </p:cNvSpPr>
          <p:nvPr/>
        </p:nvSpPr>
        <p:spPr bwMode="auto">
          <a:xfrm flipH="1">
            <a:off x="4540460" y="5635608"/>
            <a:ext cx="486268" cy="7982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9"/>
          <p:cNvSpPr>
            <a:spLocks noChangeShapeType="1"/>
          </p:cNvSpPr>
          <p:nvPr/>
        </p:nvSpPr>
        <p:spPr bwMode="auto">
          <a:xfrm rot="10800000" flipV="1">
            <a:off x="2097126" y="4484866"/>
            <a:ext cx="2300316" cy="862827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30"/>
          <p:cNvSpPr>
            <a:spLocks noChangeShapeType="1"/>
          </p:cNvSpPr>
          <p:nvPr/>
        </p:nvSpPr>
        <p:spPr bwMode="auto">
          <a:xfrm>
            <a:off x="4683480" y="4484866"/>
            <a:ext cx="2228344" cy="862827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31"/>
          <p:cNvSpPr>
            <a:spLocks noChangeShapeType="1"/>
          </p:cNvSpPr>
          <p:nvPr/>
        </p:nvSpPr>
        <p:spPr bwMode="auto">
          <a:xfrm rot="16200000" flipH="1">
            <a:off x="2775266" y="4957469"/>
            <a:ext cx="944034" cy="2300316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32"/>
          <p:cNvSpPr>
            <a:spLocks noChangeShapeType="1"/>
          </p:cNvSpPr>
          <p:nvPr/>
        </p:nvSpPr>
        <p:spPr bwMode="auto">
          <a:xfrm rot="5400000">
            <a:off x="5325636" y="4993454"/>
            <a:ext cx="944034" cy="2228344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建设乌托乡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</a:rPr>
              <a:t>一张图，有特殊点和一般点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每条边的端点中至少一个特殊点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每个点有权值</a:t>
            </a:r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</a:rPr>
              <a:t>，特殊点可以修改，代价为</a:t>
            </a:r>
            <a:r>
              <a:rPr lang="en-US" altLang="zh-CN" dirty="0" smtClean="0">
                <a:latin typeface="Times New Roman" pitchFamily="18" charset="0"/>
              </a:rPr>
              <a:t>c*|ΔL[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]|</a:t>
            </a:r>
          </a:p>
          <a:p>
            <a:r>
              <a:rPr lang="zh-CN" altLang="en-US" dirty="0" smtClean="0">
                <a:latin typeface="Times New Roman" pitchFamily="18" charset="0"/>
              </a:rPr>
              <a:t>边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</a:rPr>
              <a:t>i</a:t>
            </a:r>
            <a:r>
              <a:rPr lang="en-US" altLang="zh-CN" dirty="0" err="1" smtClean="0">
                <a:latin typeface="Times New Roman" pitchFamily="18" charset="0"/>
              </a:rPr>
              <a:t>,j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要计算代价，为</a:t>
            </a:r>
            <a:r>
              <a:rPr lang="en-US" altLang="zh-CN" dirty="0" smtClean="0">
                <a:latin typeface="Times New Roman" pitchFamily="18" charset="0"/>
              </a:rPr>
              <a:t>e*|L[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]-L[j]|</a:t>
            </a:r>
          </a:p>
          <a:p>
            <a:r>
              <a:rPr lang="zh-CN" altLang="en-US" dirty="0" smtClean="0">
                <a:latin typeface="Times New Roman" pitchFamily="18" charset="0"/>
              </a:rPr>
              <a:t>求</a:t>
            </a:r>
            <a:r>
              <a:rPr lang="en-US" altLang="zh-CN" dirty="0" smtClean="0">
                <a:latin typeface="Times New Roman" pitchFamily="18" charset="0"/>
              </a:rPr>
              <a:t>min{c*Σ|ΔL[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]|+e*Σ|L[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]-L[j</a:t>
            </a:r>
            <a:r>
              <a:rPr lang="en-US" altLang="zh-CN" dirty="0" smtClean="0">
                <a:latin typeface="Times New Roman" pitchFamily="18" charset="0"/>
              </a:rPr>
              <a:t>]|}</a:t>
            </a:r>
          </a:p>
          <a:p>
            <a:r>
              <a:rPr lang="en-US" altLang="zh-CN" dirty="0" smtClean="0">
                <a:latin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</a:rPr>
              <a:t>只能为</a:t>
            </a:r>
            <a:r>
              <a:rPr lang="en-US" altLang="zh-CN" dirty="0" smtClean="0">
                <a:latin typeface="Times New Roman" pitchFamily="18" charset="0"/>
              </a:rPr>
              <a:t>1~20</a:t>
            </a:r>
            <a:r>
              <a:rPr lang="zh-CN" altLang="en-US" dirty="0" smtClean="0">
                <a:latin typeface="Times New Roman" pitchFamily="18" charset="0"/>
              </a:rPr>
              <a:t>的整数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有道难题</a:t>
            </a:r>
            <a:r>
              <a:rPr lang="en-US" altLang="zh-CN" smtClean="0"/>
              <a:t>2010</a:t>
            </a:r>
            <a:r>
              <a:rPr lang="zh-CN" altLang="en-US" smtClean="0"/>
              <a:t>总决赛题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先不考虑特殊点与特殊点之间的边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那么将特殊点权值从</a:t>
                </a:r>
                <a:r>
                  <a:rPr lang="en-US" altLang="zh-CN" dirty="0" smtClean="0"/>
                  <a:t>L[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改为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的总代价为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 dirty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CN" i="1" dirty="0" smtClean="0">
                        <a:latin typeface="Cambria Math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</a:rPr>
                      <m:t>𝑒</m:t>
                    </m:r>
                    <m:r>
                      <a:rPr lang="en-US" altLang="zh-CN" i="1" dirty="0" smtClean="0">
                        <a:latin typeface="Cambria Math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只与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有关，以</a:t>
                </a:r>
                <a:r>
                  <a:rPr lang="en-US" altLang="zh-CN" dirty="0" smtClean="0"/>
                  <a:t>cost[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][k]</a:t>
                </a:r>
                <a:r>
                  <a:rPr lang="zh-CN" altLang="en-US" dirty="0"/>
                  <a:t>表示之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6516216" y="2852936"/>
            <a:ext cx="2448366" cy="1135368"/>
          </a:xfrm>
          <a:prstGeom prst="wedgeRoundRectCallout">
            <a:avLst>
              <a:gd name="adj1" fmla="val -113577"/>
              <a:gd name="adj2" fmla="val -2748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zh-CN" altLang="en-US" sz="2400" dirty="0" smtClean="0"/>
              <a:t>为一般点，且与</a:t>
            </a:r>
            <a:r>
              <a:rPr lang="en-US" altLang="zh-CN" sz="2400" dirty="0" err="1" smtClean="0"/>
              <a:t>i</a:t>
            </a:r>
            <a:r>
              <a:rPr lang="zh-CN" altLang="en-US" sz="2400" dirty="0"/>
              <a:t>有边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654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再考虑特殊点之间的边</a:t>
            </a:r>
            <a:endParaRPr lang="en-US" altLang="zh-CN" dirty="0" smtClean="0"/>
          </a:p>
          <a:p>
            <a:r>
              <a:rPr lang="zh-CN" altLang="en-US" dirty="0" smtClean="0"/>
              <a:t>简单情况：边</a:t>
            </a:r>
            <a:r>
              <a:rPr lang="en-US" altLang="zh-CN" dirty="0" smtClean="0"/>
              <a:t>(1,2)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(2,3)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种取值</a:t>
            </a:r>
            <a:endParaRPr lang="zh-CN" altLang="en-US" dirty="0"/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椭圆 3"/>
          <p:cNvSpPr>
            <a:spLocks noChangeArrowheads="1"/>
          </p:cNvSpPr>
          <p:nvPr/>
        </p:nvSpPr>
        <p:spPr bwMode="auto">
          <a:xfrm>
            <a:off x="3763325" y="3587555"/>
            <a:ext cx="227692" cy="23075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3763325" y="4506543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3763325" y="5424518"/>
            <a:ext cx="227692" cy="23075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3"/>
          <p:cNvSpPr>
            <a:spLocks noChangeArrowheads="1"/>
          </p:cNvSpPr>
          <p:nvPr/>
        </p:nvSpPr>
        <p:spPr bwMode="auto">
          <a:xfrm>
            <a:off x="4764157" y="3542011"/>
            <a:ext cx="227692" cy="23075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椭圆 3"/>
          <p:cNvSpPr>
            <a:spLocks noChangeArrowheads="1"/>
          </p:cNvSpPr>
          <p:nvPr/>
        </p:nvSpPr>
        <p:spPr bwMode="auto">
          <a:xfrm>
            <a:off x="4764157" y="5378973"/>
            <a:ext cx="227692" cy="23075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椭圆 3"/>
          <p:cNvSpPr>
            <a:spLocks noChangeArrowheads="1"/>
          </p:cNvSpPr>
          <p:nvPr/>
        </p:nvSpPr>
        <p:spPr bwMode="auto">
          <a:xfrm>
            <a:off x="4764157" y="6297960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3"/>
          <p:cNvSpPr>
            <a:spLocks noChangeArrowheads="1"/>
          </p:cNvSpPr>
          <p:nvPr/>
        </p:nvSpPr>
        <p:spPr bwMode="auto">
          <a:xfrm>
            <a:off x="5750821" y="3542011"/>
            <a:ext cx="227692" cy="23075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3"/>
          <p:cNvSpPr>
            <a:spLocks noChangeArrowheads="1"/>
          </p:cNvSpPr>
          <p:nvPr/>
        </p:nvSpPr>
        <p:spPr bwMode="auto">
          <a:xfrm>
            <a:off x="5750821" y="4460998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3"/>
          <p:cNvSpPr>
            <a:spLocks noChangeArrowheads="1"/>
          </p:cNvSpPr>
          <p:nvPr/>
        </p:nvSpPr>
        <p:spPr bwMode="auto">
          <a:xfrm>
            <a:off x="5750821" y="6297960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32961" y="3367930"/>
            <a:ext cx="3827246" cy="547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632961" y="4265663"/>
            <a:ext cx="3827246" cy="547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632961" y="5183638"/>
            <a:ext cx="3827246" cy="547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632961" y="6111734"/>
            <a:ext cx="3827246" cy="547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464795" y="2907424"/>
            <a:ext cx="738733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点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493962" y="2907424"/>
            <a:ext cx="738733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点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468483" y="2907424"/>
            <a:ext cx="738733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点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632961" y="3454970"/>
            <a:ext cx="456396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632961" y="4352703"/>
            <a:ext cx="456396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632961" y="5270678"/>
            <a:ext cx="456396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632961" y="6198774"/>
            <a:ext cx="456396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469023" y="2907424"/>
            <a:ext cx="738733" cy="4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取值</a:t>
            </a:r>
            <a:endParaRPr kumimoji="0" 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" name="椭圆 3"/>
          <p:cNvSpPr>
            <a:spLocks noChangeArrowheads="1"/>
          </p:cNvSpPr>
          <p:nvPr/>
        </p:nvSpPr>
        <p:spPr bwMode="auto">
          <a:xfrm>
            <a:off x="4764157" y="4460998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椭圆 3"/>
          <p:cNvSpPr>
            <a:spLocks noChangeArrowheads="1"/>
          </p:cNvSpPr>
          <p:nvPr/>
        </p:nvSpPr>
        <p:spPr bwMode="auto">
          <a:xfrm>
            <a:off x="5789375" y="5386057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椭圆 3"/>
          <p:cNvSpPr>
            <a:spLocks noChangeArrowheads="1"/>
          </p:cNvSpPr>
          <p:nvPr/>
        </p:nvSpPr>
        <p:spPr bwMode="auto">
          <a:xfrm>
            <a:off x="3763325" y="6270633"/>
            <a:ext cx="227692" cy="229747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L[1]’=4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L[2]’=2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L[3]’=3</a:t>
            </a:r>
          </a:p>
          <a:p>
            <a:r>
              <a:rPr lang="zh-CN" altLang="en-US" dirty="0" smtClean="0"/>
              <a:t>代价：</a:t>
            </a:r>
            <a:r>
              <a:rPr lang="en-US" altLang="zh-CN" b="1" dirty="0" smtClean="0">
                <a:solidFill>
                  <a:srgbClr val="FF0000"/>
                </a:solidFill>
              </a:rPr>
              <a:t>e*(2+1)</a:t>
            </a:r>
            <a:r>
              <a:rPr lang="en-US" altLang="zh-CN" dirty="0" smtClean="0"/>
              <a:t>+c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Σcost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][L[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]’]</a:t>
            </a:r>
            <a:endParaRPr lang="zh-CN" altLang="en-US" dirty="0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870120" y="2907424"/>
            <a:ext cx="7309413" cy="3751856"/>
            <a:chOff x="1125" y="6267"/>
            <a:chExt cx="7223" cy="3707"/>
          </a:xfrm>
        </p:grpSpPr>
        <p:sp>
          <p:nvSpPr>
            <p:cNvPr id="5" name="椭圆 3"/>
            <p:cNvSpPr>
              <a:spLocks noChangeArrowheads="1"/>
            </p:cNvSpPr>
            <p:nvPr/>
          </p:nvSpPr>
          <p:spPr bwMode="auto">
            <a:xfrm>
              <a:off x="3984" y="6939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椭圆 3"/>
            <p:cNvSpPr>
              <a:spLocks noChangeArrowheads="1"/>
            </p:cNvSpPr>
            <p:nvPr/>
          </p:nvSpPr>
          <p:spPr bwMode="auto">
            <a:xfrm>
              <a:off x="3984" y="7847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椭圆 3"/>
            <p:cNvSpPr>
              <a:spLocks noChangeArrowheads="1"/>
            </p:cNvSpPr>
            <p:nvPr/>
          </p:nvSpPr>
          <p:spPr bwMode="auto">
            <a:xfrm>
              <a:off x="3984" y="8754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3984" y="9662"/>
              <a:ext cx="225" cy="22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3"/>
            <p:cNvSpPr>
              <a:spLocks noChangeArrowheads="1"/>
            </p:cNvSpPr>
            <p:nvPr/>
          </p:nvSpPr>
          <p:spPr bwMode="auto">
            <a:xfrm>
              <a:off x="4973" y="6894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椭圆 3"/>
            <p:cNvSpPr>
              <a:spLocks noChangeArrowheads="1"/>
            </p:cNvSpPr>
            <p:nvPr/>
          </p:nvSpPr>
          <p:spPr bwMode="auto">
            <a:xfrm>
              <a:off x="4973" y="7802"/>
              <a:ext cx="225" cy="22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椭圆 3"/>
            <p:cNvSpPr>
              <a:spLocks noChangeArrowheads="1"/>
            </p:cNvSpPr>
            <p:nvPr/>
          </p:nvSpPr>
          <p:spPr bwMode="auto">
            <a:xfrm>
              <a:off x="4973" y="8709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4973" y="9617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椭圆 3"/>
            <p:cNvSpPr>
              <a:spLocks noChangeArrowheads="1"/>
            </p:cNvSpPr>
            <p:nvPr/>
          </p:nvSpPr>
          <p:spPr bwMode="auto">
            <a:xfrm>
              <a:off x="5948" y="6894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椭圆 3"/>
            <p:cNvSpPr>
              <a:spLocks noChangeArrowheads="1"/>
            </p:cNvSpPr>
            <p:nvPr/>
          </p:nvSpPr>
          <p:spPr bwMode="auto">
            <a:xfrm>
              <a:off x="5948" y="7802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椭圆 3"/>
            <p:cNvSpPr>
              <a:spLocks noChangeArrowheads="1"/>
            </p:cNvSpPr>
            <p:nvPr/>
          </p:nvSpPr>
          <p:spPr bwMode="auto">
            <a:xfrm>
              <a:off x="5948" y="8709"/>
              <a:ext cx="225" cy="22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5948" y="9617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867" y="6722"/>
              <a:ext cx="3782" cy="5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867" y="7609"/>
              <a:ext cx="3782" cy="5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867" y="8516"/>
              <a:ext cx="3782" cy="5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867" y="9433"/>
              <a:ext cx="3782" cy="5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>
              <a:off x="2379" y="8023"/>
              <a:ext cx="326" cy="1496"/>
            </a:xfrm>
            <a:prstGeom prst="leftBrace">
              <a:avLst>
                <a:gd name="adj1" fmla="val 370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25" y="8545"/>
              <a:ext cx="1265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相差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层</a:t>
              </a:r>
              <a:endPara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7033" y="8085"/>
              <a:ext cx="1315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相差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层</a:t>
              </a:r>
              <a:endParaRPr kumimoji="0" lang="zh-CN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AutoShape 10"/>
            <p:cNvSpPr>
              <a:spLocks/>
            </p:cNvSpPr>
            <p:nvPr/>
          </p:nvSpPr>
          <p:spPr bwMode="auto">
            <a:xfrm>
              <a:off x="6789" y="7960"/>
              <a:ext cx="238" cy="642"/>
            </a:xfrm>
            <a:prstGeom prst="rightBrace">
              <a:avLst>
                <a:gd name="adj1" fmla="val 181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689" y="626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706" y="626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5669" y="626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867" y="6808"/>
              <a:ext cx="451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2867" y="7695"/>
              <a:ext cx="451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2867" y="8602"/>
              <a:ext cx="451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2867" y="9519"/>
              <a:ext cx="451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2705" y="626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取值</a:t>
              </a:r>
              <a:endParaRPr kumimoji="0" 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86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3201306" y="2368640"/>
            <a:ext cx="2520280" cy="3776753"/>
            <a:chOff x="3814" y="11457"/>
            <a:chExt cx="2578" cy="3862"/>
          </a:xfrm>
        </p:grpSpPr>
        <p:sp>
          <p:nvSpPr>
            <p:cNvPr id="6" name="椭圆 3"/>
            <p:cNvSpPr>
              <a:spLocks noChangeArrowheads="1"/>
            </p:cNvSpPr>
            <p:nvPr/>
          </p:nvSpPr>
          <p:spPr bwMode="auto">
            <a:xfrm>
              <a:off x="4109" y="12129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椭圆 3"/>
            <p:cNvSpPr>
              <a:spLocks noChangeArrowheads="1"/>
            </p:cNvSpPr>
            <p:nvPr/>
          </p:nvSpPr>
          <p:spPr bwMode="auto">
            <a:xfrm>
              <a:off x="4109" y="13037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4109" y="13944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3"/>
            <p:cNvSpPr>
              <a:spLocks noChangeArrowheads="1"/>
            </p:cNvSpPr>
            <p:nvPr/>
          </p:nvSpPr>
          <p:spPr bwMode="auto">
            <a:xfrm>
              <a:off x="4109" y="14852"/>
              <a:ext cx="225" cy="22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椭圆 3"/>
            <p:cNvSpPr>
              <a:spLocks noChangeArrowheads="1"/>
            </p:cNvSpPr>
            <p:nvPr/>
          </p:nvSpPr>
          <p:spPr bwMode="auto">
            <a:xfrm>
              <a:off x="4971" y="12129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椭圆 3"/>
            <p:cNvSpPr>
              <a:spLocks noChangeArrowheads="1"/>
            </p:cNvSpPr>
            <p:nvPr/>
          </p:nvSpPr>
          <p:spPr bwMode="auto">
            <a:xfrm>
              <a:off x="4971" y="13037"/>
              <a:ext cx="225" cy="22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椭圆 3"/>
            <p:cNvSpPr>
              <a:spLocks noChangeArrowheads="1"/>
            </p:cNvSpPr>
            <p:nvPr/>
          </p:nvSpPr>
          <p:spPr bwMode="auto">
            <a:xfrm>
              <a:off x="4971" y="13944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椭圆 3"/>
            <p:cNvSpPr>
              <a:spLocks noChangeArrowheads="1"/>
            </p:cNvSpPr>
            <p:nvPr/>
          </p:nvSpPr>
          <p:spPr bwMode="auto">
            <a:xfrm>
              <a:off x="4971" y="14852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椭圆 3"/>
            <p:cNvSpPr>
              <a:spLocks noChangeArrowheads="1"/>
            </p:cNvSpPr>
            <p:nvPr/>
          </p:nvSpPr>
          <p:spPr bwMode="auto">
            <a:xfrm>
              <a:off x="5825" y="12129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椭圆 3"/>
            <p:cNvSpPr>
              <a:spLocks noChangeArrowheads="1"/>
            </p:cNvSpPr>
            <p:nvPr/>
          </p:nvSpPr>
          <p:spPr bwMode="auto">
            <a:xfrm>
              <a:off x="5825" y="13037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5825" y="13944"/>
              <a:ext cx="225" cy="22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椭圆 3"/>
            <p:cNvSpPr>
              <a:spLocks noChangeArrowheads="1"/>
            </p:cNvSpPr>
            <p:nvPr/>
          </p:nvSpPr>
          <p:spPr bwMode="auto">
            <a:xfrm>
              <a:off x="5825" y="14852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814" y="1145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704" y="1145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5546" y="11457"/>
              <a:ext cx="73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点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AutoShape 10"/>
            <p:cNvSpPr>
              <a:spLocks noChangeShapeType="1"/>
            </p:cNvSpPr>
            <p:nvPr/>
          </p:nvSpPr>
          <p:spPr bwMode="auto">
            <a:xfrm>
              <a:off x="4334" y="12246"/>
              <a:ext cx="6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AutoShape 9"/>
            <p:cNvSpPr>
              <a:spLocks noChangeShapeType="1"/>
            </p:cNvSpPr>
            <p:nvPr/>
          </p:nvSpPr>
          <p:spPr bwMode="auto">
            <a:xfrm>
              <a:off x="4334" y="13147"/>
              <a:ext cx="6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AutoShape 8"/>
            <p:cNvSpPr>
              <a:spLocks noChangeShapeType="1"/>
            </p:cNvSpPr>
            <p:nvPr/>
          </p:nvSpPr>
          <p:spPr bwMode="auto">
            <a:xfrm>
              <a:off x="4327" y="14048"/>
              <a:ext cx="637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AutoShape 7"/>
            <p:cNvSpPr>
              <a:spLocks noChangeShapeType="1"/>
            </p:cNvSpPr>
            <p:nvPr/>
          </p:nvSpPr>
          <p:spPr bwMode="auto">
            <a:xfrm>
              <a:off x="4336" y="14951"/>
              <a:ext cx="637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AutoShape 6"/>
            <p:cNvSpPr>
              <a:spLocks noChangeShapeType="1"/>
            </p:cNvSpPr>
            <p:nvPr/>
          </p:nvSpPr>
          <p:spPr bwMode="auto">
            <a:xfrm>
              <a:off x="5196" y="12246"/>
              <a:ext cx="6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AutoShape 5"/>
            <p:cNvSpPr>
              <a:spLocks noChangeShapeType="1"/>
            </p:cNvSpPr>
            <p:nvPr/>
          </p:nvSpPr>
          <p:spPr bwMode="auto">
            <a:xfrm>
              <a:off x="5188" y="13147"/>
              <a:ext cx="6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AutoShape 4"/>
            <p:cNvSpPr>
              <a:spLocks noChangeShapeType="1"/>
            </p:cNvSpPr>
            <p:nvPr/>
          </p:nvSpPr>
          <p:spPr bwMode="auto">
            <a:xfrm>
              <a:off x="5196" y="14048"/>
              <a:ext cx="637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AutoShape 3"/>
            <p:cNvSpPr>
              <a:spLocks noChangeShapeType="1"/>
            </p:cNvSpPr>
            <p:nvPr/>
          </p:nvSpPr>
          <p:spPr bwMode="auto">
            <a:xfrm>
              <a:off x="5196" y="14951"/>
              <a:ext cx="63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"/>
            <p:cNvSpPr>
              <a:spLocks/>
            </p:cNvSpPr>
            <p:nvPr/>
          </p:nvSpPr>
          <p:spPr bwMode="auto">
            <a:xfrm>
              <a:off x="3831" y="11928"/>
              <a:ext cx="2561" cy="3391"/>
            </a:xfrm>
            <a:custGeom>
              <a:avLst/>
              <a:gdLst>
                <a:gd name="T0" fmla="*/ 51 w 2561"/>
                <a:gd name="T1" fmla="*/ 2998 h 3391"/>
                <a:gd name="T2" fmla="*/ 163 w 2561"/>
                <a:gd name="T3" fmla="*/ 3261 h 3391"/>
                <a:gd name="T4" fmla="*/ 351 w 2561"/>
                <a:gd name="T5" fmla="*/ 3374 h 3391"/>
                <a:gd name="T6" fmla="*/ 652 w 2561"/>
                <a:gd name="T7" fmla="*/ 3323 h 3391"/>
                <a:gd name="T8" fmla="*/ 727 w 2561"/>
                <a:gd name="T9" fmla="*/ 3173 h 3391"/>
                <a:gd name="T10" fmla="*/ 739 w 2561"/>
                <a:gd name="T11" fmla="*/ 3136 h 3391"/>
                <a:gd name="T12" fmla="*/ 752 w 2561"/>
                <a:gd name="T13" fmla="*/ 3098 h 3391"/>
                <a:gd name="T14" fmla="*/ 764 w 2561"/>
                <a:gd name="T15" fmla="*/ 3023 h 3391"/>
                <a:gd name="T16" fmla="*/ 790 w 2561"/>
                <a:gd name="T17" fmla="*/ 2823 h 3391"/>
                <a:gd name="T18" fmla="*/ 840 w 2561"/>
                <a:gd name="T19" fmla="*/ 2347 h 3391"/>
                <a:gd name="T20" fmla="*/ 940 w 2561"/>
                <a:gd name="T21" fmla="*/ 1971 h 3391"/>
                <a:gd name="T22" fmla="*/ 1115 w 2561"/>
                <a:gd name="T23" fmla="*/ 1758 h 3391"/>
                <a:gd name="T24" fmla="*/ 1303 w 2561"/>
                <a:gd name="T25" fmla="*/ 1796 h 3391"/>
                <a:gd name="T26" fmla="*/ 1378 w 2561"/>
                <a:gd name="T27" fmla="*/ 1821 h 3391"/>
                <a:gd name="T28" fmla="*/ 1416 w 2561"/>
                <a:gd name="T29" fmla="*/ 1833 h 3391"/>
                <a:gd name="T30" fmla="*/ 1453 w 2561"/>
                <a:gd name="T31" fmla="*/ 1858 h 3391"/>
                <a:gd name="T32" fmla="*/ 1491 w 2561"/>
                <a:gd name="T33" fmla="*/ 1896 h 3391"/>
                <a:gd name="T34" fmla="*/ 1566 w 2561"/>
                <a:gd name="T35" fmla="*/ 1946 h 3391"/>
                <a:gd name="T36" fmla="*/ 1704 w 2561"/>
                <a:gd name="T37" fmla="*/ 2209 h 3391"/>
                <a:gd name="T38" fmla="*/ 1754 w 2561"/>
                <a:gd name="T39" fmla="*/ 2272 h 3391"/>
                <a:gd name="T40" fmla="*/ 1779 w 2561"/>
                <a:gd name="T41" fmla="*/ 2309 h 3391"/>
                <a:gd name="T42" fmla="*/ 1854 w 2561"/>
                <a:gd name="T43" fmla="*/ 2334 h 3391"/>
                <a:gd name="T44" fmla="*/ 2267 w 2561"/>
                <a:gd name="T45" fmla="*/ 2322 h 3391"/>
                <a:gd name="T46" fmla="*/ 2342 w 2561"/>
                <a:gd name="T47" fmla="*/ 2259 h 3391"/>
                <a:gd name="T48" fmla="*/ 2417 w 2561"/>
                <a:gd name="T49" fmla="*/ 2109 h 3391"/>
                <a:gd name="T50" fmla="*/ 2442 w 2561"/>
                <a:gd name="T51" fmla="*/ 2071 h 3391"/>
                <a:gd name="T52" fmla="*/ 2467 w 2561"/>
                <a:gd name="T53" fmla="*/ 1984 h 3391"/>
                <a:gd name="T54" fmla="*/ 2430 w 2561"/>
                <a:gd name="T55" fmla="*/ 681 h 3391"/>
                <a:gd name="T56" fmla="*/ 2392 w 2561"/>
                <a:gd name="T57" fmla="*/ 418 h 3391"/>
                <a:gd name="T58" fmla="*/ 2330 w 2561"/>
                <a:gd name="T59" fmla="*/ 193 h 3391"/>
                <a:gd name="T60" fmla="*/ 2217 w 2561"/>
                <a:gd name="T61" fmla="*/ 143 h 3391"/>
                <a:gd name="T62" fmla="*/ 1929 w 2561"/>
                <a:gd name="T63" fmla="*/ 93 h 3391"/>
                <a:gd name="T64" fmla="*/ 1328 w 2561"/>
                <a:gd name="T65" fmla="*/ 30 h 3391"/>
                <a:gd name="T66" fmla="*/ 952 w 2561"/>
                <a:gd name="T67" fmla="*/ 43 h 3391"/>
                <a:gd name="T68" fmla="*/ 376 w 2561"/>
                <a:gd name="T69" fmla="*/ 105 h 3391"/>
                <a:gd name="T70" fmla="*/ 176 w 2561"/>
                <a:gd name="T71" fmla="*/ 155 h 3391"/>
                <a:gd name="T72" fmla="*/ 126 w 2561"/>
                <a:gd name="T73" fmla="*/ 218 h 3391"/>
                <a:gd name="T74" fmla="*/ 101 w 2561"/>
                <a:gd name="T75" fmla="*/ 293 h 3391"/>
                <a:gd name="T76" fmla="*/ 88 w 2561"/>
                <a:gd name="T77" fmla="*/ 469 h 3391"/>
                <a:gd name="T78" fmla="*/ 76 w 2561"/>
                <a:gd name="T79" fmla="*/ 1019 h 3391"/>
                <a:gd name="T80" fmla="*/ 51 w 2561"/>
                <a:gd name="T81" fmla="*/ 1232 h 3391"/>
                <a:gd name="T82" fmla="*/ 38 w 2561"/>
                <a:gd name="T83" fmla="*/ 1909 h 3391"/>
                <a:gd name="T84" fmla="*/ 88 w 2561"/>
                <a:gd name="T85" fmla="*/ 2873 h 3391"/>
                <a:gd name="T86" fmla="*/ 51 w 2561"/>
                <a:gd name="T87" fmla="*/ 2998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61" h="3391">
                  <a:moveTo>
                    <a:pt x="51" y="2998"/>
                  </a:moveTo>
                  <a:cubicBezTo>
                    <a:pt x="66" y="3093"/>
                    <a:pt x="78" y="3204"/>
                    <a:pt x="163" y="3261"/>
                  </a:cubicBezTo>
                  <a:cubicBezTo>
                    <a:pt x="230" y="3360"/>
                    <a:pt x="241" y="3351"/>
                    <a:pt x="351" y="3374"/>
                  </a:cubicBezTo>
                  <a:cubicBezTo>
                    <a:pt x="497" y="3366"/>
                    <a:pt x="553" y="3391"/>
                    <a:pt x="652" y="3323"/>
                  </a:cubicBezTo>
                  <a:cubicBezTo>
                    <a:pt x="716" y="3227"/>
                    <a:pt x="693" y="3276"/>
                    <a:pt x="727" y="3173"/>
                  </a:cubicBezTo>
                  <a:cubicBezTo>
                    <a:pt x="731" y="3161"/>
                    <a:pt x="735" y="3148"/>
                    <a:pt x="739" y="3136"/>
                  </a:cubicBezTo>
                  <a:cubicBezTo>
                    <a:pt x="743" y="3123"/>
                    <a:pt x="752" y="3098"/>
                    <a:pt x="752" y="3098"/>
                  </a:cubicBezTo>
                  <a:cubicBezTo>
                    <a:pt x="756" y="3073"/>
                    <a:pt x="761" y="3048"/>
                    <a:pt x="764" y="3023"/>
                  </a:cubicBezTo>
                  <a:cubicBezTo>
                    <a:pt x="773" y="2956"/>
                    <a:pt x="790" y="2823"/>
                    <a:pt x="790" y="2823"/>
                  </a:cubicBezTo>
                  <a:cubicBezTo>
                    <a:pt x="798" y="2665"/>
                    <a:pt x="800" y="2501"/>
                    <a:pt x="840" y="2347"/>
                  </a:cubicBezTo>
                  <a:cubicBezTo>
                    <a:pt x="855" y="2224"/>
                    <a:pt x="870" y="2077"/>
                    <a:pt x="940" y="1971"/>
                  </a:cubicBezTo>
                  <a:cubicBezTo>
                    <a:pt x="970" y="1879"/>
                    <a:pt x="1020" y="1791"/>
                    <a:pt x="1115" y="1758"/>
                  </a:cubicBezTo>
                  <a:cubicBezTo>
                    <a:pt x="1256" y="1774"/>
                    <a:pt x="1190" y="1759"/>
                    <a:pt x="1303" y="1796"/>
                  </a:cubicBezTo>
                  <a:cubicBezTo>
                    <a:pt x="1328" y="1804"/>
                    <a:pt x="1353" y="1813"/>
                    <a:pt x="1378" y="1821"/>
                  </a:cubicBezTo>
                  <a:cubicBezTo>
                    <a:pt x="1391" y="1825"/>
                    <a:pt x="1416" y="1833"/>
                    <a:pt x="1416" y="1833"/>
                  </a:cubicBezTo>
                  <a:cubicBezTo>
                    <a:pt x="1428" y="1841"/>
                    <a:pt x="1442" y="1848"/>
                    <a:pt x="1453" y="1858"/>
                  </a:cubicBezTo>
                  <a:cubicBezTo>
                    <a:pt x="1467" y="1870"/>
                    <a:pt x="1477" y="1885"/>
                    <a:pt x="1491" y="1896"/>
                  </a:cubicBezTo>
                  <a:cubicBezTo>
                    <a:pt x="1515" y="1914"/>
                    <a:pt x="1566" y="1946"/>
                    <a:pt x="1566" y="1946"/>
                  </a:cubicBezTo>
                  <a:cubicBezTo>
                    <a:pt x="1621" y="2029"/>
                    <a:pt x="1649" y="2126"/>
                    <a:pt x="1704" y="2209"/>
                  </a:cubicBezTo>
                  <a:cubicBezTo>
                    <a:pt x="1727" y="2282"/>
                    <a:pt x="1698" y="2216"/>
                    <a:pt x="1754" y="2272"/>
                  </a:cubicBezTo>
                  <a:cubicBezTo>
                    <a:pt x="1765" y="2282"/>
                    <a:pt x="1767" y="2300"/>
                    <a:pt x="1779" y="2309"/>
                  </a:cubicBezTo>
                  <a:cubicBezTo>
                    <a:pt x="1783" y="2312"/>
                    <a:pt x="1850" y="2333"/>
                    <a:pt x="1854" y="2334"/>
                  </a:cubicBezTo>
                  <a:cubicBezTo>
                    <a:pt x="1969" y="2412"/>
                    <a:pt x="2140" y="2363"/>
                    <a:pt x="2267" y="2322"/>
                  </a:cubicBezTo>
                  <a:cubicBezTo>
                    <a:pt x="2290" y="2299"/>
                    <a:pt x="2321" y="2284"/>
                    <a:pt x="2342" y="2259"/>
                  </a:cubicBezTo>
                  <a:cubicBezTo>
                    <a:pt x="2394" y="2199"/>
                    <a:pt x="2393" y="2180"/>
                    <a:pt x="2417" y="2109"/>
                  </a:cubicBezTo>
                  <a:cubicBezTo>
                    <a:pt x="2422" y="2095"/>
                    <a:pt x="2435" y="2085"/>
                    <a:pt x="2442" y="2071"/>
                  </a:cubicBezTo>
                  <a:cubicBezTo>
                    <a:pt x="2453" y="2049"/>
                    <a:pt x="2462" y="2006"/>
                    <a:pt x="2467" y="1984"/>
                  </a:cubicBezTo>
                  <a:cubicBezTo>
                    <a:pt x="2463" y="1550"/>
                    <a:pt x="2561" y="1095"/>
                    <a:pt x="2430" y="681"/>
                  </a:cubicBezTo>
                  <a:cubicBezTo>
                    <a:pt x="2417" y="593"/>
                    <a:pt x="2404" y="506"/>
                    <a:pt x="2392" y="418"/>
                  </a:cubicBezTo>
                  <a:cubicBezTo>
                    <a:pt x="2383" y="348"/>
                    <a:pt x="2386" y="249"/>
                    <a:pt x="2330" y="193"/>
                  </a:cubicBezTo>
                  <a:cubicBezTo>
                    <a:pt x="2301" y="164"/>
                    <a:pt x="2255" y="155"/>
                    <a:pt x="2217" y="143"/>
                  </a:cubicBezTo>
                  <a:cubicBezTo>
                    <a:pt x="2119" y="79"/>
                    <a:pt x="2076" y="101"/>
                    <a:pt x="1929" y="93"/>
                  </a:cubicBezTo>
                  <a:cubicBezTo>
                    <a:pt x="1729" y="64"/>
                    <a:pt x="1529" y="53"/>
                    <a:pt x="1328" y="30"/>
                  </a:cubicBezTo>
                  <a:cubicBezTo>
                    <a:pt x="1203" y="0"/>
                    <a:pt x="1076" y="22"/>
                    <a:pt x="952" y="43"/>
                  </a:cubicBezTo>
                  <a:cubicBezTo>
                    <a:pt x="762" y="75"/>
                    <a:pt x="568" y="90"/>
                    <a:pt x="376" y="105"/>
                  </a:cubicBezTo>
                  <a:cubicBezTo>
                    <a:pt x="297" y="121"/>
                    <a:pt x="248" y="132"/>
                    <a:pt x="176" y="155"/>
                  </a:cubicBezTo>
                  <a:cubicBezTo>
                    <a:pt x="157" y="175"/>
                    <a:pt x="138" y="192"/>
                    <a:pt x="126" y="218"/>
                  </a:cubicBezTo>
                  <a:cubicBezTo>
                    <a:pt x="115" y="242"/>
                    <a:pt x="101" y="293"/>
                    <a:pt x="101" y="293"/>
                  </a:cubicBezTo>
                  <a:cubicBezTo>
                    <a:pt x="97" y="352"/>
                    <a:pt x="90" y="410"/>
                    <a:pt x="88" y="469"/>
                  </a:cubicBezTo>
                  <a:cubicBezTo>
                    <a:pt x="82" y="652"/>
                    <a:pt x="85" y="836"/>
                    <a:pt x="76" y="1019"/>
                  </a:cubicBezTo>
                  <a:cubicBezTo>
                    <a:pt x="73" y="1090"/>
                    <a:pt x="51" y="1232"/>
                    <a:pt x="51" y="1232"/>
                  </a:cubicBezTo>
                  <a:cubicBezTo>
                    <a:pt x="47" y="1458"/>
                    <a:pt x="38" y="1683"/>
                    <a:pt x="38" y="1909"/>
                  </a:cubicBezTo>
                  <a:cubicBezTo>
                    <a:pt x="38" y="2102"/>
                    <a:pt x="0" y="2595"/>
                    <a:pt x="88" y="2873"/>
                  </a:cubicBezTo>
                  <a:cubicBezTo>
                    <a:pt x="75" y="3019"/>
                    <a:pt x="117" y="3030"/>
                    <a:pt x="51" y="2998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9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516305" y="1890418"/>
            <a:ext cx="5004955" cy="4516784"/>
            <a:chOff x="3368" y="2575"/>
            <a:chExt cx="4901" cy="4422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368" y="3661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1,2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368" y="4628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1,3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3368" y="5540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1,4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4156" y="2749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1,1</a:t>
              </a:r>
              <a:endPara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5303" y="3661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2,2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5303" y="4639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2,3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5303" y="5540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2,4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5303" y="2824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2,1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7218" y="3661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3,2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7218" y="4628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3,3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7218" y="5540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3,4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70"/>
            <p:cNvSpPr txBox="1">
              <a:spLocks noChangeArrowheads="1"/>
            </p:cNvSpPr>
            <p:nvPr/>
          </p:nvSpPr>
          <p:spPr bwMode="auto">
            <a:xfrm>
              <a:off x="6480" y="2749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3,1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椭圆 3"/>
            <p:cNvSpPr>
              <a:spLocks noChangeArrowheads="1"/>
            </p:cNvSpPr>
            <p:nvPr/>
          </p:nvSpPr>
          <p:spPr bwMode="auto">
            <a:xfrm>
              <a:off x="3728" y="3367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9" name="椭圆 3"/>
            <p:cNvSpPr>
              <a:spLocks noChangeArrowheads="1"/>
            </p:cNvSpPr>
            <p:nvPr/>
          </p:nvSpPr>
          <p:spPr bwMode="auto">
            <a:xfrm>
              <a:off x="3728" y="4275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0" name="椭圆 3"/>
            <p:cNvSpPr>
              <a:spLocks noChangeArrowheads="1"/>
            </p:cNvSpPr>
            <p:nvPr/>
          </p:nvSpPr>
          <p:spPr bwMode="auto">
            <a:xfrm>
              <a:off x="3728" y="5182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1" name="椭圆 3"/>
            <p:cNvSpPr>
              <a:spLocks noChangeArrowheads="1"/>
            </p:cNvSpPr>
            <p:nvPr/>
          </p:nvSpPr>
          <p:spPr bwMode="auto">
            <a:xfrm>
              <a:off x="3728" y="6090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2" name="AutoShape 8"/>
            <p:cNvSpPr>
              <a:spLocks noChangeShapeType="1"/>
            </p:cNvSpPr>
            <p:nvPr/>
          </p:nvSpPr>
          <p:spPr bwMode="auto">
            <a:xfrm>
              <a:off x="3841" y="3637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3" name="AutoShape 9"/>
            <p:cNvSpPr>
              <a:spLocks noChangeShapeType="1"/>
            </p:cNvSpPr>
            <p:nvPr/>
          </p:nvSpPr>
          <p:spPr bwMode="auto">
            <a:xfrm>
              <a:off x="3841" y="4545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4" name="AutoShape 10"/>
            <p:cNvSpPr>
              <a:spLocks noChangeShapeType="1"/>
            </p:cNvSpPr>
            <p:nvPr/>
          </p:nvSpPr>
          <p:spPr bwMode="auto">
            <a:xfrm>
              <a:off x="3841" y="5452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5" name="椭圆 3"/>
            <p:cNvSpPr>
              <a:spLocks noChangeArrowheads="1"/>
            </p:cNvSpPr>
            <p:nvPr/>
          </p:nvSpPr>
          <p:spPr bwMode="auto">
            <a:xfrm>
              <a:off x="5656" y="2575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6" name="AutoShape 15"/>
            <p:cNvSpPr>
              <a:spLocks noChangeShapeType="1"/>
            </p:cNvSpPr>
            <p:nvPr/>
          </p:nvSpPr>
          <p:spPr bwMode="auto">
            <a:xfrm flipH="1">
              <a:off x="3921" y="2812"/>
              <a:ext cx="1767" cy="54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7" name="椭圆 3"/>
            <p:cNvSpPr>
              <a:spLocks noChangeArrowheads="1"/>
            </p:cNvSpPr>
            <p:nvPr/>
          </p:nvSpPr>
          <p:spPr bwMode="auto">
            <a:xfrm>
              <a:off x="5656" y="6770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8" name="AutoShape 17"/>
            <p:cNvSpPr>
              <a:spLocks noChangeShapeType="1"/>
            </p:cNvSpPr>
            <p:nvPr/>
          </p:nvSpPr>
          <p:spPr bwMode="auto">
            <a:xfrm>
              <a:off x="3921" y="6327"/>
              <a:ext cx="1767" cy="433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29" name="椭圆 3"/>
            <p:cNvSpPr>
              <a:spLocks noChangeArrowheads="1"/>
            </p:cNvSpPr>
            <p:nvPr/>
          </p:nvSpPr>
          <p:spPr bwMode="auto">
            <a:xfrm>
              <a:off x="5656" y="3322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0" name="椭圆 3"/>
            <p:cNvSpPr>
              <a:spLocks noChangeArrowheads="1"/>
            </p:cNvSpPr>
            <p:nvPr/>
          </p:nvSpPr>
          <p:spPr bwMode="auto">
            <a:xfrm>
              <a:off x="5656" y="4230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1" name="椭圆 3"/>
            <p:cNvSpPr>
              <a:spLocks noChangeArrowheads="1"/>
            </p:cNvSpPr>
            <p:nvPr/>
          </p:nvSpPr>
          <p:spPr bwMode="auto">
            <a:xfrm>
              <a:off x="5656" y="5137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2" name="椭圆 3"/>
            <p:cNvSpPr>
              <a:spLocks noChangeArrowheads="1"/>
            </p:cNvSpPr>
            <p:nvPr/>
          </p:nvSpPr>
          <p:spPr bwMode="auto">
            <a:xfrm>
              <a:off x="5656" y="6045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3" name="AutoShape 23"/>
            <p:cNvSpPr>
              <a:spLocks noChangeShapeType="1"/>
            </p:cNvSpPr>
            <p:nvPr/>
          </p:nvSpPr>
          <p:spPr bwMode="auto">
            <a:xfrm>
              <a:off x="5768" y="3592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4" name="AutoShape 24"/>
            <p:cNvSpPr>
              <a:spLocks noChangeShapeType="1"/>
            </p:cNvSpPr>
            <p:nvPr/>
          </p:nvSpPr>
          <p:spPr bwMode="auto">
            <a:xfrm>
              <a:off x="5768" y="4500"/>
              <a:ext cx="0" cy="595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5" name="AutoShape 25"/>
            <p:cNvSpPr>
              <a:spLocks noChangeShapeType="1"/>
            </p:cNvSpPr>
            <p:nvPr/>
          </p:nvSpPr>
          <p:spPr bwMode="auto">
            <a:xfrm>
              <a:off x="5768" y="5407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6" name="AutoShape 29"/>
            <p:cNvSpPr>
              <a:spLocks noChangeShapeType="1"/>
            </p:cNvSpPr>
            <p:nvPr/>
          </p:nvSpPr>
          <p:spPr bwMode="auto">
            <a:xfrm>
              <a:off x="5768" y="2845"/>
              <a:ext cx="0" cy="43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7" name="AutoShape 30"/>
            <p:cNvSpPr>
              <a:spLocks noChangeShapeType="1"/>
            </p:cNvSpPr>
            <p:nvPr/>
          </p:nvSpPr>
          <p:spPr bwMode="auto">
            <a:xfrm>
              <a:off x="5768" y="6315"/>
              <a:ext cx="0" cy="412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8" name="椭圆 3"/>
            <p:cNvSpPr>
              <a:spLocks noChangeArrowheads="1"/>
            </p:cNvSpPr>
            <p:nvPr/>
          </p:nvSpPr>
          <p:spPr bwMode="auto">
            <a:xfrm>
              <a:off x="7583" y="3322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9" name="椭圆 3"/>
            <p:cNvSpPr>
              <a:spLocks noChangeArrowheads="1"/>
            </p:cNvSpPr>
            <p:nvPr/>
          </p:nvSpPr>
          <p:spPr bwMode="auto">
            <a:xfrm>
              <a:off x="7583" y="4230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0" name="椭圆 3"/>
            <p:cNvSpPr>
              <a:spLocks noChangeArrowheads="1"/>
            </p:cNvSpPr>
            <p:nvPr/>
          </p:nvSpPr>
          <p:spPr bwMode="auto">
            <a:xfrm>
              <a:off x="7583" y="5137"/>
              <a:ext cx="225" cy="228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1" name="椭圆 3"/>
            <p:cNvSpPr>
              <a:spLocks noChangeArrowheads="1"/>
            </p:cNvSpPr>
            <p:nvPr/>
          </p:nvSpPr>
          <p:spPr bwMode="auto">
            <a:xfrm>
              <a:off x="7583" y="6045"/>
              <a:ext cx="225" cy="227"/>
            </a:xfrm>
            <a:prstGeom prst="ellipse">
              <a:avLst/>
            </a:prstGeom>
            <a:solidFill>
              <a:srgbClr val="4F81BD"/>
            </a:solidFill>
            <a:ln w="25400">
              <a:solidFill>
                <a:srgbClr val="385D8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2" name="AutoShape 36"/>
            <p:cNvSpPr>
              <a:spLocks noChangeShapeType="1"/>
            </p:cNvSpPr>
            <p:nvPr/>
          </p:nvSpPr>
          <p:spPr bwMode="auto">
            <a:xfrm>
              <a:off x="7696" y="3592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3" name="AutoShape 37"/>
            <p:cNvSpPr>
              <a:spLocks noChangeShapeType="1"/>
            </p:cNvSpPr>
            <p:nvPr/>
          </p:nvSpPr>
          <p:spPr bwMode="auto">
            <a:xfrm>
              <a:off x="7696" y="4500"/>
              <a:ext cx="0" cy="595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4" name="AutoShape 38"/>
            <p:cNvSpPr>
              <a:spLocks noChangeShapeType="1"/>
            </p:cNvSpPr>
            <p:nvPr/>
          </p:nvSpPr>
          <p:spPr bwMode="auto">
            <a:xfrm>
              <a:off x="7696" y="5407"/>
              <a:ext cx="0" cy="595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 dirty="0"/>
            </a:p>
          </p:txBody>
        </p:sp>
        <p:sp>
          <p:nvSpPr>
            <p:cNvPr id="45" name="AutoShape 42"/>
            <p:cNvSpPr>
              <a:spLocks noChangeShapeType="1"/>
            </p:cNvSpPr>
            <p:nvPr/>
          </p:nvSpPr>
          <p:spPr bwMode="auto">
            <a:xfrm>
              <a:off x="5848" y="2812"/>
              <a:ext cx="1768" cy="5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6" name="AutoShape 43"/>
            <p:cNvSpPr>
              <a:spLocks noChangeShapeType="1"/>
            </p:cNvSpPr>
            <p:nvPr/>
          </p:nvSpPr>
          <p:spPr bwMode="auto">
            <a:xfrm flipH="1">
              <a:off x="5848" y="6282"/>
              <a:ext cx="1928" cy="47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7" name="AutoShape 48"/>
            <p:cNvSpPr>
              <a:spLocks noChangeShapeType="1"/>
            </p:cNvSpPr>
            <p:nvPr/>
          </p:nvSpPr>
          <p:spPr bwMode="auto">
            <a:xfrm flipV="1">
              <a:off x="3996" y="3437"/>
              <a:ext cx="1617" cy="4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8" name="AutoShape 49"/>
            <p:cNvSpPr>
              <a:spLocks noChangeShapeType="1"/>
            </p:cNvSpPr>
            <p:nvPr/>
          </p:nvSpPr>
          <p:spPr bwMode="auto">
            <a:xfrm flipV="1">
              <a:off x="3996" y="4345"/>
              <a:ext cx="1617" cy="45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9" name="AutoShape 50"/>
            <p:cNvSpPr>
              <a:spLocks noChangeShapeType="1"/>
            </p:cNvSpPr>
            <p:nvPr/>
          </p:nvSpPr>
          <p:spPr bwMode="auto">
            <a:xfrm flipV="1">
              <a:off x="3996" y="5252"/>
              <a:ext cx="1617" cy="45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0" name="AutoShape 52"/>
            <p:cNvSpPr>
              <a:spLocks noChangeShapeType="1"/>
            </p:cNvSpPr>
            <p:nvPr/>
          </p:nvSpPr>
          <p:spPr bwMode="auto">
            <a:xfrm flipV="1">
              <a:off x="3996" y="6160"/>
              <a:ext cx="1617" cy="45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1" name="Text Box 54"/>
            <p:cNvSpPr txBox="1">
              <a:spLocks noChangeArrowheads="1"/>
            </p:cNvSpPr>
            <p:nvPr/>
          </p:nvSpPr>
          <p:spPr bwMode="auto">
            <a:xfrm>
              <a:off x="4636" y="3027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4636" y="3935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4636" y="4842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4636" y="5750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AutoShape 58"/>
            <p:cNvSpPr>
              <a:spLocks noChangeShapeType="1"/>
            </p:cNvSpPr>
            <p:nvPr/>
          </p:nvSpPr>
          <p:spPr bwMode="auto">
            <a:xfrm>
              <a:off x="5923" y="3437"/>
              <a:ext cx="1618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6" name="AutoShape 59"/>
            <p:cNvSpPr>
              <a:spLocks noChangeShapeType="1"/>
            </p:cNvSpPr>
            <p:nvPr/>
          </p:nvSpPr>
          <p:spPr bwMode="auto">
            <a:xfrm>
              <a:off x="5923" y="4345"/>
              <a:ext cx="1618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7" name="AutoShape 60"/>
            <p:cNvSpPr>
              <a:spLocks noChangeShapeType="1"/>
            </p:cNvSpPr>
            <p:nvPr/>
          </p:nvSpPr>
          <p:spPr bwMode="auto">
            <a:xfrm>
              <a:off x="5923" y="5252"/>
              <a:ext cx="1618" cy="0"/>
            </a:xfrm>
            <a:prstGeom prst="straightConnector1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8" name="AutoShape 61"/>
            <p:cNvSpPr>
              <a:spLocks noChangeShapeType="1"/>
            </p:cNvSpPr>
            <p:nvPr/>
          </p:nvSpPr>
          <p:spPr bwMode="auto">
            <a:xfrm>
              <a:off x="5923" y="6160"/>
              <a:ext cx="1618" cy="0"/>
            </a:xfrm>
            <a:prstGeom prst="straightConnector1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6336" y="3027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0" name="Text Box 63"/>
            <p:cNvSpPr txBox="1">
              <a:spLocks noChangeArrowheads="1"/>
            </p:cNvSpPr>
            <p:nvPr/>
          </p:nvSpPr>
          <p:spPr bwMode="auto">
            <a:xfrm>
              <a:off x="6336" y="3935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" name="Text Box 64"/>
            <p:cNvSpPr txBox="1">
              <a:spLocks noChangeArrowheads="1"/>
            </p:cNvSpPr>
            <p:nvPr/>
          </p:nvSpPr>
          <p:spPr bwMode="auto">
            <a:xfrm>
              <a:off x="6336" y="4842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2" name="Text Box 65"/>
            <p:cNvSpPr txBox="1">
              <a:spLocks noChangeArrowheads="1"/>
            </p:cNvSpPr>
            <p:nvPr/>
          </p:nvSpPr>
          <p:spPr bwMode="auto">
            <a:xfrm>
              <a:off x="6336" y="5750"/>
              <a:ext cx="36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" name="Text Box 21"/>
            <p:cNvSpPr txBox="1">
              <a:spLocks noChangeArrowheads="1"/>
            </p:cNvSpPr>
            <p:nvPr/>
          </p:nvSpPr>
          <p:spPr bwMode="auto">
            <a:xfrm>
              <a:off x="4073" y="6327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1,5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313" y="6182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2,5</a:t>
              </a:r>
              <a:endPara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6480" y="6327"/>
              <a:ext cx="10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cost</a:t>
              </a:r>
              <a:r>
                <a:rPr kumimoji="0" lang="en-US" altLang="zh-CN" sz="2400" b="0" i="0" u="none" strike="noStrike" cap="none" normalizeH="0" baseline="-3000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3,5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66" name="Freeform 2"/>
          <p:cNvSpPr>
            <a:spLocks/>
          </p:cNvSpPr>
          <p:nvPr/>
        </p:nvSpPr>
        <p:spPr bwMode="auto">
          <a:xfrm>
            <a:off x="2339752" y="1466692"/>
            <a:ext cx="5273463" cy="5063933"/>
          </a:xfrm>
          <a:custGeom>
            <a:avLst/>
            <a:gdLst>
              <a:gd name="T0" fmla="*/ 51 w 2561"/>
              <a:gd name="T1" fmla="*/ 2998 h 3391"/>
              <a:gd name="T2" fmla="*/ 163 w 2561"/>
              <a:gd name="T3" fmla="*/ 3261 h 3391"/>
              <a:gd name="T4" fmla="*/ 351 w 2561"/>
              <a:gd name="T5" fmla="*/ 3374 h 3391"/>
              <a:gd name="T6" fmla="*/ 652 w 2561"/>
              <a:gd name="T7" fmla="*/ 3323 h 3391"/>
              <a:gd name="T8" fmla="*/ 727 w 2561"/>
              <a:gd name="T9" fmla="*/ 3173 h 3391"/>
              <a:gd name="T10" fmla="*/ 739 w 2561"/>
              <a:gd name="T11" fmla="*/ 3136 h 3391"/>
              <a:gd name="T12" fmla="*/ 752 w 2561"/>
              <a:gd name="T13" fmla="*/ 3098 h 3391"/>
              <a:gd name="T14" fmla="*/ 764 w 2561"/>
              <a:gd name="T15" fmla="*/ 3023 h 3391"/>
              <a:gd name="T16" fmla="*/ 790 w 2561"/>
              <a:gd name="T17" fmla="*/ 2823 h 3391"/>
              <a:gd name="T18" fmla="*/ 840 w 2561"/>
              <a:gd name="T19" fmla="*/ 2347 h 3391"/>
              <a:gd name="T20" fmla="*/ 940 w 2561"/>
              <a:gd name="T21" fmla="*/ 1971 h 3391"/>
              <a:gd name="T22" fmla="*/ 1115 w 2561"/>
              <a:gd name="T23" fmla="*/ 1758 h 3391"/>
              <a:gd name="T24" fmla="*/ 1303 w 2561"/>
              <a:gd name="T25" fmla="*/ 1796 h 3391"/>
              <a:gd name="T26" fmla="*/ 1378 w 2561"/>
              <a:gd name="T27" fmla="*/ 1821 h 3391"/>
              <a:gd name="T28" fmla="*/ 1416 w 2561"/>
              <a:gd name="T29" fmla="*/ 1833 h 3391"/>
              <a:gd name="T30" fmla="*/ 1453 w 2561"/>
              <a:gd name="T31" fmla="*/ 1858 h 3391"/>
              <a:gd name="T32" fmla="*/ 1491 w 2561"/>
              <a:gd name="T33" fmla="*/ 1896 h 3391"/>
              <a:gd name="T34" fmla="*/ 1566 w 2561"/>
              <a:gd name="T35" fmla="*/ 1946 h 3391"/>
              <a:gd name="T36" fmla="*/ 1704 w 2561"/>
              <a:gd name="T37" fmla="*/ 2209 h 3391"/>
              <a:gd name="T38" fmla="*/ 1754 w 2561"/>
              <a:gd name="T39" fmla="*/ 2272 h 3391"/>
              <a:gd name="T40" fmla="*/ 1779 w 2561"/>
              <a:gd name="T41" fmla="*/ 2309 h 3391"/>
              <a:gd name="T42" fmla="*/ 1854 w 2561"/>
              <a:gd name="T43" fmla="*/ 2334 h 3391"/>
              <a:gd name="T44" fmla="*/ 2267 w 2561"/>
              <a:gd name="T45" fmla="*/ 2322 h 3391"/>
              <a:gd name="T46" fmla="*/ 2342 w 2561"/>
              <a:gd name="T47" fmla="*/ 2259 h 3391"/>
              <a:gd name="T48" fmla="*/ 2417 w 2561"/>
              <a:gd name="T49" fmla="*/ 2109 h 3391"/>
              <a:gd name="T50" fmla="*/ 2442 w 2561"/>
              <a:gd name="T51" fmla="*/ 2071 h 3391"/>
              <a:gd name="T52" fmla="*/ 2467 w 2561"/>
              <a:gd name="T53" fmla="*/ 1984 h 3391"/>
              <a:gd name="T54" fmla="*/ 2430 w 2561"/>
              <a:gd name="T55" fmla="*/ 681 h 3391"/>
              <a:gd name="T56" fmla="*/ 2392 w 2561"/>
              <a:gd name="T57" fmla="*/ 418 h 3391"/>
              <a:gd name="T58" fmla="*/ 2330 w 2561"/>
              <a:gd name="T59" fmla="*/ 193 h 3391"/>
              <a:gd name="T60" fmla="*/ 2217 w 2561"/>
              <a:gd name="T61" fmla="*/ 143 h 3391"/>
              <a:gd name="T62" fmla="*/ 1929 w 2561"/>
              <a:gd name="T63" fmla="*/ 93 h 3391"/>
              <a:gd name="T64" fmla="*/ 1328 w 2561"/>
              <a:gd name="T65" fmla="*/ 30 h 3391"/>
              <a:gd name="T66" fmla="*/ 952 w 2561"/>
              <a:gd name="T67" fmla="*/ 43 h 3391"/>
              <a:gd name="T68" fmla="*/ 376 w 2561"/>
              <a:gd name="T69" fmla="*/ 105 h 3391"/>
              <a:gd name="T70" fmla="*/ 176 w 2561"/>
              <a:gd name="T71" fmla="*/ 155 h 3391"/>
              <a:gd name="T72" fmla="*/ 126 w 2561"/>
              <a:gd name="T73" fmla="*/ 218 h 3391"/>
              <a:gd name="T74" fmla="*/ 101 w 2561"/>
              <a:gd name="T75" fmla="*/ 293 h 3391"/>
              <a:gd name="T76" fmla="*/ 88 w 2561"/>
              <a:gd name="T77" fmla="*/ 469 h 3391"/>
              <a:gd name="T78" fmla="*/ 76 w 2561"/>
              <a:gd name="T79" fmla="*/ 1019 h 3391"/>
              <a:gd name="T80" fmla="*/ 51 w 2561"/>
              <a:gd name="T81" fmla="*/ 1232 h 3391"/>
              <a:gd name="T82" fmla="*/ 38 w 2561"/>
              <a:gd name="T83" fmla="*/ 1909 h 3391"/>
              <a:gd name="T84" fmla="*/ 88 w 2561"/>
              <a:gd name="T85" fmla="*/ 2873 h 3391"/>
              <a:gd name="T86" fmla="*/ 51 w 2561"/>
              <a:gd name="T87" fmla="*/ 2998 h 3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61" h="3391">
                <a:moveTo>
                  <a:pt x="51" y="2998"/>
                </a:moveTo>
                <a:cubicBezTo>
                  <a:pt x="66" y="3093"/>
                  <a:pt x="78" y="3204"/>
                  <a:pt x="163" y="3261"/>
                </a:cubicBezTo>
                <a:cubicBezTo>
                  <a:pt x="230" y="3360"/>
                  <a:pt x="241" y="3351"/>
                  <a:pt x="351" y="3374"/>
                </a:cubicBezTo>
                <a:cubicBezTo>
                  <a:pt x="497" y="3366"/>
                  <a:pt x="553" y="3391"/>
                  <a:pt x="652" y="3323"/>
                </a:cubicBezTo>
                <a:cubicBezTo>
                  <a:pt x="716" y="3227"/>
                  <a:pt x="693" y="3276"/>
                  <a:pt x="727" y="3173"/>
                </a:cubicBezTo>
                <a:cubicBezTo>
                  <a:pt x="731" y="3161"/>
                  <a:pt x="735" y="3148"/>
                  <a:pt x="739" y="3136"/>
                </a:cubicBezTo>
                <a:cubicBezTo>
                  <a:pt x="743" y="3123"/>
                  <a:pt x="752" y="3098"/>
                  <a:pt x="752" y="3098"/>
                </a:cubicBezTo>
                <a:cubicBezTo>
                  <a:pt x="756" y="3073"/>
                  <a:pt x="761" y="3048"/>
                  <a:pt x="764" y="3023"/>
                </a:cubicBezTo>
                <a:cubicBezTo>
                  <a:pt x="773" y="2956"/>
                  <a:pt x="790" y="2823"/>
                  <a:pt x="790" y="2823"/>
                </a:cubicBezTo>
                <a:cubicBezTo>
                  <a:pt x="798" y="2665"/>
                  <a:pt x="800" y="2501"/>
                  <a:pt x="840" y="2347"/>
                </a:cubicBezTo>
                <a:cubicBezTo>
                  <a:pt x="855" y="2224"/>
                  <a:pt x="870" y="2077"/>
                  <a:pt x="940" y="1971"/>
                </a:cubicBezTo>
                <a:cubicBezTo>
                  <a:pt x="970" y="1879"/>
                  <a:pt x="1020" y="1791"/>
                  <a:pt x="1115" y="1758"/>
                </a:cubicBezTo>
                <a:cubicBezTo>
                  <a:pt x="1256" y="1774"/>
                  <a:pt x="1190" y="1759"/>
                  <a:pt x="1303" y="1796"/>
                </a:cubicBezTo>
                <a:cubicBezTo>
                  <a:pt x="1328" y="1804"/>
                  <a:pt x="1353" y="1813"/>
                  <a:pt x="1378" y="1821"/>
                </a:cubicBezTo>
                <a:cubicBezTo>
                  <a:pt x="1391" y="1825"/>
                  <a:pt x="1416" y="1833"/>
                  <a:pt x="1416" y="1833"/>
                </a:cubicBezTo>
                <a:cubicBezTo>
                  <a:pt x="1428" y="1841"/>
                  <a:pt x="1442" y="1848"/>
                  <a:pt x="1453" y="1858"/>
                </a:cubicBezTo>
                <a:cubicBezTo>
                  <a:pt x="1467" y="1870"/>
                  <a:pt x="1477" y="1885"/>
                  <a:pt x="1491" y="1896"/>
                </a:cubicBezTo>
                <a:cubicBezTo>
                  <a:pt x="1515" y="1914"/>
                  <a:pt x="1566" y="1946"/>
                  <a:pt x="1566" y="1946"/>
                </a:cubicBezTo>
                <a:cubicBezTo>
                  <a:pt x="1621" y="2029"/>
                  <a:pt x="1649" y="2126"/>
                  <a:pt x="1704" y="2209"/>
                </a:cubicBezTo>
                <a:cubicBezTo>
                  <a:pt x="1727" y="2282"/>
                  <a:pt x="1698" y="2216"/>
                  <a:pt x="1754" y="2272"/>
                </a:cubicBezTo>
                <a:cubicBezTo>
                  <a:pt x="1765" y="2282"/>
                  <a:pt x="1767" y="2300"/>
                  <a:pt x="1779" y="2309"/>
                </a:cubicBezTo>
                <a:cubicBezTo>
                  <a:pt x="1783" y="2312"/>
                  <a:pt x="1850" y="2333"/>
                  <a:pt x="1854" y="2334"/>
                </a:cubicBezTo>
                <a:cubicBezTo>
                  <a:pt x="1969" y="2412"/>
                  <a:pt x="2140" y="2363"/>
                  <a:pt x="2267" y="2322"/>
                </a:cubicBezTo>
                <a:cubicBezTo>
                  <a:pt x="2290" y="2299"/>
                  <a:pt x="2321" y="2284"/>
                  <a:pt x="2342" y="2259"/>
                </a:cubicBezTo>
                <a:cubicBezTo>
                  <a:pt x="2394" y="2199"/>
                  <a:pt x="2393" y="2180"/>
                  <a:pt x="2417" y="2109"/>
                </a:cubicBezTo>
                <a:cubicBezTo>
                  <a:pt x="2422" y="2095"/>
                  <a:pt x="2435" y="2085"/>
                  <a:pt x="2442" y="2071"/>
                </a:cubicBezTo>
                <a:cubicBezTo>
                  <a:pt x="2453" y="2049"/>
                  <a:pt x="2462" y="2006"/>
                  <a:pt x="2467" y="1984"/>
                </a:cubicBezTo>
                <a:cubicBezTo>
                  <a:pt x="2463" y="1550"/>
                  <a:pt x="2561" y="1095"/>
                  <a:pt x="2430" y="681"/>
                </a:cubicBezTo>
                <a:cubicBezTo>
                  <a:pt x="2417" y="593"/>
                  <a:pt x="2404" y="506"/>
                  <a:pt x="2392" y="418"/>
                </a:cubicBezTo>
                <a:cubicBezTo>
                  <a:pt x="2383" y="348"/>
                  <a:pt x="2386" y="249"/>
                  <a:pt x="2330" y="193"/>
                </a:cubicBezTo>
                <a:cubicBezTo>
                  <a:pt x="2301" y="164"/>
                  <a:pt x="2255" y="155"/>
                  <a:pt x="2217" y="143"/>
                </a:cubicBezTo>
                <a:cubicBezTo>
                  <a:pt x="2119" y="79"/>
                  <a:pt x="2076" y="101"/>
                  <a:pt x="1929" y="93"/>
                </a:cubicBezTo>
                <a:cubicBezTo>
                  <a:pt x="1729" y="64"/>
                  <a:pt x="1529" y="53"/>
                  <a:pt x="1328" y="30"/>
                </a:cubicBezTo>
                <a:cubicBezTo>
                  <a:pt x="1203" y="0"/>
                  <a:pt x="1076" y="22"/>
                  <a:pt x="952" y="43"/>
                </a:cubicBezTo>
                <a:cubicBezTo>
                  <a:pt x="762" y="75"/>
                  <a:pt x="568" y="90"/>
                  <a:pt x="376" y="105"/>
                </a:cubicBezTo>
                <a:cubicBezTo>
                  <a:pt x="297" y="121"/>
                  <a:pt x="248" y="132"/>
                  <a:pt x="176" y="155"/>
                </a:cubicBezTo>
                <a:cubicBezTo>
                  <a:pt x="157" y="175"/>
                  <a:pt x="138" y="192"/>
                  <a:pt x="126" y="218"/>
                </a:cubicBezTo>
                <a:cubicBezTo>
                  <a:pt x="115" y="242"/>
                  <a:pt x="101" y="293"/>
                  <a:pt x="101" y="293"/>
                </a:cubicBezTo>
                <a:cubicBezTo>
                  <a:pt x="97" y="352"/>
                  <a:pt x="90" y="410"/>
                  <a:pt x="88" y="469"/>
                </a:cubicBezTo>
                <a:cubicBezTo>
                  <a:pt x="82" y="652"/>
                  <a:pt x="85" y="836"/>
                  <a:pt x="76" y="1019"/>
                </a:cubicBezTo>
                <a:cubicBezTo>
                  <a:pt x="73" y="1090"/>
                  <a:pt x="51" y="1232"/>
                  <a:pt x="51" y="1232"/>
                </a:cubicBezTo>
                <a:cubicBezTo>
                  <a:pt x="47" y="1458"/>
                  <a:pt x="38" y="1683"/>
                  <a:pt x="38" y="1909"/>
                </a:cubicBezTo>
                <a:cubicBezTo>
                  <a:pt x="38" y="2102"/>
                  <a:pt x="0" y="2595"/>
                  <a:pt x="88" y="2873"/>
                </a:cubicBezTo>
                <a:cubicBezTo>
                  <a:pt x="75" y="3019"/>
                  <a:pt x="117" y="3030"/>
                  <a:pt x="51" y="299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狼和羊的</a:t>
            </a:r>
            <a:r>
              <a:rPr lang="zh-CN" altLang="en-US" dirty="0" smtClean="0"/>
              <a:t>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n*m</a:t>
            </a:r>
            <a:r>
              <a:rPr lang="zh-CN" altLang="en-US" dirty="0" smtClean="0"/>
              <a:t>的网格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格子：狼、羊、空</a:t>
            </a:r>
            <a:endParaRPr lang="en-US" altLang="zh-CN" dirty="0" smtClean="0"/>
          </a:p>
          <a:p>
            <a:r>
              <a:rPr lang="zh-CN" altLang="en-US" dirty="0" smtClean="0"/>
              <a:t>要造篱笆，把狼和羊隔开，篱笆只能建在相邻两个格子之间。</a:t>
            </a:r>
            <a:endParaRPr lang="en-US" altLang="zh-CN" dirty="0" smtClean="0"/>
          </a:p>
          <a:p>
            <a:r>
              <a:rPr lang="zh-CN" altLang="en-US" dirty="0" smtClean="0"/>
              <a:t>问最少多少篱笆？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21762"/>
              </p:ext>
            </p:extLst>
          </p:nvPr>
        </p:nvGraphicFramePr>
        <p:xfrm>
          <a:off x="5868144" y="3588483"/>
          <a:ext cx="2292072" cy="2224024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73018"/>
                <a:gridCol w="573018"/>
                <a:gridCol w="573018"/>
                <a:gridCol w="573018"/>
              </a:tblGrid>
              <a:tr h="55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W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W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55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W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6" name="AutoShape 11"/>
          <p:cNvSpPr>
            <a:spLocks noChangeShapeType="1"/>
          </p:cNvSpPr>
          <p:nvPr/>
        </p:nvSpPr>
        <p:spPr bwMode="auto">
          <a:xfrm>
            <a:off x="5830362" y="5236444"/>
            <a:ext cx="1177726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AutoShape 12"/>
          <p:cNvSpPr>
            <a:spLocks noChangeShapeType="1"/>
          </p:cNvSpPr>
          <p:nvPr/>
        </p:nvSpPr>
        <p:spPr bwMode="auto">
          <a:xfrm flipV="1">
            <a:off x="7008088" y="3580706"/>
            <a:ext cx="0" cy="165573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9"/>
          <p:cNvSpPr>
            <a:spLocks noChangeShapeType="1"/>
          </p:cNvSpPr>
          <p:nvPr/>
        </p:nvSpPr>
        <p:spPr bwMode="auto">
          <a:xfrm flipH="1">
            <a:off x="7584151" y="5236444"/>
            <a:ext cx="564257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0"/>
          <p:cNvSpPr>
            <a:spLocks noChangeShapeType="1"/>
          </p:cNvSpPr>
          <p:nvPr/>
        </p:nvSpPr>
        <p:spPr bwMode="auto">
          <a:xfrm>
            <a:off x="7584152" y="5308452"/>
            <a:ext cx="0" cy="511299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NOI2009 </a:t>
            </a:r>
            <a:r>
              <a:rPr lang="zh-CN" altLang="en-US" smtClean="0"/>
              <a:t>浙江省选题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锦标赛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单循环，无平局，胜利最多夺冠，已知部分比赛结果</a:t>
            </a:r>
            <a:endParaRPr lang="en-US" altLang="zh-CN" dirty="0" smtClean="0"/>
          </a:p>
          <a:p>
            <a:r>
              <a:rPr lang="zh-CN" altLang="en-US" dirty="0" smtClean="0"/>
              <a:t>问哪些人可能夺冠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算法艺术与信息学竞赛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枚举让谁夺冠，他剩下所有比赛均获胜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分余下选手最多获胜局数</a:t>
            </a:r>
            <a:r>
              <a:rPr lang="en-US" altLang="zh-CN" dirty="0" smtClean="0"/>
              <a:t>k</a:t>
            </a:r>
          </a:p>
          <a:p>
            <a:r>
              <a:rPr lang="zh-CN" altLang="en-US" dirty="0" smtClean="0"/>
              <a:t>合理分配每局的胜利方</a:t>
            </a:r>
            <a:endParaRPr lang="en-US" altLang="zh-CN" dirty="0" smtClean="0"/>
          </a:p>
          <a:p>
            <a:r>
              <a:rPr lang="zh-CN" altLang="en-US" dirty="0" smtClean="0"/>
              <a:t>剩下的每局比赛抽象为点，每个选手抽象为点</a:t>
            </a:r>
            <a:endParaRPr lang="en-US" altLang="zh-CN" dirty="0" smtClean="0"/>
          </a:p>
          <a:p>
            <a:r>
              <a:rPr lang="zh-CN" altLang="en-US" dirty="0" smtClean="0"/>
              <a:t>比赛向对应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个选手连边，容量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设选手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已获胜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局，则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向</a:t>
            </a:r>
            <a:r>
              <a:rPr lang="en-US" altLang="zh-CN" dirty="0" smtClean="0"/>
              <a:t>T</a:t>
            </a:r>
            <a:r>
              <a:rPr lang="zh-CN" altLang="en-US" dirty="0" smtClean="0"/>
              <a:t>连边容量为</a:t>
            </a:r>
            <a:r>
              <a:rPr lang="en-US" altLang="zh-CN" dirty="0" smtClean="0"/>
              <a:t>k-w[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向比赛点连容量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87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志愿者招募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天需要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个志愿者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类志愿者，每类人数无限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类从第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天工作到第</a:t>
            </a:r>
            <a:r>
              <a:rPr lang="en-US" altLang="zh-CN" dirty="0" smtClean="0"/>
              <a:t>t[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天，费用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求最小花费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3 3</a:t>
            </a:r>
          </a:p>
          <a:p>
            <a:r>
              <a:rPr lang="en-US" altLang="zh-CN" dirty="0" smtClean="0"/>
              <a:t>2 3 4	//a[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1 2 2	//[1,2] c=2</a:t>
            </a:r>
          </a:p>
          <a:p>
            <a:r>
              <a:rPr lang="en-US" altLang="zh-CN" dirty="0" smtClean="0"/>
              <a:t>2 3 5	//[2,3] c=5</a:t>
            </a:r>
          </a:p>
          <a:p>
            <a:r>
              <a:rPr lang="en-US" altLang="zh-CN" dirty="0" smtClean="0"/>
              <a:t>3 3 2	//[3,3] c=2</a:t>
            </a:r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X[1]&gt;=2</a:t>
            </a:r>
          </a:p>
          <a:p>
            <a:r>
              <a:rPr lang="en-US" altLang="zh-CN" dirty="0" smtClean="0"/>
              <a:t>X[1]+X[2]&gt;=3</a:t>
            </a:r>
          </a:p>
          <a:p>
            <a:r>
              <a:rPr lang="en-US" altLang="zh-CN" dirty="0" smtClean="0"/>
              <a:t>X[2]+X[3]&gt;=4</a:t>
            </a:r>
          </a:p>
        </p:txBody>
      </p:sp>
    </p:spTree>
    <p:extLst>
      <p:ext uri="{BB962C8B-B14F-4D97-AF65-F5344CB8AC3E}">
        <p14:creationId xmlns:p14="http://schemas.microsoft.com/office/powerpoint/2010/main" val="12472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X[1]&gt;=2</a:t>
            </a:r>
          </a:p>
          <a:p>
            <a:r>
              <a:rPr lang="en-US" altLang="zh-CN" dirty="0"/>
              <a:t>X[1]+X[2]&gt;=3</a:t>
            </a:r>
          </a:p>
          <a:p>
            <a:r>
              <a:rPr lang="en-US" altLang="zh-CN" dirty="0"/>
              <a:t>X[2]+X[3]&gt;=4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X[1]-Y[1]-2=0</a:t>
            </a:r>
            <a:endParaRPr lang="en-US" altLang="zh-CN" dirty="0"/>
          </a:p>
          <a:p>
            <a:r>
              <a:rPr lang="en-US" altLang="zh-CN" dirty="0"/>
              <a:t>X[1]+</a:t>
            </a:r>
            <a:r>
              <a:rPr lang="en-US" altLang="zh-CN" dirty="0" smtClean="0"/>
              <a:t>X[2]-Y[2]-3=0</a:t>
            </a:r>
            <a:endParaRPr lang="en-US" altLang="zh-CN" dirty="0"/>
          </a:p>
          <a:p>
            <a:r>
              <a:rPr lang="en-US" altLang="zh-CN" dirty="0"/>
              <a:t>X[2]+</a:t>
            </a:r>
            <a:r>
              <a:rPr lang="en-US" altLang="zh-CN" dirty="0" smtClean="0"/>
              <a:t>X[3]-Y[3]-4=0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81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3970784" cy="4434840"/>
          </a:xfrm>
        </p:spPr>
        <p:txBody>
          <a:bodyPr/>
          <a:lstStyle/>
          <a:p>
            <a:r>
              <a:rPr lang="en-US" altLang="zh-CN" dirty="0"/>
              <a:t>X[1]-</a:t>
            </a:r>
            <a:r>
              <a:rPr lang="en-US" altLang="zh-CN" dirty="0" smtClean="0"/>
              <a:t>Y[1]-2=0</a:t>
            </a:r>
            <a:endParaRPr lang="en-US" altLang="zh-CN" dirty="0"/>
          </a:p>
          <a:p>
            <a:r>
              <a:rPr lang="en-US" altLang="zh-CN" dirty="0"/>
              <a:t>X[1]+X[2]-Y[2</a:t>
            </a:r>
            <a:r>
              <a:rPr lang="en-US" altLang="zh-CN" dirty="0" smtClean="0"/>
              <a:t>]-3=0</a:t>
            </a:r>
            <a:endParaRPr lang="en-US" altLang="zh-CN" dirty="0"/>
          </a:p>
          <a:p>
            <a:r>
              <a:rPr lang="en-US" altLang="zh-CN" dirty="0"/>
              <a:t>X[2]+X[3]-Y[3</a:t>
            </a:r>
            <a:r>
              <a:rPr lang="en-US" altLang="zh-CN" dirty="0" smtClean="0"/>
              <a:t>]-4=0</a:t>
            </a:r>
            <a:endParaRPr lang="en-US" altLang="zh-CN" dirty="0"/>
          </a:p>
          <a:p>
            <a:r>
              <a:rPr lang="en-US" altLang="zh-CN" dirty="0" smtClean="0"/>
              <a:t>0=0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9992" y="1920085"/>
            <a:ext cx="4186808" cy="4434840"/>
          </a:xfrm>
        </p:spPr>
        <p:txBody>
          <a:bodyPr/>
          <a:lstStyle/>
          <a:p>
            <a:r>
              <a:rPr lang="en-US" altLang="zh-CN" dirty="0"/>
              <a:t>X[1]-Y[1</a:t>
            </a:r>
            <a:r>
              <a:rPr lang="en-US" altLang="zh-CN" dirty="0" smtClean="0"/>
              <a:t>]-2=0</a:t>
            </a:r>
            <a:endParaRPr lang="en-US" altLang="zh-CN" dirty="0"/>
          </a:p>
          <a:p>
            <a:r>
              <a:rPr lang="en-US" altLang="zh-CN" dirty="0" smtClean="0"/>
              <a:t>Y[1]+X[2]-Y[2]-1=0</a:t>
            </a:r>
          </a:p>
          <a:p>
            <a:r>
              <a:rPr lang="en-US" altLang="zh-CN" dirty="0" smtClean="0"/>
              <a:t>-X[1]+Y[2]+X[3]-Y[3]-1=0</a:t>
            </a:r>
          </a:p>
          <a:p>
            <a:r>
              <a:rPr lang="en-US" altLang="zh-CN" dirty="0" smtClean="0"/>
              <a:t>-X[2]-X[3]+Y[3]+4=0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1916832"/>
            <a:ext cx="3168352" cy="50405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9552" y="1924720"/>
            <a:ext cx="3168352" cy="10002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2" y="2412132"/>
            <a:ext cx="3168352" cy="10002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2" y="2924944"/>
            <a:ext cx="3168352" cy="936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X[1]</a:t>
            </a:r>
            <a:r>
              <a:rPr lang="en-US" altLang="zh-CN" dirty="0">
                <a:solidFill>
                  <a:srgbClr val="FF0000"/>
                </a:solidFill>
              </a:rPr>
              <a:t>-Y[1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dirty="0" smtClean="0"/>
              <a:t>-2=0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Y[1]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X[2]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-Y[2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altLang="zh-CN" dirty="0" smtClean="0"/>
              <a:t>-1=0</a:t>
            </a:r>
            <a:endParaRPr lang="en-US" altLang="zh-CN" dirty="0"/>
          </a:p>
          <a:p>
            <a:r>
              <a:rPr lang="en-US" altLang="zh-CN" dirty="0"/>
              <a:t>-X[1]+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Y[2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en-US" altLang="zh-CN" dirty="0" smtClean="0"/>
              <a:t>+</a:t>
            </a:r>
            <a:r>
              <a:rPr lang="en-US" altLang="zh-CN" dirty="0" smtClean="0">
                <a:solidFill>
                  <a:srgbClr val="FF6600"/>
                </a:solidFill>
              </a:rPr>
              <a:t>X[3</a:t>
            </a:r>
            <a:r>
              <a:rPr lang="en-US" altLang="zh-CN" dirty="0">
                <a:solidFill>
                  <a:srgbClr val="FF6600"/>
                </a:solidFill>
              </a:rPr>
              <a:t>]</a:t>
            </a:r>
            <a:r>
              <a:rPr lang="en-US" altLang="zh-CN" dirty="0">
                <a:solidFill>
                  <a:srgbClr val="7030A0"/>
                </a:solidFill>
              </a:rPr>
              <a:t>-Y[3</a:t>
            </a:r>
            <a:r>
              <a:rPr lang="en-US" altLang="zh-CN" dirty="0" smtClean="0">
                <a:solidFill>
                  <a:srgbClr val="7030A0"/>
                </a:solidFill>
              </a:rPr>
              <a:t>]</a:t>
            </a:r>
            <a:r>
              <a:rPr lang="en-US" altLang="zh-CN" dirty="0" smtClean="0"/>
              <a:t>-1=0</a:t>
            </a:r>
            <a:endParaRPr lang="en-US" altLang="zh-CN" dirty="0"/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-X[2]</a:t>
            </a:r>
            <a:r>
              <a:rPr lang="en-US" altLang="zh-CN" dirty="0">
                <a:solidFill>
                  <a:srgbClr val="FF6600"/>
                </a:solidFill>
              </a:rPr>
              <a:t>-X[3]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7030A0"/>
                </a:solidFill>
              </a:rPr>
              <a:t>Y[3</a:t>
            </a:r>
            <a:r>
              <a:rPr lang="en-US" altLang="zh-CN" dirty="0" smtClean="0">
                <a:solidFill>
                  <a:srgbClr val="7030A0"/>
                </a:solidFill>
              </a:rPr>
              <a:t>]</a:t>
            </a:r>
            <a:r>
              <a:rPr lang="en-US" altLang="zh-CN" dirty="0" smtClean="0"/>
              <a:t>+4=0</a:t>
            </a:r>
            <a:endParaRPr lang="zh-CN" altLang="en-US" dirty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只出现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次，且正负各一次</a:t>
            </a:r>
            <a:endParaRPr lang="en-US" altLang="zh-CN" dirty="0" smtClean="0"/>
          </a:p>
          <a:p>
            <a:r>
              <a:rPr lang="zh-CN" altLang="en-US" dirty="0" smtClean="0"/>
              <a:t>从一个点流出，一个点流入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X[1]</a:t>
            </a:r>
            <a:r>
              <a:rPr lang="en-US" altLang="zh-CN" dirty="0">
                <a:solidFill>
                  <a:srgbClr val="FF0000"/>
                </a:solidFill>
              </a:rPr>
              <a:t>-Y[1]</a:t>
            </a:r>
            <a:r>
              <a:rPr lang="en-US" altLang="zh-CN" dirty="0"/>
              <a:t>-2=0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Y[1]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X[2]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-Y[2]</a:t>
            </a:r>
            <a:r>
              <a:rPr lang="en-US" altLang="zh-CN" dirty="0"/>
              <a:t>-1=0</a:t>
            </a:r>
          </a:p>
          <a:p>
            <a:r>
              <a:rPr lang="en-US" altLang="zh-CN" dirty="0"/>
              <a:t>-X[1]+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Y[2]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6600"/>
                </a:solidFill>
              </a:rPr>
              <a:t>X[3]</a:t>
            </a:r>
            <a:r>
              <a:rPr lang="en-US" altLang="zh-CN" dirty="0">
                <a:solidFill>
                  <a:srgbClr val="7030A0"/>
                </a:solidFill>
              </a:rPr>
              <a:t>-Y[3]</a:t>
            </a:r>
            <a:r>
              <a:rPr lang="en-US" altLang="zh-CN" dirty="0"/>
              <a:t>-1=0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-X[2]</a:t>
            </a:r>
            <a:r>
              <a:rPr lang="en-US" altLang="zh-CN" dirty="0">
                <a:solidFill>
                  <a:srgbClr val="FF6600"/>
                </a:solidFill>
              </a:rPr>
              <a:t>-X[3]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7030A0"/>
                </a:solidFill>
              </a:rPr>
              <a:t>Y[3]</a:t>
            </a:r>
            <a:r>
              <a:rPr lang="en-US" altLang="zh-CN" dirty="0"/>
              <a:t>+4=0</a:t>
            </a:r>
            <a:endParaRPr lang="zh-CN" altLang="en-US" dirty="0"/>
          </a:p>
          <a:p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抽象为边</a:t>
            </a:r>
            <a:endParaRPr lang="en-US" altLang="zh-CN" dirty="0"/>
          </a:p>
          <a:p>
            <a:r>
              <a:rPr lang="zh-CN" altLang="en-US" dirty="0"/>
              <a:t>等式为流量平衡，抽象为点</a:t>
            </a:r>
            <a:endParaRPr lang="en-US" altLang="zh-CN" dirty="0"/>
          </a:p>
          <a:p>
            <a:r>
              <a:rPr lang="zh-CN" altLang="en-US" dirty="0"/>
              <a:t>求最小费用最大流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6948264" y="2296116"/>
            <a:ext cx="447513" cy="451542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3"/>
          <p:cNvSpPr>
            <a:spLocks noChangeArrowheads="1"/>
          </p:cNvSpPr>
          <p:nvPr/>
        </p:nvSpPr>
        <p:spPr bwMode="auto">
          <a:xfrm>
            <a:off x="5639401" y="3566848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6580565" y="3566848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7521730" y="3566848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3"/>
          <p:cNvSpPr>
            <a:spLocks noChangeArrowheads="1"/>
          </p:cNvSpPr>
          <p:nvPr/>
        </p:nvSpPr>
        <p:spPr bwMode="auto">
          <a:xfrm>
            <a:off x="8462893" y="3566848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3"/>
          <p:cNvSpPr>
            <a:spLocks noChangeArrowheads="1"/>
          </p:cNvSpPr>
          <p:nvPr/>
        </p:nvSpPr>
        <p:spPr bwMode="auto">
          <a:xfrm>
            <a:off x="6965341" y="4653918"/>
            <a:ext cx="471246" cy="4754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12" name="曲线连接符 11"/>
          <p:cNvCxnSpPr>
            <a:stCxn id="8" idx="1"/>
            <a:endCxn id="6" idx="7"/>
          </p:cNvCxnSpPr>
          <p:nvPr/>
        </p:nvCxnSpPr>
        <p:spPr>
          <a:xfrm rot="16200000" flipV="1">
            <a:off x="6684370" y="2729897"/>
            <a:ext cx="12700" cy="1735528"/>
          </a:xfrm>
          <a:prstGeom prst="curvedConnector3">
            <a:avLst>
              <a:gd name="adj1" fmla="val 204262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9" idx="1"/>
            <a:endCxn id="7" idx="7"/>
          </p:cNvCxnSpPr>
          <p:nvPr/>
        </p:nvCxnSpPr>
        <p:spPr>
          <a:xfrm rot="16200000" flipV="1">
            <a:off x="7625534" y="2729897"/>
            <a:ext cx="12700" cy="1735527"/>
          </a:xfrm>
          <a:prstGeom prst="curvedConnector3">
            <a:avLst>
              <a:gd name="adj1" fmla="val 2042622"/>
            </a:avLst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9" idx="1"/>
            <a:endCxn id="8" idx="7"/>
          </p:cNvCxnSpPr>
          <p:nvPr/>
        </p:nvCxnSpPr>
        <p:spPr>
          <a:xfrm rot="16200000" flipV="1">
            <a:off x="8096116" y="3200480"/>
            <a:ext cx="12700" cy="794362"/>
          </a:xfrm>
          <a:prstGeom prst="curvedConnector3">
            <a:avLst>
              <a:gd name="adj1" fmla="val 2042622"/>
            </a:avLst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7" idx="2"/>
          </p:cNvCxnSpPr>
          <p:nvPr/>
        </p:nvCxnSpPr>
        <p:spPr>
          <a:xfrm>
            <a:off x="5847010" y="3672049"/>
            <a:ext cx="73355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7" idx="6"/>
            <a:endCxn id="8" idx="2"/>
          </p:cNvCxnSpPr>
          <p:nvPr/>
        </p:nvCxnSpPr>
        <p:spPr>
          <a:xfrm>
            <a:off x="6788174" y="3672049"/>
            <a:ext cx="733556" cy="12700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9" idx="2"/>
          </p:cNvCxnSpPr>
          <p:nvPr/>
        </p:nvCxnSpPr>
        <p:spPr>
          <a:xfrm>
            <a:off x="7729339" y="3672049"/>
            <a:ext cx="733554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标注 23"/>
          <p:cNvSpPr/>
          <p:nvPr/>
        </p:nvSpPr>
        <p:spPr>
          <a:xfrm>
            <a:off x="4716016" y="1844824"/>
            <a:ext cx="1864549" cy="1135368"/>
          </a:xfrm>
          <a:prstGeom prst="wedgeRoundRectCallout">
            <a:avLst>
              <a:gd name="adj1" fmla="val 50466"/>
              <a:gd name="adj2" fmla="val 7430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+∞</a:t>
            </a:r>
            <a:endParaRPr lang="en-US" altLang="zh-CN" sz="2400" dirty="0"/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 smtClean="0"/>
              <a:t>c[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  <p:sp>
        <p:nvSpPr>
          <p:cNvPr id="25" name="圆角矩形标注 24"/>
          <p:cNvSpPr/>
          <p:nvPr/>
        </p:nvSpPr>
        <p:spPr>
          <a:xfrm>
            <a:off x="7279451" y="980728"/>
            <a:ext cx="1864549" cy="1135368"/>
          </a:xfrm>
          <a:prstGeom prst="wedgeRoundRectCallout">
            <a:avLst>
              <a:gd name="adj1" fmla="val -55790"/>
              <a:gd name="adj2" fmla="val 178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+∞</a:t>
            </a:r>
            <a:endParaRPr lang="en-US" altLang="zh-CN" sz="2400" dirty="0"/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cxnSp>
        <p:nvCxnSpPr>
          <p:cNvPr id="27" name="直接箭头连接符 26"/>
          <p:cNvCxnSpPr>
            <a:stCxn id="5" idx="5"/>
            <a:endCxn id="9" idx="0"/>
          </p:cNvCxnSpPr>
          <p:nvPr/>
        </p:nvCxnSpPr>
        <p:spPr>
          <a:xfrm>
            <a:off x="7330240" y="2681531"/>
            <a:ext cx="1236458" cy="8853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4"/>
            <a:endCxn id="10" idx="1"/>
          </p:cNvCxnSpPr>
          <p:nvPr/>
        </p:nvCxnSpPr>
        <p:spPr>
          <a:xfrm>
            <a:off x="5743206" y="3777249"/>
            <a:ext cx="1291147" cy="946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4"/>
            <a:endCxn id="10" idx="0"/>
          </p:cNvCxnSpPr>
          <p:nvPr/>
        </p:nvCxnSpPr>
        <p:spPr>
          <a:xfrm>
            <a:off x="6684370" y="3777249"/>
            <a:ext cx="516594" cy="8766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4"/>
            <a:endCxn id="10" idx="7"/>
          </p:cNvCxnSpPr>
          <p:nvPr/>
        </p:nvCxnSpPr>
        <p:spPr>
          <a:xfrm flipH="1">
            <a:off x="7367575" y="3777249"/>
            <a:ext cx="257960" cy="946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4283968" y="5013176"/>
            <a:ext cx="2504207" cy="1135368"/>
          </a:xfrm>
          <a:prstGeom prst="wedgeRoundRectCallout">
            <a:avLst>
              <a:gd name="adj1" fmla="val 44336"/>
              <a:gd name="adj2" fmla="val -11025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容量为对应常数</a:t>
            </a:r>
            <a:endParaRPr lang="en-US" altLang="zh-CN" sz="2400" dirty="0"/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5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4" grpId="0" animBg="1"/>
      <p:bldP spid="25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</a:t>
            </a:r>
            <a:r>
              <a:rPr lang="en-US" altLang="zh-CN" dirty="0" smtClean="0"/>
              <a:t>k</a:t>
            </a:r>
            <a:r>
              <a:rPr lang="zh-CN" altLang="en-US" dirty="0" smtClean="0"/>
              <a:t>可重区间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个开区间</a:t>
            </a:r>
            <a:endParaRPr lang="en-US" altLang="zh-CN" dirty="0" smtClean="0"/>
          </a:p>
          <a:p>
            <a:r>
              <a:rPr lang="zh-CN" altLang="en-US" dirty="0" smtClean="0"/>
              <a:t>取若干个，使得没有超过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个区间覆盖同一点</a:t>
            </a:r>
            <a:endParaRPr lang="en-US" altLang="zh-CN" dirty="0" smtClean="0"/>
          </a:p>
          <a:p>
            <a:r>
              <a:rPr lang="zh-CN" altLang="en-US" dirty="0" smtClean="0"/>
              <a:t>问：取得的区间长度和的最大值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线性规划与网络流</a:t>
            </a:r>
            <a:r>
              <a:rPr lang="en-US" altLang="zh-CN" smtClean="0"/>
              <a:t>24</a:t>
            </a:r>
            <a:r>
              <a:rPr lang="zh-CN" altLang="en-US" smtClean="0"/>
              <a:t>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考虑用流量限制为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的最大费用最大流来做</a:t>
            </a:r>
            <a:endParaRPr lang="en-US" altLang="zh-CN" dirty="0" smtClean="0"/>
          </a:p>
          <a:p>
            <a:r>
              <a:rPr lang="zh-CN" altLang="en-US" dirty="0" smtClean="0"/>
              <a:t>先离散化</a:t>
            </a:r>
            <a:endParaRPr lang="en-US" altLang="zh-CN" dirty="0" smtClean="0"/>
          </a:p>
          <a:p>
            <a:r>
              <a:rPr lang="zh-CN" altLang="en-US" dirty="0" smtClean="0"/>
              <a:t>每个端点建立一个结点，并增加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2048479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3095754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椭圆 3"/>
          <p:cNvSpPr>
            <a:spLocks noChangeArrowheads="1"/>
          </p:cNvSpPr>
          <p:nvPr/>
        </p:nvSpPr>
        <p:spPr bwMode="auto">
          <a:xfrm>
            <a:off x="4036918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4978083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5919246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3"/>
          <p:cNvSpPr>
            <a:spLocks noChangeArrowheads="1"/>
          </p:cNvSpPr>
          <p:nvPr/>
        </p:nvSpPr>
        <p:spPr bwMode="auto">
          <a:xfrm>
            <a:off x="6862256" y="5289194"/>
            <a:ext cx="207609" cy="210401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62830" y="5199164"/>
            <a:ext cx="387102" cy="39230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7723041" y="5198240"/>
            <a:ext cx="387102" cy="39230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5" idx="6"/>
            <a:endCxn id="4" idx="2"/>
          </p:cNvCxnSpPr>
          <p:nvPr/>
        </p:nvCxnSpPr>
        <p:spPr>
          <a:xfrm flipV="1">
            <a:off x="1349932" y="5394395"/>
            <a:ext cx="698547" cy="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6"/>
            <a:endCxn id="18" idx="2"/>
          </p:cNvCxnSpPr>
          <p:nvPr/>
        </p:nvCxnSpPr>
        <p:spPr>
          <a:xfrm flipV="1">
            <a:off x="7069865" y="5394394"/>
            <a:ext cx="65317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" idx="6"/>
            <a:endCxn id="5" idx="2"/>
          </p:cNvCxnSpPr>
          <p:nvPr/>
        </p:nvCxnSpPr>
        <p:spPr>
          <a:xfrm>
            <a:off x="2256088" y="5394395"/>
            <a:ext cx="8396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6"/>
            <a:endCxn id="6" idx="2"/>
          </p:cNvCxnSpPr>
          <p:nvPr/>
        </p:nvCxnSpPr>
        <p:spPr>
          <a:xfrm>
            <a:off x="3303363" y="5394395"/>
            <a:ext cx="7335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6"/>
            <a:endCxn id="7" idx="2"/>
          </p:cNvCxnSpPr>
          <p:nvPr/>
        </p:nvCxnSpPr>
        <p:spPr>
          <a:xfrm>
            <a:off x="4244527" y="5394395"/>
            <a:ext cx="7335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6"/>
            <a:endCxn id="8" idx="2"/>
          </p:cNvCxnSpPr>
          <p:nvPr/>
        </p:nvCxnSpPr>
        <p:spPr>
          <a:xfrm>
            <a:off x="5185692" y="5394395"/>
            <a:ext cx="7335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6"/>
            <a:endCxn id="9" idx="2"/>
          </p:cNvCxnSpPr>
          <p:nvPr/>
        </p:nvCxnSpPr>
        <p:spPr>
          <a:xfrm>
            <a:off x="6126855" y="5394395"/>
            <a:ext cx="7354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232034" y="4919862"/>
            <a:ext cx="900474" cy="406495"/>
            <a:chOff x="2238384" y="4928390"/>
            <a:chExt cx="900474" cy="406495"/>
          </a:xfrm>
        </p:grpSpPr>
        <p:cxnSp>
          <p:nvCxnSpPr>
            <p:cNvPr id="24" name="曲线连接符 23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2682271" y="4878298"/>
              <a:ext cx="12700" cy="900474"/>
            </a:xfrm>
            <a:prstGeom prst="curvedConnector3">
              <a:avLst>
                <a:gd name="adj1" fmla="val 2042622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81415" y="492839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 / 1</a:t>
              </a:r>
              <a:endParaRPr lang="zh-CN" altLang="en-US" dirty="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20472" y="5462432"/>
            <a:ext cx="1735527" cy="497448"/>
            <a:chOff x="4196417" y="5425269"/>
            <a:chExt cx="1735527" cy="497448"/>
          </a:xfrm>
        </p:grpSpPr>
        <p:cxnSp>
          <p:nvCxnSpPr>
            <p:cNvPr id="26" name="曲线连接符 25"/>
            <p:cNvCxnSpPr>
              <a:stCxn id="6" idx="5"/>
              <a:endCxn id="8" idx="3"/>
            </p:cNvCxnSpPr>
            <p:nvPr/>
          </p:nvCxnSpPr>
          <p:spPr>
            <a:xfrm rot="16200000" flipH="1">
              <a:off x="5057831" y="4563855"/>
              <a:ext cx="12700" cy="1735527"/>
            </a:xfrm>
            <a:prstGeom prst="curvedConnector3">
              <a:avLst>
                <a:gd name="adj1" fmla="val 2042622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760314" y="555338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 / 2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161638" y="4899081"/>
            <a:ext cx="1737372" cy="427276"/>
            <a:chOff x="5106941" y="5610382"/>
            <a:chExt cx="1737372" cy="427276"/>
          </a:xfrm>
        </p:grpSpPr>
        <p:cxnSp>
          <p:nvCxnSpPr>
            <p:cNvPr id="29" name="曲线连接符 28"/>
            <p:cNvCxnSpPr>
              <a:stCxn id="7" idx="7"/>
              <a:endCxn id="9" idx="1"/>
            </p:cNvCxnSpPr>
            <p:nvPr/>
          </p:nvCxnSpPr>
          <p:spPr>
            <a:xfrm rot="5400000" flipH="1" flipV="1">
              <a:off x="5969277" y="5162622"/>
              <a:ext cx="12700" cy="1737372"/>
            </a:xfrm>
            <a:prstGeom prst="curvedConnector3">
              <a:avLst>
                <a:gd name="adj1" fmla="val 2042622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35818" y="561038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 / 2</a:t>
              </a:r>
              <a:endParaRPr lang="zh-CN" altLang="en-US" dirty="0"/>
            </a:p>
          </p:txBody>
        </p:sp>
      </p:grpSp>
      <p:sp>
        <p:nvSpPr>
          <p:cNvPr id="69" name="圆角矩形标注 68"/>
          <p:cNvSpPr/>
          <p:nvPr/>
        </p:nvSpPr>
        <p:spPr>
          <a:xfrm>
            <a:off x="1335009" y="3763713"/>
            <a:ext cx="1220767" cy="1135368"/>
          </a:xfrm>
          <a:prstGeom prst="wedgeRoundRectCallout">
            <a:avLst>
              <a:gd name="adj1" fmla="val -34675"/>
              <a:gd name="adj2" fmla="val 877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k</a:t>
            </a:r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70" name="圆角矩形标注 69"/>
          <p:cNvSpPr/>
          <p:nvPr/>
        </p:nvSpPr>
        <p:spPr>
          <a:xfrm>
            <a:off x="2168803" y="5725111"/>
            <a:ext cx="2562826" cy="1135368"/>
          </a:xfrm>
          <a:prstGeom prst="wedgeRoundRectCallout">
            <a:avLst>
              <a:gd name="adj1" fmla="val -27242"/>
              <a:gd name="adj2" fmla="val -1001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1</a:t>
            </a:r>
          </a:p>
          <a:p>
            <a:pPr algn="ctr"/>
            <a:r>
              <a:rPr lang="zh-CN" altLang="en-US" sz="2400" dirty="0" smtClean="0"/>
              <a:t>费用为区间长度</a:t>
            </a:r>
            <a:endParaRPr lang="zh-CN" altLang="en-US" sz="2400" dirty="0"/>
          </a:p>
        </p:txBody>
      </p:sp>
      <p:sp>
        <p:nvSpPr>
          <p:cNvPr id="71" name="圆角矩形标注 70"/>
          <p:cNvSpPr/>
          <p:nvPr/>
        </p:nvSpPr>
        <p:spPr>
          <a:xfrm>
            <a:off x="4427984" y="3702197"/>
            <a:ext cx="1362532" cy="1135368"/>
          </a:xfrm>
          <a:prstGeom prst="wedgeRoundRectCallout">
            <a:avLst>
              <a:gd name="adj1" fmla="val -34675"/>
              <a:gd name="adj2" fmla="val 877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k</a:t>
            </a:r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72" name="圆角矩形标注 71"/>
          <p:cNvSpPr/>
          <p:nvPr/>
        </p:nvSpPr>
        <p:spPr>
          <a:xfrm>
            <a:off x="6126855" y="3702197"/>
            <a:ext cx="1269598" cy="1135368"/>
          </a:xfrm>
          <a:prstGeom prst="wedgeRoundRectCallout">
            <a:avLst>
              <a:gd name="adj1" fmla="val 49882"/>
              <a:gd name="adj2" fmla="val 8549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容量</a:t>
            </a:r>
            <a:r>
              <a:rPr lang="en-US" altLang="zh-CN" sz="2400" dirty="0" smtClean="0"/>
              <a:t>k</a:t>
            </a:r>
          </a:p>
          <a:p>
            <a:pPr algn="ctr"/>
            <a:r>
              <a:rPr lang="zh-CN" altLang="en-US" sz="2400" dirty="0" smtClean="0"/>
              <a:t>费用</a:t>
            </a:r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18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23727"/>
              </p:ext>
            </p:extLst>
          </p:nvPr>
        </p:nvGraphicFramePr>
        <p:xfrm>
          <a:off x="2737529" y="2328352"/>
          <a:ext cx="3850508" cy="3736192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962627"/>
                <a:gridCol w="962627"/>
                <a:gridCol w="962627"/>
                <a:gridCol w="962627"/>
              </a:tblGrid>
              <a:tr h="934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W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S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934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934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 </a:t>
                      </a:r>
                      <a:endParaRPr lang="zh-CN" sz="4000" kern="10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W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S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 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934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40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S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40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 smtClean="0">
                          <a:effectLst/>
                        </a:rPr>
                        <a:t>W</a:t>
                      </a:r>
                      <a:endParaRPr lang="zh-CN" sz="4000" kern="100" dirty="0">
                        <a:solidFill>
                          <a:schemeClr val="bg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15209" marR="115209" marT="0" marB="0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3130781" y="2645799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椭圆 4"/>
          <p:cNvSpPr>
            <a:spLocks noChangeArrowheads="1"/>
          </p:cNvSpPr>
          <p:nvPr/>
        </p:nvSpPr>
        <p:spPr bwMode="auto">
          <a:xfrm>
            <a:off x="3130781" y="3703488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3130781" y="4644001"/>
            <a:ext cx="233327" cy="23642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椭圆 6"/>
          <p:cNvSpPr>
            <a:spLocks noChangeArrowheads="1"/>
          </p:cNvSpPr>
          <p:nvPr/>
        </p:nvSpPr>
        <p:spPr bwMode="auto">
          <a:xfrm>
            <a:off x="3130781" y="55855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21"/>
          <p:cNvSpPr>
            <a:spLocks noChangeShapeType="1"/>
          </p:cNvSpPr>
          <p:nvPr/>
        </p:nvSpPr>
        <p:spPr bwMode="auto">
          <a:xfrm>
            <a:off x="3246926" y="2925775"/>
            <a:ext cx="0" cy="733123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22"/>
          <p:cNvSpPr>
            <a:spLocks noChangeShapeType="1"/>
          </p:cNvSpPr>
          <p:nvPr/>
        </p:nvSpPr>
        <p:spPr bwMode="auto">
          <a:xfrm>
            <a:off x="3246926" y="3983464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3"/>
          <p:cNvSpPr>
            <a:spLocks noChangeShapeType="1"/>
          </p:cNvSpPr>
          <p:nvPr/>
        </p:nvSpPr>
        <p:spPr bwMode="auto">
          <a:xfrm>
            <a:off x="3246926" y="4923977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椭圆 3"/>
          <p:cNvSpPr>
            <a:spLocks noChangeArrowheads="1"/>
          </p:cNvSpPr>
          <p:nvPr/>
        </p:nvSpPr>
        <p:spPr bwMode="auto">
          <a:xfrm>
            <a:off x="4071349" y="2645799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椭圆 4"/>
          <p:cNvSpPr>
            <a:spLocks noChangeArrowheads="1"/>
          </p:cNvSpPr>
          <p:nvPr/>
        </p:nvSpPr>
        <p:spPr bwMode="auto">
          <a:xfrm>
            <a:off x="4071349" y="3703488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椭圆 5"/>
          <p:cNvSpPr>
            <a:spLocks noChangeArrowheads="1"/>
          </p:cNvSpPr>
          <p:nvPr/>
        </p:nvSpPr>
        <p:spPr bwMode="auto">
          <a:xfrm>
            <a:off x="4071349" y="4644001"/>
            <a:ext cx="233327" cy="23642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6"/>
          <p:cNvSpPr>
            <a:spLocks noChangeArrowheads="1"/>
          </p:cNvSpPr>
          <p:nvPr/>
        </p:nvSpPr>
        <p:spPr bwMode="auto">
          <a:xfrm>
            <a:off x="4071349" y="55855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28"/>
          <p:cNvSpPr>
            <a:spLocks noChangeShapeType="1"/>
          </p:cNvSpPr>
          <p:nvPr/>
        </p:nvSpPr>
        <p:spPr bwMode="auto">
          <a:xfrm>
            <a:off x="4188531" y="2925775"/>
            <a:ext cx="0" cy="733123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29"/>
          <p:cNvSpPr>
            <a:spLocks noChangeShapeType="1"/>
          </p:cNvSpPr>
          <p:nvPr/>
        </p:nvSpPr>
        <p:spPr bwMode="auto">
          <a:xfrm>
            <a:off x="4188531" y="3983464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30"/>
          <p:cNvSpPr>
            <a:spLocks noChangeShapeType="1"/>
          </p:cNvSpPr>
          <p:nvPr/>
        </p:nvSpPr>
        <p:spPr bwMode="auto">
          <a:xfrm>
            <a:off x="4188531" y="4923977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椭圆 3"/>
          <p:cNvSpPr>
            <a:spLocks noChangeArrowheads="1"/>
          </p:cNvSpPr>
          <p:nvPr/>
        </p:nvSpPr>
        <p:spPr bwMode="auto">
          <a:xfrm>
            <a:off x="5012955" y="2645799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椭圆 4"/>
          <p:cNvSpPr>
            <a:spLocks noChangeArrowheads="1"/>
          </p:cNvSpPr>
          <p:nvPr/>
        </p:nvSpPr>
        <p:spPr bwMode="auto">
          <a:xfrm>
            <a:off x="5012955" y="3703488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椭圆 5"/>
          <p:cNvSpPr>
            <a:spLocks noChangeArrowheads="1"/>
          </p:cNvSpPr>
          <p:nvPr/>
        </p:nvSpPr>
        <p:spPr bwMode="auto">
          <a:xfrm>
            <a:off x="5012955" y="4644001"/>
            <a:ext cx="233327" cy="23642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椭圆 6"/>
          <p:cNvSpPr>
            <a:spLocks noChangeArrowheads="1"/>
          </p:cNvSpPr>
          <p:nvPr/>
        </p:nvSpPr>
        <p:spPr bwMode="auto">
          <a:xfrm>
            <a:off x="5012955" y="55855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49"/>
          <p:cNvSpPr>
            <a:spLocks noChangeShapeType="1"/>
          </p:cNvSpPr>
          <p:nvPr/>
        </p:nvSpPr>
        <p:spPr bwMode="auto">
          <a:xfrm>
            <a:off x="5129100" y="2925775"/>
            <a:ext cx="0" cy="733123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50"/>
          <p:cNvSpPr>
            <a:spLocks noChangeShapeType="1"/>
          </p:cNvSpPr>
          <p:nvPr/>
        </p:nvSpPr>
        <p:spPr bwMode="auto">
          <a:xfrm>
            <a:off x="5129100" y="3983464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51"/>
          <p:cNvSpPr>
            <a:spLocks noChangeShapeType="1"/>
          </p:cNvSpPr>
          <p:nvPr/>
        </p:nvSpPr>
        <p:spPr bwMode="auto">
          <a:xfrm>
            <a:off x="5129100" y="4923977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椭圆 3"/>
          <p:cNvSpPr>
            <a:spLocks noChangeArrowheads="1"/>
          </p:cNvSpPr>
          <p:nvPr/>
        </p:nvSpPr>
        <p:spPr bwMode="auto">
          <a:xfrm>
            <a:off x="5953523" y="2645799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4"/>
          <p:cNvSpPr>
            <a:spLocks noChangeArrowheads="1"/>
          </p:cNvSpPr>
          <p:nvPr/>
        </p:nvSpPr>
        <p:spPr bwMode="auto">
          <a:xfrm>
            <a:off x="5953523" y="3703488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椭圆 5"/>
          <p:cNvSpPr>
            <a:spLocks noChangeArrowheads="1"/>
          </p:cNvSpPr>
          <p:nvPr/>
        </p:nvSpPr>
        <p:spPr bwMode="auto">
          <a:xfrm>
            <a:off x="5953523" y="4644001"/>
            <a:ext cx="233327" cy="236425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椭圆 6"/>
          <p:cNvSpPr>
            <a:spLocks noChangeArrowheads="1"/>
          </p:cNvSpPr>
          <p:nvPr/>
        </p:nvSpPr>
        <p:spPr bwMode="auto">
          <a:xfrm>
            <a:off x="5953523" y="55855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AutoShape 63"/>
          <p:cNvSpPr>
            <a:spLocks noChangeShapeType="1"/>
          </p:cNvSpPr>
          <p:nvPr/>
        </p:nvSpPr>
        <p:spPr bwMode="auto">
          <a:xfrm>
            <a:off x="6070706" y="2925775"/>
            <a:ext cx="0" cy="733123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AutoShape 64"/>
          <p:cNvSpPr>
            <a:spLocks noChangeShapeType="1"/>
          </p:cNvSpPr>
          <p:nvPr/>
        </p:nvSpPr>
        <p:spPr bwMode="auto">
          <a:xfrm>
            <a:off x="6070706" y="3983464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65"/>
          <p:cNvSpPr>
            <a:spLocks noChangeShapeType="1"/>
          </p:cNvSpPr>
          <p:nvPr/>
        </p:nvSpPr>
        <p:spPr bwMode="auto">
          <a:xfrm>
            <a:off x="6070706" y="4923977"/>
            <a:ext cx="0" cy="616985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AutoShape 66"/>
          <p:cNvSpPr>
            <a:spLocks noChangeShapeType="1"/>
          </p:cNvSpPr>
          <p:nvPr/>
        </p:nvSpPr>
        <p:spPr bwMode="auto">
          <a:xfrm>
            <a:off x="3407662" y="2765048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AutoShape 67"/>
          <p:cNvSpPr>
            <a:spLocks noChangeShapeType="1"/>
          </p:cNvSpPr>
          <p:nvPr/>
        </p:nvSpPr>
        <p:spPr bwMode="auto">
          <a:xfrm>
            <a:off x="4349268" y="2765048"/>
            <a:ext cx="61909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68"/>
          <p:cNvSpPr>
            <a:spLocks noChangeShapeType="1"/>
          </p:cNvSpPr>
          <p:nvPr/>
        </p:nvSpPr>
        <p:spPr bwMode="auto">
          <a:xfrm>
            <a:off x="5289837" y="2765048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AutoShape 69"/>
          <p:cNvSpPr>
            <a:spLocks noChangeShapeType="1"/>
          </p:cNvSpPr>
          <p:nvPr/>
        </p:nvSpPr>
        <p:spPr bwMode="auto">
          <a:xfrm>
            <a:off x="3407662" y="3822737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70"/>
          <p:cNvSpPr>
            <a:spLocks noChangeShapeType="1"/>
          </p:cNvSpPr>
          <p:nvPr/>
        </p:nvSpPr>
        <p:spPr bwMode="auto">
          <a:xfrm>
            <a:off x="4349268" y="3822737"/>
            <a:ext cx="61909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AutoShape 71"/>
          <p:cNvSpPr>
            <a:spLocks noChangeShapeType="1"/>
          </p:cNvSpPr>
          <p:nvPr/>
        </p:nvSpPr>
        <p:spPr bwMode="auto">
          <a:xfrm>
            <a:off x="5289837" y="3822737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AutoShape 72"/>
          <p:cNvSpPr>
            <a:spLocks noChangeShapeType="1"/>
          </p:cNvSpPr>
          <p:nvPr/>
        </p:nvSpPr>
        <p:spPr bwMode="auto">
          <a:xfrm>
            <a:off x="3407662" y="4763250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AutoShape 73"/>
          <p:cNvSpPr>
            <a:spLocks noChangeShapeType="1"/>
          </p:cNvSpPr>
          <p:nvPr/>
        </p:nvSpPr>
        <p:spPr bwMode="auto">
          <a:xfrm>
            <a:off x="4349268" y="4763250"/>
            <a:ext cx="61909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AutoShape 74"/>
          <p:cNvSpPr>
            <a:spLocks noChangeShapeType="1"/>
          </p:cNvSpPr>
          <p:nvPr/>
        </p:nvSpPr>
        <p:spPr bwMode="auto">
          <a:xfrm>
            <a:off x="5289837" y="4763250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75"/>
          <p:cNvSpPr>
            <a:spLocks noChangeShapeType="1"/>
          </p:cNvSpPr>
          <p:nvPr/>
        </p:nvSpPr>
        <p:spPr bwMode="auto">
          <a:xfrm>
            <a:off x="3407662" y="5704801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AutoShape 76"/>
          <p:cNvSpPr>
            <a:spLocks noChangeShapeType="1"/>
          </p:cNvSpPr>
          <p:nvPr/>
        </p:nvSpPr>
        <p:spPr bwMode="auto">
          <a:xfrm>
            <a:off x="4349268" y="5704801"/>
            <a:ext cx="619095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77"/>
          <p:cNvSpPr>
            <a:spLocks noChangeShapeType="1"/>
          </p:cNvSpPr>
          <p:nvPr/>
        </p:nvSpPr>
        <p:spPr bwMode="auto">
          <a:xfrm>
            <a:off x="5289837" y="5704801"/>
            <a:ext cx="620132" cy="0"/>
          </a:xfrm>
          <a:prstGeom prst="straightConnector1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椭圆 3"/>
          <p:cNvSpPr>
            <a:spLocks noChangeArrowheads="1"/>
          </p:cNvSpPr>
          <p:nvPr/>
        </p:nvSpPr>
        <p:spPr bwMode="auto">
          <a:xfrm>
            <a:off x="1603264" y="40560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3"/>
          <p:cNvSpPr>
            <a:spLocks noChangeArrowheads="1"/>
          </p:cNvSpPr>
          <p:nvPr/>
        </p:nvSpPr>
        <p:spPr bwMode="auto">
          <a:xfrm>
            <a:off x="7247713" y="4056051"/>
            <a:ext cx="233327" cy="235388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80"/>
          <p:cNvSpPr>
            <a:spLocks noChangeShapeType="1"/>
          </p:cNvSpPr>
          <p:nvPr/>
        </p:nvSpPr>
        <p:spPr bwMode="auto">
          <a:xfrm flipV="1">
            <a:off x="1803407" y="2891556"/>
            <a:ext cx="1360558" cy="11541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AutoShape 81"/>
          <p:cNvSpPr>
            <a:spLocks noChangeShapeType="1"/>
          </p:cNvSpPr>
          <p:nvPr/>
        </p:nvSpPr>
        <p:spPr bwMode="auto">
          <a:xfrm>
            <a:off x="1881183" y="4175300"/>
            <a:ext cx="2224388" cy="45833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AutoShape 82"/>
          <p:cNvSpPr>
            <a:spLocks noChangeShapeType="1"/>
          </p:cNvSpPr>
          <p:nvPr/>
        </p:nvSpPr>
        <p:spPr bwMode="auto">
          <a:xfrm>
            <a:off x="1803407" y="4301808"/>
            <a:ext cx="4184338" cy="127337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83"/>
          <p:cNvSpPr>
            <a:spLocks noChangeShapeType="1"/>
          </p:cNvSpPr>
          <p:nvPr/>
        </p:nvSpPr>
        <p:spPr bwMode="auto">
          <a:xfrm>
            <a:off x="5212061" y="2891556"/>
            <a:ext cx="2068836" cy="11541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AutoShape 84"/>
          <p:cNvSpPr>
            <a:spLocks noChangeShapeType="1"/>
          </p:cNvSpPr>
          <p:nvPr/>
        </p:nvSpPr>
        <p:spPr bwMode="auto">
          <a:xfrm flipV="1">
            <a:off x="5289837" y="4175300"/>
            <a:ext cx="1913285" cy="58795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AutoShape 85"/>
          <p:cNvSpPr>
            <a:spLocks noChangeShapeType="1"/>
          </p:cNvSpPr>
          <p:nvPr/>
        </p:nvSpPr>
        <p:spPr bwMode="auto">
          <a:xfrm flipV="1">
            <a:off x="4271492" y="4301808"/>
            <a:ext cx="3009405" cy="127337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3210818" y="32048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Text Box 87"/>
          <p:cNvSpPr txBox="1">
            <a:spLocks noChangeArrowheads="1"/>
          </p:cNvSpPr>
          <p:nvPr/>
        </p:nvSpPr>
        <p:spPr bwMode="auto">
          <a:xfrm>
            <a:off x="1877086" y="320700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7" name="Text Box 88"/>
          <p:cNvSpPr txBox="1">
            <a:spLocks noChangeArrowheads="1"/>
          </p:cNvSpPr>
          <p:nvPr/>
        </p:nvSpPr>
        <p:spPr bwMode="auto">
          <a:xfrm>
            <a:off x="1977120" y="3822737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1977119" y="4326490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9" name="Text Box 90"/>
          <p:cNvSpPr txBox="1">
            <a:spLocks noChangeArrowheads="1"/>
          </p:cNvSpPr>
          <p:nvPr/>
        </p:nvSpPr>
        <p:spPr bwMode="auto">
          <a:xfrm>
            <a:off x="6640996" y="3468618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Text Box 91"/>
          <p:cNvSpPr txBox="1">
            <a:spLocks noChangeArrowheads="1"/>
          </p:cNvSpPr>
          <p:nvPr/>
        </p:nvSpPr>
        <p:spPr bwMode="auto">
          <a:xfrm>
            <a:off x="6463822" y="3975547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1" name="Text Box 92"/>
          <p:cNvSpPr txBox="1">
            <a:spLocks noChangeArrowheads="1"/>
          </p:cNvSpPr>
          <p:nvPr/>
        </p:nvSpPr>
        <p:spPr bwMode="auto">
          <a:xfrm>
            <a:off x="6637951" y="4517575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+∞</a:t>
            </a:r>
            <a:endParaRPr kumimoji="0" lang="en-US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</a:t>
            </a:r>
            <a:r>
              <a:rPr lang="en-US" altLang="zh-CN" dirty="0" smtClean="0"/>
              <a:t>n*m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01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进行若干次操作，使得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变成和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次操作：交换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中相邻两个位置的元素</a:t>
            </a:r>
            <a:endParaRPr lang="en-US" altLang="zh-CN" dirty="0" smtClean="0"/>
          </a:p>
          <a:p>
            <a:r>
              <a:rPr lang="zh-CN" altLang="en-US" dirty="0" smtClean="0"/>
              <a:t>每个格子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最多被操作</a:t>
            </a:r>
            <a:r>
              <a:rPr lang="en-US" altLang="zh-CN" dirty="0" smtClean="0"/>
              <a:t>count(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r>
              <a:rPr lang="zh-CN" altLang="en-US" dirty="0" smtClean="0"/>
              <a:t>问最少操作次数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01347"/>
              </p:ext>
            </p:extLst>
          </p:nvPr>
        </p:nvGraphicFramePr>
        <p:xfrm>
          <a:off x="5076056" y="4437112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82983"/>
              </p:ext>
            </p:extLst>
          </p:nvPr>
        </p:nvGraphicFramePr>
        <p:xfrm>
          <a:off x="1835696" y="4437112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67744" y="4869160"/>
            <a:ext cx="648072" cy="10801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05723"/>
              </p:ext>
            </p:extLst>
          </p:nvPr>
        </p:nvGraphicFramePr>
        <p:xfrm>
          <a:off x="1837764" y="4437112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759868" y="4365104"/>
            <a:ext cx="1155948" cy="648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03700"/>
              </p:ext>
            </p:extLst>
          </p:nvPr>
        </p:nvGraphicFramePr>
        <p:xfrm>
          <a:off x="1840012" y="4437112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771800" y="4367758"/>
            <a:ext cx="1155948" cy="648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67870"/>
              </p:ext>
            </p:extLst>
          </p:nvPr>
        </p:nvGraphicFramePr>
        <p:xfrm>
          <a:off x="1839516" y="4437112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267744" y="4367758"/>
            <a:ext cx="1155948" cy="6480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83383"/>
              </p:ext>
            </p:extLst>
          </p:nvPr>
        </p:nvGraphicFramePr>
        <p:xfrm>
          <a:off x="1838592" y="4442978"/>
          <a:ext cx="2003704" cy="19442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500926"/>
                <a:gridCol w="500926"/>
                <a:gridCol w="500926"/>
                <a:gridCol w="500926"/>
              </a:tblGrid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486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59952" marR="59952" marT="0" marB="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TopCoder srm407 division I level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先不考虑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zh-CN" altLang="en-US" dirty="0" smtClean="0"/>
              <a:t>一次操作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移动一个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，代价为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7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的初始和最终位置，用最少的步数移动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，连边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s,i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，费用为</a:t>
            </a:r>
            <a:r>
              <a:rPr lang="en-US" altLang="zh-CN" dirty="0"/>
              <a:t>0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中所有为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</a:t>
            </a:r>
            <a:r>
              <a:rPr lang="zh-CN" altLang="en-US" dirty="0"/>
              <a:t>点</a:t>
            </a:r>
            <a:r>
              <a:rPr lang="en-US" altLang="zh-CN" dirty="0" err="1"/>
              <a:t>i</a:t>
            </a:r>
            <a:r>
              <a:rPr lang="zh-CN" altLang="en-US" dirty="0"/>
              <a:t>，连边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i,t</a:t>
            </a:r>
            <a:r>
              <a:rPr lang="en-US" altLang="zh-CN" dirty="0"/>
              <a:t>)</a:t>
            </a:r>
            <a:r>
              <a:rPr lang="zh-CN" altLang="en-US" dirty="0"/>
              <a:t>，容量为</a:t>
            </a:r>
            <a:r>
              <a:rPr lang="en-US" altLang="zh-CN" dirty="0"/>
              <a:t>1</a:t>
            </a:r>
            <a:r>
              <a:rPr lang="zh-CN" altLang="en-US" dirty="0"/>
              <a:t>，费用为</a:t>
            </a:r>
            <a:r>
              <a:rPr lang="en-US" altLang="zh-CN" dirty="0"/>
              <a:t>0</a:t>
            </a:r>
          </a:p>
          <a:p>
            <a:pPr lvl="0"/>
            <a:r>
              <a:rPr lang="zh-CN" altLang="en-US" dirty="0"/>
              <a:t>相邻的点连边，容量为</a:t>
            </a:r>
            <a:r>
              <a:rPr lang="en-US" altLang="zh-CN" dirty="0"/>
              <a:t>+∞</a:t>
            </a:r>
            <a:r>
              <a:rPr lang="zh-CN" altLang="en-US" dirty="0"/>
              <a:t>，费用为</a:t>
            </a:r>
            <a:r>
              <a:rPr lang="en-US" altLang="zh-CN" dirty="0" smtClean="0"/>
              <a:t>1</a:t>
            </a:r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28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count</a:t>
            </a:r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i,j</a:t>
            </a:r>
            <a:r>
              <a:rPr lang="zh-CN" altLang="en-US" dirty="0" smtClean="0"/>
              <a:t>，必被操作偶数次，移入一次，移出一次。所以点容量为</a:t>
            </a:r>
            <a:r>
              <a:rPr lang="en-US" altLang="zh-CN" dirty="0" err="1" smtClean="0"/>
              <a:t>count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/2</a:t>
            </a:r>
            <a:endParaRPr lang="en-US" altLang="zh-CN" baseline="-25000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，移出比移入多一次。点容量为</a:t>
            </a:r>
            <a:r>
              <a:rPr lang="en-US" altLang="zh-CN" dirty="0" smtClean="0"/>
              <a:t>(count</a:t>
            </a:r>
            <a:r>
              <a:rPr lang="en-US" altLang="zh-CN" baseline="-25000" dirty="0" smtClean="0"/>
              <a:t>i,j</a:t>
            </a:r>
            <a:r>
              <a:rPr lang="en-US" altLang="zh-CN" dirty="0"/>
              <a:t>+</a:t>
            </a:r>
            <a:r>
              <a:rPr lang="en-US" altLang="zh-CN" dirty="0" smtClean="0"/>
              <a:t>1)/2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、若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i,j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，移入比移出多一次。</a:t>
            </a:r>
            <a:r>
              <a:rPr lang="zh-CN" altLang="en-US" dirty="0"/>
              <a:t>点容量为</a:t>
            </a:r>
            <a:r>
              <a:rPr lang="en-US" altLang="zh-CN" dirty="0"/>
              <a:t>(</a:t>
            </a:r>
            <a:r>
              <a:rPr lang="en-US" altLang="zh-CN" dirty="0" smtClean="0"/>
              <a:t>count</a:t>
            </a:r>
            <a:r>
              <a:rPr lang="en-US" altLang="zh-CN" baseline="-25000" dirty="0" smtClean="0"/>
              <a:t>i,j</a:t>
            </a:r>
            <a:r>
              <a:rPr lang="en-US" altLang="zh-CN" dirty="0"/>
              <a:t>+</a:t>
            </a:r>
            <a:r>
              <a:rPr lang="en-US" altLang="zh-CN" dirty="0" smtClean="0"/>
              <a:t>1</a:t>
            </a:r>
            <a:r>
              <a:rPr lang="en-US" altLang="zh-CN" dirty="0"/>
              <a:t>)/</a:t>
            </a:r>
            <a:r>
              <a:rPr lang="en-US" altLang="zh-CN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费用为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65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数列</a:t>
            </a:r>
            <a:r>
              <a:rPr lang="en-US" altLang="zh-CN" dirty="0" smtClean="0"/>
              <a:t>h</a:t>
            </a:r>
          </a:p>
          <a:p>
            <a:r>
              <a:rPr lang="zh-CN" altLang="en-US" dirty="0" smtClean="0"/>
              <a:t>修改，使之满足：相邻项差小于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总修改代价为 </a:t>
            </a:r>
            <a:r>
              <a:rPr lang="en-US" altLang="zh-CN" dirty="0" err="1" smtClean="0"/>
              <a:t>Σ|Δh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]|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NOI2009 </a:t>
            </a:r>
            <a:r>
              <a:rPr lang="zh-CN" altLang="en-US" smtClean="0"/>
              <a:t>湖南省选题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有别的算法，但是可以用网络流做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0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隶书"/>
        <a:cs typeface=""/>
      </a:majorFont>
      <a:minorFont>
        <a:latin typeface="Times New Roman"/>
        <a:ea typeface="微软雅黑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809</TotalTime>
  <Words>1390</Words>
  <Application>Microsoft Office PowerPoint</Application>
  <PresentationFormat>全屏显示(4:3)</PresentationFormat>
  <Paragraphs>320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流畅</vt:lpstr>
      <vt:lpstr>网络流题选讲</vt:lpstr>
      <vt:lpstr>狼和羊的故事</vt:lpstr>
      <vt:lpstr>PowerPoint 演示文稿</vt:lpstr>
      <vt:lpstr>Transform Matrix</vt:lpstr>
      <vt:lpstr>PowerPoint 演示文稿</vt:lpstr>
      <vt:lpstr>PowerPoint 演示文稿</vt:lpstr>
      <vt:lpstr>PowerPoint 演示文稿</vt:lpstr>
      <vt:lpstr>Road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建设乌托乡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锦标赛</vt:lpstr>
      <vt:lpstr>PowerPoint 演示文稿</vt:lpstr>
      <vt:lpstr>志愿者招募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最长k可重区间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网络流题选讲</dc:title>
  <dc:creator>Bright</dc:creator>
  <cp:lastModifiedBy>Bright</cp:lastModifiedBy>
  <cp:revision>176</cp:revision>
  <dcterms:created xsi:type="dcterms:W3CDTF">2012-05-07T12:20:17Z</dcterms:created>
  <dcterms:modified xsi:type="dcterms:W3CDTF">2012-05-10T06:37:44Z</dcterms:modified>
</cp:coreProperties>
</file>