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9" r:id="rId3"/>
    <p:sldId id="307" r:id="rId4"/>
    <p:sldId id="313" r:id="rId5"/>
    <p:sldId id="257" r:id="rId6"/>
    <p:sldId id="306" r:id="rId7"/>
    <p:sldId id="258" r:id="rId8"/>
    <p:sldId id="262" r:id="rId9"/>
    <p:sldId id="308" r:id="rId10"/>
    <p:sldId id="263" r:id="rId11"/>
    <p:sldId id="309" r:id="rId12"/>
    <p:sldId id="264" r:id="rId13"/>
    <p:sldId id="267" r:id="rId14"/>
    <p:sldId id="310" r:id="rId15"/>
    <p:sldId id="268" r:id="rId16"/>
    <p:sldId id="265" r:id="rId17"/>
    <p:sldId id="312" r:id="rId18"/>
    <p:sldId id="311" r:id="rId19"/>
    <p:sldId id="266" r:id="rId20"/>
    <p:sldId id="318" r:id="rId21"/>
    <p:sldId id="269" r:id="rId22"/>
    <p:sldId id="271" r:id="rId23"/>
    <p:sldId id="272" r:id="rId24"/>
    <p:sldId id="315" r:id="rId25"/>
    <p:sldId id="273" r:id="rId26"/>
    <p:sldId id="285" r:id="rId27"/>
    <p:sldId id="274" r:id="rId28"/>
    <p:sldId id="275" r:id="rId29"/>
    <p:sldId id="276" r:id="rId30"/>
    <p:sldId id="287" r:id="rId31"/>
    <p:sldId id="314" r:id="rId32"/>
    <p:sldId id="277" r:id="rId33"/>
    <p:sldId id="278" r:id="rId34"/>
    <p:sldId id="282" r:id="rId35"/>
    <p:sldId id="280" r:id="rId36"/>
    <p:sldId id="281" r:id="rId37"/>
    <p:sldId id="283" r:id="rId38"/>
    <p:sldId id="316" r:id="rId39"/>
    <p:sldId id="286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305" r:id="rId48"/>
    <p:sldId id="295" r:id="rId49"/>
    <p:sldId id="296" r:id="rId50"/>
    <p:sldId id="297" r:id="rId51"/>
    <p:sldId id="31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9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834" autoAdjust="0"/>
  </p:normalViewPr>
  <p:slideViewPr>
    <p:cSldViewPr>
      <p:cViewPr varScale="1">
        <p:scale>
          <a:sx n="71" d="100"/>
          <a:sy n="71" d="100"/>
        </p:scale>
        <p:origin x="179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81907-E88C-4560-B31C-A76FF9A9880E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4AEF-24EE-4F1D-B38F-33D593245E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举例说明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B4AEF-24EE-4F1D-B38F-33D593245E1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举例说明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B4AEF-24EE-4F1D-B38F-33D593245E1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举例说明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B4AEF-24EE-4F1D-B38F-33D593245E1B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计算理论与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刘研绎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清华大学 交叉信息研究院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smtClean="0">
                <a:solidFill>
                  <a:schemeClr val="tx1"/>
                </a:solidFill>
              </a:rPr>
              <a:t>315603442@qq.com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Turing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图灵机被定义成一个七元组：</a:t>
            </a:r>
            <a:r>
              <a:rPr lang="en-US" altLang="zh-CN" dirty="0" smtClean="0"/>
              <a:t>M=&lt;Q,Alp,blk,input,trans,init,final&gt;</a:t>
            </a:r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，一个状态集合。</a:t>
            </a:r>
            <a:endParaRPr lang="en-US" altLang="zh-CN" dirty="0" smtClean="0"/>
          </a:p>
          <a:p>
            <a:r>
              <a:rPr lang="en-US" altLang="zh-CN" dirty="0" smtClean="0"/>
              <a:t>Alp</a:t>
            </a:r>
            <a:r>
              <a:rPr lang="zh-CN" altLang="en-US" dirty="0" smtClean="0"/>
              <a:t>，可以使用的字符集。</a:t>
            </a:r>
            <a:endParaRPr lang="en-US" altLang="zh-CN" dirty="0" smtClean="0"/>
          </a:p>
          <a:p>
            <a:r>
              <a:rPr lang="en-US" altLang="zh-CN" dirty="0" smtClean="0"/>
              <a:t>blk</a:t>
            </a:r>
            <a:r>
              <a:rPr lang="zh-CN" altLang="en-US" dirty="0" smtClean="0"/>
              <a:t>代表一个空字符。</a:t>
            </a:r>
            <a:endParaRPr lang="en-US" altLang="zh-CN" dirty="0" smtClean="0"/>
          </a:p>
          <a:p>
            <a:r>
              <a:rPr lang="en-US" altLang="zh-CN" dirty="0" smtClean="0"/>
              <a:t>input</a:t>
            </a:r>
            <a:r>
              <a:rPr lang="zh-CN" altLang="en-US" dirty="0" smtClean="0"/>
              <a:t>代表输入的字符集。</a:t>
            </a:r>
            <a:endParaRPr lang="en-US" altLang="zh-CN" dirty="0" smtClean="0"/>
          </a:p>
          <a:p>
            <a:r>
              <a:rPr lang="en-US" altLang="zh-CN" dirty="0" smtClean="0"/>
              <a:t>trans</a:t>
            </a:r>
            <a:r>
              <a:rPr lang="zh-CN" altLang="en-US" dirty="0" smtClean="0"/>
              <a:t>，一个由状态</a:t>
            </a:r>
            <a:r>
              <a:rPr lang="en-US" altLang="zh-CN" dirty="0" smtClean="0"/>
              <a:t>+</a:t>
            </a:r>
            <a:r>
              <a:rPr lang="zh-CN" altLang="en-US" dirty="0" smtClean="0"/>
              <a:t>字符到一个新的状态</a:t>
            </a:r>
            <a:r>
              <a:rPr lang="en-US" altLang="zh-CN" dirty="0" smtClean="0"/>
              <a:t>+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+</a:t>
            </a:r>
            <a:r>
              <a:rPr lang="zh-CN" altLang="en-US" dirty="0" smtClean="0"/>
              <a:t>方向的函数（转移）。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Turing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图灵机被定义成一个七元组：</a:t>
            </a:r>
            <a:r>
              <a:rPr lang="en-US" altLang="zh-CN" dirty="0" smtClean="0"/>
              <a:t>M=&lt;Q,Alp,blk,input,trans,init,final&gt;</a:t>
            </a:r>
          </a:p>
          <a:p>
            <a:r>
              <a:rPr lang="en-US" altLang="zh-CN" dirty="0" smtClean="0"/>
              <a:t>init</a:t>
            </a:r>
            <a:r>
              <a:rPr lang="zh-CN" altLang="en-US" dirty="0" smtClean="0"/>
              <a:t>代表初始状态。</a:t>
            </a:r>
            <a:endParaRPr lang="en-US" altLang="zh-CN" dirty="0" smtClean="0"/>
          </a:p>
          <a:p>
            <a:r>
              <a:rPr lang="en-US" altLang="zh-CN" dirty="0" smtClean="0"/>
              <a:t>final</a:t>
            </a:r>
            <a:r>
              <a:rPr lang="zh-CN" altLang="en-US" dirty="0" smtClean="0"/>
              <a:t>代表结束状态。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010101…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用一个图灵机实现一个图灵机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可以发现，对于一个图灵机，我们可以写一份程序去模拟他运行的过程，那么图灵机的计算能力并没有超过我们的程序语言。</a:t>
            </a:r>
            <a:endParaRPr lang="en-US" altLang="zh-CN" dirty="0" smtClean="0"/>
          </a:p>
          <a:p>
            <a:r>
              <a:rPr lang="zh-CN" altLang="en-US" dirty="0" smtClean="0"/>
              <a:t>但反过来呢？不难发现，编程语言的基础操作，比如开设变量、赋值、条件、循环等语句都是可以用图灵机实现的。事实上，没有任何一个编程语言的计算能力超过图灵机。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Lamda-Calculus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形象的介绍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Lamda-Calculus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Application:</a:t>
            </a:r>
          </a:p>
          <a:p>
            <a:pPr lvl="1"/>
            <a:r>
              <a:rPr lang="en-US" altLang="zh-CN" dirty="0" smtClean="0"/>
              <a:t>F·A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F</a:t>
            </a:r>
            <a:r>
              <a:rPr lang="zh-CN" altLang="en-US" dirty="0" smtClean="0"/>
              <a:t>看做一个函数或者算法，作用在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FF</a:t>
            </a:r>
            <a:r>
              <a:rPr lang="zh-CN" altLang="en-US" dirty="0" smtClean="0"/>
              <a:t>这种操作也是允许的，即自己作用于自己</a:t>
            </a:r>
            <a:endParaRPr lang="en-US" altLang="zh-CN" dirty="0" smtClean="0"/>
          </a:p>
          <a:p>
            <a:r>
              <a:rPr lang="en-US" altLang="zh-CN" dirty="0" smtClean="0"/>
              <a:t>Abstraction</a:t>
            </a:r>
          </a:p>
          <a:p>
            <a:pPr lvl="1"/>
            <a:r>
              <a:rPr lang="el-GR" altLang="zh-CN" dirty="0" smtClean="0"/>
              <a:t>λ</a:t>
            </a:r>
            <a:r>
              <a:rPr lang="en-US" altLang="zh-CN" dirty="0" smtClean="0"/>
              <a:t>x.M</a:t>
            </a:r>
          </a:p>
          <a:p>
            <a:pPr lvl="1"/>
            <a:r>
              <a:rPr lang="zh-CN" altLang="en-US" dirty="0" smtClean="0"/>
              <a:t>表示</a:t>
            </a:r>
            <a:r>
              <a:rPr lang="en-US" altLang="zh-CN" dirty="0" smtClean="0"/>
              <a:t>x -&gt; M[x]</a:t>
            </a:r>
          </a:p>
          <a:p>
            <a:pPr lvl="1"/>
            <a:r>
              <a:rPr lang="en-US" altLang="zh-CN" dirty="0" smtClean="0"/>
              <a:t>(</a:t>
            </a:r>
            <a:r>
              <a:rPr lang="el-GR" altLang="zh-CN" dirty="0" smtClean="0"/>
              <a:t>λ</a:t>
            </a:r>
            <a:r>
              <a:rPr lang="en-US" altLang="zh-CN" dirty="0" smtClean="0"/>
              <a:t>x.2x+1)3 -&gt; 2*3+1=7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1933</a:t>
            </a:r>
            <a:r>
              <a:rPr lang="zh-CN" altLang="en-US" dirty="0" smtClean="0"/>
              <a:t>年，美国数学家</a:t>
            </a:r>
            <a:r>
              <a:rPr lang="en-US" altLang="zh-CN" dirty="0" smtClean="0"/>
              <a:t>Gödel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Herbrand</a:t>
            </a:r>
            <a:r>
              <a:rPr lang="zh-CN" altLang="en-US" dirty="0" smtClean="0"/>
              <a:t>提出了</a:t>
            </a:r>
            <a:r>
              <a:rPr lang="en-US" altLang="zh-CN" dirty="0" smtClean="0"/>
              <a:t>general recursive functions</a:t>
            </a:r>
          </a:p>
          <a:p>
            <a:r>
              <a:rPr lang="en-US" altLang="zh-CN" dirty="0" smtClean="0"/>
              <a:t>1936</a:t>
            </a:r>
            <a:r>
              <a:rPr lang="zh-CN" altLang="en-US" dirty="0" smtClean="0"/>
              <a:t>年，美国数学家</a:t>
            </a:r>
            <a:r>
              <a:rPr lang="en-US" altLang="zh-CN" dirty="0" smtClean="0"/>
              <a:t>Church</a:t>
            </a:r>
            <a:r>
              <a:rPr lang="zh-CN" altLang="en-US" dirty="0" smtClean="0"/>
              <a:t>提出了</a:t>
            </a:r>
            <a:r>
              <a:rPr lang="en-US" altLang="zh-CN" dirty="0" smtClean="0"/>
              <a:t>lamda calculus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同样在</a:t>
            </a:r>
            <a:r>
              <a:rPr lang="en-US" altLang="zh-CN" dirty="0" smtClean="0"/>
              <a:t>1936</a:t>
            </a:r>
            <a:r>
              <a:rPr lang="zh-CN" altLang="en-US" dirty="0" smtClean="0"/>
              <a:t>，英国数学家</a:t>
            </a:r>
            <a:r>
              <a:rPr lang="en-US" altLang="zh-CN" dirty="0" smtClean="0"/>
              <a:t>Turing</a:t>
            </a:r>
            <a:r>
              <a:rPr lang="zh-CN" altLang="en-US" dirty="0" smtClean="0"/>
              <a:t>创造了图灵机。</a:t>
            </a:r>
            <a:endParaRPr lang="en-US" altLang="zh-CN" dirty="0" smtClean="0"/>
          </a:p>
          <a:p>
            <a:r>
              <a:rPr lang="zh-CN" altLang="en-US" dirty="0" smtClean="0"/>
              <a:t>这三个可计算函数类被证明是等价类。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 I. Computability</a:t>
            </a:r>
          </a:p>
          <a:p>
            <a:r>
              <a:rPr lang="en-US" altLang="zh-CN" dirty="0" smtClean="0"/>
              <a:t>Part II. Complexity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church turing thesis</a:t>
            </a:r>
            <a:r>
              <a:rPr lang="zh-CN" altLang="en-US" dirty="0" smtClean="0"/>
              <a:t>为什么很靠谱</a:t>
            </a:r>
            <a:endParaRPr lang="en-US" altLang="zh-CN" dirty="0" smtClean="0"/>
          </a:p>
          <a:p>
            <a:r>
              <a:rPr lang="zh-CN" altLang="en-US" dirty="0" smtClean="0"/>
              <a:t>用一段</a:t>
            </a:r>
            <a:r>
              <a:rPr lang="en-US" altLang="zh-CN" dirty="0" smtClean="0"/>
              <a:t>turing</a:t>
            </a:r>
            <a:r>
              <a:rPr lang="zh-CN" altLang="en-US" dirty="0" smtClean="0"/>
              <a:t>论文里的论证。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Noncomputable:Halting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如何判断一个图灵机在某种特定的输入下是否会停机？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Noncomputable:Tiling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给出一些多边形，每种可以无限使用。问是否可以使用这些多边形无缝隙也不重叠地铺满一个无限平面。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 II.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P!=NP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对于一个输入，只用回答</a:t>
            </a:r>
            <a:r>
              <a:rPr lang="en-US" altLang="zh-CN" dirty="0" smtClean="0"/>
              <a:t>yes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no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更一般的，是那些回答</a:t>
            </a:r>
            <a:r>
              <a:rPr lang="en-US" altLang="zh-CN" dirty="0" smtClean="0"/>
              <a:t>yes</a:t>
            </a:r>
            <a:r>
              <a:rPr lang="zh-CN" altLang="en-US" dirty="0" smtClean="0"/>
              <a:t>的输入组成的语言。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语言是指一个字符串集合，这个集合里的所有串被限制在一个字符集</a:t>
            </a:r>
            <a:r>
              <a:rPr lang="en-US" altLang="zh-CN" dirty="0" smtClean="0"/>
              <a:t>alp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Decision Problem</a:t>
            </a:r>
            <a:r>
              <a:rPr lang="zh-CN" altLang="en-US" dirty="0" smtClean="0"/>
              <a:t>都是一种语言，也就是一个集合。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P-class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P-class</a:t>
            </a:r>
            <a:r>
              <a:rPr lang="zh-CN" altLang="en-US" dirty="0" smtClean="0"/>
              <a:t>是一个问题的集合。</a:t>
            </a:r>
            <a:endParaRPr lang="en-US" altLang="zh-CN" dirty="0" smtClean="0"/>
          </a:p>
          <a:p>
            <a:r>
              <a:rPr lang="zh-CN" altLang="en-US" dirty="0" smtClean="0"/>
              <a:t>一个语言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，当且仅当：</a:t>
            </a:r>
            <a:endParaRPr lang="en-US" altLang="zh-CN" dirty="0" smtClean="0"/>
          </a:p>
          <a:p>
            <a:r>
              <a:rPr lang="zh-CN" altLang="en-US" dirty="0" smtClean="0"/>
              <a:t>存在一个确定图灵机</a:t>
            </a:r>
            <a:r>
              <a:rPr lang="en-US" altLang="zh-CN" dirty="0" smtClean="0"/>
              <a:t>M</a:t>
            </a:r>
          </a:p>
          <a:p>
            <a:pPr lvl="1"/>
            <a:r>
              <a:rPr lang="en-US" altLang="zh-CN" dirty="0" smtClean="0"/>
              <a:t>M</a:t>
            </a:r>
            <a:r>
              <a:rPr lang="zh-CN" altLang="en-US" dirty="0" smtClean="0"/>
              <a:t>对所有的输入都能在多项式时间结束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对于所有属于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的输入，输出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，否则输出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或者存在一个多项式级别电路，使得当输入属于</a:t>
            </a:r>
            <a:r>
              <a:rPr lang="en-US" altLang="zh-CN" dirty="0" smtClean="0"/>
              <a:t>L</a:t>
            </a:r>
            <a:r>
              <a:rPr lang="zh-CN" altLang="en-US" dirty="0" smtClean="0"/>
              <a:t>时电路输出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，否则输出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给出一个有特定形式布尔表达式，它是很多句子的交，每个句子也是一个布尔表达式，形如两个变量的并（这两个变量可以取反）。</a:t>
            </a:r>
            <a:endParaRPr lang="en-US" altLang="zh-CN" dirty="0" smtClean="0"/>
          </a:p>
          <a:p>
            <a:r>
              <a:rPr lang="zh-CN" altLang="en-US" dirty="0" smtClean="0"/>
              <a:t>你需要给每个变量赋值（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），询问是否存在一种赋值方法使得表达式的值为真。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Polynomial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Y</a:t>
            </a:r>
            <a:r>
              <a:rPr lang="zh-CN" altLang="en-US" dirty="0" smtClean="0"/>
              <a:t>能够通过多项式次地调用某个黑箱解决，同时这个黑箱可以用来解决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，则称问题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可以归约到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通俗的说，就是用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去解决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性质：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是多项式的，那么</a:t>
            </a:r>
            <a:r>
              <a:rPr lang="en-US" altLang="zh-CN" dirty="0" smtClean="0"/>
              <a:t>Y</a:t>
            </a:r>
            <a:r>
              <a:rPr lang="zh-CN" altLang="en-US" dirty="0" smtClean="0"/>
              <a:t>也是。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Y</a:t>
            </a:r>
            <a:r>
              <a:rPr lang="zh-CN" altLang="en-US" dirty="0" smtClean="0"/>
              <a:t>不是多项式的，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也不是。</a:t>
            </a:r>
            <a:endParaRPr lang="en-US" altLang="zh-CN" dirty="0" smtClean="0"/>
          </a:p>
          <a:p>
            <a:r>
              <a:rPr lang="zh-CN" altLang="en-US" dirty="0" smtClean="0"/>
              <a:t>这说明问题</a:t>
            </a:r>
            <a:r>
              <a:rPr lang="en-US" altLang="zh-CN" dirty="0" smtClean="0"/>
              <a:t>Y</a:t>
            </a:r>
            <a:r>
              <a:rPr lang="zh-CN" altLang="en-US" dirty="0" smtClean="0"/>
              <a:t>比问题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更容易解决。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一些计算概念的引入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独立集和点覆盖</a:t>
            </a:r>
            <a:endParaRPr lang="en-US" altLang="zh-CN" dirty="0" smtClean="0"/>
          </a:p>
          <a:p>
            <a:r>
              <a:rPr lang="zh-CN" altLang="en-US" dirty="0" smtClean="0"/>
              <a:t>点覆盖和集合覆盖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NP-class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Non-polynomial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Nondetermistic Polynomial time.</a:t>
            </a:r>
          </a:p>
          <a:p>
            <a:r>
              <a:rPr lang="en-US" altLang="zh-CN" dirty="0" smtClean="0"/>
              <a:t>Nondetermistic</a:t>
            </a:r>
            <a:r>
              <a:rPr lang="zh-CN" altLang="en-US" dirty="0" smtClean="0"/>
              <a:t>是不一定的意思吗？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一样，</a:t>
            </a:r>
            <a:r>
              <a:rPr lang="en-US" altLang="zh-CN" dirty="0" smtClean="0"/>
              <a:t>NP</a:t>
            </a:r>
            <a:r>
              <a:rPr lang="zh-CN" altLang="en-US" dirty="0" smtClean="0"/>
              <a:t>也是一个问题的集合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NP-class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verifier-based</a:t>
            </a:r>
          </a:p>
          <a:p>
            <a:r>
              <a:rPr lang="zh-CN" altLang="en-US" dirty="0" smtClean="0"/>
              <a:t>对于一个语言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，存在一个</a:t>
            </a:r>
            <a:r>
              <a:rPr lang="en-US" altLang="zh-CN" dirty="0" smtClean="0"/>
              <a:t>efficient verifier B</a:t>
            </a:r>
            <a:r>
              <a:rPr lang="zh-CN" altLang="en-US" dirty="0" smtClean="0"/>
              <a:t>，使得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是多项式的。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对于任意一个输入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L</a:t>
            </a:r>
            <a:r>
              <a:rPr lang="zh-CN" altLang="en-US" dirty="0" smtClean="0"/>
              <a:t>当且仅当存在一个多项式大小的证据</a:t>
            </a:r>
            <a:r>
              <a:rPr lang="en-US" altLang="zh-CN" dirty="0" smtClean="0"/>
              <a:t>w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B(x,w)</a:t>
            </a:r>
            <a:r>
              <a:rPr lang="zh-CN" altLang="en-US" dirty="0" smtClean="0"/>
              <a:t>为真。</a:t>
            </a:r>
            <a:endParaRPr lang="en-US" altLang="zh-CN" dirty="0" smtClean="0"/>
          </a:p>
          <a:p>
            <a:r>
              <a:rPr lang="zh-CN" altLang="en-US" dirty="0" smtClean="0"/>
              <a:t>如果存在这样的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L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NP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NP-class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Machine</a:t>
            </a:r>
          </a:p>
          <a:p>
            <a:r>
              <a:rPr lang="zh-CN" altLang="en-US" dirty="0" smtClean="0"/>
              <a:t>对于一个语言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，如果存在一个非确定图灵机，使得</a:t>
            </a:r>
            <a:r>
              <a:rPr lang="en-US" altLang="zh-CN" dirty="0" smtClean="0"/>
              <a:t>L</a:t>
            </a:r>
            <a:r>
              <a:rPr lang="zh-CN" altLang="en-US" dirty="0" smtClean="0"/>
              <a:t>能被这个图灵机在多项式时间内识别，则称</a:t>
            </a:r>
            <a:r>
              <a:rPr lang="en-US" altLang="zh-CN" dirty="0" smtClean="0"/>
              <a:t>L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NP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回忆我们提到的图灵机，其中转移是固定的，而非确定图灵机的转移可以有多个。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点覆盖</a:t>
            </a:r>
            <a:endParaRPr lang="en-US" altLang="zh-CN" dirty="0" smtClean="0"/>
          </a:p>
          <a:p>
            <a:r>
              <a:rPr lang="zh-CN" altLang="en-US" dirty="0" smtClean="0"/>
              <a:t>图同构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NP-Completeness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称一个问题</a:t>
            </a:r>
            <a:r>
              <a:rPr lang="en-US" altLang="zh-CN" dirty="0" smtClean="0"/>
              <a:t>L</a:t>
            </a:r>
            <a:r>
              <a:rPr lang="zh-CN" altLang="en-US" dirty="0" smtClean="0"/>
              <a:t>在一类问题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中是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的，当且仅当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中的任何问题都可以多项式的归约到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即如果多项式地解决了问题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中的所有问题都可以多项式地被解决。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Cook’s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NP-complete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Co-NP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对于一个问题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，我们可以定义他的补集</a:t>
            </a:r>
            <a:r>
              <a:rPr lang="en-US" altLang="zh-CN" dirty="0" smtClean="0"/>
              <a:t>L’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那么所有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问题的补集组成</a:t>
            </a:r>
            <a:r>
              <a:rPr lang="en-US" altLang="zh-CN" dirty="0" smtClean="0"/>
              <a:t>co-NP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问题存在一个</a:t>
            </a:r>
            <a:r>
              <a:rPr lang="en-US" altLang="zh-CN" dirty="0" smtClean="0"/>
              <a:t>efficient verifier</a:t>
            </a:r>
            <a:r>
              <a:rPr lang="zh-CN" altLang="en-US" dirty="0" smtClean="0"/>
              <a:t>去检测</a:t>
            </a:r>
            <a:r>
              <a:rPr lang="en-US" altLang="zh-CN" dirty="0" smtClean="0"/>
              <a:t>yes</a:t>
            </a:r>
            <a:r>
              <a:rPr lang="zh-CN" altLang="en-US" dirty="0" smtClean="0"/>
              <a:t>的输入，那么</a:t>
            </a:r>
            <a:r>
              <a:rPr lang="en-US" altLang="zh-CN" dirty="0" smtClean="0"/>
              <a:t>co-NP</a:t>
            </a:r>
            <a:r>
              <a:rPr lang="zh-CN" altLang="en-US" dirty="0" smtClean="0"/>
              <a:t>就存在一个</a:t>
            </a:r>
            <a:r>
              <a:rPr lang="en-US" altLang="zh-CN" dirty="0" smtClean="0"/>
              <a:t>EV</a:t>
            </a:r>
            <a:r>
              <a:rPr lang="zh-CN" altLang="en-US" dirty="0" smtClean="0"/>
              <a:t>去检测</a:t>
            </a:r>
            <a:r>
              <a:rPr lang="en-US" altLang="zh-CN" dirty="0" smtClean="0"/>
              <a:t>no</a:t>
            </a:r>
            <a:r>
              <a:rPr lang="zh-CN" altLang="en-US" dirty="0" smtClean="0"/>
              <a:t>的输入。</a:t>
            </a:r>
            <a:endParaRPr lang="en-US" altLang="zh-CN" dirty="0" smtClean="0"/>
          </a:p>
          <a:p>
            <a:r>
              <a:rPr lang="en-US" altLang="zh-CN" dirty="0" smtClean="0"/>
              <a:t>NP?=co-NP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Co-NP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∩</a:t>
            </a:r>
            <a:r>
              <a:rPr lang="en-US" altLang="zh-CN" dirty="0" smtClean="0"/>
              <a:t>co-NP</a:t>
            </a:r>
            <a:r>
              <a:rPr lang="zh-CN" altLang="en-US" dirty="0" smtClean="0"/>
              <a:t>的子集。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NP-complete</a:t>
            </a:r>
            <a:r>
              <a:rPr lang="zh-CN" altLang="en-US" dirty="0" smtClean="0"/>
              <a:t>问题的补集在</a:t>
            </a:r>
            <a:r>
              <a:rPr lang="en-US" altLang="zh-CN" dirty="0" smtClean="0"/>
              <a:t>co-NP</a:t>
            </a:r>
            <a:r>
              <a:rPr lang="zh-CN" altLang="en-US" dirty="0" smtClean="0"/>
              <a:t>中是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任意两个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L1,L2</a:t>
            </a:r>
            <a:r>
              <a:rPr lang="zh-CN" altLang="en-US" dirty="0" smtClean="0"/>
              <a:t>，他们的交</a:t>
            </a:r>
            <a:r>
              <a:rPr lang="en-US" altLang="zh-CN" dirty="0" smtClean="0"/>
              <a:t>L1</a:t>
            </a:r>
            <a:r>
              <a:rPr lang="zh-CN" altLang="en-US" dirty="0" smtClean="0"/>
              <a:t>∩</a:t>
            </a:r>
            <a:r>
              <a:rPr lang="en-US" altLang="zh-CN" dirty="0" smtClean="0"/>
              <a:t>L2</a:t>
            </a:r>
            <a:r>
              <a:rPr lang="zh-CN" altLang="en-US" dirty="0" smtClean="0"/>
              <a:t>∈</a:t>
            </a:r>
            <a:r>
              <a:rPr lang="en-US" altLang="zh-CN" dirty="0" smtClean="0"/>
              <a:t>NP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2-SAT</a:t>
            </a:r>
            <a:r>
              <a:rPr lang="zh-CN" altLang="en-US" dirty="0" smtClean="0"/>
              <a:t>问题中，将每个句子是两个变量的并改成不超过每个句子是不超过三个的并。</a:t>
            </a:r>
            <a:endParaRPr lang="en-US" altLang="zh-CN" dirty="0" smtClean="0"/>
          </a:p>
          <a:p>
            <a:r>
              <a:rPr lang="zh-CN" altLang="en-US" dirty="0" smtClean="0"/>
              <a:t>证明</a:t>
            </a:r>
            <a:r>
              <a:rPr lang="en-US" altLang="zh-CN" dirty="0" smtClean="0"/>
              <a:t>3-SAT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NPC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I. 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Independent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给出一张图</a:t>
            </a:r>
            <a:r>
              <a:rPr lang="en-US" altLang="zh-CN" dirty="0" smtClean="0"/>
              <a:t>G(V,E)</a:t>
            </a:r>
            <a:r>
              <a:rPr lang="zh-CN" altLang="en-US" dirty="0" smtClean="0"/>
              <a:t>，找出一个最大的点集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中所有点在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中都不相邻。</a:t>
            </a:r>
            <a:endParaRPr lang="en-US" altLang="zh-CN" dirty="0" smtClean="0"/>
          </a:p>
          <a:p>
            <a:r>
              <a:rPr lang="zh-CN" altLang="en-US" dirty="0" smtClean="0"/>
              <a:t>证明</a:t>
            </a:r>
            <a:r>
              <a:rPr lang="en-US" altLang="zh-CN" dirty="0" smtClean="0"/>
              <a:t>IS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NPC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Directed Hamilton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给出一张有向图图</a:t>
            </a:r>
            <a:r>
              <a:rPr lang="en-US" altLang="zh-CN" dirty="0" smtClean="0"/>
              <a:t>G(V,E)</a:t>
            </a:r>
            <a:r>
              <a:rPr lang="zh-CN" altLang="en-US" dirty="0" smtClean="0"/>
              <a:t>，问是否存在一条经过每个点一次且仅一次的回路。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Undirected Hamilton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给出一张无向图图</a:t>
            </a:r>
            <a:r>
              <a:rPr lang="en-US" altLang="zh-CN" dirty="0" smtClean="0"/>
              <a:t>G(V,E)</a:t>
            </a:r>
            <a:r>
              <a:rPr lang="zh-CN" altLang="en-US" dirty="0" smtClean="0"/>
              <a:t>，问是否存在一条经过每个点一次且仅一次的回路。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3-Dimensional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给出一个三维的三分图。即所有点被分成三部分</a:t>
            </a:r>
            <a:r>
              <a:rPr lang="en-US" altLang="zh-CN" dirty="0" smtClean="0"/>
              <a:t>X,Y,Z</a:t>
            </a:r>
            <a:r>
              <a:rPr lang="zh-CN" altLang="en-US" dirty="0" smtClean="0"/>
              <a:t>。每条边覆盖</a:t>
            </a:r>
            <a:r>
              <a:rPr lang="en-US" altLang="zh-CN" dirty="0" smtClean="0"/>
              <a:t>X,Y,Z</a:t>
            </a:r>
            <a:r>
              <a:rPr lang="zh-CN" altLang="en-US" dirty="0" smtClean="0"/>
              <a:t>中各一个点，问是否存在完备匹配，即选出一些边使得他们覆盖了所有的点并且没有重复覆盖某个点。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给出一张无向图图</a:t>
            </a:r>
            <a:r>
              <a:rPr lang="en-US" altLang="zh-CN" dirty="0" smtClean="0"/>
              <a:t>G(V,E)</a:t>
            </a:r>
            <a:r>
              <a:rPr lang="zh-CN" altLang="en-US" dirty="0" smtClean="0"/>
              <a:t>，问图是否能够</a:t>
            </a:r>
            <a:r>
              <a:rPr lang="en-US" altLang="zh-CN" dirty="0" smtClean="0"/>
              <a:t>3</a:t>
            </a:r>
            <a:r>
              <a:rPr lang="zh-CN" altLang="en-US" dirty="0" smtClean="0"/>
              <a:t>染色。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Subset Sum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给出一个正整数集</a:t>
            </a:r>
            <a:r>
              <a:rPr lang="en-US" altLang="zh-CN" dirty="0" smtClean="0"/>
              <a:t>{w1,w2,…,wn}</a:t>
            </a:r>
            <a:r>
              <a:rPr lang="zh-CN" altLang="en-US" dirty="0" smtClean="0"/>
              <a:t>，以及一个正整数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，问是否存在一个子集，他们的和等于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Max-clique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给出一张无向图图</a:t>
            </a:r>
            <a:r>
              <a:rPr lang="en-US" altLang="zh-CN" dirty="0" smtClean="0"/>
              <a:t>G(V,E)</a:t>
            </a:r>
            <a:r>
              <a:rPr lang="zh-CN" altLang="en-US" dirty="0" smtClean="0"/>
              <a:t>，问最大的团的大小。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Densest k-Subgraph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给出一个带权无向图，问所有大小为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的子图中，边权和最大的是多少。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Dominating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对于一个图，如果一个点集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，使得图中的点要么属于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要么是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的邻居，则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是一个支配集。</a:t>
            </a:r>
            <a:endParaRPr lang="en-US" altLang="zh-CN" dirty="0" smtClean="0"/>
          </a:p>
          <a:p>
            <a:r>
              <a:rPr lang="zh-CN" altLang="en-US" dirty="0" smtClean="0"/>
              <a:t>求最小的</a:t>
            </a:r>
            <a:r>
              <a:rPr lang="en-US" altLang="zh-CN" dirty="0" smtClean="0"/>
              <a:t>Dominating Set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Max/Min Leaf Spanning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求叶节点个数最多或最少的生成树。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哪些问题是可计算的？</a:t>
            </a:r>
            <a:endParaRPr lang="en-US" altLang="zh-CN" dirty="0" smtClean="0"/>
          </a:p>
          <a:p>
            <a:r>
              <a:rPr lang="zh-CN" altLang="en-US" dirty="0" smtClean="0"/>
              <a:t>给出两个正整数</a:t>
            </a:r>
            <a:r>
              <a:rPr lang="en-US" altLang="zh-CN" dirty="0" smtClean="0"/>
              <a:t>a,b</a:t>
            </a:r>
            <a:r>
              <a:rPr lang="zh-CN" altLang="en-US" dirty="0" smtClean="0"/>
              <a:t>，问他们的最大公约数？</a:t>
            </a:r>
            <a:endParaRPr lang="en-US" altLang="zh-CN" dirty="0" smtClean="0"/>
          </a:p>
          <a:p>
            <a:r>
              <a:rPr lang="zh-CN" altLang="en-US" dirty="0" smtClean="0"/>
              <a:t>给出一个图，问是否存在哈密尔顿回路？</a:t>
            </a:r>
            <a:endParaRPr lang="en-US" altLang="zh-CN" dirty="0" smtClean="0"/>
          </a:p>
          <a:p>
            <a:r>
              <a:rPr lang="zh-CN" altLang="en-US" dirty="0" smtClean="0"/>
              <a:t>给出一幅图片，问里面是否存在一只小狗？</a:t>
            </a:r>
            <a:endParaRPr lang="en-US" altLang="zh-CN" dirty="0" smtClean="0"/>
          </a:p>
          <a:p>
            <a:r>
              <a:rPr lang="zh-CN" altLang="en-US" dirty="0" smtClean="0"/>
              <a:t>我们是如何“计算”上面这些问题的？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给出一个有向图和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条路径，问是否能选出</a:t>
            </a:r>
            <a:r>
              <a:rPr lang="en-US" altLang="zh-CN" dirty="0" smtClean="0"/>
              <a:t>k(k&lt;=c)</a:t>
            </a:r>
            <a:r>
              <a:rPr lang="zh-CN" altLang="en-US" dirty="0" smtClean="0"/>
              <a:t>条路径，使得他们没有公共点。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Steiner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给出一个无向图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和一个点集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，问最少要连多少边才能使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中的点连通。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Knapsack &amp; 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Knapsack</a:t>
            </a:r>
            <a:r>
              <a:rPr lang="zh-CN" altLang="en-US" dirty="0" smtClean="0"/>
              <a:t>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个物品，每个物品有空间</a:t>
            </a:r>
            <a:r>
              <a:rPr lang="en-US" altLang="zh-CN" dirty="0" smtClean="0"/>
              <a:t>wi</a:t>
            </a:r>
            <a:r>
              <a:rPr lang="zh-CN" altLang="en-US" dirty="0" smtClean="0"/>
              <a:t>和价值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，选出一些物品使得占用空间不超过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，最大化价值和。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Partition</a:t>
            </a:r>
            <a:r>
              <a:rPr lang="zh-CN" altLang="en-US" dirty="0" smtClean="0"/>
              <a:t>：给出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个数，问是否存在一种划分，将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个数分成两组，这两组的和相等。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 2-SAT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</a:t>
            </a:r>
            <a:r>
              <a:rPr lang="en-US" altLang="zh-CN" dirty="0" smtClean="0"/>
              <a:t>2-SAT</a:t>
            </a:r>
            <a:r>
              <a:rPr lang="zh-CN" altLang="en-US" dirty="0" smtClean="0"/>
              <a:t>，问最多能满足多少句子。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给出一张图，问最大割是多少。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NP-C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如果输入的每一个参数，都不超过多项式倍的输入长度，这种情况下问题仍是</a:t>
            </a:r>
            <a:r>
              <a:rPr lang="en-US" altLang="zh-CN" dirty="0" smtClean="0"/>
              <a:t>NPC</a:t>
            </a:r>
            <a:r>
              <a:rPr lang="zh-CN" altLang="en-US" dirty="0" smtClean="0"/>
              <a:t>的，则称其为</a:t>
            </a:r>
            <a:r>
              <a:rPr lang="en-US" altLang="zh-CN" dirty="0" smtClean="0"/>
              <a:t>strong NP-C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比如背包问题就不属于</a:t>
            </a:r>
            <a:r>
              <a:rPr lang="en-US" altLang="zh-CN" dirty="0" smtClean="0"/>
              <a:t>Strong NP-C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除非</a:t>
            </a:r>
            <a:r>
              <a:rPr lang="en-US" altLang="zh-CN" dirty="0" smtClean="0"/>
              <a:t>NP=P</a:t>
            </a:r>
            <a:r>
              <a:rPr lang="zh-CN" altLang="en-US" dirty="0" smtClean="0"/>
              <a:t>，所有</a:t>
            </a:r>
            <a:r>
              <a:rPr lang="en-US" altLang="zh-CN" dirty="0" smtClean="0"/>
              <a:t>strong NP-C</a:t>
            </a:r>
            <a:r>
              <a:rPr lang="zh-CN" altLang="en-US" dirty="0" smtClean="0"/>
              <a:t>都没有</a:t>
            </a:r>
            <a:r>
              <a:rPr lang="en-US" altLang="zh-CN" dirty="0" smtClean="0"/>
              <a:t>FPTAS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</a:t>
            </a:r>
            <a:r>
              <a:rPr lang="en-US" altLang="zh-CN" dirty="0" smtClean="0"/>
              <a:t>3n</a:t>
            </a:r>
            <a:r>
              <a:rPr lang="zh-CN" altLang="en-US" dirty="0" smtClean="0"/>
              <a:t>个正整数</a:t>
            </a:r>
            <a:r>
              <a:rPr lang="en-US" altLang="zh-CN" dirty="0" smtClean="0"/>
              <a:t>a1,…,a3n</a:t>
            </a:r>
            <a:r>
              <a:rPr lang="zh-CN" altLang="en-US" dirty="0" smtClean="0"/>
              <a:t>，是否能将这些数划分成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个组，每组三个数，并且每组的和相等。</a:t>
            </a:r>
            <a:endParaRPr lang="en-US" altLang="zh-CN" dirty="0" smtClean="0"/>
          </a:p>
          <a:p>
            <a:r>
              <a:rPr lang="zh-CN" altLang="en-US" dirty="0" smtClean="0"/>
              <a:t>证明</a:t>
            </a:r>
            <a:r>
              <a:rPr lang="en-US" altLang="zh-CN" dirty="0" smtClean="0"/>
              <a:t>3-Partition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Strong NP-C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Schedule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个任务，每个任务有一个可执行区间</a:t>
            </a:r>
            <a:r>
              <a:rPr lang="en-US" altLang="zh-CN" dirty="0" smtClean="0"/>
              <a:t>[li,ri]</a:t>
            </a:r>
            <a:r>
              <a:rPr lang="zh-CN" altLang="en-US" dirty="0" smtClean="0"/>
              <a:t>，你需要在这段区间内选择</a:t>
            </a:r>
            <a:r>
              <a:rPr lang="en-US" altLang="zh-CN" dirty="0" smtClean="0"/>
              <a:t>di</a:t>
            </a:r>
            <a:r>
              <a:rPr lang="zh-CN" altLang="en-US" dirty="0" smtClean="0"/>
              <a:t>的时间完成这个任务。不能同时执行两个任务，问是否存在可行的任务安排。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NP-hard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NP-hard</a:t>
            </a:r>
            <a:r>
              <a:rPr lang="zh-CN" altLang="en-US" dirty="0" smtClean="0"/>
              <a:t>是指那些至少和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问题中最难的问题一样难的问题。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NP-hard</a:t>
            </a:r>
            <a:r>
              <a:rPr lang="zh-CN" altLang="en-US" dirty="0" smtClean="0"/>
              <a:t>的，但也存在属于</a:t>
            </a:r>
            <a:r>
              <a:rPr lang="en-US" altLang="zh-CN" dirty="0" smtClean="0"/>
              <a:t>NP-hard</a:t>
            </a:r>
            <a:r>
              <a:rPr lang="zh-CN" altLang="en-US" dirty="0" smtClean="0"/>
              <a:t>但不是</a:t>
            </a:r>
            <a:r>
              <a:rPr lang="en-US" altLang="zh-CN" dirty="0" smtClean="0"/>
              <a:t>NPC</a:t>
            </a:r>
            <a:r>
              <a:rPr lang="zh-CN" altLang="en-US" dirty="0" smtClean="0"/>
              <a:t>的问题，比如停机问题。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bibliography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J.Kleinberg, tardos, Algorithm Design</a:t>
            </a:r>
          </a:p>
          <a:p>
            <a:r>
              <a:rPr lang="en-US" altLang="zh-CN" dirty="0" smtClean="0"/>
              <a:t>G.Ausiello, Complexity and Approximation</a:t>
            </a:r>
          </a:p>
          <a:p>
            <a:r>
              <a:rPr lang="en-US" altLang="zh-CN" dirty="0" smtClean="0"/>
              <a:t>M.R.Garey, Computers and Intractability</a:t>
            </a:r>
          </a:p>
          <a:p>
            <a:r>
              <a:rPr lang="en-US" altLang="zh-CN" dirty="0" smtClean="0"/>
              <a:t>S.A.Cook, The Complexity of Theorem-Proving Procedures</a:t>
            </a:r>
          </a:p>
          <a:p>
            <a:r>
              <a:rPr lang="en-US" altLang="zh-CN" dirty="0" smtClean="0"/>
              <a:t>R.M.Karp, Reducibility among combinatorial problems</a:t>
            </a:r>
          </a:p>
          <a:p>
            <a:r>
              <a:rPr lang="en-US" altLang="zh-CN" dirty="0" smtClean="0"/>
              <a:t>A.M.Turing ,ON COMPUTABLE NUMBERS, WITH AN APPLICATION TO THE ENTSCHEIDUNGSPROBLEM</a:t>
            </a:r>
          </a:p>
          <a:p>
            <a:r>
              <a:rPr lang="en-US" altLang="zh-CN" dirty="0" smtClean="0"/>
              <a:t>H. Barendregt, Introduction to Lambda Calculus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如果我们用笔在纸上计算</a:t>
            </a:r>
            <a:r>
              <a:rPr lang="en-US" altLang="zh-CN" dirty="0" smtClean="0"/>
              <a:t>a+b</a:t>
            </a:r>
            <a:r>
              <a:rPr lang="zh-CN" altLang="en-US" dirty="0" smtClean="0"/>
              <a:t>，那么我们会先计算个位，算出进位之后再计算十位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具体计算个位时，我们先“观察”两个个位数，再将答案写在纸上。</a:t>
            </a:r>
            <a:endParaRPr lang="en-US" altLang="zh-CN" dirty="0" smtClean="0"/>
          </a:p>
          <a:p>
            <a:r>
              <a:rPr lang="zh-CN" altLang="en-US" dirty="0" smtClean="0"/>
              <a:t>像这样能够根据输入经过一步步明确的步骤得到输出的问题称为“可计算的”。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Noncomputable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有什么是不可计算的？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Church–Turing Thesis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一个问题是“可计算的”当且仅当他能被图灵机计算。</a:t>
            </a:r>
            <a:endParaRPr lang="en-US" altLang="zh-CN" dirty="0" smtClean="0"/>
          </a:p>
          <a:p>
            <a:r>
              <a:rPr lang="zh-CN" altLang="en-US" dirty="0" smtClean="0"/>
              <a:t>这意味着，图灵机的运算能力相当于所有可能的计算能力。</a:t>
            </a:r>
            <a:endParaRPr lang="en-US" altLang="zh-CN" dirty="0" smtClean="0"/>
          </a:p>
          <a:p>
            <a:r>
              <a:rPr lang="zh-CN" altLang="en-US" dirty="0" smtClean="0"/>
              <a:t>注意这只是一个假说，但是它被普遍认可。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Turing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一个形象的介绍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1866</Words>
  <Application>Microsoft Office PowerPoint</Application>
  <PresentationFormat>全屏显示(4:3)</PresentationFormat>
  <Paragraphs>197</Paragraphs>
  <Slides>59</Slides>
  <Notes>3</Notes>
  <HiddenSlides>6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宋体</vt:lpstr>
      <vt:lpstr>Arial</vt:lpstr>
      <vt:lpstr>Calibri</vt:lpstr>
      <vt:lpstr>Office 主题</vt:lpstr>
      <vt:lpstr>计算理论与npc问题</vt:lpstr>
      <vt:lpstr>Outline</vt:lpstr>
      <vt:lpstr>Computable</vt:lpstr>
      <vt:lpstr>Part I. Computability</vt:lpstr>
      <vt:lpstr>Computable</vt:lpstr>
      <vt:lpstr>Computable</vt:lpstr>
      <vt:lpstr>Noncomputable</vt:lpstr>
      <vt:lpstr>Church–Turing Thesis</vt:lpstr>
      <vt:lpstr>Turing Machine</vt:lpstr>
      <vt:lpstr>Turing Machine</vt:lpstr>
      <vt:lpstr>Turing Machine</vt:lpstr>
      <vt:lpstr>Examples</vt:lpstr>
      <vt:lpstr>Examples</vt:lpstr>
      <vt:lpstr>Examples</vt:lpstr>
      <vt:lpstr>Examples</vt:lpstr>
      <vt:lpstr>Programming language</vt:lpstr>
      <vt:lpstr>Lamda-Calculus</vt:lpstr>
      <vt:lpstr>Lamda-Calculus</vt:lpstr>
      <vt:lpstr>Development</vt:lpstr>
      <vt:lpstr>PowerPoint 演示文稿</vt:lpstr>
      <vt:lpstr>Noncomputable:Halting Problem</vt:lpstr>
      <vt:lpstr>Noncomputable:Tiling problem</vt:lpstr>
      <vt:lpstr>Part II. Complexity</vt:lpstr>
      <vt:lpstr>PowerPoint 演示文稿</vt:lpstr>
      <vt:lpstr>Decision Problem</vt:lpstr>
      <vt:lpstr>Language</vt:lpstr>
      <vt:lpstr>P-class</vt:lpstr>
      <vt:lpstr>2-SAT</vt:lpstr>
      <vt:lpstr>Polynomial Reduction</vt:lpstr>
      <vt:lpstr>Example</vt:lpstr>
      <vt:lpstr>NP-class</vt:lpstr>
      <vt:lpstr>NP-class</vt:lpstr>
      <vt:lpstr>NP-class</vt:lpstr>
      <vt:lpstr>Example</vt:lpstr>
      <vt:lpstr>NP-Completeness</vt:lpstr>
      <vt:lpstr>Cook’s Theorem</vt:lpstr>
      <vt:lpstr>Co-NP</vt:lpstr>
      <vt:lpstr>Co-NP</vt:lpstr>
      <vt:lpstr>3-SAT</vt:lpstr>
      <vt:lpstr>Independent Set</vt:lpstr>
      <vt:lpstr>Directed Hamilton Cycle</vt:lpstr>
      <vt:lpstr>Undirected Hamilton Cycle</vt:lpstr>
      <vt:lpstr>3-Dimensional Matching</vt:lpstr>
      <vt:lpstr>Coloring</vt:lpstr>
      <vt:lpstr>Subset Sum</vt:lpstr>
      <vt:lpstr>Max-clique</vt:lpstr>
      <vt:lpstr>Densest k-Subgraph</vt:lpstr>
      <vt:lpstr>Dominating Set</vt:lpstr>
      <vt:lpstr>Max/Min Leaf Spanning Tree</vt:lpstr>
      <vt:lpstr>Path Selection</vt:lpstr>
      <vt:lpstr>Steiner Tree</vt:lpstr>
      <vt:lpstr>Knapsack &amp; Partition</vt:lpstr>
      <vt:lpstr>Max 2-SAT</vt:lpstr>
      <vt:lpstr>Max Cut</vt:lpstr>
      <vt:lpstr>Strong NP-C</vt:lpstr>
      <vt:lpstr>3-Partition</vt:lpstr>
      <vt:lpstr>Task Schedule</vt:lpstr>
      <vt:lpstr>NP-hard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计算理论与npc问题</dc:title>
  <dc:creator>Xumin Chen</dc:creator>
  <cp:lastModifiedBy>Xumin Chen</cp:lastModifiedBy>
  <cp:revision>339</cp:revision>
  <dcterms:modified xsi:type="dcterms:W3CDTF">2016-01-19T15:06:26Z</dcterms:modified>
</cp:coreProperties>
</file>