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2"/>
  </p:notesMasterIdLst>
  <p:sldIdLst>
    <p:sldId id="256" r:id="rId2"/>
    <p:sldId id="257" r:id="rId3"/>
    <p:sldId id="258" r:id="rId4"/>
    <p:sldId id="259" r:id="rId5"/>
    <p:sldId id="260" r:id="rId6"/>
    <p:sldId id="261" r:id="rId7"/>
    <p:sldId id="262" r:id="rId8"/>
    <p:sldId id="263" r:id="rId9"/>
    <p:sldId id="264" r:id="rId10"/>
    <p:sldId id="285" r:id="rId11"/>
    <p:sldId id="286" r:id="rId12"/>
    <p:sldId id="287" r:id="rId13"/>
    <p:sldId id="265" r:id="rId14"/>
    <p:sldId id="266" r:id="rId15"/>
    <p:sldId id="267" r:id="rId16"/>
    <p:sldId id="269" r:id="rId17"/>
    <p:sldId id="288"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290" r:id="rId36"/>
    <p:sldId id="309" r:id="rId37"/>
    <p:sldId id="310" r:id="rId38"/>
    <p:sldId id="311" r:id="rId39"/>
    <p:sldId id="313" r:id="rId40"/>
    <p:sldId id="314" r:id="rId41"/>
    <p:sldId id="315" r:id="rId42"/>
    <p:sldId id="316" r:id="rId43"/>
    <p:sldId id="317" r:id="rId44"/>
    <p:sldId id="318" r:id="rId45"/>
    <p:sldId id="319" r:id="rId46"/>
    <p:sldId id="322" r:id="rId47"/>
    <p:sldId id="324" r:id="rId48"/>
    <p:sldId id="325" r:id="rId49"/>
    <p:sldId id="326" r:id="rId50"/>
    <p:sldId id="268" r:id="rId51"/>
    <p:sldId id="320" r:id="rId52"/>
    <p:sldId id="270" r:id="rId53"/>
    <p:sldId id="271" r:id="rId54"/>
    <p:sldId id="272" r:id="rId55"/>
    <p:sldId id="273" r:id="rId56"/>
    <p:sldId id="274" r:id="rId57"/>
    <p:sldId id="275" r:id="rId58"/>
    <p:sldId id="276" r:id="rId59"/>
    <p:sldId id="321" r:id="rId60"/>
    <p:sldId id="279" r:id="rId61"/>
    <p:sldId id="280" r:id="rId62"/>
    <p:sldId id="281" r:id="rId63"/>
    <p:sldId id="282" r:id="rId64"/>
    <p:sldId id="283" r:id="rId65"/>
    <p:sldId id="323" r:id="rId66"/>
    <p:sldId id="327" r:id="rId67"/>
    <p:sldId id="328" r:id="rId68"/>
    <p:sldId id="329" r:id="rId69"/>
    <p:sldId id="331" r:id="rId70"/>
    <p:sldId id="332" r:id="rId71"/>
    <p:sldId id="333" r:id="rId72"/>
    <p:sldId id="330" r:id="rId73"/>
    <p:sldId id="334" r:id="rId74"/>
    <p:sldId id="335" r:id="rId75"/>
    <p:sldId id="336" r:id="rId76"/>
    <p:sldId id="337" r:id="rId77"/>
    <p:sldId id="338" r:id="rId78"/>
    <p:sldId id="339" r:id="rId79"/>
    <p:sldId id="340" r:id="rId80"/>
    <p:sldId id="341" r:id="rId81"/>
    <p:sldId id="342" r:id="rId82"/>
    <p:sldId id="344" r:id="rId83"/>
    <p:sldId id="346" r:id="rId84"/>
    <p:sldId id="345" r:id="rId85"/>
    <p:sldId id="347" r:id="rId86"/>
    <p:sldId id="348" r:id="rId87"/>
    <p:sldId id="349" r:id="rId88"/>
    <p:sldId id="343" r:id="rId89"/>
    <p:sldId id="350" r:id="rId90"/>
    <p:sldId id="351" r:id="rId9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12.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12.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12.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12.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22.wmf"/><Relationship Id="rId1" Type="http://schemas.openxmlformats.org/officeDocument/2006/relationships/image" Target="../media/image2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4.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 Id="rId9" Type="http://schemas.openxmlformats.org/officeDocument/2006/relationships/image" Target="../media/image3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B3DC1-49BC-44F5-9608-CF2942087D58}" type="datetimeFigureOut">
              <a:rPr lang="zh-CN" altLang="en-US" smtClean="0"/>
              <a:t>2016-01-20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5C3EB-6D82-43ED-A4CE-FBD6D42365B1}" type="slidenum">
              <a:rPr lang="zh-CN" altLang="en-US" smtClean="0"/>
              <a:t>‹#›</a:t>
            </a:fld>
            <a:endParaRPr lang="zh-CN" altLang="en-US"/>
          </a:p>
        </p:txBody>
      </p:sp>
    </p:spTree>
    <p:extLst>
      <p:ext uri="{BB962C8B-B14F-4D97-AF65-F5344CB8AC3E}">
        <p14:creationId xmlns:p14="http://schemas.microsoft.com/office/powerpoint/2010/main" val="3484817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然语言虽然也能定义语法，但是符合语法的句子并不一定都是“正常”的，也有一些符合语法的句子听起来很奇怪。比如“鸟飞”，又有一些词的语义与“字面意思”不符。比如说“头大”，“玩得好不开心”、“好不得意”等等。就是因为自然语言就这样的特性，所以计算机才会难以理解。自然语言理解搞了十几年，仍然不能达到人类的理解能力。</a:t>
            </a:r>
            <a:endParaRPr lang="zh-CN" altLang="en-US" dirty="0"/>
          </a:p>
        </p:txBody>
      </p:sp>
      <p:sp>
        <p:nvSpPr>
          <p:cNvPr id="4" name="灯片编号占位符 3"/>
          <p:cNvSpPr>
            <a:spLocks noGrp="1"/>
          </p:cNvSpPr>
          <p:nvPr>
            <p:ph type="sldNum" sz="quarter" idx="10"/>
          </p:nvPr>
        </p:nvSpPr>
        <p:spPr/>
        <p:txBody>
          <a:bodyPr/>
          <a:lstStyle/>
          <a:p>
            <a:fld id="{C305C3EB-6D82-43ED-A4CE-FBD6D42365B1}" type="slidenum">
              <a:rPr lang="zh-CN" altLang="en-US" smtClean="0"/>
              <a:t>7</a:t>
            </a:fld>
            <a:endParaRPr lang="zh-CN" altLang="en-US"/>
          </a:p>
        </p:txBody>
      </p:sp>
    </p:spTree>
    <p:extLst>
      <p:ext uri="{BB962C8B-B14F-4D97-AF65-F5344CB8AC3E}">
        <p14:creationId xmlns:p14="http://schemas.microsoft.com/office/powerpoint/2010/main" val="1566582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05C3EB-6D82-43ED-A4CE-FBD6D42365B1}" type="slidenum">
              <a:rPr lang="zh-CN" altLang="en-US" smtClean="0"/>
              <a:t>8</a:t>
            </a:fld>
            <a:endParaRPr lang="zh-CN" altLang="en-US"/>
          </a:p>
        </p:txBody>
      </p:sp>
    </p:spTree>
    <p:extLst>
      <p:ext uri="{BB962C8B-B14F-4D97-AF65-F5344CB8AC3E}">
        <p14:creationId xmlns:p14="http://schemas.microsoft.com/office/powerpoint/2010/main" val="3924254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05C3EB-6D82-43ED-A4CE-FBD6D42365B1}" type="slidenum">
              <a:rPr lang="zh-CN" altLang="en-US" smtClean="0"/>
              <a:t>9</a:t>
            </a:fld>
            <a:endParaRPr lang="zh-CN" altLang="en-US"/>
          </a:p>
        </p:txBody>
      </p:sp>
    </p:spTree>
    <p:extLst>
      <p:ext uri="{BB962C8B-B14F-4D97-AF65-F5344CB8AC3E}">
        <p14:creationId xmlns:p14="http://schemas.microsoft.com/office/powerpoint/2010/main" val="49542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05C3EB-6D82-43ED-A4CE-FBD6D42365B1}" type="slidenum">
              <a:rPr lang="zh-CN" altLang="en-US" smtClean="0"/>
              <a:t>10</a:t>
            </a:fld>
            <a:endParaRPr lang="zh-CN" altLang="en-US"/>
          </a:p>
        </p:txBody>
      </p:sp>
    </p:spTree>
    <p:extLst>
      <p:ext uri="{BB962C8B-B14F-4D97-AF65-F5344CB8AC3E}">
        <p14:creationId xmlns:p14="http://schemas.microsoft.com/office/powerpoint/2010/main" val="1679117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05C3EB-6D82-43ED-A4CE-FBD6D42365B1}" type="slidenum">
              <a:rPr lang="zh-CN" altLang="en-US" smtClean="0"/>
              <a:t>11</a:t>
            </a:fld>
            <a:endParaRPr lang="zh-CN" altLang="en-US"/>
          </a:p>
        </p:txBody>
      </p:sp>
    </p:spTree>
    <p:extLst>
      <p:ext uri="{BB962C8B-B14F-4D97-AF65-F5344CB8AC3E}">
        <p14:creationId xmlns:p14="http://schemas.microsoft.com/office/powerpoint/2010/main" val="191402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今天主要讲前三个部分，它们与今天的主题形式语言比较符合。</a:t>
            </a:r>
            <a:endParaRPr lang="zh-CN" altLang="en-US" dirty="0"/>
          </a:p>
        </p:txBody>
      </p:sp>
      <p:sp>
        <p:nvSpPr>
          <p:cNvPr id="4" name="灯片编号占位符 3"/>
          <p:cNvSpPr>
            <a:spLocks noGrp="1"/>
          </p:cNvSpPr>
          <p:nvPr>
            <p:ph type="sldNum" sz="quarter" idx="10"/>
          </p:nvPr>
        </p:nvSpPr>
        <p:spPr/>
        <p:txBody>
          <a:bodyPr/>
          <a:lstStyle/>
          <a:p>
            <a:fld id="{C305C3EB-6D82-43ED-A4CE-FBD6D42365B1}" type="slidenum">
              <a:rPr lang="zh-CN" altLang="en-US" smtClean="0"/>
              <a:t>70</a:t>
            </a:fld>
            <a:endParaRPr lang="zh-CN" altLang="en-US"/>
          </a:p>
        </p:txBody>
      </p:sp>
    </p:spTree>
    <p:extLst>
      <p:ext uri="{BB962C8B-B14F-4D97-AF65-F5344CB8AC3E}">
        <p14:creationId xmlns:p14="http://schemas.microsoft.com/office/powerpoint/2010/main" val="26243065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180D827-7C67-4D5F-A979-D4DE0853E287}" type="datetimeFigureOut">
              <a:rPr lang="zh-CN" altLang="en-US" smtClean="0"/>
              <a:t>2016-01-20</a:t>
            </a:fld>
            <a:endParaRPr lang="zh-CN" altLang="en-US"/>
          </a:p>
        </p:txBody>
      </p:sp>
      <p:sp>
        <p:nvSpPr>
          <p:cNvPr id="5" name="Footer Placeholder 4"/>
          <p:cNvSpPr>
            <a:spLocks noGrp="1"/>
          </p:cNvSpPr>
          <p:nvPr>
            <p:ph type="ftr" sz="quarter" idx="11"/>
          </p:nvPr>
        </p:nvSpPr>
        <p:spPr>
          <a:xfrm>
            <a:off x="1876424" y="5410201"/>
            <a:ext cx="5124886" cy="365125"/>
          </a:xfrm>
        </p:spPr>
        <p:txBody>
          <a:bodyPr/>
          <a:lstStyle/>
          <a:p>
            <a:endParaRPr lang="zh-CN" altLang="en-US"/>
          </a:p>
        </p:txBody>
      </p:sp>
      <p:sp>
        <p:nvSpPr>
          <p:cNvPr id="6" name="Slide Number Placeholder 5"/>
          <p:cNvSpPr>
            <a:spLocks noGrp="1"/>
          </p:cNvSpPr>
          <p:nvPr>
            <p:ph type="sldNum" sz="quarter" idx="12"/>
          </p:nvPr>
        </p:nvSpPr>
        <p:spPr>
          <a:xfrm>
            <a:off x="9896911" y="5410199"/>
            <a:ext cx="771089" cy="365125"/>
          </a:xfrm>
        </p:spPr>
        <p:txBody>
          <a:bodyPr/>
          <a:lstStyle/>
          <a:p>
            <a:fld id="{72F896C7-75C0-4920-8370-5BDE4CD603A2}" type="slidenum">
              <a:rPr lang="zh-CN" altLang="en-US" smtClean="0"/>
              <a:t>‹#›</a:t>
            </a:fld>
            <a:endParaRPr lang="zh-CN" altLang="en-US"/>
          </a:p>
        </p:txBody>
      </p:sp>
    </p:spTree>
    <p:extLst>
      <p:ext uri="{BB962C8B-B14F-4D97-AF65-F5344CB8AC3E}">
        <p14:creationId xmlns:p14="http://schemas.microsoft.com/office/powerpoint/2010/main" val="219789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smtClean="0"/>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180D827-7C67-4D5F-A979-D4DE0853E287}" type="datetimeFigureOut">
              <a:rPr lang="zh-CN" altLang="en-US" smtClean="0"/>
              <a:t>2016-01-20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F896C7-75C0-4920-8370-5BDE4CD603A2}" type="slidenum">
              <a:rPr lang="zh-CN" altLang="en-US" smtClean="0"/>
              <a:t>‹#›</a:t>
            </a:fld>
            <a:endParaRPr lang="zh-CN" altLang="en-US"/>
          </a:p>
        </p:txBody>
      </p:sp>
    </p:spTree>
    <p:extLst>
      <p:ext uri="{BB962C8B-B14F-4D97-AF65-F5344CB8AC3E}">
        <p14:creationId xmlns:p14="http://schemas.microsoft.com/office/powerpoint/2010/main" val="86464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180D827-7C67-4D5F-A979-D4DE0853E287}" type="datetimeFigureOut">
              <a:rPr lang="zh-CN" altLang="en-US" smtClean="0"/>
              <a:t>2016-01-20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F896C7-75C0-4920-8370-5BDE4CD603A2}" type="slidenum">
              <a:rPr lang="zh-CN" altLang="en-US" smtClean="0"/>
              <a:t>‹#›</a:t>
            </a:fld>
            <a:endParaRPr lang="zh-CN" altLang="en-US"/>
          </a:p>
        </p:txBody>
      </p:sp>
    </p:spTree>
    <p:extLst>
      <p:ext uri="{BB962C8B-B14F-4D97-AF65-F5344CB8AC3E}">
        <p14:creationId xmlns:p14="http://schemas.microsoft.com/office/powerpoint/2010/main" val="1592557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180D827-7C67-4D5F-A979-D4DE0853E287}" type="datetimeFigureOut">
              <a:rPr lang="zh-CN" altLang="en-US" smtClean="0"/>
              <a:t>2016-01-20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F896C7-75C0-4920-8370-5BDE4CD603A2}" type="slidenum">
              <a:rPr lang="zh-CN" altLang="en-US" smtClean="0"/>
              <a:t>‹#›</a:t>
            </a:fld>
            <a:endParaRPr lang="zh-CN"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93021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180D827-7C67-4D5F-A979-D4DE0853E287}" type="datetimeFigureOut">
              <a:rPr lang="zh-CN" altLang="en-US" smtClean="0"/>
              <a:t>2016-01-20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F896C7-75C0-4920-8370-5BDE4CD603A2}" type="slidenum">
              <a:rPr lang="zh-CN" altLang="en-US" smtClean="0"/>
              <a:t>‹#›</a:t>
            </a:fld>
            <a:endParaRPr lang="zh-CN" altLang="en-US"/>
          </a:p>
        </p:txBody>
      </p:sp>
    </p:spTree>
    <p:extLst>
      <p:ext uri="{BB962C8B-B14F-4D97-AF65-F5344CB8AC3E}">
        <p14:creationId xmlns:p14="http://schemas.microsoft.com/office/powerpoint/2010/main" val="3915822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1180D827-7C67-4D5F-A979-D4DE0853E287}" type="datetimeFigureOut">
              <a:rPr lang="zh-CN" altLang="en-US" smtClean="0"/>
              <a:t>2016-01-20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2F896C7-75C0-4920-8370-5BDE4CD603A2}" type="slidenum">
              <a:rPr lang="zh-CN" altLang="en-US" smtClean="0"/>
              <a:t>‹#›</a:t>
            </a:fld>
            <a:endParaRPr lang="zh-CN" altLang="en-US"/>
          </a:p>
        </p:txBody>
      </p:sp>
    </p:spTree>
    <p:extLst>
      <p:ext uri="{BB962C8B-B14F-4D97-AF65-F5344CB8AC3E}">
        <p14:creationId xmlns:p14="http://schemas.microsoft.com/office/powerpoint/2010/main" val="3594901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1180D827-7C67-4D5F-A979-D4DE0853E287}" type="datetimeFigureOut">
              <a:rPr lang="zh-CN" altLang="en-US" smtClean="0"/>
              <a:t>2016-01-20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2F896C7-75C0-4920-8370-5BDE4CD603A2}" type="slidenum">
              <a:rPr lang="zh-CN" altLang="en-US" smtClean="0"/>
              <a:t>‹#›</a:t>
            </a:fld>
            <a:endParaRPr lang="zh-CN" altLang="en-US"/>
          </a:p>
        </p:txBody>
      </p:sp>
    </p:spTree>
    <p:extLst>
      <p:ext uri="{BB962C8B-B14F-4D97-AF65-F5344CB8AC3E}">
        <p14:creationId xmlns:p14="http://schemas.microsoft.com/office/powerpoint/2010/main" val="4187153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180D827-7C67-4D5F-A979-D4DE0853E287}" type="datetimeFigureOut">
              <a:rPr lang="zh-CN" altLang="en-US" smtClean="0"/>
              <a:t>2016-01-20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F896C7-75C0-4920-8370-5BDE4CD603A2}" type="slidenum">
              <a:rPr lang="zh-CN" altLang="en-US" smtClean="0"/>
              <a:t>‹#›</a:t>
            </a:fld>
            <a:endParaRPr lang="zh-CN" altLang="en-US"/>
          </a:p>
        </p:txBody>
      </p:sp>
    </p:spTree>
    <p:extLst>
      <p:ext uri="{BB962C8B-B14F-4D97-AF65-F5344CB8AC3E}">
        <p14:creationId xmlns:p14="http://schemas.microsoft.com/office/powerpoint/2010/main" val="1954702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180D827-7C67-4D5F-A979-D4DE0853E287}" type="datetimeFigureOut">
              <a:rPr lang="zh-CN" altLang="en-US" smtClean="0"/>
              <a:t>2016-01-20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F896C7-75C0-4920-8370-5BDE4CD603A2}" type="slidenum">
              <a:rPr lang="zh-CN" altLang="en-US" smtClean="0"/>
              <a:t>‹#›</a:t>
            </a:fld>
            <a:endParaRPr lang="zh-CN" altLang="en-US"/>
          </a:p>
        </p:txBody>
      </p:sp>
    </p:spTree>
    <p:extLst>
      <p:ext uri="{BB962C8B-B14F-4D97-AF65-F5344CB8AC3E}">
        <p14:creationId xmlns:p14="http://schemas.microsoft.com/office/powerpoint/2010/main" val="3828487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180D827-7C67-4D5F-A979-D4DE0853E287}" type="datetimeFigureOut">
              <a:rPr lang="zh-CN" altLang="en-US" smtClean="0"/>
              <a:t>2016-01-20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F896C7-75C0-4920-8370-5BDE4CD603A2}" type="slidenum">
              <a:rPr lang="zh-CN" altLang="en-US" smtClean="0"/>
              <a:t>‹#›</a:t>
            </a:fld>
            <a:endParaRPr lang="zh-CN" altLang="en-US"/>
          </a:p>
        </p:txBody>
      </p:sp>
    </p:spTree>
    <p:extLst>
      <p:ext uri="{BB962C8B-B14F-4D97-AF65-F5344CB8AC3E}">
        <p14:creationId xmlns:p14="http://schemas.microsoft.com/office/powerpoint/2010/main" val="317199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180D827-7C67-4D5F-A979-D4DE0853E287}" type="datetimeFigureOut">
              <a:rPr lang="zh-CN" altLang="en-US" smtClean="0"/>
              <a:t>2016-01-20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F896C7-75C0-4920-8370-5BDE4CD603A2}" type="slidenum">
              <a:rPr lang="zh-CN" altLang="en-US" smtClean="0"/>
              <a:t>‹#›</a:t>
            </a:fld>
            <a:endParaRPr lang="zh-CN" altLang="en-US"/>
          </a:p>
        </p:txBody>
      </p:sp>
    </p:spTree>
    <p:extLst>
      <p:ext uri="{BB962C8B-B14F-4D97-AF65-F5344CB8AC3E}">
        <p14:creationId xmlns:p14="http://schemas.microsoft.com/office/powerpoint/2010/main" val="394442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180D827-7C67-4D5F-A979-D4DE0853E287}" type="datetimeFigureOut">
              <a:rPr lang="zh-CN" altLang="en-US" smtClean="0"/>
              <a:t>2016-01-20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F896C7-75C0-4920-8370-5BDE4CD603A2}" type="slidenum">
              <a:rPr lang="zh-CN" altLang="en-US" smtClean="0"/>
              <a:t>‹#›</a:t>
            </a:fld>
            <a:endParaRPr lang="zh-CN" altLang="en-US"/>
          </a:p>
        </p:txBody>
      </p:sp>
    </p:spTree>
    <p:extLst>
      <p:ext uri="{BB962C8B-B14F-4D97-AF65-F5344CB8AC3E}">
        <p14:creationId xmlns:p14="http://schemas.microsoft.com/office/powerpoint/2010/main" val="2951526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180D827-7C67-4D5F-A979-D4DE0853E287}" type="datetimeFigureOut">
              <a:rPr lang="zh-CN" altLang="en-US" smtClean="0"/>
              <a:t>2016-01-20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2F896C7-75C0-4920-8370-5BDE4CD603A2}" type="slidenum">
              <a:rPr lang="zh-CN" altLang="en-US" smtClean="0"/>
              <a:t>‹#›</a:t>
            </a:fld>
            <a:endParaRPr lang="zh-CN" altLang="en-US"/>
          </a:p>
        </p:txBody>
      </p:sp>
    </p:spTree>
    <p:extLst>
      <p:ext uri="{BB962C8B-B14F-4D97-AF65-F5344CB8AC3E}">
        <p14:creationId xmlns:p14="http://schemas.microsoft.com/office/powerpoint/2010/main" val="3085130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180D827-7C67-4D5F-A979-D4DE0853E287}" type="datetimeFigureOut">
              <a:rPr lang="zh-CN" altLang="en-US" smtClean="0"/>
              <a:t>2016-01-20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2F896C7-75C0-4920-8370-5BDE4CD603A2}" type="slidenum">
              <a:rPr lang="zh-CN" altLang="en-US" smtClean="0"/>
              <a:t>‹#›</a:t>
            </a:fld>
            <a:endParaRPr lang="zh-CN" altLang="en-US"/>
          </a:p>
        </p:txBody>
      </p:sp>
    </p:spTree>
    <p:extLst>
      <p:ext uri="{BB962C8B-B14F-4D97-AF65-F5344CB8AC3E}">
        <p14:creationId xmlns:p14="http://schemas.microsoft.com/office/powerpoint/2010/main" val="349286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0D827-7C67-4D5F-A979-D4DE0853E287}" type="datetimeFigureOut">
              <a:rPr lang="zh-CN" altLang="en-US" smtClean="0"/>
              <a:t>2016-01-20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2F896C7-75C0-4920-8370-5BDE4CD603A2}" type="slidenum">
              <a:rPr lang="zh-CN" altLang="en-US" smtClean="0"/>
              <a:t>‹#›</a:t>
            </a:fld>
            <a:endParaRPr lang="zh-CN" altLang="en-US"/>
          </a:p>
        </p:txBody>
      </p:sp>
    </p:spTree>
    <p:extLst>
      <p:ext uri="{BB962C8B-B14F-4D97-AF65-F5344CB8AC3E}">
        <p14:creationId xmlns:p14="http://schemas.microsoft.com/office/powerpoint/2010/main" val="396023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180D827-7C67-4D5F-A979-D4DE0853E287}" type="datetimeFigureOut">
              <a:rPr lang="zh-CN" altLang="en-US" smtClean="0"/>
              <a:t>2016-01-20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F896C7-75C0-4920-8370-5BDE4CD603A2}" type="slidenum">
              <a:rPr lang="zh-CN" altLang="en-US" smtClean="0"/>
              <a:t>‹#›</a:t>
            </a:fld>
            <a:endParaRPr lang="zh-CN" altLang="en-US"/>
          </a:p>
        </p:txBody>
      </p:sp>
    </p:spTree>
    <p:extLst>
      <p:ext uri="{BB962C8B-B14F-4D97-AF65-F5344CB8AC3E}">
        <p14:creationId xmlns:p14="http://schemas.microsoft.com/office/powerpoint/2010/main" val="344998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180D827-7C67-4D5F-A979-D4DE0853E287}" type="datetimeFigureOut">
              <a:rPr lang="zh-CN" altLang="en-US" smtClean="0"/>
              <a:t>2016-01-20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F896C7-75C0-4920-8370-5BDE4CD603A2}" type="slidenum">
              <a:rPr lang="zh-CN" altLang="en-US" smtClean="0"/>
              <a:t>‹#›</a:t>
            </a:fld>
            <a:endParaRPr lang="zh-CN" altLang="en-US"/>
          </a:p>
        </p:txBody>
      </p:sp>
    </p:spTree>
    <p:extLst>
      <p:ext uri="{BB962C8B-B14F-4D97-AF65-F5344CB8AC3E}">
        <p14:creationId xmlns:p14="http://schemas.microsoft.com/office/powerpoint/2010/main" val="1292724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80D827-7C67-4D5F-A979-D4DE0853E287}" type="datetimeFigureOut">
              <a:rPr lang="zh-CN" altLang="en-US" smtClean="0"/>
              <a:t>2016-01-20</a:t>
            </a:fld>
            <a:endParaRPr lang="zh-CN"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F896C7-75C0-4920-8370-5BDE4CD603A2}" type="slidenum">
              <a:rPr lang="zh-CN" altLang="en-US" smtClean="0"/>
              <a:t>‹#›</a:t>
            </a:fld>
            <a:endParaRPr lang="zh-CN" altLang="en-US"/>
          </a:p>
        </p:txBody>
      </p:sp>
    </p:spTree>
    <p:extLst>
      <p:ext uri="{BB962C8B-B14F-4D97-AF65-F5344CB8AC3E}">
        <p14:creationId xmlns:p14="http://schemas.microsoft.com/office/powerpoint/2010/main" val="89585747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slide" Target="slide46.xml"/><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slide" Target="slide46.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slide" Target="slide46.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slide" Target="slide46.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5.emf"/><Relationship Id="rId5" Type="http://schemas.openxmlformats.org/officeDocument/2006/relationships/oleObject" Target="../embeddings/oleObject7.bin"/><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slide" Target="slide46.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5.emf"/><Relationship Id="rId5" Type="http://schemas.openxmlformats.org/officeDocument/2006/relationships/oleObject" Target="../embeddings/oleObject9.bin"/><Relationship Id="rId4" Type="http://schemas.openxmlformats.org/officeDocument/2006/relationships/image" Target="../media/image6.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slide" Target="slide46.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oleObject11.bin"/><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slide" Target="slide46.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9.emf"/><Relationship Id="rId5" Type="http://schemas.openxmlformats.org/officeDocument/2006/relationships/oleObject" Target="../embeddings/oleObject13.bin"/><Relationship Id="rId4" Type="http://schemas.openxmlformats.org/officeDocument/2006/relationships/image" Target="../media/image5.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slide" Target="slide46.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0.emf"/><Relationship Id="rId5" Type="http://schemas.openxmlformats.org/officeDocument/2006/relationships/oleObject" Target="../embeddings/oleObject15.bin"/><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slide" Target="slide46.xml"/><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1.emf"/><Relationship Id="rId5" Type="http://schemas.openxmlformats.org/officeDocument/2006/relationships/oleObject" Target="../embeddings/oleObject17.bin"/><Relationship Id="rId4" Type="http://schemas.openxmlformats.org/officeDocument/2006/relationships/image" Target="../media/image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slide" Target="slide46.xml"/><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1.emf"/><Relationship Id="rId5" Type="http://schemas.openxmlformats.org/officeDocument/2006/relationships/oleObject" Target="../embeddings/oleObject19.bin"/><Relationship Id="rId4" Type="http://schemas.openxmlformats.org/officeDocument/2006/relationships/image" Target="../media/image9.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slide" Target="slide46.xml"/><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1.emf"/><Relationship Id="rId5" Type="http://schemas.openxmlformats.org/officeDocument/2006/relationships/oleObject" Target="../embeddings/oleObject21.bin"/><Relationship Id="rId4" Type="http://schemas.openxmlformats.org/officeDocument/2006/relationships/image" Target="../media/image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slide" Target="slide46.xml"/><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12.emf"/><Relationship Id="rId5" Type="http://schemas.openxmlformats.org/officeDocument/2006/relationships/oleObject" Target="../embeddings/oleObject23.bin"/><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slide" Target="slide46.xml"/><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6.emf"/><Relationship Id="rId5" Type="http://schemas.openxmlformats.org/officeDocument/2006/relationships/oleObject" Target="../embeddings/oleObject25.bin"/><Relationship Id="rId4" Type="http://schemas.openxmlformats.org/officeDocument/2006/relationships/image" Target="../media/image12.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6.bin"/><Relationship Id="rId7" Type="http://schemas.openxmlformats.org/officeDocument/2006/relationships/slide" Target="slide46.xml"/><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7.emf"/><Relationship Id="rId5" Type="http://schemas.openxmlformats.org/officeDocument/2006/relationships/oleObject" Target="../embeddings/oleObject27.bin"/><Relationship Id="rId4" Type="http://schemas.openxmlformats.org/officeDocument/2006/relationships/image" Target="../media/image12.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slide" Target="slide46.xml"/><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9.emf"/><Relationship Id="rId5" Type="http://schemas.openxmlformats.org/officeDocument/2006/relationships/oleObject" Target="../embeddings/oleObject29.bin"/><Relationship Id="rId4" Type="http://schemas.openxmlformats.org/officeDocument/2006/relationships/image" Target="../media/image12.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0.bin"/><Relationship Id="rId7" Type="http://schemas.openxmlformats.org/officeDocument/2006/relationships/slide" Target="slide46.xml"/><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12.emf"/><Relationship Id="rId5" Type="http://schemas.openxmlformats.org/officeDocument/2006/relationships/oleObject" Target="../embeddings/oleObject31.bin"/><Relationship Id="rId4" Type="http://schemas.openxmlformats.org/officeDocument/2006/relationships/image" Target="../media/image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2.bin"/><Relationship Id="rId7" Type="http://schemas.openxmlformats.org/officeDocument/2006/relationships/slide" Target="slide46.xml"/><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6.emf"/><Relationship Id="rId5" Type="http://schemas.openxmlformats.org/officeDocument/2006/relationships/oleObject" Target="../embeddings/oleObject33.bin"/><Relationship Id="rId4" Type="http://schemas.openxmlformats.org/officeDocument/2006/relationships/image" Target="../media/image12.emf"/></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4.bin"/><Relationship Id="rId7"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4.wmf"/><Relationship Id="rId5" Type="http://schemas.openxmlformats.org/officeDocument/2006/relationships/oleObject" Target="../embeddings/oleObject35.bin"/><Relationship Id="rId4" Type="http://schemas.openxmlformats.org/officeDocument/2006/relationships/image" Target="../media/image13.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15.wmf"/></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slide" Target="slide2.xml"/><Relationship Id="rId4" Type="http://schemas.openxmlformats.org/officeDocument/2006/relationships/image" Target="../media/image1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8.bin"/><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image" Target="../media/image17.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20.emf"/><Relationship Id="rId5" Type="http://schemas.openxmlformats.org/officeDocument/2006/relationships/oleObject" Target="../embeddings/oleObject42.bin"/><Relationship Id="rId4" Type="http://schemas.openxmlformats.org/officeDocument/2006/relationships/image" Target="../media/image19.emf"/></Relationships>
</file>

<file path=ppt/slides/_rels/slide43.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22.wmf"/><Relationship Id="rId5" Type="http://schemas.openxmlformats.org/officeDocument/2006/relationships/oleObject" Target="../embeddings/oleObject44.bin"/><Relationship Id="rId4" Type="http://schemas.openxmlformats.org/officeDocument/2006/relationships/image" Target="../media/image21.wmf"/></Relationships>
</file>

<file path=ppt/slides/_rels/slide4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24.wmf"/><Relationship Id="rId5" Type="http://schemas.openxmlformats.org/officeDocument/2006/relationships/oleObject" Target="../embeddings/oleObject47.bin"/><Relationship Id="rId4" Type="http://schemas.openxmlformats.org/officeDocument/2006/relationships/image" Target="../media/image23.wmf"/><Relationship Id="rId9" Type="http://schemas.openxmlformats.org/officeDocument/2006/relationships/oleObject" Target="../embeddings/oleObject49.bin"/></Relationships>
</file>

<file path=ppt/slides/_rels/slide45.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26.wmf"/><Relationship Id="rId5" Type="http://schemas.openxmlformats.org/officeDocument/2006/relationships/oleObject" Target="../embeddings/oleObject51.bin"/><Relationship Id="rId4" Type="http://schemas.openxmlformats.org/officeDocument/2006/relationships/image" Target="../media/image24.wmf"/><Relationship Id="rId9" Type="http://schemas.openxmlformats.org/officeDocument/2006/relationships/oleObject" Target="../embeddings/oleObject53.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image" Target="../media/image32.wmf"/><Relationship Id="rId18" Type="http://schemas.openxmlformats.org/officeDocument/2006/relationships/image" Target="../media/image34.wmf"/><Relationship Id="rId3" Type="http://schemas.openxmlformats.org/officeDocument/2006/relationships/oleObject" Target="../embeddings/oleObject54.bin"/><Relationship Id="rId21" Type="http://schemas.openxmlformats.org/officeDocument/2006/relationships/oleObject" Target="../embeddings/oleObject64.bin"/><Relationship Id="rId7" Type="http://schemas.openxmlformats.org/officeDocument/2006/relationships/oleObject" Target="../embeddings/oleObject56.bin"/><Relationship Id="rId12" Type="http://schemas.openxmlformats.org/officeDocument/2006/relationships/oleObject" Target="../embeddings/oleObject59.bin"/><Relationship Id="rId17" Type="http://schemas.openxmlformats.org/officeDocument/2006/relationships/oleObject" Target="../embeddings/oleObject62.bin"/><Relationship Id="rId2" Type="http://schemas.openxmlformats.org/officeDocument/2006/relationships/slideLayout" Target="../slideLayouts/slideLayout7.xml"/><Relationship Id="rId16" Type="http://schemas.openxmlformats.org/officeDocument/2006/relationships/image" Target="../media/image33.wmf"/><Relationship Id="rId20" Type="http://schemas.openxmlformats.org/officeDocument/2006/relationships/image" Target="../media/image35.wmf"/><Relationship Id="rId1" Type="http://schemas.openxmlformats.org/officeDocument/2006/relationships/vmlDrawing" Target="../drawings/vmlDrawing26.vml"/><Relationship Id="rId6" Type="http://schemas.openxmlformats.org/officeDocument/2006/relationships/image" Target="../media/image29.w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1.bin"/><Relationship Id="rId23" Type="http://schemas.openxmlformats.org/officeDocument/2006/relationships/oleObject" Target="../embeddings/oleObject65.bin"/><Relationship Id="rId10" Type="http://schemas.openxmlformats.org/officeDocument/2006/relationships/image" Target="../media/image31.wmf"/><Relationship Id="rId19" Type="http://schemas.openxmlformats.org/officeDocument/2006/relationships/oleObject" Target="../embeddings/oleObject63.bin"/><Relationship Id="rId4" Type="http://schemas.openxmlformats.org/officeDocument/2006/relationships/image" Target="../media/image28.wmf"/><Relationship Id="rId9" Type="http://schemas.openxmlformats.org/officeDocument/2006/relationships/oleObject" Target="../embeddings/oleObject57.bin"/><Relationship Id="rId14" Type="http://schemas.openxmlformats.org/officeDocument/2006/relationships/oleObject" Target="../embeddings/oleObject60.bin"/><Relationship Id="rId22" Type="http://schemas.openxmlformats.org/officeDocument/2006/relationships/image" Target="../media/image3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image" Target="../media/image37.wmf"/><Relationship Id="rId4" Type="http://schemas.openxmlformats.org/officeDocument/2006/relationships/oleObject" Target="../embeddings/oleObject66.bin"/></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形式语言与自动机</a:t>
            </a:r>
            <a:endParaRPr lang="zh-CN" altLang="en-US" dirty="0"/>
          </a:p>
        </p:txBody>
      </p:sp>
      <p:sp>
        <p:nvSpPr>
          <p:cNvPr id="3" name="副标题 2"/>
          <p:cNvSpPr>
            <a:spLocks noGrp="1"/>
          </p:cNvSpPr>
          <p:nvPr>
            <p:ph type="subTitle" idx="1"/>
          </p:nvPr>
        </p:nvSpPr>
        <p:spPr/>
        <p:txBody>
          <a:bodyPr/>
          <a:lstStyle/>
          <a:p>
            <a:pPr algn="r"/>
            <a:r>
              <a:rPr lang="zh-CN" altLang="en-US" dirty="0" smtClean="0">
                <a:solidFill>
                  <a:schemeClr val="accent2">
                    <a:lumMod val="20000"/>
                    <a:lumOff val="80000"/>
                  </a:schemeClr>
                </a:solidFill>
              </a:rPr>
              <a:t>清华大学计算机系 茹逸中</a:t>
            </a:r>
            <a:endParaRPr lang="zh-CN" altLang="en-US" dirty="0">
              <a:solidFill>
                <a:schemeClr val="accent2">
                  <a:lumMod val="20000"/>
                  <a:lumOff val="80000"/>
                </a:schemeClr>
              </a:solidFill>
            </a:endParaRPr>
          </a:p>
        </p:txBody>
      </p:sp>
    </p:spTree>
    <p:extLst>
      <p:ext uri="{BB962C8B-B14F-4D97-AF65-F5344CB8AC3E}">
        <p14:creationId xmlns:p14="http://schemas.microsoft.com/office/powerpoint/2010/main" val="2190945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自动机</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en-US" dirty="0" smtClean="0"/>
              <a:t>什么是自动机？</a:t>
            </a:r>
            <a:endParaRPr lang="en-US" altLang="zh-CN" dirty="0" smtClean="0"/>
          </a:p>
          <a:p>
            <a:pPr marL="0" indent="0">
              <a:buNone/>
            </a:pPr>
            <a:r>
              <a:rPr lang="en-US" altLang="zh-CN" dirty="0"/>
              <a:t>	</a:t>
            </a:r>
            <a:r>
              <a:rPr lang="zh-CN" altLang="en-US" dirty="0" smtClean="0"/>
              <a:t>自动机是依赖输入的符号和内存区域内的符号，根据转移函数</a:t>
            </a:r>
            <a:r>
              <a:rPr lang="zh-CN" altLang="en-US" dirty="0"/>
              <a:t>“跳转”过一系列</a:t>
            </a:r>
            <a:r>
              <a:rPr lang="zh-CN" altLang="en-US" dirty="0" smtClean="0"/>
              <a:t>状态，并在一个区域内读写符号的</a:t>
            </a:r>
            <a:r>
              <a:rPr lang="zh-CN" altLang="en-US" dirty="0"/>
              <a:t>一种机器</a:t>
            </a:r>
            <a:r>
              <a:rPr lang="zh-CN" altLang="en-US" dirty="0" smtClean="0"/>
              <a:t>。</a:t>
            </a:r>
            <a:endParaRPr lang="en-US" altLang="zh-CN" dirty="0" smtClean="0"/>
          </a:p>
          <a:p>
            <a:pPr marL="0" indent="0">
              <a:buNone/>
            </a:pPr>
            <a:r>
              <a:rPr lang="zh-CN" altLang="en-US" dirty="0" smtClean="0"/>
              <a:t>为什么要学自动机？</a:t>
            </a:r>
            <a:endParaRPr lang="en-US" altLang="zh-CN" dirty="0" smtClean="0"/>
          </a:p>
          <a:p>
            <a:pPr marL="0" indent="0">
              <a:buNone/>
            </a:pPr>
            <a:r>
              <a:rPr lang="en-US" altLang="zh-CN" dirty="0"/>
              <a:t>	</a:t>
            </a:r>
            <a:r>
              <a:rPr lang="zh-CN" altLang="en-US" dirty="0" smtClean="0"/>
              <a:t>一类自动机往往能够接受一类文法。自动机是最接近于计算机工作方式的一类模型。</a:t>
            </a:r>
            <a:endParaRPr lang="en-US" altLang="zh-CN" dirty="0" smtClean="0"/>
          </a:p>
          <a:p>
            <a:pPr marL="0" indent="0">
              <a:buNone/>
            </a:pPr>
            <a:r>
              <a:rPr lang="en-US" altLang="zh-CN" dirty="0" smtClean="0"/>
              <a:t>	</a:t>
            </a:r>
          </a:p>
          <a:p>
            <a:pPr marL="0" indent="0">
              <a:buNone/>
            </a:pPr>
            <a:endParaRPr lang="zh-CN" altLang="en-US" dirty="0"/>
          </a:p>
        </p:txBody>
      </p:sp>
    </p:spTree>
    <p:extLst>
      <p:ext uri="{BB962C8B-B14F-4D97-AF65-F5344CB8AC3E}">
        <p14:creationId xmlns:p14="http://schemas.microsoft.com/office/powerpoint/2010/main" val="2387146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自动机</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smtClean="0"/>
              <a:t>自动机的分类：</a:t>
            </a:r>
            <a:endParaRPr lang="en-US" altLang="zh-CN" dirty="0" smtClean="0"/>
          </a:p>
          <a:p>
            <a:pPr marL="457200" indent="-457200">
              <a:buFont typeface="+mj-lt"/>
              <a:buAutoNum type="arabicPeriod"/>
            </a:pPr>
            <a:r>
              <a:rPr lang="zh-CN" altLang="en-US" dirty="0" smtClean="0"/>
              <a:t>确定型有限状态自动机</a:t>
            </a:r>
            <a:r>
              <a:rPr lang="en-US" altLang="zh-CN" dirty="0" smtClean="0"/>
              <a:t>(DFA)</a:t>
            </a:r>
            <a:r>
              <a:rPr lang="zh-CN" altLang="en-US" dirty="0" smtClean="0"/>
              <a:t>和非确定型有限状态自动机</a:t>
            </a:r>
            <a:r>
              <a:rPr lang="en-US" altLang="zh-CN" dirty="0" smtClean="0"/>
              <a:t>(NFA)</a:t>
            </a:r>
            <a:r>
              <a:rPr lang="zh-CN" altLang="en-US" dirty="0" smtClean="0"/>
              <a:t>，它们可以接受正规语言。</a:t>
            </a:r>
            <a:endParaRPr lang="en-US" altLang="zh-CN" dirty="0" smtClean="0"/>
          </a:p>
          <a:p>
            <a:pPr marL="457200" indent="-457200">
              <a:buFont typeface="+mj-lt"/>
              <a:buAutoNum type="arabicPeriod"/>
            </a:pPr>
            <a:r>
              <a:rPr lang="zh-CN" altLang="en-US" dirty="0" smtClean="0"/>
              <a:t>下推自动机</a:t>
            </a:r>
            <a:r>
              <a:rPr lang="en-US" altLang="zh-CN" dirty="0" smtClean="0"/>
              <a:t>(PDA)</a:t>
            </a:r>
            <a:r>
              <a:rPr lang="zh-CN" altLang="en-US" dirty="0" smtClean="0"/>
              <a:t>，可以接受上下文无关语言</a:t>
            </a:r>
            <a:endParaRPr lang="en-US" altLang="zh-CN" dirty="0" smtClean="0"/>
          </a:p>
          <a:p>
            <a:pPr lvl="1"/>
            <a:r>
              <a:rPr lang="zh-CN" altLang="en-US" dirty="0" smtClean="0"/>
              <a:t>确定型下推自动机</a:t>
            </a:r>
            <a:r>
              <a:rPr lang="en-US" altLang="zh-CN" dirty="0" smtClean="0"/>
              <a:t>(DPDA)</a:t>
            </a:r>
            <a:r>
              <a:rPr lang="zh-CN" altLang="en-US" dirty="0" smtClean="0"/>
              <a:t>的能力比</a:t>
            </a:r>
            <a:r>
              <a:rPr lang="en-US" altLang="zh-CN" dirty="0" smtClean="0"/>
              <a:t>PDA</a:t>
            </a:r>
            <a:r>
              <a:rPr lang="zh-CN" altLang="en-US" dirty="0" smtClean="0"/>
              <a:t>差，可以接受某些上下文无关语言</a:t>
            </a:r>
            <a:endParaRPr lang="en-US" altLang="zh-CN" dirty="0" smtClean="0"/>
          </a:p>
          <a:p>
            <a:pPr marL="457200" indent="-457200">
              <a:buFont typeface="+mj-lt"/>
              <a:buAutoNum type="arabicPeriod"/>
            </a:pPr>
            <a:r>
              <a:rPr lang="zh-CN" altLang="en-US" dirty="0" smtClean="0"/>
              <a:t>图灵机</a:t>
            </a:r>
            <a:r>
              <a:rPr lang="en-US" altLang="zh-CN" dirty="0" smtClean="0"/>
              <a:t>(TM)</a:t>
            </a:r>
            <a:r>
              <a:rPr lang="zh-CN" altLang="en-US" dirty="0" smtClean="0"/>
              <a:t>，可以接受递归可枚举语言</a:t>
            </a:r>
            <a:endParaRPr lang="en-US" altLang="zh-CN" dirty="0" smtClean="0"/>
          </a:p>
          <a:p>
            <a:pPr lvl="1"/>
            <a:r>
              <a:rPr lang="zh-CN" altLang="en-US" dirty="0" smtClean="0"/>
              <a:t>确定型和非确定型的图灵机是等价的。与图灵机等价的还有多于一个计数器的计数器机、双栈机、半无穷纸带的图灵机等</a:t>
            </a:r>
            <a:r>
              <a:rPr lang="en-US" altLang="zh-CN" dirty="0" smtClean="0"/>
              <a:t>	</a:t>
            </a:r>
          </a:p>
          <a:p>
            <a:pPr marL="0" indent="0">
              <a:buNone/>
            </a:pPr>
            <a:endParaRPr lang="zh-CN" altLang="en-US" dirty="0"/>
          </a:p>
        </p:txBody>
      </p:sp>
    </p:spTree>
    <p:extLst>
      <p:ext uri="{BB962C8B-B14F-4D97-AF65-F5344CB8AC3E}">
        <p14:creationId xmlns:p14="http://schemas.microsoft.com/office/powerpoint/2010/main" val="2249848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3305" y="2881885"/>
            <a:ext cx="9905998" cy="1478570"/>
          </a:xfrm>
        </p:spPr>
        <p:txBody>
          <a:bodyPr>
            <a:normAutofit/>
          </a:bodyPr>
          <a:lstStyle/>
          <a:p>
            <a:pPr algn="ctr"/>
            <a:r>
              <a:rPr lang="zh-CN" altLang="en-US" sz="4800" dirty="0" smtClean="0"/>
              <a:t>正规语言与有限状态自动机</a:t>
            </a:r>
            <a:endParaRPr lang="zh-CN" altLang="en-US" sz="4800" dirty="0"/>
          </a:p>
        </p:txBody>
      </p:sp>
    </p:spTree>
    <p:extLst>
      <p:ext uri="{BB962C8B-B14F-4D97-AF65-F5344CB8AC3E}">
        <p14:creationId xmlns:p14="http://schemas.microsoft.com/office/powerpoint/2010/main" val="3227072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正规语言</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正规语言：可以用正规表达式表达的语言。</a:t>
                </a:r>
                <a:endParaRPr lang="en-US" altLang="zh-CN" dirty="0" smtClean="0"/>
              </a:p>
              <a:p>
                <a:r>
                  <a:rPr lang="zh-CN" altLang="en-US" dirty="0" smtClean="0"/>
                  <a:t>正规表达式：</a:t>
                </a:r>
                <a:endParaRPr lang="en-US" altLang="zh-CN" dirty="0" smtClean="0"/>
              </a:p>
              <a:p>
                <a:pPr lvl="1"/>
                <a:r>
                  <a:rPr lang="zh-CN" altLang="en-US" dirty="0" smtClean="0"/>
                  <a:t>符号</a:t>
                </a:r>
                <a:endParaRPr lang="en-US" altLang="zh-CN" dirty="0" smtClean="0"/>
              </a:p>
              <a:p>
                <a:pPr lvl="1"/>
                <a14:m>
                  <m:oMath xmlns:m="http://schemas.openxmlformats.org/officeDocument/2006/math">
                    <m:r>
                      <a:rPr lang="zh-CN" altLang="en-US" i="1" smtClean="0">
                        <a:latin typeface="Cambria Math"/>
                      </a:rPr>
                      <m:t>𝜀</m:t>
                    </m:r>
                  </m:oMath>
                </a14:m>
                <a:endParaRPr lang="en-US" altLang="zh-CN" dirty="0" smtClean="0"/>
              </a:p>
              <a:p>
                <a:pPr lvl="1"/>
                <a:r>
                  <a:rPr lang="zh-CN" altLang="en-US" dirty="0" smtClean="0"/>
                  <a:t>运算符</a:t>
                </a:r>
                <a:endParaRPr lang="en-US" altLang="zh-CN" dirty="0" smtClean="0"/>
              </a:p>
              <a:p>
                <a:pPr lvl="2"/>
                <a:r>
                  <a:rPr lang="zh-CN" altLang="en-US" dirty="0" smtClean="0"/>
                  <a:t>连接运算</a:t>
                </a:r>
                <a:endParaRPr lang="en-US" altLang="zh-CN" dirty="0" smtClean="0"/>
              </a:p>
              <a:p>
                <a:pPr lvl="2"/>
                <a:r>
                  <a:rPr lang="zh-CN" altLang="en-US" dirty="0" smtClean="0"/>
                  <a:t>联合运算</a:t>
                </a:r>
                <a:endParaRPr lang="en-US" altLang="zh-CN" dirty="0" smtClean="0"/>
              </a:p>
              <a:p>
                <a:pPr lvl="2"/>
                <a:r>
                  <a:rPr lang="zh-CN" altLang="en-US" dirty="0" smtClean="0"/>
                  <a:t>闭包运算</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231" t="-29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2237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正规语言</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连接运算：</a:t>
                </a:r>
                <a:endParaRPr lang="en-US" altLang="zh-CN" dirty="0" smtClean="0"/>
              </a:p>
              <a:p>
                <a:pPr lvl="1"/>
                <a14:m>
                  <m:oMath xmlns:m="http://schemas.openxmlformats.org/officeDocument/2006/math">
                    <m:r>
                      <m:rPr>
                        <m:nor/>
                      </m:rPr>
                      <a:rPr lang="en-US" altLang="zh-CN" dirty="0"/>
                      <m:t>L</m:t>
                    </m:r>
                    <m:r>
                      <m:rPr>
                        <m:nor/>
                      </m:rPr>
                      <a:rPr lang="en-US" altLang="zh-CN" dirty="0"/>
                      <m:t>.</m:t>
                    </m:r>
                    <m:r>
                      <m:rPr>
                        <m:nor/>
                      </m:rPr>
                      <a:rPr lang="en-US" altLang="zh-CN" dirty="0"/>
                      <m:t>M</m:t>
                    </m:r>
                    <m:r>
                      <m:rPr>
                        <m:nor/>
                      </m:rPr>
                      <a:rPr lang="en-US" altLang="zh-CN" dirty="0"/>
                      <m:t> = {</m:t>
                    </m:r>
                    <m:r>
                      <m:rPr>
                        <m:nor/>
                      </m:rPr>
                      <a:rPr lang="en-US" altLang="zh-CN" dirty="0"/>
                      <m:t>w</m:t>
                    </m:r>
                    <m:r>
                      <m:rPr>
                        <m:nor/>
                      </m:rPr>
                      <a:rPr lang="en-US" altLang="zh-CN" dirty="0"/>
                      <m:t>1</m:t>
                    </m:r>
                    <m:r>
                      <m:rPr>
                        <m:nor/>
                      </m:rPr>
                      <a:rPr lang="en-US" altLang="zh-CN" dirty="0"/>
                      <m:t>w</m:t>
                    </m:r>
                    <m:r>
                      <m:rPr>
                        <m:nor/>
                      </m:rPr>
                      <a:rPr lang="en-US" altLang="zh-CN" dirty="0"/>
                      <m:t>2 | </m:t>
                    </m:r>
                    <m:r>
                      <m:rPr>
                        <m:nor/>
                      </m:rPr>
                      <a:rPr lang="en-US" altLang="zh-CN" dirty="0"/>
                      <m:t>w</m:t>
                    </m:r>
                    <m:r>
                      <m:rPr>
                        <m:nor/>
                      </m:rPr>
                      <a:rPr lang="en-US" altLang="zh-CN" dirty="0"/>
                      <m:t>1</m:t>
                    </m:r>
                    <m:r>
                      <a:rPr lang="en-US" altLang="zh-CN" i="0" dirty="0" smtClean="0">
                        <a:latin typeface="Cambria Math"/>
                        <a:ea typeface="Cambria Math"/>
                      </a:rPr>
                      <m:t>∈</m:t>
                    </m:r>
                    <m:r>
                      <m:rPr>
                        <m:nor/>
                      </m:rPr>
                      <a:rPr lang="en-US" altLang="zh-CN" b="0" dirty="0" smtClean="0">
                        <a:latin typeface="Cambria Math"/>
                        <a:ea typeface="Cambria Math"/>
                      </a:rPr>
                      <m:t>L</m:t>
                    </m:r>
                    <m:r>
                      <m:rPr>
                        <m:nor/>
                      </m:rPr>
                      <a:rPr lang="en-US" altLang="zh-CN" b="0" dirty="0" smtClean="0">
                        <a:latin typeface="Cambria Math"/>
                        <a:ea typeface="Cambria Math"/>
                      </a:rPr>
                      <m:t>, </m:t>
                    </m:r>
                    <m:r>
                      <m:rPr>
                        <m:nor/>
                      </m:rPr>
                      <a:rPr lang="en-US" altLang="zh-CN" b="0" dirty="0" smtClean="0">
                        <a:latin typeface="Cambria Math"/>
                        <a:ea typeface="Cambria Math"/>
                      </a:rPr>
                      <m:t>w</m:t>
                    </m:r>
                    <m:r>
                      <m:rPr>
                        <m:nor/>
                      </m:rPr>
                      <a:rPr lang="en-US" altLang="zh-CN" b="0" dirty="0" smtClean="0">
                        <a:latin typeface="Cambria Math"/>
                        <a:ea typeface="Cambria Math"/>
                      </a:rPr>
                      <m:t>2</m:t>
                    </m:r>
                    <m:r>
                      <a:rPr lang="en-US" altLang="zh-CN" b="0" i="0" dirty="0" smtClean="0">
                        <a:latin typeface="Cambria Math"/>
                        <a:ea typeface="Cambria Math"/>
                      </a:rPr>
                      <m:t>∈</m:t>
                    </m:r>
                    <m:r>
                      <m:rPr>
                        <m:sty m:val="p"/>
                      </m:rPr>
                      <a:rPr lang="en-US" altLang="zh-CN" b="0" i="0" dirty="0" smtClean="0">
                        <a:latin typeface="Cambria Math"/>
                        <a:ea typeface="Cambria Math"/>
                      </a:rPr>
                      <m:t>M</m:t>
                    </m:r>
                    <m:r>
                      <m:rPr>
                        <m:nor/>
                      </m:rPr>
                      <a:rPr lang="en-US" altLang="zh-CN" dirty="0"/>
                      <m:t>}</m:t>
                    </m:r>
                  </m:oMath>
                </a14:m>
                <a:endParaRPr lang="en-US" altLang="zh-CN" dirty="0" smtClean="0"/>
              </a:p>
              <a:p>
                <a:r>
                  <a:rPr lang="zh-CN" altLang="en-US" dirty="0" smtClean="0"/>
                  <a:t>联合运算：</a:t>
                </a:r>
                <a:endParaRPr lang="en-US" altLang="zh-CN" dirty="0" smtClean="0"/>
              </a:p>
              <a:p>
                <a:pPr lvl="1"/>
                <a14:m>
                  <m:oMath xmlns:m="http://schemas.openxmlformats.org/officeDocument/2006/math">
                    <m:r>
                      <m:rPr>
                        <m:nor/>
                      </m:rPr>
                      <a:rPr lang="en-US" altLang="zh-CN" dirty="0"/>
                      <m:t>L</m:t>
                    </m:r>
                    <m:r>
                      <m:rPr>
                        <m:nor/>
                      </m:rPr>
                      <a:rPr lang="en-US" altLang="zh-CN" b="0" i="0" dirty="0" smtClean="0"/>
                      <m:t>+</m:t>
                    </m:r>
                    <m:r>
                      <m:rPr>
                        <m:nor/>
                      </m:rPr>
                      <a:rPr lang="en-US" altLang="zh-CN" dirty="0"/>
                      <m:t>M</m:t>
                    </m:r>
                    <m:r>
                      <m:rPr>
                        <m:nor/>
                      </m:rPr>
                      <a:rPr lang="en-US" altLang="zh-CN" dirty="0"/>
                      <m:t> = </m:t>
                    </m:r>
                    <m:r>
                      <m:rPr>
                        <m:nor/>
                      </m:rPr>
                      <a:rPr lang="en-US" altLang="zh-CN" b="0" i="0" dirty="0" smtClean="0"/>
                      <m:t>L</m:t>
                    </m:r>
                    <m:r>
                      <m:rPr>
                        <m:nor/>
                      </m:rPr>
                      <a:rPr lang="en-US" altLang="zh-CN" b="0" i="0" dirty="0" smtClean="0"/>
                      <m:t> </m:t>
                    </m:r>
                    <m:r>
                      <a:rPr lang="en-US" altLang="zh-CN" b="0" i="1" dirty="0" smtClean="0">
                        <a:latin typeface="Cambria Math"/>
                        <a:ea typeface="Cambria Math"/>
                      </a:rPr>
                      <m:t>∪</m:t>
                    </m:r>
                    <m:r>
                      <m:rPr>
                        <m:sty m:val="p"/>
                      </m:rPr>
                      <a:rPr lang="en-US" altLang="zh-CN" b="0" i="0" dirty="0" smtClean="0">
                        <a:latin typeface="Cambria Math"/>
                        <a:ea typeface="Cambria Math"/>
                      </a:rPr>
                      <m:t>M</m:t>
                    </m:r>
                  </m:oMath>
                </a14:m>
                <a:endParaRPr lang="en-US" altLang="zh-CN" b="0" dirty="0" smtClean="0">
                  <a:ea typeface="Cambria Math"/>
                </a:endParaRPr>
              </a:p>
              <a:p>
                <a:r>
                  <a:rPr lang="zh-CN" altLang="en-US" b="0" dirty="0" smtClean="0">
                    <a:ea typeface="Cambria Math"/>
                  </a:rPr>
                  <a:t>闭包运算</a:t>
                </a:r>
                <a:endParaRPr lang="en-US" altLang="zh-CN" b="0" dirty="0" smtClean="0">
                  <a:ea typeface="Cambria Math"/>
                </a:endParaRPr>
              </a:p>
              <a:p>
                <a:pPr lvl="1"/>
                <a14:m>
                  <m:oMath xmlns:m="http://schemas.openxmlformats.org/officeDocument/2006/math">
                    <m:r>
                      <m:rPr>
                        <m:nor/>
                      </m:rPr>
                      <a:rPr lang="en-US" altLang="zh-CN" dirty="0"/>
                      <m:t>L</m:t>
                    </m:r>
                    <m:r>
                      <m:rPr>
                        <m:nor/>
                      </m:rPr>
                      <a:rPr lang="en-US" altLang="zh-CN" b="0" dirty="0" smtClean="0"/>
                      <m:t>∗</m:t>
                    </m:r>
                    <m:r>
                      <a:rPr lang="en-US" altLang="zh-CN" b="0" i="0" dirty="0" smtClean="0">
                        <a:latin typeface="Cambria Math"/>
                      </a:rPr>
                      <m:t>=</m:t>
                    </m:r>
                    <m:d>
                      <m:dPr>
                        <m:begChr m:val="{"/>
                        <m:endChr m:val="|"/>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m:rPr>
                                <m:sty m:val="p"/>
                              </m:rPr>
                              <a:rPr lang="en-US" altLang="zh-CN" b="0" i="0" dirty="0" smtClean="0">
                                <a:latin typeface="Cambria Math"/>
                              </a:rPr>
                              <m:t>L</m:t>
                            </m:r>
                          </m:e>
                          <m:sup>
                            <m:r>
                              <m:rPr>
                                <m:sty m:val="p"/>
                              </m:rPr>
                              <a:rPr lang="en-US" altLang="zh-CN" b="0" i="0" dirty="0" smtClean="0">
                                <a:latin typeface="Cambria Math"/>
                              </a:rPr>
                              <m:t>i</m:t>
                            </m:r>
                          </m:sup>
                        </m:sSup>
                        <m:r>
                          <a:rPr lang="en-US" altLang="zh-CN" b="0" i="0" dirty="0" smtClean="0">
                            <a:latin typeface="Cambria Math"/>
                          </a:rPr>
                          <m:t> </m:t>
                        </m:r>
                      </m:e>
                    </m:d>
                    <m:r>
                      <a:rPr lang="en-US" altLang="zh-CN" b="0" i="0" dirty="0" smtClean="0">
                        <a:latin typeface="Cambria Math"/>
                      </a:rPr>
                      <m:t> </m:t>
                    </m:r>
                    <m:r>
                      <m:rPr>
                        <m:sty m:val="p"/>
                      </m:rPr>
                      <a:rPr lang="en-US" altLang="zh-CN" b="0" i="0" dirty="0" smtClean="0">
                        <a:latin typeface="Cambria Math"/>
                      </a:rPr>
                      <m:t>i</m:t>
                    </m:r>
                    <m:r>
                      <a:rPr lang="en-US" altLang="zh-CN" b="0" i="0" dirty="0" smtClean="0">
                        <a:latin typeface="Cambria Math"/>
                      </a:rPr>
                      <m:t>≥0}</m:t>
                    </m:r>
                  </m:oMath>
                </a14:m>
                <a:endParaRPr lang="en-US" altLang="zh-CN" b="0" dirty="0" smtClean="0">
                  <a:ea typeface="Cambria Math"/>
                </a:endParaRPr>
              </a:p>
              <a:p>
                <a:pPr lvl="1"/>
                <a:endParaRPr lang="en-US" altLang="zh-CN" b="0" dirty="0" smtClean="0">
                  <a:ea typeface="Cambria Math"/>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231" t="-22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90559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正规语言</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mn-ea"/>
                  </a:rPr>
                  <a:t>正规语言的几个例子</a:t>
                </a:r>
                <a:endParaRPr lang="en-US" altLang="zh-CN" dirty="0" smtClean="0">
                  <a:latin typeface="+mn-ea"/>
                </a:endParaRPr>
              </a:p>
              <a:p>
                <a:r>
                  <a:rPr lang="en-US" altLang="zh-CN" dirty="0" err="1" smtClean="0">
                    <a:latin typeface="+mn-ea"/>
                  </a:rPr>
                  <a:t>clj</a:t>
                </a:r>
                <a:r>
                  <a:rPr lang="en-US" altLang="zh-CN" dirty="0" smtClean="0">
                    <a:latin typeface="+mn-ea"/>
                  </a:rPr>
                  <a:t> + </a:t>
                </a:r>
                <a:r>
                  <a:rPr lang="en-US" altLang="zh-CN" dirty="0" err="1" smtClean="0">
                    <a:latin typeface="+mn-ea"/>
                  </a:rPr>
                  <a:t>cxm</a:t>
                </a:r>
                <a:r>
                  <a:rPr lang="en-US" altLang="zh-CN" dirty="0" smtClean="0">
                    <a:latin typeface="+mn-ea"/>
                  </a:rPr>
                  <a:t> = {</a:t>
                </a:r>
                <a:r>
                  <a:rPr lang="en-US" altLang="zh-CN" dirty="0" err="1" smtClean="0">
                    <a:latin typeface="+mn-ea"/>
                  </a:rPr>
                  <a:t>clj,cxm</a:t>
                </a:r>
                <a:r>
                  <a:rPr lang="en-US" altLang="zh-CN" dirty="0" smtClean="0">
                    <a:latin typeface="+mn-ea"/>
                  </a:rPr>
                  <a:t>}</a:t>
                </a:r>
              </a:p>
              <a:p>
                <a:r>
                  <a:rPr lang="en-US" altLang="zh-CN" b="0" dirty="0" smtClean="0">
                    <a:latin typeface="+mn-ea"/>
                  </a:rPr>
                  <a:t>c(</a:t>
                </a:r>
                <a:r>
                  <a:rPr lang="en-US" altLang="zh-CN" b="0" dirty="0" err="1" smtClean="0">
                    <a:latin typeface="+mn-ea"/>
                  </a:rPr>
                  <a:t>lj</a:t>
                </a:r>
                <a:r>
                  <a:rPr lang="en-US" altLang="zh-CN" b="0" dirty="0" smtClean="0">
                    <a:latin typeface="+mn-ea"/>
                  </a:rPr>
                  <a:t> + </a:t>
                </a:r>
                <a:r>
                  <a:rPr lang="en-US" altLang="zh-CN" b="0" dirty="0" err="1" smtClean="0">
                    <a:latin typeface="+mn-ea"/>
                  </a:rPr>
                  <a:t>xm</a:t>
                </a:r>
                <a:r>
                  <a:rPr lang="en-US" altLang="zh-CN" b="0" dirty="0" smtClean="0">
                    <a:latin typeface="+mn-ea"/>
                  </a:rPr>
                  <a:t>) = {</a:t>
                </a:r>
                <a:r>
                  <a:rPr lang="en-US" altLang="zh-CN" b="0" dirty="0" err="1" smtClean="0">
                    <a:latin typeface="+mn-ea"/>
                  </a:rPr>
                  <a:t>clj,cxm</a:t>
                </a:r>
                <a:r>
                  <a:rPr lang="en-US" altLang="zh-CN" b="0" dirty="0" smtClean="0">
                    <a:latin typeface="+mn-ea"/>
                  </a:rPr>
                  <a:t>}</a:t>
                </a:r>
              </a:p>
              <a:p>
                <a14:m>
                  <m:oMath xmlns:m="http://schemas.openxmlformats.org/officeDocument/2006/math">
                    <m:sSup>
                      <m:sSupPr>
                        <m:ctrlPr>
                          <a:rPr lang="en-US" altLang="zh-CN" i="1" dirty="0" smtClean="0">
                            <a:latin typeface="Cambria Math" panose="02040503050406030204" pitchFamily="18" charset="0"/>
                          </a:rPr>
                        </m:ctrlPr>
                      </m:sSupPr>
                      <m:e>
                        <m:r>
                          <a:rPr lang="en-US" altLang="zh-CN" b="0" i="1" dirty="0" smtClean="0">
                            <a:latin typeface="Cambria Math"/>
                          </a:rPr>
                          <m:t>233</m:t>
                        </m:r>
                      </m:e>
                      <m:sup>
                        <m:r>
                          <a:rPr lang="en-US" altLang="zh-CN" b="0" i="1" dirty="0" smtClean="0">
                            <a:latin typeface="Cambria Math"/>
                          </a:rPr>
                          <m:t>∗</m:t>
                        </m:r>
                      </m:sup>
                    </m:sSup>
                  </m:oMath>
                </a14:m>
                <a:r>
                  <a:rPr lang="en-US" altLang="zh-CN" b="0" dirty="0" smtClean="0">
                    <a:latin typeface="+mn-ea"/>
                  </a:rPr>
                  <a:t> = {233,2333,23333,233333…}</a:t>
                </a:r>
              </a:p>
              <a:p>
                <a:pPr marL="228600" lvl="1">
                  <a:spcBef>
                    <a:spcPts val="1000"/>
                  </a:spcBef>
                </a:pPr>
                <a:r>
                  <a:rPr lang="en-US" altLang="zh-CN" dirty="0" smtClean="0">
                    <a:latin typeface="+mn-ea"/>
                  </a:rPr>
                  <a:t>(</a:t>
                </a:r>
                <a:r>
                  <a:rPr lang="en-US" altLang="zh-CN" dirty="0" err="1" smtClean="0">
                    <a:latin typeface="+mn-ea"/>
                  </a:rPr>
                  <a:t>sr</a:t>
                </a:r>
                <a:r>
                  <a:rPr lang="en-US" altLang="zh-CN" dirty="0" smtClean="0">
                    <a:latin typeface="+mn-ea"/>
                  </a:rPr>
                  <a:t>+</a:t>
                </a:r>
                <a14:m>
                  <m:oMath xmlns:m="http://schemas.openxmlformats.org/officeDocument/2006/math">
                    <m:r>
                      <a:rPr lang="zh-CN" altLang="en-US" i="1">
                        <a:latin typeface="Cambria Math"/>
                      </a:rPr>
                      <m:t>𝜀</m:t>
                    </m:r>
                    <m:r>
                      <a:rPr lang="en-US" altLang="zh-CN" b="0" i="0" smtClean="0">
                        <a:latin typeface="Cambria Math"/>
                      </a:rPr>
                      <m:t>)</m:t>
                    </m:r>
                  </m:oMath>
                </a14:m>
                <a:r>
                  <a:rPr lang="en-US" altLang="zh-CN" dirty="0" smtClean="0">
                    <a:latin typeface="+mn-ea"/>
                  </a:rPr>
                  <a:t>o(rz+</a:t>
                </a:r>
                <a14:m>
                  <m:oMath xmlns:m="http://schemas.openxmlformats.org/officeDocument/2006/math">
                    <m:r>
                      <a:rPr lang="zh-CN" altLang="en-US" i="1">
                        <a:latin typeface="Cambria Math"/>
                      </a:rPr>
                      <m:t>𝜀</m:t>
                    </m:r>
                  </m:oMath>
                </a14:m>
                <a:r>
                  <a:rPr lang="en-US" altLang="zh-CN" b="0" dirty="0" smtClean="0">
                    <a:latin typeface="+mn-ea"/>
                  </a:rPr>
                  <a:t>) = {</a:t>
                </a:r>
                <a:r>
                  <a:rPr lang="en-US" altLang="zh-CN" b="0" dirty="0" err="1" smtClean="0">
                    <a:latin typeface="+mn-ea"/>
                  </a:rPr>
                  <a:t>sro,orz,srorz</a:t>
                </a:r>
                <a:r>
                  <a:rPr lang="en-US" altLang="zh-CN" b="0" dirty="0" smtClean="0">
                    <a:latin typeface="+mn-ea"/>
                  </a:rPr>
                  <a:t>}</a:t>
                </a:r>
              </a:p>
              <a:p>
                <a:pPr lvl="1"/>
                <a:endParaRPr lang="en-US" altLang="zh-CN" b="0" dirty="0" smtClean="0">
                  <a:ea typeface="Cambria Math"/>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31" t="-22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3072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正规语言</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20000"/>
              </a:bodyPr>
              <a:lstStyle/>
              <a:p>
                <a:r>
                  <a:rPr lang="zh-CN" altLang="en-US" dirty="0" smtClean="0">
                    <a:ea typeface="Cambria Math"/>
                  </a:rPr>
                  <a:t>写出以下语言的正规表达式：</a:t>
                </a:r>
                <a:endParaRPr lang="en-US" altLang="zh-CN" dirty="0" smtClean="0">
                  <a:ea typeface="Cambria Math"/>
                </a:endParaRPr>
              </a:p>
              <a:p>
                <a:pPr marL="228600" lvl="1">
                  <a:spcBef>
                    <a:spcPts val="1000"/>
                  </a:spcBef>
                </a:pPr>
                <a:r>
                  <a:rPr lang="en-US" altLang="zh-CN" dirty="0">
                    <a:ea typeface="楷体_GB2312" pitchFamily="49" charset="-122"/>
                  </a:rPr>
                  <a:t>{ w</a:t>
                </a:r>
                <a:r>
                  <a:rPr lang="en-US" altLang="zh-CN" dirty="0">
                    <a:ea typeface="楷体_GB2312" pitchFamily="49" charset="-122"/>
                    <a:sym typeface="Symbol" pitchFamily="18" charset="2"/>
                  </a:rPr>
                  <a:t></a:t>
                </a:r>
                <a:r>
                  <a:rPr lang="en-US" altLang="zh-CN" dirty="0">
                    <a:ea typeface="楷体_GB2312" pitchFamily="49" charset="-122"/>
                  </a:rPr>
                  <a:t>{a, b}* </a:t>
                </a:r>
                <a:r>
                  <a:rPr lang="en-US" altLang="zh-CN" dirty="0">
                    <a:ea typeface="楷体_GB2312" pitchFamily="49" charset="-122"/>
                    <a:sym typeface="Symbol" pitchFamily="18" charset="2"/>
                  </a:rPr>
                  <a:t></a:t>
                </a:r>
                <a:r>
                  <a:rPr lang="en-US" altLang="zh-CN" dirty="0">
                    <a:ea typeface="楷体_GB2312" pitchFamily="49" charset="-122"/>
                  </a:rPr>
                  <a:t> w </a:t>
                </a:r>
                <a:r>
                  <a:rPr lang="zh-CN" altLang="en-US" dirty="0">
                    <a:ea typeface="楷体_GB2312" pitchFamily="49" charset="-122"/>
                  </a:rPr>
                  <a:t>中既不包含子串 </a:t>
                </a:r>
                <a:r>
                  <a:rPr lang="en-US" altLang="zh-CN" dirty="0" err="1">
                    <a:ea typeface="楷体_GB2312" pitchFamily="49" charset="-122"/>
                  </a:rPr>
                  <a:t>aa</a:t>
                </a:r>
                <a:r>
                  <a:rPr lang="en-US" altLang="zh-CN" dirty="0">
                    <a:ea typeface="楷体_GB2312" pitchFamily="49" charset="-122"/>
                  </a:rPr>
                  <a:t> </a:t>
                </a:r>
                <a:r>
                  <a:rPr lang="zh-CN" altLang="en-US" dirty="0">
                    <a:ea typeface="楷体_GB2312" pitchFamily="49" charset="-122"/>
                  </a:rPr>
                  <a:t>，也不包含子串 </a:t>
                </a:r>
                <a:r>
                  <a:rPr lang="en-US" altLang="zh-CN" dirty="0">
                    <a:ea typeface="楷体_GB2312" pitchFamily="49" charset="-122"/>
                  </a:rPr>
                  <a:t>bb </a:t>
                </a:r>
                <a:r>
                  <a:rPr lang="en-US" altLang="zh-CN" dirty="0" smtClean="0">
                    <a:ea typeface="楷体_GB2312" pitchFamily="49" charset="-122"/>
                  </a:rPr>
                  <a:t>}</a:t>
                </a:r>
              </a:p>
              <a:p>
                <a:pPr marL="685800" lvl="2">
                  <a:spcBef>
                    <a:spcPts val="1000"/>
                  </a:spcBef>
                </a:pPr>
                <a:r>
                  <a:rPr lang="en-US" altLang="zh-CN" dirty="0" smtClean="0">
                    <a:ea typeface="楷体_GB2312" pitchFamily="49" charset="-122"/>
                  </a:rPr>
                  <a:t>(a+</a:t>
                </a:r>
                <a14:m>
                  <m:oMath xmlns:m="http://schemas.openxmlformats.org/officeDocument/2006/math">
                    <m:r>
                      <a:rPr lang="zh-CN" altLang="en-US" i="1">
                        <a:latin typeface="Cambria Math"/>
                      </a:rPr>
                      <m:t>𝜀</m:t>
                    </m:r>
                  </m:oMath>
                </a14:m>
                <a:r>
                  <a:rPr lang="en-US" altLang="zh-CN" dirty="0" smtClean="0">
                    <a:ea typeface="楷体_GB2312" pitchFamily="49" charset="-122"/>
                  </a:rPr>
                  <a:t>)(</a:t>
                </a:r>
                <a:r>
                  <a:rPr lang="en-US" altLang="zh-CN" dirty="0" err="1" smtClean="0">
                    <a:ea typeface="楷体_GB2312" pitchFamily="49" charset="-122"/>
                  </a:rPr>
                  <a:t>ba</a:t>
                </a:r>
                <a:r>
                  <a:rPr lang="en-US" altLang="zh-CN" dirty="0" smtClean="0">
                    <a:ea typeface="楷体_GB2312" pitchFamily="49" charset="-122"/>
                  </a:rPr>
                  <a:t>)* + (b+</a:t>
                </a:r>
                <a14:m>
                  <m:oMath xmlns:m="http://schemas.openxmlformats.org/officeDocument/2006/math">
                    <m:r>
                      <a:rPr lang="zh-CN" altLang="en-US" i="1">
                        <a:latin typeface="Cambria Math"/>
                      </a:rPr>
                      <m:t>𝜀</m:t>
                    </m:r>
                  </m:oMath>
                </a14:m>
                <a:r>
                  <a:rPr lang="en-US" altLang="zh-CN" dirty="0" smtClean="0">
                    <a:ea typeface="楷体_GB2312" pitchFamily="49" charset="-122"/>
                  </a:rPr>
                  <a:t>)(</a:t>
                </a:r>
                <a:r>
                  <a:rPr lang="en-US" altLang="zh-CN" dirty="0" err="1" smtClean="0">
                    <a:ea typeface="楷体_GB2312" pitchFamily="49" charset="-122"/>
                  </a:rPr>
                  <a:t>ab</a:t>
                </a:r>
                <a:r>
                  <a:rPr lang="en-US" altLang="zh-CN" dirty="0" smtClean="0">
                    <a:ea typeface="楷体_GB2312" pitchFamily="49" charset="-122"/>
                  </a:rPr>
                  <a:t>)*</a:t>
                </a:r>
              </a:p>
              <a:p>
                <a:pPr marL="228600" lvl="1">
                  <a:spcBef>
                    <a:spcPts val="1000"/>
                  </a:spcBef>
                </a:pPr>
                <a:r>
                  <a:rPr lang="en-US" altLang="zh-CN" dirty="0" smtClean="0">
                    <a:ea typeface="楷体_GB2312" pitchFamily="49" charset="-122"/>
                  </a:rPr>
                  <a:t>{ </a:t>
                </a:r>
                <a:r>
                  <a:rPr lang="en-US" altLang="zh-CN" dirty="0" err="1">
                    <a:ea typeface="楷体_GB2312" pitchFamily="49" charset="-122"/>
                  </a:rPr>
                  <a:t>a</a:t>
                </a:r>
                <a:r>
                  <a:rPr lang="en-US" altLang="zh-CN" baseline="30000" dirty="0" err="1">
                    <a:ea typeface="楷体_GB2312" pitchFamily="49" charset="-122"/>
                  </a:rPr>
                  <a:t>n</a:t>
                </a:r>
                <a:r>
                  <a:rPr lang="en-US" altLang="zh-CN" dirty="0" err="1">
                    <a:ea typeface="楷体_GB2312" pitchFamily="49" charset="-122"/>
                  </a:rPr>
                  <a:t>b</a:t>
                </a:r>
                <a:r>
                  <a:rPr lang="en-US" altLang="zh-CN" baseline="30000" dirty="0" err="1">
                    <a:ea typeface="楷体_GB2312" pitchFamily="49" charset="-122"/>
                  </a:rPr>
                  <a:t>m</a:t>
                </a:r>
                <a:r>
                  <a:rPr lang="en-US" altLang="zh-CN" dirty="0">
                    <a:ea typeface="楷体_GB2312" pitchFamily="49" charset="-122"/>
                    <a:sym typeface="Symbol"/>
                  </a:rPr>
                  <a:t></a:t>
                </a:r>
                <a:r>
                  <a:rPr lang="en-US" altLang="zh-CN" dirty="0">
                    <a:ea typeface="楷体_GB2312" pitchFamily="49" charset="-122"/>
                  </a:rPr>
                  <a:t> n , m </a:t>
                </a:r>
                <a:r>
                  <a:rPr lang="en-US" altLang="zh-CN" dirty="0">
                    <a:ea typeface="楷体_GB2312" pitchFamily="49" charset="-122"/>
                    <a:sym typeface="Symbol"/>
                  </a:rPr>
                  <a:t></a:t>
                </a:r>
                <a:r>
                  <a:rPr lang="en-US" altLang="zh-CN" dirty="0">
                    <a:ea typeface="楷体_GB2312" pitchFamily="49" charset="-122"/>
                  </a:rPr>
                  <a:t> 0 </a:t>
                </a:r>
                <a:r>
                  <a:rPr lang="zh-CN" altLang="zh-CN" dirty="0">
                    <a:ea typeface="楷体_GB2312" pitchFamily="49" charset="-122"/>
                  </a:rPr>
                  <a:t>且 </a:t>
                </a:r>
                <a:r>
                  <a:rPr lang="en-US" altLang="zh-CN" dirty="0">
                    <a:ea typeface="楷体_GB2312" pitchFamily="49" charset="-122"/>
                  </a:rPr>
                  <a:t>n + m </a:t>
                </a:r>
                <a:r>
                  <a:rPr lang="zh-CN" altLang="zh-CN" dirty="0">
                    <a:ea typeface="楷体_GB2312" pitchFamily="49" charset="-122"/>
                  </a:rPr>
                  <a:t>为偶数 </a:t>
                </a:r>
                <a:r>
                  <a:rPr lang="en-US" altLang="zh-CN" dirty="0" smtClean="0">
                    <a:ea typeface="楷体_GB2312" pitchFamily="49" charset="-122"/>
                  </a:rPr>
                  <a:t>}</a:t>
                </a:r>
              </a:p>
              <a:p>
                <a:pPr marL="685800" lvl="2">
                  <a:spcBef>
                    <a:spcPts val="1000"/>
                  </a:spcBef>
                </a:pPr>
                <a:r>
                  <a:rPr lang="en-US" altLang="zh-CN" dirty="0" smtClean="0">
                    <a:ea typeface="楷体_GB2312" pitchFamily="49" charset="-122"/>
                  </a:rPr>
                  <a:t>a(</a:t>
                </a:r>
                <a:r>
                  <a:rPr lang="en-US" altLang="zh-CN" dirty="0" err="1" smtClean="0">
                    <a:ea typeface="楷体_GB2312" pitchFamily="49" charset="-122"/>
                  </a:rPr>
                  <a:t>aa</a:t>
                </a:r>
                <a:r>
                  <a:rPr lang="en-US" altLang="zh-CN" dirty="0" smtClean="0">
                    <a:ea typeface="楷体_GB2312" pitchFamily="49" charset="-122"/>
                  </a:rPr>
                  <a:t>)*b(bb)* + (</a:t>
                </a:r>
                <a:r>
                  <a:rPr lang="en-US" altLang="zh-CN" dirty="0" err="1" smtClean="0">
                    <a:ea typeface="楷体_GB2312" pitchFamily="49" charset="-122"/>
                  </a:rPr>
                  <a:t>aa</a:t>
                </a:r>
                <a:r>
                  <a:rPr lang="en-US" altLang="zh-CN" dirty="0" smtClean="0">
                    <a:ea typeface="楷体_GB2312" pitchFamily="49" charset="-122"/>
                  </a:rPr>
                  <a:t>)*(bb)*</a:t>
                </a:r>
              </a:p>
              <a:p>
                <a:pPr marL="228600" lvl="1">
                  <a:spcBef>
                    <a:spcPts val="1000"/>
                  </a:spcBef>
                </a:pPr>
                <a:r>
                  <a:rPr lang="en-US" altLang="zh-CN" dirty="0">
                    <a:ea typeface="楷体_GB2312" pitchFamily="49" charset="-122"/>
                  </a:rPr>
                  <a:t>{ w</a:t>
                </a:r>
                <a:r>
                  <a:rPr lang="en-US" altLang="zh-CN" dirty="0">
                    <a:ea typeface="楷体_GB2312" pitchFamily="49" charset="-122"/>
                    <a:sym typeface="Symbol" pitchFamily="18" charset="2"/>
                  </a:rPr>
                  <a:t></a:t>
                </a:r>
                <a:r>
                  <a:rPr lang="en-US" altLang="zh-CN" dirty="0">
                    <a:ea typeface="楷体_GB2312" pitchFamily="49" charset="-122"/>
                  </a:rPr>
                  <a:t>{a, b}* </a:t>
                </a:r>
                <a:r>
                  <a:rPr lang="en-US" altLang="zh-CN" dirty="0">
                    <a:ea typeface="楷体_GB2312" pitchFamily="49" charset="-122"/>
                    <a:sym typeface="Symbol" pitchFamily="18" charset="2"/>
                  </a:rPr>
                  <a:t></a:t>
                </a:r>
                <a:r>
                  <a:rPr lang="en-US" altLang="zh-CN" dirty="0">
                    <a:ea typeface="楷体_GB2312" pitchFamily="49" charset="-122"/>
                  </a:rPr>
                  <a:t> w </a:t>
                </a:r>
                <a:r>
                  <a:rPr lang="zh-CN" altLang="en-US" dirty="0" smtClean="0">
                    <a:ea typeface="楷体_GB2312" pitchFamily="49" charset="-122"/>
                  </a:rPr>
                  <a:t>中不</a:t>
                </a:r>
                <a:r>
                  <a:rPr lang="zh-CN" altLang="en-US" dirty="0">
                    <a:ea typeface="楷体_GB2312" pitchFamily="49" charset="-122"/>
                  </a:rPr>
                  <a:t>包含子串 </a:t>
                </a:r>
                <a:r>
                  <a:rPr lang="en-US" altLang="zh-CN" dirty="0" err="1" smtClean="0">
                    <a:ea typeface="楷体_GB2312" pitchFamily="49" charset="-122"/>
                  </a:rPr>
                  <a:t>aa</a:t>
                </a:r>
                <a:r>
                  <a:rPr lang="en-US" altLang="zh-CN" dirty="0" smtClean="0">
                    <a:ea typeface="楷体_GB2312" pitchFamily="49" charset="-122"/>
                  </a:rPr>
                  <a:t>}</a:t>
                </a:r>
              </a:p>
              <a:p>
                <a:pPr marL="685800" lvl="2">
                  <a:spcBef>
                    <a:spcPts val="1000"/>
                  </a:spcBef>
                </a:pPr>
                <a:r>
                  <a:rPr lang="en-US" altLang="zh-CN" dirty="0" smtClean="0">
                    <a:ea typeface="楷体_GB2312" pitchFamily="49" charset="-122"/>
                  </a:rPr>
                  <a:t>(</a:t>
                </a:r>
                <a:r>
                  <a:rPr lang="en-US" altLang="zh-CN" dirty="0" err="1" smtClean="0">
                    <a:ea typeface="楷体_GB2312" pitchFamily="49" charset="-122"/>
                  </a:rPr>
                  <a:t>ab</a:t>
                </a:r>
                <a:r>
                  <a:rPr lang="en-US" altLang="zh-CN" dirty="0" smtClean="0">
                    <a:ea typeface="楷体_GB2312" pitchFamily="49" charset="-122"/>
                  </a:rPr>
                  <a:t> + b)*(a+</a:t>
                </a:r>
                <a14:m>
                  <m:oMath xmlns:m="http://schemas.openxmlformats.org/officeDocument/2006/math">
                    <m:r>
                      <a:rPr lang="zh-CN" altLang="en-US" i="1">
                        <a:latin typeface="Cambria Math"/>
                      </a:rPr>
                      <m:t>𝜀</m:t>
                    </m:r>
                  </m:oMath>
                </a14:m>
                <a:r>
                  <a:rPr lang="en-US" altLang="zh-CN" dirty="0" smtClean="0">
                    <a:ea typeface="楷体_GB2312" pitchFamily="49" charset="-122"/>
                  </a:rPr>
                  <a:t>)</a:t>
                </a:r>
              </a:p>
              <a:p>
                <a:pPr marL="342900" lvl="1" indent="-342900">
                  <a:spcBef>
                    <a:spcPts val="1000"/>
                  </a:spcBef>
                </a:pPr>
                <a:r>
                  <a:rPr lang="en-US" altLang="zh-CN" dirty="0">
                    <a:ea typeface="楷体_GB2312" pitchFamily="49" charset="-122"/>
                  </a:rPr>
                  <a:t>{ </a:t>
                </a:r>
                <a:r>
                  <a:rPr lang="en-US" altLang="zh-CN" dirty="0" err="1" smtClean="0">
                    <a:ea typeface="楷体_GB2312" pitchFamily="49" charset="-122"/>
                  </a:rPr>
                  <a:t>a</a:t>
                </a:r>
                <a:r>
                  <a:rPr lang="en-US" altLang="zh-CN" baseline="30000" dirty="0" err="1" smtClean="0">
                    <a:ea typeface="楷体_GB2312" pitchFamily="49" charset="-122"/>
                  </a:rPr>
                  <a:t>n</a:t>
                </a:r>
                <a:r>
                  <a:rPr lang="en-US" altLang="zh-CN" dirty="0" err="1" smtClean="0">
                    <a:ea typeface="楷体_GB2312" pitchFamily="49" charset="-122"/>
                  </a:rPr>
                  <a:t>b</a:t>
                </a:r>
                <a:r>
                  <a:rPr lang="en-US" altLang="zh-CN" baseline="30000" dirty="0" err="1" smtClean="0">
                    <a:ea typeface="楷体_GB2312" pitchFamily="49" charset="-122"/>
                  </a:rPr>
                  <a:t>n</a:t>
                </a:r>
                <a:r>
                  <a:rPr lang="en-US" altLang="zh-CN" dirty="0" smtClean="0">
                    <a:ea typeface="楷体_GB2312" pitchFamily="49" charset="-122"/>
                  </a:rPr>
                  <a:t>}</a:t>
                </a:r>
              </a:p>
              <a:p>
                <a:pPr marL="800100" lvl="2" indent="-342900">
                  <a:spcBef>
                    <a:spcPts val="1000"/>
                  </a:spcBef>
                </a:pPr>
                <a:r>
                  <a:rPr lang="en-US" altLang="zh-CN" dirty="0" smtClean="0">
                    <a:latin typeface="+mn-ea"/>
                  </a:rPr>
                  <a:t>???</a:t>
                </a:r>
                <a:endParaRPr lang="en-US" altLang="zh-CN" dirty="0">
                  <a:latin typeface="+mn-ea"/>
                </a:endParaRPr>
              </a:p>
              <a:p>
                <a:pPr marL="800100" lvl="2" indent="-342900">
                  <a:spcBef>
                    <a:spcPts val="1000"/>
                  </a:spcBef>
                </a:pPr>
                <a:endParaRPr lang="en-US" altLang="zh-CN" dirty="0">
                  <a:ea typeface="楷体_GB2312" pitchFamily="49" charset="-122"/>
                </a:endParaRPr>
              </a:p>
              <a:p>
                <a:pPr marL="228600" lvl="1">
                  <a:spcBef>
                    <a:spcPts val="1000"/>
                  </a:spcBef>
                </a:pPr>
                <a:endParaRPr lang="en-US" altLang="zh-CN" dirty="0" smtClean="0">
                  <a:ea typeface="楷体_GB2312" pitchFamily="49" charset="-122"/>
                </a:endParaRPr>
              </a:p>
              <a:p>
                <a:pPr marL="228600" lvl="1">
                  <a:spcBef>
                    <a:spcPts val="1000"/>
                  </a:spcBef>
                </a:pPr>
                <a:endParaRPr lang="en-US" altLang="zh-CN" dirty="0">
                  <a:ea typeface="楷体_GB2312" pitchFamily="49" charset="-122"/>
                </a:endParaRPr>
              </a:p>
              <a:p>
                <a:endParaRPr lang="en-US" altLang="zh-CN" dirty="0" smtClean="0">
                  <a:ea typeface="Cambria Math"/>
                </a:endParaRPr>
              </a:p>
              <a:p>
                <a:pPr lvl="1"/>
                <a:endParaRPr lang="en-US" altLang="zh-CN" dirty="0" smtClean="0">
                  <a:ea typeface="Cambria Math"/>
                </a:endParaRPr>
              </a:p>
              <a:p>
                <a:endParaRPr lang="en-US" altLang="zh-CN" dirty="0" smtClean="0">
                  <a:ea typeface="Cambria Math"/>
                </a:endParaRPr>
              </a:p>
              <a:p>
                <a:endParaRPr lang="en-US" altLang="zh-CN" dirty="0" smtClean="0">
                  <a:ea typeface="Cambria Math"/>
                </a:endParaRPr>
              </a:p>
              <a:p>
                <a:endParaRPr lang="en-US" altLang="zh-CN" b="0" dirty="0" smtClean="0">
                  <a:ea typeface="Cambria Math"/>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62" t="-24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8678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确定型有限状态自动机</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285750" lvl="1" indent="-285750">
                  <a:spcBef>
                    <a:spcPts val="1000"/>
                  </a:spcBef>
                </a:pPr>
                <a14:m>
                  <m:oMath xmlns:m="http://schemas.openxmlformats.org/officeDocument/2006/math">
                    <m:r>
                      <a:rPr lang="en-US" altLang="zh-CN" b="0" i="1" smtClean="0">
                        <a:latin typeface="Cambria Math" panose="02040503050406030204" pitchFamily="18" charset="0"/>
                        <a:ea typeface="楷体_GB2312" pitchFamily="49" charset="-122"/>
                      </a:rPr>
                      <m:t>𝐴</m:t>
                    </m:r>
                    <m:r>
                      <a:rPr lang="en-US" altLang="zh-CN" b="0" i="1" smtClean="0">
                        <a:latin typeface="Cambria Math" panose="02040503050406030204" pitchFamily="18" charset="0"/>
                        <a:ea typeface="楷体_GB2312" pitchFamily="49" charset="-122"/>
                      </a:rPr>
                      <m:t> =(</m:t>
                    </m:r>
                    <m:r>
                      <a:rPr lang="en-US" altLang="zh-CN" b="0" i="1" smtClean="0">
                        <a:latin typeface="Cambria Math" panose="02040503050406030204" pitchFamily="18" charset="0"/>
                        <a:ea typeface="楷体_GB2312" pitchFamily="49" charset="-122"/>
                      </a:rPr>
                      <m:t>𝑄</m:t>
                    </m:r>
                    <m:r>
                      <a:rPr lang="en-US" altLang="zh-CN" b="0" i="1" smtClean="0">
                        <a:latin typeface="Cambria Math" panose="02040503050406030204" pitchFamily="18" charset="0"/>
                        <a:ea typeface="楷体_GB2312" pitchFamily="49" charset="-122"/>
                      </a:rPr>
                      <m:t>,</m:t>
                    </m:r>
                    <m:r>
                      <m:rPr>
                        <m:sty m:val="p"/>
                      </m:rPr>
                      <a:rPr lang="el-GR" altLang="zh-CN" b="0" i="1" smtClean="0">
                        <a:latin typeface="Cambria Math" panose="02040503050406030204" pitchFamily="18" charset="0"/>
                        <a:ea typeface="Cambria Math" panose="02040503050406030204" pitchFamily="18" charset="0"/>
                      </a:rPr>
                      <m:t>Σ</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𝛿</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楷体_GB2312" pitchFamily="49" charset="-122"/>
                      </a:rPr>
                      <m:t>)</m:t>
                    </m:r>
                  </m:oMath>
                </a14:m>
                <a:endParaRPr lang="en-US" altLang="zh-CN" dirty="0" smtClean="0">
                  <a:ea typeface="楷体_GB2312" pitchFamily="49" charset="-122"/>
                </a:endParaRPr>
              </a:p>
              <a:p>
                <a:pPr marL="285750" lvl="1" indent="-285750">
                  <a:spcBef>
                    <a:spcPts val="1000"/>
                  </a:spcBef>
                </a:pPr>
                <a14:m>
                  <m:oMath xmlns:m="http://schemas.openxmlformats.org/officeDocument/2006/math">
                    <m:r>
                      <a:rPr lang="en-US" altLang="zh-CN" i="1">
                        <a:latin typeface="Cambria Math" panose="02040503050406030204" pitchFamily="18" charset="0"/>
                        <a:ea typeface="楷体_GB2312" pitchFamily="49" charset="-122"/>
                      </a:rPr>
                      <m:t>𝑄</m:t>
                    </m:r>
                  </m:oMath>
                </a14:m>
                <a:r>
                  <a:rPr lang="zh-CN" altLang="en-US" dirty="0" smtClean="0">
                    <a:ea typeface="楷体_GB2312" pitchFamily="49" charset="-122"/>
                  </a:rPr>
                  <a:t>是有限的状态集</a:t>
                </a:r>
                <a:endParaRPr lang="en-US" altLang="zh-CN" dirty="0" smtClean="0">
                  <a:ea typeface="楷体_GB2312" pitchFamily="49" charset="-122"/>
                </a:endParaRPr>
              </a:p>
              <a:p>
                <a:pPr marL="285750" lvl="1" indent="-285750">
                  <a:spcBef>
                    <a:spcPts val="1000"/>
                  </a:spcBef>
                </a:pP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Σ</m:t>
                    </m:r>
                  </m:oMath>
                </a14:m>
                <a:r>
                  <a:rPr lang="zh-CN" altLang="en-US" dirty="0" smtClean="0">
                    <a:ea typeface="楷体_GB2312" pitchFamily="49" charset="-122"/>
                  </a:rPr>
                  <a:t>是有限的符号表</a:t>
                </a:r>
                <a:endParaRPr lang="en-US" altLang="zh-CN" dirty="0" smtClean="0">
                  <a:ea typeface="楷体_GB2312" pitchFamily="49" charset="-122"/>
                </a:endParaRPr>
              </a:p>
              <a:p>
                <a:pPr marL="285750" lvl="1" indent="-285750">
                  <a:spcBef>
                    <a:spcPts val="1000"/>
                  </a:spcBef>
                </a:pPr>
                <a14:m>
                  <m:oMath xmlns:m="http://schemas.openxmlformats.org/officeDocument/2006/math">
                    <m:r>
                      <a:rPr lang="zh-CN" altLang="en-US" i="1">
                        <a:latin typeface="Cambria Math" panose="02040503050406030204" pitchFamily="18" charset="0"/>
                        <a:ea typeface="Cambria Math" panose="02040503050406030204" pitchFamily="18" charset="0"/>
                      </a:rPr>
                      <m:t>𝛿</m:t>
                    </m:r>
                  </m:oMath>
                </a14:m>
                <a:r>
                  <a:rPr lang="zh-CN" altLang="en-US" dirty="0" smtClean="0">
                    <a:ea typeface="楷体_GB2312" pitchFamily="49" charset="-122"/>
                  </a:rPr>
                  <a:t>是转移函数，对于确定型有限状态自动机，</a:t>
                </a:r>
                <a14:m>
                  <m:oMath xmlns:m="http://schemas.openxmlformats.org/officeDocument/2006/math">
                    <m:r>
                      <a:rPr lang="zh-CN" altLang="en-US" i="1" smtClean="0">
                        <a:latin typeface="Cambria Math" panose="02040503050406030204" pitchFamily="18" charset="0"/>
                        <a:ea typeface="楷体_GB2312" pitchFamily="49" charset="-122"/>
                      </a:rPr>
                      <m:t>∀</m:t>
                    </m:r>
                    <m:r>
                      <m:rPr>
                        <m:sty m:val="p"/>
                      </m:rPr>
                      <a:rPr lang="en-US" altLang="zh-CN" i="1">
                        <a:latin typeface="Cambria Math" panose="02040503050406030204" pitchFamily="18" charset="0"/>
                        <a:ea typeface="楷体_GB2312" pitchFamily="49" charset="-122"/>
                      </a:rPr>
                      <m:t>q</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Σ</m:t>
                    </m:r>
                    <m:r>
                      <a:rPr lang="en-US" altLang="zh-CN" b="0"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𝛿</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)都</m:t>
                    </m:r>
                  </m:oMath>
                </a14:m>
                <a:r>
                  <a:rPr lang="zh-CN" altLang="en-US" dirty="0" smtClean="0">
                    <a:ea typeface="楷体_GB2312" pitchFamily="49" charset="-122"/>
                  </a:rPr>
                  <a:t>有定义</a:t>
                </a:r>
                <a:endParaRPr lang="en-US" altLang="zh-CN" dirty="0" smtClean="0">
                  <a:ea typeface="楷体_GB2312" pitchFamily="49" charset="-122"/>
                </a:endParaRPr>
              </a:p>
              <a:p>
                <a:pPr marL="285750" lvl="1" indent="-285750">
                  <a:spcBef>
                    <a:spcPts val="1000"/>
                  </a:spcBef>
                </a:pPr>
                <a14:m>
                  <m:oMath xmlns:m="http://schemas.openxmlformats.org/officeDocument/2006/math">
                    <m:r>
                      <a:rPr lang="en-US" altLang="zh-CN" i="1">
                        <a:latin typeface="Cambria Math" panose="02040503050406030204" pitchFamily="18" charset="0"/>
                        <a:ea typeface="Cambria Math" panose="02040503050406030204" pitchFamily="18" charset="0"/>
                      </a:rPr>
                      <m:t>𝑞</m:t>
                    </m:r>
                    <m:r>
                      <a:rPr lang="en-US" altLang="zh-CN" i="1">
                        <a:latin typeface="Cambria Math" panose="02040503050406030204" pitchFamily="18" charset="0"/>
                        <a:ea typeface="Cambria Math" panose="02040503050406030204" pitchFamily="18" charset="0"/>
                      </a:rPr>
                      <m:t>0</m:t>
                    </m:r>
                  </m:oMath>
                </a14:m>
                <a:r>
                  <a:rPr lang="zh-CN" altLang="en-US" dirty="0" smtClean="0">
                    <a:ea typeface="楷体_GB2312" pitchFamily="49" charset="-122"/>
                  </a:rPr>
                  <a:t>是初始状态</a:t>
                </a:r>
                <a:endParaRPr lang="en-US" altLang="zh-CN" dirty="0">
                  <a:ea typeface="楷体_GB2312" pitchFamily="49" charset="-122"/>
                </a:endParaRPr>
              </a:p>
              <a:p>
                <a:pPr marL="228600" lvl="1">
                  <a:spcBef>
                    <a:spcPts val="1000"/>
                  </a:spcBef>
                </a:pPr>
                <a14:m>
                  <m:oMath xmlns:m="http://schemas.openxmlformats.org/officeDocument/2006/math">
                    <m:r>
                      <a:rPr lang="en-US" altLang="zh-CN" i="1">
                        <a:latin typeface="Cambria Math" panose="02040503050406030204" pitchFamily="18" charset="0"/>
                        <a:ea typeface="楷体_GB2312" pitchFamily="49" charset="-122"/>
                      </a:rPr>
                      <m:t>𝐹</m:t>
                    </m:r>
                  </m:oMath>
                </a14:m>
                <a:r>
                  <a:rPr lang="zh-CN" altLang="en-US" dirty="0" smtClean="0">
                    <a:ea typeface="楷体_GB2312" pitchFamily="49" charset="-122"/>
                  </a:rPr>
                  <a:t>是终态集合，</a:t>
                </a:r>
                <a14:m>
                  <m:oMath xmlns:m="http://schemas.openxmlformats.org/officeDocument/2006/math">
                    <m:r>
                      <a:rPr lang="en-US" altLang="zh-CN" b="0" i="1" smtClean="0">
                        <a:latin typeface="Cambria Math" panose="02040503050406030204" pitchFamily="18" charset="0"/>
                        <a:ea typeface="楷体_GB2312" pitchFamily="49" charset="-122"/>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𝑄</m:t>
                    </m:r>
                  </m:oMath>
                </a14:m>
                <a:endParaRPr lang="en-US" altLang="zh-CN" dirty="0" smtClean="0">
                  <a:ea typeface="楷体_GB2312" pitchFamily="49" charset="-122"/>
                </a:endParaRPr>
              </a:p>
              <a:p>
                <a:pPr marL="228600" lvl="1">
                  <a:spcBef>
                    <a:spcPts val="1000"/>
                  </a:spcBef>
                </a:pPr>
                <a:endParaRPr lang="en-US" altLang="zh-CN" dirty="0">
                  <a:ea typeface="楷体_GB2312" pitchFamily="49" charset="-122"/>
                </a:endParaRPr>
              </a:p>
              <a:p>
                <a:endParaRPr lang="en-US" altLang="zh-CN" dirty="0" smtClean="0">
                  <a:ea typeface="Cambria Math"/>
                </a:endParaRPr>
              </a:p>
              <a:p>
                <a:pPr lvl="1"/>
                <a:endParaRPr lang="en-US" altLang="zh-CN" dirty="0" smtClean="0">
                  <a:ea typeface="Cambria Math"/>
                </a:endParaRPr>
              </a:p>
              <a:p>
                <a:endParaRPr lang="en-US" altLang="zh-CN" dirty="0" smtClean="0">
                  <a:ea typeface="Cambria Math"/>
                </a:endParaRPr>
              </a:p>
              <a:p>
                <a:endParaRPr lang="en-US" altLang="zh-CN" dirty="0" smtClean="0">
                  <a:ea typeface="Cambria Math"/>
                </a:endParaRPr>
              </a:p>
              <a:p>
                <a:endParaRPr lang="en-US" altLang="zh-CN" b="0" dirty="0" smtClean="0">
                  <a:ea typeface="Cambria Math"/>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62" t="-15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601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6167438" y="2397126"/>
            <a:ext cx="4114800" cy="3662541"/>
          </a:xfrm>
          <a:prstGeom prst="rect">
            <a:avLst/>
          </a:prstGeom>
          <a:noFill/>
          <a:ln w="9525">
            <a:noFill/>
            <a:miter lim="800000"/>
            <a:headEnd/>
            <a:tailEnd/>
          </a:ln>
          <a:effectLst/>
        </p:spPr>
        <p:txBody>
          <a:bodyPr>
            <a:spAutoFit/>
          </a:bodyPr>
          <a:lstStyle/>
          <a:p>
            <a:pPr algn="l">
              <a:buClr>
                <a:srgbClr val="800080"/>
              </a:buClr>
            </a:pPr>
            <a:r>
              <a:rPr lang="en-US" altLang="zh-CN" sz="2400" dirty="0" smtClean="0">
                <a:latin typeface="Arial" pitchFamily="34" charset="0"/>
                <a:ea typeface="华文行楷" pitchFamily="2" charset="-122"/>
              </a:rPr>
              <a:t>Q </a:t>
            </a:r>
            <a:r>
              <a:rPr lang="en-US" altLang="zh-CN" sz="2400" dirty="0">
                <a:latin typeface="Arial" pitchFamily="34" charset="0"/>
                <a:ea typeface="华文行楷" pitchFamily="2" charset="-122"/>
              </a:rPr>
              <a:t>= {q</a:t>
            </a:r>
            <a:r>
              <a:rPr lang="en-US" altLang="zh-CN" sz="2400" baseline="-25000" dirty="0">
                <a:latin typeface="Arial" pitchFamily="34" charset="0"/>
                <a:ea typeface="华文行楷" pitchFamily="2" charset="-122"/>
              </a:rPr>
              <a:t>0 </a:t>
            </a:r>
            <a:r>
              <a:rPr lang="en-US" altLang="zh-CN" sz="2400" dirty="0">
                <a:latin typeface="Arial" pitchFamily="34" charset="0"/>
                <a:ea typeface="华文行楷" pitchFamily="2" charset="-122"/>
              </a:rPr>
              <a:t>, q</a:t>
            </a:r>
            <a:r>
              <a:rPr lang="en-US" altLang="zh-CN" sz="2400" baseline="-25000" dirty="0">
                <a:latin typeface="Arial" pitchFamily="34" charset="0"/>
                <a:ea typeface="华文行楷" pitchFamily="2" charset="-122"/>
              </a:rPr>
              <a:t>1 </a:t>
            </a:r>
            <a:r>
              <a:rPr lang="en-US" altLang="zh-CN" sz="2400" dirty="0">
                <a:latin typeface="Arial" pitchFamily="34" charset="0"/>
                <a:ea typeface="华文行楷" pitchFamily="2" charset="-122"/>
              </a:rPr>
              <a:t>, q</a:t>
            </a:r>
            <a:r>
              <a:rPr lang="en-US" altLang="zh-CN" sz="2400" baseline="-25000" dirty="0">
                <a:latin typeface="Arial" pitchFamily="34" charset="0"/>
                <a:ea typeface="华文行楷" pitchFamily="2" charset="-122"/>
              </a:rPr>
              <a:t>2 </a:t>
            </a:r>
            <a:r>
              <a:rPr lang="en-US" altLang="zh-CN" sz="2400" dirty="0">
                <a:latin typeface="Arial" pitchFamily="34" charset="0"/>
                <a:ea typeface="华文行楷" pitchFamily="2" charset="-122"/>
              </a:rPr>
              <a:t>, q</a:t>
            </a:r>
            <a:r>
              <a:rPr lang="en-US" altLang="zh-CN" sz="2400" baseline="-25000" dirty="0">
                <a:latin typeface="Arial" pitchFamily="34" charset="0"/>
                <a:ea typeface="华文行楷" pitchFamily="2" charset="-122"/>
              </a:rPr>
              <a:t>3 </a:t>
            </a:r>
            <a:r>
              <a:rPr lang="en-US" altLang="zh-CN" sz="2400" dirty="0">
                <a:latin typeface="Arial" pitchFamily="34" charset="0"/>
                <a:ea typeface="华文行楷" pitchFamily="2" charset="-122"/>
              </a:rPr>
              <a:t>}</a:t>
            </a:r>
            <a:endParaRPr lang="en-US" altLang="zh-CN" sz="2400" baseline="-25000" dirty="0">
              <a:latin typeface="Arial" pitchFamily="34" charset="0"/>
              <a:ea typeface="华文行楷" pitchFamily="2" charset="-122"/>
            </a:endParaRPr>
          </a:p>
          <a:p>
            <a:pPr algn="l">
              <a:buClr>
                <a:srgbClr val="800080"/>
              </a:buClr>
              <a:buFont typeface="Wingdings" pitchFamily="2" charset="2"/>
              <a:buChar char=" "/>
            </a:pPr>
            <a:r>
              <a:rPr lang="en-US" altLang="zh-CN" sz="1000" dirty="0">
                <a:ea typeface="楷体_GB2312" pitchFamily="49" charset="-122"/>
              </a:rPr>
              <a:t> </a:t>
            </a:r>
          </a:p>
          <a:p>
            <a:pPr algn="l">
              <a:buClr>
                <a:srgbClr val="800080"/>
              </a:buClr>
            </a:pPr>
            <a:r>
              <a:rPr lang="en-US" altLang="zh-CN" sz="2400" dirty="0" smtClean="0">
                <a:sym typeface="Symbol" pitchFamily="18" charset="2"/>
              </a:rPr>
              <a:t></a:t>
            </a:r>
            <a:r>
              <a:rPr lang="en-US" altLang="zh-CN" sz="2400" dirty="0" smtClean="0">
                <a:latin typeface="Arial" pitchFamily="34" charset="0"/>
                <a:ea typeface="华文行楷" pitchFamily="2" charset="-122"/>
              </a:rPr>
              <a:t> </a:t>
            </a:r>
            <a:r>
              <a:rPr lang="en-US" altLang="zh-CN" sz="2400" dirty="0">
                <a:latin typeface="Arial" pitchFamily="34" charset="0"/>
                <a:ea typeface="华文行楷" pitchFamily="2" charset="-122"/>
              </a:rPr>
              <a:t>= {0, 1</a:t>
            </a:r>
            <a:r>
              <a:rPr lang="en-US" altLang="zh-CN" sz="2400" baseline="-25000" dirty="0">
                <a:latin typeface="Arial" pitchFamily="34" charset="0"/>
                <a:ea typeface="华文行楷" pitchFamily="2" charset="-122"/>
              </a:rPr>
              <a:t> </a:t>
            </a:r>
            <a:r>
              <a:rPr lang="en-US" altLang="zh-CN" sz="2400" dirty="0">
                <a:latin typeface="Arial" pitchFamily="34" charset="0"/>
                <a:ea typeface="华文行楷" pitchFamily="2" charset="-122"/>
              </a:rPr>
              <a:t>}</a:t>
            </a:r>
            <a:endParaRPr lang="en-US" altLang="zh-CN" sz="2400" dirty="0">
              <a:ea typeface="华文行楷" pitchFamily="2" charset="-122"/>
            </a:endParaRPr>
          </a:p>
          <a:p>
            <a:pPr algn="l">
              <a:buClr>
                <a:srgbClr val="800080"/>
              </a:buClr>
              <a:buFont typeface="Wingdings" pitchFamily="2" charset="2"/>
              <a:buChar char=" "/>
            </a:pPr>
            <a:r>
              <a:rPr lang="en-US" altLang="zh-CN" sz="1000" dirty="0">
                <a:ea typeface="楷体_GB2312" pitchFamily="49" charset="-122"/>
              </a:rPr>
              <a:t> </a:t>
            </a:r>
          </a:p>
          <a:p>
            <a:pPr algn="l">
              <a:buClr>
                <a:srgbClr val="800080"/>
              </a:buClr>
            </a:pPr>
            <a:r>
              <a:rPr lang="en-US" altLang="zh-CN" sz="2400" dirty="0" smtClean="0">
                <a:latin typeface="Arial" pitchFamily="34" charset="0"/>
                <a:ea typeface="华文行楷" pitchFamily="2" charset="-122"/>
                <a:sym typeface="Symbol" pitchFamily="18" charset="2"/>
              </a:rPr>
              <a:t></a:t>
            </a:r>
            <a:r>
              <a:rPr lang="en-US" altLang="zh-CN" sz="2400" dirty="0">
                <a:latin typeface="Arial" pitchFamily="34" charset="0"/>
                <a:ea typeface="华文行楷" pitchFamily="2" charset="-122"/>
                <a:sym typeface="Symbol" pitchFamily="18" charset="2"/>
              </a:rPr>
              <a:t>(</a:t>
            </a:r>
            <a:r>
              <a:rPr lang="en-US" altLang="zh-CN" sz="2400" dirty="0">
                <a:latin typeface="Arial" pitchFamily="34" charset="0"/>
                <a:ea typeface="华文行楷" pitchFamily="2" charset="-122"/>
              </a:rPr>
              <a:t>q</a:t>
            </a:r>
            <a:r>
              <a:rPr lang="en-US" altLang="zh-CN" sz="2400" baseline="-25000" dirty="0">
                <a:latin typeface="Arial" pitchFamily="34" charset="0"/>
                <a:ea typeface="华文行楷" pitchFamily="2" charset="-122"/>
              </a:rPr>
              <a:t>0 </a:t>
            </a:r>
            <a:r>
              <a:rPr lang="en-US" altLang="zh-CN" sz="2400" dirty="0">
                <a:latin typeface="Arial" pitchFamily="34" charset="0"/>
                <a:ea typeface="华文行楷" pitchFamily="2" charset="-122"/>
                <a:sym typeface="Symbol" pitchFamily="18" charset="2"/>
              </a:rPr>
              <a:t>,0) = </a:t>
            </a:r>
            <a:r>
              <a:rPr lang="en-US" altLang="zh-CN" sz="2400" dirty="0">
                <a:latin typeface="Arial" pitchFamily="34" charset="0"/>
                <a:ea typeface="华文行楷" pitchFamily="2" charset="-122"/>
              </a:rPr>
              <a:t>q</a:t>
            </a:r>
            <a:r>
              <a:rPr lang="en-US" altLang="zh-CN" sz="2400" baseline="-25000" dirty="0">
                <a:latin typeface="Arial" pitchFamily="34" charset="0"/>
                <a:ea typeface="华文行楷" pitchFamily="2" charset="-122"/>
              </a:rPr>
              <a:t>2 </a:t>
            </a:r>
            <a:r>
              <a:rPr lang="en-US" altLang="zh-CN" sz="2400" dirty="0">
                <a:latin typeface="Arial" pitchFamily="34" charset="0"/>
                <a:ea typeface="华文行楷" pitchFamily="2" charset="-122"/>
              </a:rPr>
              <a:t>, </a:t>
            </a:r>
            <a:r>
              <a:rPr lang="en-US" altLang="zh-CN" sz="2400" dirty="0">
                <a:latin typeface="Arial" pitchFamily="34" charset="0"/>
                <a:ea typeface="华文行楷" pitchFamily="2" charset="-122"/>
                <a:sym typeface="Symbol" pitchFamily="18" charset="2"/>
              </a:rPr>
              <a:t>(</a:t>
            </a:r>
            <a:r>
              <a:rPr lang="en-US" altLang="zh-CN" sz="2400" dirty="0">
                <a:latin typeface="Arial" pitchFamily="34" charset="0"/>
                <a:ea typeface="华文行楷" pitchFamily="2" charset="-122"/>
              </a:rPr>
              <a:t>q</a:t>
            </a:r>
            <a:r>
              <a:rPr lang="en-US" altLang="zh-CN" sz="2400" baseline="-25000" dirty="0">
                <a:latin typeface="Arial" pitchFamily="34" charset="0"/>
                <a:ea typeface="华文行楷" pitchFamily="2" charset="-122"/>
              </a:rPr>
              <a:t>0 </a:t>
            </a:r>
            <a:r>
              <a:rPr lang="en-US" altLang="zh-CN" sz="2400" dirty="0">
                <a:latin typeface="Arial" pitchFamily="34" charset="0"/>
                <a:ea typeface="华文行楷" pitchFamily="2" charset="-122"/>
                <a:sym typeface="Symbol" pitchFamily="18" charset="2"/>
              </a:rPr>
              <a:t>,1) = </a:t>
            </a:r>
            <a:r>
              <a:rPr lang="en-US" altLang="zh-CN" sz="2400" dirty="0">
                <a:latin typeface="Arial" pitchFamily="34" charset="0"/>
                <a:ea typeface="华文行楷" pitchFamily="2" charset="-122"/>
              </a:rPr>
              <a:t>q</a:t>
            </a:r>
            <a:r>
              <a:rPr lang="en-US" altLang="zh-CN" sz="2400" baseline="-25000" dirty="0">
                <a:latin typeface="Arial" pitchFamily="34" charset="0"/>
                <a:ea typeface="华文行楷" pitchFamily="2" charset="-122"/>
              </a:rPr>
              <a:t>1 </a:t>
            </a:r>
          </a:p>
          <a:p>
            <a:pPr algn="l">
              <a:buClr>
                <a:srgbClr val="800080"/>
              </a:buClr>
              <a:buFont typeface="Wingdings" pitchFamily="2" charset="2"/>
              <a:buNone/>
            </a:pPr>
            <a:r>
              <a:rPr lang="en-US" altLang="zh-CN" sz="2400" dirty="0">
                <a:latin typeface="Arial" pitchFamily="34" charset="0"/>
                <a:ea typeface="华文行楷" pitchFamily="2" charset="-122"/>
                <a:sym typeface="Symbol" pitchFamily="18" charset="2"/>
              </a:rPr>
              <a:t>    (</a:t>
            </a:r>
            <a:r>
              <a:rPr lang="en-US" altLang="zh-CN" sz="2400" dirty="0">
                <a:latin typeface="Arial" pitchFamily="34" charset="0"/>
                <a:ea typeface="华文行楷" pitchFamily="2" charset="-122"/>
              </a:rPr>
              <a:t>q</a:t>
            </a:r>
            <a:r>
              <a:rPr lang="en-US" altLang="zh-CN" sz="2400" baseline="-25000" dirty="0">
                <a:latin typeface="Arial" pitchFamily="34" charset="0"/>
                <a:ea typeface="华文行楷" pitchFamily="2" charset="-122"/>
              </a:rPr>
              <a:t>1 </a:t>
            </a:r>
            <a:r>
              <a:rPr lang="en-US" altLang="zh-CN" sz="2400" dirty="0">
                <a:latin typeface="Arial" pitchFamily="34" charset="0"/>
                <a:ea typeface="华文行楷" pitchFamily="2" charset="-122"/>
                <a:sym typeface="Symbol" pitchFamily="18" charset="2"/>
              </a:rPr>
              <a:t>,0) = </a:t>
            </a:r>
            <a:r>
              <a:rPr lang="en-US" altLang="zh-CN" sz="2400" dirty="0">
                <a:latin typeface="Arial" pitchFamily="34" charset="0"/>
                <a:ea typeface="华文行楷" pitchFamily="2" charset="-122"/>
              </a:rPr>
              <a:t>q</a:t>
            </a:r>
            <a:r>
              <a:rPr lang="en-US" altLang="zh-CN" sz="2400" baseline="-25000" dirty="0">
                <a:latin typeface="Arial" pitchFamily="34" charset="0"/>
                <a:ea typeface="华文行楷" pitchFamily="2" charset="-122"/>
              </a:rPr>
              <a:t>3 </a:t>
            </a:r>
            <a:r>
              <a:rPr lang="en-US" altLang="zh-CN" sz="2400" dirty="0">
                <a:latin typeface="Arial" pitchFamily="34" charset="0"/>
                <a:ea typeface="华文行楷" pitchFamily="2" charset="-122"/>
              </a:rPr>
              <a:t>, </a:t>
            </a:r>
            <a:r>
              <a:rPr lang="en-US" altLang="zh-CN" sz="2400" dirty="0">
                <a:latin typeface="Arial" pitchFamily="34" charset="0"/>
                <a:ea typeface="华文行楷" pitchFamily="2" charset="-122"/>
                <a:sym typeface="Symbol" pitchFamily="18" charset="2"/>
              </a:rPr>
              <a:t>(</a:t>
            </a:r>
            <a:r>
              <a:rPr lang="en-US" altLang="zh-CN" sz="2400" dirty="0">
                <a:latin typeface="Arial" pitchFamily="34" charset="0"/>
                <a:ea typeface="华文行楷" pitchFamily="2" charset="-122"/>
              </a:rPr>
              <a:t>q</a:t>
            </a:r>
            <a:r>
              <a:rPr lang="en-US" altLang="zh-CN" sz="2400" baseline="-25000" dirty="0">
                <a:latin typeface="Arial" pitchFamily="34" charset="0"/>
                <a:ea typeface="华文行楷" pitchFamily="2" charset="-122"/>
              </a:rPr>
              <a:t>1 </a:t>
            </a:r>
            <a:r>
              <a:rPr lang="en-US" altLang="zh-CN" sz="2400" dirty="0">
                <a:latin typeface="Arial" pitchFamily="34" charset="0"/>
                <a:ea typeface="华文行楷" pitchFamily="2" charset="-122"/>
                <a:sym typeface="Symbol" pitchFamily="18" charset="2"/>
              </a:rPr>
              <a:t>,1) = </a:t>
            </a:r>
            <a:r>
              <a:rPr lang="en-US" altLang="zh-CN" sz="2400" dirty="0">
                <a:latin typeface="Arial" pitchFamily="34" charset="0"/>
                <a:ea typeface="华文行楷" pitchFamily="2" charset="-122"/>
              </a:rPr>
              <a:t>q</a:t>
            </a:r>
            <a:r>
              <a:rPr lang="en-US" altLang="zh-CN" sz="2400" baseline="-25000" dirty="0">
                <a:latin typeface="Arial" pitchFamily="34" charset="0"/>
                <a:ea typeface="华文行楷" pitchFamily="2" charset="-122"/>
              </a:rPr>
              <a:t>0</a:t>
            </a:r>
          </a:p>
          <a:p>
            <a:pPr algn="l">
              <a:buClr>
                <a:srgbClr val="800080"/>
              </a:buClr>
              <a:buFont typeface="Wingdings" pitchFamily="2" charset="2"/>
              <a:buNone/>
            </a:pPr>
            <a:r>
              <a:rPr lang="en-US" altLang="zh-CN" sz="2400" dirty="0">
                <a:latin typeface="Arial" pitchFamily="34" charset="0"/>
                <a:ea typeface="华文行楷" pitchFamily="2" charset="-122"/>
                <a:sym typeface="Symbol" pitchFamily="18" charset="2"/>
              </a:rPr>
              <a:t>    (</a:t>
            </a:r>
            <a:r>
              <a:rPr lang="en-US" altLang="zh-CN" sz="2400" dirty="0">
                <a:latin typeface="Arial" pitchFamily="34" charset="0"/>
                <a:ea typeface="华文行楷" pitchFamily="2" charset="-122"/>
              </a:rPr>
              <a:t>q</a:t>
            </a:r>
            <a:r>
              <a:rPr lang="en-US" altLang="zh-CN" sz="2400" baseline="-25000" dirty="0">
                <a:latin typeface="Arial" pitchFamily="34" charset="0"/>
                <a:ea typeface="华文行楷" pitchFamily="2" charset="-122"/>
              </a:rPr>
              <a:t>2 </a:t>
            </a:r>
            <a:r>
              <a:rPr lang="en-US" altLang="zh-CN" sz="2400" dirty="0">
                <a:latin typeface="Arial" pitchFamily="34" charset="0"/>
                <a:ea typeface="华文行楷" pitchFamily="2" charset="-122"/>
                <a:sym typeface="Symbol" pitchFamily="18" charset="2"/>
              </a:rPr>
              <a:t>,0) = </a:t>
            </a:r>
            <a:r>
              <a:rPr lang="en-US" altLang="zh-CN" sz="2400" dirty="0">
                <a:latin typeface="Arial" pitchFamily="34" charset="0"/>
                <a:ea typeface="华文行楷" pitchFamily="2" charset="-122"/>
              </a:rPr>
              <a:t>q</a:t>
            </a:r>
            <a:r>
              <a:rPr lang="en-US" altLang="zh-CN" sz="2400" baseline="-25000" dirty="0">
                <a:latin typeface="Arial" pitchFamily="34" charset="0"/>
                <a:ea typeface="华文行楷" pitchFamily="2" charset="-122"/>
              </a:rPr>
              <a:t>0 </a:t>
            </a:r>
            <a:r>
              <a:rPr lang="en-US" altLang="zh-CN" sz="2400" dirty="0">
                <a:latin typeface="Arial" pitchFamily="34" charset="0"/>
                <a:ea typeface="华文行楷" pitchFamily="2" charset="-122"/>
              </a:rPr>
              <a:t>, </a:t>
            </a:r>
            <a:r>
              <a:rPr lang="en-US" altLang="zh-CN" sz="2400" dirty="0">
                <a:latin typeface="Arial" pitchFamily="34" charset="0"/>
                <a:ea typeface="华文行楷" pitchFamily="2" charset="-122"/>
                <a:sym typeface="Symbol" pitchFamily="18" charset="2"/>
              </a:rPr>
              <a:t>(</a:t>
            </a:r>
            <a:r>
              <a:rPr lang="en-US" altLang="zh-CN" sz="2400" dirty="0">
                <a:latin typeface="Arial" pitchFamily="34" charset="0"/>
                <a:ea typeface="华文行楷" pitchFamily="2" charset="-122"/>
              </a:rPr>
              <a:t>q</a:t>
            </a:r>
            <a:r>
              <a:rPr lang="en-US" altLang="zh-CN" sz="2400" baseline="-25000" dirty="0">
                <a:latin typeface="Arial" pitchFamily="34" charset="0"/>
                <a:ea typeface="华文行楷" pitchFamily="2" charset="-122"/>
              </a:rPr>
              <a:t>2 </a:t>
            </a:r>
            <a:r>
              <a:rPr lang="en-US" altLang="zh-CN" sz="2400" dirty="0">
                <a:latin typeface="Arial" pitchFamily="34" charset="0"/>
                <a:ea typeface="华文行楷" pitchFamily="2" charset="-122"/>
                <a:sym typeface="Symbol" pitchFamily="18" charset="2"/>
              </a:rPr>
              <a:t>,1) = </a:t>
            </a:r>
            <a:r>
              <a:rPr lang="en-US" altLang="zh-CN" sz="2400" dirty="0">
                <a:latin typeface="Arial" pitchFamily="34" charset="0"/>
                <a:ea typeface="华文行楷" pitchFamily="2" charset="-122"/>
              </a:rPr>
              <a:t>q</a:t>
            </a:r>
            <a:r>
              <a:rPr lang="en-US" altLang="zh-CN" sz="2400" baseline="-25000" dirty="0">
                <a:latin typeface="Arial" pitchFamily="34" charset="0"/>
                <a:ea typeface="华文行楷" pitchFamily="2" charset="-122"/>
              </a:rPr>
              <a:t>3</a:t>
            </a:r>
          </a:p>
          <a:p>
            <a:pPr algn="l">
              <a:buClr>
                <a:srgbClr val="800080"/>
              </a:buClr>
              <a:buFont typeface="Wingdings" pitchFamily="2" charset="2"/>
              <a:buNone/>
            </a:pPr>
            <a:r>
              <a:rPr lang="en-US" altLang="zh-CN" sz="2400" dirty="0">
                <a:latin typeface="Arial" pitchFamily="34" charset="0"/>
                <a:ea typeface="华文行楷" pitchFamily="2" charset="-122"/>
                <a:sym typeface="Symbol" pitchFamily="18" charset="2"/>
              </a:rPr>
              <a:t>    (</a:t>
            </a:r>
            <a:r>
              <a:rPr lang="en-US" altLang="zh-CN" sz="2400" dirty="0">
                <a:latin typeface="Arial" pitchFamily="34" charset="0"/>
                <a:ea typeface="华文行楷" pitchFamily="2" charset="-122"/>
              </a:rPr>
              <a:t>q</a:t>
            </a:r>
            <a:r>
              <a:rPr lang="en-US" altLang="zh-CN" sz="2400" baseline="-25000" dirty="0">
                <a:latin typeface="Arial" pitchFamily="34" charset="0"/>
                <a:ea typeface="华文行楷" pitchFamily="2" charset="-122"/>
              </a:rPr>
              <a:t>3 </a:t>
            </a:r>
            <a:r>
              <a:rPr lang="en-US" altLang="zh-CN" sz="2400" dirty="0">
                <a:latin typeface="Arial" pitchFamily="34" charset="0"/>
                <a:ea typeface="华文行楷" pitchFamily="2" charset="-122"/>
                <a:sym typeface="Symbol" pitchFamily="18" charset="2"/>
              </a:rPr>
              <a:t>,0) = </a:t>
            </a:r>
            <a:r>
              <a:rPr lang="en-US" altLang="zh-CN" sz="2400" dirty="0">
                <a:latin typeface="Arial" pitchFamily="34" charset="0"/>
                <a:ea typeface="华文行楷" pitchFamily="2" charset="-122"/>
              </a:rPr>
              <a:t>q</a:t>
            </a:r>
            <a:r>
              <a:rPr lang="en-US" altLang="zh-CN" sz="2400" baseline="-25000" dirty="0">
                <a:latin typeface="Arial" pitchFamily="34" charset="0"/>
                <a:ea typeface="华文行楷" pitchFamily="2" charset="-122"/>
              </a:rPr>
              <a:t>1 </a:t>
            </a:r>
            <a:r>
              <a:rPr lang="en-US" altLang="zh-CN" sz="2400" dirty="0">
                <a:latin typeface="Arial" pitchFamily="34" charset="0"/>
                <a:ea typeface="华文行楷" pitchFamily="2" charset="-122"/>
              </a:rPr>
              <a:t>, </a:t>
            </a:r>
            <a:r>
              <a:rPr lang="en-US" altLang="zh-CN" sz="2400" dirty="0">
                <a:latin typeface="Arial" pitchFamily="34" charset="0"/>
                <a:ea typeface="华文行楷" pitchFamily="2" charset="-122"/>
                <a:sym typeface="Symbol" pitchFamily="18" charset="2"/>
              </a:rPr>
              <a:t>(</a:t>
            </a:r>
            <a:r>
              <a:rPr lang="en-US" altLang="zh-CN" sz="2400" dirty="0">
                <a:latin typeface="Arial" pitchFamily="34" charset="0"/>
                <a:ea typeface="华文行楷" pitchFamily="2" charset="-122"/>
              </a:rPr>
              <a:t>q</a:t>
            </a:r>
            <a:r>
              <a:rPr lang="en-US" altLang="zh-CN" sz="2400" baseline="-25000" dirty="0">
                <a:latin typeface="Arial" pitchFamily="34" charset="0"/>
                <a:ea typeface="华文行楷" pitchFamily="2" charset="-122"/>
              </a:rPr>
              <a:t>3 </a:t>
            </a:r>
            <a:r>
              <a:rPr lang="en-US" altLang="zh-CN" sz="2400" dirty="0">
                <a:latin typeface="Arial" pitchFamily="34" charset="0"/>
                <a:ea typeface="华文行楷" pitchFamily="2" charset="-122"/>
                <a:sym typeface="Symbol" pitchFamily="18" charset="2"/>
              </a:rPr>
              <a:t>,1) = </a:t>
            </a:r>
            <a:r>
              <a:rPr lang="en-US" altLang="zh-CN" sz="2400" dirty="0">
                <a:latin typeface="Arial" pitchFamily="34" charset="0"/>
                <a:ea typeface="华文行楷" pitchFamily="2" charset="-122"/>
              </a:rPr>
              <a:t>q</a:t>
            </a:r>
            <a:r>
              <a:rPr lang="en-US" altLang="zh-CN" sz="2400" baseline="-25000" dirty="0">
                <a:latin typeface="Arial" pitchFamily="34" charset="0"/>
                <a:ea typeface="华文行楷" pitchFamily="2" charset="-122"/>
              </a:rPr>
              <a:t>2</a:t>
            </a:r>
            <a:endParaRPr lang="en-US" altLang="zh-CN" sz="2400" dirty="0">
              <a:ea typeface="华文行楷" pitchFamily="2" charset="-122"/>
            </a:endParaRPr>
          </a:p>
          <a:p>
            <a:pPr algn="l">
              <a:buClr>
                <a:srgbClr val="800080"/>
              </a:buClr>
              <a:buFont typeface="Wingdings" pitchFamily="2" charset="2"/>
              <a:buChar char=" "/>
            </a:pPr>
            <a:r>
              <a:rPr lang="en-US" altLang="zh-CN" sz="1000" dirty="0">
                <a:ea typeface="楷体_GB2312" pitchFamily="49" charset="-122"/>
              </a:rPr>
              <a:t> </a:t>
            </a:r>
          </a:p>
          <a:p>
            <a:pPr algn="l">
              <a:buClr>
                <a:srgbClr val="800080"/>
              </a:buClr>
            </a:pPr>
            <a:r>
              <a:rPr lang="en-US" altLang="zh-CN" sz="2400" dirty="0" smtClean="0">
                <a:latin typeface="Arial" pitchFamily="34" charset="0"/>
                <a:ea typeface="华文行楷" pitchFamily="2" charset="-122"/>
              </a:rPr>
              <a:t>q</a:t>
            </a:r>
            <a:r>
              <a:rPr lang="en-US" altLang="zh-CN" sz="2400" baseline="-25000" dirty="0" smtClean="0">
                <a:latin typeface="Arial" pitchFamily="34" charset="0"/>
                <a:ea typeface="华文行楷" pitchFamily="2" charset="-122"/>
              </a:rPr>
              <a:t>0</a:t>
            </a:r>
            <a:endParaRPr lang="en-US" altLang="zh-CN" sz="2400" dirty="0">
              <a:ea typeface="华文行楷" pitchFamily="2" charset="-122"/>
            </a:endParaRPr>
          </a:p>
          <a:p>
            <a:pPr algn="l">
              <a:buClr>
                <a:srgbClr val="800080"/>
              </a:buClr>
              <a:buFont typeface="Wingdings" pitchFamily="2" charset="2"/>
              <a:buChar char=" "/>
            </a:pPr>
            <a:r>
              <a:rPr lang="en-US" altLang="zh-CN" sz="1000" dirty="0">
                <a:ea typeface="楷体_GB2312" pitchFamily="49" charset="-122"/>
              </a:rPr>
              <a:t> </a:t>
            </a:r>
          </a:p>
          <a:p>
            <a:pPr algn="l">
              <a:buClr>
                <a:srgbClr val="800080"/>
              </a:buClr>
            </a:pPr>
            <a:r>
              <a:rPr lang="en-US" altLang="zh-CN" sz="2400" dirty="0" smtClean="0">
                <a:latin typeface="Arial" pitchFamily="34" charset="0"/>
                <a:ea typeface="华文行楷" pitchFamily="2" charset="-122"/>
              </a:rPr>
              <a:t>F </a:t>
            </a:r>
            <a:r>
              <a:rPr lang="en-US" altLang="zh-CN" sz="2400" dirty="0">
                <a:latin typeface="Arial" pitchFamily="34" charset="0"/>
                <a:ea typeface="华文行楷" pitchFamily="2" charset="-122"/>
              </a:rPr>
              <a:t>= {q</a:t>
            </a:r>
            <a:r>
              <a:rPr lang="en-US" altLang="zh-CN" sz="2400" baseline="-25000" dirty="0">
                <a:latin typeface="Arial" pitchFamily="34" charset="0"/>
                <a:ea typeface="华文行楷" pitchFamily="2" charset="-122"/>
              </a:rPr>
              <a:t>0 </a:t>
            </a:r>
            <a:r>
              <a:rPr lang="en-US" altLang="zh-CN" sz="2400" dirty="0">
                <a:latin typeface="Arial" pitchFamily="34" charset="0"/>
                <a:ea typeface="华文行楷" pitchFamily="2" charset="-122"/>
              </a:rPr>
              <a:t>, q</a:t>
            </a:r>
            <a:r>
              <a:rPr lang="en-US" altLang="zh-CN" sz="2400" baseline="-25000" dirty="0">
                <a:latin typeface="Arial" pitchFamily="34" charset="0"/>
                <a:ea typeface="华文行楷" pitchFamily="2" charset="-122"/>
              </a:rPr>
              <a:t>3 </a:t>
            </a:r>
            <a:r>
              <a:rPr lang="en-US" altLang="zh-CN" sz="2400" dirty="0">
                <a:latin typeface="Arial" pitchFamily="34" charset="0"/>
                <a:ea typeface="华文行楷" pitchFamily="2" charset="-122"/>
              </a:rPr>
              <a:t>}</a:t>
            </a:r>
          </a:p>
        </p:txBody>
      </p:sp>
      <p:sp>
        <p:nvSpPr>
          <p:cNvPr id="73737" name="AutoShape 9">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8" name="AutoShape 10">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9" name="AutoShape 11">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40" name="AutoShape 12">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41" name="Text Box 13"/>
          <p:cNvSpPr txBox="1">
            <a:spLocks noChangeArrowheads="1"/>
          </p:cNvSpPr>
          <p:nvPr/>
        </p:nvSpPr>
        <p:spPr bwMode="auto">
          <a:xfrm>
            <a:off x="2971800" y="29225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0</a:t>
            </a:r>
          </a:p>
        </p:txBody>
      </p:sp>
      <p:sp>
        <p:nvSpPr>
          <p:cNvPr id="73742" name="Text Box 14"/>
          <p:cNvSpPr txBox="1">
            <a:spLocks noChangeArrowheads="1"/>
          </p:cNvSpPr>
          <p:nvPr/>
        </p:nvSpPr>
        <p:spPr bwMode="auto">
          <a:xfrm>
            <a:off x="5029200" y="29225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1</a:t>
            </a:r>
          </a:p>
        </p:txBody>
      </p:sp>
      <p:sp>
        <p:nvSpPr>
          <p:cNvPr id="73743" name="Text Box 15"/>
          <p:cNvSpPr txBox="1">
            <a:spLocks noChangeArrowheads="1"/>
          </p:cNvSpPr>
          <p:nvPr/>
        </p:nvSpPr>
        <p:spPr bwMode="auto">
          <a:xfrm>
            <a:off x="29718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2</a:t>
            </a:r>
          </a:p>
        </p:txBody>
      </p:sp>
      <p:sp>
        <p:nvSpPr>
          <p:cNvPr id="73744" name="Text Box 16"/>
          <p:cNvSpPr txBox="1">
            <a:spLocks noChangeArrowheads="1"/>
          </p:cNvSpPr>
          <p:nvPr/>
        </p:nvSpPr>
        <p:spPr bwMode="auto">
          <a:xfrm>
            <a:off x="50292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3</a:t>
            </a:r>
          </a:p>
        </p:txBody>
      </p:sp>
      <p:graphicFrame>
        <p:nvGraphicFramePr>
          <p:cNvPr id="73745" name="Object 17"/>
          <p:cNvGraphicFramePr>
            <a:graphicFrameLocks noChangeAspect="1"/>
          </p:cNvGraphicFramePr>
          <p:nvPr/>
        </p:nvGraphicFramePr>
        <p:xfrm>
          <a:off x="1905000" y="2590801"/>
          <a:ext cx="4114800" cy="3267075"/>
        </p:xfrm>
        <a:graphic>
          <a:graphicData uri="http://schemas.openxmlformats.org/presentationml/2006/ole">
            <mc:AlternateContent xmlns:mc="http://schemas.openxmlformats.org/markup-compatibility/2006">
              <mc:Choice xmlns:v="urn:schemas-microsoft-com:vml" Requires="v">
                <p:oleObj spid="_x0000_s1097" name="VISIO" r:id="rId3" imgW="3203640" imgH="2543040" progId="Visio.Drawing.11">
                  <p:embed/>
                </p:oleObj>
              </mc:Choice>
              <mc:Fallback>
                <p:oleObj name="VISIO" r:id="rId3" imgW="3203640" imgH="25430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590801"/>
                        <a:ext cx="41148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46" name="Rectangle 18"/>
          <p:cNvSpPr>
            <a:spLocks noChangeArrowheads="1"/>
          </p:cNvSpPr>
          <p:nvPr/>
        </p:nvSpPr>
        <p:spPr bwMode="auto">
          <a:xfrm>
            <a:off x="3000375" y="195263"/>
            <a:ext cx="3887788" cy="641350"/>
          </a:xfrm>
          <a:prstGeom prst="rect">
            <a:avLst/>
          </a:prstGeom>
          <a:noFill/>
          <a:ln w="9525" algn="ctr">
            <a:noFill/>
            <a:miter lim="800000"/>
            <a:headEnd/>
            <a:tailEnd/>
          </a:ln>
          <a:effectLst/>
        </p:spPr>
        <p:txBody>
          <a:bodyPr>
            <a:spAutoFit/>
          </a:bodyPr>
          <a:lstStyle/>
          <a:p>
            <a:pPr>
              <a:lnSpc>
                <a:spcPct val="90000"/>
              </a:lnSpc>
            </a:pPr>
            <a:r>
              <a:rPr lang="zh-CN" altLang="en-US" sz="4000">
                <a:ea typeface="华文行楷" pitchFamily="2" charset="-122"/>
              </a:rPr>
              <a:t>确定有限自动机</a:t>
            </a:r>
          </a:p>
        </p:txBody>
      </p:sp>
      <p:sp>
        <p:nvSpPr>
          <p:cNvPr id="73747" name="Text Box 19">
            <a:hlinkClick r:id="rId5" action="ppaction://hlinksldjump"/>
          </p:cNvPr>
          <p:cNvSpPr txBox="1">
            <a:spLocks noChangeArrowheads="1"/>
          </p:cNvSpPr>
          <p:nvPr/>
        </p:nvSpPr>
        <p:spPr bwMode="auto">
          <a:xfrm>
            <a:off x="2351089" y="1336675"/>
            <a:ext cx="4321175" cy="579438"/>
          </a:xfrm>
          <a:prstGeom prst="rect">
            <a:avLst/>
          </a:prstGeom>
          <a:noFill/>
          <a:ln w="9525">
            <a:noFill/>
            <a:miter lim="800000"/>
            <a:headEnd/>
            <a:tailEnd/>
          </a:ln>
          <a:effectLst/>
        </p:spPr>
        <p:txBody>
          <a:bodyPr>
            <a:spAutoFit/>
          </a:bodyPr>
          <a:lstStyle/>
          <a:p>
            <a:pPr algn="l">
              <a:buClr>
                <a:srgbClr val="800080"/>
              </a:buClr>
              <a:buFont typeface="Wingdings" pitchFamily="2" charset="2"/>
              <a:buChar char="²"/>
            </a:pPr>
            <a:r>
              <a:rPr lang="en-US" altLang="zh-CN" sz="3200">
                <a:latin typeface="Arial" pitchFamily="34" charset="0"/>
                <a:ea typeface="楷体_GB2312" pitchFamily="49" charset="-122"/>
              </a:rPr>
              <a:t>  </a:t>
            </a:r>
            <a:r>
              <a:rPr lang="zh-CN" altLang="en-US" sz="3200">
                <a:latin typeface="Arial" pitchFamily="34" charset="0"/>
                <a:ea typeface="楷体_GB2312" pitchFamily="49" charset="-122"/>
              </a:rPr>
              <a:t>转移图表示的 </a:t>
            </a:r>
            <a:r>
              <a:rPr lang="en-US" altLang="zh-CN" sz="3200">
                <a:latin typeface="Arial" pitchFamily="34" charset="0"/>
                <a:ea typeface="楷体_GB2312" pitchFamily="49" charset="-122"/>
              </a:rPr>
              <a:t>DFA </a:t>
            </a:r>
          </a:p>
        </p:txBody>
      </p:sp>
    </p:spTree>
    <p:extLst>
      <p:ext uri="{BB962C8B-B14F-4D97-AF65-F5344CB8AC3E}">
        <p14:creationId xmlns:p14="http://schemas.microsoft.com/office/powerpoint/2010/main" val="3983194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AutoShape 4">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7" name="AutoShape 5">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8" name="AutoShape 6">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9" name="AutoShape 7">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95" name="Line 43"/>
          <p:cNvSpPr>
            <a:spLocks noChangeShapeType="1"/>
          </p:cNvSpPr>
          <p:nvPr/>
        </p:nvSpPr>
        <p:spPr bwMode="auto">
          <a:xfrm flipV="1">
            <a:off x="7319963" y="3200400"/>
            <a:ext cx="0" cy="3810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74798" name="Text Box 46"/>
          <p:cNvSpPr txBox="1">
            <a:spLocks noChangeArrowheads="1"/>
          </p:cNvSpPr>
          <p:nvPr/>
        </p:nvSpPr>
        <p:spPr bwMode="auto">
          <a:xfrm>
            <a:off x="5321300" y="29225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1</a:t>
            </a:r>
          </a:p>
        </p:txBody>
      </p:sp>
      <p:sp>
        <p:nvSpPr>
          <p:cNvPr id="74799" name="Text Box 47"/>
          <p:cNvSpPr txBox="1">
            <a:spLocks noChangeArrowheads="1"/>
          </p:cNvSpPr>
          <p:nvPr/>
        </p:nvSpPr>
        <p:spPr bwMode="auto">
          <a:xfrm>
            <a:off x="32639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2</a:t>
            </a:r>
          </a:p>
        </p:txBody>
      </p:sp>
      <p:sp>
        <p:nvSpPr>
          <p:cNvPr id="74800" name="Text Box 48"/>
          <p:cNvSpPr txBox="1">
            <a:spLocks noChangeArrowheads="1"/>
          </p:cNvSpPr>
          <p:nvPr/>
        </p:nvSpPr>
        <p:spPr bwMode="auto">
          <a:xfrm>
            <a:off x="53213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3</a:t>
            </a:r>
          </a:p>
        </p:txBody>
      </p:sp>
      <p:graphicFrame>
        <p:nvGraphicFramePr>
          <p:cNvPr id="74801" name="Object 49"/>
          <p:cNvGraphicFramePr>
            <a:graphicFrameLocks noChangeAspect="1"/>
          </p:cNvGraphicFramePr>
          <p:nvPr/>
        </p:nvGraphicFramePr>
        <p:xfrm>
          <a:off x="2197100" y="2590801"/>
          <a:ext cx="4114800" cy="3267075"/>
        </p:xfrm>
        <a:graphic>
          <a:graphicData uri="http://schemas.openxmlformats.org/presentationml/2006/ole">
            <mc:AlternateContent xmlns:mc="http://schemas.openxmlformats.org/markup-compatibility/2006">
              <mc:Choice xmlns:v="urn:schemas-microsoft-com:vml" Requires="v">
                <p:oleObj spid="_x0000_s2192" name="Visio" r:id="rId3" imgW="3203753" imgH="2543251" progId="Visio.Drawing.11">
                  <p:embed/>
                </p:oleObj>
              </mc:Choice>
              <mc:Fallback>
                <p:oleObj name="Visio" r:id="rId3" imgW="3203753" imgH="254325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100" y="2590801"/>
                        <a:ext cx="41148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807" name="Text Box 55"/>
          <p:cNvSpPr txBox="1">
            <a:spLocks noChangeArrowheads="1"/>
          </p:cNvSpPr>
          <p:nvPr/>
        </p:nvSpPr>
        <p:spPr bwMode="auto">
          <a:xfrm>
            <a:off x="3267075" y="2900363"/>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0</a:t>
            </a:r>
          </a:p>
        </p:txBody>
      </p:sp>
      <p:graphicFrame>
        <p:nvGraphicFramePr>
          <p:cNvPr id="74808" name="Object 56"/>
          <p:cNvGraphicFramePr>
            <a:graphicFrameLocks noChangeAspect="1"/>
          </p:cNvGraphicFramePr>
          <p:nvPr/>
        </p:nvGraphicFramePr>
        <p:xfrm>
          <a:off x="7031038" y="2636838"/>
          <a:ext cx="2736850" cy="488950"/>
        </p:xfrm>
        <a:graphic>
          <a:graphicData uri="http://schemas.openxmlformats.org/presentationml/2006/ole">
            <mc:AlternateContent xmlns:mc="http://schemas.openxmlformats.org/markup-compatibility/2006">
              <mc:Choice xmlns:v="urn:schemas-microsoft-com:vml" Requires="v">
                <p:oleObj spid="_x0000_s2193" name="Visio" r:id="rId5" imgW="2099914" imgH="374769" progId="Visio.Drawing.11">
                  <p:embed/>
                </p:oleObj>
              </mc:Choice>
              <mc:Fallback>
                <p:oleObj name="Visio" r:id="rId5" imgW="2099914" imgH="374769"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1038" y="2636838"/>
                        <a:ext cx="2736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809" name="Rectangle 57"/>
          <p:cNvSpPr>
            <a:spLocks noChangeArrowheads="1"/>
          </p:cNvSpPr>
          <p:nvPr/>
        </p:nvSpPr>
        <p:spPr bwMode="auto">
          <a:xfrm>
            <a:off x="3000375" y="195263"/>
            <a:ext cx="3887788" cy="641350"/>
          </a:xfrm>
          <a:prstGeom prst="rect">
            <a:avLst/>
          </a:prstGeom>
          <a:noFill/>
          <a:ln w="9525" algn="ctr">
            <a:noFill/>
            <a:miter lim="800000"/>
            <a:headEnd/>
            <a:tailEnd/>
          </a:ln>
          <a:effectLst/>
        </p:spPr>
        <p:txBody>
          <a:bodyPr>
            <a:spAutoFit/>
          </a:bodyPr>
          <a:lstStyle/>
          <a:p>
            <a:pPr>
              <a:lnSpc>
                <a:spcPct val="90000"/>
              </a:lnSpc>
            </a:pPr>
            <a:r>
              <a:rPr lang="zh-CN" altLang="en-US" sz="4000">
                <a:ea typeface="华文行楷" pitchFamily="2" charset="-122"/>
              </a:rPr>
              <a:t>确定有限自动机</a:t>
            </a:r>
          </a:p>
        </p:txBody>
      </p:sp>
      <p:sp>
        <p:nvSpPr>
          <p:cNvPr id="74810" name="Text Box 58">
            <a:hlinkClick r:id="rId7" action="ppaction://hlinksldjump"/>
          </p:cNvPr>
          <p:cNvSpPr txBox="1">
            <a:spLocks noChangeArrowheads="1"/>
          </p:cNvSpPr>
          <p:nvPr/>
        </p:nvSpPr>
        <p:spPr bwMode="auto">
          <a:xfrm>
            <a:off x="2351089" y="1409700"/>
            <a:ext cx="5329237" cy="579438"/>
          </a:xfrm>
          <a:prstGeom prst="rect">
            <a:avLst/>
          </a:prstGeom>
          <a:noFill/>
          <a:ln w="9525">
            <a:noFill/>
            <a:miter lim="800000"/>
            <a:headEnd/>
            <a:tailEnd/>
          </a:ln>
          <a:effectLst/>
        </p:spPr>
        <p:txBody>
          <a:bodyPr>
            <a:spAutoFit/>
          </a:bodyPr>
          <a:lstStyle/>
          <a:p>
            <a:pPr algn="l">
              <a:buClr>
                <a:srgbClr val="800080"/>
              </a:buClr>
              <a:buFont typeface="Wingdings" pitchFamily="2" charset="2"/>
              <a:buChar char="²"/>
            </a:pPr>
            <a:r>
              <a:rPr lang="en-US" altLang="zh-CN" sz="3200">
                <a:latin typeface="Arial" pitchFamily="34" charset="0"/>
                <a:ea typeface="楷体_GB2312" pitchFamily="49" charset="-122"/>
              </a:rPr>
              <a:t>  DFA</a:t>
            </a:r>
            <a:r>
              <a:rPr lang="zh-CN" altLang="en-US" sz="3200">
                <a:latin typeface="Arial" pitchFamily="34" charset="0"/>
                <a:ea typeface="楷体_GB2312" pitchFamily="49" charset="-122"/>
              </a:rPr>
              <a:t>如何接受输入符号串</a:t>
            </a:r>
          </a:p>
        </p:txBody>
      </p:sp>
    </p:spTree>
    <p:extLst>
      <p:ext uri="{BB962C8B-B14F-4D97-AF65-F5344CB8AC3E}">
        <p14:creationId xmlns:p14="http://schemas.microsoft.com/office/powerpoint/2010/main" val="515070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1141412" y="2249487"/>
            <a:ext cx="9905999" cy="4115100"/>
          </a:xfrm>
        </p:spPr>
        <p:txBody>
          <a:bodyPr>
            <a:normAutofit fontScale="92500" lnSpcReduction="20000"/>
          </a:bodyPr>
          <a:lstStyle/>
          <a:p>
            <a:pPr marL="457200" indent="-457200">
              <a:buFont typeface="+mj-lt"/>
              <a:buAutoNum type="arabicPeriod"/>
            </a:pPr>
            <a:r>
              <a:rPr lang="zh-CN" altLang="en-US" dirty="0" smtClean="0"/>
              <a:t>概述</a:t>
            </a:r>
            <a:endParaRPr lang="en-US" altLang="zh-CN" dirty="0" smtClean="0"/>
          </a:p>
          <a:p>
            <a:pPr marL="914400" lvl="1" indent="-457200">
              <a:buFont typeface="+mj-lt"/>
              <a:buAutoNum type="arabicPeriod"/>
            </a:pPr>
            <a:r>
              <a:rPr lang="zh-CN" altLang="en-US" dirty="0" smtClean="0"/>
              <a:t>形式语言</a:t>
            </a:r>
            <a:endParaRPr lang="en-US" altLang="zh-CN" dirty="0" smtClean="0"/>
          </a:p>
          <a:p>
            <a:pPr marL="914400" lvl="1" indent="-457200">
              <a:buFont typeface="+mj-lt"/>
              <a:buAutoNum type="arabicPeriod"/>
            </a:pPr>
            <a:r>
              <a:rPr lang="zh-CN" altLang="en-US" dirty="0" smtClean="0"/>
              <a:t>自动机</a:t>
            </a:r>
            <a:endParaRPr lang="en-US" altLang="zh-CN" dirty="0" smtClean="0"/>
          </a:p>
          <a:p>
            <a:pPr marL="457200" indent="-457200">
              <a:buFont typeface="+mj-lt"/>
              <a:buAutoNum type="arabicPeriod"/>
            </a:pPr>
            <a:r>
              <a:rPr lang="zh-CN" altLang="en-US" dirty="0" smtClean="0"/>
              <a:t>正规语言与有限状态自动机</a:t>
            </a:r>
            <a:endParaRPr lang="en-US" altLang="zh-CN" dirty="0" smtClean="0"/>
          </a:p>
          <a:p>
            <a:pPr marL="914400" lvl="1" indent="-457200">
              <a:buFont typeface="+mj-lt"/>
              <a:buAutoNum type="arabicPeriod"/>
            </a:pPr>
            <a:r>
              <a:rPr lang="zh-CN" altLang="en-US" dirty="0" smtClean="0"/>
              <a:t>正规语言</a:t>
            </a:r>
            <a:endParaRPr lang="en-US" altLang="zh-CN" dirty="0" smtClean="0"/>
          </a:p>
          <a:p>
            <a:pPr marL="914400" lvl="1" indent="-457200">
              <a:buFont typeface="+mj-lt"/>
              <a:buAutoNum type="arabicPeriod"/>
            </a:pPr>
            <a:r>
              <a:rPr lang="zh-CN" altLang="en-US" dirty="0" smtClean="0"/>
              <a:t>确定型有限状态自动机</a:t>
            </a:r>
            <a:r>
              <a:rPr lang="en-US" altLang="zh-CN" dirty="0" smtClean="0"/>
              <a:t>(DFA)</a:t>
            </a:r>
          </a:p>
          <a:p>
            <a:pPr marL="914400" lvl="1" indent="-457200">
              <a:buFont typeface="+mj-lt"/>
              <a:buAutoNum type="arabicPeriod"/>
            </a:pPr>
            <a:r>
              <a:rPr lang="zh-CN" altLang="en-US" dirty="0" smtClean="0"/>
              <a:t>非确定型有限状态自动机</a:t>
            </a:r>
            <a:r>
              <a:rPr lang="en-US" altLang="zh-CN" dirty="0" smtClean="0"/>
              <a:t>(NFA)</a:t>
            </a:r>
          </a:p>
          <a:p>
            <a:pPr marL="914400" lvl="1" indent="-457200">
              <a:buFont typeface="+mj-lt"/>
              <a:buAutoNum type="arabicPeriod"/>
            </a:pPr>
            <a:r>
              <a:rPr lang="en-US" altLang="zh-CN" dirty="0" smtClean="0"/>
              <a:t>DFA</a:t>
            </a:r>
            <a:r>
              <a:rPr lang="zh-CN" altLang="en-US" dirty="0" smtClean="0"/>
              <a:t>与</a:t>
            </a:r>
            <a:r>
              <a:rPr lang="en-US" altLang="zh-CN" dirty="0" smtClean="0"/>
              <a:t>NFA</a:t>
            </a:r>
            <a:r>
              <a:rPr lang="zh-CN" altLang="en-US" dirty="0" smtClean="0"/>
              <a:t>的等价性</a:t>
            </a:r>
            <a:endParaRPr lang="en-US" altLang="zh-CN" dirty="0" smtClean="0"/>
          </a:p>
          <a:p>
            <a:pPr marL="914400" lvl="1" indent="-457200">
              <a:buFont typeface="+mj-lt"/>
              <a:buAutoNum type="arabicPeriod"/>
            </a:pPr>
            <a:r>
              <a:rPr lang="zh-CN" altLang="en-US" dirty="0" smtClean="0"/>
              <a:t>正规语言与</a:t>
            </a:r>
            <a:r>
              <a:rPr lang="en-US" altLang="zh-CN" dirty="0" smtClean="0"/>
              <a:t>NFA</a:t>
            </a:r>
            <a:r>
              <a:rPr lang="zh-CN" altLang="en-US" dirty="0" smtClean="0"/>
              <a:t>的等价性</a:t>
            </a:r>
            <a:endParaRPr lang="en-US" altLang="zh-CN" dirty="0" smtClean="0"/>
          </a:p>
          <a:p>
            <a:pPr marL="914400" lvl="1" indent="-457200">
              <a:buFont typeface="+mj-lt"/>
              <a:buAutoNum type="arabicPeriod"/>
            </a:pPr>
            <a:r>
              <a:rPr lang="zh-CN" altLang="en-US" dirty="0" smtClean="0"/>
              <a:t>正规语言的性质</a:t>
            </a:r>
            <a:endParaRPr lang="en-US" altLang="zh-CN" dirty="0" smtClean="0"/>
          </a:p>
          <a:p>
            <a:pPr marL="914400" lvl="1" indent="-457200">
              <a:buFont typeface="+mj-lt"/>
              <a:buAutoNum type="arabicPeriod"/>
            </a:pPr>
            <a:r>
              <a:rPr lang="zh-CN" altLang="en-US" dirty="0" smtClean="0"/>
              <a:t>正规语言的应用</a:t>
            </a:r>
            <a:endParaRPr lang="en-US" altLang="zh-CN" dirty="0" smtClean="0"/>
          </a:p>
          <a:p>
            <a:pPr marL="914400" lvl="1" indent="-457200">
              <a:buFont typeface="+mj-lt"/>
              <a:buAutoNum type="arabicPeriod"/>
            </a:pPr>
            <a:endParaRPr lang="en-US" altLang="zh-CN" dirty="0" smtClean="0"/>
          </a:p>
          <a:p>
            <a:pPr marL="457200" indent="-457200">
              <a:buFont typeface="+mj-lt"/>
              <a:buAutoNum type="arabicPeriod"/>
            </a:pPr>
            <a:endParaRPr lang="zh-CN" altLang="en-US" dirty="0"/>
          </a:p>
        </p:txBody>
      </p:sp>
    </p:spTree>
    <p:extLst>
      <p:ext uri="{BB962C8B-B14F-4D97-AF65-F5344CB8AC3E}">
        <p14:creationId xmlns:p14="http://schemas.microsoft.com/office/powerpoint/2010/main" val="35429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5" name="AutoShape 5">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7286" name="AutoShape 6">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7287" name="AutoShape 7">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7288" name="AutoShape 8">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7292" name="Text Box 12"/>
          <p:cNvSpPr txBox="1">
            <a:spLocks noChangeArrowheads="1"/>
          </p:cNvSpPr>
          <p:nvPr/>
        </p:nvSpPr>
        <p:spPr bwMode="auto">
          <a:xfrm>
            <a:off x="32639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2</a:t>
            </a:r>
          </a:p>
        </p:txBody>
      </p:sp>
      <p:sp>
        <p:nvSpPr>
          <p:cNvPr id="97293" name="Text Box 13"/>
          <p:cNvSpPr txBox="1">
            <a:spLocks noChangeArrowheads="1"/>
          </p:cNvSpPr>
          <p:nvPr/>
        </p:nvSpPr>
        <p:spPr bwMode="auto">
          <a:xfrm>
            <a:off x="53213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3</a:t>
            </a:r>
          </a:p>
        </p:txBody>
      </p:sp>
      <p:graphicFrame>
        <p:nvGraphicFramePr>
          <p:cNvPr id="97294" name="Object 14"/>
          <p:cNvGraphicFramePr>
            <a:graphicFrameLocks noChangeAspect="1"/>
          </p:cNvGraphicFramePr>
          <p:nvPr/>
        </p:nvGraphicFramePr>
        <p:xfrm>
          <a:off x="2197100" y="2590801"/>
          <a:ext cx="4114800" cy="3267075"/>
        </p:xfrm>
        <a:graphic>
          <a:graphicData uri="http://schemas.openxmlformats.org/presentationml/2006/ole">
            <mc:AlternateContent xmlns:mc="http://schemas.openxmlformats.org/markup-compatibility/2006">
              <mc:Choice xmlns:v="urn:schemas-microsoft-com:vml" Requires="v">
                <p:oleObj spid="_x0000_s3216" name="Visio" r:id="rId3" imgW="3214714" imgH="2545545" progId="Visio.Drawing.11">
                  <p:embed/>
                </p:oleObj>
              </mc:Choice>
              <mc:Fallback>
                <p:oleObj name="Visio" r:id="rId3" imgW="3214714" imgH="254554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100" y="2590801"/>
                        <a:ext cx="41148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95" name="Text Box 15"/>
          <p:cNvSpPr txBox="1">
            <a:spLocks noChangeArrowheads="1"/>
          </p:cNvSpPr>
          <p:nvPr/>
        </p:nvSpPr>
        <p:spPr bwMode="auto">
          <a:xfrm>
            <a:off x="3267075" y="2900363"/>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0</a:t>
            </a:r>
          </a:p>
        </p:txBody>
      </p:sp>
      <p:sp>
        <p:nvSpPr>
          <p:cNvPr id="97296" name="Text Box 16"/>
          <p:cNvSpPr txBox="1">
            <a:spLocks noChangeArrowheads="1"/>
          </p:cNvSpPr>
          <p:nvPr/>
        </p:nvSpPr>
        <p:spPr bwMode="auto">
          <a:xfrm>
            <a:off x="5321300" y="29225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1</a:t>
            </a:r>
          </a:p>
        </p:txBody>
      </p:sp>
      <p:sp>
        <p:nvSpPr>
          <p:cNvPr id="97298" name="Line 18"/>
          <p:cNvSpPr>
            <a:spLocks noChangeShapeType="1"/>
          </p:cNvSpPr>
          <p:nvPr/>
        </p:nvSpPr>
        <p:spPr bwMode="auto">
          <a:xfrm flipV="1">
            <a:off x="7751763" y="3200400"/>
            <a:ext cx="0" cy="381000"/>
          </a:xfrm>
          <a:prstGeom prst="line">
            <a:avLst/>
          </a:prstGeom>
          <a:noFill/>
          <a:ln w="9525">
            <a:solidFill>
              <a:schemeClr val="tx1"/>
            </a:solidFill>
            <a:miter lim="800000"/>
            <a:headEnd/>
            <a:tailEnd type="triangle" w="med" len="med"/>
          </a:ln>
          <a:effectLst/>
        </p:spPr>
        <p:txBody>
          <a:bodyPr wrap="none"/>
          <a:lstStyle/>
          <a:p>
            <a:endParaRPr lang="zh-CN" altLang="en-US"/>
          </a:p>
        </p:txBody>
      </p:sp>
      <p:graphicFrame>
        <p:nvGraphicFramePr>
          <p:cNvPr id="97299" name="Object 19"/>
          <p:cNvGraphicFramePr>
            <a:graphicFrameLocks noChangeAspect="1"/>
          </p:cNvGraphicFramePr>
          <p:nvPr/>
        </p:nvGraphicFramePr>
        <p:xfrm>
          <a:off x="7031038" y="2636838"/>
          <a:ext cx="2736850" cy="488950"/>
        </p:xfrm>
        <a:graphic>
          <a:graphicData uri="http://schemas.openxmlformats.org/presentationml/2006/ole">
            <mc:AlternateContent xmlns:mc="http://schemas.openxmlformats.org/markup-compatibility/2006">
              <mc:Choice xmlns:v="urn:schemas-microsoft-com:vml" Requires="v">
                <p:oleObj spid="_x0000_s3217" name="Visio" r:id="rId5" imgW="2099914" imgH="374769" progId="Visio.Drawing.11">
                  <p:embed/>
                </p:oleObj>
              </mc:Choice>
              <mc:Fallback>
                <p:oleObj name="Visio" r:id="rId5" imgW="2099914" imgH="374769"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1038" y="2636838"/>
                        <a:ext cx="2736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300" name="Rectangle 20"/>
          <p:cNvSpPr>
            <a:spLocks noChangeArrowheads="1"/>
          </p:cNvSpPr>
          <p:nvPr/>
        </p:nvSpPr>
        <p:spPr bwMode="auto">
          <a:xfrm>
            <a:off x="3000375" y="195263"/>
            <a:ext cx="3887788" cy="641350"/>
          </a:xfrm>
          <a:prstGeom prst="rect">
            <a:avLst/>
          </a:prstGeom>
          <a:noFill/>
          <a:ln w="9525" algn="ctr">
            <a:noFill/>
            <a:miter lim="800000"/>
            <a:headEnd/>
            <a:tailEnd/>
          </a:ln>
          <a:effectLst/>
        </p:spPr>
        <p:txBody>
          <a:bodyPr>
            <a:spAutoFit/>
          </a:bodyPr>
          <a:lstStyle/>
          <a:p>
            <a:pPr>
              <a:lnSpc>
                <a:spcPct val="90000"/>
              </a:lnSpc>
            </a:pPr>
            <a:r>
              <a:rPr lang="zh-CN" altLang="en-US" sz="4000">
                <a:ea typeface="华文行楷" pitchFamily="2" charset="-122"/>
              </a:rPr>
              <a:t>确定有限自动机</a:t>
            </a:r>
          </a:p>
        </p:txBody>
      </p:sp>
      <p:sp>
        <p:nvSpPr>
          <p:cNvPr id="97301" name="Text Box 21">
            <a:hlinkClick r:id="rId7" action="ppaction://hlinksldjump"/>
          </p:cNvPr>
          <p:cNvSpPr txBox="1">
            <a:spLocks noChangeArrowheads="1"/>
          </p:cNvSpPr>
          <p:nvPr/>
        </p:nvSpPr>
        <p:spPr bwMode="auto">
          <a:xfrm>
            <a:off x="2351089" y="1409700"/>
            <a:ext cx="5329237" cy="579438"/>
          </a:xfrm>
          <a:prstGeom prst="rect">
            <a:avLst/>
          </a:prstGeom>
          <a:noFill/>
          <a:ln w="9525">
            <a:noFill/>
            <a:miter lim="800000"/>
            <a:headEnd/>
            <a:tailEnd/>
          </a:ln>
          <a:effectLst/>
        </p:spPr>
        <p:txBody>
          <a:bodyPr>
            <a:spAutoFit/>
          </a:bodyPr>
          <a:lstStyle/>
          <a:p>
            <a:pPr algn="l">
              <a:buClr>
                <a:srgbClr val="800080"/>
              </a:buClr>
              <a:buFont typeface="Wingdings" pitchFamily="2" charset="2"/>
              <a:buChar char="²"/>
            </a:pPr>
            <a:r>
              <a:rPr lang="en-US" altLang="zh-CN" sz="3200">
                <a:latin typeface="Arial" pitchFamily="34" charset="0"/>
                <a:ea typeface="楷体_GB2312" pitchFamily="49" charset="-122"/>
              </a:rPr>
              <a:t>  DFA</a:t>
            </a:r>
            <a:r>
              <a:rPr lang="zh-CN" altLang="en-US" sz="3200">
                <a:latin typeface="Arial" pitchFamily="34" charset="0"/>
                <a:ea typeface="楷体_GB2312" pitchFamily="49" charset="-122"/>
              </a:rPr>
              <a:t>如何接受输入符号串</a:t>
            </a:r>
          </a:p>
        </p:txBody>
      </p:sp>
    </p:spTree>
    <p:extLst>
      <p:ext uri="{BB962C8B-B14F-4D97-AF65-F5344CB8AC3E}">
        <p14:creationId xmlns:p14="http://schemas.microsoft.com/office/powerpoint/2010/main" val="3677906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AutoShape 5">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8310" name="AutoShape 6">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8311" name="AutoShape 7">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8312" name="AutoShape 8">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8315" name="Text Box 11"/>
          <p:cNvSpPr txBox="1">
            <a:spLocks noChangeArrowheads="1"/>
          </p:cNvSpPr>
          <p:nvPr/>
        </p:nvSpPr>
        <p:spPr bwMode="auto">
          <a:xfrm>
            <a:off x="32639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2</a:t>
            </a:r>
          </a:p>
        </p:txBody>
      </p:sp>
      <p:graphicFrame>
        <p:nvGraphicFramePr>
          <p:cNvPr id="98317" name="Object 13"/>
          <p:cNvGraphicFramePr>
            <a:graphicFrameLocks noChangeAspect="1"/>
          </p:cNvGraphicFramePr>
          <p:nvPr/>
        </p:nvGraphicFramePr>
        <p:xfrm>
          <a:off x="2197100" y="2590801"/>
          <a:ext cx="4114800" cy="3267075"/>
        </p:xfrm>
        <a:graphic>
          <a:graphicData uri="http://schemas.openxmlformats.org/presentationml/2006/ole">
            <mc:AlternateContent xmlns:mc="http://schemas.openxmlformats.org/markup-compatibility/2006">
              <mc:Choice xmlns:v="urn:schemas-microsoft-com:vml" Requires="v">
                <p:oleObj spid="_x0000_s4240" name="Visio" r:id="rId3" imgW="3214714" imgH="2545545" progId="Visio.Drawing.11">
                  <p:embed/>
                </p:oleObj>
              </mc:Choice>
              <mc:Fallback>
                <p:oleObj name="Visio" r:id="rId3" imgW="3214714" imgH="254554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100" y="2590801"/>
                        <a:ext cx="41148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18" name="Text Box 14"/>
          <p:cNvSpPr txBox="1">
            <a:spLocks noChangeArrowheads="1"/>
          </p:cNvSpPr>
          <p:nvPr/>
        </p:nvSpPr>
        <p:spPr bwMode="auto">
          <a:xfrm>
            <a:off x="3267075" y="2900363"/>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0</a:t>
            </a:r>
          </a:p>
        </p:txBody>
      </p:sp>
      <p:sp>
        <p:nvSpPr>
          <p:cNvPr id="98319" name="Text Box 15"/>
          <p:cNvSpPr txBox="1">
            <a:spLocks noChangeArrowheads="1"/>
          </p:cNvSpPr>
          <p:nvPr/>
        </p:nvSpPr>
        <p:spPr bwMode="auto">
          <a:xfrm>
            <a:off x="5321300" y="2922588"/>
            <a:ext cx="457200" cy="707886"/>
          </a:xfrm>
          <a:prstGeom prst="rect">
            <a:avLst/>
          </a:prstGeom>
          <a:noFill/>
          <a:ln w="9525">
            <a:noFill/>
            <a:miter lim="800000"/>
            <a:headEnd/>
            <a:tailEnd/>
          </a:ln>
          <a:effectLst/>
        </p:spPr>
        <p:txBody>
          <a:bodyPr>
            <a:spAutoFit/>
          </a:bodyPr>
          <a:lstStyle/>
          <a:p>
            <a:pPr algn="l"/>
            <a:r>
              <a:rPr lang="en-US" altLang="zh-CN" sz="2400" dirty="0"/>
              <a:t>q</a:t>
            </a:r>
            <a:r>
              <a:rPr lang="en-US" altLang="zh-CN" sz="2400" baseline="-25000" dirty="0"/>
              <a:t>1</a:t>
            </a:r>
          </a:p>
        </p:txBody>
      </p:sp>
      <p:sp>
        <p:nvSpPr>
          <p:cNvPr id="98320" name="Text Box 16"/>
          <p:cNvSpPr txBox="1">
            <a:spLocks noChangeArrowheads="1"/>
          </p:cNvSpPr>
          <p:nvPr/>
        </p:nvSpPr>
        <p:spPr bwMode="auto">
          <a:xfrm>
            <a:off x="5321300" y="49418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3</a:t>
            </a:r>
          </a:p>
        </p:txBody>
      </p:sp>
      <p:sp>
        <p:nvSpPr>
          <p:cNvPr id="98322" name="Line 18"/>
          <p:cNvSpPr>
            <a:spLocks noChangeShapeType="1"/>
          </p:cNvSpPr>
          <p:nvPr/>
        </p:nvSpPr>
        <p:spPr bwMode="auto">
          <a:xfrm flipV="1">
            <a:off x="8183563" y="3200400"/>
            <a:ext cx="0" cy="381000"/>
          </a:xfrm>
          <a:prstGeom prst="line">
            <a:avLst/>
          </a:prstGeom>
          <a:noFill/>
          <a:ln w="9525">
            <a:solidFill>
              <a:schemeClr val="tx1"/>
            </a:solidFill>
            <a:miter lim="800000"/>
            <a:headEnd/>
            <a:tailEnd type="triangle" w="med" len="med"/>
          </a:ln>
          <a:effectLst/>
        </p:spPr>
        <p:txBody>
          <a:bodyPr wrap="none"/>
          <a:lstStyle/>
          <a:p>
            <a:endParaRPr lang="zh-CN" altLang="en-US"/>
          </a:p>
        </p:txBody>
      </p:sp>
      <p:graphicFrame>
        <p:nvGraphicFramePr>
          <p:cNvPr id="98323" name="Object 19"/>
          <p:cNvGraphicFramePr>
            <a:graphicFrameLocks noChangeAspect="1"/>
          </p:cNvGraphicFramePr>
          <p:nvPr/>
        </p:nvGraphicFramePr>
        <p:xfrm>
          <a:off x="7031038" y="2636838"/>
          <a:ext cx="2736850" cy="488950"/>
        </p:xfrm>
        <a:graphic>
          <a:graphicData uri="http://schemas.openxmlformats.org/presentationml/2006/ole">
            <mc:AlternateContent xmlns:mc="http://schemas.openxmlformats.org/markup-compatibility/2006">
              <mc:Choice xmlns:v="urn:schemas-microsoft-com:vml" Requires="v">
                <p:oleObj spid="_x0000_s4241" name="Visio" r:id="rId5" imgW="2099914" imgH="374769" progId="Visio.Drawing.11">
                  <p:embed/>
                </p:oleObj>
              </mc:Choice>
              <mc:Fallback>
                <p:oleObj name="Visio" r:id="rId5" imgW="2099914" imgH="374769"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1038" y="2636838"/>
                        <a:ext cx="2736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24" name="Rectangle 20"/>
          <p:cNvSpPr>
            <a:spLocks noChangeArrowheads="1"/>
          </p:cNvSpPr>
          <p:nvPr/>
        </p:nvSpPr>
        <p:spPr bwMode="auto">
          <a:xfrm>
            <a:off x="3000375" y="195263"/>
            <a:ext cx="3887788" cy="641350"/>
          </a:xfrm>
          <a:prstGeom prst="rect">
            <a:avLst/>
          </a:prstGeom>
          <a:noFill/>
          <a:ln w="9525" algn="ctr">
            <a:noFill/>
            <a:miter lim="800000"/>
            <a:headEnd/>
            <a:tailEnd/>
          </a:ln>
          <a:effectLst/>
        </p:spPr>
        <p:txBody>
          <a:bodyPr>
            <a:spAutoFit/>
          </a:bodyPr>
          <a:lstStyle/>
          <a:p>
            <a:pPr>
              <a:lnSpc>
                <a:spcPct val="90000"/>
              </a:lnSpc>
            </a:pPr>
            <a:r>
              <a:rPr lang="zh-CN" altLang="en-US" sz="4000">
                <a:ea typeface="华文行楷" pitchFamily="2" charset="-122"/>
              </a:rPr>
              <a:t>确定有限自动机</a:t>
            </a:r>
          </a:p>
        </p:txBody>
      </p:sp>
      <p:sp>
        <p:nvSpPr>
          <p:cNvPr id="98325" name="Text Box 21">
            <a:hlinkClick r:id="rId7" action="ppaction://hlinksldjump"/>
          </p:cNvPr>
          <p:cNvSpPr txBox="1">
            <a:spLocks noChangeArrowheads="1"/>
          </p:cNvSpPr>
          <p:nvPr/>
        </p:nvSpPr>
        <p:spPr bwMode="auto">
          <a:xfrm>
            <a:off x="2351089" y="1409700"/>
            <a:ext cx="5329237" cy="579438"/>
          </a:xfrm>
          <a:prstGeom prst="rect">
            <a:avLst/>
          </a:prstGeom>
          <a:noFill/>
          <a:ln w="9525">
            <a:noFill/>
            <a:miter lim="800000"/>
            <a:headEnd/>
            <a:tailEnd/>
          </a:ln>
          <a:effectLst/>
        </p:spPr>
        <p:txBody>
          <a:bodyPr>
            <a:spAutoFit/>
          </a:bodyPr>
          <a:lstStyle/>
          <a:p>
            <a:pPr algn="l">
              <a:buClr>
                <a:srgbClr val="800080"/>
              </a:buClr>
              <a:buFont typeface="Wingdings" pitchFamily="2" charset="2"/>
              <a:buChar char="²"/>
            </a:pPr>
            <a:r>
              <a:rPr lang="en-US" altLang="zh-CN" sz="3200">
                <a:latin typeface="Arial" pitchFamily="34" charset="0"/>
                <a:ea typeface="楷体_GB2312" pitchFamily="49" charset="-122"/>
              </a:rPr>
              <a:t>  DFA</a:t>
            </a:r>
            <a:r>
              <a:rPr lang="zh-CN" altLang="en-US" sz="3200">
                <a:latin typeface="Arial" pitchFamily="34" charset="0"/>
                <a:ea typeface="楷体_GB2312" pitchFamily="49" charset="-122"/>
              </a:rPr>
              <a:t>如何接受输入符号串</a:t>
            </a:r>
          </a:p>
        </p:txBody>
      </p:sp>
    </p:spTree>
    <p:extLst>
      <p:ext uri="{BB962C8B-B14F-4D97-AF65-F5344CB8AC3E}">
        <p14:creationId xmlns:p14="http://schemas.microsoft.com/office/powerpoint/2010/main" val="3715448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AutoShape 5">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34" name="AutoShape 6">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35" name="AutoShape 7">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36" name="AutoShape 8">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39" name="Text Box 11"/>
          <p:cNvSpPr txBox="1">
            <a:spLocks noChangeArrowheads="1"/>
          </p:cNvSpPr>
          <p:nvPr/>
        </p:nvSpPr>
        <p:spPr bwMode="auto">
          <a:xfrm>
            <a:off x="32639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2</a:t>
            </a:r>
          </a:p>
        </p:txBody>
      </p:sp>
      <p:sp>
        <p:nvSpPr>
          <p:cNvPr id="99340" name="Text Box 12"/>
          <p:cNvSpPr txBox="1">
            <a:spLocks noChangeArrowheads="1"/>
          </p:cNvSpPr>
          <p:nvPr/>
        </p:nvSpPr>
        <p:spPr bwMode="auto">
          <a:xfrm>
            <a:off x="53213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3</a:t>
            </a:r>
          </a:p>
        </p:txBody>
      </p:sp>
      <p:graphicFrame>
        <p:nvGraphicFramePr>
          <p:cNvPr id="99341" name="Object 13"/>
          <p:cNvGraphicFramePr>
            <a:graphicFrameLocks noChangeAspect="1"/>
          </p:cNvGraphicFramePr>
          <p:nvPr/>
        </p:nvGraphicFramePr>
        <p:xfrm>
          <a:off x="2197100" y="2590801"/>
          <a:ext cx="4114800" cy="3267075"/>
        </p:xfrm>
        <a:graphic>
          <a:graphicData uri="http://schemas.openxmlformats.org/presentationml/2006/ole">
            <mc:AlternateContent xmlns:mc="http://schemas.openxmlformats.org/markup-compatibility/2006">
              <mc:Choice xmlns:v="urn:schemas-microsoft-com:vml" Requires="v">
                <p:oleObj spid="_x0000_s5264" name="Visio" r:id="rId3" imgW="3214714" imgH="2545545" progId="Visio.Drawing.11">
                  <p:embed/>
                </p:oleObj>
              </mc:Choice>
              <mc:Fallback>
                <p:oleObj name="Visio" r:id="rId3" imgW="3214714" imgH="254554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100" y="2590801"/>
                        <a:ext cx="41148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42" name="Text Box 14"/>
          <p:cNvSpPr txBox="1">
            <a:spLocks noChangeArrowheads="1"/>
          </p:cNvSpPr>
          <p:nvPr/>
        </p:nvSpPr>
        <p:spPr bwMode="auto">
          <a:xfrm>
            <a:off x="3267075" y="2900363"/>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0</a:t>
            </a:r>
          </a:p>
        </p:txBody>
      </p:sp>
      <p:sp>
        <p:nvSpPr>
          <p:cNvPr id="99343" name="Text Box 15"/>
          <p:cNvSpPr txBox="1">
            <a:spLocks noChangeArrowheads="1"/>
          </p:cNvSpPr>
          <p:nvPr/>
        </p:nvSpPr>
        <p:spPr bwMode="auto">
          <a:xfrm>
            <a:off x="5321300" y="29225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1</a:t>
            </a:r>
          </a:p>
        </p:txBody>
      </p:sp>
      <p:sp>
        <p:nvSpPr>
          <p:cNvPr id="99345" name="Line 17"/>
          <p:cNvSpPr>
            <a:spLocks noChangeShapeType="1"/>
          </p:cNvSpPr>
          <p:nvPr/>
        </p:nvSpPr>
        <p:spPr bwMode="auto">
          <a:xfrm flipV="1">
            <a:off x="8616950" y="3200400"/>
            <a:ext cx="0" cy="381000"/>
          </a:xfrm>
          <a:prstGeom prst="line">
            <a:avLst/>
          </a:prstGeom>
          <a:noFill/>
          <a:ln w="9525">
            <a:solidFill>
              <a:schemeClr val="tx1"/>
            </a:solidFill>
            <a:miter lim="800000"/>
            <a:headEnd/>
            <a:tailEnd type="triangle" w="med" len="med"/>
          </a:ln>
          <a:effectLst/>
        </p:spPr>
        <p:txBody>
          <a:bodyPr wrap="none"/>
          <a:lstStyle/>
          <a:p>
            <a:endParaRPr lang="zh-CN" altLang="en-US"/>
          </a:p>
        </p:txBody>
      </p:sp>
      <p:graphicFrame>
        <p:nvGraphicFramePr>
          <p:cNvPr id="99346" name="Object 18"/>
          <p:cNvGraphicFramePr>
            <a:graphicFrameLocks noChangeAspect="1"/>
          </p:cNvGraphicFramePr>
          <p:nvPr/>
        </p:nvGraphicFramePr>
        <p:xfrm>
          <a:off x="7031038" y="2636838"/>
          <a:ext cx="2736850" cy="488950"/>
        </p:xfrm>
        <a:graphic>
          <a:graphicData uri="http://schemas.openxmlformats.org/presentationml/2006/ole">
            <mc:AlternateContent xmlns:mc="http://schemas.openxmlformats.org/markup-compatibility/2006">
              <mc:Choice xmlns:v="urn:schemas-microsoft-com:vml" Requires="v">
                <p:oleObj spid="_x0000_s5265" name="Visio" r:id="rId5" imgW="2099914" imgH="374769" progId="Visio.Drawing.11">
                  <p:embed/>
                </p:oleObj>
              </mc:Choice>
              <mc:Fallback>
                <p:oleObj name="Visio" r:id="rId5" imgW="2099914" imgH="374769"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1038" y="2636838"/>
                        <a:ext cx="2736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47" name="Rectangle 19"/>
          <p:cNvSpPr>
            <a:spLocks noChangeArrowheads="1"/>
          </p:cNvSpPr>
          <p:nvPr/>
        </p:nvSpPr>
        <p:spPr bwMode="auto">
          <a:xfrm>
            <a:off x="3000375" y="195263"/>
            <a:ext cx="3887788" cy="641350"/>
          </a:xfrm>
          <a:prstGeom prst="rect">
            <a:avLst/>
          </a:prstGeom>
          <a:noFill/>
          <a:ln w="9525" algn="ctr">
            <a:noFill/>
            <a:miter lim="800000"/>
            <a:headEnd/>
            <a:tailEnd/>
          </a:ln>
          <a:effectLst/>
        </p:spPr>
        <p:txBody>
          <a:bodyPr>
            <a:spAutoFit/>
          </a:bodyPr>
          <a:lstStyle/>
          <a:p>
            <a:pPr>
              <a:lnSpc>
                <a:spcPct val="90000"/>
              </a:lnSpc>
            </a:pPr>
            <a:r>
              <a:rPr lang="zh-CN" altLang="en-US" sz="4000">
                <a:ea typeface="华文行楷" pitchFamily="2" charset="-122"/>
              </a:rPr>
              <a:t>确定有限自动机</a:t>
            </a:r>
          </a:p>
        </p:txBody>
      </p:sp>
      <p:sp>
        <p:nvSpPr>
          <p:cNvPr id="99348" name="Text Box 20">
            <a:hlinkClick r:id="rId7" action="ppaction://hlinksldjump"/>
          </p:cNvPr>
          <p:cNvSpPr txBox="1">
            <a:spLocks noChangeArrowheads="1"/>
          </p:cNvSpPr>
          <p:nvPr/>
        </p:nvSpPr>
        <p:spPr bwMode="auto">
          <a:xfrm>
            <a:off x="2351089" y="1409700"/>
            <a:ext cx="5329237" cy="579438"/>
          </a:xfrm>
          <a:prstGeom prst="rect">
            <a:avLst/>
          </a:prstGeom>
          <a:noFill/>
          <a:ln w="9525">
            <a:noFill/>
            <a:miter lim="800000"/>
            <a:headEnd/>
            <a:tailEnd/>
          </a:ln>
          <a:effectLst/>
        </p:spPr>
        <p:txBody>
          <a:bodyPr>
            <a:spAutoFit/>
          </a:bodyPr>
          <a:lstStyle/>
          <a:p>
            <a:pPr algn="l">
              <a:buClr>
                <a:srgbClr val="800080"/>
              </a:buClr>
              <a:buFont typeface="Wingdings" pitchFamily="2" charset="2"/>
              <a:buChar char="²"/>
            </a:pPr>
            <a:r>
              <a:rPr lang="en-US" altLang="zh-CN" sz="3200">
                <a:latin typeface="Arial" pitchFamily="34" charset="0"/>
                <a:ea typeface="楷体_GB2312" pitchFamily="49" charset="-122"/>
              </a:rPr>
              <a:t>  DFA</a:t>
            </a:r>
            <a:r>
              <a:rPr lang="zh-CN" altLang="en-US" sz="3200">
                <a:latin typeface="Arial" pitchFamily="34" charset="0"/>
                <a:ea typeface="楷体_GB2312" pitchFamily="49" charset="-122"/>
              </a:rPr>
              <a:t>如何接受输入符号串</a:t>
            </a:r>
          </a:p>
        </p:txBody>
      </p:sp>
    </p:spTree>
    <p:extLst>
      <p:ext uri="{BB962C8B-B14F-4D97-AF65-F5344CB8AC3E}">
        <p14:creationId xmlns:p14="http://schemas.microsoft.com/office/powerpoint/2010/main" val="1096433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AutoShape 5">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58" name="AutoShape 6">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59" name="AutoShape 7">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0" name="AutoShape 8">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6" name="Line 14"/>
          <p:cNvSpPr>
            <a:spLocks noChangeShapeType="1"/>
          </p:cNvSpPr>
          <p:nvPr/>
        </p:nvSpPr>
        <p:spPr bwMode="auto">
          <a:xfrm flipV="1">
            <a:off x="9048750" y="3200400"/>
            <a:ext cx="0" cy="381000"/>
          </a:xfrm>
          <a:prstGeom prst="line">
            <a:avLst/>
          </a:prstGeom>
          <a:noFill/>
          <a:ln w="9525">
            <a:solidFill>
              <a:schemeClr val="tx1"/>
            </a:solidFill>
            <a:miter lim="800000"/>
            <a:headEnd/>
            <a:tailEnd type="triangle" w="med" len="med"/>
          </a:ln>
          <a:effectLst/>
        </p:spPr>
        <p:txBody>
          <a:bodyPr wrap="none"/>
          <a:lstStyle/>
          <a:p>
            <a:endParaRPr lang="zh-CN" altLang="en-US"/>
          </a:p>
        </p:txBody>
      </p:sp>
      <p:graphicFrame>
        <p:nvGraphicFramePr>
          <p:cNvPr id="100367" name="Object 15"/>
          <p:cNvGraphicFramePr>
            <a:graphicFrameLocks noChangeAspect="1"/>
          </p:cNvGraphicFramePr>
          <p:nvPr/>
        </p:nvGraphicFramePr>
        <p:xfrm>
          <a:off x="7031038" y="2636838"/>
          <a:ext cx="2736850" cy="488950"/>
        </p:xfrm>
        <a:graphic>
          <a:graphicData uri="http://schemas.openxmlformats.org/presentationml/2006/ole">
            <mc:AlternateContent xmlns:mc="http://schemas.openxmlformats.org/markup-compatibility/2006">
              <mc:Choice xmlns:v="urn:schemas-microsoft-com:vml" Requires="v">
                <p:oleObj spid="_x0000_s6288" name="Visio" r:id="rId3" imgW="2099914" imgH="374769" progId="Visio.Drawing.11">
                  <p:embed/>
                </p:oleObj>
              </mc:Choice>
              <mc:Fallback>
                <p:oleObj name="Visio" r:id="rId3" imgW="2099914" imgH="37476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1038" y="2636838"/>
                        <a:ext cx="2736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368" name="Text Box 16"/>
          <p:cNvSpPr txBox="1">
            <a:spLocks noChangeArrowheads="1"/>
          </p:cNvSpPr>
          <p:nvPr/>
        </p:nvSpPr>
        <p:spPr bwMode="auto">
          <a:xfrm>
            <a:off x="5321300" y="29225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1</a:t>
            </a:r>
          </a:p>
        </p:txBody>
      </p:sp>
      <p:sp>
        <p:nvSpPr>
          <p:cNvPr id="100369" name="Text Box 17"/>
          <p:cNvSpPr txBox="1">
            <a:spLocks noChangeArrowheads="1"/>
          </p:cNvSpPr>
          <p:nvPr/>
        </p:nvSpPr>
        <p:spPr bwMode="auto">
          <a:xfrm>
            <a:off x="32639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2</a:t>
            </a:r>
          </a:p>
        </p:txBody>
      </p:sp>
      <p:sp>
        <p:nvSpPr>
          <p:cNvPr id="100370" name="Text Box 18"/>
          <p:cNvSpPr txBox="1">
            <a:spLocks noChangeArrowheads="1"/>
          </p:cNvSpPr>
          <p:nvPr/>
        </p:nvSpPr>
        <p:spPr bwMode="auto">
          <a:xfrm>
            <a:off x="53213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3</a:t>
            </a:r>
          </a:p>
        </p:txBody>
      </p:sp>
      <p:graphicFrame>
        <p:nvGraphicFramePr>
          <p:cNvPr id="100371" name="Object 19"/>
          <p:cNvGraphicFramePr>
            <a:graphicFrameLocks noChangeAspect="1"/>
          </p:cNvGraphicFramePr>
          <p:nvPr/>
        </p:nvGraphicFramePr>
        <p:xfrm>
          <a:off x="2197100" y="2590801"/>
          <a:ext cx="4114800" cy="3267075"/>
        </p:xfrm>
        <a:graphic>
          <a:graphicData uri="http://schemas.openxmlformats.org/presentationml/2006/ole">
            <mc:AlternateContent xmlns:mc="http://schemas.openxmlformats.org/markup-compatibility/2006">
              <mc:Choice xmlns:v="urn:schemas-microsoft-com:vml" Requires="v">
                <p:oleObj spid="_x0000_s6289" name="Visio" r:id="rId5" imgW="3214714" imgH="2545545" progId="Visio.Drawing.11">
                  <p:embed/>
                </p:oleObj>
              </mc:Choice>
              <mc:Fallback>
                <p:oleObj name="Visio" r:id="rId5" imgW="3214714" imgH="2545545"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7100" y="2590801"/>
                        <a:ext cx="41148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372" name="Text Box 20"/>
          <p:cNvSpPr txBox="1">
            <a:spLocks noChangeArrowheads="1"/>
          </p:cNvSpPr>
          <p:nvPr/>
        </p:nvSpPr>
        <p:spPr bwMode="auto">
          <a:xfrm>
            <a:off x="3267075" y="2900363"/>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0</a:t>
            </a:r>
          </a:p>
        </p:txBody>
      </p:sp>
      <p:sp>
        <p:nvSpPr>
          <p:cNvPr id="100373" name="Rectangle 21"/>
          <p:cNvSpPr>
            <a:spLocks noChangeArrowheads="1"/>
          </p:cNvSpPr>
          <p:nvPr/>
        </p:nvSpPr>
        <p:spPr bwMode="auto">
          <a:xfrm>
            <a:off x="3000375" y="195263"/>
            <a:ext cx="3887788" cy="641350"/>
          </a:xfrm>
          <a:prstGeom prst="rect">
            <a:avLst/>
          </a:prstGeom>
          <a:noFill/>
          <a:ln w="9525" algn="ctr">
            <a:noFill/>
            <a:miter lim="800000"/>
            <a:headEnd/>
            <a:tailEnd/>
          </a:ln>
          <a:effectLst/>
        </p:spPr>
        <p:txBody>
          <a:bodyPr>
            <a:spAutoFit/>
          </a:bodyPr>
          <a:lstStyle/>
          <a:p>
            <a:pPr>
              <a:lnSpc>
                <a:spcPct val="90000"/>
              </a:lnSpc>
            </a:pPr>
            <a:r>
              <a:rPr lang="zh-CN" altLang="en-US" sz="4000">
                <a:ea typeface="华文行楷" pitchFamily="2" charset="-122"/>
              </a:rPr>
              <a:t>确定有限自动机</a:t>
            </a:r>
          </a:p>
        </p:txBody>
      </p:sp>
      <p:sp>
        <p:nvSpPr>
          <p:cNvPr id="100374" name="Text Box 22">
            <a:hlinkClick r:id="rId7" action="ppaction://hlinksldjump"/>
          </p:cNvPr>
          <p:cNvSpPr txBox="1">
            <a:spLocks noChangeArrowheads="1"/>
          </p:cNvSpPr>
          <p:nvPr/>
        </p:nvSpPr>
        <p:spPr bwMode="auto">
          <a:xfrm>
            <a:off x="2351089" y="1409700"/>
            <a:ext cx="5329237" cy="579438"/>
          </a:xfrm>
          <a:prstGeom prst="rect">
            <a:avLst/>
          </a:prstGeom>
          <a:noFill/>
          <a:ln w="9525">
            <a:noFill/>
            <a:miter lim="800000"/>
            <a:headEnd/>
            <a:tailEnd/>
          </a:ln>
          <a:effectLst/>
        </p:spPr>
        <p:txBody>
          <a:bodyPr>
            <a:spAutoFit/>
          </a:bodyPr>
          <a:lstStyle/>
          <a:p>
            <a:pPr algn="l">
              <a:buClr>
                <a:srgbClr val="800080"/>
              </a:buClr>
              <a:buFont typeface="Wingdings" pitchFamily="2" charset="2"/>
              <a:buChar char="²"/>
            </a:pPr>
            <a:r>
              <a:rPr lang="en-US" altLang="zh-CN" sz="3200">
                <a:latin typeface="Arial" pitchFamily="34" charset="0"/>
                <a:ea typeface="楷体_GB2312" pitchFamily="49" charset="-122"/>
              </a:rPr>
              <a:t>  DFA</a:t>
            </a:r>
            <a:r>
              <a:rPr lang="zh-CN" altLang="en-US" sz="3200">
                <a:latin typeface="Arial" pitchFamily="34" charset="0"/>
                <a:ea typeface="楷体_GB2312" pitchFamily="49" charset="-122"/>
              </a:rPr>
              <a:t>如何接受输入符号串</a:t>
            </a:r>
          </a:p>
        </p:txBody>
      </p:sp>
    </p:spTree>
    <p:extLst>
      <p:ext uri="{BB962C8B-B14F-4D97-AF65-F5344CB8AC3E}">
        <p14:creationId xmlns:p14="http://schemas.microsoft.com/office/powerpoint/2010/main" val="2892183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1" name="AutoShape 5">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2" name="AutoShape 6">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3" name="AutoShape 7">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4" name="AutoShape 8">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5" name="Line 9"/>
          <p:cNvSpPr>
            <a:spLocks noChangeShapeType="1"/>
          </p:cNvSpPr>
          <p:nvPr/>
        </p:nvSpPr>
        <p:spPr bwMode="auto">
          <a:xfrm flipV="1">
            <a:off x="9551988" y="3200400"/>
            <a:ext cx="0" cy="381000"/>
          </a:xfrm>
          <a:prstGeom prst="line">
            <a:avLst/>
          </a:prstGeom>
          <a:noFill/>
          <a:ln w="9525">
            <a:solidFill>
              <a:schemeClr val="tx1"/>
            </a:solidFill>
            <a:miter lim="800000"/>
            <a:headEnd/>
            <a:tailEnd type="triangle" w="med" len="med"/>
          </a:ln>
          <a:effectLst/>
        </p:spPr>
        <p:txBody>
          <a:bodyPr wrap="none"/>
          <a:lstStyle/>
          <a:p>
            <a:endParaRPr lang="zh-CN" altLang="en-US"/>
          </a:p>
        </p:txBody>
      </p:sp>
      <p:graphicFrame>
        <p:nvGraphicFramePr>
          <p:cNvPr id="101386" name="Object 10"/>
          <p:cNvGraphicFramePr>
            <a:graphicFrameLocks noChangeAspect="1"/>
          </p:cNvGraphicFramePr>
          <p:nvPr/>
        </p:nvGraphicFramePr>
        <p:xfrm>
          <a:off x="7031038" y="2636838"/>
          <a:ext cx="2736850" cy="488950"/>
        </p:xfrm>
        <a:graphic>
          <a:graphicData uri="http://schemas.openxmlformats.org/presentationml/2006/ole">
            <mc:AlternateContent xmlns:mc="http://schemas.openxmlformats.org/markup-compatibility/2006">
              <mc:Choice xmlns:v="urn:schemas-microsoft-com:vml" Requires="v">
                <p:oleObj spid="_x0000_s7312" name="Visio" r:id="rId3" imgW="2099914" imgH="374769" progId="Visio.Drawing.11">
                  <p:embed/>
                </p:oleObj>
              </mc:Choice>
              <mc:Fallback>
                <p:oleObj name="Visio" r:id="rId3" imgW="2099914" imgH="37476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1038" y="2636838"/>
                        <a:ext cx="2736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87" name="Text Box 11"/>
          <p:cNvSpPr txBox="1">
            <a:spLocks noChangeArrowheads="1"/>
          </p:cNvSpPr>
          <p:nvPr/>
        </p:nvSpPr>
        <p:spPr bwMode="auto">
          <a:xfrm>
            <a:off x="5321300" y="29225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1</a:t>
            </a:r>
          </a:p>
        </p:txBody>
      </p:sp>
      <p:sp>
        <p:nvSpPr>
          <p:cNvPr id="101389" name="Text Box 13"/>
          <p:cNvSpPr txBox="1">
            <a:spLocks noChangeArrowheads="1"/>
          </p:cNvSpPr>
          <p:nvPr/>
        </p:nvSpPr>
        <p:spPr bwMode="auto">
          <a:xfrm>
            <a:off x="53213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3</a:t>
            </a:r>
          </a:p>
        </p:txBody>
      </p:sp>
      <p:graphicFrame>
        <p:nvGraphicFramePr>
          <p:cNvPr id="101390" name="Object 14"/>
          <p:cNvGraphicFramePr>
            <a:graphicFrameLocks noChangeAspect="1"/>
          </p:cNvGraphicFramePr>
          <p:nvPr/>
        </p:nvGraphicFramePr>
        <p:xfrm>
          <a:off x="2197100" y="2590801"/>
          <a:ext cx="4114800" cy="3267075"/>
        </p:xfrm>
        <a:graphic>
          <a:graphicData uri="http://schemas.openxmlformats.org/presentationml/2006/ole">
            <mc:AlternateContent xmlns:mc="http://schemas.openxmlformats.org/markup-compatibility/2006">
              <mc:Choice xmlns:v="urn:schemas-microsoft-com:vml" Requires="v">
                <p:oleObj spid="_x0000_s7313" name="Visio" r:id="rId5" imgW="3214714" imgH="2545545" progId="Visio.Drawing.11">
                  <p:embed/>
                </p:oleObj>
              </mc:Choice>
              <mc:Fallback>
                <p:oleObj name="Visio" r:id="rId5" imgW="3214714" imgH="2545545"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7100" y="2590801"/>
                        <a:ext cx="41148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91" name="Text Box 15"/>
          <p:cNvSpPr txBox="1">
            <a:spLocks noChangeArrowheads="1"/>
          </p:cNvSpPr>
          <p:nvPr/>
        </p:nvSpPr>
        <p:spPr bwMode="auto">
          <a:xfrm>
            <a:off x="3267075" y="2900363"/>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0</a:t>
            </a:r>
          </a:p>
        </p:txBody>
      </p:sp>
      <p:sp>
        <p:nvSpPr>
          <p:cNvPr id="101392" name="Text Box 16"/>
          <p:cNvSpPr txBox="1">
            <a:spLocks noChangeArrowheads="1"/>
          </p:cNvSpPr>
          <p:nvPr/>
        </p:nvSpPr>
        <p:spPr bwMode="auto">
          <a:xfrm>
            <a:off x="3287713" y="49418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2</a:t>
            </a:r>
          </a:p>
        </p:txBody>
      </p:sp>
      <p:sp>
        <p:nvSpPr>
          <p:cNvPr id="101393" name="Rectangle 17"/>
          <p:cNvSpPr>
            <a:spLocks noChangeArrowheads="1"/>
          </p:cNvSpPr>
          <p:nvPr/>
        </p:nvSpPr>
        <p:spPr bwMode="auto">
          <a:xfrm>
            <a:off x="3000375" y="195263"/>
            <a:ext cx="3887788" cy="641350"/>
          </a:xfrm>
          <a:prstGeom prst="rect">
            <a:avLst/>
          </a:prstGeom>
          <a:noFill/>
          <a:ln w="9525" algn="ctr">
            <a:noFill/>
            <a:miter lim="800000"/>
            <a:headEnd/>
            <a:tailEnd/>
          </a:ln>
          <a:effectLst/>
        </p:spPr>
        <p:txBody>
          <a:bodyPr>
            <a:spAutoFit/>
          </a:bodyPr>
          <a:lstStyle/>
          <a:p>
            <a:pPr>
              <a:lnSpc>
                <a:spcPct val="90000"/>
              </a:lnSpc>
            </a:pPr>
            <a:r>
              <a:rPr lang="zh-CN" altLang="en-US" sz="4000">
                <a:ea typeface="华文行楷" pitchFamily="2" charset="-122"/>
              </a:rPr>
              <a:t>确定有限自动机</a:t>
            </a:r>
          </a:p>
        </p:txBody>
      </p:sp>
      <p:sp>
        <p:nvSpPr>
          <p:cNvPr id="101394" name="Text Box 18">
            <a:hlinkClick r:id="rId7" action="ppaction://hlinksldjump"/>
          </p:cNvPr>
          <p:cNvSpPr txBox="1">
            <a:spLocks noChangeArrowheads="1"/>
          </p:cNvSpPr>
          <p:nvPr/>
        </p:nvSpPr>
        <p:spPr bwMode="auto">
          <a:xfrm>
            <a:off x="2351089" y="1409700"/>
            <a:ext cx="5329237" cy="579438"/>
          </a:xfrm>
          <a:prstGeom prst="rect">
            <a:avLst/>
          </a:prstGeom>
          <a:noFill/>
          <a:ln w="9525">
            <a:noFill/>
            <a:miter lim="800000"/>
            <a:headEnd/>
            <a:tailEnd/>
          </a:ln>
          <a:effectLst/>
        </p:spPr>
        <p:txBody>
          <a:bodyPr>
            <a:spAutoFit/>
          </a:bodyPr>
          <a:lstStyle/>
          <a:p>
            <a:pPr algn="l">
              <a:buClr>
                <a:srgbClr val="800080"/>
              </a:buClr>
              <a:buFont typeface="Wingdings" pitchFamily="2" charset="2"/>
              <a:buChar char="²"/>
            </a:pPr>
            <a:r>
              <a:rPr lang="en-US" altLang="zh-CN" sz="3200">
                <a:latin typeface="Arial" pitchFamily="34" charset="0"/>
                <a:ea typeface="楷体_GB2312" pitchFamily="49" charset="-122"/>
              </a:rPr>
              <a:t>  DFA</a:t>
            </a:r>
            <a:r>
              <a:rPr lang="zh-CN" altLang="en-US" sz="3200">
                <a:latin typeface="Arial" pitchFamily="34" charset="0"/>
                <a:ea typeface="楷体_GB2312" pitchFamily="49" charset="-122"/>
              </a:rPr>
              <a:t>如何接受输入符号串</a:t>
            </a:r>
          </a:p>
        </p:txBody>
      </p:sp>
    </p:spTree>
    <p:extLst>
      <p:ext uri="{BB962C8B-B14F-4D97-AF65-F5344CB8AC3E}">
        <p14:creationId xmlns:p14="http://schemas.microsoft.com/office/powerpoint/2010/main" val="3737984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AutoShape 5">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06" name="AutoShape 6">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07" name="AutoShape 7">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08" name="AutoShape 8">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09" name="Line 9"/>
          <p:cNvSpPr>
            <a:spLocks noChangeShapeType="1"/>
          </p:cNvSpPr>
          <p:nvPr/>
        </p:nvSpPr>
        <p:spPr bwMode="auto">
          <a:xfrm flipV="1">
            <a:off x="9912350" y="3200400"/>
            <a:ext cx="0" cy="381000"/>
          </a:xfrm>
          <a:prstGeom prst="line">
            <a:avLst/>
          </a:prstGeom>
          <a:noFill/>
          <a:ln w="9525">
            <a:solidFill>
              <a:schemeClr val="tx1"/>
            </a:solidFill>
            <a:miter lim="800000"/>
            <a:headEnd/>
            <a:tailEnd type="triangle" w="med" len="med"/>
          </a:ln>
          <a:effectLst/>
        </p:spPr>
        <p:txBody>
          <a:bodyPr wrap="none"/>
          <a:lstStyle/>
          <a:p>
            <a:endParaRPr lang="zh-CN" altLang="en-US"/>
          </a:p>
        </p:txBody>
      </p:sp>
      <p:graphicFrame>
        <p:nvGraphicFramePr>
          <p:cNvPr id="102410" name="Object 10"/>
          <p:cNvGraphicFramePr>
            <a:graphicFrameLocks noChangeAspect="1"/>
          </p:cNvGraphicFramePr>
          <p:nvPr/>
        </p:nvGraphicFramePr>
        <p:xfrm>
          <a:off x="7031038" y="2636838"/>
          <a:ext cx="2736850" cy="488950"/>
        </p:xfrm>
        <a:graphic>
          <a:graphicData uri="http://schemas.openxmlformats.org/presentationml/2006/ole">
            <mc:AlternateContent xmlns:mc="http://schemas.openxmlformats.org/markup-compatibility/2006">
              <mc:Choice xmlns:v="urn:schemas-microsoft-com:vml" Requires="v">
                <p:oleObj spid="_x0000_s8336" name="Visio" r:id="rId3" imgW="2099914" imgH="374769" progId="Visio.Drawing.11">
                  <p:embed/>
                </p:oleObj>
              </mc:Choice>
              <mc:Fallback>
                <p:oleObj name="Visio" r:id="rId3" imgW="2099914" imgH="37476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1038" y="2636838"/>
                        <a:ext cx="2736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11" name="Text Box 11"/>
          <p:cNvSpPr txBox="1">
            <a:spLocks noChangeArrowheads="1"/>
          </p:cNvSpPr>
          <p:nvPr/>
        </p:nvSpPr>
        <p:spPr bwMode="auto">
          <a:xfrm>
            <a:off x="5321300" y="2900363"/>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1</a:t>
            </a:r>
          </a:p>
        </p:txBody>
      </p:sp>
      <p:graphicFrame>
        <p:nvGraphicFramePr>
          <p:cNvPr id="102413" name="Object 13"/>
          <p:cNvGraphicFramePr>
            <a:graphicFrameLocks noChangeAspect="1"/>
          </p:cNvGraphicFramePr>
          <p:nvPr/>
        </p:nvGraphicFramePr>
        <p:xfrm>
          <a:off x="2197100" y="2590801"/>
          <a:ext cx="4114800" cy="3267075"/>
        </p:xfrm>
        <a:graphic>
          <a:graphicData uri="http://schemas.openxmlformats.org/presentationml/2006/ole">
            <mc:AlternateContent xmlns:mc="http://schemas.openxmlformats.org/markup-compatibility/2006">
              <mc:Choice xmlns:v="urn:schemas-microsoft-com:vml" Requires="v">
                <p:oleObj spid="_x0000_s8337" name="Visio" r:id="rId5" imgW="3214714" imgH="2545545" progId="Visio.Drawing.11">
                  <p:embed/>
                </p:oleObj>
              </mc:Choice>
              <mc:Fallback>
                <p:oleObj name="Visio" r:id="rId5" imgW="3214714" imgH="2545545"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7100" y="2590801"/>
                        <a:ext cx="41148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14" name="Text Box 14"/>
          <p:cNvSpPr txBox="1">
            <a:spLocks noChangeArrowheads="1"/>
          </p:cNvSpPr>
          <p:nvPr/>
        </p:nvSpPr>
        <p:spPr bwMode="auto">
          <a:xfrm>
            <a:off x="3267075" y="2900363"/>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0</a:t>
            </a:r>
          </a:p>
        </p:txBody>
      </p:sp>
      <p:sp>
        <p:nvSpPr>
          <p:cNvPr id="102415" name="Text Box 15"/>
          <p:cNvSpPr txBox="1">
            <a:spLocks noChangeArrowheads="1"/>
          </p:cNvSpPr>
          <p:nvPr/>
        </p:nvSpPr>
        <p:spPr bwMode="auto">
          <a:xfrm>
            <a:off x="3262313" y="49418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2</a:t>
            </a:r>
          </a:p>
        </p:txBody>
      </p:sp>
      <p:sp>
        <p:nvSpPr>
          <p:cNvPr id="102416" name="Text Box 16"/>
          <p:cNvSpPr txBox="1">
            <a:spLocks noChangeArrowheads="1"/>
          </p:cNvSpPr>
          <p:nvPr/>
        </p:nvSpPr>
        <p:spPr bwMode="auto">
          <a:xfrm>
            <a:off x="5321300" y="49418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3</a:t>
            </a:r>
          </a:p>
        </p:txBody>
      </p:sp>
      <p:sp>
        <p:nvSpPr>
          <p:cNvPr id="102417" name="Text Box 17"/>
          <p:cNvSpPr txBox="1">
            <a:spLocks noChangeArrowheads="1"/>
          </p:cNvSpPr>
          <p:nvPr/>
        </p:nvSpPr>
        <p:spPr bwMode="auto">
          <a:xfrm>
            <a:off x="5735639" y="5229226"/>
            <a:ext cx="484187" cy="519113"/>
          </a:xfrm>
          <a:prstGeom prst="rect">
            <a:avLst/>
          </a:prstGeom>
          <a:noFill/>
          <a:ln w="9525">
            <a:noFill/>
            <a:miter lim="800000"/>
            <a:headEnd/>
            <a:tailEnd/>
          </a:ln>
          <a:effectLst/>
        </p:spPr>
        <p:txBody>
          <a:bodyPr wrap="none">
            <a:spAutoFit/>
          </a:bodyPr>
          <a:lstStyle/>
          <a:p>
            <a:pPr algn="l"/>
            <a:r>
              <a:rPr lang="en-US" altLang="zh-CN" sz="2800">
                <a:sym typeface="Wingdings" pitchFamily="2" charset="2"/>
              </a:rPr>
              <a:t></a:t>
            </a:r>
            <a:endParaRPr lang="en-US" altLang="zh-CN" sz="2800"/>
          </a:p>
        </p:txBody>
      </p:sp>
      <p:sp>
        <p:nvSpPr>
          <p:cNvPr id="102418" name="Rectangle 18"/>
          <p:cNvSpPr>
            <a:spLocks noChangeArrowheads="1"/>
          </p:cNvSpPr>
          <p:nvPr/>
        </p:nvSpPr>
        <p:spPr bwMode="auto">
          <a:xfrm>
            <a:off x="3000375" y="195263"/>
            <a:ext cx="3887788" cy="641350"/>
          </a:xfrm>
          <a:prstGeom prst="rect">
            <a:avLst/>
          </a:prstGeom>
          <a:noFill/>
          <a:ln w="9525" algn="ctr">
            <a:noFill/>
            <a:miter lim="800000"/>
            <a:headEnd/>
            <a:tailEnd/>
          </a:ln>
          <a:effectLst/>
        </p:spPr>
        <p:txBody>
          <a:bodyPr>
            <a:spAutoFit/>
          </a:bodyPr>
          <a:lstStyle/>
          <a:p>
            <a:pPr>
              <a:lnSpc>
                <a:spcPct val="90000"/>
              </a:lnSpc>
            </a:pPr>
            <a:r>
              <a:rPr lang="zh-CN" altLang="en-US" sz="4000">
                <a:ea typeface="华文行楷" pitchFamily="2" charset="-122"/>
              </a:rPr>
              <a:t>确定有限自动机</a:t>
            </a:r>
          </a:p>
        </p:txBody>
      </p:sp>
      <p:sp>
        <p:nvSpPr>
          <p:cNvPr id="102419" name="Text Box 19">
            <a:hlinkClick r:id="rId7" action="ppaction://hlinksldjump"/>
          </p:cNvPr>
          <p:cNvSpPr txBox="1">
            <a:spLocks noChangeArrowheads="1"/>
          </p:cNvSpPr>
          <p:nvPr/>
        </p:nvSpPr>
        <p:spPr bwMode="auto">
          <a:xfrm>
            <a:off x="2351089" y="1409700"/>
            <a:ext cx="5329237" cy="579438"/>
          </a:xfrm>
          <a:prstGeom prst="rect">
            <a:avLst/>
          </a:prstGeom>
          <a:noFill/>
          <a:ln w="9525">
            <a:noFill/>
            <a:miter lim="800000"/>
            <a:headEnd/>
            <a:tailEnd/>
          </a:ln>
          <a:effectLst/>
        </p:spPr>
        <p:txBody>
          <a:bodyPr>
            <a:spAutoFit/>
          </a:bodyPr>
          <a:lstStyle/>
          <a:p>
            <a:pPr algn="l">
              <a:buClr>
                <a:srgbClr val="800080"/>
              </a:buClr>
              <a:buFont typeface="Wingdings" pitchFamily="2" charset="2"/>
              <a:buChar char="²"/>
            </a:pPr>
            <a:r>
              <a:rPr lang="en-US" altLang="zh-CN" sz="3200">
                <a:latin typeface="Arial" pitchFamily="34" charset="0"/>
                <a:ea typeface="楷体_GB2312" pitchFamily="49" charset="-122"/>
              </a:rPr>
              <a:t>  DFA</a:t>
            </a:r>
            <a:r>
              <a:rPr lang="zh-CN" altLang="en-US" sz="3200">
                <a:latin typeface="Arial" pitchFamily="34" charset="0"/>
                <a:ea typeface="楷体_GB2312" pitchFamily="49" charset="-122"/>
              </a:rPr>
              <a:t>如何接受输入符号串</a:t>
            </a:r>
          </a:p>
        </p:txBody>
      </p:sp>
    </p:spTree>
    <p:extLst>
      <p:ext uri="{BB962C8B-B14F-4D97-AF65-F5344CB8AC3E}">
        <p14:creationId xmlns:p14="http://schemas.microsoft.com/office/powerpoint/2010/main" val="944966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AutoShape 5">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30" name="AutoShape 6">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31" name="AutoShape 7">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32" name="AutoShape 8">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33" name="Line 9"/>
          <p:cNvSpPr>
            <a:spLocks noChangeShapeType="1"/>
          </p:cNvSpPr>
          <p:nvPr/>
        </p:nvSpPr>
        <p:spPr bwMode="auto">
          <a:xfrm flipV="1">
            <a:off x="7680325" y="3192463"/>
            <a:ext cx="0" cy="3810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03443" name="Text Box 19"/>
          <p:cNvSpPr txBox="1">
            <a:spLocks noChangeArrowheads="1"/>
          </p:cNvSpPr>
          <p:nvPr/>
        </p:nvSpPr>
        <p:spPr bwMode="auto">
          <a:xfrm>
            <a:off x="5321300" y="29225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1</a:t>
            </a:r>
          </a:p>
        </p:txBody>
      </p:sp>
      <p:sp>
        <p:nvSpPr>
          <p:cNvPr id="103444" name="Text Box 20"/>
          <p:cNvSpPr txBox="1">
            <a:spLocks noChangeArrowheads="1"/>
          </p:cNvSpPr>
          <p:nvPr/>
        </p:nvSpPr>
        <p:spPr bwMode="auto">
          <a:xfrm>
            <a:off x="32639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2</a:t>
            </a:r>
          </a:p>
        </p:txBody>
      </p:sp>
      <p:sp>
        <p:nvSpPr>
          <p:cNvPr id="103445" name="Text Box 21"/>
          <p:cNvSpPr txBox="1">
            <a:spLocks noChangeArrowheads="1"/>
          </p:cNvSpPr>
          <p:nvPr/>
        </p:nvSpPr>
        <p:spPr bwMode="auto">
          <a:xfrm>
            <a:off x="53213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3</a:t>
            </a:r>
          </a:p>
        </p:txBody>
      </p:sp>
      <p:graphicFrame>
        <p:nvGraphicFramePr>
          <p:cNvPr id="103446" name="Object 22"/>
          <p:cNvGraphicFramePr>
            <a:graphicFrameLocks noChangeAspect="1"/>
          </p:cNvGraphicFramePr>
          <p:nvPr/>
        </p:nvGraphicFramePr>
        <p:xfrm>
          <a:off x="2197100" y="2590801"/>
          <a:ext cx="4114800" cy="3267075"/>
        </p:xfrm>
        <a:graphic>
          <a:graphicData uri="http://schemas.openxmlformats.org/presentationml/2006/ole">
            <mc:AlternateContent xmlns:mc="http://schemas.openxmlformats.org/markup-compatibility/2006">
              <mc:Choice xmlns:v="urn:schemas-microsoft-com:vml" Requires="v">
                <p:oleObj spid="_x0000_s9360" name="Visio" r:id="rId3" imgW="3214714" imgH="2545545" progId="Visio.Drawing.11">
                  <p:embed/>
                </p:oleObj>
              </mc:Choice>
              <mc:Fallback>
                <p:oleObj name="Visio" r:id="rId3" imgW="3214714" imgH="254554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100" y="2590801"/>
                        <a:ext cx="41148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47" name="Text Box 23"/>
          <p:cNvSpPr txBox="1">
            <a:spLocks noChangeArrowheads="1"/>
          </p:cNvSpPr>
          <p:nvPr/>
        </p:nvSpPr>
        <p:spPr bwMode="auto">
          <a:xfrm>
            <a:off x="3267075" y="2900363"/>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0</a:t>
            </a:r>
          </a:p>
        </p:txBody>
      </p:sp>
      <p:graphicFrame>
        <p:nvGraphicFramePr>
          <p:cNvPr id="103448" name="Object 24"/>
          <p:cNvGraphicFramePr>
            <a:graphicFrameLocks noChangeAspect="1"/>
          </p:cNvGraphicFramePr>
          <p:nvPr/>
        </p:nvGraphicFramePr>
        <p:xfrm>
          <a:off x="7391400" y="2622551"/>
          <a:ext cx="865188" cy="449263"/>
        </p:xfrm>
        <a:graphic>
          <a:graphicData uri="http://schemas.openxmlformats.org/presentationml/2006/ole">
            <mc:AlternateContent xmlns:mc="http://schemas.openxmlformats.org/markup-compatibility/2006">
              <mc:Choice xmlns:v="urn:schemas-microsoft-com:vml" Requires="v">
                <p:oleObj spid="_x0000_s9361" name="Visio" r:id="rId5" imgW="719960" imgH="374769" progId="Visio.Drawing.11">
                  <p:embed/>
                </p:oleObj>
              </mc:Choice>
              <mc:Fallback>
                <p:oleObj name="Visio" r:id="rId5" imgW="719960" imgH="374769"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2622551"/>
                        <a:ext cx="865188"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49" name="Rectangle 25"/>
          <p:cNvSpPr>
            <a:spLocks noChangeArrowheads="1"/>
          </p:cNvSpPr>
          <p:nvPr/>
        </p:nvSpPr>
        <p:spPr bwMode="auto">
          <a:xfrm>
            <a:off x="3000375" y="195263"/>
            <a:ext cx="3887788" cy="641350"/>
          </a:xfrm>
          <a:prstGeom prst="rect">
            <a:avLst/>
          </a:prstGeom>
          <a:noFill/>
          <a:ln w="9525" algn="ctr">
            <a:noFill/>
            <a:miter lim="800000"/>
            <a:headEnd/>
            <a:tailEnd/>
          </a:ln>
          <a:effectLst/>
        </p:spPr>
        <p:txBody>
          <a:bodyPr>
            <a:spAutoFit/>
          </a:bodyPr>
          <a:lstStyle/>
          <a:p>
            <a:pPr>
              <a:lnSpc>
                <a:spcPct val="90000"/>
              </a:lnSpc>
            </a:pPr>
            <a:r>
              <a:rPr lang="zh-CN" altLang="en-US" sz="4000">
                <a:ea typeface="华文行楷" pitchFamily="2" charset="-122"/>
              </a:rPr>
              <a:t>确定有限自动机</a:t>
            </a:r>
          </a:p>
        </p:txBody>
      </p:sp>
      <p:sp>
        <p:nvSpPr>
          <p:cNvPr id="103450" name="Text Box 26">
            <a:hlinkClick r:id="rId7" action="ppaction://hlinksldjump"/>
          </p:cNvPr>
          <p:cNvSpPr txBox="1">
            <a:spLocks noChangeArrowheads="1"/>
          </p:cNvSpPr>
          <p:nvPr/>
        </p:nvSpPr>
        <p:spPr bwMode="auto">
          <a:xfrm>
            <a:off x="2351089" y="1409700"/>
            <a:ext cx="5329237" cy="579438"/>
          </a:xfrm>
          <a:prstGeom prst="rect">
            <a:avLst/>
          </a:prstGeom>
          <a:noFill/>
          <a:ln w="9525">
            <a:noFill/>
            <a:miter lim="800000"/>
            <a:headEnd/>
            <a:tailEnd/>
          </a:ln>
          <a:effectLst/>
        </p:spPr>
        <p:txBody>
          <a:bodyPr>
            <a:spAutoFit/>
          </a:bodyPr>
          <a:lstStyle/>
          <a:p>
            <a:pPr algn="l">
              <a:buClr>
                <a:srgbClr val="800080"/>
              </a:buClr>
              <a:buFont typeface="Wingdings" pitchFamily="2" charset="2"/>
              <a:buChar char="²"/>
            </a:pPr>
            <a:r>
              <a:rPr lang="en-US" altLang="zh-CN" sz="3200">
                <a:latin typeface="Arial" pitchFamily="34" charset="0"/>
                <a:ea typeface="楷体_GB2312" pitchFamily="49" charset="-122"/>
              </a:rPr>
              <a:t>  DFA</a:t>
            </a:r>
            <a:r>
              <a:rPr lang="zh-CN" altLang="en-US" sz="3200">
                <a:latin typeface="Arial" pitchFamily="34" charset="0"/>
                <a:ea typeface="楷体_GB2312" pitchFamily="49" charset="-122"/>
              </a:rPr>
              <a:t>如何接受输入符号串</a:t>
            </a:r>
          </a:p>
        </p:txBody>
      </p:sp>
    </p:spTree>
    <p:extLst>
      <p:ext uri="{BB962C8B-B14F-4D97-AF65-F5344CB8AC3E}">
        <p14:creationId xmlns:p14="http://schemas.microsoft.com/office/powerpoint/2010/main" val="1968995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64" name="AutoShape 16">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65" name="AutoShape 17">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66" name="AutoShape 18">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67" name="AutoShape 19">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75" name="Text Box 27"/>
          <p:cNvSpPr txBox="1">
            <a:spLocks noChangeArrowheads="1"/>
          </p:cNvSpPr>
          <p:nvPr/>
        </p:nvSpPr>
        <p:spPr bwMode="auto">
          <a:xfrm>
            <a:off x="5321300" y="29225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1</a:t>
            </a:r>
          </a:p>
        </p:txBody>
      </p:sp>
      <p:sp>
        <p:nvSpPr>
          <p:cNvPr id="104476" name="Text Box 28"/>
          <p:cNvSpPr txBox="1">
            <a:spLocks noChangeArrowheads="1"/>
          </p:cNvSpPr>
          <p:nvPr/>
        </p:nvSpPr>
        <p:spPr bwMode="auto">
          <a:xfrm>
            <a:off x="53213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3</a:t>
            </a:r>
          </a:p>
        </p:txBody>
      </p:sp>
      <p:graphicFrame>
        <p:nvGraphicFramePr>
          <p:cNvPr id="104477" name="Object 29"/>
          <p:cNvGraphicFramePr>
            <a:graphicFrameLocks noChangeAspect="1"/>
          </p:cNvGraphicFramePr>
          <p:nvPr/>
        </p:nvGraphicFramePr>
        <p:xfrm>
          <a:off x="2197100" y="2590801"/>
          <a:ext cx="4114800" cy="3267075"/>
        </p:xfrm>
        <a:graphic>
          <a:graphicData uri="http://schemas.openxmlformats.org/presentationml/2006/ole">
            <mc:AlternateContent xmlns:mc="http://schemas.openxmlformats.org/markup-compatibility/2006">
              <mc:Choice xmlns:v="urn:schemas-microsoft-com:vml" Requires="v">
                <p:oleObj spid="_x0000_s10384" name="Visio" r:id="rId3" imgW="3214714" imgH="2545545" progId="Visio.Drawing.11">
                  <p:embed/>
                </p:oleObj>
              </mc:Choice>
              <mc:Fallback>
                <p:oleObj name="Visio" r:id="rId3" imgW="3214714" imgH="254554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100" y="2590801"/>
                        <a:ext cx="41148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78" name="Text Box 30"/>
          <p:cNvSpPr txBox="1">
            <a:spLocks noChangeArrowheads="1"/>
          </p:cNvSpPr>
          <p:nvPr/>
        </p:nvSpPr>
        <p:spPr bwMode="auto">
          <a:xfrm>
            <a:off x="3267075" y="2900363"/>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0</a:t>
            </a:r>
          </a:p>
        </p:txBody>
      </p:sp>
      <p:sp>
        <p:nvSpPr>
          <p:cNvPr id="104479" name="Text Box 31"/>
          <p:cNvSpPr txBox="1">
            <a:spLocks noChangeArrowheads="1"/>
          </p:cNvSpPr>
          <p:nvPr/>
        </p:nvSpPr>
        <p:spPr bwMode="auto">
          <a:xfrm>
            <a:off x="3287713" y="49418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2</a:t>
            </a:r>
          </a:p>
        </p:txBody>
      </p:sp>
      <p:sp>
        <p:nvSpPr>
          <p:cNvPr id="104480" name="Line 32"/>
          <p:cNvSpPr>
            <a:spLocks noChangeShapeType="1"/>
          </p:cNvSpPr>
          <p:nvPr/>
        </p:nvSpPr>
        <p:spPr bwMode="auto">
          <a:xfrm flipV="1">
            <a:off x="8040688" y="3192463"/>
            <a:ext cx="0" cy="381000"/>
          </a:xfrm>
          <a:prstGeom prst="line">
            <a:avLst/>
          </a:prstGeom>
          <a:noFill/>
          <a:ln w="9525">
            <a:solidFill>
              <a:schemeClr val="tx1"/>
            </a:solidFill>
            <a:miter lim="800000"/>
            <a:headEnd/>
            <a:tailEnd type="triangle" w="med" len="med"/>
          </a:ln>
          <a:effectLst/>
        </p:spPr>
        <p:txBody>
          <a:bodyPr wrap="none"/>
          <a:lstStyle/>
          <a:p>
            <a:endParaRPr lang="zh-CN" altLang="en-US"/>
          </a:p>
        </p:txBody>
      </p:sp>
      <p:graphicFrame>
        <p:nvGraphicFramePr>
          <p:cNvPr id="104481" name="Object 33"/>
          <p:cNvGraphicFramePr>
            <a:graphicFrameLocks noChangeAspect="1"/>
          </p:cNvGraphicFramePr>
          <p:nvPr/>
        </p:nvGraphicFramePr>
        <p:xfrm>
          <a:off x="7391400" y="2622551"/>
          <a:ext cx="865188" cy="449263"/>
        </p:xfrm>
        <a:graphic>
          <a:graphicData uri="http://schemas.openxmlformats.org/presentationml/2006/ole">
            <mc:AlternateContent xmlns:mc="http://schemas.openxmlformats.org/markup-compatibility/2006">
              <mc:Choice xmlns:v="urn:schemas-microsoft-com:vml" Requires="v">
                <p:oleObj spid="_x0000_s10385" name="Visio" r:id="rId5" imgW="719960" imgH="374769" progId="Visio.Drawing.11">
                  <p:embed/>
                </p:oleObj>
              </mc:Choice>
              <mc:Fallback>
                <p:oleObj name="Visio" r:id="rId5" imgW="719960" imgH="374769"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2622551"/>
                        <a:ext cx="865188"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82" name="Rectangle 34"/>
          <p:cNvSpPr>
            <a:spLocks noChangeArrowheads="1"/>
          </p:cNvSpPr>
          <p:nvPr/>
        </p:nvSpPr>
        <p:spPr bwMode="auto">
          <a:xfrm>
            <a:off x="3000375" y="195263"/>
            <a:ext cx="3887788" cy="641350"/>
          </a:xfrm>
          <a:prstGeom prst="rect">
            <a:avLst/>
          </a:prstGeom>
          <a:noFill/>
          <a:ln w="9525" algn="ctr">
            <a:noFill/>
            <a:miter lim="800000"/>
            <a:headEnd/>
            <a:tailEnd/>
          </a:ln>
          <a:effectLst/>
        </p:spPr>
        <p:txBody>
          <a:bodyPr>
            <a:spAutoFit/>
          </a:bodyPr>
          <a:lstStyle/>
          <a:p>
            <a:pPr>
              <a:lnSpc>
                <a:spcPct val="90000"/>
              </a:lnSpc>
            </a:pPr>
            <a:r>
              <a:rPr lang="zh-CN" altLang="en-US" sz="4000">
                <a:ea typeface="华文行楷" pitchFamily="2" charset="-122"/>
              </a:rPr>
              <a:t>确定有限自动机</a:t>
            </a:r>
          </a:p>
        </p:txBody>
      </p:sp>
      <p:sp>
        <p:nvSpPr>
          <p:cNvPr id="104483" name="Text Box 35">
            <a:hlinkClick r:id="rId7" action="ppaction://hlinksldjump"/>
          </p:cNvPr>
          <p:cNvSpPr txBox="1">
            <a:spLocks noChangeArrowheads="1"/>
          </p:cNvSpPr>
          <p:nvPr/>
        </p:nvSpPr>
        <p:spPr bwMode="auto">
          <a:xfrm>
            <a:off x="2351089" y="1409700"/>
            <a:ext cx="5329237" cy="579438"/>
          </a:xfrm>
          <a:prstGeom prst="rect">
            <a:avLst/>
          </a:prstGeom>
          <a:noFill/>
          <a:ln w="9525">
            <a:noFill/>
            <a:miter lim="800000"/>
            <a:headEnd/>
            <a:tailEnd/>
          </a:ln>
          <a:effectLst/>
        </p:spPr>
        <p:txBody>
          <a:bodyPr>
            <a:spAutoFit/>
          </a:bodyPr>
          <a:lstStyle/>
          <a:p>
            <a:pPr algn="l">
              <a:buClr>
                <a:srgbClr val="800080"/>
              </a:buClr>
              <a:buFont typeface="Wingdings" pitchFamily="2" charset="2"/>
              <a:buChar char="²"/>
            </a:pPr>
            <a:r>
              <a:rPr lang="en-US" altLang="zh-CN" sz="3200">
                <a:latin typeface="Arial" pitchFamily="34" charset="0"/>
                <a:ea typeface="楷体_GB2312" pitchFamily="49" charset="-122"/>
              </a:rPr>
              <a:t>  DFA</a:t>
            </a:r>
            <a:r>
              <a:rPr lang="zh-CN" altLang="en-US" sz="3200">
                <a:latin typeface="Arial" pitchFamily="34" charset="0"/>
                <a:ea typeface="楷体_GB2312" pitchFamily="49" charset="-122"/>
              </a:rPr>
              <a:t>如何接受输入符号串</a:t>
            </a:r>
          </a:p>
        </p:txBody>
      </p:sp>
    </p:spTree>
    <p:extLst>
      <p:ext uri="{BB962C8B-B14F-4D97-AF65-F5344CB8AC3E}">
        <p14:creationId xmlns:p14="http://schemas.microsoft.com/office/powerpoint/2010/main" val="120531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94" name="AutoShape 22">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95" name="AutoShape 23">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96" name="AutoShape 24">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97" name="AutoShape 25">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98" name="Line 26"/>
          <p:cNvSpPr>
            <a:spLocks noChangeShapeType="1"/>
          </p:cNvSpPr>
          <p:nvPr/>
        </p:nvSpPr>
        <p:spPr bwMode="auto">
          <a:xfrm flipV="1">
            <a:off x="8401050" y="3192463"/>
            <a:ext cx="0" cy="3810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05499" name="Text Box 27"/>
          <p:cNvSpPr txBox="1">
            <a:spLocks noChangeArrowheads="1"/>
          </p:cNvSpPr>
          <p:nvPr/>
        </p:nvSpPr>
        <p:spPr bwMode="auto">
          <a:xfrm>
            <a:off x="5321300" y="29225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1</a:t>
            </a:r>
          </a:p>
        </p:txBody>
      </p:sp>
      <p:sp>
        <p:nvSpPr>
          <p:cNvPr id="105500" name="Text Box 28"/>
          <p:cNvSpPr txBox="1">
            <a:spLocks noChangeArrowheads="1"/>
          </p:cNvSpPr>
          <p:nvPr/>
        </p:nvSpPr>
        <p:spPr bwMode="auto">
          <a:xfrm>
            <a:off x="32639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2</a:t>
            </a:r>
          </a:p>
        </p:txBody>
      </p:sp>
      <p:sp>
        <p:nvSpPr>
          <p:cNvPr id="105501" name="Text Box 29"/>
          <p:cNvSpPr txBox="1">
            <a:spLocks noChangeArrowheads="1"/>
          </p:cNvSpPr>
          <p:nvPr/>
        </p:nvSpPr>
        <p:spPr bwMode="auto">
          <a:xfrm>
            <a:off x="53213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3</a:t>
            </a:r>
          </a:p>
        </p:txBody>
      </p:sp>
      <p:graphicFrame>
        <p:nvGraphicFramePr>
          <p:cNvPr id="105502" name="Object 30"/>
          <p:cNvGraphicFramePr>
            <a:graphicFrameLocks noChangeAspect="1"/>
          </p:cNvGraphicFramePr>
          <p:nvPr/>
        </p:nvGraphicFramePr>
        <p:xfrm>
          <a:off x="2197100" y="2590801"/>
          <a:ext cx="4114800" cy="3267075"/>
        </p:xfrm>
        <a:graphic>
          <a:graphicData uri="http://schemas.openxmlformats.org/presentationml/2006/ole">
            <mc:AlternateContent xmlns:mc="http://schemas.openxmlformats.org/markup-compatibility/2006">
              <mc:Choice xmlns:v="urn:schemas-microsoft-com:vml" Requires="v">
                <p:oleObj spid="_x0000_s11408" name="Visio" r:id="rId3" imgW="3214714" imgH="2545545" progId="Visio.Drawing.11">
                  <p:embed/>
                </p:oleObj>
              </mc:Choice>
              <mc:Fallback>
                <p:oleObj name="Visio" r:id="rId3" imgW="3214714" imgH="254554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100" y="2590801"/>
                        <a:ext cx="41148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503" name="Text Box 31"/>
          <p:cNvSpPr txBox="1">
            <a:spLocks noChangeArrowheads="1"/>
          </p:cNvSpPr>
          <p:nvPr/>
        </p:nvSpPr>
        <p:spPr bwMode="auto">
          <a:xfrm>
            <a:off x="3267075" y="2900363"/>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0</a:t>
            </a:r>
          </a:p>
        </p:txBody>
      </p:sp>
      <p:graphicFrame>
        <p:nvGraphicFramePr>
          <p:cNvPr id="105504" name="Object 32"/>
          <p:cNvGraphicFramePr>
            <a:graphicFrameLocks noChangeAspect="1"/>
          </p:cNvGraphicFramePr>
          <p:nvPr/>
        </p:nvGraphicFramePr>
        <p:xfrm>
          <a:off x="7391400" y="2622551"/>
          <a:ext cx="865188" cy="449263"/>
        </p:xfrm>
        <a:graphic>
          <a:graphicData uri="http://schemas.openxmlformats.org/presentationml/2006/ole">
            <mc:AlternateContent xmlns:mc="http://schemas.openxmlformats.org/markup-compatibility/2006">
              <mc:Choice xmlns:v="urn:schemas-microsoft-com:vml" Requires="v">
                <p:oleObj spid="_x0000_s11409" name="Visio" r:id="rId5" imgW="719960" imgH="374769" progId="Visio.Drawing.11">
                  <p:embed/>
                </p:oleObj>
              </mc:Choice>
              <mc:Fallback>
                <p:oleObj name="Visio" r:id="rId5" imgW="719960" imgH="374769"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2622551"/>
                        <a:ext cx="865188"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505" name="Text Box 33"/>
          <p:cNvSpPr txBox="1">
            <a:spLocks noChangeArrowheads="1"/>
          </p:cNvSpPr>
          <p:nvPr/>
        </p:nvSpPr>
        <p:spPr bwMode="auto">
          <a:xfrm>
            <a:off x="2947989" y="2438401"/>
            <a:ext cx="484187" cy="519113"/>
          </a:xfrm>
          <a:prstGeom prst="rect">
            <a:avLst/>
          </a:prstGeom>
          <a:noFill/>
          <a:ln w="9525">
            <a:noFill/>
            <a:miter lim="800000"/>
            <a:headEnd/>
            <a:tailEnd/>
          </a:ln>
          <a:effectLst/>
        </p:spPr>
        <p:txBody>
          <a:bodyPr wrap="none">
            <a:spAutoFit/>
          </a:bodyPr>
          <a:lstStyle/>
          <a:p>
            <a:pPr algn="l"/>
            <a:r>
              <a:rPr lang="en-US" altLang="zh-CN" sz="2800">
                <a:sym typeface="Wingdings" pitchFamily="2" charset="2"/>
              </a:rPr>
              <a:t></a:t>
            </a:r>
            <a:endParaRPr lang="en-US" altLang="zh-CN" sz="2800"/>
          </a:p>
        </p:txBody>
      </p:sp>
      <p:sp>
        <p:nvSpPr>
          <p:cNvPr id="105506" name="Rectangle 34"/>
          <p:cNvSpPr>
            <a:spLocks noChangeArrowheads="1"/>
          </p:cNvSpPr>
          <p:nvPr/>
        </p:nvSpPr>
        <p:spPr bwMode="auto">
          <a:xfrm>
            <a:off x="3000375" y="195263"/>
            <a:ext cx="3887788" cy="641350"/>
          </a:xfrm>
          <a:prstGeom prst="rect">
            <a:avLst/>
          </a:prstGeom>
          <a:noFill/>
          <a:ln w="9525" algn="ctr">
            <a:noFill/>
            <a:miter lim="800000"/>
            <a:headEnd/>
            <a:tailEnd/>
          </a:ln>
          <a:effectLst/>
        </p:spPr>
        <p:txBody>
          <a:bodyPr>
            <a:spAutoFit/>
          </a:bodyPr>
          <a:lstStyle/>
          <a:p>
            <a:pPr>
              <a:lnSpc>
                <a:spcPct val="90000"/>
              </a:lnSpc>
            </a:pPr>
            <a:r>
              <a:rPr lang="zh-CN" altLang="en-US" sz="4000">
                <a:ea typeface="华文行楷" pitchFamily="2" charset="-122"/>
              </a:rPr>
              <a:t>确定有限自动机</a:t>
            </a:r>
          </a:p>
        </p:txBody>
      </p:sp>
      <p:sp>
        <p:nvSpPr>
          <p:cNvPr id="105507" name="Text Box 35">
            <a:hlinkClick r:id="rId7" action="ppaction://hlinksldjump"/>
          </p:cNvPr>
          <p:cNvSpPr txBox="1">
            <a:spLocks noChangeArrowheads="1"/>
          </p:cNvSpPr>
          <p:nvPr/>
        </p:nvSpPr>
        <p:spPr bwMode="auto">
          <a:xfrm>
            <a:off x="2351089" y="1409700"/>
            <a:ext cx="5329237" cy="579438"/>
          </a:xfrm>
          <a:prstGeom prst="rect">
            <a:avLst/>
          </a:prstGeom>
          <a:noFill/>
          <a:ln w="9525">
            <a:noFill/>
            <a:miter lim="800000"/>
            <a:headEnd/>
            <a:tailEnd/>
          </a:ln>
          <a:effectLst/>
        </p:spPr>
        <p:txBody>
          <a:bodyPr>
            <a:spAutoFit/>
          </a:bodyPr>
          <a:lstStyle/>
          <a:p>
            <a:pPr algn="l">
              <a:buClr>
                <a:srgbClr val="800080"/>
              </a:buClr>
              <a:buFont typeface="Wingdings" pitchFamily="2" charset="2"/>
              <a:buChar char="²"/>
            </a:pPr>
            <a:r>
              <a:rPr lang="en-US" altLang="zh-CN" sz="3200">
                <a:latin typeface="Arial" pitchFamily="34" charset="0"/>
                <a:ea typeface="楷体_GB2312" pitchFamily="49" charset="-122"/>
              </a:rPr>
              <a:t>  DFA</a:t>
            </a:r>
            <a:r>
              <a:rPr lang="zh-CN" altLang="en-US" sz="3200">
                <a:latin typeface="Arial" pitchFamily="34" charset="0"/>
                <a:ea typeface="楷体_GB2312" pitchFamily="49" charset="-122"/>
              </a:rPr>
              <a:t>如何接受输入符号串</a:t>
            </a:r>
          </a:p>
        </p:txBody>
      </p:sp>
    </p:spTree>
    <p:extLst>
      <p:ext uri="{BB962C8B-B14F-4D97-AF65-F5344CB8AC3E}">
        <p14:creationId xmlns:p14="http://schemas.microsoft.com/office/powerpoint/2010/main" val="65283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AutoShape 5">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50" name="AutoShape 6">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51" name="AutoShape 7">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52" name="AutoShape 8">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53" name="Line 9"/>
          <p:cNvSpPr>
            <a:spLocks noChangeShapeType="1"/>
          </p:cNvSpPr>
          <p:nvPr/>
        </p:nvSpPr>
        <p:spPr bwMode="auto">
          <a:xfrm flipV="1">
            <a:off x="7680325" y="3192463"/>
            <a:ext cx="0" cy="3810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08554" name="Text Box 10"/>
          <p:cNvSpPr txBox="1">
            <a:spLocks noChangeArrowheads="1"/>
          </p:cNvSpPr>
          <p:nvPr/>
        </p:nvSpPr>
        <p:spPr bwMode="auto">
          <a:xfrm>
            <a:off x="5321300" y="29225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1</a:t>
            </a:r>
          </a:p>
        </p:txBody>
      </p:sp>
      <p:sp>
        <p:nvSpPr>
          <p:cNvPr id="108555" name="Text Box 11"/>
          <p:cNvSpPr txBox="1">
            <a:spLocks noChangeArrowheads="1"/>
          </p:cNvSpPr>
          <p:nvPr/>
        </p:nvSpPr>
        <p:spPr bwMode="auto">
          <a:xfrm>
            <a:off x="32639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2</a:t>
            </a:r>
          </a:p>
        </p:txBody>
      </p:sp>
      <p:sp>
        <p:nvSpPr>
          <p:cNvPr id="108556" name="Text Box 12"/>
          <p:cNvSpPr txBox="1">
            <a:spLocks noChangeArrowheads="1"/>
          </p:cNvSpPr>
          <p:nvPr/>
        </p:nvSpPr>
        <p:spPr bwMode="auto">
          <a:xfrm>
            <a:off x="53213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3</a:t>
            </a:r>
          </a:p>
        </p:txBody>
      </p:sp>
      <p:graphicFrame>
        <p:nvGraphicFramePr>
          <p:cNvPr id="108557" name="Object 13"/>
          <p:cNvGraphicFramePr>
            <a:graphicFrameLocks noChangeAspect="1"/>
          </p:cNvGraphicFramePr>
          <p:nvPr/>
        </p:nvGraphicFramePr>
        <p:xfrm>
          <a:off x="2197100" y="2590801"/>
          <a:ext cx="4114800" cy="3267075"/>
        </p:xfrm>
        <a:graphic>
          <a:graphicData uri="http://schemas.openxmlformats.org/presentationml/2006/ole">
            <mc:AlternateContent xmlns:mc="http://schemas.openxmlformats.org/markup-compatibility/2006">
              <mc:Choice xmlns:v="urn:schemas-microsoft-com:vml" Requires="v">
                <p:oleObj spid="_x0000_s12432" name="Visio" r:id="rId3" imgW="3214714" imgH="2545545" progId="Visio.Drawing.11">
                  <p:embed/>
                </p:oleObj>
              </mc:Choice>
              <mc:Fallback>
                <p:oleObj name="Visio" r:id="rId3" imgW="3214714" imgH="254554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100" y="2590801"/>
                        <a:ext cx="41148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58" name="Text Box 14"/>
          <p:cNvSpPr txBox="1">
            <a:spLocks noChangeArrowheads="1"/>
          </p:cNvSpPr>
          <p:nvPr/>
        </p:nvSpPr>
        <p:spPr bwMode="auto">
          <a:xfrm>
            <a:off x="3267075" y="2900363"/>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0</a:t>
            </a:r>
          </a:p>
        </p:txBody>
      </p:sp>
      <p:graphicFrame>
        <p:nvGraphicFramePr>
          <p:cNvPr id="108560" name="Object 16"/>
          <p:cNvGraphicFramePr>
            <a:graphicFrameLocks noChangeAspect="1"/>
          </p:cNvGraphicFramePr>
          <p:nvPr/>
        </p:nvGraphicFramePr>
        <p:xfrm>
          <a:off x="7391400" y="2619375"/>
          <a:ext cx="2160588" cy="463550"/>
        </p:xfrm>
        <a:graphic>
          <a:graphicData uri="http://schemas.openxmlformats.org/presentationml/2006/ole">
            <mc:AlternateContent xmlns:mc="http://schemas.openxmlformats.org/markup-compatibility/2006">
              <mc:Choice xmlns:v="urn:schemas-microsoft-com:vml" Requires="v">
                <p:oleObj spid="_x0000_s12433" name="Visio" r:id="rId5" imgW="1764318" imgH="377291" progId="Visio.Drawing.11">
                  <p:embed/>
                </p:oleObj>
              </mc:Choice>
              <mc:Fallback>
                <p:oleObj name="Visio" r:id="rId5" imgW="1764318" imgH="377291"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2619375"/>
                        <a:ext cx="21605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61" name="Rectangle 17"/>
          <p:cNvSpPr>
            <a:spLocks noChangeArrowheads="1"/>
          </p:cNvSpPr>
          <p:nvPr/>
        </p:nvSpPr>
        <p:spPr bwMode="auto">
          <a:xfrm>
            <a:off x="3000375" y="195263"/>
            <a:ext cx="3887788" cy="641350"/>
          </a:xfrm>
          <a:prstGeom prst="rect">
            <a:avLst/>
          </a:prstGeom>
          <a:noFill/>
          <a:ln w="9525" algn="ctr">
            <a:noFill/>
            <a:miter lim="800000"/>
            <a:headEnd/>
            <a:tailEnd/>
          </a:ln>
          <a:effectLst/>
        </p:spPr>
        <p:txBody>
          <a:bodyPr>
            <a:spAutoFit/>
          </a:bodyPr>
          <a:lstStyle/>
          <a:p>
            <a:pPr>
              <a:lnSpc>
                <a:spcPct val="90000"/>
              </a:lnSpc>
            </a:pPr>
            <a:r>
              <a:rPr lang="zh-CN" altLang="en-US" sz="4000">
                <a:ea typeface="华文行楷" pitchFamily="2" charset="-122"/>
              </a:rPr>
              <a:t>确定有限自动机</a:t>
            </a:r>
          </a:p>
        </p:txBody>
      </p:sp>
      <p:sp>
        <p:nvSpPr>
          <p:cNvPr id="108562" name="Text Box 18">
            <a:hlinkClick r:id="rId7" action="ppaction://hlinksldjump"/>
          </p:cNvPr>
          <p:cNvSpPr txBox="1">
            <a:spLocks noChangeArrowheads="1"/>
          </p:cNvSpPr>
          <p:nvPr/>
        </p:nvSpPr>
        <p:spPr bwMode="auto">
          <a:xfrm>
            <a:off x="2351089" y="1409700"/>
            <a:ext cx="5329237" cy="579438"/>
          </a:xfrm>
          <a:prstGeom prst="rect">
            <a:avLst/>
          </a:prstGeom>
          <a:noFill/>
          <a:ln w="9525">
            <a:noFill/>
            <a:miter lim="800000"/>
            <a:headEnd/>
            <a:tailEnd/>
          </a:ln>
          <a:effectLst/>
        </p:spPr>
        <p:txBody>
          <a:bodyPr>
            <a:spAutoFit/>
          </a:bodyPr>
          <a:lstStyle/>
          <a:p>
            <a:pPr algn="l">
              <a:buClr>
                <a:srgbClr val="800080"/>
              </a:buClr>
              <a:buFont typeface="Wingdings" pitchFamily="2" charset="2"/>
              <a:buChar char="²"/>
            </a:pPr>
            <a:r>
              <a:rPr lang="en-US" altLang="zh-CN" sz="3200">
                <a:latin typeface="Arial" pitchFamily="34" charset="0"/>
                <a:ea typeface="楷体_GB2312" pitchFamily="49" charset="-122"/>
              </a:rPr>
              <a:t>  DFA</a:t>
            </a:r>
            <a:r>
              <a:rPr lang="zh-CN" altLang="en-US" sz="3200">
                <a:latin typeface="Arial" pitchFamily="34" charset="0"/>
                <a:ea typeface="楷体_GB2312" pitchFamily="49" charset="-122"/>
              </a:rPr>
              <a:t>如何接受输入符号串</a:t>
            </a:r>
          </a:p>
        </p:txBody>
      </p:sp>
    </p:spTree>
    <p:extLst>
      <p:ext uri="{BB962C8B-B14F-4D97-AF65-F5344CB8AC3E}">
        <p14:creationId xmlns:p14="http://schemas.microsoft.com/office/powerpoint/2010/main" val="202356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1141412" y="2249487"/>
            <a:ext cx="9905999" cy="4115100"/>
          </a:xfrm>
        </p:spPr>
        <p:txBody>
          <a:bodyPr>
            <a:normAutofit fontScale="92500" lnSpcReduction="10000"/>
          </a:bodyPr>
          <a:lstStyle/>
          <a:p>
            <a:pPr marL="457200" indent="-457200">
              <a:buFont typeface="+mj-lt"/>
              <a:buAutoNum type="arabicPeriod" startAt="3"/>
            </a:pPr>
            <a:r>
              <a:rPr lang="zh-CN" altLang="en-US" dirty="0"/>
              <a:t>上下文无关语言与</a:t>
            </a:r>
            <a:r>
              <a:rPr lang="zh-CN" altLang="en-US" dirty="0" smtClean="0"/>
              <a:t>下推自动机</a:t>
            </a:r>
            <a:endParaRPr lang="en-US" altLang="zh-CN" dirty="0"/>
          </a:p>
          <a:p>
            <a:pPr marL="914400" lvl="1" indent="-457200">
              <a:buFont typeface="+mj-lt"/>
              <a:buAutoNum type="arabicPeriod"/>
            </a:pPr>
            <a:r>
              <a:rPr lang="zh-CN" altLang="en-US" dirty="0" smtClean="0"/>
              <a:t>上下文无关语言</a:t>
            </a:r>
            <a:endParaRPr lang="en-US" altLang="zh-CN" dirty="0"/>
          </a:p>
          <a:p>
            <a:pPr marL="914400" lvl="1" indent="-457200">
              <a:buFont typeface="+mj-lt"/>
              <a:buAutoNum type="arabicPeriod"/>
            </a:pPr>
            <a:r>
              <a:rPr lang="zh-CN" altLang="en-US" dirty="0" smtClean="0"/>
              <a:t>下推自动机</a:t>
            </a:r>
            <a:endParaRPr lang="en-US" altLang="zh-CN" dirty="0" smtClean="0"/>
          </a:p>
          <a:p>
            <a:pPr marL="914400" lvl="1" indent="-457200">
              <a:buFont typeface="+mj-lt"/>
              <a:buAutoNum type="arabicPeriod"/>
            </a:pPr>
            <a:r>
              <a:rPr lang="zh-CN" altLang="en-US" dirty="0" smtClean="0"/>
              <a:t>上下文无关语言与下推自动机的等价性</a:t>
            </a:r>
            <a:endParaRPr lang="en-US" altLang="zh-CN" dirty="0" smtClean="0"/>
          </a:p>
          <a:p>
            <a:pPr marL="457200" indent="-457200">
              <a:buFont typeface="+mj-lt"/>
              <a:buAutoNum type="arabicPeriod" startAt="3"/>
            </a:pPr>
            <a:r>
              <a:rPr lang="zh-CN" altLang="en-US" dirty="0" smtClean="0"/>
              <a:t>编译器</a:t>
            </a:r>
            <a:endParaRPr lang="en-US" altLang="zh-CN" dirty="0" smtClean="0"/>
          </a:p>
          <a:p>
            <a:pPr marL="914400" lvl="1" indent="-457200">
              <a:buFont typeface="+mj-lt"/>
              <a:buAutoNum type="arabicPeriod"/>
            </a:pPr>
            <a:r>
              <a:rPr lang="zh-CN" altLang="en-US" dirty="0" smtClean="0"/>
              <a:t>编译器的基本流程</a:t>
            </a:r>
            <a:endParaRPr lang="en-US" altLang="zh-CN" dirty="0" smtClean="0"/>
          </a:p>
          <a:p>
            <a:pPr marL="914400" lvl="1" indent="-457200">
              <a:buFont typeface="+mj-lt"/>
              <a:buAutoNum type="arabicPeriod"/>
            </a:pPr>
            <a:r>
              <a:rPr lang="zh-CN" altLang="en-US" dirty="0" smtClean="0"/>
              <a:t>词法分析</a:t>
            </a:r>
            <a:endParaRPr lang="en-US" altLang="zh-CN" dirty="0" smtClean="0"/>
          </a:p>
          <a:p>
            <a:pPr marL="914400" lvl="1" indent="-457200">
              <a:buFont typeface="+mj-lt"/>
              <a:buAutoNum type="arabicPeriod"/>
            </a:pPr>
            <a:r>
              <a:rPr lang="zh-CN" altLang="en-US" dirty="0" smtClean="0"/>
              <a:t>语法分析</a:t>
            </a:r>
            <a:endParaRPr lang="en-US" altLang="zh-CN" dirty="0" smtClean="0"/>
          </a:p>
          <a:p>
            <a:pPr marL="914400" lvl="1" indent="-457200">
              <a:buFont typeface="+mj-lt"/>
              <a:buAutoNum type="arabicPeriod"/>
            </a:pPr>
            <a:r>
              <a:rPr lang="en-US" altLang="zh-CN" dirty="0" smtClean="0"/>
              <a:t>LR</a:t>
            </a:r>
            <a:r>
              <a:rPr lang="en-US" altLang="zh-CN" dirty="0" smtClean="0"/>
              <a:t>(0)</a:t>
            </a:r>
            <a:r>
              <a:rPr lang="zh-CN" altLang="en-US" dirty="0" smtClean="0"/>
              <a:t>分析</a:t>
            </a:r>
            <a:endParaRPr lang="en-US" altLang="zh-CN" dirty="0" smtClean="0"/>
          </a:p>
          <a:p>
            <a:pPr marL="914400" lvl="1" indent="-457200">
              <a:buFont typeface="+mj-lt"/>
              <a:buAutoNum type="arabicPeriod"/>
            </a:pPr>
            <a:r>
              <a:rPr lang="en-US" altLang="zh-CN" dirty="0" smtClean="0"/>
              <a:t>LR(1)</a:t>
            </a:r>
            <a:r>
              <a:rPr lang="zh-CN" altLang="en-US" dirty="0" smtClean="0"/>
              <a:t>分析</a:t>
            </a:r>
            <a:endParaRPr lang="zh-CN" altLang="en-US" dirty="0"/>
          </a:p>
        </p:txBody>
      </p:sp>
    </p:spTree>
    <p:extLst>
      <p:ext uri="{BB962C8B-B14F-4D97-AF65-F5344CB8AC3E}">
        <p14:creationId xmlns:p14="http://schemas.microsoft.com/office/powerpoint/2010/main" val="25505022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AutoShape 5">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74" name="AutoShape 6">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75" name="AutoShape 7">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76" name="AutoShape 8">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77" name="Line 9"/>
          <p:cNvSpPr>
            <a:spLocks noChangeShapeType="1"/>
          </p:cNvSpPr>
          <p:nvPr/>
        </p:nvSpPr>
        <p:spPr bwMode="auto">
          <a:xfrm flipV="1">
            <a:off x="8040688" y="3192463"/>
            <a:ext cx="0" cy="381000"/>
          </a:xfrm>
          <a:prstGeom prst="line">
            <a:avLst/>
          </a:prstGeom>
          <a:noFill/>
          <a:ln w="9525">
            <a:solidFill>
              <a:schemeClr val="tx1"/>
            </a:solidFill>
            <a:miter lim="800000"/>
            <a:headEnd/>
            <a:tailEnd type="triangle" w="med" len="med"/>
          </a:ln>
          <a:effectLst/>
        </p:spPr>
        <p:txBody>
          <a:bodyPr wrap="none"/>
          <a:lstStyle/>
          <a:p>
            <a:endParaRPr lang="zh-CN" altLang="en-US"/>
          </a:p>
        </p:txBody>
      </p:sp>
      <p:graphicFrame>
        <p:nvGraphicFramePr>
          <p:cNvPr id="109583" name="Object 15"/>
          <p:cNvGraphicFramePr>
            <a:graphicFrameLocks noChangeAspect="1"/>
          </p:cNvGraphicFramePr>
          <p:nvPr/>
        </p:nvGraphicFramePr>
        <p:xfrm>
          <a:off x="7391400" y="2619375"/>
          <a:ext cx="2160588" cy="463550"/>
        </p:xfrm>
        <a:graphic>
          <a:graphicData uri="http://schemas.openxmlformats.org/presentationml/2006/ole">
            <mc:AlternateContent xmlns:mc="http://schemas.openxmlformats.org/markup-compatibility/2006">
              <mc:Choice xmlns:v="urn:schemas-microsoft-com:vml" Requires="v">
                <p:oleObj spid="_x0000_s13456" name="Visio" r:id="rId3" imgW="1764318" imgH="377291" progId="Visio.Drawing.11">
                  <p:embed/>
                </p:oleObj>
              </mc:Choice>
              <mc:Fallback>
                <p:oleObj name="Visio" r:id="rId3" imgW="1764318" imgH="37729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2619375"/>
                        <a:ext cx="21605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84" name="Text Box 16"/>
          <p:cNvSpPr txBox="1">
            <a:spLocks noChangeArrowheads="1"/>
          </p:cNvSpPr>
          <p:nvPr/>
        </p:nvSpPr>
        <p:spPr bwMode="auto">
          <a:xfrm>
            <a:off x="32639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2</a:t>
            </a:r>
          </a:p>
        </p:txBody>
      </p:sp>
      <p:sp>
        <p:nvSpPr>
          <p:cNvPr id="109585" name="Text Box 17"/>
          <p:cNvSpPr txBox="1">
            <a:spLocks noChangeArrowheads="1"/>
          </p:cNvSpPr>
          <p:nvPr/>
        </p:nvSpPr>
        <p:spPr bwMode="auto">
          <a:xfrm>
            <a:off x="53213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3</a:t>
            </a:r>
          </a:p>
        </p:txBody>
      </p:sp>
      <p:graphicFrame>
        <p:nvGraphicFramePr>
          <p:cNvPr id="109586" name="Object 18"/>
          <p:cNvGraphicFramePr>
            <a:graphicFrameLocks noChangeAspect="1"/>
          </p:cNvGraphicFramePr>
          <p:nvPr/>
        </p:nvGraphicFramePr>
        <p:xfrm>
          <a:off x="2197100" y="2590801"/>
          <a:ext cx="4114800" cy="3267075"/>
        </p:xfrm>
        <a:graphic>
          <a:graphicData uri="http://schemas.openxmlformats.org/presentationml/2006/ole">
            <mc:AlternateContent xmlns:mc="http://schemas.openxmlformats.org/markup-compatibility/2006">
              <mc:Choice xmlns:v="urn:schemas-microsoft-com:vml" Requires="v">
                <p:oleObj spid="_x0000_s13457" name="Visio" r:id="rId5" imgW="3214714" imgH="2545545" progId="Visio.Drawing.11">
                  <p:embed/>
                </p:oleObj>
              </mc:Choice>
              <mc:Fallback>
                <p:oleObj name="Visio" r:id="rId5" imgW="3214714" imgH="2545545"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7100" y="2590801"/>
                        <a:ext cx="41148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87" name="Text Box 19"/>
          <p:cNvSpPr txBox="1">
            <a:spLocks noChangeArrowheads="1"/>
          </p:cNvSpPr>
          <p:nvPr/>
        </p:nvSpPr>
        <p:spPr bwMode="auto">
          <a:xfrm>
            <a:off x="3267075" y="2900363"/>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0</a:t>
            </a:r>
          </a:p>
        </p:txBody>
      </p:sp>
      <p:sp>
        <p:nvSpPr>
          <p:cNvPr id="109588" name="Text Box 20"/>
          <p:cNvSpPr txBox="1">
            <a:spLocks noChangeArrowheads="1"/>
          </p:cNvSpPr>
          <p:nvPr/>
        </p:nvSpPr>
        <p:spPr bwMode="auto">
          <a:xfrm>
            <a:off x="5321300" y="29225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1</a:t>
            </a:r>
          </a:p>
        </p:txBody>
      </p:sp>
      <p:sp>
        <p:nvSpPr>
          <p:cNvPr id="109589" name="Rectangle 21"/>
          <p:cNvSpPr>
            <a:spLocks noChangeArrowheads="1"/>
          </p:cNvSpPr>
          <p:nvPr/>
        </p:nvSpPr>
        <p:spPr bwMode="auto">
          <a:xfrm>
            <a:off x="3000375" y="195263"/>
            <a:ext cx="3887788" cy="641350"/>
          </a:xfrm>
          <a:prstGeom prst="rect">
            <a:avLst/>
          </a:prstGeom>
          <a:noFill/>
          <a:ln w="9525" algn="ctr">
            <a:noFill/>
            <a:miter lim="800000"/>
            <a:headEnd/>
            <a:tailEnd/>
          </a:ln>
          <a:effectLst/>
        </p:spPr>
        <p:txBody>
          <a:bodyPr>
            <a:spAutoFit/>
          </a:bodyPr>
          <a:lstStyle/>
          <a:p>
            <a:pPr>
              <a:lnSpc>
                <a:spcPct val="90000"/>
              </a:lnSpc>
            </a:pPr>
            <a:r>
              <a:rPr lang="zh-CN" altLang="en-US" sz="4000">
                <a:ea typeface="华文行楷" pitchFamily="2" charset="-122"/>
              </a:rPr>
              <a:t>确定有限自动机</a:t>
            </a:r>
          </a:p>
        </p:txBody>
      </p:sp>
      <p:sp>
        <p:nvSpPr>
          <p:cNvPr id="109590" name="Text Box 22">
            <a:hlinkClick r:id="rId7" action="ppaction://hlinksldjump"/>
          </p:cNvPr>
          <p:cNvSpPr txBox="1">
            <a:spLocks noChangeArrowheads="1"/>
          </p:cNvSpPr>
          <p:nvPr/>
        </p:nvSpPr>
        <p:spPr bwMode="auto">
          <a:xfrm>
            <a:off x="2351089" y="1409700"/>
            <a:ext cx="5329237" cy="579438"/>
          </a:xfrm>
          <a:prstGeom prst="rect">
            <a:avLst/>
          </a:prstGeom>
          <a:noFill/>
          <a:ln w="9525">
            <a:noFill/>
            <a:miter lim="800000"/>
            <a:headEnd/>
            <a:tailEnd/>
          </a:ln>
          <a:effectLst/>
        </p:spPr>
        <p:txBody>
          <a:bodyPr>
            <a:spAutoFit/>
          </a:bodyPr>
          <a:lstStyle/>
          <a:p>
            <a:pPr algn="l">
              <a:buClr>
                <a:srgbClr val="800080"/>
              </a:buClr>
              <a:buFont typeface="Wingdings" pitchFamily="2" charset="2"/>
              <a:buChar char="²"/>
            </a:pPr>
            <a:r>
              <a:rPr lang="en-US" altLang="zh-CN" sz="3200">
                <a:latin typeface="Arial" pitchFamily="34" charset="0"/>
                <a:ea typeface="楷体_GB2312" pitchFamily="49" charset="-122"/>
              </a:rPr>
              <a:t>  DFA</a:t>
            </a:r>
            <a:r>
              <a:rPr lang="zh-CN" altLang="en-US" sz="3200">
                <a:latin typeface="Arial" pitchFamily="34" charset="0"/>
                <a:ea typeface="楷体_GB2312" pitchFamily="49" charset="-122"/>
              </a:rPr>
              <a:t>如何接受输入符号串</a:t>
            </a:r>
          </a:p>
        </p:txBody>
      </p:sp>
    </p:spTree>
    <p:extLst>
      <p:ext uri="{BB962C8B-B14F-4D97-AF65-F5344CB8AC3E}">
        <p14:creationId xmlns:p14="http://schemas.microsoft.com/office/powerpoint/2010/main" val="4043003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AutoShape 5">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598" name="AutoShape 6">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599" name="AutoShape 7">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600" name="AutoShape 8">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601" name="Line 9"/>
          <p:cNvSpPr>
            <a:spLocks noChangeShapeType="1"/>
          </p:cNvSpPr>
          <p:nvPr/>
        </p:nvSpPr>
        <p:spPr bwMode="auto">
          <a:xfrm flipV="1">
            <a:off x="8472488" y="3192463"/>
            <a:ext cx="0" cy="381000"/>
          </a:xfrm>
          <a:prstGeom prst="line">
            <a:avLst/>
          </a:prstGeom>
          <a:noFill/>
          <a:ln w="9525">
            <a:solidFill>
              <a:schemeClr val="tx1"/>
            </a:solidFill>
            <a:miter lim="800000"/>
            <a:headEnd/>
            <a:tailEnd type="triangle" w="med" len="med"/>
          </a:ln>
          <a:effectLst/>
        </p:spPr>
        <p:txBody>
          <a:bodyPr wrap="none"/>
          <a:lstStyle/>
          <a:p>
            <a:endParaRPr lang="zh-CN" altLang="en-US"/>
          </a:p>
        </p:txBody>
      </p:sp>
      <p:graphicFrame>
        <p:nvGraphicFramePr>
          <p:cNvPr id="110607" name="Object 15"/>
          <p:cNvGraphicFramePr>
            <a:graphicFrameLocks noChangeAspect="1"/>
          </p:cNvGraphicFramePr>
          <p:nvPr/>
        </p:nvGraphicFramePr>
        <p:xfrm>
          <a:off x="7391400" y="2619375"/>
          <a:ext cx="2160588" cy="463550"/>
        </p:xfrm>
        <a:graphic>
          <a:graphicData uri="http://schemas.openxmlformats.org/presentationml/2006/ole">
            <mc:AlternateContent xmlns:mc="http://schemas.openxmlformats.org/markup-compatibility/2006">
              <mc:Choice xmlns:v="urn:schemas-microsoft-com:vml" Requires="v">
                <p:oleObj spid="_x0000_s14480" name="Visio" r:id="rId3" imgW="1764318" imgH="377291" progId="Visio.Drawing.11">
                  <p:embed/>
                </p:oleObj>
              </mc:Choice>
              <mc:Fallback>
                <p:oleObj name="Visio" r:id="rId3" imgW="1764318" imgH="37729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2619375"/>
                        <a:ext cx="21605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608" name="Text Box 16"/>
          <p:cNvSpPr txBox="1">
            <a:spLocks noChangeArrowheads="1"/>
          </p:cNvSpPr>
          <p:nvPr/>
        </p:nvSpPr>
        <p:spPr bwMode="auto">
          <a:xfrm>
            <a:off x="32639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2</a:t>
            </a:r>
          </a:p>
        </p:txBody>
      </p:sp>
      <p:graphicFrame>
        <p:nvGraphicFramePr>
          <p:cNvPr id="110609" name="Object 17"/>
          <p:cNvGraphicFramePr>
            <a:graphicFrameLocks noChangeAspect="1"/>
          </p:cNvGraphicFramePr>
          <p:nvPr/>
        </p:nvGraphicFramePr>
        <p:xfrm>
          <a:off x="2197100" y="2590801"/>
          <a:ext cx="4114800" cy="3267075"/>
        </p:xfrm>
        <a:graphic>
          <a:graphicData uri="http://schemas.openxmlformats.org/presentationml/2006/ole">
            <mc:AlternateContent xmlns:mc="http://schemas.openxmlformats.org/markup-compatibility/2006">
              <mc:Choice xmlns:v="urn:schemas-microsoft-com:vml" Requires="v">
                <p:oleObj spid="_x0000_s14481" name="Visio" r:id="rId5" imgW="3214714" imgH="2545545" progId="Visio.Drawing.11">
                  <p:embed/>
                </p:oleObj>
              </mc:Choice>
              <mc:Fallback>
                <p:oleObj name="Visio" r:id="rId5" imgW="3214714" imgH="2545545"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7100" y="2590801"/>
                        <a:ext cx="41148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610" name="Text Box 18"/>
          <p:cNvSpPr txBox="1">
            <a:spLocks noChangeArrowheads="1"/>
          </p:cNvSpPr>
          <p:nvPr/>
        </p:nvSpPr>
        <p:spPr bwMode="auto">
          <a:xfrm>
            <a:off x="3267075" y="2900363"/>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0</a:t>
            </a:r>
          </a:p>
        </p:txBody>
      </p:sp>
      <p:sp>
        <p:nvSpPr>
          <p:cNvPr id="110611" name="Text Box 19"/>
          <p:cNvSpPr txBox="1">
            <a:spLocks noChangeArrowheads="1"/>
          </p:cNvSpPr>
          <p:nvPr/>
        </p:nvSpPr>
        <p:spPr bwMode="auto">
          <a:xfrm>
            <a:off x="5321300" y="29225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1</a:t>
            </a:r>
          </a:p>
        </p:txBody>
      </p:sp>
      <p:sp>
        <p:nvSpPr>
          <p:cNvPr id="110612" name="Text Box 20"/>
          <p:cNvSpPr txBox="1">
            <a:spLocks noChangeArrowheads="1"/>
          </p:cNvSpPr>
          <p:nvPr/>
        </p:nvSpPr>
        <p:spPr bwMode="auto">
          <a:xfrm>
            <a:off x="5321300" y="49418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3</a:t>
            </a:r>
          </a:p>
        </p:txBody>
      </p:sp>
      <p:sp>
        <p:nvSpPr>
          <p:cNvPr id="110613" name="Rectangle 21"/>
          <p:cNvSpPr>
            <a:spLocks noChangeArrowheads="1"/>
          </p:cNvSpPr>
          <p:nvPr/>
        </p:nvSpPr>
        <p:spPr bwMode="auto">
          <a:xfrm>
            <a:off x="3000375" y="195263"/>
            <a:ext cx="3887788" cy="641350"/>
          </a:xfrm>
          <a:prstGeom prst="rect">
            <a:avLst/>
          </a:prstGeom>
          <a:noFill/>
          <a:ln w="9525" algn="ctr">
            <a:noFill/>
            <a:miter lim="800000"/>
            <a:headEnd/>
            <a:tailEnd/>
          </a:ln>
          <a:effectLst/>
        </p:spPr>
        <p:txBody>
          <a:bodyPr>
            <a:spAutoFit/>
          </a:bodyPr>
          <a:lstStyle/>
          <a:p>
            <a:pPr>
              <a:lnSpc>
                <a:spcPct val="90000"/>
              </a:lnSpc>
            </a:pPr>
            <a:r>
              <a:rPr lang="zh-CN" altLang="en-US" sz="4000">
                <a:ea typeface="华文行楷" pitchFamily="2" charset="-122"/>
              </a:rPr>
              <a:t>确定有限自动机</a:t>
            </a:r>
          </a:p>
        </p:txBody>
      </p:sp>
      <p:sp>
        <p:nvSpPr>
          <p:cNvPr id="110614" name="Text Box 22">
            <a:hlinkClick r:id="rId7" action="ppaction://hlinksldjump"/>
          </p:cNvPr>
          <p:cNvSpPr txBox="1">
            <a:spLocks noChangeArrowheads="1"/>
          </p:cNvSpPr>
          <p:nvPr/>
        </p:nvSpPr>
        <p:spPr bwMode="auto">
          <a:xfrm>
            <a:off x="2351089" y="1409700"/>
            <a:ext cx="5329237" cy="579438"/>
          </a:xfrm>
          <a:prstGeom prst="rect">
            <a:avLst/>
          </a:prstGeom>
          <a:noFill/>
          <a:ln w="9525">
            <a:noFill/>
            <a:miter lim="800000"/>
            <a:headEnd/>
            <a:tailEnd/>
          </a:ln>
          <a:effectLst/>
        </p:spPr>
        <p:txBody>
          <a:bodyPr>
            <a:spAutoFit/>
          </a:bodyPr>
          <a:lstStyle/>
          <a:p>
            <a:pPr algn="l">
              <a:buClr>
                <a:srgbClr val="800080"/>
              </a:buClr>
              <a:buFont typeface="Wingdings" pitchFamily="2" charset="2"/>
              <a:buChar char="²"/>
            </a:pPr>
            <a:r>
              <a:rPr lang="en-US" altLang="zh-CN" sz="3200">
                <a:latin typeface="Arial" pitchFamily="34" charset="0"/>
                <a:ea typeface="楷体_GB2312" pitchFamily="49" charset="-122"/>
              </a:rPr>
              <a:t>  DFA</a:t>
            </a:r>
            <a:r>
              <a:rPr lang="zh-CN" altLang="en-US" sz="3200">
                <a:latin typeface="Arial" pitchFamily="34" charset="0"/>
                <a:ea typeface="楷体_GB2312" pitchFamily="49" charset="-122"/>
              </a:rPr>
              <a:t>如何接受输入符号串</a:t>
            </a:r>
          </a:p>
        </p:txBody>
      </p:sp>
    </p:spTree>
    <p:extLst>
      <p:ext uri="{BB962C8B-B14F-4D97-AF65-F5344CB8AC3E}">
        <p14:creationId xmlns:p14="http://schemas.microsoft.com/office/powerpoint/2010/main" val="1651267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1" name="AutoShape 5">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22" name="AutoShape 6">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23" name="AutoShape 7">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24" name="AutoShape 8">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25" name="Line 9"/>
          <p:cNvSpPr>
            <a:spLocks noChangeShapeType="1"/>
          </p:cNvSpPr>
          <p:nvPr/>
        </p:nvSpPr>
        <p:spPr bwMode="auto">
          <a:xfrm flipV="1">
            <a:off x="8904288" y="3192463"/>
            <a:ext cx="0" cy="381000"/>
          </a:xfrm>
          <a:prstGeom prst="line">
            <a:avLst/>
          </a:prstGeom>
          <a:noFill/>
          <a:ln w="9525">
            <a:solidFill>
              <a:schemeClr val="tx1"/>
            </a:solidFill>
            <a:miter lim="800000"/>
            <a:headEnd/>
            <a:tailEnd type="triangle" w="med" len="med"/>
          </a:ln>
          <a:effectLst/>
        </p:spPr>
        <p:txBody>
          <a:bodyPr wrap="none"/>
          <a:lstStyle/>
          <a:p>
            <a:endParaRPr lang="zh-CN" altLang="en-US"/>
          </a:p>
        </p:txBody>
      </p:sp>
      <p:graphicFrame>
        <p:nvGraphicFramePr>
          <p:cNvPr id="111631" name="Object 15"/>
          <p:cNvGraphicFramePr>
            <a:graphicFrameLocks noChangeAspect="1"/>
          </p:cNvGraphicFramePr>
          <p:nvPr/>
        </p:nvGraphicFramePr>
        <p:xfrm>
          <a:off x="7391400" y="2619375"/>
          <a:ext cx="2160588" cy="463550"/>
        </p:xfrm>
        <a:graphic>
          <a:graphicData uri="http://schemas.openxmlformats.org/presentationml/2006/ole">
            <mc:AlternateContent xmlns:mc="http://schemas.openxmlformats.org/markup-compatibility/2006">
              <mc:Choice xmlns:v="urn:schemas-microsoft-com:vml" Requires="v">
                <p:oleObj spid="_x0000_s15504" name="Visio" r:id="rId3" imgW="1764318" imgH="377291" progId="Visio.Drawing.11">
                  <p:embed/>
                </p:oleObj>
              </mc:Choice>
              <mc:Fallback>
                <p:oleObj name="Visio" r:id="rId3" imgW="1764318" imgH="37729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2619375"/>
                        <a:ext cx="21605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32" name="Text Box 16"/>
          <p:cNvSpPr txBox="1">
            <a:spLocks noChangeArrowheads="1"/>
          </p:cNvSpPr>
          <p:nvPr/>
        </p:nvSpPr>
        <p:spPr bwMode="auto">
          <a:xfrm>
            <a:off x="5321300" y="29225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1</a:t>
            </a:r>
          </a:p>
        </p:txBody>
      </p:sp>
      <p:sp>
        <p:nvSpPr>
          <p:cNvPr id="111633" name="Text Box 17"/>
          <p:cNvSpPr txBox="1">
            <a:spLocks noChangeArrowheads="1"/>
          </p:cNvSpPr>
          <p:nvPr/>
        </p:nvSpPr>
        <p:spPr bwMode="auto">
          <a:xfrm>
            <a:off x="53213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3</a:t>
            </a:r>
          </a:p>
        </p:txBody>
      </p:sp>
      <p:graphicFrame>
        <p:nvGraphicFramePr>
          <p:cNvPr id="111634" name="Object 18"/>
          <p:cNvGraphicFramePr>
            <a:graphicFrameLocks noChangeAspect="1"/>
          </p:cNvGraphicFramePr>
          <p:nvPr/>
        </p:nvGraphicFramePr>
        <p:xfrm>
          <a:off x="2197100" y="2590801"/>
          <a:ext cx="4114800" cy="3267075"/>
        </p:xfrm>
        <a:graphic>
          <a:graphicData uri="http://schemas.openxmlformats.org/presentationml/2006/ole">
            <mc:AlternateContent xmlns:mc="http://schemas.openxmlformats.org/markup-compatibility/2006">
              <mc:Choice xmlns:v="urn:schemas-microsoft-com:vml" Requires="v">
                <p:oleObj spid="_x0000_s15505" name="Visio" r:id="rId5" imgW="3214714" imgH="2545545" progId="Visio.Drawing.11">
                  <p:embed/>
                </p:oleObj>
              </mc:Choice>
              <mc:Fallback>
                <p:oleObj name="Visio" r:id="rId5" imgW="3214714" imgH="2545545"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7100" y="2590801"/>
                        <a:ext cx="41148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35" name="Text Box 19"/>
          <p:cNvSpPr txBox="1">
            <a:spLocks noChangeArrowheads="1"/>
          </p:cNvSpPr>
          <p:nvPr/>
        </p:nvSpPr>
        <p:spPr bwMode="auto">
          <a:xfrm>
            <a:off x="3267075" y="2900363"/>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0</a:t>
            </a:r>
          </a:p>
        </p:txBody>
      </p:sp>
      <p:sp>
        <p:nvSpPr>
          <p:cNvPr id="111636" name="Text Box 20"/>
          <p:cNvSpPr txBox="1">
            <a:spLocks noChangeArrowheads="1"/>
          </p:cNvSpPr>
          <p:nvPr/>
        </p:nvSpPr>
        <p:spPr bwMode="auto">
          <a:xfrm>
            <a:off x="3287713" y="49418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2</a:t>
            </a:r>
          </a:p>
        </p:txBody>
      </p:sp>
      <p:sp>
        <p:nvSpPr>
          <p:cNvPr id="111637" name="Rectangle 21"/>
          <p:cNvSpPr>
            <a:spLocks noChangeArrowheads="1"/>
          </p:cNvSpPr>
          <p:nvPr/>
        </p:nvSpPr>
        <p:spPr bwMode="auto">
          <a:xfrm>
            <a:off x="3000375" y="195263"/>
            <a:ext cx="3887788" cy="641350"/>
          </a:xfrm>
          <a:prstGeom prst="rect">
            <a:avLst/>
          </a:prstGeom>
          <a:noFill/>
          <a:ln w="9525" algn="ctr">
            <a:noFill/>
            <a:miter lim="800000"/>
            <a:headEnd/>
            <a:tailEnd/>
          </a:ln>
          <a:effectLst/>
        </p:spPr>
        <p:txBody>
          <a:bodyPr>
            <a:spAutoFit/>
          </a:bodyPr>
          <a:lstStyle/>
          <a:p>
            <a:pPr>
              <a:lnSpc>
                <a:spcPct val="90000"/>
              </a:lnSpc>
            </a:pPr>
            <a:r>
              <a:rPr lang="zh-CN" altLang="en-US" sz="4000">
                <a:ea typeface="华文行楷" pitchFamily="2" charset="-122"/>
              </a:rPr>
              <a:t>确定有限自动机</a:t>
            </a:r>
          </a:p>
        </p:txBody>
      </p:sp>
      <p:sp>
        <p:nvSpPr>
          <p:cNvPr id="111638" name="Text Box 22">
            <a:hlinkClick r:id="rId7" action="ppaction://hlinksldjump"/>
          </p:cNvPr>
          <p:cNvSpPr txBox="1">
            <a:spLocks noChangeArrowheads="1"/>
          </p:cNvSpPr>
          <p:nvPr/>
        </p:nvSpPr>
        <p:spPr bwMode="auto">
          <a:xfrm>
            <a:off x="2351089" y="1409700"/>
            <a:ext cx="5329237" cy="579438"/>
          </a:xfrm>
          <a:prstGeom prst="rect">
            <a:avLst/>
          </a:prstGeom>
          <a:noFill/>
          <a:ln w="9525">
            <a:noFill/>
            <a:miter lim="800000"/>
            <a:headEnd/>
            <a:tailEnd/>
          </a:ln>
          <a:effectLst/>
        </p:spPr>
        <p:txBody>
          <a:bodyPr>
            <a:spAutoFit/>
          </a:bodyPr>
          <a:lstStyle/>
          <a:p>
            <a:pPr algn="l">
              <a:buClr>
                <a:srgbClr val="800080"/>
              </a:buClr>
              <a:buFont typeface="Wingdings" pitchFamily="2" charset="2"/>
              <a:buChar char="²"/>
            </a:pPr>
            <a:r>
              <a:rPr lang="en-US" altLang="zh-CN" sz="3200">
                <a:latin typeface="Arial" pitchFamily="34" charset="0"/>
                <a:ea typeface="楷体_GB2312" pitchFamily="49" charset="-122"/>
              </a:rPr>
              <a:t>  DFA</a:t>
            </a:r>
            <a:r>
              <a:rPr lang="zh-CN" altLang="en-US" sz="3200">
                <a:latin typeface="Arial" pitchFamily="34" charset="0"/>
                <a:ea typeface="楷体_GB2312" pitchFamily="49" charset="-122"/>
              </a:rPr>
              <a:t>如何接受输入符号串</a:t>
            </a:r>
          </a:p>
        </p:txBody>
      </p:sp>
    </p:spTree>
    <p:extLst>
      <p:ext uri="{BB962C8B-B14F-4D97-AF65-F5344CB8AC3E}">
        <p14:creationId xmlns:p14="http://schemas.microsoft.com/office/powerpoint/2010/main" val="2876858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5" name="AutoShape 5">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46" name="AutoShape 6">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47" name="AutoShape 7">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48" name="AutoShape 8">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49" name="Line 9"/>
          <p:cNvSpPr>
            <a:spLocks noChangeShapeType="1"/>
          </p:cNvSpPr>
          <p:nvPr/>
        </p:nvSpPr>
        <p:spPr bwMode="auto">
          <a:xfrm flipV="1">
            <a:off x="9264650" y="3192463"/>
            <a:ext cx="0" cy="3810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12650" name="Text Box 10"/>
          <p:cNvSpPr txBox="1">
            <a:spLocks noChangeArrowheads="1"/>
          </p:cNvSpPr>
          <p:nvPr/>
        </p:nvSpPr>
        <p:spPr bwMode="auto">
          <a:xfrm>
            <a:off x="5321300" y="29225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1</a:t>
            </a:r>
          </a:p>
        </p:txBody>
      </p:sp>
      <p:sp>
        <p:nvSpPr>
          <p:cNvPr id="112651" name="Text Box 11"/>
          <p:cNvSpPr txBox="1">
            <a:spLocks noChangeArrowheads="1"/>
          </p:cNvSpPr>
          <p:nvPr/>
        </p:nvSpPr>
        <p:spPr bwMode="auto">
          <a:xfrm>
            <a:off x="32639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2</a:t>
            </a:r>
          </a:p>
        </p:txBody>
      </p:sp>
      <p:sp>
        <p:nvSpPr>
          <p:cNvPr id="112652" name="Text Box 12"/>
          <p:cNvSpPr txBox="1">
            <a:spLocks noChangeArrowheads="1"/>
          </p:cNvSpPr>
          <p:nvPr/>
        </p:nvSpPr>
        <p:spPr bwMode="auto">
          <a:xfrm>
            <a:off x="53213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3</a:t>
            </a:r>
          </a:p>
        </p:txBody>
      </p:sp>
      <p:graphicFrame>
        <p:nvGraphicFramePr>
          <p:cNvPr id="112653" name="Object 13"/>
          <p:cNvGraphicFramePr>
            <a:graphicFrameLocks noChangeAspect="1"/>
          </p:cNvGraphicFramePr>
          <p:nvPr/>
        </p:nvGraphicFramePr>
        <p:xfrm>
          <a:off x="2197100" y="2590801"/>
          <a:ext cx="4114800" cy="3267075"/>
        </p:xfrm>
        <a:graphic>
          <a:graphicData uri="http://schemas.openxmlformats.org/presentationml/2006/ole">
            <mc:AlternateContent xmlns:mc="http://schemas.openxmlformats.org/markup-compatibility/2006">
              <mc:Choice xmlns:v="urn:schemas-microsoft-com:vml" Requires="v">
                <p:oleObj spid="_x0000_s16528" name="Visio" r:id="rId3" imgW="3214714" imgH="2545545" progId="Visio.Drawing.11">
                  <p:embed/>
                </p:oleObj>
              </mc:Choice>
              <mc:Fallback>
                <p:oleObj name="Visio" r:id="rId3" imgW="3214714" imgH="254554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100" y="2590801"/>
                        <a:ext cx="41148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54" name="Text Box 14"/>
          <p:cNvSpPr txBox="1">
            <a:spLocks noChangeArrowheads="1"/>
          </p:cNvSpPr>
          <p:nvPr/>
        </p:nvSpPr>
        <p:spPr bwMode="auto">
          <a:xfrm>
            <a:off x="3267075" y="2900363"/>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0</a:t>
            </a:r>
          </a:p>
        </p:txBody>
      </p:sp>
      <p:graphicFrame>
        <p:nvGraphicFramePr>
          <p:cNvPr id="112655" name="Object 15"/>
          <p:cNvGraphicFramePr>
            <a:graphicFrameLocks noChangeAspect="1"/>
          </p:cNvGraphicFramePr>
          <p:nvPr/>
        </p:nvGraphicFramePr>
        <p:xfrm>
          <a:off x="7391400" y="2619375"/>
          <a:ext cx="2160588" cy="463550"/>
        </p:xfrm>
        <a:graphic>
          <a:graphicData uri="http://schemas.openxmlformats.org/presentationml/2006/ole">
            <mc:AlternateContent xmlns:mc="http://schemas.openxmlformats.org/markup-compatibility/2006">
              <mc:Choice xmlns:v="urn:schemas-microsoft-com:vml" Requires="v">
                <p:oleObj spid="_x0000_s16529" name="Visio" r:id="rId5" imgW="1764318" imgH="377291" progId="Visio.Drawing.11">
                  <p:embed/>
                </p:oleObj>
              </mc:Choice>
              <mc:Fallback>
                <p:oleObj name="Visio" r:id="rId5" imgW="1764318" imgH="377291"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2619375"/>
                        <a:ext cx="21605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56" name="Rectangle 16"/>
          <p:cNvSpPr>
            <a:spLocks noChangeArrowheads="1"/>
          </p:cNvSpPr>
          <p:nvPr/>
        </p:nvSpPr>
        <p:spPr bwMode="auto">
          <a:xfrm>
            <a:off x="3000375" y="195263"/>
            <a:ext cx="3887788" cy="641350"/>
          </a:xfrm>
          <a:prstGeom prst="rect">
            <a:avLst/>
          </a:prstGeom>
          <a:noFill/>
          <a:ln w="9525" algn="ctr">
            <a:noFill/>
            <a:miter lim="800000"/>
            <a:headEnd/>
            <a:tailEnd/>
          </a:ln>
          <a:effectLst/>
        </p:spPr>
        <p:txBody>
          <a:bodyPr>
            <a:spAutoFit/>
          </a:bodyPr>
          <a:lstStyle/>
          <a:p>
            <a:pPr>
              <a:lnSpc>
                <a:spcPct val="90000"/>
              </a:lnSpc>
            </a:pPr>
            <a:r>
              <a:rPr lang="zh-CN" altLang="en-US" sz="4000">
                <a:ea typeface="华文行楷" pitchFamily="2" charset="-122"/>
              </a:rPr>
              <a:t>确定有限自动机</a:t>
            </a:r>
          </a:p>
        </p:txBody>
      </p:sp>
      <p:sp>
        <p:nvSpPr>
          <p:cNvPr id="112657" name="Text Box 17">
            <a:hlinkClick r:id="rId7" action="ppaction://hlinksldjump"/>
          </p:cNvPr>
          <p:cNvSpPr txBox="1">
            <a:spLocks noChangeArrowheads="1"/>
          </p:cNvSpPr>
          <p:nvPr/>
        </p:nvSpPr>
        <p:spPr bwMode="auto">
          <a:xfrm>
            <a:off x="2351089" y="1409700"/>
            <a:ext cx="5329237" cy="579438"/>
          </a:xfrm>
          <a:prstGeom prst="rect">
            <a:avLst/>
          </a:prstGeom>
          <a:noFill/>
          <a:ln w="9525">
            <a:noFill/>
            <a:miter lim="800000"/>
            <a:headEnd/>
            <a:tailEnd/>
          </a:ln>
          <a:effectLst/>
        </p:spPr>
        <p:txBody>
          <a:bodyPr>
            <a:spAutoFit/>
          </a:bodyPr>
          <a:lstStyle/>
          <a:p>
            <a:pPr algn="l">
              <a:buClr>
                <a:srgbClr val="800080"/>
              </a:buClr>
              <a:buFont typeface="Wingdings" pitchFamily="2" charset="2"/>
              <a:buChar char="²"/>
            </a:pPr>
            <a:r>
              <a:rPr lang="en-US" altLang="zh-CN" sz="3200">
                <a:latin typeface="Arial" pitchFamily="34" charset="0"/>
                <a:ea typeface="楷体_GB2312" pitchFamily="49" charset="-122"/>
              </a:rPr>
              <a:t>  DFA</a:t>
            </a:r>
            <a:r>
              <a:rPr lang="zh-CN" altLang="en-US" sz="3200">
                <a:latin typeface="Arial" pitchFamily="34" charset="0"/>
                <a:ea typeface="楷体_GB2312" pitchFamily="49" charset="-122"/>
              </a:rPr>
              <a:t>如何接受输入符号串</a:t>
            </a:r>
          </a:p>
        </p:txBody>
      </p:sp>
    </p:spTree>
    <p:extLst>
      <p:ext uri="{BB962C8B-B14F-4D97-AF65-F5344CB8AC3E}">
        <p14:creationId xmlns:p14="http://schemas.microsoft.com/office/powerpoint/2010/main" val="912594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AutoShape 5">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70" name="AutoShape 6">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71" name="AutoShape 7">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72" name="AutoShape 8">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73" name="Line 9"/>
          <p:cNvSpPr>
            <a:spLocks noChangeShapeType="1"/>
          </p:cNvSpPr>
          <p:nvPr/>
        </p:nvSpPr>
        <p:spPr bwMode="auto">
          <a:xfrm flipV="1">
            <a:off x="9696450" y="3192463"/>
            <a:ext cx="0" cy="381000"/>
          </a:xfrm>
          <a:prstGeom prst="line">
            <a:avLst/>
          </a:prstGeom>
          <a:noFill/>
          <a:ln w="9525">
            <a:solidFill>
              <a:schemeClr val="tx1"/>
            </a:solidFill>
            <a:miter lim="800000"/>
            <a:headEnd/>
            <a:tailEnd type="triangle" w="med" len="med"/>
          </a:ln>
          <a:effectLst/>
        </p:spPr>
        <p:txBody>
          <a:bodyPr wrap="none"/>
          <a:lstStyle/>
          <a:p>
            <a:endParaRPr lang="zh-CN" altLang="en-US"/>
          </a:p>
        </p:txBody>
      </p:sp>
      <p:graphicFrame>
        <p:nvGraphicFramePr>
          <p:cNvPr id="113679" name="Object 15"/>
          <p:cNvGraphicFramePr>
            <a:graphicFrameLocks noChangeAspect="1"/>
          </p:cNvGraphicFramePr>
          <p:nvPr/>
        </p:nvGraphicFramePr>
        <p:xfrm>
          <a:off x="7391400" y="2619375"/>
          <a:ext cx="2160588" cy="463550"/>
        </p:xfrm>
        <a:graphic>
          <a:graphicData uri="http://schemas.openxmlformats.org/presentationml/2006/ole">
            <mc:AlternateContent xmlns:mc="http://schemas.openxmlformats.org/markup-compatibility/2006">
              <mc:Choice xmlns:v="urn:schemas-microsoft-com:vml" Requires="v">
                <p:oleObj spid="_x0000_s17552" name="Visio" r:id="rId3" imgW="1764318" imgH="377291" progId="Visio.Drawing.11">
                  <p:embed/>
                </p:oleObj>
              </mc:Choice>
              <mc:Fallback>
                <p:oleObj name="Visio" r:id="rId3" imgW="1764318" imgH="37729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2619375"/>
                        <a:ext cx="21605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80" name="Text Box 16"/>
          <p:cNvSpPr txBox="1">
            <a:spLocks noChangeArrowheads="1"/>
          </p:cNvSpPr>
          <p:nvPr/>
        </p:nvSpPr>
        <p:spPr bwMode="auto">
          <a:xfrm>
            <a:off x="32639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2</a:t>
            </a:r>
          </a:p>
        </p:txBody>
      </p:sp>
      <p:sp>
        <p:nvSpPr>
          <p:cNvPr id="113681" name="Text Box 17"/>
          <p:cNvSpPr txBox="1">
            <a:spLocks noChangeArrowheads="1"/>
          </p:cNvSpPr>
          <p:nvPr/>
        </p:nvSpPr>
        <p:spPr bwMode="auto">
          <a:xfrm>
            <a:off x="5321300" y="49799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3</a:t>
            </a:r>
          </a:p>
        </p:txBody>
      </p:sp>
      <p:graphicFrame>
        <p:nvGraphicFramePr>
          <p:cNvPr id="113682" name="Object 18"/>
          <p:cNvGraphicFramePr>
            <a:graphicFrameLocks noChangeAspect="1"/>
          </p:cNvGraphicFramePr>
          <p:nvPr/>
        </p:nvGraphicFramePr>
        <p:xfrm>
          <a:off x="2197100" y="2590801"/>
          <a:ext cx="4114800" cy="3267075"/>
        </p:xfrm>
        <a:graphic>
          <a:graphicData uri="http://schemas.openxmlformats.org/presentationml/2006/ole">
            <mc:AlternateContent xmlns:mc="http://schemas.openxmlformats.org/markup-compatibility/2006">
              <mc:Choice xmlns:v="urn:schemas-microsoft-com:vml" Requires="v">
                <p:oleObj spid="_x0000_s17553" name="Visio" r:id="rId5" imgW="3214714" imgH="2545545" progId="Visio.Drawing.11">
                  <p:embed/>
                </p:oleObj>
              </mc:Choice>
              <mc:Fallback>
                <p:oleObj name="Visio" r:id="rId5" imgW="3214714" imgH="2545545"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7100" y="2590801"/>
                        <a:ext cx="41148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83" name="Text Box 19"/>
          <p:cNvSpPr txBox="1">
            <a:spLocks noChangeArrowheads="1"/>
          </p:cNvSpPr>
          <p:nvPr/>
        </p:nvSpPr>
        <p:spPr bwMode="auto">
          <a:xfrm>
            <a:off x="3267075" y="2900363"/>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0</a:t>
            </a:r>
          </a:p>
        </p:txBody>
      </p:sp>
      <p:sp>
        <p:nvSpPr>
          <p:cNvPr id="113684" name="Text Box 20"/>
          <p:cNvSpPr txBox="1">
            <a:spLocks noChangeArrowheads="1"/>
          </p:cNvSpPr>
          <p:nvPr/>
        </p:nvSpPr>
        <p:spPr bwMode="auto">
          <a:xfrm>
            <a:off x="5321300" y="2922588"/>
            <a:ext cx="457200" cy="707886"/>
          </a:xfrm>
          <a:prstGeom prst="rect">
            <a:avLst/>
          </a:prstGeom>
          <a:noFill/>
          <a:ln w="9525">
            <a:noFill/>
            <a:miter lim="800000"/>
            <a:headEnd/>
            <a:tailEnd/>
          </a:ln>
          <a:effectLst/>
        </p:spPr>
        <p:txBody>
          <a:bodyPr>
            <a:spAutoFit/>
          </a:bodyPr>
          <a:lstStyle/>
          <a:p>
            <a:pPr algn="l"/>
            <a:r>
              <a:rPr lang="en-US" altLang="zh-CN" sz="2400"/>
              <a:t>q</a:t>
            </a:r>
            <a:r>
              <a:rPr lang="en-US" altLang="zh-CN" sz="2400" baseline="-25000"/>
              <a:t>1</a:t>
            </a:r>
          </a:p>
        </p:txBody>
      </p:sp>
      <p:sp>
        <p:nvSpPr>
          <p:cNvPr id="113685" name="Text Box 21"/>
          <p:cNvSpPr txBox="1">
            <a:spLocks noChangeArrowheads="1"/>
          </p:cNvSpPr>
          <p:nvPr/>
        </p:nvSpPr>
        <p:spPr bwMode="auto">
          <a:xfrm>
            <a:off x="5683250" y="2565401"/>
            <a:ext cx="484188" cy="519113"/>
          </a:xfrm>
          <a:prstGeom prst="rect">
            <a:avLst/>
          </a:prstGeom>
          <a:noFill/>
          <a:ln w="9525">
            <a:noFill/>
            <a:miter lim="800000"/>
            <a:headEnd/>
            <a:tailEnd/>
          </a:ln>
          <a:effectLst/>
        </p:spPr>
        <p:txBody>
          <a:bodyPr wrap="none">
            <a:spAutoFit/>
          </a:bodyPr>
          <a:lstStyle/>
          <a:p>
            <a:pPr algn="l"/>
            <a:r>
              <a:rPr lang="en-US" altLang="zh-CN" sz="2800">
                <a:sym typeface="Wingdings" pitchFamily="2" charset="2"/>
              </a:rPr>
              <a:t></a:t>
            </a:r>
            <a:endParaRPr lang="en-US" altLang="zh-CN" sz="2800"/>
          </a:p>
        </p:txBody>
      </p:sp>
      <p:sp>
        <p:nvSpPr>
          <p:cNvPr id="113686" name="Rectangle 22"/>
          <p:cNvSpPr>
            <a:spLocks noChangeArrowheads="1"/>
          </p:cNvSpPr>
          <p:nvPr/>
        </p:nvSpPr>
        <p:spPr bwMode="auto">
          <a:xfrm>
            <a:off x="3000375" y="195263"/>
            <a:ext cx="3887788" cy="641350"/>
          </a:xfrm>
          <a:prstGeom prst="rect">
            <a:avLst/>
          </a:prstGeom>
          <a:noFill/>
          <a:ln w="9525" algn="ctr">
            <a:noFill/>
            <a:miter lim="800000"/>
            <a:headEnd/>
            <a:tailEnd/>
          </a:ln>
          <a:effectLst/>
        </p:spPr>
        <p:txBody>
          <a:bodyPr>
            <a:spAutoFit/>
          </a:bodyPr>
          <a:lstStyle/>
          <a:p>
            <a:pPr>
              <a:lnSpc>
                <a:spcPct val="90000"/>
              </a:lnSpc>
            </a:pPr>
            <a:r>
              <a:rPr lang="zh-CN" altLang="en-US" sz="4000">
                <a:ea typeface="华文行楷" pitchFamily="2" charset="-122"/>
              </a:rPr>
              <a:t>确定有限自动机</a:t>
            </a:r>
          </a:p>
        </p:txBody>
      </p:sp>
      <p:sp>
        <p:nvSpPr>
          <p:cNvPr id="113687" name="Text Box 23">
            <a:hlinkClick r:id="rId7" action="ppaction://hlinksldjump"/>
          </p:cNvPr>
          <p:cNvSpPr txBox="1">
            <a:spLocks noChangeArrowheads="1"/>
          </p:cNvSpPr>
          <p:nvPr/>
        </p:nvSpPr>
        <p:spPr bwMode="auto">
          <a:xfrm>
            <a:off x="2351089" y="1409700"/>
            <a:ext cx="5329237" cy="579438"/>
          </a:xfrm>
          <a:prstGeom prst="rect">
            <a:avLst/>
          </a:prstGeom>
          <a:noFill/>
          <a:ln w="9525">
            <a:noFill/>
            <a:miter lim="800000"/>
            <a:headEnd/>
            <a:tailEnd/>
          </a:ln>
          <a:effectLst/>
        </p:spPr>
        <p:txBody>
          <a:bodyPr>
            <a:spAutoFit/>
          </a:bodyPr>
          <a:lstStyle/>
          <a:p>
            <a:pPr algn="l">
              <a:buClr>
                <a:srgbClr val="800080"/>
              </a:buClr>
              <a:buFont typeface="Wingdings" pitchFamily="2" charset="2"/>
              <a:buChar char="²"/>
            </a:pPr>
            <a:r>
              <a:rPr lang="en-US" altLang="zh-CN" sz="3200">
                <a:latin typeface="Arial" pitchFamily="34" charset="0"/>
                <a:ea typeface="楷体_GB2312" pitchFamily="49" charset="-122"/>
              </a:rPr>
              <a:t>  DFA</a:t>
            </a:r>
            <a:r>
              <a:rPr lang="zh-CN" altLang="en-US" sz="3200">
                <a:latin typeface="Arial" pitchFamily="34" charset="0"/>
                <a:ea typeface="楷体_GB2312" pitchFamily="49" charset="-122"/>
              </a:rPr>
              <a:t>如何接受输入符号串</a:t>
            </a:r>
          </a:p>
        </p:txBody>
      </p:sp>
    </p:spTree>
    <p:extLst>
      <p:ext uri="{BB962C8B-B14F-4D97-AF65-F5344CB8AC3E}">
        <p14:creationId xmlns:p14="http://schemas.microsoft.com/office/powerpoint/2010/main" val="221939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非确定型有限状态自动机</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285750" lvl="1" indent="-285750">
                  <a:spcBef>
                    <a:spcPts val="1000"/>
                  </a:spcBef>
                </a:pPr>
                <a14:m>
                  <m:oMath xmlns:m="http://schemas.openxmlformats.org/officeDocument/2006/math">
                    <m:r>
                      <a:rPr lang="en-US" altLang="zh-CN" b="0" i="1" smtClean="0">
                        <a:latin typeface="Cambria Math" panose="02040503050406030204" pitchFamily="18" charset="0"/>
                        <a:ea typeface="楷体_GB2312" pitchFamily="49" charset="-122"/>
                      </a:rPr>
                      <m:t>𝑁𝐹𝐴</m:t>
                    </m:r>
                    <m:r>
                      <a:rPr lang="zh-CN" altLang="en-US" i="1">
                        <a:latin typeface="Cambria Math" panose="02040503050406030204" pitchFamily="18" charset="0"/>
                        <a:ea typeface="楷体_GB2312" pitchFamily="49" charset="-122"/>
                      </a:rPr>
                      <m:t>与</m:t>
                    </m:r>
                    <m:r>
                      <a:rPr lang="en-US" altLang="zh-CN" b="0" i="1" smtClean="0">
                        <a:latin typeface="Cambria Math" panose="02040503050406030204" pitchFamily="18" charset="0"/>
                        <a:ea typeface="楷体_GB2312" pitchFamily="49" charset="-122"/>
                      </a:rPr>
                      <m:t>𝐷𝐹𝐴</m:t>
                    </m:r>
                  </m:oMath>
                </a14:m>
                <a:r>
                  <a:rPr lang="zh-CN" altLang="en-US" dirty="0" smtClean="0">
                    <a:ea typeface="楷体_GB2312" pitchFamily="49" charset="-122"/>
                  </a:rPr>
                  <a:t>的区别在于，</a:t>
                </a:r>
                <a:r>
                  <a:rPr lang="en-US" altLang="zh-CN" dirty="0">
                    <a:ea typeface="楷体_GB2312" pitchFamily="49" charset="-122"/>
                  </a:rPr>
                  <a:t> </a:t>
                </a:r>
                <a14:m>
                  <m:oMath xmlns:m="http://schemas.openxmlformats.org/officeDocument/2006/math">
                    <m:r>
                      <a:rPr lang="en-US" altLang="zh-CN" i="1">
                        <a:latin typeface="Cambria Math" panose="02040503050406030204" pitchFamily="18" charset="0"/>
                        <a:ea typeface="楷体_GB2312" pitchFamily="49" charset="-122"/>
                      </a:rPr>
                      <m:t>𝑁𝐹𝐴</m:t>
                    </m:r>
                    <m:r>
                      <a:rPr lang="zh-CN" altLang="en-US" i="1" smtClean="0">
                        <a:latin typeface="Cambria Math" panose="02040503050406030204" pitchFamily="18" charset="0"/>
                        <a:ea typeface="楷体_GB2312" pitchFamily="49" charset="-122"/>
                      </a:rPr>
                      <m:t>当前</m:t>
                    </m:r>
                  </m:oMath>
                </a14:m>
                <a:r>
                  <a:rPr lang="zh-CN" altLang="en-US" dirty="0" smtClean="0">
                    <a:ea typeface="楷体_GB2312" pitchFamily="49" charset="-122"/>
                  </a:rPr>
                  <a:t>阶段的状态可以有多个，在转移时需要对每个状态进行转移，且每个转移函数的值是状态的集合（</a:t>
                </a:r>
                <a:r>
                  <a:rPr lang="en-US" altLang="zh-CN" dirty="0" smtClean="0">
                    <a:ea typeface="楷体_GB2312" pitchFamily="49" charset="-122"/>
                  </a:rPr>
                  <a:t>DFA</a:t>
                </a:r>
                <a:r>
                  <a:rPr lang="zh-CN" altLang="en-US" dirty="0" smtClean="0">
                    <a:ea typeface="楷体_GB2312" pitchFamily="49" charset="-122"/>
                  </a:rPr>
                  <a:t>的转移函数的值是一个状态），这个集合可以是空集。</a:t>
                </a:r>
                <a:endParaRPr lang="en-US" altLang="zh-CN" dirty="0">
                  <a:ea typeface="楷体_GB2312" pitchFamily="49" charset="-122"/>
                </a:endParaRPr>
              </a:p>
              <a:p>
                <a:pPr marL="285750" lvl="1" indent="-285750">
                  <a:spcBef>
                    <a:spcPts val="1000"/>
                  </a:spcBef>
                </a:pPr>
                <a:r>
                  <a:rPr lang="zh-CN" altLang="en-US" dirty="0" smtClean="0">
                    <a:ea typeface="楷体_GB2312" pitchFamily="49" charset="-122"/>
                  </a:rPr>
                  <a:t>另外，</a:t>
                </a:r>
                <a:r>
                  <a:rPr lang="en-US" altLang="zh-CN" dirty="0">
                    <a:ea typeface="楷体_GB2312" pitchFamily="49" charset="-122"/>
                  </a:rPr>
                  <a:t> </a:t>
                </a:r>
                <a14:m>
                  <m:oMath xmlns:m="http://schemas.openxmlformats.org/officeDocument/2006/math">
                    <m:r>
                      <a:rPr lang="en-US" altLang="zh-CN" i="1">
                        <a:latin typeface="Cambria Math" panose="02040503050406030204" pitchFamily="18" charset="0"/>
                        <a:ea typeface="楷体_GB2312" pitchFamily="49" charset="-122"/>
                      </a:rPr>
                      <m:t>𝑁𝐹𝐴</m:t>
                    </m:r>
                  </m:oMath>
                </a14:m>
                <a:r>
                  <a:rPr lang="zh-CN" altLang="en-US" dirty="0" smtClean="0">
                    <a:ea typeface="Cambria Math"/>
                  </a:rPr>
                  <a:t>还定义了</a:t>
                </a:r>
                <a14:m>
                  <m:oMath xmlns:m="http://schemas.openxmlformats.org/officeDocument/2006/math">
                    <m:r>
                      <a:rPr lang="zh-CN" altLang="en-US" i="1">
                        <a:latin typeface="Cambria Math"/>
                      </a:rPr>
                      <m:t>𝜀</m:t>
                    </m:r>
                  </m:oMath>
                </a14:m>
                <a:r>
                  <a:rPr lang="zh-CN" altLang="en-US" dirty="0" smtClean="0"/>
                  <a:t>转移，即某个状态在不输入任何字符的情况下可能进行的转移。</a:t>
                </a:r>
                <a:endParaRPr lang="en-US" altLang="zh-CN" dirty="0" smtClean="0"/>
              </a:p>
              <a:p>
                <a:pPr marL="285750" lvl="1" indent="-285750">
                  <a:spcBef>
                    <a:spcPts val="1000"/>
                  </a:spcBef>
                </a:pPr>
                <a:endParaRPr lang="en-US" altLang="zh-CN" dirty="0"/>
              </a:p>
              <a:p>
                <a:pPr marL="285750" lvl="1" indent="-285750">
                  <a:spcBef>
                    <a:spcPts val="1000"/>
                  </a:spcBef>
                </a:pPr>
                <a:endParaRPr lang="en-US" altLang="zh-CN" dirty="0" smtClean="0">
                  <a:ea typeface="Cambria Math"/>
                </a:endParaRPr>
              </a:p>
              <a:p>
                <a:pPr lvl="1"/>
                <a:endParaRPr lang="en-US" altLang="zh-CN" dirty="0" smtClean="0">
                  <a:ea typeface="Cambria Math"/>
                </a:endParaRPr>
              </a:p>
              <a:p>
                <a:endParaRPr lang="en-US" altLang="zh-CN" dirty="0" smtClean="0">
                  <a:ea typeface="Cambria Math"/>
                </a:endParaRPr>
              </a:p>
              <a:p>
                <a:endParaRPr lang="en-US" altLang="zh-CN" dirty="0" smtClean="0">
                  <a:ea typeface="Cambria Math"/>
                </a:endParaRPr>
              </a:p>
              <a:p>
                <a:endParaRPr lang="en-US" altLang="zh-CN" b="0" dirty="0" smtClean="0">
                  <a:ea typeface="Cambria Math"/>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62" t="-1549" r="-3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13086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9" name="AutoShape 5">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3190" name="AutoShape 6">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3191" name="AutoShape 7">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3192" name="AutoShape 8">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graphicFrame>
        <p:nvGraphicFramePr>
          <p:cNvPr id="93195" name="Object 11"/>
          <p:cNvGraphicFramePr>
            <a:graphicFrameLocks noChangeAspect="1"/>
          </p:cNvGraphicFramePr>
          <p:nvPr/>
        </p:nvGraphicFramePr>
        <p:xfrm>
          <a:off x="2343150" y="2276475"/>
          <a:ext cx="4495800" cy="1352550"/>
        </p:xfrm>
        <a:graphic>
          <a:graphicData uri="http://schemas.openxmlformats.org/presentationml/2006/ole">
            <mc:AlternateContent xmlns:mc="http://schemas.openxmlformats.org/markup-compatibility/2006">
              <mc:Choice xmlns:v="urn:schemas-microsoft-com:vml" Requires="v">
                <p:oleObj spid="_x0000_s18570" name="VISIO" r:id="rId3" imgW="3587040" imgH="1077480" progId="Visio.Drawing.11">
                  <p:embed/>
                </p:oleObj>
              </mc:Choice>
              <mc:Fallback>
                <p:oleObj name="VISIO" r:id="rId3" imgW="3587040" imgH="107748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150" y="2276475"/>
                        <a:ext cx="449580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09" name="Text Box 25"/>
          <p:cNvSpPr txBox="1">
            <a:spLocks noChangeArrowheads="1"/>
          </p:cNvSpPr>
          <p:nvPr/>
        </p:nvSpPr>
        <p:spPr bwMode="auto">
          <a:xfrm>
            <a:off x="9840914" y="2663826"/>
            <a:ext cx="484187" cy="519113"/>
          </a:xfrm>
          <a:prstGeom prst="rect">
            <a:avLst/>
          </a:prstGeom>
          <a:noFill/>
          <a:ln w="9525">
            <a:noFill/>
            <a:miter lim="800000"/>
            <a:headEnd/>
            <a:tailEnd/>
          </a:ln>
          <a:effectLst/>
        </p:spPr>
        <p:txBody>
          <a:bodyPr wrap="none">
            <a:spAutoFit/>
          </a:bodyPr>
          <a:lstStyle/>
          <a:p>
            <a:pPr algn="l"/>
            <a:r>
              <a:rPr lang="en-US" altLang="zh-CN" sz="2800">
                <a:sym typeface="Wingdings" pitchFamily="2" charset="2"/>
              </a:rPr>
              <a:t></a:t>
            </a:r>
            <a:endParaRPr lang="en-US" altLang="zh-CN" sz="2800"/>
          </a:p>
        </p:txBody>
      </p:sp>
      <p:graphicFrame>
        <p:nvGraphicFramePr>
          <p:cNvPr id="93212" name="Object 28"/>
          <p:cNvGraphicFramePr>
            <a:graphicFrameLocks noChangeAspect="1"/>
          </p:cNvGraphicFramePr>
          <p:nvPr/>
        </p:nvGraphicFramePr>
        <p:xfrm>
          <a:off x="7600950" y="2709864"/>
          <a:ext cx="2209800" cy="473075"/>
        </p:xfrm>
        <a:graphic>
          <a:graphicData uri="http://schemas.openxmlformats.org/presentationml/2006/ole">
            <mc:AlternateContent xmlns:mc="http://schemas.openxmlformats.org/markup-compatibility/2006">
              <mc:Choice xmlns:v="urn:schemas-microsoft-com:vml" Requires="v">
                <p:oleObj spid="_x0000_s18571" name="VISIO" r:id="rId5" imgW="1766160" imgH="377640" progId="Visio.Drawing.11">
                  <p:embed/>
                </p:oleObj>
              </mc:Choice>
              <mc:Fallback>
                <p:oleObj name="VISIO" r:id="rId5" imgW="1766160" imgH="37764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0950" y="2709864"/>
                        <a:ext cx="2209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22" name="Text Box 38"/>
          <p:cNvSpPr txBox="1">
            <a:spLocks noChangeArrowheads="1"/>
          </p:cNvSpPr>
          <p:nvPr/>
        </p:nvSpPr>
        <p:spPr bwMode="auto">
          <a:xfrm>
            <a:off x="6743700" y="5573713"/>
            <a:ext cx="484188" cy="519112"/>
          </a:xfrm>
          <a:prstGeom prst="rect">
            <a:avLst/>
          </a:prstGeom>
          <a:noFill/>
          <a:ln w="9525">
            <a:noFill/>
            <a:miter lim="800000"/>
            <a:headEnd/>
            <a:tailEnd/>
          </a:ln>
          <a:effectLst/>
        </p:spPr>
        <p:txBody>
          <a:bodyPr wrap="none">
            <a:spAutoFit/>
          </a:bodyPr>
          <a:lstStyle/>
          <a:p>
            <a:pPr algn="l"/>
            <a:r>
              <a:rPr lang="en-US" altLang="zh-CN" sz="2800">
                <a:sym typeface="Wingdings" pitchFamily="2" charset="2"/>
              </a:rPr>
              <a:t></a:t>
            </a:r>
            <a:endParaRPr lang="en-US" altLang="zh-CN" sz="2800"/>
          </a:p>
        </p:txBody>
      </p:sp>
      <p:grpSp>
        <p:nvGrpSpPr>
          <p:cNvPr id="93223" name="Group 39"/>
          <p:cNvGrpSpPr>
            <a:grpSpLocks/>
          </p:cNvGrpSpPr>
          <p:nvPr/>
        </p:nvGrpSpPr>
        <p:grpSpPr bwMode="auto">
          <a:xfrm>
            <a:off x="4224338" y="5588000"/>
            <a:ext cx="2159000" cy="431800"/>
            <a:chOff x="3833" y="3430"/>
            <a:chExt cx="1360" cy="272"/>
          </a:xfrm>
        </p:grpSpPr>
        <p:sp>
          <p:nvSpPr>
            <p:cNvPr id="93224" name="Line 40"/>
            <p:cNvSpPr>
              <a:spLocks noChangeShapeType="1"/>
            </p:cNvSpPr>
            <p:nvPr/>
          </p:nvSpPr>
          <p:spPr bwMode="auto">
            <a:xfrm>
              <a:off x="3833" y="3430"/>
              <a:ext cx="0" cy="272"/>
            </a:xfrm>
            <a:prstGeom prst="line">
              <a:avLst/>
            </a:prstGeom>
            <a:noFill/>
            <a:ln w="9525">
              <a:solidFill>
                <a:srgbClr val="800080"/>
              </a:solidFill>
              <a:round/>
              <a:headEnd/>
              <a:tailEnd/>
            </a:ln>
            <a:effectLst/>
          </p:spPr>
          <p:txBody>
            <a:bodyPr>
              <a:spAutoFit/>
            </a:bodyPr>
            <a:lstStyle/>
            <a:p>
              <a:endParaRPr lang="zh-CN" altLang="en-US"/>
            </a:p>
          </p:txBody>
        </p:sp>
        <p:sp>
          <p:nvSpPr>
            <p:cNvPr id="93225" name="Line 41"/>
            <p:cNvSpPr>
              <a:spLocks noChangeShapeType="1"/>
            </p:cNvSpPr>
            <p:nvPr/>
          </p:nvSpPr>
          <p:spPr bwMode="auto">
            <a:xfrm>
              <a:off x="4105" y="3430"/>
              <a:ext cx="0" cy="272"/>
            </a:xfrm>
            <a:prstGeom prst="line">
              <a:avLst/>
            </a:prstGeom>
            <a:noFill/>
            <a:ln w="9525">
              <a:solidFill>
                <a:srgbClr val="800080"/>
              </a:solidFill>
              <a:round/>
              <a:headEnd/>
              <a:tailEnd/>
            </a:ln>
            <a:effectLst/>
          </p:spPr>
          <p:txBody>
            <a:bodyPr>
              <a:spAutoFit/>
            </a:bodyPr>
            <a:lstStyle/>
            <a:p>
              <a:endParaRPr lang="zh-CN" altLang="en-US"/>
            </a:p>
          </p:txBody>
        </p:sp>
        <p:sp>
          <p:nvSpPr>
            <p:cNvPr id="93226" name="Line 42"/>
            <p:cNvSpPr>
              <a:spLocks noChangeShapeType="1"/>
            </p:cNvSpPr>
            <p:nvPr/>
          </p:nvSpPr>
          <p:spPr bwMode="auto">
            <a:xfrm>
              <a:off x="4377" y="3430"/>
              <a:ext cx="0" cy="272"/>
            </a:xfrm>
            <a:prstGeom prst="line">
              <a:avLst/>
            </a:prstGeom>
            <a:noFill/>
            <a:ln w="9525">
              <a:solidFill>
                <a:srgbClr val="800080"/>
              </a:solidFill>
              <a:round/>
              <a:headEnd/>
              <a:tailEnd/>
            </a:ln>
            <a:effectLst/>
          </p:spPr>
          <p:txBody>
            <a:bodyPr>
              <a:spAutoFit/>
            </a:bodyPr>
            <a:lstStyle/>
            <a:p>
              <a:endParaRPr lang="zh-CN" altLang="en-US"/>
            </a:p>
          </p:txBody>
        </p:sp>
        <p:sp>
          <p:nvSpPr>
            <p:cNvPr id="93227" name="Line 43"/>
            <p:cNvSpPr>
              <a:spLocks noChangeShapeType="1"/>
            </p:cNvSpPr>
            <p:nvPr/>
          </p:nvSpPr>
          <p:spPr bwMode="auto">
            <a:xfrm>
              <a:off x="4649" y="3430"/>
              <a:ext cx="0" cy="272"/>
            </a:xfrm>
            <a:prstGeom prst="line">
              <a:avLst/>
            </a:prstGeom>
            <a:noFill/>
            <a:ln w="9525">
              <a:solidFill>
                <a:srgbClr val="800080"/>
              </a:solidFill>
              <a:round/>
              <a:headEnd/>
              <a:tailEnd/>
            </a:ln>
            <a:effectLst/>
          </p:spPr>
          <p:txBody>
            <a:bodyPr>
              <a:spAutoFit/>
            </a:bodyPr>
            <a:lstStyle/>
            <a:p>
              <a:endParaRPr lang="zh-CN" altLang="en-US"/>
            </a:p>
          </p:txBody>
        </p:sp>
        <p:sp>
          <p:nvSpPr>
            <p:cNvPr id="93228" name="Line 44"/>
            <p:cNvSpPr>
              <a:spLocks noChangeShapeType="1"/>
            </p:cNvSpPr>
            <p:nvPr/>
          </p:nvSpPr>
          <p:spPr bwMode="auto">
            <a:xfrm>
              <a:off x="4921" y="3430"/>
              <a:ext cx="0" cy="272"/>
            </a:xfrm>
            <a:prstGeom prst="line">
              <a:avLst/>
            </a:prstGeom>
            <a:noFill/>
            <a:ln w="9525">
              <a:solidFill>
                <a:srgbClr val="800080"/>
              </a:solidFill>
              <a:round/>
              <a:headEnd/>
              <a:tailEnd/>
            </a:ln>
            <a:effectLst/>
          </p:spPr>
          <p:txBody>
            <a:bodyPr>
              <a:spAutoFit/>
            </a:bodyPr>
            <a:lstStyle/>
            <a:p>
              <a:endParaRPr lang="zh-CN" altLang="en-US"/>
            </a:p>
          </p:txBody>
        </p:sp>
        <p:sp>
          <p:nvSpPr>
            <p:cNvPr id="93229" name="Line 45"/>
            <p:cNvSpPr>
              <a:spLocks noChangeShapeType="1"/>
            </p:cNvSpPr>
            <p:nvPr/>
          </p:nvSpPr>
          <p:spPr bwMode="auto">
            <a:xfrm>
              <a:off x="5193" y="3430"/>
              <a:ext cx="0" cy="272"/>
            </a:xfrm>
            <a:prstGeom prst="line">
              <a:avLst/>
            </a:prstGeom>
            <a:noFill/>
            <a:ln w="9525">
              <a:solidFill>
                <a:srgbClr val="800080"/>
              </a:solidFill>
              <a:round/>
              <a:headEnd/>
              <a:tailEnd/>
            </a:ln>
            <a:effectLst/>
          </p:spPr>
          <p:txBody>
            <a:bodyPr>
              <a:spAutoFit/>
            </a:bodyPr>
            <a:lstStyle/>
            <a:p>
              <a:endParaRPr lang="zh-CN" altLang="en-US"/>
            </a:p>
          </p:txBody>
        </p:sp>
        <p:sp>
          <p:nvSpPr>
            <p:cNvPr id="93230" name="Line 46"/>
            <p:cNvSpPr>
              <a:spLocks noChangeShapeType="1"/>
            </p:cNvSpPr>
            <p:nvPr/>
          </p:nvSpPr>
          <p:spPr bwMode="auto">
            <a:xfrm>
              <a:off x="3833" y="3430"/>
              <a:ext cx="1360" cy="0"/>
            </a:xfrm>
            <a:prstGeom prst="line">
              <a:avLst/>
            </a:prstGeom>
            <a:noFill/>
            <a:ln w="9525">
              <a:solidFill>
                <a:srgbClr val="800080"/>
              </a:solidFill>
              <a:round/>
              <a:headEnd/>
              <a:tailEnd/>
            </a:ln>
            <a:effectLst/>
          </p:spPr>
          <p:txBody>
            <a:bodyPr>
              <a:spAutoFit/>
            </a:bodyPr>
            <a:lstStyle/>
            <a:p>
              <a:endParaRPr lang="zh-CN" altLang="en-US"/>
            </a:p>
          </p:txBody>
        </p:sp>
        <p:sp>
          <p:nvSpPr>
            <p:cNvPr id="93231" name="Line 47"/>
            <p:cNvSpPr>
              <a:spLocks noChangeShapeType="1"/>
            </p:cNvSpPr>
            <p:nvPr/>
          </p:nvSpPr>
          <p:spPr bwMode="auto">
            <a:xfrm>
              <a:off x="3833" y="3702"/>
              <a:ext cx="1360" cy="0"/>
            </a:xfrm>
            <a:prstGeom prst="line">
              <a:avLst/>
            </a:prstGeom>
            <a:noFill/>
            <a:ln w="9525">
              <a:solidFill>
                <a:srgbClr val="800080"/>
              </a:solidFill>
              <a:round/>
              <a:headEnd/>
              <a:tailEnd/>
            </a:ln>
            <a:effectLst/>
          </p:spPr>
          <p:txBody>
            <a:bodyPr>
              <a:spAutoFit/>
            </a:bodyPr>
            <a:lstStyle/>
            <a:p>
              <a:endParaRPr lang="zh-CN" altLang="en-US"/>
            </a:p>
          </p:txBody>
        </p:sp>
        <p:sp>
          <p:nvSpPr>
            <p:cNvPr id="93232" name="Text Box 48"/>
            <p:cNvSpPr txBox="1">
              <a:spLocks noChangeArrowheads="1"/>
            </p:cNvSpPr>
            <p:nvPr/>
          </p:nvSpPr>
          <p:spPr bwMode="auto">
            <a:xfrm>
              <a:off x="3878" y="3430"/>
              <a:ext cx="197" cy="233"/>
            </a:xfrm>
            <a:prstGeom prst="rect">
              <a:avLst/>
            </a:prstGeom>
            <a:noFill/>
            <a:ln w="9525">
              <a:noFill/>
              <a:miter lim="800000"/>
              <a:headEnd/>
              <a:tailEnd/>
            </a:ln>
            <a:effectLst/>
          </p:spPr>
          <p:txBody>
            <a:bodyPr wrap="none">
              <a:spAutoFit/>
            </a:bodyPr>
            <a:lstStyle/>
            <a:p>
              <a:pPr algn="l"/>
              <a:r>
                <a:rPr lang="en-US" altLang="zh-CN">
                  <a:latin typeface="Arial" pitchFamily="34" charset="0"/>
                </a:rPr>
                <a:t>0</a:t>
              </a:r>
            </a:p>
          </p:txBody>
        </p:sp>
        <p:sp>
          <p:nvSpPr>
            <p:cNvPr id="93233" name="Text Box 49"/>
            <p:cNvSpPr txBox="1">
              <a:spLocks noChangeArrowheads="1"/>
            </p:cNvSpPr>
            <p:nvPr/>
          </p:nvSpPr>
          <p:spPr bwMode="auto">
            <a:xfrm>
              <a:off x="4150" y="3430"/>
              <a:ext cx="197" cy="233"/>
            </a:xfrm>
            <a:prstGeom prst="rect">
              <a:avLst/>
            </a:prstGeom>
            <a:noFill/>
            <a:ln w="9525">
              <a:noFill/>
              <a:miter lim="800000"/>
              <a:headEnd/>
              <a:tailEnd/>
            </a:ln>
            <a:effectLst/>
          </p:spPr>
          <p:txBody>
            <a:bodyPr wrap="none">
              <a:spAutoFit/>
            </a:bodyPr>
            <a:lstStyle/>
            <a:p>
              <a:pPr algn="l"/>
              <a:r>
                <a:rPr lang="en-US" altLang="zh-CN">
                  <a:latin typeface="Arial" pitchFamily="34" charset="0"/>
                </a:rPr>
                <a:t>1</a:t>
              </a:r>
            </a:p>
          </p:txBody>
        </p:sp>
        <p:sp>
          <p:nvSpPr>
            <p:cNvPr id="93234" name="Text Box 50"/>
            <p:cNvSpPr txBox="1">
              <a:spLocks noChangeArrowheads="1"/>
            </p:cNvSpPr>
            <p:nvPr/>
          </p:nvSpPr>
          <p:spPr bwMode="auto">
            <a:xfrm>
              <a:off x="4422" y="3430"/>
              <a:ext cx="197" cy="233"/>
            </a:xfrm>
            <a:prstGeom prst="rect">
              <a:avLst/>
            </a:prstGeom>
            <a:noFill/>
            <a:ln w="9525">
              <a:noFill/>
              <a:miter lim="800000"/>
              <a:headEnd/>
              <a:tailEnd/>
            </a:ln>
            <a:effectLst/>
          </p:spPr>
          <p:txBody>
            <a:bodyPr wrap="none">
              <a:spAutoFit/>
            </a:bodyPr>
            <a:lstStyle/>
            <a:p>
              <a:pPr algn="l"/>
              <a:r>
                <a:rPr lang="en-US" altLang="zh-CN">
                  <a:latin typeface="Arial" pitchFamily="34" charset="0"/>
                </a:rPr>
                <a:t>0</a:t>
              </a:r>
            </a:p>
          </p:txBody>
        </p:sp>
        <p:sp>
          <p:nvSpPr>
            <p:cNvPr id="93235" name="Text Box 51"/>
            <p:cNvSpPr txBox="1">
              <a:spLocks noChangeArrowheads="1"/>
            </p:cNvSpPr>
            <p:nvPr/>
          </p:nvSpPr>
          <p:spPr bwMode="auto">
            <a:xfrm>
              <a:off x="4671" y="3430"/>
              <a:ext cx="197" cy="233"/>
            </a:xfrm>
            <a:prstGeom prst="rect">
              <a:avLst/>
            </a:prstGeom>
            <a:noFill/>
            <a:ln w="9525">
              <a:noFill/>
              <a:miter lim="800000"/>
              <a:headEnd/>
              <a:tailEnd/>
            </a:ln>
            <a:effectLst/>
          </p:spPr>
          <p:txBody>
            <a:bodyPr wrap="none">
              <a:spAutoFit/>
            </a:bodyPr>
            <a:lstStyle/>
            <a:p>
              <a:pPr algn="l"/>
              <a:r>
                <a:rPr lang="en-US" altLang="zh-CN">
                  <a:latin typeface="Arial" pitchFamily="34" charset="0"/>
                </a:rPr>
                <a:t>0</a:t>
              </a:r>
            </a:p>
          </p:txBody>
        </p:sp>
        <p:sp>
          <p:nvSpPr>
            <p:cNvPr id="93236" name="Text Box 52"/>
            <p:cNvSpPr txBox="1">
              <a:spLocks noChangeArrowheads="1"/>
            </p:cNvSpPr>
            <p:nvPr/>
          </p:nvSpPr>
          <p:spPr bwMode="auto">
            <a:xfrm>
              <a:off x="4943" y="3430"/>
              <a:ext cx="197" cy="233"/>
            </a:xfrm>
            <a:prstGeom prst="rect">
              <a:avLst/>
            </a:prstGeom>
            <a:noFill/>
            <a:ln w="9525">
              <a:noFill/>
              <a:miter lim="800000"/>
              <a:headEnd/>
              <a:tailEnd/>
            </a:ln>
            <a:effectLst/>
          </p:spPr>
          <p:txBody>
            <a:bodyPr wrap="none">
              <a:spAutoFit/>
            </a:bodyPr>
            <a:lstStyle/>
            <a:p>
              <a:pPr algn="l"/>
              <a:r>
                <a:rPr lang="en-US" altLang="zh-CN">
                  <a:latin typeface="Arial" pitchFamily="34" charset="0"/>
                </a:rPr>
                <a:t>1</a:t>
              </a:r>
            </a:p>
          </p:txBody>
        </p:sp>
      </p:grpSp>
      <p:grpSp>
        <p:nvGrpSpPr>
          <p:cNvPr id="93252" name="Group 68"/>
          <p:cNvGrpSpPr>
            <a:grpSpLocks/>
          </p:cNvGrpSpPr>
          <p:nvPr/>
        </p:nvGrpSpPr>
        <p:grpSpPr bwMode="auto">
          <a:xfrm>
            <a:off x="4205288" y="4724400"/>
            <a:ext cx="2159000" cy="431800"/>
            <a:chOff x="1689" y="2886"/>
            <a:chExt cx="1360" cy="272"/>
          </a:xfrm>
        </p:grpSpPr>
        <p:sp>
          <p:nvSpPr>
            <p:cNvPr id="93238" name="Line 54"/>
            <p:cNvSpPr>
              <a:spLocks noChangeShapeType="1"/>
            </p:cNvSpPr>
            <p:nvPr/>
          </p:nvSpPr>
          <p:spPr bwMode="auto">
            <a:xfrm>
              <a:off x="1689" y="2886"/>
              <a:ext cx="0" cy="272"/>
            </a:xfrm>
            <a:prstGeom prst="line">
              <a:avLst/>
            </a:prstGeom>
            <a:noFill/>
            <a:ln w="9525">
              <a:solidFill>
                <a:srgbClr val="800080"/>
              </a:solidFill>
              <a:round/>
              <a:headEnd/>
              <a:tailEnd/>
            </a:ln>
            <a:effectLst/>
          </p:spPr>
          <p:txBody>
            <a:bodyPr>
              <a:spAutoFit/>
            </a:bodyPr>
            <a:lstStyle/>
            <a:p>
              <a:endParaRPr lang="zh-CN" altLang="en-US"/>
            </a:p>
          </p:txBody>
        </p:sp>
        <p:sp>
          <p:nvSpPr>
            <p:cNvPr id="93239" name="Line 55"/>
            <p:cNvSpPr>
              <a:spLocks noChangeShapeType="1"/>
            </p:cNvSpPr>
            <p:nvPr/>
          </p:nvSpPr>
          <p:spPr bwMode="auto">
            <a:xfrm>
              <a:off x="1961" y="2886"/>
              <a:ext cx="0" cy="272"/>
            </a:xfrm>
            <a:prstGeom prst="line">
              <a:avLst/>
            </a:prstGeom>
            <a:noFill/>
            <a:ln w="9525">
              <a:solidFill>
                <a:srgbClr val="800080"/>
              </a:solidFill>
              <a:round/>
              <a:headEnd/>
              <a:tailEnd/>
            </a:ln>
            <a:effectLst/>
          </p:spPr>
          <p:txBody>
            <a:bodyPr>
              <a:spAutoFit/>
            </a:bodyPr>
            <a:lstStyle/>
            <a:p>
              <a:endParaRPr lang="zh-CN" altLang="en-US"/>
            </a:p>
          </p:txBody>
        </p:sp>
        <p:sp>
          <p:nvSpPr>
            <p:cNvPr id="93240" name="Line 56"/>
            <p:cNvSpPr>
              <a:spLocks noChangeShapeType="1"/>
            </p:cNvSpPr>
            <p:nvPr/>
          </p:nvSpPr>
          <p:spPr bwMode="auto">
            <a:xfrm>
              <a:off x="2233" y="2886"/>
              <a:ext cx="0" cy="272"/>
            </a:xfrm>
            <a:prstGeom prst="line">
              <a:avLst/>
            </a:prstGeom>
            <a:noFill/>
            <a:ln w="9525">
              <a:solidFill>
                <a:srgbClr val="800080"/>
              </a:solidFill>
              <a:round/>
              <a:headEnd/>
              <a:tailEnd/>
            </a:ln>
            <a:effectLst/>
          </p:spPr>
          <p:txBody>
            <a:bodyPr>
              <a:spAutoFit/>
            </a:bodyPr>
            <a:lstStyle/>
            <a:p>
              <a:endParaRPr lang="zh-CN" altLang="en-US"/>
            </a:p>
          </p:txBody>
        </p:sp>
        <p:sp>
          <p:nvSpPr>
            <p:cNvPr id="93241" name="Line 57"/>
            <p:cNvSpPr>
              <a:spLocks noChangeShapeType="1"/>
            </p:cNvSpPr>
            <p:nvPr/>
          </p:nvSpPr>
          <p:spPr bwMode="auto">
            <a:xfrm>
              <a:off x="2505" y="2886"/>
              <a:ext cx="0" cy="272"/>
            </a:xfrm>
            <a:prstGeom prst="line">
              <a:avLst/>
            </a:prstGeom>
            <a:noFill/>
            <a:ln w="9525">
              <a:solidFill>
                <a:srgbClr val="800080"/>
              </a:solidFill>
              <a:round/>
              <a:headEnd/>
              <a:tailEnd/>
            </a:ln>
            <a:effectLst/>
          </p:spPr>
          <p:txBody>
            <a:bodyPr>
              <a:spAutoFit/>
            </a:bodyPr>
            <a:lstStyle/>
            <a:p>
              <a:endParaRPr lang="zh-CN" altLang="en-US"/>
            </a:p>
          </p:txBody>
        </p:sp>
        <p:sp>
          <p:nvSpPr>
            <p:cNvPr id="93242" name="Line 58"/>
            <p:cNvSpPr>
              <a:spLocks noChangeShapeType="1"/>
            </p:cNvSpPr>
            <p:nvPr/>
          </p:nvSpPr>
          <p:spPr bwMode="auto">
            <a:xfrm>
              <a:off x="2777" y="2886"/>
              <a:ext cx="0" cy="272"/>
            </a:xfrm>
            <a:prstGeom prst="line">
              <a:avLst/>
            </a:prstGeom>
            <a:noFill/>
            <a:ln w="9525">
              <a:solidFill>
                <a:srgbClr val="800080"/>
              </a:solidFill>
              <a:round/>
              <a:headEnd/>
              <a:tailEnd/>
            </a:ln>
            <a:effectLst/>
          </p:spPr>
          <p:txBody>
            <a:bodyPr>
              <a:spAutoFit/>
            </a:bodyPr>
            <a:lstStyle/>
            <a:p>
              <a:endParaRPr lang="zh-CN" altLang="en-US"/>
            </a:p>
          </p:txBody>
        </p:sp>
        <p:sp>
          <p:nvSpPr>
            <p:cNvPr id="93243" name="Line 59"/>
            <p:cNvSpPr>
              <a:spLocks noChangeShapeType="1"/>
            </p:cNvSpPr>
            <p:nvPr/>
          </p:nvSpPr>
          <p:spPr bwMode="auto">
            <a:xfrm>
              <a:off x="3049" y="2886"/>
              <a:ext cx="0" cy="272"/>
            </a:xfrm>
            <a:prstGeom prst="line">
              <a:avLst/>
            </a:prstGeom>
            <a:noFill/>
            <a:ln w="9525">
              <a:solidFill>
                <a:srgbClr val="800080"/>
              </a:solidFill>
              <a:round/>
              <a:headEnd/>
              <a:tailEnd/>
            </a:ln>
            <a:effectLst/>
          </p:spPr>
          <p:txBody>
            <a:bodyPr>
              <a:spAutoFit/>
            </a:bodyPr>
            <a:lstStyle/>
            <a:p>
              <a:endParaRPr lang="zh-CN" altLang="en-US"/>
            </a:p>
          </p:txBody>
        </p:sp>
        <p:sp>
          <p:nvSpPr>
            <p:cNvPr id="93244" name="Line 60"/>
            <p:cNvSpPr>
              <a:spLocks noChangeShapeType="1"/>
            </p:cNvSpPr>
            <p:nvPr/>
          </p:nvSpPr>
          <p:spPr bwMode="auto">
            <a:xfrm>
              <a:off x="1689" y="2886"/>
              <a:ext cx="1360" cy="0"/>
            </a:xfrm>
            <a:prstGeom prst="line">
              <a:avLst/>
            </a:prstGeom>
            <a:noFill/>
            <a:ln w="9525">
              <a:solidFill>
                <a:srgbClr val="800080"/>
              </a:solidFill>
              <a:round/>
              <a:headEnd/>
              <a:tailEnd/>
            </a:ln>
            <a:effectLst/>
          </p:spPr>
          <p:txBody>
            <a:bodyPr>
              <a:spAutoFit/>
            </a:bodyPr>
            <a:lstStyle/>
            <a:p>
              <a:endParaRPr lang="zh-CN" altLang="en-US"/>
            </a:p>
          </p:txBody>
        </p:sp>
        <p:sp>
          <p:nvSpPr>
            <p:cNvPr id="93245" name="Line 61"/>
            <p:cNvSpPr>
              <a:spLocks noChangeShapeType="1"/>
            </p:cNvSpPr>
            <p:nvPr/>
          </p:nvSpPr>
          <p:spPr bwMode="auto">
            <a:xfrm>
              <a:off x="1689" y="3158"/>
              <a:ext cx="1360" cy="0"/>
            </a:xfrm>
            <a:prstGeom prst="line">
              <a:avLst/>
            </a:prstGeom>
            <a:noFill/>
            <a:ln w="9525">
              <a:solidFill>
                <a:srgbClr val="800080"/>
              </a:solidFill>
              <a:round/>
              <a:headEnd/>
              <a:tailEnd/>
            </a:ln>
            <a:effectLst/>
          </p:spPr>
          <p:txBody>
            <a:bodyPr>
              <a:spAutoFit/>
            </a:bodyPr>
            <a:lstStyle/>
            <a:p>
              <a:endParaRPr lang="zh-CN" altLang="en-US"/>
            </a:p>
          </p:txBody>
        </p:sp>
        <p:sp>
          <p:nvSpPr>
            <p:cNvPr id="93246" name="Text Box 62"/>
            <p:cNvSpPr txBox="1">
              <a:spLocks noChangeArrowheads="1"/>
            </p:cNvSpPr>
            <p:nvPr/>
          </p:nvSpPr>
          <p:spPr bwMode="auto">
            <a:xfrm>
              <a:off x="1734" y="2886"/>
              <a:ext cx="197" cy="233"/>
            </a:xfrm>
            <a:prstGeom prst="rect">
              <a:avLst/>
            </a:prstGeom>
            <a:noFill/>
            <a:ln w="9525">
              <a:noFill/>
              <a:miter lim="800000"/>
              <a:headEnd/>
              <a:tailEnd/>
            </a:ln>
            <a:effectLst/>
          </p:spPr>
          <p:txBody>
            <a:bodyPr wrap="none">
              <a:spAutoFit/>
            </a:bodyPr>
            <a:lstStyle/>
            <a:p>
              <a:pPr algn="l"/>
              <a:r>
                <a:rPr lang="en-US" altLang="zh-CN">
                  <a:latin typeface="Arial" pitchFamily="34" charset="0"/>
                </a:rPr>
                <a:t>1</a:t>
              </a:r>
            </a:p>
          </p:txBody>
        </p:sp>
        <p:sp>
          <p:nvSpPr>
            <p:cNvPr id="93247" name="Text Box 63"/>
            <p:cNvSpPr txBox="1">
              <a:spLocks noChangeArrowheads="1"/>
            </p:cNvSpPr>
            <p:nvPr/>
          </p:nvSpPr>
          <p:spPr bwMode="auto">
            <a:xfrm>
              <a:off x="2006" y="2886"/>
              <a:ext cx="197" cy="233"/>
            </a:xfrm>
            <a:prstGeom prst="rect">
              <a:avLst/>
            </a:prstGeom>
            <a:noFill/>
            <a:ln w="9525">
              <a:noFill/>
              <a:miter lim="800000"/>
              <a:headEnd/>
              <a:tailEnd/>
            </a:ln>
            <a:effectLst/>
          </p:spPr>
          <p:txBody>
            <a:bodyPr wrap="none">
              <a:spAutoFit/>
            </a:bodyPr>
            <a:lstStyle/>
            <a:p>
              <a:pPr algn="l"/>
              <a:r>
                <a:rPr lang="en-US" altLang="zh-CN">
                  <a:latin typeface="Arial" pitchFamily="34" charset="0"/>
                </a:rPr>
                <a:t>1</a:t>
              </a:r>
            </a:p>
          </p:txBody>
        </p:sp>
        <p:sp>
          <p:nvSpPr>
            <p:cNvPr id="93248" name="Text Box 64"/>
            <p:cNvSpPr txBox="1">
              <a:spLocks noChangeArrowheads="1"/>
            </p:cNvSpPr>
            <p:nvPr/>
          </p:nvSpPr>
          <p:spPr bwMode="auto">
            <a:xfrm>
              <a:off x="2278" y="2886"/>
              <a:ext cx="197" cy="233"/>
            </a:xfrm>
            <a:prstGeom prst="rect">
              <a:avLst/>
            </a:prstGeom>
            <a:noFill/>
            <a:ln w="9525">
              <a:noFill/>
              <a:miter lim="800000"/>
              <a:headEnd/>
              <a:tailEnd/>
            </a:ln>
            <a:effectLst/>
          </p:spPr>
          <p:txBody>
            <a:bodyPr wrap="none">
              <a:spAutoFit/>
            </a:bodyPr>
            <a:lstStyle/>
            <a:p>
              <a:pPr algn="l"/>
              <a:r>
                <a:rPr lang="en-US" altLang="zh-CN">
                  <a:latin typeface="Arial" pitchFamily="34" charset="0"/>
                </a:rPr>
                <a:t>0</a:t>
              </a:r>
            </a:p>
          </p:txBody>
        </p:sp>
        <p:sp>
          <p:nvSpPr>
            <p:cNvPr id="93249" name="Text Box 65"/>
            <p:cNvSpPr txBox="1">
              <a:spLocks noChangeArrowheads="1"/>
            </p:cNvSpPr>
            <p:nvPr/>
          </p:nvSpPr>
          <p:spPr bwMode="auto">
            <a:xfrm>
              <a:off x="2527" y="2886"/>
              <a:ext cx="197" cy="233"/>
            </a:xfrm>
            <a:prstGeom prst="rect">
              <a:avLst/>
            </a:prstGeom>
            <a:noFill/>
            <a:ln w="9525">
              <a:noFill/>
              <a:miter lim="800000"/>
              <a:headEnd/>
              <a:tailEnd/>
            </a:ln>
            <a:effectLst/>
          </p:spPr>
          <p:txBody>
            <a:bodyPr wrap="none">
              <a:spAutoFit/>
            </a:bodyPr>
            <a:lstStyle/>
            <a:p>
              <a:pPr algn="l"/>
              <a:r>
                <a:rPr lang="en-US" altLang="zh-CN">
                  <a:latin typeface="Arial" pitchFamily="34" charset="0"/>
                </a:rPr>
                <a:t>1</a:t>
              </a:r>
            </a:p>
          </p:txBody>
        </p:sp>
        <p:sp>
          <p:nvSpPr>
            <p:cNvPr id="93250" name="Text Box 66"/>
            <p:cNvSpPr txBox="1">
              <a:spLocks noChangeArrowheads="1"/>
            </p:cNvSpPr>
            <p:nvPr/>
          </p:nvSpPr>
          <p:spPr bwMode="auto">
            <a:xfrm>
              <a:off x="2799" y="2886"/>
              <a:ext cx="197" cy="233"/>
            </a:xfrm>
            <a:prstGeom prst="rect">
              <a:avLst/>
            </a:prstGeom>
            <a:noFill/>
            <a:ln w="9525">
              <a:noFill/>
              <a:miter lim="800000"/>
              <a:headEnd/>
              <a:tailEnd/>
            </a:ln>
            <a:effectLst/>
          </p:spPr>
          <p:txBody>
            <a:bodyPr wrap="none">
              <a:spAutoFit/>
            </a:bodyPr>
            <a:lstStyle/>
            <a:p>
              <a:pPr algn="l"/>
              <a:r>
                <a:rPr lang="en-US" altLang="zh-CN">
                  <a:latin typeface="Arial" pitchFamily="34" charset="0"/>
                </a:rPr>
                <a:t>0</a:t>
              </a:r>
            </a:p>
          </p:txBody>
        </p:sp>
      </p:grpSp>
      <p:sp>
        <p:nvSpPr>
          <p:cNvPr id="93251" name="Text Box 67"/>
          <p:cNvSpPr txBox="1">
            <a:spLocks noChangeArrowheads="1"/>
          </p:cNvSpPr>
          <p:nvPr/>
        </p:nvSpPr>
        <p:spPr bwMode="auto">
          <a:xfrm>
            <a:off x="6764339" y="4651376"/>
            <a:ext cx="484187" cy="519113"/>
          </a:xfrm>
          <a:prstGeom prst="rect">
            <a:avLst/>
          </a:prstGeom>
          <a:noFill/>
          <a:ln w="9525">
            <a:noFill/>
            <a:miter lim="800000"/>
            <a:headEnd/>
            <a:tailEnd/>
          </a:ln>
          <a:effectLst/>
        </p:spPr>
        <p:txBody>
          <a:bodyPr wrap="none">
            <a:spAutoFit/>
          </a:bodyPr>
          <a:lstStyle/>
          <a:p>
            <a:pPr algn="l"/>
            <a:r>
              <a:rPr lang="en-US" altLang="zh-CN" sz="2800">
                <a:sym typeface="Wingdings" pitchFamily="2" charset="2"/>
              </a:rPr>
              <a:t></a:t>
            </a:r>
            <a:endParaRPr lang="en-US" altLang="zh-CN" sz="2800"/>
          </a:p>
        </p:txBody>
      </p:sp>
      <p:sp>
        <p:nvSpPr>
          <p:cNvPr id="93253" name="Rectangle 69"/>
          <p:cNvSpPr>
            <a:spLocks noChangeArrowheads="1"/>
          </p:cNvSpPr>
          <p:nvPr/>
        </p:nvSpPr>
        <p:spPr bwMode="auto">
          <a:xfrm>
            <a:off x="3000375" y="195263"/>
            <a:ext cx="4248150" cy="641350"/>
          </a:xfrm>
          <a:prstGeom prst="rect">
            <a:avLst/>
          </a:prstGeom>
          <a:noFill/>
          <a:ln w="9525" algn="ctr">
            <a:noFill/>
            <a:miter lim="800000"/>
            <a:headEnd/>
            <a:tailEnd/>
          </a:ln>
          <a:effectLst/>
        </p:spPr>
        <p:txBody>
          <a:bodyPr>
            <a:spAutoFit/>
          </a:bodyPr>
          <a:lstStyle/>
          <a:p>
            <a:pPr>
              <a:lnSpc>
                <a:spcPct val="90000"/>
              </a:lnSpc>
            </a:pPr>
            <a:r>
              <a:rPr lang="zh-CN" altLang="en-US" sz="4000">
                <a:ea typeface="华文行楷" pitchFamily="2" charset="-122"/>
              </a:rPr>
              <a:t>非确定有限自动机</a:t>
            </a:r>
          </a:p>
        </p:txBody>
      </p:sp>
      <p:sp>
        <p:nvSpPr>
          <p:cNvPr id="93254" name="Text Box 70">
            <a:hlinkClick r:id="rId7" action="ppaction://hlinksldjump"/>
          </p:cNvPr>
          <p:cNvSpPr txBox="1">
            <a:spLocks noChangeArrowheads="1"/>
          </p:cNvSpPr>
          <p:nvPr/>
        </p:nvSpPr>
        <p:spPr bwMode="auto">
          <a:xfrm>
            <a:off x="2351088" y="1341439"/>
            <a:ext cx="5257800" cy="579437"/>
          </a:xfrm>
          <a:prstGeom prst="rect">
            <a:avLst/>
          </a:prstGeom>
          <a:noFill/>
          <a:ln w="9525">
            <a:noFill/>
            <a:miter lim="800000"/>
            <a:headEnd/>
            <a:tailEnd/>
          </a:ln>
          <a:effectLst/>
        </p:spPr>
        <p:txBody>
          <a:bodyPr>
            <a:spAutoFit/>
          </a:bodyPr>
          <a:lstStyle/>
          <a:p>
            <a:pPr algn="l">
              <a:buClr>
                <a:srgbClr val="800080"/>
              </a:buClr>
              <a:buFont typeface="Wingdings" pitchFamily="2" charset="2"/>
              <a:buChar char="²"/>
            </a:pPr>
            <a:r>
              <a:rPr lang="en-US" altLang="zh-CN" sz="3200">
                <a:latin typeface="Arial" pitchFamily="34" charset="0"/>
                <a:ea typeface="楷体_GB2312" pitchFamily="49" charset="-122"/>
              </a:rPr>
              <a:t> NFA </a:t>
            </a:r>
            <a:r>
              <a:rPr lang="zh-CN" altLang="en-US" sz="3200">
                <a:latin typeface="Arial" pitchFamily="34" charset="0"/>
                <a:ea typeface="楷体_GB2312" pitchFamily="49" charset="-122"/>
              </a:rPr>
              <a:t>如何接受输入符号串</a:t>
            </a:r>
          </a:p>
        </p:txBody>
      </p:sp>
      <p:grpSp>
        <p:nvGrpSpPr>
          <p:cNvPr id="93278" name="Group 94"/>
          <p:cNvGrpSpPr>
            <a:grpSpLocks/>
          </p:cNvGrpSpPr>
          <p:nvPr/>
        </p:nvGrpSpPr>
        <p:grpSpPr bwMode="auto">
          <a:xfrm>
            <a:off x="3432176" y="3284539"/>
            <a:ext cx="4397375" cy="879475"/>
            <a:chOff x="1202" y="2069"/>
            <a:chExt cx="2770" cy="554"/>
          </a:xfrm>
        </p:grpSpPr>
        <p:sp>
          <p:nvSpPr>
            <p:cNvPr id="93203" name="Line 19"/>
            <p:cNvSpPr>
              <a:spLocks noChangeShapeType="1"/>
            </p:cNvSpPr>
            <p:nvPr/>
          </p:nvSpPr>
          <p:spPr bwMode="auto">
            <a:xfrm flipV="1">
              <a:off x="3972" y="2069"/>
              <a:ext cx="0" cy="24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93255" name="Text Box 71"/>
            <p:cNvSpPr txBox="1">
              <a:spLocks noChangeArrowheads="1"/>
            </p:cNvSpPr>
            <p:nvPr/>
          </p:nvSpPr>
          <p:spPr bwMode="auto">
            <a:xfrm>
              <a:off x="1202" y="2296"/>
              <a:ext cx="239" cy="327"/>
            </a:xfrm>
            <a:prstGeom prst="rect">
              <a:avLst/>
            </a:prstGeom>
            <a:noFill/>
            <a:ln w="9525">
              <a:noFill/>
              <a:miter lim="800000"/>
              <a:headEnd/>
              <a:tailEnd/>
            </a:ln>
            <a:effectLst/>
          </p:spPr>
          <p:txBody>
            <a:bodyPr wrap="none">
              <a:spAutoFit/>
            </a:bodyPr>
            <a:lstStyle/>
            <a:p>
              <a:pPr algn="l"/>
              <a:r>
                <a:rPr lang="en-US" altLang="zh-CN" sz="2800">
                  <a:sym typeface="Wingdings" pitchFamily="2" charset="2"/>
                </a:rPr>
                <a:t></a:t>
              </a:r>
            </a:p>
          </p:txBody>
        </p:sp>
      </p:grpSp>
      <p:grpSp>
        <p:nvGrpSpPr>
          <p:cNvPr id="93280" name="Group 96"/>
          <p:cNvGrpSpPr>
            <a:grpSpLocks/>
          </p:cNvGrpSpPr>
          <p:nvPr/>
        </p:nvGrpSpPr>
        <p:grpSpPr bwMode="auto">
          <a:xfrm>
            <a:off x="4872038" y="3284539"/>
            <a:ext cx="3871912" cy="879475"/>
            <a:chOff x="2109" y="2069"/>
            <a:chExt cx="2439" cy="554"/>
          </a:xfrm>
        </p:grpSpPr>
        <p:sp>
          <p:nvSpPr>
            <p:cNvPr id="93205" name="Line 21"/>
            <p:cNvSpPr>
              <a:spLocks noChangeShapeType="1"/>
            </p:cNvSpPr>
            <p:nvPr/>
          </p:nvSpPr>
          <p:spPr bwMode="auto">
            <a:xfrm flipV="1">
              <a:off x="4548" y="2069"/>
              <a:ext cx="0" cy="24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93256" name="Text Box 72"/>
            <p:cNvSpPr txBox="1">
              <a:spLocks noChangeArrowheads="1"/>
            </p:cNvSpPr>
            <p:nvPr/>
          </p:nvSpPr>
          <p:spPr bwMode="auto">
            <a:xfrm>
              <a:off x="2109" y="2296"/>
              <a:ext cx="239" cy="327"/>
            </a:xfrm>
            <a:prstGeom prst="rect">
              <a:avLst/>
            </a:prstGeom>
            <a:noFill/>
            <a:ln w="9525">
              <a:noFill/>
              <a:miter lim="800000"/>
              <a:headEnd/>
              <a:tailEnd/>
            </a:ln>
            <a:effectLst/>
          </p:spPr>
          <p:txBody>
            <a:bodyPr wrap="none">
              <a:spAutoFit/>
            </a:bodyPr>
            <a:lstStyle/>
            <a:p>
              <a:pPr algn="l"/>
              <a:r>
                <a:rPr lang="en-US" altLang="zh-CN" sz="2800">
                  <a:sym typeface="Wingdings" pitchFamily="2" charset="2"/>
                </a:rPr>
                <a:t></a:t>
              </a:r>
            </a:p>
          </p:txBody>
        </p:sp>
      </p:grpSp>
      <p:grpSp>
        <p:nvGrpSpPr>
          <p:cNvPr id="93281" name="Group 97"/>
          <p:cNvGrpSpPr>
            <a:grpSpLocks/>
          </p:cNvGrpSpPr>
          <p:nvPr/>
        </p:nvGrpSpPr>
        <p:grpSpPr bwMode="auto">
          <a:xfrm>
            <a:off x="6311900" y="3284539"/>
            <a:ext cx="3144838" cy="879475"/>
            <a:chOff x="3016" y="2069"/>
            <a:chExt cx="1981" cy="554"/>
          </a:xfrm>
        </p:grpSpPr>
        <p:sp>
          <p:nvSpPr>
            <p:cNvPr id="93206" name="Line 22"/>
            <p:cNvSpPr>
              <a:spLocks noChangeShapeType="1"/>
            </p:cNvSpPr>
            <p:nvPr/>
          </p:nvSpPr>
          <p:spPr bwMode="auto">
            <a:xfrm flipV="1">
              <a:off x="4836" y="2069"/>
              <a:ext cx="0" cy="24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93213" name="Text Box 29"/>
            <p:cNvSpPr txBox="1">
              <a:spLocks noChangeArrowheads="1"/>
            </p:cNvSpPr>
            <p:nvPr/>
          </p:nvSpPr>
          <p:spPr bwMode="auto">
            <a:xfrm>
              <a:off x="4692" y="2254"/>
              <a:ext cx="305" cy="327"/>
            </a:xfrm>
            <a:prstGeom prst="rect">
              <a:avLst/>
            </a:prstGeom>
            <a:noFill/>
            <a:ln w="9525">
              <a:noFill/>
              <a:miter lim="800000"/>
              <a:headEnd/>
              <a:tailEnd/>
            </a:ln>
            <a:effectLst/>
          </p:spPr>
          <p:txBody>
            <a:bodyPr wrap="none">
              <a:spAutoFit/>
            </a:bodyPr>
            <a:lstStyle/>
            <a:p>
              <a:pPr algn="l"/>
              <a:r>
                <a:rPr lang="en-US" altLang="zh-CN" sz="2800">
                  <a:sym typeface="Wingdings" pitchFamily="2" charset="2"/>
                </a:rPr>
                <a:t></a:t>
              </a:r>
              <a:endParaRPr lang="en-US" altLang="zh-CN" sz="2800"/>
            </a:p>
          </p:txBody>
        </p:sp>
        <p:sp>
          <p:nvSpPr>
            <p:cNvPr id="93257" name="Text Box 73"/>
            <p:cNvSpPr txBox="1">
              <a:spLocks noChangeArrowheads="1"/>
            </p:cNvSpPr>
            <p:nvPr/>
          </p:nvSpPr>
          <p:spPr bwMode="auto">
            <a:xfrm>
              <a:off x="3016" y="2296"/>
              <a:ext cx="239" cy="327"/>
            </a:xfrm>
            <a:prstGeom prst="rect">
              <a:avLst/>
            </a:prstGeom>
            <a:noFill/>
            <a:ln w="9525">
              <a:noFill/>
              <a:miter lim="800000"/>
              <a:headEnd/>
              <a:tailEnd/>
            </a:ln>
            <a:effectLst/>
          </p:spPr>
          <p:txBody>
            <a:bodyPr wrap="none">
              <a:spAutoFit/>
            </a:bodyPr>
            <a:lstStyle/>
            <a:p>
              <a:pPr algn="l"/>
              <a:r>
                <a:rPr lang="en-US" altLang="zh-CN" sz="2800">
                  <a:sym typeface="Wingdings" pitchFamily="2" charset="2"/>
                </a:rPr>
                <a:t></a:t>
              </a:r>
            </a:p>
          </p:txBody>
        </p:sp>
      </p:grpSp>
      <p:grpSp>
        <p:nvGrpSpPr>
          <p:cNvPr id="93298" name="Group 114"/>
          <p:cNvGrpSpPr>
            <a:grpSpLocks/>
          </p:cNvGrpSpPr>
          <p:nvPr/>
        </p:nvGrpSpPr>
        <p:grpSpPr bwMode="auto">
          <a:xfrm>
            <a:off x="4872038" y="3284539"/>
            <a:ext cx="4710112" cy="884237"/>
            <a:chOff x="2109" y="2283"/>
            <a:chExt cx="2967" cy="557"/>
          </a:xfrm>
        </p:grpSpPr>
        <p:sp>
          <p:nvSpPr>
            <p:cNvPr id="93221" name="Line 37"/>
            <p:cNvSpPr>
              <a:spLocks noChangeShapeType="1"/>
            </p:cNvSpPr>
            <p:nvPr/>
          </p:nvSpPr>
          <p:spPr bwMode="auto">
            <a:xfrm flipV="1">
              <a:off x="5076" y="2283"/>
              <a:ext cx="0" cy="24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93260" name="Text Box 76"/>
            <p:cNvSpPr txBox="1">
              <a:spLocks noChangeArrowheads="1"/>
            </p:cNvSpPr>
            <p:nvPr/>
          </p:nvSpPr>
          <p:spPr bwMode="auto">
            <a:xfrm>
              <a:off x="2109" y="2513"/>
              <a:ext cx="239" cy="327"/>
            </a:xfrm>
            <a:prstGeom prst="rect">
              <a:avLst/>
            </a:prstGeom>
            <a:noFill/>
            <a:ln w="9525">
              <a:noFill/>
              <a:miter lim="800000"/>
              <a:headEnd/>
              <a:tailEnd/>
            </a:ln>
            <a:effectLst/>
          </p:spPr>
          <p:txBody>
            <a:bodyPr wrap="none">
              <a:spAutoFit/>
            </a:bodyPr>
            <a:lstStyle/>
            <a:p>
              <a:pPr algn="l"/>
              <a:r>
                <a:rPr lang="en-US" altLang="zh-CN" sz="2800">
                  <a:sym typeface="Wingdings" pitchFamily="2" charset="2"/>
                </a:rPr>
                <a:t></a:t>
              </a:r>
            </a:p>
          </p:txBody>
        </p:sp>
      </p:grpSp>
      <p:grpSp>
        <p:nvGrpSpPr>
          <p:cNvPr id="93289" name="Group 105"/>
          <p:cNvGrpSpPr>
            <a:grpSpLocks/>
          </p:cNvGrpSpPr>
          <p:nvPr/>
        </p:nvGrpSpPr>
        <p:grpSpPr bwMode="auto">
          <a:xfrm>
            <a:off x="3432176" y="3270251"/>
            <a:ext cx="4824413" cy="879475"/>
            <a:chOff x="1202" y="2069"/>
            <a:chExt cx="3039" cy="554"/>
          </a:xfrm>
        </p:grpSpPr>
        <p:sp>
          <p:nvSpPr>
            <p:cNvPr id="93204" name="Line 20"/>
            <p:cNvSpPr>
              <a:spLocks noChangeShapeType="1"/>
            </p:cNvSpPr>
            <p:nvPr/>
          </p:nvSpPr>
          <p:spPr bwMode="auto">
            <a:xfrm flipV="1">
              <a:off x="4241" y="2069"/>
              <a:ext cx="0" cy="24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93261" name="Text Box 77"/>
            <p:cNvSpPr txBox="1">
              <a:spLocks noChangeArrowheads="1"/>
            </p:cNvSpPr>
            <p:nvPr/>
          </p:nvSpPr>
          <p:spPr bwMode="auto">
            <a:xfrm>
              <a:off x="1202" y="2296"/>
              <a:ext cx="239" cy="327"/>
            </a:xfrm>
            <a:prstGeom prst="rect">
              <a:avLst/>
            </a:prstGeom>
            <a:noFill/>
            <a:ln w="9525">
              <a:noFill/>
              <a:miter lim="800000"/>
              <a:headEnd/>
              <a:tailEnd/>
            </a:ln>
            <a:effectLst/>
          </p:spPr>
          <p:txBody>
            <a:bodyPr wrap="none">
              <a:spAutoFit/>
            </a:bodyPr>
            <a:lstStyle/>
            <a:p>
              <a:pPr algn="l"/>
              <a:r>
                <a:rPr lang="en-US" altLang="zh-CN" sz="2800">
                  <a:sym typeface="Wingdings" pitchFamily="2" charset="2"/>
                </a:rPr>
                <a:t></a:t>
              </a:r>
            </a:p>
          </p:txBody>
        </p:sp>
      </p:grpSp>
      <p:grpSp>
        <p:nvGrpSpPr>
          <p:cNvPr id="93291" name="Group 107"/>
          <p:cNvGrpSpPr>
            <a:grpSpLocks/>
          </p:cNvGrpSpPr>
          <p:nvPr/>
        </p:nvGrpSpPr>
        <p:grpSpPr bwMode="auto">
          <a:xfrm>
            <a:off x="3432176" y="3284539"/>
            <a:ext cx="5311775" cy="884237"/>
            <a:chOff x="1202" y="2510"/>
            <a:chExt cx="3346" cy="557"/>
          </a:xfrm>
        </p:grpSpPr>
        <p:sp>
          <p:nvSpPr>
            <p:cNvPr id="93214" name="Line 30"/>
            <p:cNvSpPr>
              <a:spLocks noChangeShapeType="1"/>
            </p:cNvSpPr>
            <p:nvPr/>
          </p:nvSpPr>
          <p:spPr bwMode="auto">
            <a:xfrm flipV="1">
              <a:off x="4548" y="2510"/>
              <a:ext cx="0" cy="24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93259" name="Text Box 75"/>
            <p:cNvSpPr txBox="1">
              <a:spLocks noChangeArrowheads="1"/>
            </p:cNvSpPr>
            <p:nvPr/>
          </p:nvSpPr>
          <p:spPr bwMode="auto">
            <a:xfrm>
              <a:off x="1202" y="2740"/>
              <a:ext cx="239" cy="327"/>
            </a:xfrm>
            <a:prstGeom prst="rect">
              <a:avLst/>
            </a:prstGeom>
            <a:noFill/>
            <a:ln w="9525">
              <a:noFill/>
              <a:miter lim="800000"/>
              <a:headEnd/>
              <a:tailEnd/>
            </a:ln>
            <a:effectLst/>
          </p:spPr>
          <p:txBody>
            <a:bodyPr wrap="none">
              <a:spAutoFit/>
            </a:bodyPr>
            <a:lstStyle/>
            <a:p>
              <a:pPr algn="l"/>
              <a:r>
                <a:rPr lang="en-US" altLang="zh-CN" sz="2800">
                  <a:sym typeface="Wingdings" pitchFamily="2" charset="2"/>
                </a:rPr>
                <a:t></a:t>
              </a:r>
            </a:p>
          </p:txBody>
        </p:sp>
        <p:sp>
          <p:nvSpPr>
            <p:cNvPr id="93264" name="Text Box 80"/>
            <p:cNvSpPr txBox="1">
              <a:spLocks noChangeArrowheads="1"/>
            </p:cNvSpPr>
            <p:nvPr/>
          </p:nvSpPr>
          <p:spPr bwMode="auto">
            <a:xfrm>
              <a:off x="1202" y="2740"/>
              <a:ext cx="239" cy="327"/>
            </a:xfrm>
            <a:prstGeom prst="rect">
              <a:avLst/>
            </a:prstGeom>
            <a:noFill/>
            <a:ln w="9525">
              <a:noFill/>
              <a:miter lim="800000"/>
              <a:headEnd/>
              <a:tailEnd/>
            </a:ln>
            <a:effectLst/>
          </p:spPr>
          <p:txBody>
            <a:bodyPr wrap="none">
              <a:spAutoFit/>
            </a:bodyPr>
            <a:lstStyle/>
            <a:p>
              <a:pPr algn="l"/>
              <a:r>
                <a:rPr lang="en-US" altLang="zh-CN" sz="2800">
                  <a:sym typeface="Wingdings" pitchFamily="2" charset="2"/>
                </a:rPr>
                <a:t></a:t>
              </a:r>
            </a:p>
          </p:txBody>
        </p:sp>
      </p:grpSp>
      <p:grpSp>
        <p:nvGrpSpPr>
          <p:cNvPr id="93292" name="Group 108"/>
          <p:cNvGrpSpPr>
            <a:grpSpLocks/>
          </p:cNvGrpSpPr>
          <p:nvPr/>
        </p:nvGrpSpPr>
        <p:grpSpPr bwMode="auto">
          <a:xfrm>
            <a:off x="3432176" y="3284539"/>
            <a:ext cx="6149975" cy="865187"/>
            <a:chOff x="1202" y="2069"/>
            <a:chExt cx="3874" cy="545"/>
          </a:xfrm>
        </p:grpSpPr>
        <p:sp>
          <p:nvSpPr>
            <p:cNvPr id="93218" name="Line 34"/>
            <p:cNvSpPr>
              <a:spLocks noChangeShapeType="1"/>
            </p:cNvSpPr>
            <p:nvPr/>
          </p:nvSpPr>
          <p:spPr bwMode="auto">
            <a:xfrm flipV="1">
              <a:off x="5076" y="2069"/>
              <a:ext cx="0" cy="24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93275" name="Text Box 91"/>
            <p:cNvSpPr txBox="1">
              <a:spLocks noChangeArrowheads="1"/>
            </p:cNvSpPr>
            <p:nvPr/>
          </p:nvSpPr>
          <p:spPr bwMode="auto">
            <a:xfrm>
              <a:off x="1202" y="2287"/>
              <a:ext cx="239" cy="327"/>
            </a:xfrm>
            <a:prstGeom prst="rect">
              <a:avLst/>
            </a:prstGeom>
            <a:noFill/>
            <a:ln w="9525">
              <a:noFill/>
              <a:miter lim="800000"/>
              <a:headEnd/>
              <a:tailEnd/>
            </a:ln>
            <a:effectLst/>
          </p:spPr>
          <p:txBody>
            <a:bodyPr wrap="none">
              <a:spAutoFit/>
            </a:bodyPr>
            <a:lstStyle/>
            <a:p>
              <a:pPr algn="l"/>
              <a:r>
                <a:rPr lang="en-US" altLang="zh-CN" sz="2800">
                  <a:sym typeface="Wingdings" pitchFamily="2" charset="2"/>
                </a:rPr>
                <a:t></a:t>
              </a:r>
            </a:p>
          </p:txBody>
        </p:sp>
      </p:grpSp>
      <p:grpSp>
        <p:nvGrpSpPr>
          <p:cNvPr id="93297" name="Group 113"/>
          <p:cNvGrpSpPr>
            <a:grpSpLocks/>
          </p:cNvGrpSpPr>
          <p:nvPr/>
        </p:nvGrpSpPr>
        <p:grpSpPr bwMode="auto">
          <a:xfrm>
            <a:off x="3432176" y="3284539"/>
            <a:ext cx="5768975" cy="884237"/>
            <a:chOff x="1202" y="2510"/>
            <a:chExt cx="3634" cy="557"/>
          </a:xfrm>
        </p:grpSpPr>
        <p:sp>
          <p:nvSpPr>
            <p:cNvPr id="93217" name="Line 33"/>
            <p:cNvSpPr>
              <a:spLocks noChangeShapeType="1"/>
            </p:cNvSpPr>
            <p:nvPr/>
          </p:nvSpPr>
          <p:spPr bwMode="auto">
            <a:xfrm flipV="1">
              <a:off x="4836" y="2510"/>
              <a:ext cx="0" cy="24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93276" name="Text Box 92"/>
            <p:cNvSpPr txBox="1">
              <a:spLocks noChangeArrowheads="1"/>
            </p:cNvSpPr>
            <p:nvPr/>
          </p:nvSpPr>
          <p:spPr bwMode="auto">
            <a:xfrm>
              <a:off x="1202" y="2740"/>
              <a:ext cx="239" cy="327"/>
            </a:xfrm>
            <a:prstGeom prst="rect">
              <a:avLst/>
            </a:prstGeom>
            <a:noFill/>
            <a:ln w="9525">
              <a:noFill/>
              <a:miter lim="800000"/>
              <a:headEnd/>
              <a:tailEnd/>
            </a:ln>
            <a:effectLst/>
          </p:spPr>
          <p:txBody>
            <a:bodyPr wrap="none">
              <a:spAutoFit/>
            </a:bodyPr>
            <a:lstStyle/>
            <a:p>
              <a:pPr algn="l"/>
              <a:r>
                <a:rPr lang="en-US" altLang="zh-CN" sz="2800">
                  <a:sym typeface="Wingdings" pitchFamily="2" charset="2"/>
                </a:rPr>
                <a:t></a:t>
              </a:r>
            </a:p>
          </p:txBody>
        </p:sp>
      </p:grpSp>
      <p:grpSp>
        <p:nvGrpSpPr>
          <p:cNvPr id="93283" name="Group 99"/>
          <p:cNvGrpSpPr>
            <a:grpSpLocks/>
          </p:cNvGrpSpPr>
          <p:nvPr/>
        </p:nvGrpSpPr>
        <p:grpSpPr bwMode="auto">
          <a:xfrm>
            <a:off x="4872038" y="3270251"/>
            <a:ext cx="3871912" cy="879475"/>
            <a:chOff x="2109" y="2069"/>
            <a:chExt cx="2439" cy="554"/>
          </a:xfrm>
        </p:grpSpPr>
        <p:sp>
          <p:nvSpPr>
            <p:cNvPr id="93216" name="Line 32"/>
            <p:cNvSpPr>
              <a:spLocks noChangeShapeType="1"/>
            </p:cNvSpPr>
            <p:nvPr/>
          </p:nvSpPr>
          <p:spPr bwMode="auto">
            <a:xfrm flipV="1">
              <a:off x="4548" y="2069"/>
              <a:ext cx="0" cy="24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93282" name="Text Box 98"/>
            <p:cNvSpPr txBox="1">
              <a:spLocks noChangeArrowheads="1"/>
            </p:cNvSpPr>
            <p:nvPr/>
          </p:nvSpPr>
          <p:spPr bwMode="auto">
            <a:xfrm>
              <a:off x="2109" y="2296"/>
              <a:ext cx="239" cy="327"/>
            </a:xfrm>
            <a:prstGeom prst="rect">
              <a:avLst/>
            </a:prstGeom>
            <a:noFill/>
            <a:ln w="9525">
              <a:noFill/>
              <a:miter lim="800000"/>
              <a:headEnd/>
              <a:tailEnd/>
            </a:ln>
            <a:effectLst/>
          </p:spPr>
          <p:txBody>
            <a:bodyPr wrap="none">
              <a:spAutoFit/>
            </a:bodyPr>
            <a:lstStyle/>
            <a:p>
              <a:pPr algn="l"/>
              <a:r>
                <a:rPr lang="en-US" altLang="zh-CN" sz="2800">
                  <a:sym typeface="Wingdings" pitchFamily="2" charset="2"/>
                </a:rPr>
                <a:t></a:t>
              </a:r>
            </a:p>
          </p:txBody>
        </p:sp>
      </p:grpSp>
      <p:grpSp>
        <p:nvGrpSpPr>
          <p:cNvPr id="93290" name="Group 106"/>
          <p:cNvGrpSpPr>
            <a:grpSpLocks/>
          </p:cNvGrpSpPr>
          <p:nvPr/>
        </p:nvGrpSpPr>
        <p:grpSpPr bwMode="auto">
          <a:xfrm>
            <a:off x="3432176" y="3284539"/>
            <a:ext cx="4824413" cy="879475"/>
            <a:chOff x="1202" y="2069"/>
            <a:chExt cx="3039" cy="554"/>
          </a:xfrm>
        </p:grpSpPr>
        <p:sp>
          <p:nvSpPr>
            <p:cNvPr id="93263" name="Text Box 79"/>
            <p:cNvSpPr txBox="1">
              <a:spLocks noChangeArrowheads="1"/>
            </p:cNvSpPr>
            <p:nvPr/>
          </p:nvSpPr>
          <p:spPr bwMode="auto">
            <a:xfrm>
              <a:off x="1202" y="2296"/>
              <a:ext cx="239" cy="327"/>
            </a:xfrm>
            <a:prstGeom prst="rect">
              <a:avLst/>
            </a:prstGeom>
            <a:noFill/>
            <a:ln w="9525">
              <a:noFill/>
              <a:miter lim="800000"/>
              <a:headEnd/>
              <a:tailEnd/>
            </a:ln>
            <a:effectLst/>
          </p:spPr>
          <p:txBody>
            <a:bodyPr wrap="none">
              <a:spAutoFit/>
            </a:bodyPr>
            <a:lstStyle/>
            <a:p>
              <a:pPr algn="l"/>
              <a:r>
                <a:rPr lang="en-US" altLang="zh-CN" sz="2800">
                  <a:sym typeface="Wingdings" pitchFamily="2" charset="2"/>
                </a:rPr>
                <a:t></a:t>
              </a:r>
            </a:p>
          </p:txBody>
        </p:sp>
        <p:sp>
          <p:nvSpPr>
            <p:cNvPr id="93286" name="Line 102"/>
            <p:cNvSpPr>
              <a:spLocks noChangeShapeType="1"/>
            </p:cNvSpPr>
            <p:nvPr/>
          </p:nvSpPr>
          <p:spPr bwMode="auto">
            <a:xfrm flipV="1">
              <a:off x="4241" y="2069"/>
              <a:ext cx="0" cy="240"/>
            </a:xfrm>
            <a:prstGeom prst="line">
              <a:avLst/>
            </a:prstGeom>
            <a:noFill/>
            <a:ln w="9525">
              <a:solidFill>
                <a:schemeClr val="tx1"/>
              </a:solidFill>
              <a:miter lim="800000"/>
              <a:headEnd/>
              <a:tailEnd type="triangle" w="med" len="med"/>
            </a:ln>
            <a:effectLst/>
          </p:spPr>
          <p:txBody>
            <a:bodyPr wrap="none"/>
            <a:lstStyle/>
            <a:p>
              <a:endParaRPr lang="zh-CN" altLang="en-US"/>
            </a:p>
          </p:txBody>
        </p:sp>
      </p:grpSp>
      <p:grpSp>
        <p:nvGrpSpPr>
          <p:cNvPr id="93294" name="Group 110"/>
          <p:cNvGrpSpPr>
            <a:grpSpLocks/>
          </p:cNvGrpSpPr>
          <p:nvPr/>
        </p:nvGrpSpPr>
        <p:grpSpPr bwMode="auto">
          <a:xfrm>
            <a:off x="3432176" y="3182939"/>
            <a:ext cx="6911975" cy="981075"/>
            <a:chOff x="1202" y="2005"/>
            <a:chExt cx="4354" cy="618"/>
          </a:xfrm>
        </p:grpSpPr>
        <p:sp>
          <p:nvSpPr>
            <p:cNvPr id="93210" name="Text Box 26"/>
            <p:cNvSpPr txBox="1">
              <a:spLocks noChangeArrowheads="1"/>
            </p:cNvSpPr>
            <p:nvPr/>
          </p:nvSpPr>
          <p:spPr bwMode="auto">
            <a:xfrm>
              <a:off x="5251" y="2005"/>
              <a:ext cx="305" cy="327"/>
            </a:xfrm>
            <a:prstGeom prst="rect">
              <a:avLst/>
            </a:prstGeom>
            <a:noFill/>
            <a:ln w="9525">
              <a:noFill/>
              <a:miter lim="800000"/>
              <a:headEnd/>
              <a:tailEnd/>
            </a:ln>
            <a:effectLst/>
          </p:spPr>
          <p:txBody>
            <a:bodyPr wrap="none">
              <a:spAutoFit/>
            </a:bodyPr>
            <a:lstStyle/>
            <a:p>
              <a:pPr algn="l"/>
              <a:r>
                <a:rPr lang="en-US" altLang="zh-CN" sz="2800">
                  <a:sym typeface="Wingdings" pitchFamily="2" charset="2"/>
                </a:rPr>
                <a:t></a:t>
              </a:r>
              <a:endParaRPr lang="en-US" altLang="zh-CN" sz="2800"/>
            </a:p>
          </p:txBody>
        </p:sp>
        <p:sp>
          <p:nvSpPr>
            <p:cNvPr id="93293" name="Text Box 109"/>
            <p:cNvSpPr txBox="1">
              <a:spLocks noChangeArrowheads="1"/>
            </p:cNvSpPr>
            <p:nvPr/>
          </p:nvSpPr>
          <p:spPr bwMode="auto">
            <a:xfrm>
              <a:off x="1202" y="2296"/>
              <a:ext cx="239" cy="327"/>
            </a:xfrm>
            <a:prstGeom prst="rect">
              <a:avLst/>
            </a:prstGeom>
            <a:noFill/>
            <a:ln w="9525">
              <a:noFill/>
              <a:miter lim="800000"/>
              <a:headEnd/>
              <a:tailEnd/>
            </a:ln>
            <a:effectLst/>
          </p:spPr>
          <p:txBody>
            <a:bodyPr wrap="none">
              <a:spAutoFit/>
            </a:bodyPr>
            <a:lstStyle/>
            <a:p>
              <a:pPr algn="l"/>
              <a:r>
                <a:rPr lang="en-US" altLang="zh-CN" sz="2800">
                  <a:sym typeface="Wingdings" pitchFamily="2" charset="2"/>
                </a:rPr>
                <a:t></a:t>
              </a:r>
            </a:p>
          </p:txBody>
        </p:sp>
      </p:grpSp>
      <p:grpSp>
        <p:nvGrpSpPr>
          <p:cNvPr id="93296" name="Group 112"/>
          <p:cNvGrpSpPr>
            <a:grpSpLocks/>
          </p:cNvGrpSpPr>
          <p:nvPr/>
        </p:nvGrpSpPr>
        <p:grpSpPr bwMode="auto">
          <a:xfrm>
            <a:off x="3432176" y="3284539"/>
            <a:ext cx="6149975" cy="879475"/>
            <a:chOff x="1202" y="2069"/>
            <a:chExt cx="3874" cy="554"/>
          </a:xfrm>
        </p:grpSpPr>
        <p:sp>
          <p:nvSpPr>
            <p:cNvPr id="93219" name="Line 35"/>
            <p:cNvSpPr>
              <a:spLocks noChangeShapeType="1"/>
            </p:cNvSpPr>
            <p:nvPr/>
          </p:nvSpPr>
          <p:spPr bwMode="auto">
            <a:xfrm flipV="1">
              <a:off x="5076" y="2069"/>
              <a:ext cx="0" cy="24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93295" name="Text Box 111"/>
            <p:cNvSpPr txBox="1">
              <a:spLocks noChangeArrowheads="1"/>
            </p:cNvSpPr>
            <p:nvPr/>
          </p:nvSpPr>
          <p:spPr bwMode="auto">
            <a:xfrm>
              <a:off x="1202" y="2296"/>
              <a:ext cx="239" cy="327"/>
            </a:xfrm>
            <a:prstGeom prst="rect">
              <a:avLst/>
            </a:prstGeom>
            <a:noFill/>
            <a:ln w="9525">
              <a:noFill/>
              <a:miter lim="800000"/>
              <a:headEnd/>
              <a:tailEnd/>
            </a:ln>
            <a:effectLst/>
          </p:spPr>
          <p:txBody>
            <a:bodyPr wrap="none">
              <a:spAutoFit/>
            </a:bodyPr>
            <a:lstStyle/>
            <a:p>
              <a:pPr algn="l"/>
              <a:r>
                <a:rPr lang="en-US" altLang="zh-CN" sz="2800">
                  <a:sym typeface="Wingdings" pitchFamily="2" charset="2"/>
                </a:rPr>
                <a:t></a:t>
              </a:r>
            </a:p>
          </p:txBody>
        </p:sp>
      </p:grpSp>
      <p:grpSp>
        <p:nvGrpSpPr>
          <p:cNvPr id="93300" name="Group 116"/>
          <p:cNvGrpSpPr>
            <a:grpSpLocks/>
          </p:cNvGrpSpPr>
          <p:nvPr/>
        </p:nvGrpSpPr>
        <p:grpSpPr bwMode="auto">
          <a:xfrm>
            <a:off x="6311900" y="3284539"/>
            <a:ext cx="3671888" cy="879475"/>
            <a:chOff x="3016" y="2069"/>
            <a:chExt cx="2313" cy="554"/>
          </a:xfrm>
        </p:grpSpPr>
        <p:sp>
          <p:nvSpPr>
            <p:cNvPr id="93220" name="Line 36"/>
            <p:cNvSpPr>
              <a:spLocks noChangeShapeType="1"/>
            </p:cNvSpPr>
            <p:nvPr/>
          </p:nvSpPr>
          <p:spPr bwMode="auto">
            <a:xfrm flipV="1">
              <a:off x="5329" y="2069"/>
              <a:ext cx="0" cy="24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93299" name="Text Box 115"/>
            <p:cNvSpPr txBox="1">
              <a:spLocks noChangeArrowheads="1"/>
            </p:cNvSpPr>
            <p:nvPr/>
          </p:nvSpPr>
          <p:spPr bwMode="auto">
            <a:xfrm>
              <a:off x="3016" y="2296"/>
              <a:ext cx="239" cy="327"/>
            </a:xfrm>
            <a:prstGeom prst="rect">
              <a:avLst/>
            </a:prstGeom>
            <a:noFill/>
            <a:ln w="9525">
              <a:noFill/>
              <a:miter lim="800000"/>
              <a:headEnd/>
              <a:tailEnd/>
            </a:ln>
            <a:effectLst/>
          </p:spPr>
          <p:txBody>
            <a:bodyPr wrap="none">
              <a:spAutoFit/>
            </a:bodyPr>
            <a:lstStyle/>
            <a:p>
              <a:pPr algn="l"/>
              <a:r>
                <a:rPr lang="en-US" altLang="zh-CN" sz="2800">
                  <a:sym typeface="Wingdings" pitchFamily="2" charset="2"/>
                </a:rPr>
                <a:t></a:t>
              </a:r>
            </a:p>
          </p:txBody>
        </p:sp>
      </p:grpSp>
    </p:spTree>
    <p:extLst>
      <p:ext uri="{BB962C8B-B14F-4D97-AF65-F5344CB8AC3E}">
        <p14:creationId xmlns:p14="http://schemas.microsoft.com/office/powerpoint/2010/main" val="1009271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3278"/>
                                        </p:tgtEl>
                                        <p:attrNameLst>
                                          <p:attrName>style.visibility</p:attrName>
                                        </p:attrNameLst>
                                      </p:cBhvr>
                                      <p:to>
                                        <p:strVal val="visible"/>
                                      </p:to>
                                    </p:set>
                                    <p:animEffect transition="in" filter="dissolve">
                                      <p:cBhvr>
                                        <p:cTn id="7" dur="500"/>
                                        <p:tgtEl>
                                          <p:spTgt spid="93278"/>
                                        </p:tgtEl>
                                      </p:cBhvr>
                                    </p:animEffect>
                                  </p:childTnLst>
                                  <p:subTnLst>
                                    <p:set>
                                      <p:cBhvr override="childStyle">
                                        <p:cTn dur="1" fill="hold" display="0" masterRel="nextClick" afterEffect="1"/>
                                        <p:tgtEl>
                                          <p:spTgt spid="9327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3289"/>
                                        </p:tgtEl>
                                        <p:attrNameLst>
                                          <p:attrName>style.visibility</p:attrName>
                                        </p:attrNameLst>
                                      </p:cBhvr>
                                      <p:to>
                                        <p:strVal val="visible"/>
                                      </p:to>
                                    </p:set>
                                    <p:animEffect transition="in" filter="dissolve">
                                      <p:cBhvr>
                                        <p:cTn id="12" dur="500"/>
                                        <p:tgtEl>
                                          <p:spTgt spid="93289"/>
                                        </p:tgtEl>
                                      </p:cBhvr>
                                    </p:animEffect>
                                  </p:childTnLst>
                                  <p:subTnLst>
                                    <p:set>
                                      <p:cBhvr override="childStyle">
                                        <p:cTn dur="1" fill="hold" display="0" masterRel="nextClick" afterEffect="1"/>
                                        <p:tgtEl>
                                          <p:spTgt spid="9328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3280"/>
                                        </p:tgtEl>
                                        <p:attrNameLst>
                                          <p:attrName>style.visibility</p:attrName>
                                        </p:attrNameLst>
                                      </p:cBhvr>
                                      <p:to>
                                        <p:strVal val="visible"/>
                                      </p:to>
                                    </p:set>
                                    <p:animEffect transition="in" filter="dissolve">
                                      <p:cBhvr>
                                        <p:cTn id="17" dur="500"/>
                                        <p:tgtEl>
                                          <p:spTgt spid="93280"/>
                                        </p:tgtEl>
                                      </p:cBhvr>
                                    </p:animEffect>
                                  </p:childTnLst>
                                  <p:subTnLst>
                                    <p:set>
                                      <p:cBhvr override="childStyle">
                                        <p:cTn dur="1" fill="hold" display="0" masterRel="nextClick" afterEffect="1"/>
                                        <p:tgtEl>
                                          <p:spTgt spid="9328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3281"/>
                                        </p:tgtEl>
                                        <p:attrNameLst>
                                          <p:attrName>style.visibility</p:attrName>
                                        </p:attrNameLst>
                                      </p:cBhvr>
                                      <p:to>
                                        <p:strVal val="visible"/>
                                      </p:to>
                                    </p:set>
                                    <p:animEffect transition="in" filter="dissolve">
                                      <p:cBhvr>
                                        <p:cTn id="22" dur="500"/>
                                        <p:tgtEl>
                                          <p:spTgt spid="93281"/>
                                        </p:tgtEl>
                                      </p:cBhvr>
                                    </p:animEffect>
                                  </p:childTnLst>
                                  <p:subTnLst>
                                    <p:set>
                                      <p:cBhvr override="childStyle">
                                        <p:cTn dur="1" fill="hold" display="0" masterRel="nextClick" afterEffect="1"/>
                                        <p:tgtEl>
                                          <p:spTgt spid="9328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3283"/>
                                        </p:tgtEl>
                                        <p:attrNameLst>
                                          <p:attrName>style.visibility</p:attrName>
                                        </p:attrNameLst>
                                      </p:cBhvr>
                                      <p:to>
                                        <p:strVal val="visible"/>
                                      </p:to>
                                    </p:set>
                                    <p:animEffect transition="in" filter="dissolve">
                                      <p:cBhvr>
                                        <p:cTn id="27" dur="500"/>
                                        <p:tgtEl>
                                          <p:spTgt spid="93283"/>
                                        </p:tgtEl>
                                      </p:cBhvr>
                                    </p:animEffect>
                                  </p:childTnLst>
                                  <p:subTnLst>
                                    <p:set>
                                      <p:cBhvr override="childStyle">
                                        <p:cTn dur="1" fill="hold" display="0" masterRel="nextClick" afterEffect="1"/>
                                        <p:tgtEl>
                                          <p:spTgt spid="93283"/>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3290"/>
                                        </p:tgtEl>
                                        <p:attrNameLst>
                                          <p:attrName>style.visibility</p:attrName>
                                        </p:attrNameLst>
                                      </p:cBhvr>
                                      <p:to>
                                        <p:strVal val="visible"/>
                                      </p:to>
                                    </p:set>
                                    <p:animEffect transition="in" filter="dissolve">
                                      <p:cBhvr>
                                        <p:cTn id="32" dur="500"/>
                                        <p:tgtEl>
                                          <p:spTgt spid="93290"/>
                                        </p:tgtEl>
                                      </p:cBhvr>
                                    </p:animEffect>
                                  </p:childTnLst>
                                  <p:subTnLst>
                                    <p:set>
                                      <p:cBhvr override="childStyle">
                                        <p:cTn dur="1" fill="hold" display="0" masterRel="nextClick" afterEffect="1"/>
                                        <p:tgtEl>
                                          <p:spTgt spid="93290"/>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3291"/>
                                        </p:tgtEl>
                                        <p:attrNameLst>
                                          <p:attrName>style.visibility</p:attrName>
                                        </p:attrNameLst>
                                      </p:cBhvr>
                                      <p:to>
                                        <p:strVal val="visible"/>
                                      </p:to>
                                    </p:set>
                                    <p:animEffect transition="in" filter="dissolve">
                                      <p:cBhvr>
                                        <p:cTn id="37" dur="500"/>
                                        <p:tgtEl>
                                          <p:spTgt spid="93291"/>
                                        </p:tgtEl>
                                      </p:cBhvr>
                                    </p:animEffect>
                                  </p:childTnLst>
                                  <p:subTnLst>
                                    <p:set>
                                      <p:cBhvr override="childStyle">
                                        <p:cTn dur="1" fill="hold" display="0" masterRel="nextClick" afterEffect="1"/>
                                        <p:tgtEl>
                                          <p:spTgt spid="93291"/>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93292"/>
                                        </p:tgtEl>
                                        <p:attrNameLst>
                                          <p:attrName>style.visibility</p:attrName>
                                        </p:attrNameLst>
                                      </p:cBhvr>
                                      <p:to>
                                        <p:strVal val="visible"/>
                                      </p:to>
                                    </p:set>
                                    <p:animEffect transition="in" filter="dissolve">
                                      <p:cBhvr>
                                        <p:cTn id="42" dur="500"/>
                                        <p:tgtEl>
                                          <p:spTgt spid="93292"/>
                                        </p:tgtEl>
                                      </p:cBhvr>
                                    </p:animEffect>
                                  </p:childTnLst>
                                  <p:subTnLst>
                                    <p:set>
                                      <p:cBhvr override="childStyle">
                                        <p:cTn dur="1" fill="hold" display="0" masterRel="nextClick" afterEffect="1"/>
                                        <p:tgtEl>
                                          <p:spTgt spid="93292"/>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93294"/>
                                        </p:tgtEl>
                                        <p:attrNameLst>
                                          <p:attrName>style.visibility</p:attrName>
                                        </p:attrNameLst>
                                      </p:cBhvr>
                                      <p:to>
                                        <p:strVal val="visible"/>
                                      </p:to>
                                    </p:set>
                                    <p:animEffect transition="in" filter="dissolve">
                                      <p:cBhvr>
                                        <p:cTn id="47" dur="500"/>
                                        <p:tgtEl>
                                          <p:spTgt spid="93294"/>
                                        </p:tgtEl>
                                      </p:cBhvr>
                                    </p:animEffect>
                                  </p:childTnLst>
                                  <p:subTnLst>
                                    <p:set>
                                      <p:cBhvr override="childStyle">
                                        <p:cTn dur="1" fill="hold" display="0" masterRel="nextClick" afterEffect="1"/>
                                        <p:tgtEl>
                                          <p:spTgt spid="93294"/>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93296"/>
                                        </p:tgtEl>
                                        <p:attrNameLst>
                                          <p:attrName>style.visibility</p:attrName>
                                        </p:attrNameLst>
                                      </p:cBhvr>
                                      <p:to>
                                        <p:strVal val="visible"/>
                                      </p:to>
                                    </p:set>
                                    <p:animEffect transition="in" filter="dissolve">
                                      <p:cBhvr>
                                        <p:cTn id="52" dur="500"/>
                                        <p:tgtEl>
                                          <p:spTgt spid="93296"/>
                                        </p:tgtEl>
                                      </p:cBhvr>
                                    </p:animEffect>
                                  </p:childTnLst>
                                  <p:subTnLst>
                                    <p:set>
                                      <p:cBhvr override="childStyle">
                                        <p:cTn dur="1" fill="hold" display="0" masterRel="nextClick" afterEffect="1"/>
                                        <p:tgtEl>
                                          <p:spTgt spid="93296"/>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93297"/>
                                        </p:tgtEl>
                                        <p:attrNameLst>
                                          <p:attrName>style.visibility</p:attrName>
                                        </p:attrNameLst>
                                      </p:cBhvr>
                                      <p:to>
                                        <p:strVal val="visible"/>
                                      </p:to>
                                    </p:set>
                                    <p:animEffect transition="in" filter="dissolve">
                                      <p:cBhvr>
                                        <p:cTn id="57" dur="500"/>
                                        <p:tgtEl>
                                          <p:spTgt spid="93297"/>
                                        </p:tgtEl>
                                      </p:cBhvr>
                                    </p:animEffect>
                                  </p:childTnLst>
                                  <p:subTnLst>
                                    <p:set>
                                      <p:cBhvr override="childStyle">
                                        <p:cTn dur="1" fill="hold" display="0" masterRel="nextClick" afterEffect="1"/>
                                        <p:tgtEl>
                                          <p:spTgt spid="93297"/>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93298"/>
                                        </p:tgtEl>
                                        <p:attrNameLst>
                                          <p:attrName>style.visibility</p:attrName>
                                        </p:attrNameLst>
                                      </p:cBhvr>
                                      <p:to>
                                        <p:strVal val="visible"/>
                                      </p:to>
                                    </p:set>
                                    <p:animEffect transition="in" filter="dissolve">
                                      <p:cBhvr>
                                        <p:cTn id="62" dur="500"/>
                                        <p:tgtEl>
                                          <p:spTgt spid="93298"/>
                                        </p:tgtEl>
                                      </p:cBhvr>
                                    </p:animEffect>
                                  </p:childTnLst>
                                  <p:subTnLst>
                                    <p:set>
                                      <p:cBhvr override="childStyle">
                                        <p:cTn dur="1" fill="hold" display="0" masterRel="nextClick" afterEffect="1"/>
                                        <p:tgtEl>
                                          <p:spTgt spid="93298"/>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93300"/>
                                        </p:tgtEl>
                                        <p:attrNameLst>
                                          <p:attrName>style.visibility</p:attrName>
                                        </p:attrNameLst>
                                      </p:cBhvr>
                                      <p:to>
                                        <p:strVal val="visible"/>
                                      </p:to>
                                    </p:set>
                                    <p:animEffect transition="in" filter="dissolve">
                                      <p:cBhvr>
                                        <p:cTn id="67" dur="500"/>
                                        <p:tgtEl>
                                          <p:spTgt spid="93300"/>
                                        </p:tgtEl>
                                      </p:cBhvr>
                                    </p:animEffect>
                                  </p:childTnLst>
                                  <p:subTnLst>
                                    <p:set>
                                      <p:cBhvr override="childStyle">
                                        <p:cTn dur="1" fill="hold" display="0" masterRel="nextClick" afterEffect="1"/>
                                        <p:tgtEl>
                                          <p:spTgt spid="93300"/>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93209"/>
                                        </p:tgtEl>
                                        <p:attrNameLst>
                                          <p:attrName>style.visibility</p:attrName>
                                        </p:attrNameLst>
                                      </p:cBhvr>
                                      <p:to>
                                        <p:strVal val="visible"/>
                                      </p:to>
                                    </p:set>
                                    <p:animEffect transition="in" filter="dissolve">
                                      <p:cBhvr>
                                        <p:cTn id="72" dur="500"/>
                                        <p:tgtEl>
                                          <p:spTgt spid="93209"/>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93252"/>
                                        </p:tgtEl>
                                        <p:attrNameLst>
                                          <p:attrName>style.visibility</p:attrName>
                                        </p:attrNameLst>
                                      </p:cBhvr>
                                      <p:to>
                                        <p:strVal val="visible"/>
                                      </p:to>
                                    </p:set>
                                    <p:animEffect transition="in" filter="slide(fromBottom)">
                                      <p:cBhvr>
                                        <p:cTn id="77" dur="500"/>
                                        <p:tgtEl>
                                          <p:spTgt spid="9325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93251"/>
                                        </p:tgtEl>
                                        <p:attrNameLst>
                                          <p:attrName>style.visibility</p:attrName>
                                        </p:attrNameLst>
                                      </p:cBhvr>
                                      <p:to>
                                        <p:strVal val="visible"/>
                                      </p:to>
                                    </p:set>
                                    <p:animEffect transition="in" filter="dissolve">
                                      <p:cBhvr>
                                        <p:cTn id="82" dur="500"/>
                                        <p:tgtEl>
                                          <p:spTgt spid="93251"/>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nodeType="clickEffect">
                                  <p:stCondLst>
                                    <p:cond delay="0"/>
                                  </p:stCondLst>
                                  <p:childTnLst>
                                    <p:set>
                                      <p:cBhvr>
                                        <p:cTn id="86" dur="1" fill="hold">
                                          <p:stCondLst>
                                            <p:cond delay="0"/>
                                          </p:stCondLst>
                                        </p:cTn>
                                        <p:tgtEl>
                                          <p:spTgt spid="93223"/>
                                        </p:tgtEl>
                                        <p:attrNameLst>
                                          <p:attrName>style.visibility</p:attrName>
                                        </p:attrNameLst>
                                      </p:cBhvr>
                                      <p:to>
                                        <p:strVal val="visible"/>
                                      </p:to>
                                    </p:set>
                                    <p:animEffect transition="in" filter="slide(fromBottom)">
                                      <p:cBhvr>
                                        <p:cTn id="87" dur="500"/>
                                        <p:tgtEl>
                                          <p:spTgt spid="93223"/>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93222"/>
                                        </p:tgtEl>
                                        <p:attrNameLst>
                                          <p:attrName>style.visibility</p:attrName>
                                        </p:attrNameLst>
                                      </p:cBhvr>
                                      <p:to>
                                        <p:strVal val="visible"/>
                                      </p:to>
                                    </p:set>
                                    <p:animEffect transition="in" filter="dissolve">
                                      <p:cBhvr>
                                        <p:cTn id="92" dur="500"/>
                                        <p:tgtEl>
                                          <p:spTgt spid="93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09" grpId="0"/>
      <p:bldP spid="93222" grpId="0"/>
      <p:bldP spid="9325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AutoShape 3">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28" name="AutoShape 4">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29" name="AutoShape 5">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0" name="AutoShape 6">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54" name="Rectangle 30"/>
          <p:cNvSpPr>
            <a:spLocks noChangeArrowheads="1"/>
          </p:cNvSpPr>
          <p:nvPr/>
        </p:nvSpPr>
        <p:spPr bwMode="auto">
          <a:xfrm>
            <a:off x="6597650" y="2287589"/>
            <a:ext cx="3962400" cy="3847207"/>
          </a:xfrm>
          <a:prstGeom prst="rect">
            <a:avLst/>
          </a:prstGeom>
          <a:noFill/>
          <a:ln w="9525">
            <a:noFill/>
            <a:miter lim="800000"/>
            <a:headEnd/>
            <a:tailEnd/>
          </a:ln>
          <a:effectLst/>
        </p:spPr>
        <p:txBody>
          <a:bodyPr>
            <a:spAutoFit/>
          </a:bodyPr>
          <a:lstStyle/>
          <a:p>
            <a:pPr algn="l">
              <a:spcBef>
                <a:spcPct val="50000"/>
              </a:spcBef>
              <a:buFont typeface="Symbol" pitchFamily="18" charset="2"/>
              <a:buChar char="-"/>
            </a:pPr>
            <a:r>
              <a:rPr lang="en-US" altLang="zh-CN" sz="2800" dirty="0">
                <a:ea typeface="华文行楷" pitchFamily="2" charset="-122"/>
              </a:rPr>
              <a:t> </a:t>
            </a:r>
            <a:r>
              <a:rPr lang="zh-CN" altLang="en-US" sz="2800" dirty="0">
                <a:ea typeface="楷体_GB2312" pitchFamily="49" charset="-122"/>
              </a:rPr>
              <a:t>举例</a:t>
            </a:r>
            <a:r>
              <a:rPr lang="zh-CN" altLang="en-US" sz="2800" dirty="0">
                <a:latin typeface="Arial" pitchFamily="34" charset="0"/>
                <a:ea typeface="华文行楷" pitchFamily="2" charset="-122"/>
              </a:rPr>
              <a:t> </a:t>
            </a:r>
          </a:p>
          <a:p>
            <a:pPr algn="l">
              <a:spcBef>
                <a:spcPct val="50000"/>
              </a:spcBef>
              <a:buFont typeface="Wingdings" pitchFamily="2" charset="2"/>
              <a:buNone/>
            </a:pPr>
            <a:r>
              <a:rPr lang="zh-CN" altLang="en-US" sz="2400" dirty="0">
                <a:latin typeface="Arial" pitchFamily="34" charset="0"/>
                <a:ea typeface="华文行楷" pitchFamily="2" charset="-122"/>
                <a:sym typeface="Symbol" pitchFamily="18" charset="2"/>
              </a:rPr>
              <a:t>      </a:t>
            </a:r>
            <a:r>
              <a:rPr lang="en-US" altLang="zh-CN" sz="2400" dirty="0">
                <a:latin typeface="Arial" pitchFamily="34" charset="0"/>
                <a:ea typeface="华文行楷" pitchFamily="2" charset="-122"/>
                <a:sym typeface="Symbol" pitchFamily="18" charset="2"/>
              </a:rPr>
              <a:t>( </a:t>
            </a:r>
            <a:r>
              <a:rPr lang="en-US" altLang="zh-CN" sz="2400" dirty="0">
                <a:latin typeface="Arial" pitchFamily="34" charset="0"/>
                <a:ea typeface="华文行楷" pitchFamily="2" charset="-122"/>
              </a:rPr>
              <a:t>p</a:t>
            </a:r>
            <a:r>
              <a:rPr lang="en-US" altLang="zh-CN" sz="2400" baseline="-25000" dirty="0">
                <a:latin typeface="Arial" pitchFamily="34" charset="0"/>
                <a:ea typeface="华文行楷" pitchFamily="2" charset="-122"/>
              </a:rPr>
              <a:t> </a:t>
            </a:r>
            <a:r>
              <a:rPr lang="en-US" altLang="zh-CN" sz="2400" dirty="0">
                <a:latin typeface="Arial" pitchFamily="34" charset="0"/>
                <a:ea typeface="华文行楷" pitchFamily="2" charset="-122"/>
                <a:sym typeface="Symbol" pitchFamily="18" charset="2"/>
              </a:rPr>
              <a:t>, </a:t>
            </a:r>
            <a:r>
              <a:rPr lang="en-US" altLang="zh-CN" sz="2400" dirty="0">
                <a:ea typeface="华文行楷" pitchFamily="2" charset="-122"/>
                <a:sym typeface="Symbol" pitchFamily="18" charset="2"/>
              </a:rPr>
              <a:t> </a:t>
            </a:r>
            <a:r>
              <a:rPr lang="en-US" altLang="zh-CN" sz="2400" dirty="0">
                <a:latin typeface="Arial" pitchFamily="34" charset="0"/>
                <a:ea typeface="华文行楷" pitchFamily="2" charset="-122"/>
                <a:sym typeface="Symbol" pitchFamily="18" charset="2"/>
              </a:rPr>
              <a:t>)</a:t>
            </a:r>
            <a:r>
              <a:rPr lang="en-US" altLang="zh-CN" sz="2400" baseline="-25000" dirty="0">
                <a:latin typeface="Arial" pitchFamily="34" charset="0"/>
                <a:ea typeface="华文行楷" pitchFamily="2" charset="-122"/>
              </a:rPr>
              <a:t>  </a:t>
            </a:r>
            <a:r>
              <a:rPr lang="en-US" altLang="zh-CN" sz="2400" dirty="0">
                <a:latin typeface="Arial" pitchFamily="34" charset="0"/>
                <a:ea typeface="华文行楷" pitchFamily="2" charset="-122"/>
                <a:sym typeface="Symbol" pitchFamily="18" charset="2"/>
              </a:rPr>
              <a:t>= { p }</a:t>
            </a:r>
            <a:r>
              <a:rPr lang="en-US" altLang="zh-CN" sz="2400" baseline="-25000" dirty="0">
                <a:latin typeface="Arial" pitchFamily="34" charset="0"/>
                <a:ea typeface="华文行楷" pitchFamily="2" charset="-122"/>
              </a:rPr>
              <a:t> </a:t>
            </a:r>
            <a:endParaRPr lang="en-US" altLang="zh-CN" sz="2400" dirty="0">
              <a:latin typeface="Arial" pitchFamily="34" charset="0"/>
              <a:ea typeface="华文行楷" pitchFamily="2" charset="-122"/>
              <a:sym typeface="Symbol" pitchFamily="18" charset="2"/>
            </a:endParaRPr>
          </a:p>
          <a:p>
            <a:pPr algn="l">
              <a:spcBef>
                <a:spcPct val="50000"/>
              </a:spcBef>
              <a:buFont typeface="Wingdings" pitchFamily="2" charset="2"/>
              <a:buNone/>
            </a:pPr>
            <a:r>
              <a:rPr lang="en-US" altLang="zh-CN" sz="2400" dirty="0">
                <a:latin typeface="Arial" pitchFamily="34" charset="0"/>
                <a:ea typeface="华文行楷" pitchFamily="2" charset="-122"/>
                <a:sym typeface="Symbol" pitchFamily="18" charset="2"/>
              </a:rPr>
              <a:t>      ( </a:t>
            </a:r>
            <a:r>
              <a:rPr lang="en-US" altLang="zh-CN" sz="2400" dirty="0">
                <a:latin typeface="Arial" pitchFamily="34" charset="0"/>
                <a:ea typeface="华文行楷" pitchFamily="2" charset="-122"/>
              </a:rPr>
              <a:t>p</a:t>
            </a:r>
            <a:r>
              <a:rPr lang="en-US" altLang="zh-CN" sz="2400" baseline="-25000" dirty="0">
                <a:latin typeface="Arial" pitchFamily="34" charset="0"/>
                <a:ea typeface="华文行楷" pitchFamily="2" charset="-122"/>
              </a:rPr>
              <a:t> </a:t>
            </a:r>
            <a:r>
              <a:rPr lang="en-US" altLang="zh-CN" sz="2400" dirty="0">
                <a:latin typeface="Arial" pitchFamily="34" charset="0"/>
                <a:ea typeface="华文行楷" pitchFamily="2" charset="-122"/>
                <a:sym typeface="Symbol" pitchFamily="18" charset="2"/>
              </a:rPr>
              <a:t>, 0 )</a:t>
            </a:r>
            <a:r>
              <a:rPr lang="en-US" altLang="zh-CN" sz="2400" baseline="-25000" dirty="0">
                <a:latin typeface="Arial" pitchFamily="34" charset="0"/>
                <a:ea typeface="华文行楷" pitchFamily="2" charset="-122"/>
              </a:rPr>
              <a:t> </a:t>
            </a:r>
            <a:r>
              <a:rPr lang="en-US" altLang="zh-CN" sz="2400" dirty="0">
                <a:latin typeface="Arial" pitchFamily="34" charset="0"/>
                <a:ea typeface="华文行楷" pitchFamily="2" charset="-122"/>
                <a:sym typeface="Symbol" pitchFamily="18" charset="2"/>
              </a:rPr>
              <a:t>= { q }</a:t>
            </a:r>
            <a:r>
              <a:rPr lang="en-US" altLang="zh-CN" sz="2400" baseline="-25000" dirty="0">
                <a:latin typeface="Arial" pitchFamily="34" charset="0"/>
                <a:ea typeface="华文行楷" pitchFamily="2" charset="-122"/>
              </a:rPr>
              <a:t> </a:t>
            </a:r>
          </a:p>
          <a:p>
            <a:pPr algn="l">
              <a:spcBef>
                <a:spcPct val="50000"/>
              </a:spcBef>
              <a:buFont typeface="Wingdings" pitchFamily="2" charset="2"/>
              <a:buNone/>
            </a:pPr>
            <a:r>
              <a:rPr lang="en-US" altLang="zh-CN" sz="2400" dirty="0">
                <a:latin typeface="Arial" pitchFamily="34" charset="0"/>
                <a:ea typeface="华文行楷" pitchFamily="2" charset="-122"/>
                <a:sym typeface="Symbol" pitchFamily="18" charset="2"/>
              </a:rPr>
              <a:t>      ( </a:t>
            </a:r>
            <a:r>
              <a:rPr lang="en-US" altLang="zh-CN" sz="2400" dirty="0">
                <a:latin typeface="Arial" pitchFamily="34" charset="0"/>
                <a:ea typeface="华文行楷" pitchFamily="2" charset="-122"/>
              </a:rPr>
              <a:t>p</a:t>
            </a:r>
            <a:r>
              <a:rPr lang="en-US" altLang="zh-CN" sz="2400" baseline="-25000" dirty="0">
                <a:latin typeface="Arial" pitchFamily="34" charset="0"/>
                <a:ea typeface="华文行楷" pitchFamily="2" charset="-122"/>
              </a:rPr>
              <a:t> </a:t>
            </a:r>
            <a:r>
              <a:rPr lang="en-US" altLang="zh-CN" sz="2400" dirty="0">
                <a:latin typeface="Arial" pitchFamily="34" charset="0"/>
                <a:ea typeface="华文行楷" pitchFamily="2" charset="-122"/>
                <a:sym typeface="Symbol" pitchFamily="18" charset="2"/>
              </a:rPr>
              <a:t>, 01 )</a:t>
            </a:r>
            <a:r>
              <a:rPr lang="en-US" altLang="zh-CN" sz="2400" baseline="-25000" dirty="0">
                <a:latin typeface="Arial" pitchFamily="34" charset="0"/>
                <a:ea typeface="华文行楷" pitchFamily="2" charset="-122"/>
              </a:rPr>
              <a:t> </a:t>
            </a:r>
            <a:r>
              <a:rPr lang="en-US" altLang="zh-CN" sz="2400" dirty="0">
                <a:latin typeface="Arial" pitchFamily="34" charset="0"/>
                <a:ea typeface="华文行楷" pitchFamily="2" charset="-122"/>
                <a:sym typeface="Symbol" pitchFamily="18" charset="2"/>
              </a:rPr>
              <a:t>= { q , r }</a:t>
            </a:r>
            <a:r>
              <a:rPr lang="en-US" altLang="zh-CN" sz="2400" baseline="-25000" dirty="0">
                <a:latin typeface="Arial" pitchFamily="34" charset="0"/>
                <a:ea typeface="华文行楷" pitchFamily="2" charset="-122"/>
              </a:rPr>
              <a:t> </a:t>
            </a:r>
          </a:p>
          <a:p>
            <a:pPr algn="l">
              <a:spcBef>
                <a:spcPct val="50000"/>
              </a:spcBef>
              <a:buFont typeface="Wingdings" pitchFamily="2" charset="2"/>
              <a:buNone/>
            </a:pPr>
            <a:r>
              <a:rPr lang="en-US" altLang="zh-CN" sz="2400" dirty="0">
                <a:latin typeface="Arial" pitchFamily="34" charset="0"/>
                <a:ea typeface="华文行楷" pitchFamily="2" charset="-122"/>
                <a:sym typeface="Symbol" pitchFamily="18" charset="2"/>
              </a:rPr>
              <a:t>      (</a:t>
            </a:r>
            <a:r>
              <a:rPr lang="en-US" altLang="zh-CN" sz="2400" dirty="0">
                <a:latin typeface="Arial" pitchFamily="34" charset="0"/>
                <a:ea typeface="华文行楷" pitchFamily="2" charset="-122"/>
              </a:rPr>
              <a:t> p</a:t>
            </a:r>
            <a:r>
              <a:rPr lang="en-US" altLang="zh-CN" sz="2400" baseline="-25000" dirty="0">
                <a:latin typeface="Arial" pitchFamily="34" charset="0"/>
                <a:ea typeface="华文行楷" pitchFamily="2" charset="-122"/>
              </a:rPr>
              <a:t> </a:t>
            </a:r>
            <a:r>
              <a:rPr lang="en-US" altLang="zh-CN" sz="2400" dirty="0">
                <a:latin typeface="Arial" pitchFamily="34" charset="0"/>
                <a:ea typeface="华文行楷" pitchFamily="2" charset="-122"/>
                <a:sym typeface="Symbol" pitchFamily="18" charset="2"/>
              </a:rPr>
              <a:t>, 010 )</a:t>
            </a:r>
            <a:r>
              <a:rPr lang="en-US" altLang="zh-CN" sz="2400" baseline="-25000" dirty="0">
                <a:latin typeface="Arial" pitchFamily="34" charset="0"/>
                <a:ea typeface="华文行楷" pitchFamily="2" charset="-122"/>
              </a:rPr>
              <a:t> </a:t>
            </a:r>
            <a:r>
              <a:rPr lang="en-US" altLang="zh-CN" sz="2400" dirty="0">
                <a:latin typeface="Arial" pitchFamily="34" charset="0"/>
                <a:ea typeface="华文行楷" pitchFamily="2" charset="-122"/>
                <a:sym typeface="Symbol" pitchFamily="18" charset="2"/>
              </a:rPr>
              <a:t>= { q }</a:t>
            </a:r>
            <a:r>
              <a:rPr lang="en-US" altLang="zh-CN" sz="2400" baseline="-25000" dirty="0">
                <a:latin typeface="Arial" pitchFamily="34" charset="0"/>
                <a:ea typeface="华文行楷" pitchFamily="2" charset="-122"/>
              </a:rPr>
              <a:t> </a:t>
            </a:r>
          </a:p>
          <a:p>
            <a:pPr algn="l">
              <a:spcBef>
                <a:spcPct val="50000"/>
              </a:spcBef>
              <a:buFont typeface="Wingdings" pitchFamily="2" charset="2"/>
              <a:buNone/>
            </a:pPr>
            <a:r>
              <a:rPr lang="en-US" altLang="zh-CN" sz="2400" dirty="0">
                <a:latin typeface="Arial" pitchFamily="34" charset="0"/>
                <a:ea typeface="华文行楷" pitchFamily="2" charset="-122"/>
                <a:sym typeface="Symbol" pitchFamily="18" charset="2"/>
              </a:rPr>
              <a:t>      (</a:t>
            </a:r>
            <a:r>
              <a:rPr lang="en-US" altLang="zh-CN" sz="2400" dirty="0">
                <a:latin typeface="Arial" pitchFamily="34" charset="0"/>
                <a:ea typeface="华文行楷" pitchFamily="2" charset="-122"/>
              </a:rPr>
              <a:t> p</a:t>
            </a:r>
            <a:r>
              <a:rPr lang="en-US" altLang="zh-CN" sz="2400" baseline="-25000" dirty="0">
                <a:latin typeface="Arial" pitchFamily="34" charset="0"/>
                <a:ea typeface="华文行楷" pitchFamily="2" charset="-122"/>
              </a:rPr>
              <a:t> </a:t>
            </a:r>
            <a:r>
              <a:rPr lang="en-US" altLang="zh-CN" sz="2400" dirty="0">
                <a:latin typeface="Arial" pitchFamily="34" charset="0"/>
                <a:ea typeface="华文行楷" pitchFamily="2" charset="-122"/>
                <a:sym typeface="Symbol" pitchFamily="18" charset="2"/>
              </a:rPr>
              <a:t>, 0100 )</a:t>
            </a:r>
            <a:r>
              <a:rPr lang="en-US" altLang="zh-CN" sz="2400" baseline="-25000" dirty="0">
                <a:latin typeface="Arial" pitchFamily="34" charset="0"/>
                <a:ea typeface="华文行楷" pitchFamily="2" charset="-122"/>
              </a:rPr>
              <a:t> </a:t>
            </a:r>
            <a:r>
              <a:rPr lang="en-US" altLang="zh-CN" sz="2400" dirty="0">
                <a:latin typeface="Arial" pitchFamily="34" charset="0"/>
                <a:ea typeface="华文行楷" pitchFamily="2" charset="-122"/>
                <a:sym typeface="Symbol" pitchFamily="18" charset="2"/>
              </a:rPr>
              <a:t>= { q }</a:t>
            </a:r>
            <a:r>
              <a:rPr lang="en-US" altLang="zh-CN" sz="2400" baseline="-25000" dirty="0">
                <a:latin typeface="Arial" pitchFamily="34" charset="0"/>
                <a:ea typeface="华文行楷" pitchFamily="2" charset="-122"/>
              </a:rPr>
              <a:t> </a:t>
            </a:r>
          </a:p>
          <a:p>
            <a:pPr algn="l">
              <a:spcBef>
                <a:spcPct val="50000"/>
              </a:spcBef>
              <a:buFont typeface="Wingdings" pitchFamily="2" charset="2"/>
              <a:buNone/>
            </a:pPr>
            <a:r>
              <a:rPr lang="en-US" altLang="zh-CN" sz="2400" dirty="0">
                <a:latin typeface="Arial" pitchFamily="34" charset="0"/>
                <a:ea typeface="华文行楷" pitchFamily="2" charset="-122"/>
                <a:sym typeface="Symbol" pitchFamily="18" charset="2"/>
              </a:rPr>
              <a:t>      (</a:t>
            </a:r>
            <a:r>
              <a:rPr lang="en-US" altLang="zh-CN" sz="2400" dirty="0">
                <a:latin typeface="Arial" pitchFamily="34" charset="0"/>
                <a:ea typeface="华文行楷" pitchFamily="2" charset="-122"/>
              </a:rPr>
              <a:t> p</a:t>
            </a:r>
            <a:r>
              <a:rPr lang="en-US" altLang="zh-CN" sz="2400" baseline="-25000" dirty="0">
                <a:latin typeface="Arial" pitchFamily="34" charset="0"/>
                <a:ea typeface="华文行楷" pitchFamily="2" charset="-122"/>
              </a:rPr>
              <a:t> </a:t>
            </a:r>
            <a:r>
              <a:rPr lang="en-US" altLang="zh-CN" sz="2400" dirty="0">
                <a:latin typeface="Arial" pitchFamily="34" charset="0"/>
                <a:ea typeface="华文行楷" pitchFamily="2" charset="-122"/>
                <a:sym typeface="Symbol" pitchFamily="18" charset="2"/>
              </a:rPr>
              <a:t>, 01001 ) = { q , r }</a:t>
            </a:r>
            <a:r>
              <a:rPr lang="en-US" altLang="zh-CN" sz="2400" baseline="-25000" dirty="0">
                <a:latin typeface="Arial" pitchFamily="34" charset="0"/>
                <a:ea typeface="华文行楷" pitchFamily="2" charset="-122"/>
              </a:rPr>
              <a:t> </a:t>
            </a:r>
          </a:p>
        </p:txBody>
      </p:sp>
      <p:sp>
        <p:nvSpPr>
          <p:cNvPr id="77855" name="Text Box 31"/>
          <p:cNvSpPr txBox="1">
            <a:spLocks noChangeArrowheads="1"/>
          </p:cNvSpPr>
          <p:nvPr/>
        </p:nvSpPr>
        <p:spPr bwMode="auto">
          <a:xfrm>
            <a:off x="3381375" y="2984502"/>
            <a:ext cx="381000" cy="461665"/>
          </a:xfrm>
          <a:prstGeom prst="rect">
            <a:avLst/>
          </a:prstGeom>
          <a:noFill/>
          <a:ln w="9525">
            <a:noFill/>
            <a:miter lim="800000"/>
            <a:headEnd/>
            <a:tailEnd/>
          </a:ln>
          <a:effectLst/>
        </p:spPr>
        <p:txBody>
          <a:bodyPr wrap="square">
            <a:spAutoFit/>
          </a:bodyPr>
          <a:lstStyle/>
          <a:p>
            <a:pPr algn="l"/>
            <a:r>
              <a:rPr lang="en-US" altLang="zh-CN" sz="2400" dirty="0"/>
              <a:t>p</a:t>
            </a:r>
            <a:endParaRPr lang="en-US" altLang="zh-CN" sz="2400" baseline="-25000" dirty="0"/>
          </a:p>
        </p:txBody>
      </p:sp>
      <p:sp>
        <p:nvSpPr>
          <p:cNvPr id="77856" name="Text Box 32"/>
          <p:cNvSpPr txBox="1">
            <a:spLocks noChangeArrowheads="1"/>
          </p:cNvSpPr>
          <p:nvPr/>
        </p:nvSpPr>
        <p:spPr bwMode="auto">
          <a:xfrm>
            <a:off x="3381374" y="3441702"/>
            <a:ext cx="380999" cy="461665"/>
          </a:xfrm>
          <a:prstGeom prst="rect">
            <a:avLst/>
          </a:prstGeom>
          <a:noFill/>
          <a:ln w="9525">
            <a:noFill/>
            <a:miter lim="800000"/>
            <a:headEnd/>
            <a:tailEnd/>
          </a:ln>
          <a:effectLst/>
        </p:spPr>
        <p:txBody>
          <a:bodyPr wrap="square">
            <a:spAutoFit/>
          </a:bodyPr>
          <a:lstStyle/>
          <a:p>
            <a:pPr algn="l"/>
            <a:r>
              <a:rPr lang="en-US" altLang="zh-CN" sz="2400"/>
              <a:t>q</a:t>
            </a:r>
            <a:endParaRPr lang="en-US" altLang="zh-CN" sz="2400" baseline="-25000"/>
          </a:p>
        </p:txBody>
      </p:sp>
      <p:sp>
        <p:nvSpPr>
          <p:cNvPr id="77857" name="Text Box 33"/>
          <p:cNvSpPr txBox="1">
            <a:spLocks noChangeArrowheads="1"/>
          </p:cNvSpPr>
          <p:nvPr/>
        </p:nvSpPr>
        <p:spPr bwMode="auto">
          <a:xfrm>
            <a:off x="3152775" y="3898901"/>
            <a:ext cx="685800" cy="466725"/>
          </a:xfrm>
          <a:prstGeom prst="rect">
            <a:avLst/>
          </a:prstGeom>
          <a:noFill/>
          <a:ln w="9525">
            <a:noFill/>
            <a:miter lim="800000"/>
            <a:headEnd/>
            <a:tailEnd/>
          </a:ln>
          <a:effectLst/>
        </p:spPr>
        <p:txBody>
          <a:bodyPr>
            <a:spAutoFit/>
          </a:bodyPr>
          <a:lstStyle/>
          <a:p>
            <a:pPr algn="l"/>
            <a:r>
              <a:rPr lang="en-US" altLang="zh-CN" sz="2400" dirty="0">
                <a:sym typeface="Symbol" pitchFamily="18" charset="2"/>
              </a:rPr>
              <a:t> </a:t>
            </a:r>
            <a:r>
              <a:rPr lang="en-US" altLang="zh-CN" sz="2400" dirty="0"/>
              <a:t>r</a:t>
            </a:r>
          </a:p>
        </p:txBody>
      </p:sp>
      <p:sp>
        <p:nvSpPr>
          <p:cNvPr id="77858" name="Line 34"/>
          <p:cNvSpPr>
            <a:spLocks noChangeShapeType="1"/>
          </p:cNvSpPr>
          <p:nvPr/>
        </p:nvSpPr>
        <p:spPr bwMode="auto">
          <a:xfrm>
            <a:off x="3000375" y="2832100"/>
            <a:ext cx="2819400" cy="0"/>
          </a:xfrm>
          <a:prstGeom prst="line">
            <a:avLst/>
          </a:prstGeom>
          <a:noFill/>
          <a:ln w="9525">
            <a:solidFill>
              <a:schemeClr val="tx1"/>
            </a:solidFill>
            <a:miter lim="800000"/>
            <a:headEnd/>
            <a:tailEnd/>
          </a:ln>
          <a:effectLst/>
        </p:spPr>
        <p:txBody>
          <a:bodyPr wrap="none"/>
          <a:lstStyle/>
          <a:p>
            <a:endParaRPr lang="zh-CN" altLang="en-US"/>
          </a:p>
        </p:txBody>
      </p:sp>
      <p:sp>
        <p:nvSpPr>
          <p:cNvPr id="77859" name="Line 35"/>
          <p:cNvSpPr>
            <a:spLocks noChangeShapeType="1"/>
          </p:cNvSpPr>
          <p:nvPr/>
        </p:nvSpPr>
        <p:spPr bwMode="auto">
          <a:xfrm>
            <a:off x="3000375" y="2908300"/>
            <a:ext cx="2819400" cy="0"/>
          </a:xfrm>
          <a:prstGeom prst="line">
            <a:avLst/>
          </a:prstGeom>
          <a:noFill/>
          <a:ln w="9525">
            <a:solidFill>
              <a:schemeClr val="tx1"/>
            </a:solidFill>
            <a:miter lim="800000"/>
            <a:headEnd/>
            <a:tailEnd/>
          </a:ln>
          <a:effectLst/>
        </p:spPr>
        <p:txBody>
          <a:bodyPr wrap="none"/>
          <a:lstStyle/>
          <a:p>
            <a:endParaRPr lang="zh-CN" altLang="en-US"/>
          </a:p>
        </p:txBody>
      </p:sp>
      <p:sp>
        <p:nvSpPr>
          <p:cNvPr id="77860" name="Line 36"/>
          <p:cNvSpPr>
            <a:spLocks noChangeShapeType="1"/>
          </p:cNvSpPr>
          <p:nvPr/>
        </p:nvSpPr>
        <p:spPr bwMode="auto">
          <a:xfrm>
            <a:off x="3762375" y="2298700"/>
            <a:ext cx="0" cy="533400"/>
          </a:xfrm>
          <a:prstGeom prst="line">
            <a:avLst/>
          </a:prstGeom>
          <a:noFill/>
          <a:ln w="9525">
            <a:solidFill>
              <a:srgbClr val="800080"/>
            </a:solidFill>
            <a:miter lim="800000"/>
            <a:headEnd/>
            <a:tailEnd/>
          </a:ln>
          <a:effectLst/>
        </p:spPr>
        <p:txBody>
          <a:bodyPr wrap="none"/>
          <a:lstStyle/>
          <a:p>
            <a:endParaRPr lang="zh-CN" altLang="en-US"/>
          </a:p>
        </p:txBody>
      </p:sp>
      <p:sp>
        <p:nvSpPr>
          <p:cNvPr id="77861" name="Line 37"/>
          <p:cNvSpPr>
            <a:spLocks noChangeShapeType="1"/>
          </p:cNvSpPr>
          <p:nvPr/>
        </p:nvSpPr>
        <p:spPr bwMode="auto">
          <a:xfrm>
            <a:off x="3762375" y="2908300"/>
            <a:ext cx="0" cy="1447800"/>
          </a:xfrm>
          <a:prstGeom prst="line">
            <a:avLst/>
          </a:prstGeom>
          <a:noFill/>
          <a:ln w="9525">
            <a:solidFill>
              <a:srgbClr val="800080"/>
            </a:solidFill>
            <a:miter lim="800000"/>
            <a:headEnd/>
            <a:tailEnd/>
          </a:ln>
          <a:effectLst/>
        </p:spPr>
        <p:txBody>
          <a:bodyPr wrap="none"/>
          <a:lstStyle/>
          <a:p>
            <a:endParaRPr lang="zh-CN" altLang="en-US"/>
          </a:p>
        </p:txBody>
      </p:sp>
      <p:sp>
        <p:nvSpPr>
          <p:cNvPr id="77862" name="Line 38"/>
          <p:cNvSpPr>
            <a:spLocks noChangeShapeType="1"/>
          </p:cNvSpPr>
          <p:nvPr/>
        </p:nvSpPr>
        <p:spPr bwMode="auto">
          <a:xfrm>
            <a:off x="3838575" y="2298700"/>
            <a:ext cx="0" cy="533400"/>
          </a:xfrm>
          <a:prstGeom prst="line">
            <a:avLst/>
          </a:prstGeom>
          <a:noFill/>
          <a:ln w="9525">
            <a:solidFill>
              <a:srgbClr val="800080"/>
            </a:solidFill>
            <a:miter lim="800000"/>
            <a:headEnd/>
            <a:tailEnd/>
          </a:ln>
          <a:effectLst/>
        </p:spPr>
        <p:txBody>
          <a:bodyPr wrap="none"/>
          <a:lstStyle/>
          <a:p>
            <a:endParaRPr lang="zh-CN" altLang="en-US"/>
          </a:p>
        </p:txBody>
      </p:sp>
      <p:sp>
        <p:nvSpPr>
          <p:cNvPr id="77863" name="Line 39"/>
          <p:cNvSpPr>
            <a:spLocks noChangeShapeType="1"/>
          </p:cNvSpPr>
          <p:nvPr/>
        </p:nvSpPr>
        <p:spPr bwMode="auto">
          <a:xfrm>
            <a:off x="3838575" y="2908300"/>
            <a:ext cx="0" cy="1447800"/>
          </a:xfrm>
          <a:prstGeom prst="line">
            <a:avLst/>
          </a:prstGeom>
          <a:noFill/>
          <a:ln w="9525">
            <a:solidFill>
              <a:srgbClr val="800080"/>
            </a:solidFill>
            <a:miter lim="800000"/>
            <a:headEnd/>
            <a:tailEnd/>
          </a:ln>
          <a:effectLst/>
        </p:spPr>
        <p:txBody>
          <a:bodyPr wrap="none"/>
          <a:lstStyle/>
          <a:p>
            <a:endParaRPr lang="zh-CN" altLang="en-US"/>
          </a:p>
        </p:txBody>
      </p:sp>
      <p:sp>
        <p:nvSpPr>
          <p:cNvPr id="77864" name="Line 40"/>
          <p:cNvSpPr>
            <a:spLocks noChangeShapeType="1"/>
          </p:cNvSpPr>
          <p:nvPr/>
        </p:nvSpPr>
        <p:spPr bwMode="auto">
          <a:xfrm>
            <a:off x="4676775" y="2298700"/>
            <a:ext cx="0" cy="533400"/>
          </a:xfrm>
          <a:prstGeom prst="line">
            <a:avLst/>
          </a:prstGeom>
          <a:noFill/>
          <a:ln w="9525">
            <a:solidFill>
              <a:srgbClr val="800080"/>
            </a:solidFill>
            <a:miter lim="800000"/>
            <a:headEnd/>
            <a:tailEnd/>
          </a:ln>
          <a:effectLst/>
        </p:spPr>
        <p:txBody>
          <a:bodyPr wrap="none"/>
          <a:lstStyle/>
          <a:p>
            <a:endParaRPr lang="zh-CN" altLang="en-US"/>
          </a:p>
        </p:txBody>
      </p:sp>
      <p:sp>
        <p:nvSpPr>
          <p:cNvPr id="77865" name="Line 41"/>
          <p:cNvSpPr>
            <a:spLocks noChangeShapeType="1"/>
          </p:cNvSpPr>
          <p:nvPr/>
        </p:nvSpPr>
        <p:spPr bwMode="auto">
          <a:xfrm>
            <a:off x="4676775" y="2908300"/>
            <a:ext cx="0" cy="1447800"/>
          </a:xfrm>
          <a:prstGeom prst="line">
            <a:avLst/>
          </a:prstGeom>
          <a:noFill/>
          <a:ln w="9525">
            <a:solidFill>
              <a:srgbClr val="800080"/>
            </a:solidFill>
            <a:miter lim="800000"/>
            <a:headEnd/>
            <a:tailEnd/>
          </a:ln>
          <a:effectLst/>
        </p:spPr>
        <p:txBody>
          <a:bodyPr wrap="none"/>
          <a:lstStyle/>
          <a:p>
            <a:endParaRPr lang="zh-CN" altLang="en-US"/>
          </a:p>
        </p:txBody>
      </p:sp>
      <p:sp>
        <p:nvSpPr>
          <p:cNvPr id="77866" name="Text Box 42"/>
          <p:cNvSpPr txBox="1">
            <a:spLocks noChangeArrowheads="1"/>
          </p:cNvSpPr>
          <p:nvPr/>
        </p:nvSpPr>
        <p:spPr bwMode="auto">
          <a:xfrm>
            <a:off x="4075113" y="2284413"/>
            <a:ext cx="304800" cy="466725"/>
          </a:xfrm>
          <a:prstGeom prst="rect">
            <a:avLst/>
          </a:prstGeom>
          <a:noFill/>
          <a:ln w="9525">
            <a:noFill/>
            <a:miter lim="800000"/>
            <a:headEnd/>
            <a:tailEnd/>
          </a:ln>
          <a:effectLst/>
        </p:spPr>
        <p:txBody>
          <a:bodyPr>
            <a:spAutoFit/>
          </a:bodyPr>
          <a:lstStyle/>
          <a:p>
            <a:pPr algn="l"/>
            <a:r>
              <a:rPr lang="en-US" altLang="zh-CN" sz="2400" dirty="0"/>
              <a:t>0</a:t>
            </a:r>
            <a:endParaRPr lang="en-US" altLang="zh-CN" sz="2400" baseline="-25000" dirty="0"/>
          </a:p>
        </p:txBody>
      </p:sp>
      <p:sp>
        <p:nvSpPr>
          <p:cNvPr id="77867" name="Line 43"/>
          <p:cNvSpPr>
            <a:spLocks noChangeShapeType="1"/>
          </p:cNvSpPr>
          <p:nvPr/>
        </p:nvSpPr>
        <p:spPr bwMode="auto">
          <a:xfrm>
            <a:off x="3076575" y="3289300"/>
            <a:ext cx="304800" cy="0"/>
          </a:xfrm>
          <a:prstGeom prst="line">
            <a:avLst/>
          </a:prstGeom>
          <a:noFill/>
          <a:ln w="9525">
            <a:solidFill>
              <a:srgbClr val="800080"/>
            </a:solidFill>
            <a:miter lim="800000"/>
            <a:headEnd/>
            <a:tailEnd type="triangle" w="med" len="med"/>
          </a:ln>
          <a:effectLst/>
        </p:spPr>
        <p:txBody>
          <a:bodyPr wrap="none"/>
          <a:lstStyle/>
          <a:p>
            <a:endParaRPr lang="zh-CN" altLang="en-US"/>
          </a:p>
        </p:txBody>
      </p:sp>
      <p:sp>
        <p:nvSpPr>
          <p:cNvPr id="77868" name="Text Box 44"/>
          <p:cNvSpPr txBox="1">
            <a:spLocks noChangeArrowheads="1"/>
          </p:cNvSpPr>
          <p:nvPr/>
        </p:nvSpPr>
        <p:spPr bwMode="auto">
          <a:xfrm>
            <a:off x="3914775" y="2984501"/>
            <a:ext cx="685800" cy="466725"/>
          </a:xfrm>
          <a:prstGeom prst="rect">
            <a:avLst/>
          </a:prstGeom>
          <a:noFill/>
          <a:ln w="9525">
            <a:noFill/>
            <a:miter lim="800000"/>
            <a:headEnd/>
            <a:tailEnd/>
          </a:ln>
          <a:effectLst/>
        </p:spPr>
        <p:txBody>
          <a:bodyPr>
            <a:spAutoFit/>
          </a:bodyPr>
          <a:lstStyle/>
          <a:p>
            <a:pPr algn="l"/>
            <a:r>
              <a:rPr lang="en-US" altLang="zh-CN" sz="2400" dirty="0"/>
              <a:t>{ q }</a:t>
            </a:r>
            <a:endParaRPr lang="en-US" altLang="zh-CN" sz="2400" baseline="-25000" dirty="0"/>
          </a:p>
        </p:txBody>
      </p:sp>
      <p:sp>
        <p:nvSpPr>
          <p:cNvPr id="77869" name="Text Box 45"/>
          <p:cNvSpPr txBox="1">
            <a:spLocks noChangeArrowheads="1"/>
          </p:cNvSpPr>
          <p:nvPr/>
        </p:nvSpPr>
        <p:spPr bwMode="auto">
          <a:xfrm>
            <a:off x="4981575" y="2984501"/>
            <a:ext cx="533400" cy="466725"/>
          </a:xfrm>
          <a:prstGeom prst="rect">
            <a:avLst/>
          </a:prstGeom>
          <a:noFill/>
          <a:ln w="9525">
            <a:noFill/>
            <a:miter lim="800000"/>
            <a:headEnd/>
            <a:tailEnd/>
          </a:ln>
          <a:effectLst/>
        </p:spPr>
        <p:txBody>
          <a:bodyPr>
            <a:spAutoFit/>
          </a:bodyPr>
          <a:lstStyle/>
          <a:p>
            <a:pPr algn="l"/>
            <a:r>
              <a:rPr lang="en-US" altLang="zh-CN" sz="2400">
                <a:sym typeface="Symbol" pitchFamily="18" charset="2"/>
              </a:rPr>
              <a:t></a:t>
            </a:r>
            <a:endParaRPr lang="en-US" altLang="zh-CN" sz="2400" baseline="-25000"/>
          </a:p>
        </p:txBody>
      </p:sp>
      <p:sp>
        <p:nvSpPr>
          <p:cNvPr id="77870" name="Text Box 46"/>
          <p:cNvSpPr txBox="1">
            <a:spLocks noChangeArrowheads="1"/>
          </p:cNvSpPr>
          <p:nvPr/>
        </p:nvSpPr>
        <p:spPr bwMode="auto">
          <a:xfrm>
            <a:off x="3914774" y="3441701"/>
            <a:ext cx="701675" cy="461665"/>
          </a:xfrm>
          <a:prstGeom prst="rect">
            <a:avLst/>
          </a:prstGeom>
          <a:noFill/>
          <a:ln w="9525">
            <a:noFill/>
            <a:miter lim="800000"/>
            <a:headEnd/>
            <a:tailEnd/>
          </a:ln>
          <a:effectLst/>
        </p:spPr>
        <p:txBody>
          <a:bodyPr wrap="square">
            <a:spAutoFit/>
          </a:bodyPr>
          <a:lstStyle/>
          <a:p>
            <a:pPr algn="l"/>
            <a:r>
              <a:rPr lang="en-US" altLang="zh-CN" sz="2400" dirty="0"/>
              <a:t>{ q }</a:t>
            </a:r>
          </a:p>
        </p:txBody>
      </p:sp>
      <p:sp>
        <p:nvSpPr>
          <p:cNvPr id="77871" name="Text Box 47"/>
          <p:cNvSpPr txBox="1">
            <a:spLocks noChangeArrowheads="1"/>
          </p:cNvSpPr>
          <p:nvPr/>
        </p:nvSpPr>
        <p:spPr bwMode="auto">
          <a:xfrm>
            <a:off x="3990975" y="3898901"/>
            <a:ext cx="533400" cy="466725"/>
          </a:xfrm>
          <a:prstGeom prst="rect">
            <a:avLst/>
          </a:prstGeom>
          <a:noFill/>
          <a:ln w="9525">
            <a:noFill/>
            <a:miter lim="800000"/>
            <a:headEnd/>
            <a:tailEnd/>
          </a:ln>
          <a:effectLst/>
        </p:spPr>
        <p:txBody>
          <a:bodyPr>
            <a:spAutoFit/>
          </a:bodyPr>
          <a:lstStyle/>
          <a:p>
            <a:pPr algn="l"/>
            <a:r>
              <a:rPr lang="en-US" altLang="zh-CN" sz="2400" dirty="0">
                <a:sym typeface="Symbol" pitchFamily="18" charset="2"/>
              </a:rPr>
              <a:t></a:t>
            </a:r>
            <a:endParaRPr lang="en-US" altLang="zh-CN" sz="2400" baseline="-25000" dirty="0"/>
          </a:p>
        </p:txBody>
      </p:sp>
      <p:sp>
        <p:nvSpPr>
          <p:cNvPr id="77872" name="Text Box 48"/>
          <p:cNvSpPr txBox="1">
            <a:spLocks noChangeArrowheads="1"/>
          </p:cNvSpPr>
          <p:nvPr/>
        </p:nvSpPr>
        <p:spPr bwMode="auto">
          <a:xfrm>
            <a:off x="4752975" y="3441701"/>
            <a:ext cx="914400" cy="466725"/>
          </a:xfrm>
          <a:prstGeom prst="rect">
            <a:avLst/>
          </a:prstGeom>
          <a:noFill/>
          <a:ln w="9525">
            <a:noFill/>
            <a:miter lim="800000"/>
            <a:headEnd/>
            <a:tailEnd/>
          </a:ln>
          <a:effectLst/>
        </p:spPr>
        <p:txBody>
          <a:bodyPr>
            <a:spAutoFit/>
          </a:bodyPr>
          <a:lstStyle/>
          <a:p>
            <a:pPr algn="l"/>
            <a:r>
              <a:rPr lang="en-US" altLang="zh-CN" sz="2400"/>
              <a:t>{ q</a:t>
            </a:r>
            <a:r>
              <a:rPr lang="en-US" altLang="zh-CN" sz="2400">
                <a:latin typeface="Arial" pitchFamily="34" charset="0"/>
              </a:rPr>
              <a:t>, r</a:t>
            </a:r>
            <a:r>
              <a:rPr lang="en-US" altLang="zh-CN" sz="2400"/>
              <a:t> }</a:t>
            </a:r>
          </a:p>
        </p:txBody>
      </p:sp>
      <p:sp>
        <p:nvSpPr>
          <p:cNvPr id="77873" name="Text Box 49"/>
          <p:cNvSpPr txBox="1">
            <a:spLocks noChangeArrowheads="1"/>
          </p:cNvSpPr>
          <p:nvPr/>
        </p:nvSpPr>
        <p:spPr bwMode="auto">
          <a:xfrm>
            <a:off x="4981575" y="3898901"/>
            <a:ext cx="533400" cy="466725"/>
          </a:xfrm>
          <a:prstGeom prst="rect">
            <a:avLst/>
          </a:prstGeom>
          <a:noFill/>
          <a:ln w="9525">
            <a:noFill/>
            <a:miter lim="800000"/>
            <a:headEnd/>
            <a:tailEnd/>
          </a:ln>
          <a:effectLst/>
        </p:spPr>
        <p:txBody>
          <a:bodyPr>
            <a:spAutoFit/>
          </a:bodyPr>
          <a:lstStyle/>
          <a:p>
            <a:pPr algn="l"/>
            <a:r>
              <a:rPr lang="en-US" altLang="zh-CN" sz="2400">
                <a:sym typeface="Symbol" pitchFamily="18" charset="2"/>
              </a:rPr>
              <a:t></a:t>
            </a:r>
            <a:endParaRPr lang="en-US" altLang="zh-CN" sz="2400" baseline="-25000"/>
          </a:p>
        </p:txBody>
      </p:sp>
      <p:sp>
        <p:nvSpPr>
          <p:cNvPr id="77874" name="Text Box 50"/>
          <p:cNvSpPr txBox="1">
            <a:spLocks noChangeArrowheads="1"/>
          </p:cNvSpPr>
          <p:nvPr/>
        </p:nvSpPr>
        <p:spPr bwMode="auto">
          <a:xfrm>
            <a:off x="4981575" y="2289176"/>
            <a:ext cx="304800" cy="466725"/>
          </a:xfrm>
          <a:prstGeom prst="rect">
            <a:avLst/>
          </a:prstGeom>
          <a:noFill/>
          <a:ln w="9525">
            <a:noFill/>
            <a:miter lim="800000"/>
            <a:headEnd/>
            <a:tailEnd/>
          </a:ln>
          <a:effectLst/>
        </p:spPr>
        <p:txBody>
          <a:bodyPr>
            <a:spAutoFit/>
          </a:bodyPr>
          <a:lstStyle/>
          <a:p>
            <a:pPr algn="l"/>
            <a:r>
              <a:rPr lang="en-US" altLang="zh-CN" sz="2400" dirty="0"/>
              <a:t>1</a:t>
            </a:r>
            <a:endParaRPr lang="en-US" altLang="zh-CN" sz="2400" baseline="-25000" dirty="0"/>
          </a:p>
        </p:txBody>
      </p:sp>
      <p:graphicFrame>
        <p:nvGraphicFramePr>
          <p:cNvPr id="77875" name="Object 51"/>
          <p:cNvGraphicFramePr>
            <a:graphicFrameLocks noChangeAspect="1"/>
          </p:cNvGraphicFramePr>
          <p:nvPr>
            <p:extLst>
              <p:ext uri="{D42A27DB-BD31-4B8C-83A1-F6EECF244321}">
                <p14:modId xmlns:p14="http://schemas.microsoft.com/office/powerpoint/2010/main" val="3212889451"/>
              </p:ext>
            </p:extLst>
          </p:nvPr>
        </p:nvGraphicFramePr>
        <p:xfrm>
          <a:off x="1743075" y="4889500"/>
          <a:ext cx="4191000" cy="1344613"/>
        </p:xfrm>
        <a:graphic>
          <a:graphicData uri="http://schemas.openxmlformats.org/presentationml/2006/ole">
            <mc:AlternateContent xmlns:mc="http://schemas.openxmlformats.org/markup-compatibility/2006">
              <mc:Choice xmlns:v="urn:schemas-microsoft-com:vml" Requires="v">
                <p:oleObj spid="_x0000_s19527" name="VISIO" r:id="rId3" imgW="3358440" imgH="1077480" progId="Visio.Drawing.11">
                  <p:embed/>
                </p:oleObj>
              </mc:Choice>
              <mc:Fallback>
                <p:oleObj name="VISIO" r:id="rId3" imgW="3358440" imgH="107748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3075" y="4889500"/>
                        <a:ext cx="4191000" cy="1344613"/>
                      </a:xfrm>
                      <a:prstGeom prst="rect">
                        <a:avLst/>
                      </a:prstGeom>
                      <a:solidFill>
                        <a:schemeClr val="accent6">
                          <a:lumMod val="40000"/>
                          <a:lumOff val="60000"/>
                        </a:schemeClr>
                      </a:solidFill>
                      <a:ln>
                        <a:noFill/>
                      </a:ln>
                      <a:effectLst/>
                      <a:extLst/>
                    </p:spPr>
                  </p:pic>
                </p:oleObj>
              </mc:Fallback>
            </mc:AlternateContent>
          </a:graphicData>
        </a:graphic>
      </p:graphicFrame>
      <p:sp>
        <p:nvSpPr>
          <p:cNvPr id="77876" name="Rectangle 52"/>
          <p:cNvSpPr>
            <a:spLocks noChangeArrowheads="1"/>
          </p:cNvSpPr>
          <p:nvPr/>
        </p:nvSpPr>
        <p:spPr bwMode="auto">
          <a:xfrm>
            <a:off x="3000375" y="195263"/>
            <a:ext cx="4248150" cy="641350"/>
          </a:xfrm>
          <a:prstGeom prst="rect">
            <a:avLst/>
          </a:prstGeom>
          <a:noFill/>
          <a:ln w="9525" algn="ctr">
            <a:noFill/>
            <a:miter lim="800000"/>
            <a:headEnd/>
            <a:tailEnd/>
          </a:ln>
          <a:effectLst/>
        </p:spPr>
        <p:txBody>
          <a:bodyPr>
            <a:spAutoFit/>
          </a:bodyPr>
          <a:lstStyle/>
          <a:p>
            <a:pPr>
              <a:lnSpc>
                <a:spcPct val="90000"/>
              </a:lnSpc>
            </a:pPr>
            <a:r>
              <a:rPr lang="zh-CN" altLang="en-US" sz="4000">
                <a:ea typeface="华文行楷" pitchFamily="2" charset="-122"/>
              </a:rPr>
              <a:t>非确定有限自动机</a:t>
            </a:r>
          </a:p>
        </p:txBody>
      </p:sp>
      <p:sp>
        <p:nvSpPr>
          <p:cNvPr id="77877" name="Text Box 53">
            <a:hlinkClick r:id="" action="ppaction://noaction"/>
          </p:cNvPr>
          <p:cNvSpPr txBox="1">
            <a:spLocks noChangeArrowheads="1"/>
          </p:cNvSpPr>
          <p:nvPr/>
        </p:nvSpPr>
        <p:spPr bwMode="auto">
          <a:xfrm>
            <a:off x="2351089" y="1193800"/>
            <a:ext cx="6624637" cy="579438"/>
          </a:xfrm>
          <a:prstGeom prst="rect">
            <a:avLst/>
          </a:prstGeom>
          <a:noFill/>
          <a:ln w="9525">
            <a:noFill/>
            <a:miter lim="800000"/>
            <a:headEnd/>
            <a:tailEnd/>
          </a:ln>
          <a:effectLst/>
        </p:spPr>
        <p:txBody>
          <a:bodyPr>
            <a:spAutoFit/>
          </a:bodyPr>
          <a:lstStyle/>
          <a:p>
            <a:pPr algn="l">
              <a:buClr>
                <a:srgbClr val="800080"/>
              </a:buClr>
              <a:buFont typeface="Wingdings" pitchFamily="2" charset="2"/>
              <a:buChar char="²"/>
            </a:pPr>
            <a:r>
              <a:rPr lang="en-US" altLang="zh-CN" sz="3200">
                <a:latin typeface="楷体_GB2312" pitchFamily="49" charset="-122"/>
                <a:ea typeface="楷体_GB2312" pitchFamily="49" charset="-122"/>
              </a:rPr>
              <a:t> </a:t>
            </a:r>
            <a:r>
              <a:rPr lang="zh-CN" altLang="en-US" sz="3200">
                <a:latin typeface="楷体_GB2312" pitchFamily="49" charset="-122"/>
                <a:ea typeface="楷体_GB2312" pitchFamily="49" charset="-122"/>
              </a:rPr>
              <a:t>扩展转移函数适合于输入字符串</a:t>
            </a:r>
          </a:p>
        </p:txBody>
      </p:sp>
    </p:spTree>
    <p:extLst>
      <p:ext uri="{BB962C8B-B14F-4D97-AF65-F5344CB8AC3E}">
        <p14:creationId xmlns:p14="http://schemas.microsoft.com/office/powerpoint/2010/main" val="2047706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DFA</a:t>
            </a:r>
            <a:r>
              <a:rPr lang="zh-CN" altLang="en-US" dirty="0" smtClean="0"/>
              <a:t>与</a:t>
            </a:r>
            <a:r>
              <a:rPr lang="en-US" altLang="zh-CN" dirty="0" smtClean="0"/>
              <a:t>NFA</a:t>
            </a:r>
            <a:r>
              <a:rPr lang="zh-CN" altLang="en-US" dirty="0" smtClean="0"/>
              <a:t>的等价性</a:t>
            </a:r>
            <a:r>
              <a:rPr lang="en-US" altLang="zh-CN" dirty="0" smtClean="0"/>
              <a:t>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41412" y="2249486"/>
                <a:ext cx="9905999" cy="4026185"/>
              </a:xfrm>
            </p:spPr>
            <p:txBody>
              <a:bodyPr>
                <a:normAutofit fontScale="92500" lnSpcReduction="20000"/>
              </a:bodyPr>
              <a:lstStyle/>
              <a:p>
                <a:pPr marL="285750" lvl="1" indent="-285750">
                  <a:spcBef>
                    <a:spcPts val="1000"/>
                  </a:spcBef>
                </a:pPr>
                <a14:m>
                  <m:oMath xmlns:m="http://schemas.openxmlformats.org/officeDocument/2006/math">
                    <m:r>
                      <a:rPr lang="en-US" altLang="zh-CN" i="1">
                        <a:latin typeface="Cambria Math" panose="02040503050406030204" pitchFamily="18" charset="0"/>
                        <a:ea typeface="楷体_GB2312" pitchFamily="49" charset="-122"/>
                      </a:rPr>
                      <m:t>𝐷𝐹𝐴</m:t>
                    </m:r>
                    <m:r>
                      <a:rPr lang="en-US" altLang="zh-CN" b="0" i="1" smtClean="0">
                        <a:latin typeface="Cambria Math" panose="02040503050406030204" pitchFamily="18" charset="0"/>
                        <a:ea typeface="楷体_GB2312" pitchFamily="49" charset="-122"/>
                      </a:rPr>
                      <m:t>→</m:t>
                    </m:r>
                    <m:r>
                      <a:rPr lang="en-US" altLang="zh-CN" b="0" i="1" smtClean="0">
                        <a:latin typeface="Cambria Math" panose="02040503050406030204" pitchFamily="18" charset="0"/>
                        <a:ea typeface="楷体_GB2312" pitchFamily="49" charset="-122"/>
                      </a:rPr>
                      <m:t>𝑁𝐹𝐴</m:t>
                    </m:r>
                  </m:oMath>
                </a14:m>
                <a:r>
                  <a:rPr lang="zh-CN" altLang="en-US" dirty="0" smtClean="0">
                    <a:ea typeface="Cambria Math"/>
                  </a:rPr>
                  <a:t>是显然的</a:t>
                </a:r>
                <a:endParaRPr lang="en-US" altLang="zh-CN" dirty="0" smtClean="0">
                  <a:ea typeface="Cambria Math"/>
                </a:endParaRPr>
              </a:p>
              <a:p>
                <a:pPr marL="285750" lvl="1" indent="-285750">
                  <a:spcBef>
                    <a:spcPts val="1000"/>
                  </a:spcBef>
                </a:pPr>
                <a14:m>
                  <m:oMath xmlns:m="http://schemas.openxmlformats.org/officeDocument/2006/math">
                    <m:r>
                      <a:rPr lang="en-US" altLang="zh-CN" i="1">
                        <a:latin typeface="Cambria Math" panose="02040503050406030204" pitchFamily="18" charset="0"/>
                        <a:ea typeface="楷体_GB2312" pitchFamily="49" charset="-122"/>
                      </a:rPr>
                      <m:t>𝑁𝐹𝐴</m:t>
                    </m:r>
                    <m:r>
                      <a:rPr lang="en-US" altLang="zh-CN" b="0" i="1" smtClean="0">
                        <a:latin typeface="Cambria Math" panose="02040503050406030204" pitchFamily="18" charset="0"/>
                        <a:ea typeface="楷体_GB2312" pitchFamily="49" charset="-122"/>
                      </a:rPr>
                      <m:t>→</m:t>
                    </m:r>
                    <m:r>
                      <a:rPr lang="en-US" altLang="zh-CN" b="0" i="1" smtClean="0">
                        <a:latin typeface="Cambria Math" panose="02040503050406030204" pitchFamily="18" charset="0"/>
                        <a:ea typeface="楷体_GB2312" pitchFamily="49" charset="-122"/>
                      </a:rPr>
                      <m:t>𝐷𝐹𝐴</m:t>
                    </m:r>
                    <m:r>
                      <a:rPr lang="en-US" altLang="zh-CN" b="0" i="0" smtClean="0">
                        <a:latin typeface="Cambria Math" panose="02040503050406030204" pitchFamily="18" charset="0"/>
                        <a:ea typeface="楷体_GB2312" pitchFamily="49" charset="-122"/>
                      </a:rPr>
                      <m:t>?</m:t>
                    </m:r>
                  </m:oMath>
                </a14:m>
                <a:endParaRPr lang="en-US" altLang="zh-CN" dirty="0" smtClean="0">
                  <a:ea typeface="Cambria Math"/>
                </a:endParaRPr>
              </a:p>
              <a:p>
                <a:pPr marL="285750" lvl="1" indent="-285750">
                  <a:spcBef>
                    <a:spcPts val="1000"/>
                  </a:spcBef>
                </a:pPr>
                <a14:m>
                  <m:oMath xmlns:m="http://schemas.openxmlformats.org/officeDocument/2006/math">
                    <m:r>
                      <a:rPr lang="en-US" altLang="zh-CN" i="1">
                        <a:latin typeface="Cambria Math" panose="02040503050406030204" pitchFamily="18" charset="0"/>
                        <a:ea typeface="楷体_GB2312" pitchFamily="49" charset="-122"/>
                      </a:rPr>
                      <m:t>𝑁𝐹𝐴</m:t>
                    </m:r>
                  </m:oMath>
                </a14:m>
                <a:r>
                  <a:rPr lang="zh-CN" altLang="en-US" dirty="0" smtClean="0">
                    <a:ea typeface="Cambria Math"/>
                  </a:rPr>
                  <a:t>中每步状态的可能值都是状态集</a:t>
                </a:r>
                <a14:m>
                  <m:oMath xmlns:m="http://schemas.openxmlformats.org/officeDocument/2006/math">
                    <m:r>
                      <a:rPr lang="en-US" altLang="zh-CN" i="1">
                        <a:latin typeface="Cambria Math" panose="02040503050406030204" pitchFamily="18" charset="0"/>
                        <a:ea typeface="楷体_GB2312" pitchFamily="49" charset="-122"/>
                      </a:rPr>
                      <m:t>𝑄</m:t>
                    </m:r>
                  </m:oMath>
                </a14:m>
                <a:r>
                  <a:rPr lang="zh-CN" altLang="en-US" dirty="0" smtClean="0">
                    <a:ea typeface="Cambria Math"/>
                  </a:rPr>
                  <a:t>的一个子集。对于有限集</a:t>
                </a:r>
                <a14:m>
                  <m:oMath xmlns:m="http://schemas.openxmlformats.org/officeDocument/2006/math">
                    <m:r>
                      <a:rPr lang="en-US" altLang="zh-CN" i="1">
                        <a:latin typeface="Cambria Math" panose="02040503050406030204" pitchFamily="18" charset="0"/>
                        <a:ea typeface="楷体_GB2312" pitchFamily="49" charset="-122"/>
                      </a:rPr>
                      <m:t>𝑄</m:t>
                    </m:r>
                  </m:oMath>
                </a14:m>
                <a:r>
                  <a:rPr lang="zh-CN" altLang="en-US" dirty="0" smtClean="0">
                    <a:ea typeface="Cambria Math"/>
                  </a:rPr>
                  <a:t>，其子集的数量也是有限的</a:t>
                </a:r>
                <a:r>
                  <a:rPr lang="en-US" altLang="zh-CN" dirty="0" smtClean="0">
                    <a:ea typeface="Cambria Math"/>
                  </a:rPr>
                  <a:t>(</a:t>
                </a:r>
                <a14:m>
                  <m:oMath xmlns:m="http://schemas.openxmlformats.org/officeDocument/2006/math">
                    <m:sSup>
                      <m:sSupPr>
                        <m:ctrlPr>
                          <a:rPr lang="en-US" altLang="zh-CN" i="1" smtClean="0">
                            <a:latin typeface="Cambria Math" panose="02040503050406030204" pitchFamily="18" charset="0"/>
                            <a:ea typeface="Cambria Math"/>
                          </a:rPr>
                        </m:ctrlPr>
                      </m:sSupPr>
                      <m:e>
                        <m:r>
                          <a:rPr lang="en-US" altLang="zh-CN" b="0" i="1" smtClean="0">
                            <a:latin typeface="Cambria Math" panose="02040503050406030204" pitchFamily="18" charset="0"/>
                            <a:ea typeface="Cambria Math"/>
                          </a:rPr>
                          <m:t>2</m:t>
                        </m:r>
                      </m:e>
                      <m:sup>
                        <m:r>
                          <a:rPr lang="en-US" altLang="zh-CN" b="0" i="1" smtClean="0">
                            <a:latin typeface="Cambria Math" panose="02040503050406030204" pitchFamily="18" charset="0"/>
                            <a:ea typeface="Cambria Math"/>
                          </a:rPr>
                          <m:t>|</m:t>
                        </m:r>
                        <m:r>
                          <a:rPr lang="en-US" altLang="zh-CN" b="0" i="1" smtClean="0">
                            <a:latin typeface="Cambria Math" panose="02040503050406030204" pitchFamily="18" charset="0"/>
                            <a:ea typeface="Cambria Math"/>
                          </a:rPr>
                          <m:t>𝑄</m:t>
                        </m:r>
                        <m:r>
                          <a:rPr lang="en-US" altLang="zh-CN" b="0" i="1" smtClean="0">
                            <a:latin typeface="Cambria Math" panose="02040503050406030204" pitchFamily="18" charset="0"/>
                            <a:ea typeface="Cambria Math"/>
                          </a:rPr>
                          <m:t>|</m:t>
                        </m:r>
                      </m:sup>
                    </m:sSup>
                  </m:oMath>
                </a14:m>
                <a:r>
                  <a:rPr lang="en-US" altLang="zh-CN" dirty="0" smtClean="0">
                    <a:ea typeface="Cambria Math"/>
                  </a:rPr>
                  <a:t>)</a:t>
                </a:r>
                <a:r>
                  <a:rPr lang="zh-CN" altLang="en-US" dirty="0">
                    <a:ea typeface="Cambria Math"/>
                  </a:rPr>
                  <a:t>。</a:t>
                </a:r>
                <a:r>
                  <a:rPr lang="zh-CN" altLang="en-US" dirty="0" smtClean="0">
                    <a:ea typeface="Cambria Math"/>
                  </a:rPr>
                  <a:t>而对于任一个</a:t>
                </a:r>
                <a14:m>
                  <m:oMath xmlns:m="http://schemas.openxmlformats.org/officeDocument/2006/math">
                    <m:r>
                      <a:rPr lang="en-US" altLang="zh-CN" i="1">
                        <a:latin typeface="Cambria Math" panose="02040503050406030204" pitchFamily="18" charset="0"/>
                        <a:ea typeface="楷体_GB2312" pitchFamily="49" charset="-122"/>
                      </a:rPr>
                      <m:t>𝑄</m:t>
                    </m:r>
                  </m:oMath>
                </a14:m>
                <a:r>
                  <a:rPr lang="zh-CN" altLang="en-US" dirty="0" smtClean="0">
                    <a:ea typeface="Cambria Math"/>
                  </a:rPr>
                  <a:t>的子集</a:t>
                </a:r>
                <a14:m>
                  <m:oMath xmlns:m="http://schemas.openxmlformats.org/officeDocument/2006/math">
                    <m:r>
                      <a:rPr lang="en-US" altLang="zh-CN" i="1">
                        <a:latin typeface="Cambria Math" panose="02040503050406030204" pitchFamily="18" charset="0"/>
                        <a:ea typeface="楷体_GB2312" pitchFamily="49" charset="-122"/>
                      </a:rPr>
                      <m:t>𝑄</m:t>
                    </m:r>
                  </m:oMath>
                </a14:m>
                <a:r>
                  <a:rPr lang="en-US" altLang="zh-CN" dirty="0" smtClean="0">
                    <a:ea typeface="Cambria Math"/>
                  </a:rPr>
                  <a:t>’</a:t>
                </a:r>
                <a:r>
                  <a:rPr lang="zh-CN" altLang="en-US" dirty="0" smtClean="0">
                    <a:ea typeface="Cambria Math"/>
                  </a:rPr>
                  <a:t>和一个输入字符，转移后的状态的可能集合也是确定的（对于</a:t>
                </a:r>
                <a14:m>
                  <m:oMath xmlns:m="http://schemas.openxmlformats.org/officeDocument/2006/math">
                    <m:r>
                      <a:rPr lang="en-US" altLang="zh-CN" i="1">
                        <a:latin typeface="Cambria Math" panose="02040503050406030204" pitchFamily="18" charset="0"/>
                        <a:ea typeface="楷体_GB2312" pitchFamily="49" charset="-122"/>
                      </a:rPr>
                      <m:t>𝑄</m:t>
                    </m:r>
                  </m:oMath>
                </a14:m>
                <a:r>
                  <a:rPr lang="en-US" altLang="zh-CN" dirty="0" smtClean="0">
                    <a:ea typeface="Cambria Math"/>
                  </a:rPr>
                  <a:t>’</a:t>
                </a:r>
                <a:r>
                  <a:rPr lang="zh-CN" altLang="en-US" dirty="0" smtClean="0">
                    <a:ea typeface="Cambria Math"/>
                  </a:rPr>
                  <a:t>中的每一个状态</a:t>
                </a:r>
                <a14:m>
                  <m:oMath xmlns:m="http://schemas.openxmlformats.org/officeDocument/2006/math">
                    <m:r>
                      <a:rPr lang="en-US" altLang="zh-CN" i="1" dirty="0">
                        <a:latin typeface="Cambria Math" panose="02040503050406030204" pitchFamily="18" charset="0"/>
                        <a:ea typeface="Cambria Math"/>
                      </a:rPr>
                      <m:t>𝑞</m:t>
                    </m:r>
                    <m:r>
                      <a:rPr lang="zh-CN" altLang="en-US" i="1" dirty="0">
                        <a:latin typeface="Cambria Math" panose="02040503050406030204" pitchFamily="18" charset="0"/>
                        <a:ea typeface="Cambria Math"/>
                      </a:rPr>
                      <m:t>，</m:t>
                    </m:r>
                  </m:oMath>
                </a14:m>
                <a:r>
                  <a:rPr lang="zh-CN" altLang="en-US" dirty="0" smtClean="0">
                    <a:ea typeface="Cambria Math"/>
                  </a:rPr>
                  <a:t>求得所有</a:t>
                </a:r>
                <a14:m>
                  <m:oMath xmlns:m="http://schemas.openxmlformats.org/officeDocument/2006/math">
                    <m:r>
                      <a:rPr lang="zh-CN" altLang="en-US" i="1" dirty="0">
                        <a:latin typeface="Cambria Math" panose="02040503050406030204" pitchFamily="18" charset="0"/>
                        <a:ea typeface="Cambria Math" panose="02040503050406030204" pitchFamily="18" charset="0"/>
                      </a:rPr>
                      <m:t>的</m:t>
                    </m:r>
                    <m:r>
                      <a:rPr lang="zh-CN" altLang="en-US" i="1">
                        <a:latin typeface="Cambria Math" panose="02040503050406030204" pitchFamily="18" charset="0"/>
                        <a:ea typeface="Cambria Math" panose="02040503050406030204" pitchFamily="18" charset="0"/>
                      </a:rPr>
                      <m:t>𝛿</m:t>
                    </m:r>
                  </m:oMath>
                </a14:m>
                <a:r>
                  <a:rPr lang="en-US" altLang="zh-CN" dirty="0" smtClean="0">
                    <a:ea typeface="Cambria Math"/>
                  </a:rPr>
                  <a:t>(</a:t>
                </a:r>
                <a14:m>
                  <m:oMath xmlns:m="http://schemas.openxmlformats.org/officeDocument/2006/math">
                    <m:r>
                      <a:rPr lang="en-US" altLang="zh-CN" i="1" dirty="0">
                        <a:latin typeface="Cambria Math" panose="02040503050406030204" pitchFamily="18" charset="0"/>
                        <a:ea typeface="Cambria Math"/>
                      </a:rPr>
                      <m:t>𝑞</m:t>
                    </m:r>
                    <m:r>
                      <a:rPr lang="en-US" altLang="zh-CN" b="0" i="0" dirty="0" smtClean="0">
                        <a:latin typeface="Cambria Math" panose="02040503050406030204" pitchFamily="18" charset="0"/>
                        <a:ea typeface="Cambria Math"/>
                      </a:rPr>
                      <m:t>,</m:t>
                    </m:r>
                    <m:r>
                      <a:rPr lang="en-US" altLang="zh-CN" b="0" i="1" dirty="0" smtClean="0">
                        <a:latin typeface="Cambria Math" panose="02040503050406030204" pitchFamily="18" charset="0"/>
                        <a:ea typeface="Cambria Math"/>
                      </a:rPr>
                      <m:t>𝑥</m:t>
                    </m:r>
                  </m:oMath>
                </a14:m>
                <a:r>
                  <a:rPr lang="en-US" altLang="zh-CN" dirty="0" smtClean="0">
                    <a:ea typeface="Cambria Math"/>
                  </a:rPr>
                  <a:t>)</a:t>
                </a:r>
                <a:r>
                  <a:rPr lang="zh-CN" altLang="en-US" dirty="0" smtClean="0">
                    <a:ea typeface="Cambria Math"/>
                  </a:rPr>
                  <a:t>后求并集）。</a:t>
                </a:r>
                <a:endParaRPr lang="en-US" altLang="zh-CN" dirty="0" smtClean="0">
                  <a:ea typeface="Cambria Math"/>
                </a:endParaRPr>
              </a:p>
              <a:p>
                <a:pPr marL="285750" lvl="1" indent="-285750">
                  <a:spcBef>
                    <a:spcPts val="1000"/>
                  </a:spcBef>
                </a:pPr>
                <a:r>
                  <a:rPr lang="zh-CN" altLang="en-US" dirty="0" smtClean="0">
                    <a:ea typeface="Cambria Math"/>
                  </a:rPr>
                  <a:t>因此对于一个</a:t>
                </a:r>
                <a14:m>
                  <m:oMath xmlns:m="http://schemas.openxmlformats.org/officeDocument/2006/math">
                    <m:r>
                      <a:rPr lang="en-US" altLang="zh-CN" i="1">
                        <a:latin typeface="Cambria Math" panose="02040503050406030204" pitchFamily="18" charset="0"/>
                        <a:ea typeface="楷体_GB2312" pitchFamily="49" charset="-122"/>
                      </a:rPr>
                      <m:t>𝑁𝐹𝐴</m:t>
                    </m:r>
                    <m:r>
                      <a:rPr lang="en-US" altLang="zh-CN" b="0" i="0" smtClean="0">
                        <a:latin typeface="Cambria Math" panose="02040503050406030204" pitchFamily="18" charset="0"/>
                        <a:ea typeface="楷体_GB2312" pitchFamily="49" charset="-122"/>
                      </a:rPr>
                      <m:t> </m:t>
                    </m:r>
                    <m:r>
                      <m:rPr>
                        <m:sty m:val="p"/>
                      </m:rPr>
                      <a:rPr lang="en-US" altLang="zh-CN" b="0" i="0" smtClean="0">
                        <a:latin typeface="Cambria Math" panose="02040503050406030204" pitchFamily="18" charset="0"/>
                        <a:ea typeface="楷体_GB2312" pitchFamily="49" charset="-122"/>
                      </a:rPr>
                      <m:t>A</m:t>
                    </m:r>
                  </m:oMath>
                </a14:m>
                <a:r>
                  <a:rPr lang="zh-CN" altLang="en-US" dirty="0" smtClean="0">
                    <a:ea typeface="Cambria Math"/>
                  </a:rPr>
                  <a:t>，构造一个</a:t>
                </a:r>
                <a14:m>
                  <m:oMath xmlns:m="http://schemas.openxmlformats.org/officeDocument/2006/math">
                    <m:r>
                      <a:rPr lang="en-US" altLang="zh-CN" i="1">
                        <a:latin typeface="Cambria Math" panose="02040503050406030204" pitchFamily="18" charset="0"/>
                        <a:ea typeface="楷体_GB2312" pitchFamily="49" charset="-122"/>
                      </a:rPr>
                      <m:t>𝐷𝐹𝐴</m:t>
                    </m:r>
                    <m:r>
                      <a:rPr lang="en-US" altLang="zh-CN" b="0" i="1" smtClean="0">
                        <a:latin typeface="Cambria Math" panose="02040503050406030204" pitchFamily="18" charset="0"/>
                        <a:ea typeface="楷体_GB2312" pitchFamily="49" charset="-122"/>
                      </a:rPr>
                      <m:t> </m:t>
                    </m:r>
                    <m:r>
                      <m:rPr>
                        <m:sty m:val="p"/>
                      </m:rPr>
                      <a:rPr lang="en-US" altLang="zh-CN" b="0" i="0" smtClean="0">
                        <a:latin typeface="Cambria Math" panose="02040503050406030204" pitchFamily="18" charset="0"/>
                        <a:ea typeface="楷体_GB2312" pitchFamily="49" charset="-122"/>
                      </a:rPr>
                      <m:t>A</m:t>
                    </m:r>
                    <m:r>
                      <a:rPr lang="en-US" altLang="zh-CN" b="0" i="0" smtClean="0">
                        <a:latin typeface="Cambria Math" panose="02040503050406030204" pitchFamily="18" charset="0"/>
                        <a:ea typeface="楷体_GB2312" pitchFamily="49" charset="-122"/>
                      </a:rPr>
                      <m:t>′</m:t>
                    </m:r>
                  </m:oMath>
                </a14:m>
                <a:r>
                  <a:rPr lang="zh-CN" altLang="en-US" dirty="0" smtClean="0">
                    <a:ea typeface="Cambria Math"/>
                  </a:rPr>
                  <a:t>，其状态集中的每一个状态是</a:t>
                </a:r>
                <a14:m>
                  <m:oMath xmlns:m="http://schemas.openxmlformats.org/officeDocument/2006/math">
                    <m:r>
                      <m:rPr>
                        <m:sty m:val="p"/>
                      </m:rPr>
                      <a:rPr lang="en-US" altLang="zh-CN">
                        <a:latin typeface="Cambria Math" panose="02040503050406030204" pitchFamily="18" charset="0"/>
                        <a:ea typeface="楷体_GB2312" pitchFamily="49" charset="-122"/>
                      </a:rPr>
                      <m:t>A</m:t>
                    </m:r>
                  </m:oMath>
                </a14:m>
                <a:r>
                  <a:rPr lang="zh-CN" altLang="en-US" dirty="0" smtClean="0">
                    <a:ea typeface="Cambria Math"/>
                  </a:rPr>
                  <a:t>中状态集</a:t>
                </a:r>
                <a14:m>
                  <m:oMath xmlns:m="http://schemas.openxmlformats.org/officeDocument/2006/math">
                    <m:r>
                      <a:rPr lang="en-US" altLang="zh-CN" b="0" i="1" smtClean="0">
                        <a:latin typeface="Cambria Math" panose="02040503050406030204" pitchFamily="18" charset="0"/>
                        <a:ea typeface="Cambria Math"/>
                      </a:rPr>
                      <m:t>𝑄</m:t>
                    </m:r>
                  </m:oMath>
                </a14:m>
                <a:r>
                  <a:rPr lang="zh-CN" altLang="en-US" dirty="0" smtClean="0">
                    <a:ea typeface="Cambria Math"/>
                  </a:rPr>
                  <a:t>中的一个子集（在实际应用中，只需要考虑可达子集即可），初始状态为</a:t>
                </a:r>
                <a14:m>
                  <m:oMath xmlns:m="http://schemas.openxmlformats.org/officeDocument/2006/math">
                    <m:r>
                      <m:rPr>
                        <m:sty m:val="p"/>
                      </m:rPr>
                      <a:rPr lang="en-US" altLang="zh-CN">
                        <a:latin typeface="Cambria Math" panose="02040503050406030204" pitchFamily="18" charset="0"/>
                        <a:ea typeface="楷体_GB2312" pitchFamily="49" charset="-122"/>
                      </a:rPr>
                      <m:t>A</m:t>
                    </m:r>
                  </m:oMath>
                </a14:m>
                <a:r>
                  <a:rPr lang="zh-CN" altLang="en-US" dirty="0" smtClean="0">
                    <a:ea typeface="Cambria Math"/>
                  </a:rPr>
                  <a:t>中</a:t>
                </a:r>
                <a:r>
                  <a:rPr lang="en-US" altLang="zh-CN" dirty="0" smtClean="0">
                    <a:ea typeface="Cambria Math"/>
                  </a:rPr>
                  <a:t>{</a:t>
                </a:r>
                <a14:m>
                  <m:oMath xmlns:m="http://schemas.openxmlformats.org/officeDocument/2006/math">
                    <m:sSub>
                      <m:sSubPr>
                        <m:ctrlPr>
                          <a:rPr lang="en-US" altLang="zh-CN" i="1" dirty="0" smtClean="0">
                            <a:latin typeface="Cambria Math" panose="02040503050406030204" pitchFamily="18" charset="0"/>
                            <a:ea typeface="Cambria Math"/>
                          </a:rPr>
                        </m:ctrlPr>
                      </m:sSubPr>
                      <m:e>
                        <m:r>
                          <a:rPr lang="en-US" altLang="zh-CN" b="0" i="1" dirty="0" smtClean="0">
                            <a:latin typeface="Cambria Math" panose="02040503050406030204" pitchFamily="18" charset="0"/>
                            <a:ea typeface="Cambria Math"/>
                          </a:rPr>
                          <m:t>𝑞</m:t>
                        </m:r>
                      </m:e>
                      <m:sub>
                        <m:r>
                          <a:rPr lang="en-US" altLang="zh-CN" b="0" i="1" dirty="0" smtClean="0">
                            <a:latin typeface="Cambria Math" panose="02040503050406030204" pitchFamily="18" charset="0"/>
                            <a:ea typeface="Cambria Math"/>
                          </a:rPr>
                          <m:t>0</m:t>
                        </m:r>
                      </m:sub>
                    </m:sSub>
                  </m:oMath>
                </a14:m>
                <a:r>
                  <a:rPr lang="en-US" altLang="zh-CN" dirty="0" smtClean="0">
                    <a:ea typeface="Cambria Math"/>
                  </a:rPr>
                  <a:t>}</a:t>
                </a:r>
                <a:r>
                  <a:rPr lang="zh-CN" altLang="en-US" dirty="0" smtClean="0">
                    <a:ea typeface="Cambria Math"/>
                  </a:rPr>
                  <a:t>集合对应的</a:t>
                </a:r>
                <a14:m>
                  <m:oMath xmlns:m="http://schemas.openxmlformats.org/officeDocument/2006/math">
                    <m:r>
                      <m:rPr>
                        <m:sty m:val="p"/>
                      </m:rPr>
                      <a:rPr lang="en-US" altLang="zh-CN">
                        <a:latin typeface="Cambria Math" panose="02040503050406030204" pitchFamily="18" charset="0"/>
                        <a:ea typeface="楷体_GB2312" pitchFamily="49" charset="-122"/>
                      </a:rPr>
                      <m:t>A</m:t>
                    </m:r>
                    <m:r>
                      <a:rPr lang="en-US" altLang="zh-CN">
                        <a:latin typeface="Cambria Math" panose="02040503050406030204" pitchFamily="18" charset="0"/>
                        <a:ea typeface="楷体_GB2312" pitchFamily="49" charset="-122"/>
                      </a:rPr>
                      <m:t>′</m:t>
                    </m:r>
                  </m:oMath>
                </a14:m>
                <a:r>
                  <a:rPr lang="zh-CN" altLang="en-US" dirty="0" smtClean="0">
                    <a:ea typeface="Cambria Math"/>
                  </a:rPr>
                  <a:t>中的状态，结束状态集为</a:t>
                </a:r>
                <a14:m>
                  <m:oMath xmlns:m="http://schemas.openxmlformats.org/officeDocument/2006/math">
                    <m:r>
                      <m:rPr>
                        <m:sty m:val="p"/>
                      </m:rPr>
                      <a:rPr lang="en-US" altLang="zh-CN">
                        <a:latin typeface="Cambria Math" panose="02040503050406030204" pitchFamily="18" charset="0"/>
                        <a:ea typeface="楷体_GB2312" pitchFamily="49" charset="-122"/>
                      </a:rPr>
                      <m:t>A</m:t>
                    </m:r>
                  </m:oMath>
                </a14:m>
                <a:r>
                  <a:rPr lang="zh-CN" altLang="en-US" dirty="0" smtClean="0">
                    <a:ea typeface="Cambria Math"/>
                  </a:rPr>
                  <a:t>中所有的包含</a:t>
                </a:r>
                <a14:m>
                  <m:oMath xmlns:m="http://schemas.openxmlformats.org/officeDocument/2006/math">
                    <m:r>
                      <m:rPr>
                        <m:sty m:val="p"/>
                      </m:rPr>
                      <a:rPr lang="en-US" altLang="zh-CN">
                        <a:latin typeface="Cambria Math" panose="02040503050406030204" pitchFamily="18" charset="0"/>
                        <a:ea typeface="楷体_GB2312" pitchFamily="49" charset="-122"/>
                      </a:rPr>
                      <m:t>A</m:t>
                    </m:r>
                  </m:oMath>
                </a14:m>
                <a:r>
                  <a:rPr lang="zh-CN" altLang="en-US" dirty="0" smtClean="0">
                    <a:ea typeface="Cambria Math"/>
                  </a:rPr>
                  <a:t>的结束状态的状态子集所对应的</a:t>
                </a:r>
                <a14:m>
                  <m:oMath xmlns:m="http://schemas.openxmlformats.org/officeDocument/2006/math">
                    <m:r>
                      <m:rPr>
                        <m:sty m:val="p"/>
                      </m:rPr>
                      <a:rPr lang="en-US" altLang="zh-CN">
                        <a:latin typeface="Cambria Math" panose="02040503050406030204" pitchFamily="18" charset="0"/>
                        <a:ea typeface="楷体_GB2312" pitchFamily="49" charset="-122"/>
                      </a:rPr>
                      <m:t>A</m:t>
                    </m:r>
                    <m:r>
                      <a:rPr lang="en-US" altLang="zh-CN">
                        <a:latin typeface="Cambria Math" panose="02040503050406030204" pitchFamily="18" charset="0"/>
                        <a:ea typeface="楷体_GB2312" pitchFamily="49" charset="-122"/>
                      </a:rPr>
                      <m:t>′</m:t>
                    </m:r>
                  </m:oMath>
                </a14:m>
                <a:r>
                  <a:rPr lang="zh-CN" altLang="en-US" dirty="0">
                    <a:ea typeface="Cambria Math"/>
                  </a:rPr>
                  <a:t>中的</a:t>
                </a:r>
                <a:r>
                  <a:rPr lang="zh-CN" altLang="en-US" dirty="0" smtClean="0">
                    <a:ea typeface="Cambria Math"/>
                  </a:rPr>
                  <a:t>状态，转移函数由上述方法计算。</a:t>
                </a:r>
                <a:endParaRPr lang="en-US" altLang="zh-CN" dirty="0" smtClean="0">
                  <a:ea typeface="Cambria Math"/>
                </a:endParaRPr>
              </a:p>
              <a:p>
                <a:pPr marL="285750" lvl="1" indent="-285750">
                  <a:spcBef>
                    <a:spcPts val="1000"/>
                  </a:spcBef>
                </a:pPr>
                <a:r>
                  <a:rPr lang="zh-CN" altLang="en-US" dirty="0" smtClean="0">
                    <a:ea typeface="Cambria Math"/>
                  </a:rPr>
                  <a:t>虽然子集构造法得到的</a:t>
                </a:r>
                <a14:m>
                  <m:oMath xmlns:m="http://schemas.openxmlformats.org/officeDocument/2006/math">
                    <m:r>
                      <a:rPr lang="en-US" altLang="zh-CN" i="1">
                        <a:latin typeface="Cambria Math" panose="02040503050406030204" pitchFamily="18" charset="0"/>
                        <a:ea typeface="楷体_GB2312" pitchFamily="49" charset="-122"/>
                      </a:rPr>
                      <m:t>𝐷𝐹𝐴</m:t>
                    </m:r>
                    <m:r>
                      <a:rPr lang="en-US" altLang="zh-CN" i="1">
                        <a:latin typeface="Cambria Math" panose="02040503050406030204" pitchFamily="18" charset="0"/>
                        <a:ea typeface="楷体_GB2312" pitchFamily="49" charset="-122"/>
                      </a:rPr>
                      <m:t> </m:t>
                    </m:r>
                    <m:r>
                      <m:rPr>
                        <m:sty m:val="p"/>
                      </m:rPr>
                      <a:rPr lang="en-US" altLang="zh-CN">
                        <a:latin typeface="Cambria Math" panose="02040503050406030204" pitchFamily="18" charset="0"/>
                        <a:ea typeface="楷体_GB2312" pitchFamily="49" charset="-122"/>
                      </a:rPr>
                      <m:t>A</m:t>
                    </m:r>
                    <m:r>
                      <a:rPr lang="en-US" altLang="zh-CN">
                        <a:latin typeface="Cambria Math" panose="02040503050406030204" pitchFamily="18" charset="0"/>
                        <a:ea typeface="楷体_GB2312" pitchFamily="49" charset="-122"/>
                      </a:rPr>
                      <m:t>′</m:t>
                    </m:r>
                  </m:oMath>
                </a14:m>
                <a:r>
                  <a:rPr lang="zh-CN" altLang="en-US" dirty="0" smtClean="0">
                    <a:ea typeface="Cambria Math"/>
                  </a:rPr>
                  <a:t>的状态数量在最坏情况下会</a:t>
                </a:r>
                <a14:m>
                  <m:oMath xmlns:m="http://schemas.openxmlformats.org/officeDocument/2006/math">
                    <m:r>
                      <a:rPr lang="zh-CN" altLang="en-US" i="1">
                        <a:latin typeface="Cambria Math" panose="02040503050406030204" pitchFamily="18" charset="0"/>
                        <a:ea typeface="Cambria Math"/>
                      </a:rPr>
                      <m:t>达到</m:t>
                    </m:r>
                    <m:sSup>
                      <m:sSupPr>
                        <m:ctrlPr>
                          <a:rPr lang="en-US" altLang="zh-CN" i="1">
                            <a:latin typeface="Cambria Math" panose="02040503050406030204" pitchFamily="18" charset="0"/>
                            <a:ea typeface="Cambria Math"/>
                          </a:rPr>
                        </m:ctrlPr>
                      </m:sSupPr>
                      <m:e>
                        <m:r>
                          <a:rPr lang="en-US" altLang="zh-CN" i="1">
                            <a:latin typeface="Cambria Math" panose="02040503050406030204" pitchFamily="18" charset="0"/>
                            <a:ea typeface="Cambria Math"/>
                          </a:rPr>
                          <m:t>2</m:t>
                        </m:r>
                      </m:e>
                      <m:sup>
                        <m:r>
                          <a:rPr lang="en-US" altLang="zh-CN" i="1">
                            <a:latin typeface="Cambria Math" panose="02040503050406030204" pitchFamily="18" charset="0"/>
                            <a:ea typeface="Cambria Math"/>
                          </a:rPr>
                          <m:t>|</m:t>
                        </m:r>
                        <m:r>
                          <a:rPr lang="en-US" altLang="zh-CN" i="1">
                            <a:latin typeface="Cambria Math" panose="02040503050406030204" pitchFamily="18" charset="0"/>
                            <a:ea typeface="Cambria Math"/>
                          </a:rPr>
                          <m:t>𝑄</m:t>
                        </m:r>
                        <m:r>
                          <a:rPr lang="en-US" altLang="zh-CN" i="1">
                            <a:latin typeface="Cambria Math" panose="02040503050406030204" pitchFamily="18" charset="0"/>
                            <a:ea typeface="Cambria Math"/>
                          </a:rPr>
                          <m:t>|</m:t>
                        </m:r>
                      </m:sup>
                    </m:sSup>
                  </m:oMath>
                </a14:m>
                <a:r>
                  <a:rPr lang="zh-CN" altLang="en-US" dirty="0" smtClean="0">
                    <a:ea typeface="Cambria Math"/>
                  </a:rPr>
                  <a:t>，但在实践中，经验告诉我们多数</a:t>
                </a:r>
                <a14:m>
                  <m:oMath xmlns:m="http://schemas.openxmlformats.org/officeDocument/2006/math">
                    <m:r>
                      <a:rPr lang="zh-CN" altLang="en-US" i="1" dirty="0">
                        <a:latin typeface="Cambria Math" panose="02040503050406030204" pitchFamily="18" charset="0"/>
                        <a:ea typeface="楷体_GB2312" pitchFamily="49" charset="-122"/>
                      </a:rPr>
                      <m:t>情况</m:t>
                    </m:r>
                    <m:r>
                      <a:rPr lang="zh-CN" altLang="en-US" i="1" dirty="0" smtClean="0">
                        <a:latin typeface="Cambria Math" panose="02040503050406030204" pitchFamily="18" charset="0"/>
                        <a:ea typeface="楷体_GB2312" pitchFamily="49" charset="-122"/>
                      </a:rPr>
                      <m:t>下</m:t>
                    </m:r>
                    <m:r>
                      <a:rPr lang="en-US" altLang="zh-CN" i="1">
                        <a:latin typeface="Cambria Math" panose="02040503050406030204" pitchFamily="18" charset="0"/>
                        <a:ea typeface="楷体_GB2312" pitchFamily="49" charset="-122"/>
                      </a:rPr>
                      <m:t>𝐷𝐹𝐴</m:t>
                    </m:r>
                  </m:oMath>
                </a14:m>
                <a:r>
                  <a:rPr lang="zh-CN" altLang="en-US" dirty="0" smtClean="0">
                    <a:ea typeface="Cambria Math"/>
                  </a:rPr>
                  <a:t>与</a:t>
                </a:r>
                <a14:m>
                  <m:oMath xmlns:m="http://schemas.openxmlformats.org/officeDocument/2006/math">
                    <m:r>
                      <a:rPr lang="en-US" altLang="zh-CN" i="1">
                        <a:latin typeface="Cambria Math" panose="02040503050406030204" pitchFamily="18" charset="0"/>
                        <a:ea typeface="楷体_GB2312" pitchFamily="49" charset="-122"/>
                      </a:rPr>
                      <m:t>𝑁𝐹𝐴</m:t>
                    </m:r>
                  </m:oMath>
                </a14:m>
                <a:r>
                  <a:rPr lang="zh-CN" altLang="en-US" dirty="0" smtClean="0">
                    <a:ea typeface="Cambria Math"/>
                  </a:rPr>
                  <a:t>的状态数大体相当。</a:t>
                </a:r>
                <a:endParaRPr lang="en-US" altLang="zh-CN" dirty="0" smtClean="0">
                  <a:ea typeface="Cambria Math"/>
                </a:endParaRPr>
              </a:p>
              <a:p>
                <a:pPr marL="285750" lvl="1" indent="-285750">
                  <a:spcBef>
                    <a:spcPts val="1000"/>
                  </a:spcBef>
                </a:pPr>
                <a:endParaRPr lang="en-US" altLang="zh-CN" dirty="0" smtClean="0">
                  <a:ea typeface="Cambria Math"/>
                </a:endParaRPr>
              </a:p>
              <a:p>
                <a:endParaRPr lang="en-US" altLang="zh-CN" dirty="0" smtClean="0">
                  <a:ea typeface="Cambria Math"/>
                </a:endParaRPr>
              </a:p>
              <a:p>
                <a:endParaRPr lang="en-US" altLang="zh-CN" b="0" dirty="0" smtClean="0">
                  <a:ea typeface="Cambria Math"/>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41412" y="2249486"/>
                <a:ext cx="9905999" cy="4026185"/>
              </a:xfrm>
              <a:blipFill rotWithShape="0">
                <a:blip r:embed="rId2"/>
                <a:stretch>
                  <a:fillRect l="-738" t="-1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50312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AutoShape 3">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36" name="AutoShape 4">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37" name="AutoShape 5">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38" name="AutoShape 6">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45" name="Text Box 13"/>
          <p:cNvSpPr txBox="1">
            <a:spLocks noChangeArrowheads="1"/>
          </p:cNvSpPr>
          <p:nvPr/>
        </p:nvSpPr>
        <p:spPr bwMode="auto">
          <a:xfrm>
            <a:off x="2971800" y="2809876"/>
            <a:ext cx="304800" cy="466725"/>
          </a:xfrm>
          <a:prstGeom prst="rect">
            <a:avLst/>
          </a:prstGeom>
          <a:noFill/>
          <a:ln w="9525">
            <a:noFill/>
            <a:miter lim="800000"/>
            <a:headEnd/>
            <a:tailEnd/>
          </a:ln>
          <a:effectLst/>
        </p:spPr>
        <p:txBody>
          <a:bodyPr>
            <a:spAutoFit/>
          </a:bodyPr>
          <a:lstStyle/>
          <a:p>
            <a:pPr algn="l"/>
            <a:r>
              <a:rPr lang="en-US" altLang="zh-CN" sz="2400" dirty="0"/>
              <a:t>p</a:t>
            </a:r>
            <a:endParaRPr lang="en-US" altLang="zh-CN" sz="2400" baseline="-25000" dirty="0"/>
          </a:p>
        </p:txBody>
      </p:sp>
      <p:sp>
        <p:nvSpPr>
          <p:cNvPr id="69646" name="Text Box 14"/>
          <p:cNvSpPr txBox="1">
            <a:spLocks noChangeArrowheads="1"/>
          </p:cNvSpPr>
          <p:nvPr/>
        </p:nvSpPr>
        <p:spPr bwMode="auto">
          <a:xfrm>
            <a:off x="2971800" y="3267076"/>
            <a:ext cx="304800" cy="466725"/>
          </a:xfrm>
          <a:prstGeom prst="rect">
            <a:avLst/>
          </a:prstGeom>
          <a:noFill/>
          <a:ln w="9525">
            <a:noFill/>
            <a:miter lim="800000"/>
            <a:headEnd/>
            <a:tailEnd/>
          </a:ln>
          <a:effectLst/>
        </p:spPr>
        <p:txBody>
          <a:bodyPr>
            <a:spAutoFit/>
          </a:bodyPr>
          <a:lstStyle/>
          <a:p>
            <a:pPr algn="l"/>
            <a:r>
              <a:rPr lang="en-US" altLang="zh-CN" sz="2400" dirty="0"/>
              <a:t>q</a:t>
            </a:r>
            <a:endParaRPr lang="en-US" altLang="zh-CN" sz="2400" baseline="-25000" dirty="0"/>
          </a:p>
        </p:txBody>
      </p:sp>
      <p:sp>
        <p:nvSpPr>
          <p:cNvPr id="69647" name="Text Box 15"/>
          <p:cNvSpPr txBox="1">
            <a:spLocks noChangeArrowheads="1"/>
          </p:cNvSpPr>
          <p:nvPr/>
        </p:nvSpPr>
        <p:spPr bwMode="auto">
          <a:xfrm>
            <a:off x="2743200" y="3724276"/>
            <a:ext cx="685800" cy="466725"/>
          </a:xfrm>
          <a:prstGeom prst="rect">
            <a:avLst/>
          </a:prstGeom>
          <a:noFill/>
          <a:ln w="9525">
            <a:noFill/>
            <a:miter lim="800000"/>
            <a:headEnd/>
            <a:tailEnd/>
          </a:ln>
          <a:effectLst/>
        </p:spPr>
        <p:txBody>
          <a:bodyPr>
            <a:spAutoFit/>
          </a:bodyPr>
          <a:lstStyle/>
          <a:p>
            <a:pPr algn="l"/>
            <a:r>
              <a:rPr lang="en-US" altLang="zh-CN" sz="2400">
                <a:sym typeface="Symbol" pitchFamily="18" charset="2"/>
              </a:rPr>
              <a:t> </a:t>
            </a:r>
            <a:r>
              <a:rPr lang="en-US" altLang="zh-CN" sz="2400"/>
              <a:t>r</a:t>
            </a:r>
          </a:p>
        </p:txBody>
      </p:sp>
      <p:sp>
        <p:nvSpPr>
          <p:cNvPr id="69648" name="Line 16"/>
          <p:cNvSpPr>
            <a:spLocks noChangeShapeType="1"/>
          </p:cNvSpPr>
          <p:nvPr/>
        </p:nvSpPr>
        <p:spPr bwMode="auto">
          <a:xfrm>
            <a:off x="2590800" y="2657475"/>
            <a:ext cx="2819400" cy="0"/>
          </a:xfrm>
          <a:prstGeom prst="line">
            <a:avLst/>
          </a:prstGeom>
          <a:noFill/>
          <a:ln w="9525">
            <a:solidFill>
              <a:schemeClr val="tx1"/>
            </a:solidFill>
            <a:miter lim="800000"/>
            <a:headEnd/>
            <a:tailEnd/>
          </a:ln>
          <a:effectLst/>
        </p:spPr>
        <p:txBody>
          <a:bodyPr wrap="none"/>
          <a:lstStyle/>
          <a:p>
            <a:endParaRPr lang="zh-CN" altLang="en-US"/>
          </a:p>
        </p:txBody>
      </p:sp>
      <p:sp>
        <p:nvSpPr>
          <p:cNvPr id="69649" name="Line 17"/>
          <p:cNvSpPr>
            <a:spLocks noChangeShapeType="1"/>
          </p:cNvSpPr>
          <p:nvPr/>
        </p:nvSpPr>
        <p:spPr bwMode="auto">
          <a:xfrm>
            <a:off x="2590800" y="2733675"/>
            <a:ext cx="2819400" cy="0"/>
          </a:xfrm>
          <a:prstGeom prst="line">
            <a:avLst/>
          </a:prstGeom>
          <a:noFill/>
          <a:ln w="9525">
            <a:solidFill>
              <a:schemeClr val="tx1"/>
            </a:solidFill>
            <a:miter lim="800000"/>
            <a:headEnd/>
            <a:tailEnd/>
          </a:ln>
          <a:effectLst/>
        </p:spPr>
        <p:txBody>
          <a:bodyPr wrap="none"/>
          <a:lstStyle/>
          <a:p>
            <a:endParaRPr lang="zh-CN" altLang="en-US"/>
          </a:p>
        </p:txBody>
      </p:sp>
      <p:sp>
        <p:nvSpPr>
          <p:cNvPr id="69650" name="Line 18"/>
          <p:cNvSpPr>
            <a:spLocks noChangeShapeType="1"/>
          </p:cNvSpPr>
          <p:nvPr/>
        </p:nvSpPr>
        <p:spPr bwMode="auto">
          <a:xfrm>
            <a:off x="3352800" y="2124075"/>
            <a:ext cx="0" cy="533400"/>
          </a:xfrm>
          <a:prstGeom prst="line">
            <a:avLst/>
          </a:prstGeom>
          <a:noFill/>
          <a:ln w="9525">
            <a:solidFill>
              <a:srgbClr val="800080"/>
            </a:solidFill>
            <a:miter lim="800000"/>
            <a:headEnd/>
            <a:tailEnd/>
          </a:ln>
          <a:effectLst/>
        </p:spPr>
        <p:txBody>
          <a:bodyPr wrap="none"/>
          <a:lstStyle/>
          <a:p>
            <a:endParaRPr lang="zh-CN" altLang="en-US"/>
          </a:p>
        </p:txBody>
      </p:sp>
      <p:sp>
        <p:nvSpPr>
          <p:cNvPr id="69651" name="Line 19"/>
          <p:cNvSpPr>
            <a:spLocks noChangeShapeType="1"/>
          </p:cNvSpPr>
          <p:nvPr/>
        </p:nvSpPr>
        <p:spPr bwMode="auto">
          <a:xfrm>
            <a:off x="3352800" y="2733675"/>
            <a:ext cx="0" cy="1447800"/>
          </a:xfrm>
          <a:prstGeom prst="line">
            <a:avLst/>
          </a:prstGeom>
          <a:noFill/>
          <a:ln w="9525">
            <a:solidFill>
              <a:srgbClr val="800080"/>
            </a:solidFill>
            <a:miter lim="800000"/>
            <a:headEnd/>
            <a:tailEnd/>
          </a:ln>
          <a:effectLst/>
        </p:spPr>
        <p:txBody>
          <a:bodyPr wrap="none"/>
          <a:lstStyle/>
          <a:p>
            <a:endParaRPr lang="zh-CN" altLang="en-US"/>
          </a:p>
        </p:txBody>
      </p:sp>
      <p:sp>
        <p:nvSpPr>
          <p:cNvPr id="69652" name="Line 20"/>
          <p:cNvSpPr>
            <a:spLocks noChangeShapeType="1"/>
          </p:cNvSpPr>
          <p:nvPr/>
        </p:nvSpPr>
        <p:spPr bwMode="auto">
          <a:xfrm>
            <a:off x="3429000" y="2124075"/>
            <a:ext cx="0" cy="533400"/>
          </a:xfrm>
          <a:prstGeom prst="line">
            <a:avLst/>
          </a:prstGeom>
          <a:noFill/>
          <a:ln w="9525">
            <a:solidFill>
              <a:srgbClr val="800080"/>
            </a:solidFill>
            <a:miter lim="800000"/>
            <a:headEnd/>
            <a:tailEnd/>
          </a:ln>
          <a:effectLst/>
        </p:spPr>
        <p:txBody>
          <a:bodyPr wrap="none"/>
          <a:lstStyle/>
          <a:p>
            <a:endParaRPr lang="zh-CN" altLang="en-US"/>
          </a:p>
        </p:txBody>
      </p:sp>
      <p:sp>
        <p:nvSpPr>
          <p:cNvPr id="69653" name="Line 21"/>
          <p:cNvSpPr>
            <a:spLocks noChangeShapeType="1"/>
          </p:cNvSpPr>
          <p:nvPr/>
        </p:nvSpPr>
        <p:spPr bwMode="auto">
          <a:xfrm>
            <a:off x="3429000" y="2733675"/>
            <a:ext cx="0" cy="1447800"/>
          </a:xfrm>
          <a:prstGeom prst="line">
            <a:avLst/>
          </a:prstGeom>
          <a:noFill/>
          <a:ln w="9525">
            <a:solidFill>
              <a:srgbClr val="800080"/>
            </a:solidFill>
            <a:miter lim="800000"/>
            <a:headEnd/>
            <a:tailEnd/>
          </a:ln>
          <a:effectLst/>
        </p:spPr>
        <p:txBody>
          <a:bodyPr wrap="none"/>
          <a:lstStyle/>
          <a:p>
            <a:endParaRPr lang="zh-CN" altLang="en-US"/>
          </a:p>
        </p:txBody>
      </p:sp>
      <p:sp>
        <p:nvSpPr>
          <p:cNvPr id="69654" name="Line 22"/>
          <p:cNvSpPr>
            <a:spLocks noChangeShapeType="1"/>
          </p:cNvSpPr>
          <p:nvPr/>
        </p:nvSpPr>
        <p:spPr bwMode="auto">
          <a:xfrm>
            <a:off x="4267200" y="2124075"/>
            <a:ext cx="0" cy="533400"/>
          </a:xfrm>
          <a:prstGeom prst="line">
            <a:avLst/>
          </a:prstGeom>
          <a:noFill/>
          <a:ln w="9525">
            <a:solidFill>
              <a:srgbClr val="800080"/>
            </a:solidFill>
            <a:miter lim="800000"/>
            <a:headEnd/>
            <a:tailEnd/>
          </a:ln>
          <a:effectLst/>
        </p:spPr>
        <p:txBody>
          <a:bodyPr wrap="none"/>
          <a:lstStyle/>
          <a:p>
            <a:endParaRPr lang="zh-CN" altLang="en-US"/>
          </a:p>
        </p:txBody>
      </p:sp>
      <p:sp>
        <p:nvSpPr>
          <p:cNvPr id="69655" name="Line 23"/>
          <p:cNvSpPr>
            <a:spLocks noChangeShapeType="1"/>
          </p:cNvSpPr>
          <p:nvPr/>
        </p:nvSpPr>
        <p:spPr bwMode="auto">
          <a:xfrm>
            <a:off x="4267200" y="2733675"/>
            <a:ext cx="0" cy="1447800"/>
          </a:xfrm>
          <a:prstGeom prst="line">
            <a:avLst/>
          </a:prstGeom>
          <a:noFill/>
          <a:ln w="9525">
            <a:solidFill>
              <a:srgbClr val="800080"/>
            </a:solidFill>
            <a:miter lim="800000"/>
            <a:headEnd/>
            <a:tailEnd/>
          </a:ln>
          <a:effectLst/>
        </p:spPr>
        <p:txBody>
          <a:bodyPr wrap="none"/>
          <a:lstStyle/>
          <a:p>
            <a:endParaRPr lang="zh-CN" altLang="en-US"/>
          </a:p>
        </p:txBody>
      </p:sp>
      <p:sp>
        <p:nvSpPr>
          <p:cNvPr id="69656" name="Text Box 24"/>
          <p:cNvSpPr txBox="1">
            <a:spLocks noChangeArrowheads="1"/>
          </p:cNvSpPr>
          <p:nvPr/>
        </p:nvSpPr>
        <p:spPr bwMode="auto">
          <a:xfrm>
            <a:off x="3657600" y="2124076"/>
            <a:ext cx="304800" cy="466725"/>
          </a:xfrm>
          <a:prstGeom prst="rect">
            <a:avLst/>
          </a:prstGeom>
          <a:noFill/>
          <a:ln w="9525">
            <a:noFill/>
            <a:miter lim="800000"/>
            <a:headEnd/>
            <a:tailEnd/>
          </a:ln>
          <a:effectLst/>
        </p:spPr>
        <p:txBody>
          <a:bodyPr>
            <a:spAutoFit/>
          </a:bodyPr>
          <a:lstStyle/>
          <a:p>
            <a:pPr algn="l"/>
            <a:r>
              <a:rPr lang="en-US" altLang="zh-CN" sz="2400"/>
              <a:t>0</a:t>
            </a:r>
            <a:endParaRPr lang="en-US" altLang="zh-CN" sz="2400" baseline="-25000"/>
          </a:p>
        </p:txBody>
      </p:sp>
      <p:sp>
        <p:nvSpPr>
          <p:cNvPr id="69657" name="Line 25"/>
          <p:cNvSpPr>
            <a:spLocks noChangeShapeType="1"/>
          </p:cNvSpPr>
          <p:nvPr/>
        </p:nvSpPr>
        <p:spPr bwMode="auto">
          <a:xfrm>
            <a:off x="2667000" y="3114675"/>
            <a:ext cx="304800" cy="0"/>
          </a:xfrm>
          <a:prstGeom prst="line">
            <a:avLst/>
          </a:prstGeom>
          <a:noFill/>
          <a:ln w="9525">
            <a:solidFill>
              <a:srgbClr val="800080"/>
            </a:solidFill>
            <a:miter lim="800000"/>
            <a:headEnd/>
            <a:tailEnd type="triangle" w="med" len="med"/>
          </a:ln>
          <a:effectLst/>
        </p:spPr>
        <p:txBody>
          <a:bodyPr wrap="none"/>
          <a:lstStyle/>
          <a:p>
            <a:endParaRPr lang="zh-CN" altLang="en-US"/>
          </a:p>
        </p:txBody>
      </p:sp>
      <p:sp>
        <p:nvSpPr>
          <p:cNvPr id="69658" name="Text Box 26"/>
          <p:cNvSpPr txBox="1">
            <a:spLocks noChangeArrowheads="1"/>
          </p:cNvSpPr>
          <p:nvPr/>
        </p:nvSpPr>
        <p:spPr bwMode="auto">
          <a:xfrm>
            <a:off x="3505200" y="2809876"/>
            <a:ext cx="685800" cy="466725"/>
          </a:xfrm>
          <a:prstGeom prst="rect">
            <a:avLst/>
          </a:prstGeom>
          <a:noFill/>
          <a:ln w="9525">
            <a:noFill/>
            <a:miter lim="800000"/>
            <a:headEnd/>
            <a:tailEnd/>
          </a:ln>
          <a:effectLst/>
        </p:spPr>
        <p:txBody>
          <a:bodyPr>
            <a:spAutoFit/>
          </a:bodyPr>
          <a:lstStyle/>
          <a:p>
            <a:pPr algn="l"/>
            <a:r>
              <a:rPr lang="en-US" altLang="zh-CN" sz="2400"/>
              <a:t>{ q }</a:t>
            </a:r>
            <a:endParaRPr lang="en-US" altLang="zh-CN" sz="2400" baseline="-25000"/>
          </a:p>
        </p:txBody>
      </p:sp>
      <p:sp>
        <p:nvSpPr>
          <p:cNvPr id="69659" name="Text Box 27"/>
          <p:cNvSpPr txBox="1">
            <a:spLocks noChangeArrowheads="1"/>
          </p:cNvSpPr>
          <p:nvPr/>
        </p:nvSpPr>
        <p:spPr bwMode="auto">
          <a:xfrm>
            <a:off x="4572000" y="2809876"/>
            <a:ext cx="533400" cy="466725"/>
          </a:xfrm>
          <a:prstGeom prst="rect">
            <a:avLst/>
          </a:prstGeom>
          <a:noFill/>
          <a:ln w="9525">
            <a:noFill/>
            <a:miter lim="800000"/>
            <a:headEnd/>
            <a:tailEnd/>
          </a:ln>
          <a:effectLst/>
        </p:spPr>
        <p:txBody>
          <a:bodyPr>
            <a:spAutoFit/>
          </a:bodyPr>
          <a:lstStyle/>
          <a:p>
            <a:pPr algn="l"/>
            <a:r>
              <a:rPr lang="en-US" altLang="zh-CN" sz="2400">
                <a:sym typeface="Symbol" pitchFamily="18" charset="2"/>
              </a:rPr>
              <a:t></a:t>
            </a:r>
            <a:endParaRPr lang="en-US" altLang="zh-CN" sz="2400" baseline="-25000"/>
          </a:p>
        </p:txBody>
      </p:sp>
      <p:sp>
        <p:nvSpPr>
          <p:cNvPr id="69660" name="Text Box 28"/>
          <p:cNvSpPr txBox="1">
            <a:spLocks noChangeArrowheads="1"/>
          </p:cNvSpPr>
          <p:nvPr/>
        </p:nvSpPr>
        <p:spPr bwMode="auto">
          <a:xfrm>
            <a:off x="3505200" y="3267076"/>
            <a:ext cx="761998" cy="461665"/>
          </a:xfrm>
          <a:prstGeom prst="rect">
            <a:avLst/>
          </a:prstGeom>
          <a:noFill/>
          <a:ln w="9525">
            <a:noFill/>
            <a:miter lim="800000"/>
            <a:headEnd/>
            <a:tailEnd/>
          </a:ln>
          <a:effectLst/>
        </p:spPr>
        <p:txBody>
          <a:bodyPr wrap="square">
            <a:spAutoFit/>
          </a:bodyPr>
          <a:lstStyle/>
          <a:p>
            <a:pPr algn="l"/>
            <a:r>
              <a:rPr lang="en-US" altLang="zh-CN" sz="2400" dirty="0"/>
              <a:t>{ q }</a:t>
            </a:r>
          </a:p>
        </p:txBody>
      </p:sp>
      <p:sp>
        <p:nvSpPr>
          <p:cNvPr id="69661" name="Text Box 29"/>
          <p:cNvSpPr txBox="1">
            <a:spLocks noChangeArrowheads="1"/>
          </p:cNvSpPr>
          <p:nvPr/>
        </p:nvSpPr>
        <p:spPr bwMode="auto">
          <a:xfrm>
            <a:off x="3581400" y="3724276"/>
            <a:ext cx="533400" cy="466725"/>
          </a:xfrm>
          <a:prstGeom prst="rect">
            <a:avLst/>
          </a:prstGeom>
          <a:noFill/>
          <a:ln w="9525">
            <a:noFill/>
            <a:miter lim="800000"/>
            <a:headEnd/>
            <a:tailEnd/>
          </a:ln>
          <a:effectLst/>
        </p:spPr>
        <p:txBody>
          <a:bodyPr>
            <a:spAutoFit/>
          </a:bodyPr>
          <a:lstStyle/>
          <a:p>
            <a:pPr algn="l"/>
            <a:r>
              <a:rPr lang="en-US" altLang="zh-CN" sz="2400">
                <a:sym typeface="Symbol" pitchFamily="18" charset="2"/>
              </a:rPr>
              <a:t></a:t>
            </a:r>
            <a:endParaRPr lang="en-US" altLang="zh-CN" sz="2400" baseline="-25000"/>
          </a:p>
        </p:txBody>
      </p:sp>
      <p:sp>
        <p:nvSpPr>
          <p:cNvPr id="69662" name="Text Box 30"/>
          <p:cNvSpPr txBox="1">
            <a:spLocks noChangeArrowheads="1"/>
          </p:cNvSpPr>
          <p:nvPr/>
        </p:nvSpPr>
        <p:spPr bwMode="auto">
          <a:xfrm>
            <a:off x="4343400" y="3257551"/>
            <a:ext cx="914400" cy="466725"/>
          </a:xfrm>
          <a:prstGeom prst="rect">
            <a:avLst/>
          </a:prstGeom>
          <a:noFill/>
          <a:ln w="9525">
            <a:noFill/>
            <a:miter lim="800000"/>
            <a:headEnd/>
            <a:tailEnd/>
          </a:ln>
          <a:effectLst/>
        </p:spPr>
        <p:txBody>
          <a:bodyPr>
            <a:spAutoFit/>
          </a:bodyPr>
          <a:lstStyle/>
          <a:p>
            <a:pPr algn="l"/>
            <a:r>
              <a:rPr lang="en-US" altLang="zh-CN" sz="2400"/>
              <a:t>{ q</a:t>
            </a:r>
            <a:r>
              <a:rPr lang="en-US" altLang="zh-CN" sz="2400">
                <a:latin typeface="Arial" pitchFamily="34" charset="0"/>
              </a:rPr>
              <a:t>, r</a:t>
            </a:r>
            <a:r>
              <a:rPr lang="en-US" altLang="zh-CN" sz="2400"/>
              <a:t> }</a:t>
            </a:r>
          </a:p>
        </p:txBody>
      </p:sp>
      <p:sp>
        <p:nvSpPr>
          <p:cNvPr id="69663" name="Text Box 31"/>
          <p:cNvSpPr txBox="1">
            <a:spLocks noChangeArrowheads="1"/>
          </p:cNvSpPr>
          <p:nvPr/>
        </p:nvSpPr>
        <p:spPr bwMode="auto">
          <a:xfrm>
            <a:off x="4572000" y="3724276"/>
            <a:ext cx="533400" cy="466725"/>
          </a:xfrm>
          <a:prstGeom prst="rect">
            <a:avLst/>
          </a:prstGeom>
          <a:noFill/>
          <a:ln w="9525">
            <a:noFill/>
            <a:miter lim="800000"/>
            <a:headEnd/>
            <a:tailEnd/>
          </a:ln>
          <a:effectLst/>
        </p:spPr>
        <p:txBody>
          <a:bodyPr>
            <a:spAutoFit/>
          </a:bodyPr>
          <a:lstStyle/>
          <a:p>
            <a:pPr algn="l"/>
            <a:r>
              <a:rPr lang="en-US" altLang="zh-CN" sz="2400">
                <a:sym typeface="Symbol" pitchFamily="18" charset="2"/>
              </a:rPr>
              <a:t></a:t>
            </a:r>
            <a:endParaRPr lang="en-US" altLang="zh-CN" sz="2400" baseline="-25000"/>
          </a:p>
        </p:txBody>
      </p:sp>
      <p:sp>
        <p:nvSpPr>
          <p:cNvPr id="69664" name="Text Box 32"/>
          <p:cNvSpPr txBox="1">
            <a:spLocks noChangeArrowheads="1"/>
          </p:cNvSpPr>
          <p:nvPr/>
        </p:nvSpPr>
        <p:spPr bwMode="auto">
          <a:xfrm>
            <a:off x="4572000" y="2114551"/>
            <a:ext cx="304800" cy="466725"/>
          </a:xfrm>
          <a:prstGeom prst="rect">
            <a:avLst/>
          </a:prstGeom>
          <a:noFill/>
          <a:ln w="9525">
            <a:noFill/>
            <a:miter lim="800000"/>
            <a:headEnd/>
            <a:tailEnd/>
          </a:ln>
          <a:effectLst/>
        </p:spPr>
        <p:txBody>
          <a:bodyPr>
            <a:spAutoFit/>
          </a:bodyPr>
          <a:lstStyle/>
          <a:p>
            <a:pPr algn="l"/>
            <a:r>
              <a:rPr lang="en-US" altLang="zh-CN" sz="2400"/>
              <a:t>1</a:t>
            </a:r>
            <a:endParaRPr lang="en-US" altLang="zh-CN" sz="2400" baseline="-25000"/>
          </a:p>
        </p:txBody>
      </p:sp>
      <p:sp>
        <p:nvSpPr>
          <p:cNvPr id="69668" name="Line 36"/>
          <p:cNvSpPr>
            <a:spLocks noChangeShapeType="1"/>
          </p:cNvSpPr>
          <p:nvPr/>
        </p:nvSpPr>
        <p:spPr bwMode="auto">
          <a:xfrm>
            <a:off x="6400800" y="2667001"/>
            <a:ext cx="3581400" cy="9525"/>
          </a:xfrm>
          <a:prstGeom prst="line">
            <a:avLst/>
          </a:prstGeom>
          <a:noFill/>
          <a:ln w="9525">
            <a:solidFill>
              <a:schemeClr val="tx1"/>
            </a:solidFill>
            <a:miter lim="800000"/>
            <a:headEnd/>
            <a:tailEnd/>
          </a:ln>
          <a:effectLst/>
        </p:spPr>
        <p:txBody>
          <a:bodyPr wrap="none"/>
          <a:lstStyle/>
          <a:p>
            <a:endParaRPr lang="zh-CN" altLang="en-US"/>
          </a:p>
        </p:txBody>
      </p:sp>
      <p:sp>
        <p:nvSpPr>
          <p:cNvPr id="69669" name="Line 37"/>
          <p:cNvSpPr>
            <a:spLocks noChangeShapeType="1"/>
          </p:cNvSpPr>
          <p:nvPr/>
        </p:nvSpPr>
        <p:spPr bwMode="auto">
          <a:xfrm>
            <a:off x="6400800" y="2743200"/>
            <a:ext cx="3581400" cy="0"/>
          </a:xfrm>
          <a:prstGeom prst="line">
            <a:avLst/>
          </a:prstGeom>
          <a:noFill/>
          <a:ln w="9525">
            <a:solidFill>
              <a:schemeClr val="tx1"/>
            </a:solidFill>
            <a:miter lim="800000"/>
            <a:headEnd/>
            <a:tailEnd/>
          </a:ln>
          <a:effectLst/>
        </p:spPr>
        <p:txBody>
          <a:bodyPr wrap="none"/>
          <a:lstStyle/>
          <a:p>
            <a:endParaRPr lang="zh-CN" altLang="en-US"/>
          </a:p>
        </p:txBody>
      </p:sp>
      <p:sp>
        <p:nvSpPr>
          <p:cNvPr id="69670" name="Line 38"/>
          <p:cNvSpPr>
            <a:spLocks noChangeShapeType="1"/>
          </p:cNvSpPr>
          <p:nvPr/>
        </p:nvSpPr>
        <p:spPr bwMode="auto">
          <a:xfrm>
            <a:off x="7924800" y="2143125"/>
            <a:ext cx="0" cy="533400"/>
          </a:xfrm>
          <a:prstGeom prst="line">
            <a:avLst/>
          </a:prstGeom>
          <a:noFill/>
          <a:ln w="9525">
            <a:solidFill>
              <a:srgbClr val="800080"/>
            </a:solidFill>
            <a:miter lim="800000"/>
            <a:headEnd/>
            <a:tailEnd/>
          </a:ln>
          <a:effectLst/>
        </p:spPr>
        <p:txBody>
          <a:bodyPr wrap="none"/>
          <a:lstStyle/>
          <a:p>
            <a:endParaRPr lang="zh-CN" altLang="en-US"/>
          </a:p>
        </p:txBody>
      </p:sp>
      <p:sp>
        <p:nvSpPr>
          <p:cNvPr id="69671" name="Line 39"/>
          <p:cNvSpPr>
            <a:spLocks noChangeShapeType="1"/>
          </p:cNvSpPr>
          <p:nvPr/>
        </p:nvSpPr>
        <p:spPr bwMode="auto">
          <a:xfrm>
            <a:off x="7924800" y="2752726"/>
            <a:ext cx="0" cy="3438525"/>
          </a:xfrm>
          <a:prstGeom prst="line">
            <a:avLst/>
          </a:prstGeom>
          <a:noFill/>
          <a:ln w="9525">
            <a:solidFill>
              <a:srgbClr val="800080"/>
            </a:solidFill>
            <a:miter lim="800000"/>
            <a:headEnd/>
            <a:tailEnd/>
          </a:ln>
          <a:effectLst/>
        </p:spPr>
        <p:txBody>
          <a:bodyPr wrap="none"/>
          <a:lstStyle/>
          <a:p>
            <a:endParaRPr lang="zh-CN" altLang="en-US"/>
          </a:p>
        </p:txBody>
      </p:sp>
      <p:sp>
        <p:nvSpPr>
          <p:cNvPr id="69672" name="Line 40"/>
          <p:cNvSpPr>
            <a:spLocks noChangeShapeType="1"/>
          </p:cNvSpPr>
          <p:nvPr/>
        </p:nvSpPr>
        <p:spPr bwMode="auto">
          <a:xfrm>
            <a:off x="8001000" y="2143125"/>
            <a:ext cx="0" cy="533400"/>
          </a:xfrm>
          <a:prstGeom prst="line">
            <a:avLst/>
          </a:prstGeom>
          <a:noFill/>
          <a:ln w="9525">
            <a:solidFill>
              <a:srgbClr val="800080"/>
            </a:solidFill>
            <a:miter lim="800000"/>
            <a:headEnd/>
            <a:tailEnd/>
          </a:ln>
          <a:effectLst/>
        </p:spPr>
        <p:txBody>
          <a:bodyPr wrap="none"/>
          <a:lstStyle/>
          <a:p>
            <a:endParaRPr lang="zh-CN" altLang="en-US"/>
          </a:p>
        </p:txBody>
      </p:sp>
      <p:sp>
        <p:nvSpPr>
          <p:cNvPr id="69673" name="Line 41"/>
          <p:cNvSpPr>
            <a:spLocks noChangeShapeType="1"/>
          </p:cNvSpPr>
          <p:nvPr/>
        </p:nvSpPr>
        <p:spPr bwMode="auto">
          <a:xfrm>
            <a:off x="8001000" y="2752726"/>
            <a:ext cx="0" cy="3438525"/>
          </a:xfrm>
          <a:prstGeom prst="line">
            <a:avLst/>
          </a:prstGeom>
          <a:noFill/>
          <a:ln w="9525">
            <a:solidFill>
              <a:srgbClr val="800080"/>
            </a:solidFill>
            <a:miter lim="800000"/>
            <a:headEnd/>
            <a:tailEnd/>
          </a:ln>
          <a:effectLst/>
        </p:spPr>
        <p:txBody>
          <a:bodyPr wrap="none"/>
          <a:lstStyle/>
          <a:p>
            <a:endParaRPr lang="zh-CN" altLang="en-US"/>
          </a:p>
        </p:txBody>
      </p:sp>
      <p:sp>
        <p:nvSpPr>
          <p:cNvPr id="69674" name="Line 42"/>
          <p:cNvSpPr>
            <a:spLocks noChangeShapeType="1"/>
          </p:cNvSpPr>
          <p:nvPr/>
        </p:nvSpPr>
        <p:spPr bwMode="auto">
          <a:xfrm>
            <a:off x="8915400" y="2143125"/>
            <a:ext cx="0" cy="533400"/>
          </a:xfrm>
          <a:prstGeom prst="line">
            <a:avLst/>
          </a:prstGeom>
          <a:noFill/>
          <a:ln w="9525">
            <a:solidFill>
              <a:srgbClr val="800080"/>
            </a:solidFill>
            <a:miter lim="800000"/>
            <a:headEnd/>
            <a:tailEnd/>
          </a:ln>
          <a:effectLst/>
        </p:spPr>
        <p:txBody>
          <a:bodyPr wrap="none"/>
          <a:lstStyle/>
          <a:p>
            <a:endParaRPr lang="zh-CN" altLang="en-US"/>
          </a:p>
        </p:txBody>
      </p:sp>
      <p:sp>
        <p:nvSpPr>
          <p:cNvPr id="69675" name="Line 43"/>
          <p:cNvSpPr>
            <a:spLocks noChangeShapeType="1"/>
          </p:cNvSpPr>
          <p:nvPr/>
        </p:nvSpPr>
        <p:spPr bwMode="auto">
          <a:xfrm>
            <a:off x="8915400" y="2752726"/>
            <a:ext cx="0" cy="3438525"/>
          </a:xfrm>
          <a:prstGeom prst="line">
            <a:avLst/>
          </a:prstGeom>
          <a:noFill/>
          <a:ln w="9525">
            <a:solidFill>
              <a:srgbClr val="800080"/>
            </a:solidFill>
            <a:miter lim="800000"/>
            <a:headEnd/>
            <a:tailEnd/>
          </a:ln>
          <a:effectLst/>
        </p:spPr>
        <p:txBody>
          <a:bodyPr wrap="none"/>
          <a:lstStyle/>
          <a:p>
            <a:endParaRPr lang="zh-CN" altLang="en-US"/>
          </a:p>
        </p:txBody>
      </p:sp>
      <p:sp>
        <p:nvSpPr>
          <p:cNvPr id="69676" name="Text Box 44"/>
          <p:cNvSpPr txBox="1">
            <a:spLocks noChangeArrowheads="1"/>
          </p:cNvSpPr>
          <p:nvPr/>
        </p:nvSpPr>
        <p:spPr bwMode="auto">
          <a:xfrm>
            <a:off x="8229600" y="2143126"/>
            <a:ext cx="304800" cy="466725"/>
          </a:xfrm>
          <a:prstGeom prst="rect">
            <a:avLst/>
          </a:prstGeom>
          <a:noFill/>
          <a:ln w="9525">
            <a:noFill/>
            <a:miter lim="800000"/>
            <a:headEnd/>
            <a:tailEnd/>
          </a:ln>
          <a:effectLst/>
        </p:spPr>
        <p:txBody>
          <a:bodyPr>
            <a:spAutoFit/>
          </a:bodyPr>
          <a:lstStyle/>
          <a:p>
            <a:pPr algn="l"/>
            <a:r>
              <a:rPr lang="en-US" altLang="zh-CN" sz="2400"/>
              <a:t>0</a:t>
            </a:r>
            <a:endParaRPr lang="en-US" altLang="zh-CN" sz="2400" baseline="-25000"/>
          </a:p>
        </p:txBody>
      </p:sp>
      <p:sp>
        <p:nvSpPr>
          <p:cNvPr id="69677" name="Line 45"/>
          <p:cNvSpPr>
            <a:spLocks noChangeShapeType="1"/>
          </p:cNvSpPr>
          <p:nvPr/>
        </p:nvSpPr>
        <p:spPr bwMode="auto">
          <a:xfrm>
            <a:off x="6781800" y="3524250"/>
            <a:ext cx="304800" cy="0"/>
          </a:xfrm>
          <a:prstGeom prst="line">
            <a:avLst/>
          </a:prstGeom>
          <a:noFill/>
          <a:ln w="9525">
            <a:solidFill>
              <a:srgbClr val="800080"/>
            </a:solidFill>
            <a:miter lim="800000"/>
            <a:headEnd/>
            <a:tailEnd type="triangle" w="med" len="med"/>
          </a:ln>
          <a:effectLst/>
        </p:spPr>
        <p:txBody>
          <a:bodyPr wrap="none"/>
          <a:lstStyle/>
          <a:p>
            <a:endParaRPr lang="zh-CN" altLang="en-US"/>
          </a:p>
        </p:txBody>
      </p:sp>
      <p:sp>
        <p:nvSpPr>
          <p:cNvPr id="69679" name="Text Box 47"/>
          <p:cNvSpPr txBox="1">
            <a:spLocks noChangeArrowheads="1"/>
          </p:cNvSpPr>
          <p:nvPr/>
        </p:nvSpPr>
        <p:spPr bwMode="auto">
          <a:xfrm>
            <a:off x="9296400" y="2819401"/>
            <a:ext cx="533400" cy="466725"/>
          </a:xfrm>
          <a:prstGeom prst="rect">
            <a:avLst/>
          </a:prstGeom>
          <a:noFill/>
          <a:ln w="9525">
            <a:noFill/>
            <a:miter lim="800000"/>
            <a:headEnd/>
            <a:tailEnd/>
          </a:ln>
          <a:effectLst/>
        </p:spPr>
        <p:txBody>
          <a:bodyPr>
            <a:spAutoFit/>
          </a:bodyPr>
          <a:lstStyle/>
          <a:p>
            <a:pPr algn="l"/>
            <a:r>
              <a:rPr lang="en-US" altLang="zh-CN" sz="2400">
                <a:sym typeface="Symbol" pitchFamily="18" charset="2"/>
              </a:rPr>
              <a:t></a:t>
            </a:r>
            <a:endParaRPr lang="en-US" altLang="zh-CN" sz="2400" baseline="-25000"/>
          </a:p>
        </p:txBody>
      </p:sp>
      <p:sp>
        <p:nvSpPr>
          <p:cNvPr id="69680" name="Text Box 48"/>
          <p:cNvSpPr txBox="1">
            <a:spLocks noChangeArrowheads="1"/>
          </p:cNvSpPr>
          <p:nvPr/>
        </p:nvSpPr>
        <p:spPr bwMode="auto">
          <a:xfrm>
            <a:off x="8077199" y="3286126"/>
            <a:ext cx="761999" cy="461665"/>
          </a:xfrm>
          <a:prstGeom prst="rect">
            <a:avLst/>
          </a:prstGeom>
          <a:noFill/>
          <a:ln w="9525">
            <a:noFill/>
            <a:miter lim="800000"/>
            <a:headEnd/>
            <a:tailEnd/>
          </a:ln>
          <a:effectLst/>
        </p:spPr>
        <p:txBody>
          <a:bodyPr wrap="square">
            <a:spAutoFit/>
          </a:bodyPr>
          <a:lstStyle/>
          <a:p>
            <a:pPr algn="l"/>
            <a:r>
              <a:rPr lang="en-US" altLang="zh-CN" sz="2400"/>
              <a:t>{ q }</a:t>
            </a:r>
          </a:p>
        </p:txBody>
      </p:sp>
      <p:sp>
        <p:nvSpPr>
          <p:cNvPr id="69684" name="Text Box 52"/>
          <p:cNvSpPr txBox="1">
            <a:spLocks noChangeArrowheads="1"/>
          </p:cNvSpPr>
          <p:nvPr/>
        </p:nvSpPr>
        <p:spPr bwMode="auto">
          <a:xfrm>
            <a:off x="9296400" y="2133601"/>
            <a:ext cx="304800" cy="466725"/>
          </a:xfrm>
          <a:prstGeom prst="rect">
            <a:avLst/>
          </a:prstGeom>
          <a:noFill/>
          <a:ln w="9525">
            <a:noFill/>
            <a:miter lim="800000"/>
            <a:headEnd/>
            <a:tailEnd/>
          </a:ln>
          <a:effectLst/>
        </p:spPr>
        <p:txBody>
          <a:bodyPr>
            <a:spAutoFit/>
          </a:bodyPr>
          <a:lstStyle/>
          <a:p>
            <a:pPr algn="l"/>
            <a:r>
              <a:rPr lang="en-US" altLang="zh-CN" sz="2400"/>
              <a:t>1</a:t>
            </a:r>
            <a:endParaRPr lang="en-US" altLang="zh-CN" sz="2400" baseline="-25000"/>
          </a:p>
        </p:txBody>
      </p:sp>
      <p:sp>
        <p:nvSpPr>
          <p:cNvPr id="69685" name="Text Box 53"/>
          <p:cNvSpPr txBox="1">
            <a:spLocks noChangeArrowheads="1"/>
          </p:cNvSpPr>
          <p:nvPr/>
        </p:nvSpPr>
        <p:spPr bwMode="auto">
          <a:xfrm>
            <a:off x="7391400" y="2838451"/>
            <a:ext cx="457200" cy="466725"/>
          </a:xfrm>
          <a:prstGeom prst="rect">
            <a:avLst/>
          </a:prstGeom>
          <a:noFill/>
          <a:ln w="9525">
            <a:noFill/>
            <a:miter lim="800000"/>
            <a:headEnd/>
            <a:tailEnd/>
          </a:ln>
          <a:effectLst/>
        </p:spPr>
        <p:txBody>
          <a:bodyPr>
            <a:spAutoFit/>
          </a:bodyPr>
          <a:lstStyle/>
          <a:p>
            <a:pPr algn="l"/>
            <a:r>
              <a:rPr lang="en-US" altLang="zh-CN" sz="2400">
                <a:sym typeface="Symbol" pitchFamily="18" charset="2"/>
              </a:rPr>
              <a:t></a:t>
            </a:r>
            <a:endParaRPr lang="en-US" altLang="zh-CN" sz="2400" baseline="-25000"/>
          </a:p>
        </p:txBody>
      </p:sp>
      <p:sp>
        <p:nvSpPr>
          <p:cNvPr id="69686" name="Text Box 54"/>
          <p:cNvSpPr txBox="1">
            <a:spLocks noChangeArrowheads="1"/>
          </p:cNvSpPr>
          <p:nvPr/>
        </p:nvSpPr>
        <p:spPr bwMode="auto">
          <a:xfrm>
            <a:off x="7086600" y="3295651"/>
            <a:ext cx="685800" cy="466725"/>
          </a:xfrm>
          <a:prstGeom prst="rect">
            <a:avLst/>
          </a:prstGeom>
          <a:noFill/>
          <a:ln w="9525">
            <a:noFill/>
            <a:miter lim="800000"/>
            <a:headEnd/>
            <a:tailEnd/>
          </a:ln>
          <a:effectLst/>
        </p:spPr>
        <p:txBody>
          <a:bodyPr>
            <a:spAutoFit/>
          </a:bodyPr>
          <a:lstStyle/>
          <a:p>
            <a:pPr algn="l"/>
            <a:r>
              <a:rPr lang="en-US" altLang="zh-CN" sz="2400"/>
              <a:t>{ p }</a:t>
            </a:r>
            <a:endParaRPr lang="en-US" altLang="zh-CN" sz="2400" baseline="-25000"/>
          </a:p>
        </p:txBody>
      </p:sp>
      <p:sp>
        <p:nvSpPr>
          <p:cNvPr id="69687" name="Text Box 55"/>
          <p:cNvSpPr txBox="1">
            <a:spLocks noChangeArrowheads="1"/>
          </p:cNvSpPr>
          <p:nvPr/>
        </p:nvSpPr>
        <p:spPr bwMode="auto">
          <a:xfrm>
            <a:off x="7086600" y="3743326"/>
            <a:ext cx="685800" cy="466725"/>
          </a:xfrm>
          <a:prstGeom prst="rect">
            <a:avLst/>
          </a:prstGeom>
          <a:noFill/>
          <a:ln w="9525">
            <a:noFill/>
            <a:miter lim="800000"/>
            <a:headEnd/>
            <a:tailEnd/>
          </a:ln>
          <a:effectLst/>
        </p:spPr>
        <p:txBody>
          <a:bodyPr>
            <a:spAutoFit/>
          </a:bodyPr>
          <a:lstStyle/>
          <a:p>
            <a:pPr algn="l"/>
            <a:r>
              <a:rPr lang="en-US" altLang="zh-CN" sz="2400"/>
              <a:t>{ q }</a:t>
            </a:r>
            <a:endParaRPr lang="en-US" altLang="zh-CN" sz="2400" baseline="-25000"/>
          </a:p>
        </p:txBody>
      </p:sp>
      <p:sp>
        <p:nvSpPr>
          <p:cNvPr id="69688" name="Text Box 56"/>
          <p:cNvSpPr txBox="1">
            <a:spLocks noChangeArrowheads="1"/>
          </p:cNvSpPr>
          <p:nvPr/>
        </p:nvSpPr>
        <p:spPr bwMode="auto">
          <a:xfrm>
            <a:off x="6934200" y="4133851"/>
            <a:ext cx="838200" cy="466725"/>
          </a:xfrm>
          <a:prstGeom prst="rect">
            <a:avLst/>
          </a:prstGeom>
          <a:noFill/>
          <a:ln w="9525">
            <a:noFill/>
            <a:miter lim="800000"/>
            <a:headEnd/>
            <a:tailEnd/>
          </a:ln>
          <a:effectLst/>
        </p:spPr>
        <p:txBody>
          <a:bodyPr>
            <a:spAutoFit/>
          </a:bodyPr>
          <a:lstStyle/>
          <a:p>
            <a:pPr algn="l"/>
            <a:r>
              <a:rPr lang="en-US" altLang="zh-CN" sz="2400">
                <a:sym typeface="Symbol" pitchFamily="18" charset="2"/>
              </a:rPr>
              <a:t> </a:t>
            </a:r>
            <a:r>
              <a:rPr lang="en-US" altLang="zh-CN" sz="2400"/>
              <a:t>{ r }</a:t>
            </a:r>
          </a:p>
        </p:txBody>
      </p:sp>
      <p:sp>
        <p:nvSpPr>
          <p:cNvPr id="69689" name="Text Box 57"/>
          <p:cNvSpPr txBox="1">
            <a:spLocks noChangeArrowheads="1"/>
          </p:cNvSpPr>
          <p:nvPr/>
        </p:nvSpPr>
        <p:spPr bwMode="auto">
          <a:xfrm>
            <a:off x="6781800" y="4514851"/>
            <a:ext cx="990600" cy="466725"/>
          </a:xfrm>
          <a:prstGeom prst="rect">
            <a:avLst/>
          </a:prstGeom>
          <a:noFill/>
          <a:ln w="9525">
            <a:noFill/>
            <a:miter lim="800000"/>
            <a:headEnd/>
            <a:tailEnd/>
          </a:ln>
          <a:effectLst/>
        </p:spPr>
        <p:txBody>
          <a:bodyPr>
            <a:spAutoFit/>
          </a:bodyPr>
          <a:lstStyle/>
          <a:p>
            <a:pPr algn="l"/>
            <a:r>
              <a:rPr lang="en-US" altLang="zh-CN" sz="2400"/>
              <a:t>{ p</a:t>
            </a:r>
            <a:r>
              <a:rPr lang="en-US" altLang="zh-CN" sz="2400">
                <a:latin typeface="Arial" pitchFamily="34" charset="0"/>
              </a:rPr>
              <a:t>, </a:t>
            </a:r>
            <a:r>
              <a:rPr lang="en-US" altLang="zh-CN" sz="2400"/>
              <a:t>q }</a:t>
            </a:r>
          </a:p>
        </p:txBody>
      </p:sp>
      <p:sp>
        <p:nvSpPr>
          <p:cNvPr id="69690" name="Text Box 58"/>
          <p:cNvSpPr txBox="1">
            <a:spLocks noChangeArrowheads="1"/>
          </p:cNvSpPr>
          <p:nvPr/>
        </p:nvSpPr>
        <p:spPr bwMode="auto">
          <a:xfrm>
            <a:off x="6629400" y="4895851"/>
            <a:ext cx="1066800" cy="466725"/>
          </a:xfrm>
          <a:prstGeom prst="rect">
            <a:avLst/>
          </a:prstGeom>
          <a:noFill/>
          <a:ln w="9525">
            <a:noFill/>
            <a:miter lim="800000"/>
            <a:headEnd/>
            <a:tailEnd/>
          </a:ln>
          <a:effectLst/>
        </p:spPr>
        <p:txBody>
          <a:bodyPr>
            <a:spAutoFit/>
          </a:bodyPr>
          <a:lstStyle/>
          <a:p>
            <a:pPr algn="l"/>
            <a:r>
              <a:rPr lang="en-US" altLang="zh-CN" sz="2400">
                <a:sym typeface="Symbol" pitchFamily="18" charset="2"/>
              </a:rPr>
              <a:t></a:t>
            </a:r>
            <a:r>
              <a:rPr lang="en-US" altLang="zh-CN" sz="2400"/>
              <a:t>{ p</a:t>
            </a:r>
            <a:r>
              <a:rPr lang="en-US" altLang="zh-CN" sz="2400">
                <a:latin typeface="Arial" pitchFamily="34" charset="0"/>
              </a:rPr>
              <a:t>, </a:t>
            </a:r>
            <a:r>
              <a:rPr lang="en-US" altLang="zh-CN" sz="2400"/>
              <a:t>r</a:t>
            </a:r>
            <a:r>
              <a:rPr lang="en-US" altLang="zh-CN" sz="2400">
                <a:latin typeface="Arial" pitchFamily="34" charset="0"/>
              </a:rPr>
              <a:t> </a:t>
            </a:r>
            <a:r>
              <a:rPr lang="en-US" altLang="zh-CN" sz="2400"/>
              <a:t>}</a:t>
            </a:r>
          </a:p>
        </p:txBody>
      </p:sp>
      <p:sp>
        <p:nvSpPr>
          <p:cNvPr id="69691" name="Text Box 59"/>
          <p:cNvSpPr txBox="1">
            <a:spLocks noChangeArrowheads="1"/>
          </p:cNvSpPr>
          <p:nvPr/>
        </p:nvSpPr>
        <p:spPr bwMode="auto">
          <a:xfrm>
            <a:off x="6629400" y="5276851"/>
            <a:ext cx="1066800" cy="466725"/>
          </a:xfrm>
          <a:prstGeom prst="rect">
            <a:avLst/>
          </a:prstGeom>
          <a:noFill/>
          <a:ln w="9525">
            <a:noFill/>
            <a:miter lim="800000"/>
            <a:headEnd/>
            <a:tailEnd/>
          </a:ln>
          <a:effectLst/>
        </p:spPr>
        <p:txBody>
          <a:bodyPr>
            <a:spAutoFit/>
          </a:bodyPr>
          <a:lstStyle/>
          <a:p>
            <a:pPr algn="l"/>
            <a:r>
              <a:rPr lang="en-US" altLang="zh-CN" sz="2400">
                <a:sym typeface="Symbol" pitchFamily="18" charset="2"/>
              </a:rPr>
              <a:t></a:t>
            </a:r>
            <a:r>
              <a:rPr lang="en-US" altLang="zh-CN" sz="2400"/>
              <a:t>{ q</a:t>
            </a:r>
            <a:r>
              <a:rPr lang="en-US" altLang="zh-CN" sz="2400">
                <a:latin typeface="Arial" pitchFamily="34" charset="0"/>
              </a:rPr>
              <a:t>, </a:t>
            </a:r>
            <a:r>
              <a:rPr lang="en-US" altLang="zh-CN" sz="2400"/>
              <a:t>r</a:t>
            </a:r>
            <a:r>
              <a:rPr lang="en-US" altLang="zh-CN" sz="2400">
                <a:latin typeface="Arial" pitchFamily="34" charset="0"/>
              </a:rPr>
              <a:t> </a:t>
            </a:r>
            <a:r>
              <a:rPr lang="en-US" altLang="zh-CN" sz="2400"/>
              <a:t>}</a:t>
            </a:r>
          </a:p>
        </p:txBody>
      </p:sp>
      <p:sp>
        <p:nvSpPr>
          <p:cNvPr id="69692" name="Text Box 60"/>
          <p:cNvSpPr txBox="1">
            <a:spLocks noChangeArrowheads="1"/>
          </p:cNvSpPr>
          <p:nvPr/>
        </p:nvSpPr>
        <p:spPr bwMode="auto">
          <a:xfrm>
            <a:off x="6324600" y="5648326"/>
            <a:ext cx="1447800" cy="466725"/>
          </a:xfrm>
          <a:prstGeom prst="rect">
            <a:avLst/>
          </a:prstGeom>
          <a:noFill/>
          <a:ln w="9525">
            <a:noFill/>
            <a:miter lim="800000"/>
            <a:headEnd/>
            <a:tailEnd/>
          </a:ln>
          <a:effectLst/>
        </p:spPr>
        <p:txBody>
          <a:bodyPr>
            <a:spAutoFit/>
          </a:bodyPr>
          <a:lstStyle/>
          <a:p>
            <a:pPr algn="l"/>
            <a:r>
              <a:rPr lang="en-US" altLang="zh-CN" sz="2400">
                <a:sym typeface="Symbol" pitchFamily="18" charset="2"/>
              </a:rPr>
              <a:t></a:t>
            </a:r>
            <a:r>
              <a:rPr lang="en-US" altLang="zh-CN" sz="2400"/>
              <a:t>{ p</a:t>
            </a:r>
            <a:r>
              <a:rPr lang="en-US" altLang="zh-CN" sz="2400">
                <a:latin typeface="Arial" pitchFamily="34" charset="0"/>
              </a:rPr>
              <a:t>, </a:t>
            </a:r>
            <a:r>
              <a:rPr lang="en-US" altLang="zh-CN" sz="2400"/>
              <a:t>q</a:t>
            </a:r>
            <a:r>
              <a:rPr lang="en-US" altLang="zh-CN" sz="2400">
                <a:latin typeface="Arial" pitchFamily="34" charset="0"/>
              </a:rPr>
              <a:t>, </a:t>
            </a:r>
            <a:r>
              <a:rPr lang="en-US" altLang="zh-CN" sz="2400"/>
              <a:t>r</a:t>
            </a:r>
            <a:r>
              <a:rPr lang="en-US" altLang="zh-CN" sz="2400">
                <a:latin typeface="Arial" pitchFamily="34" charset="0"/>
              </a:rPr>
              <a:t> </a:t>
            </a:r>
            <a:r>
              <a:rPr lang="en-US" altLang="zh-CN" sz="2400"/>
              <a:t>}</a:t>
            </a:r>
          </a:p>
        </p:txBody>
      </p:sp>
      <p:sp>
        <p:nvSpPr>
          <p:cNvPr id="69693" name="Text Box 61"/>
          <p:cNvSpPr txBox="1">
            <a:spLocks noChangeArrowheads="1"/>
          </p:cNvSpPr>
          <p:nvPr/>
        </p:nvSpPr>
        <p:spPr bwMode="auto">
          <a:xfrm>
            <a:off x="8229600" y="2828926"/>
            <a:ext cx="533400" cy="466725"/>
          </a:xfrm>
          <a:prstGeom prst="rect">
            <a:avLst/>
          </a:prstGeom>
          <a:noFill/>
          <a:ln w="9525">
            <a:noFill/>
            <a:miter lim="800000"/>
            <a:headEnd/>
            <a:tailEnd/>
          </a:ln>
          <a:effectLst/>
        </p:spPr>
        <p:txBody>
          <a:bodyPr>
            <a:spAutoFit/>
          </a:bodyPr>
          <a:lstStyle/>
          <a:p>
            <a:pPr algn="l"/>
            <a:r>
              <a:rPr lang="en-US" altLang="zh-CN" sz="2400">
                <a:sym typeface="Symbol" pitchFamily="18" charset="2"/>
              </a:rPr>
              <a:t></a:t>
            </a:r>
            <a:endParaRPr lang="en-US" altLang="zh-CN" sz="2400" baseline="-25000"/>
          </a:p>
        </p:txBody>
      </p:sp>
      <p:sp>
        <p:nvSpPr>
          <p:cNvPr id="69694" name="Text Box 62"/>
          <p:cNvSpPr txBox="1">
            <a:spLocks noChangeArrowheads="1"/>
          </p:cNvSpPr>
          <p:nvPr/>
        </p:nvSpPr>
        <p:spPr bwMode="auto">
          <a:xfrm>
            <a:off x="9296400" y="3286126"/>
            <a:ext cx="533400" cy="466725"/>
          </a:xfrm>
          <a:prstGeom prst="rect">
            <a:avLst/>
          </a:prstGeom>
          <a:noFill/>
          <a:ln w="9525">
            <a:noFill/>
            <a:miter lim="800000"/>
            <a:headEnd/>
            <a:tailEnd/>
          </a:ln>
          <a:effectLst/>
        </p:spPr>
        <p:txBody>
          <a:bodyPr>
            <a:spAutoFit/>
          </a:bodyPr>
          <a:lstStyle/>
          <a:p>
            <a:pPr algn="l"/>
            <a:r>
              <a:rPr lang="en-US" altLang="zh-CN" sz="2400">
                <a:sym typeface="Symbol" pitchFamily="18" charset="2"/>
              </a:rPr>
              <a:t></a:t>
            </a:r>
            <a:endParaRPr lang="en-US" altLang="zh-CN" sz="2400" baseline="-25000"/>
          </a:p>
        </p:txBody>
      </p:sp>
      <p:sp>
        <p:nvSpPr>
          <p:cNvPr id="69695" name="Text Box 63"/>
          <p:cNvSpPr txBox="1">
            <a:spLocks noChangeArrowheads="1"/>
          </p:cNvSpPr>
          <p:nvPr/>
        </p:nvSpPr>
        <p:spPr bwMode="auto">
          <a:xfrm>
            <a:off x="8077200" y="3743326"/>
            <a:ext cx="685798" cy="461665"/>
          </a:xfrm>
          <a:prstGeom prst="rect">
            <a:avLst/>
          </a:prstGeom>
          <a:noFill/>
          <a:ln w="9525">
            <a:noFill/>
            <a:miter lim="800000"/>
            <a:headEnd/>
            <a:tailEnd/>
          </a:ln>
          <a:effectLst/>
        </p:spPr>
        <p:txBody>
          <a:bodyPr wrap="square">
            <a:spAutoFit/>
          </a:bodyPr>
          <a:lstStyle/>
          <a:p>
            <a:pPr algn="l"/>
            <a:r>
              <a:rPr lang="en-US" altLang="zh-CN" sz="2400"/>
              <a:t>{ q }</a:t>
            </a:r>
          </a:p>
        </p:txBody>
      </p:sp>
      <p:sp>
        <p:nvSpPr>
          <p:cNvPr id="69696" name="Text Box 64"/>
          <p:cNvSpPr txBox="1">
            <a:spLocks noChangeArrowheads="1"/>
          </p:cNvSpPr>
          <p:nvPr/>
        </p:nvSpPr>
        <p:spPr bwMode="auto">
          <a:xfrm>
            <a:off x="9067800" y="3743326"/>
            <a:ext cx="914400" cy="466725"/>
          </a:xfrm>
          <a:prstGeom prst="rect">
            <a:avLst/>
          </a:prstGeom>
          <a:noFill/>
          <a:ln w="9525">
            <a:noFill/>
            <a:miter lim="800000"/>
            <a:headEnd/>
            <a:tailEnd/>
          </a:ln>
          <a:effectLst/>
        </p:spPr>
        <p:txBody>
          <a:bodyPr>
            <a:spAutoFit/>
          </a:bodyPr>
          <a:lstStyle/>
          <a:p>
            <a:pPr algn="l"/>
            <a:r>
              <a:rPr lang="en-US" altLang="zh-CN" sz="2400"/>
              <a:t>{ q</a:t>
            </a:r>
            <a:r>
              <a:rPr lang="en-US" altLang="zh-CN" sz="2400">
                <a:latin typeface="Arial" pitchFamily="34" charset="0"/>
              </a:rPr>
              <a:t>, </a:t>
            </a:r>
            <a:r>
              <a:rPr lang="en-US" altLang="zh-CN" sz="2400"/>
              <a:t>r }</a:t>
            </a:r>
          </a:p>
        </p:txBody>
      </p:sp>
      <p:sp>
        <p:nvSpPr>
          <p:cNvPr id="69697" name="Text Box 65"/>
          <p:cNvSpPr txBox="1">
            <a:spLocks noChangeArrowheads="1"/>
          </p:cNvSpPr>
          <p:nvPr/>
        </p:nvSpPr>
        <p:spPr bwMode="auto">
          <a:xfrm>
            <a:off x="8229599" y="4124326"/>
            <a:ext cx="609597" cy="476250"/>
          </a:xfrm>
          <a:prstGeom prst="rect">
            <a:avLst/>
          </a:prstGeom>
          <a:noFill/>
          <a:ln w="9525">
            <a:noFill/>
            <a:miter lim="800000"/>
            <a:headEnd/>
            <a:tailEnd/>
          </a:ln>
          <a:effectLst/>
        </p:spPr>
        <p:txBody>
          <a:bodyPr wrap="square">
            <a:spAutoFit/>
          </a:bodyPr>
          <a:lstStyle/>
          <a:p>
            <a:pPr algn="l"/>
            <a:r>
              <a:rPr lang="en-US" altLang="zh-CN" sz="2400">
                <a:sym typeface="Symbol" pitchFamily="18" charset="2"/>
              </a:rPr>
              <a:t></a:t>
            </a:r>
            <a:endParaRPr lang="en-US" altLang="zh-CN" sz="2400" baseline="-25000"/>
          </a:p>
        </p:txBody>
      </p:sp>
      <p:sp>
        <p:nvSpPr>
          <p:cNvPr id="69698" name="Text Box 66"/>
          <p:cNvSpPr txBox="1">
            <a:spLocks noChangeArrowheads="1"/>
          </p:cNvSpPr>
          <p:nvPr/>
        </p:nvSpPr>
        <p:spPr bwMode="auto">
          <a:xfrm>
            <a:off x="9296400" y="4133851"/>
            <a:ext cx="533400" cy="466725"/>
          </a:xfrm>
          <a:prstGeom prst="rect">
            <a:avLst/>
          </a:prstGeom>
          <a:noFill/>
          <a:ln w="9525">
            <a:noFill/>
            <a:miter lim="800000"/>
            <a:headEnd/>
            <a:tailEnd/>
          </a:ln>
          <a:effectLst/>
        </p:spPr>
        <p:txBody>
          <a:bodyPr>
            <a:spAutoFit/>
          </a:bodyPr>
          <a:lstStyle/>
          <a:p>
            <a:pPr algn="l"/>
            <a:r>
              <a:rPr lang="en-US" altLang="zh-CN" sz="2400">
                <a:sym typeface="Symbol" pitchFamily="18" charset="2"/>
              </a:rPr>
              <a:t></a:t>
            </a:r>
            <a:endParaRPr lang="en-US" altLang="zh-CN" sz="2400" baseline="-25000"/>
          </a:p>
        </p:txBody>
      </p:sp>
      <p:sp>
        <p:nvSpPr>
          <p:cNvPr id="69699" name="Text Box 67"/>
          <p:cNvSpPr txBox="1">
            <a:spLocks noChangeArrowheads="1"/>
          </p:cNvSpPr>
          <p:nvPr/>
        </p:nvSpPr>
        <p:spPr bwMode="auto">
          <a:xfrm>
            <a:off x="8077200" y="4514851"/>
            <a:ext cx="838200" cy="461665"/>
          </a:xfrm>
          <a:prstGeom prst="rect">
            <a:avLst/>
          </a:prstGeom>
          <a:noFill/>
          <a:ln w="9525">
            <a:noFill/>
            <a:miter lim="800000"/>
            <a:headEnd/>
            <a:tailEnd/>
          </a:ln>
          <a:effectLst/>
        </p:spPr>
        <p:txBody>
          <a:bodyPr wrap="square">
            <a:spAutoFit/>
          </a:bodyPr>
          <a:lstStyle/>
          <a:p>
            <a:pPr algn="l"/>
            <a:r>
              <a:rPr lang="en-US" altLang="zh-CN" sz="2400"/>
              <a:t>{ q }</a:t>
            </a:r>
          </a:p>
        </p:txBody>
      </p:sp>
      <p:sp>
        <p:nvSpPr>
          <p:cNvPr id="69700" name="Text Box 68"/>
          <p:cNvSpPr txBox="1">
            <a:spLocks noChangeArrowheads="1"/>
          </p:cNvSpPr>
          <p:nvPr/>
        </p:nvSpPr>
        <p:spPr bwMode="auto">
          <a:xfrm>
            <a:off x="9067800" y="4514851"/>
            <a:ext cx="914400" cy="466725"/>
          </a:xfrm>
          <a:prstGeom prst="rect">
            <a:avLst/>
          </a:prstGeom>
          <a:noFill/>
          <a:ln w="9525">
            <a:noFill/>
            <a:miter lim="800000"/>
            <a:headEnd/>
            <a:tailEnd/>
          </a:ln>
          <a:effectLst/>
        </p:spPr>
        <p:txBody>
          <a:bodyPr>
            <a:spAutoFit/>
          </a:bodyPr>
          <a:lstStyle/>
          <a:p>
            <a:pPr algn="l"/>
            <a:r>
              <a:rPr lang="en-US" altLang="zh-CN" sz="2400"/>
              <a:t>{ q</a:t>
            </a:r>
            <a:r>
              <a:rPr lang="en-US" altLang="zh-CN" sz="2400">
                <a:latin typeface="Arial" pitchFamily="34" charset="0"/>
              </a:rPr>
              <a:t>, </a:t>
            </a:r>
            <a:r>
              <a:rPr lang="en-US" altLang="zh-CN" sz="2400"/>
              <a:t>r }</a:t>
            </a:r>
          </a:p>
        </p:txBody>
      </p:sp>
      <p:sp>
        <p:nvSpPr>
          <p:cNvPr id="69701" name="Text Box 69"/>
          <p:cNvSpPr txBox="1">
            <a:spLocks noChangeArrowheads="1"/>
          </p:cNvSpPr>
          <p:nvPr/>
        </p:nvSpPr>
        <p:spPr bwMode="auto">
          <a:xfrm>
            <a:off x="8077200" y="4895851"/>
            <a:ext cx="685798" cy="461665"/>
          </a:xfrm>
          <a:prstGeom prst="rect">
            <a:avLst/>
          </a:prstGeom>
          <a:noFill/>
          <a:ln w="9525">
            <a:noFill/>
            <a:miter lim="800000"/>
            <a:headEnd/>
            <a:tailEnd/>
          </a:ln>
          <a:effectLst/>
        </p:spPr>
        <p:txBody>
          <a:bodyPr wrap="square">
            <a:spAutoFit/>
          </a:bodyPr>
          <a:lstStyle/>
          <a:p>
            <a:pPr algn="l"/>
            <a:r>
              <a:rPr lang="en-US" altLang="zh-CN" sz="2400"/>
              <a:t>{ q }</a:t>
            </a:r>
          </a:p>
        </p:txBody>
      </p:sp>
      <p:sp>
        <p:nvSpPr>
          <p:cNvPr id="69702" name="Text Box 70"/>
          <p:cNvSpPr txBox="1">
            <a:spLocks noChangeArrowheads="1"/>
          </p:cNvSpPr>
          <p:nvPr/>
        </p:nvSpPr>
        <p:spPr bwMode="auto">
          <a:xfrm>
            <a:off x="9296400" y="4895851"/>
            <a:ext cx="533400" cy="466725"/>
          </a:xfrm>
          <a:prstGeom prst="rect">
            <a:avLst/>
          </a:prstGeom>
          <a:noFill/>
          <a:ln w="9525">
            <a:noFill/>
            <a:miter lim="800000"/>
            <a:headEnd/>
            <a:tailEnd/>
          </a:ln>
          <a:effectLst/>
        </p:spPr>
        <p:txBody>
          <a:bodyPr>
            <a:spAutoFit/>
          </a:bodyPr>
          <a:lstStyle/>
          <a:p>
            <a:pPr algn="l"/>
            <a:r>
              <a:rPr lang="en-US" altLang="zh-CN" sz="2400">
                <a:sym typeface="Symbol" pitchFamily="18" charset="2"/>
              </a:rPr>
              <a:t></a:t>
            </a:r>
            <a:endParaRPr lang="en-US" altLang="zh-CN" sz="2400" baseline="-25000"/>
          </a:p>
        </p:txBody>
      </p:sp>
      <p:sp>
        <p:nvSpPr>
          <p:cNvPr id="69703" name="Text Box 71"/>
          <p:cNvSpPr txBox="1">
            <a:spLocks noChangeArrowheads="1"/>
          </p:cNvSpPr>
          <p:nvPr/>
        </p:nvSpPr>
        <p:spPr bwMode="auto">
          <a:xfrm>
            <a:off x="8077200" y="5276851"/>
            <a:ext cx="685798" cy="461665"/>
          </a:xfrm>
          <a:prstGeom prst="rect">
            <a:avLst/>
          </a:prstGeom>
          <a:noFill/>
          <a:ln w="9525">
            <a:noFill/>
            <a:miter lim="800000"/>
            <a:headEnd/>
            <a:tailEnd/>
          </a:ln>
          <a:effectLst/>
        </p:spPr>
        <p:txBody>
          <a:bodyPr wrap="square">
            <a:spAutoFit/>
          </a:bodyPr>
          <a:lstStyle/>
          <a:p>
            <a:pPr algn="l"/>
            <a:r>
              <a:rPr lang="en-US" altLang="zh-CN" sz="2400"/>
              <a:t>{ q }</a:t>
            </a:r>
          </a:p>
        </p:txBody>
      </p:sp>
      <p:sp>
        <p:nvSpPr>
          <p:cNvPr id="69704" name="Text Box 72"/>
          <p:cNvSpPr txBox="1">
            <a:spLocks noChangeArrowheads="1"/>
          </p:cNvSpPr>
          <p:nvPr/>
        </p:nvSpPr>
        <p:spPr bwMode="auto">
          <a:xfrm>
            <a:off x="9067800" y="5276851"/>
            <a:ext cx="914400" cy="466725"/>
          </a:xfrm>
          <a:prstGeom prst="rect">
            <a:avLst/>
          </a:prstGeom>
          <a:noFill/>
          <a:ln w="9525">
            <a:noFill/>
            <a:miter lim="800000"/>
            <a:headEnd/>
            <a:tailEnd/>
          </a:ln>
          <a:effectLst/>
        </p:spPr>
        <p:txBody>
          <a:bodyPr>
            <a:spAutoFit/>
          </a:bodyPr>
          <a:lstStyle/>
          <a:p>
            <a:pPr algn="l"/>
            <a:r>
              <a:rPr lang="en-US" altLang="zh-CN" sz="2400"/>
              <a:t>{ q</a:t>
            </a:r>
            <a:r>
              <a:rPr lang="en-US" altLang="zh-CN" sz="2400">
                <a:latin typeface="Arial" pitchFamily="34" charset="0"/>
              </a:rPr>
              <a:t>, </a:t>
            </a:r>
            <a:r>
              <a:rPr lang="en-US" altLang="zh-CN" sz="2400"/>
              <a:t>r }</a:t>
            </a:r>
          </a:p>
        </p:txBody>
      </p:sp>
      <p:sp>
        <p:nvSpPr>
          <p:cNvPr id="69705" name="Text Box 73"/>
          <p:cNvSpPr txBox="1">
            <a:spLocks noChangeArrowheads="1"/>
          </p:cNvSpPr>
          <p:nvPr/>
        </p:nvSpPr>
        <p:spPr bwMode="auto">
          <a:xfrm>
            <a:off x="8077200" y="5657851"/>
            <a:ext cx="685798" cy="461665"/>
          </a:xfrm>
          <a:prstGeom prst="rect">
            <a:avLst/>
          </a:prstGeom>
          <a:noFill/>
          <a:ln w="9525">
            <a:noFill/>
            <a:miter lim="800000"/>
            <a:headEnd/>
            <a:tailEnd/>
          </a:ln>
          <a:effectLst/>
        </p:spPr>
        <p:txBody>
          <a:bodyPr wrap="square">
            <a:spAutoFit/>
          </a:bodyPr>
          <a:lstStyle/>
          <a:p>
            <a:pPr algn="l"/>
            <a:r>
              <a:rPr lang="en-US" altLang="zh-CN" sz="2400"/>
              <a:t>{ q }</a:t>
            </a:r>
          </a:p>
        </p:txBody>
      </p:sp>
      <p:sp>
        <p:nvSpPr>
          <p:cNvPr id="69706" name="Text Box 74"/>
          <p:cNvSpPr txBox="1">
            <a:spLocks noChangeArrowheads="1"/>
          </p:cNvSpPr>
          <p:nvPr/>
        </p:nvSpPr>
        <p:spPr bwMode="auto">
          <a:xfrm>
            <a:off x="9067800" y="5657851"/>
            <a:ext cx="914400" cy="466725"/>
          </a:xfrm>
          <a:prstGeom prst="rect">
            <a:avLst/>
          </a:prstGeom>
          <a:noFill/>
          <a:ln w="9525">
            <a:noFill/>
            <a:miter lim="800000"/>
            <a:headEnd/>
            <a:tailEnd/>
          </a:ln>
          <a:effectLst/>
        </p:spPr>
        <p:txBody>
          <a:bodyPr>
            <a:spAutoFit/>
          </a:bodyPr>
          <a:lstStyle/>
          <a:p>
            <a:pPr algn="l"/>
            <a:r>
              <a:rPr lang="en-US" altLang="zh-CN" sz="2400"/>
              <a:t>{ q</a:t>
            </a:r>
            <a:r>
              <a:rPr lang="en-US" altLang="zh-CN" sz="2400">
                <a:latin typeface="Arial" pitchFamily="34" charset="0"/>
              </a:rPr>
              <a:t>, </a:t>
            </a:r>
            <a:r>
              <a:rPr lang="en-US" altLang="zh-CN" sz="2400"/>
              <a:t>r }</a:t>
            </a:r>
          </a:p>
        </p:txBody>
      </p:sp>
      <p:graphicFrame>
        <p:nvGraphicFramePr>
          <p:cNvPr id="69708" name="Object 76"/>
          <p:cNvGraphicFramePr>
            <a:graphicFrameLocks noChangeAspect="1"/>
          </p:cNvGraphicFramePr>
          <p:nvPr>
            <p:extLst>
              <p:ext uri="{D42A27DB-BD31-4B8C-83A1-F6EECF244321}">
                <p14:modId xmlns:p14="http://schemas.microsoft.com/office/powerpoint/2010/main" val="3189242285"/>
              </p:ext>
            </p:extLst>
          </p:nvPr>
        </p:nvGraphicFramePr>
        <p:xfrm>
          <a:off x="2133601" y="4357688"/>
          <a:ext cx="4187825" cy="2043112"/>
        </p:xfrm>
        <a:graphic>
          <a:graphicData uri="http://schemas.openxmlformats.org/presentationml/2006/ole">
            <mc:AlternateContent xmlns:mc="http://schemas.openxmlformats.org/markup-compatibility/2006">
              <mc:Choice xmlns:v="urn:schemas-microsoft-com:vml" Requires="v">
                <p:oleObj spid="_x0000_s20548" name="VISIO" r:id="rId3" imgW="3806640" imgH="1857240" progId="Visio.Drawing.11">
                  <p:embed/>
                </p:oleObj>
              </mc:Choice>
              <mc:Fallback>
                <p:oleObj name="VISIO" r:id="rId3" imgW="3806640" imgH="18572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1" y="4357688"/>
                        <a:ext cx="4187825" cy="2043112"/>
                      </a:xfrm>
                      <a:prstGeom prst="rect">
                        <a:avLst/>
                      </a:prstGeom>
                      <a:solidFill>
                        <a:schemeClr val="accent6">
                          <a:lumMod val="60000"/>
                          <a:lumOff val="40000"/>
                        </a:schemeClr>
                      </a:solidFill>
                      <a:ln>
                        <a:noFill/>
                      </a:ln>
                      <a:effectLst/>
                    </p:spPr>
                  </p:pic>
                </p:oleObj>
              </mc:Fallback>
            </mc:AlternateContent>
          </a:graphicData>
        </a:graphic>
      </p:graphicFrame>
      <p:sp>
        <p:nvSpPr>
          <p:cNvPr id="69709" name="Text Box 77"/>
          <p:cNvSpPr txBox="1">
            <a:spLocks noChangeArrowheads="1"/>
          </p:cNvSpPr>
          <p:nvPr/>
        </p:nvSpPr>
        <p:spPr bwMode="auto">
          <a:xfrm>
            <a:off x="3124200" y="4572001"/>
            <a:ext cx="228600" cy="346075"/>
          </a:xfrm>
          <a:prstGeom prst="rect">
            <a:avLst/>
          </a:prstGeom>
          <a:noFill/>
          <a:ln w="9525">
            <a:solidFill>
              <a:schemeClr val="bg1"/>
            </a:solidFill>
            <a:miter lim="800000"/>
            <a:headEnd/>
            <a:tailEnd/>
          </a:ln>
          <a:effectLst/>
        </p:spPr>
        <p:txBody>
          <a:bodyPr>
            <a:spAutoFit/>
          </a:bodyPr>
          <a:lstStyle/>
          <a:p>
            <a:pPr algn="l"/>
            <a:r>
              <a:rPr lang="en-US" altLang="zh-CN" sz="1600">
                <a:sym typeface="Symbol" pitchFamily="18" charset="2"/>
              </a:rPr>
              <a:t></a:t>
            </a:r>
            <a:endParaRPr lang="en-US" altLang="zh-CN" sz="1600" baseline="-25000"/>
          </a:p>
        </p:txBody>
      </p:sp>
      <p:sp>
        <p:nvSpPr>
          <p:cNvPr id="69710" name="Rectangle 78"/>
          <p:cNvSpPr>
            <a:spLocks noChangeArrowheads="1"/>
          </p:cNvSpPr>
          <p:nvPr/>
        </p:nvSpPr>
        <p:spPr bwMode="auto">
          <a:xfrm>
            <a:off x="3000375" y="195263"/>
            <a:ext cx="5183188" cy="641350"/>
          </a:xfrm>
          <a:prstGeom prst="rect">
            <a:avLst/>
          </a:prstGeom>
          <a:noFill/>
          <a:ln w="9525" algn="ctr">
            <a:noFill/>
            <a:miter lim="800000"/>
            <a:headEnd/>
            <a:tailEnd/>
          </a:ln>
          <a:effectLst/>
        </p:spPr>
        <p:txBody>
          <a:bodyPr>
            <a:spAutoFit/>
          </a:bodyPr>
          <a:lstStyle/>
          <a:p>
            <a:pPr>
              <a:lnSpc>
                <a:spcPct val="90000"/>
              </a:lnSpc>
            </a:pPr>
            <a:r>
              <a:rPr lang="en-US" altLang="zh-CN" sz="4000">
                <a:latin typeface="Arial" pitchFamily="34" charset="0"/>
                <a:ea typeface="华文行楷" pitchFamily="2" charset="-122"/>
              </a:rPr>
              <a:t>DFA </a:t>
            </a:r>
            <a:r>
              <a:rPr lang="zh-CN" altLang="en-US" sz="4000">
                <a:latin typeface="Arial" pitchFamily="34" charset="0"/>
                <a:ea typeface="华文行楷" pitchFamily="2" charset="-122"/>
              </a:rPr>
              <a:t>和 </a:t>
            </a:r>
            <a:r>
              <a:rPr lang="en-US" altLang="zh-CN" sz="4000">
                <a:latin typeface="Arial" pitchFamily="34" charset="0"/>
                <a:ea typeface="华文行楷" pitchFamily="2" charset="-122"/>
              </a:rPr>
              <a:t>NFA </a:t>
            </a:r>
            <a:r>
              <a:rPr lang="zh-CN" altLang="en-US" sz="4000">
                <a:latin typeface="Arial" pitchFamily="34" charset="0"/>
                <a:ea typeface="华文行楷" pitchFamily="2" charset="-122"/>
              </a:rPr>
              <a:t>的等价性</a:t>
            </a:r>
          </a:p>
        </p:txBody>
      </p:sp>
      <p:sp>
        <p:nvSpPr>
          <p:cNvPr id="69711" name="Text Box 79">
            <a:hlinkClick r:id="rId5" action="ppaction://hlinksldjump"/>
          </p:cNvPr>
          <p:cNvSpPr txBox="1">
            <a:spLocks noChangeArrowheads="1"/>
          </p:cNvSpPr>
          <p:nvPr/>
        </p:nvSpPr>
        <p:spPr bwMode="auto">
          <a:xfrm>
            <a:off x="2279651" y="1193800"/>
            <a:ext cx="3744913" cy="579438"/>
          </a:xfrm>
          <a:prstGeom prst="rect">
            <a:avLst/>
          </a:prstGeom>
          <a:noFill/>
          <a:ln w="9525">
            <a:noFill/>
            <a:miter lim="800000"/>
            <a:headEnd/>
            <a:tailEnd/>
          </a:ln>
          <a:effectLst/>
        </p:spPr>
        <p:txBody>
          <a:bodyPr>
            <a:spAutoFit/>
          </a:bodyPr>
          <a:lstStyle/>
          <a:p>
            <a:pPr algn="l">
              <a:buClr>
                <a:srgbClr val="800080"/>
              </a:buClr>
              <a:buFont typeface="Wingdings" pitchFamily="2" charset="2"/>
              <a:buChar char="²"/>
            </a:pPr>
            <a:r>
              <a:rPr lang="en-US" altLang="zh-CN" sz="3200">
                <a:latin typeface="Arial" pitchFamily="34" charset="0"/>
                <a:ea typeface="楷体_GB2312" pitchFamily="49" charset="-122"/>
              </a:rPr>
              <a:t>  </a:t>
            </a:r>
            <a:r>
              <a:rPr lang="zh-CN" altLang="en-US" sz="3200">
                <a:latin typeface="Arial" pitchFamily="34" charset="0"/>
                <a:ea typeface="楷体_GB2312" pitchFamily="49" charset="-122"/>
              </a:rPr>
              <a:t>子集构造法举例</a:t>
            </a:r>
          </a:p>
        </p:txBody>
      </p:sp>
    </p:spTree>
    <p:extLst>
      <p:ext uri="{BB962C8B-B14F-4D97-AF65-F5344CB8AC3E}">
        <p14:creationId xmlns:p14="http://schemas.microsoft.com/office/powerpoint/2010/main" val="2630785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6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6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96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96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969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96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96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96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970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970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6970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970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6970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970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6970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69708"/>
                                        </p:tgtEl>
                                        <p:attrNameLst>
                                          <p:attrName>style.visibility</p:attrName>
                                        </p:attrNameLst>
                                      </p:cBhvr>
                                      <p:to>
                                        <p:strVal val="visible"/>
                                      </p:to>
                                    </p:set>
                                  </p:childTnLst>
                                </p:cTn>
                              </p:par>
                            </p:childTnLst>
                          </p:cTn>
                        </p:par>
                        <p:par>
                          <p:cTn id="71" fill="hold">
                            <p:stCondLst>
                              <p:cond delay="500"/>
                            </p:stCondLst>
                            <p:childTnLst>
                              <p:par>
                                <p:cTn id="72" presetID="1" presetClass="entr" presetSubtype="0" fill="hold" grpId="0" nodeType="afterEffect">
                                  <p:stCondLst>
                                    <p:cond delay="0"/>
                                  </p:stCondLst>
                                  <p:childTnLst>
                                    <p:set>
                                      <p:cBhvr>
                                        <p:cTn id="73" dur="1" fill="hold">
                                          <p:stCondLst>
                                            <p:cond delay="499"/>
                                          </p:stCondLst>
                                        </p:cTn>
                                        <p:tgtEl>
                                          <p:spTgt spid="69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79" grpId="0"/>
      <p:bldP spid="69680" grpId="0"/>
      <p:bldP spid="69693" grpId="0"/>
      <p:bldP spid="69694" grpId="0"/>
      <p:bldP spid="69695" grpId="0"/>
      <p:bldP spid="69696" grpId="0"/>
      <p:bldP spid="69697" grpId="0"/>
      <p:bldP spid="69698" grpId="0"/>
      <p:bldP spid="69699" grpId="0"/>
      <p:bldP spid="69700" grpId="0"/>
      <p:bldP spid="69701" grpId="0"/>
      <p:bldP spid="69702" grpId="0"/>
      <p:bldP spid="69703" grpId="0"/>
      <p:bldP spid="69704" grpId="0"/>
      <p:bldP spid="69705" grpId="0"/>
      <p:bldP spid="69706" grpId="0"/>
      <p:bldP spid="69709"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3305" y="2881885"/>
            <a:ext cx="9905998" cy="1478570"/>
          </a:xfrm>
        </p:spPr>
        <p:txBody>
          <a:bodyPr>
            <a:normAutofit/>
          </a:bodyPr>
          <a:lstStyle/>
          <a:p>
            <a:pPr algn="ctr"/>
            <a:r>
              <a:rPr lang="zh-CN" altLang="en-US" sz="4800" dirty="0"/>
              <a:t>概述</a:t>
            </a:r>
          </a:p>
        </p:txBody>
      </p:sp>
    </p:spTree>
    <p:extLst>
      <p:ext uri="{BB962C8B-B14F-4D97-AF65-F5344CB8AC3E}">
        <p14:creationId xmlns:p14="http://schemas.microsoft.com/office/powerpoint/2010/main" val="40906065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2.5 </a:t>
            </a:r>
            <a:r>
              <a:rPr lang="zh-CN" altLang="en-US" dirty="0" smtClean="0"/>
              <a:t>正规语言与</a:t>
            </a:r>
            <a:r>
              <a:rPr lang="en-US" altLang="zh-CN" dirty="0" smtClean="0"/>
              <a:t>NFA</a:t>
            </a:r>
            <a:r>
              <a:rPr lang="zh-CN" altLang="en-US" dirty="0" smtClean="0"/>
              <a:t>的等价性</a:t>
            </a:r>
            <a:r>
              <a:rPr lang="en-US" altLang="zh-CN" dirty="0" smtClean="0"/>
              <a:t> </a:t>
            </a:r>
            <a:endParaRPr lang="zh-CN" altLang="en-US" dirty="0"/>
          </a:p>
        </p:txBody>
      </p:sp>
      <p:sp>
        <p:nvSpPr>
          <p:cNvPr id="3" name="内容占位符 2"/>
          <p:cNvSpPr>
            <a:spLocks noGrp="1"/>
          </p:cNvSpPr>
          <p:nvPr>
            <p:ph idx="1"/>
          </p:nvPr>
        </p:nvSpPr>
        <p:spPr/>
        <p:txBody>
          <a:bodyPr>
            <a:normAutofit/>
          </a:bodyPr>
          <a:lstStyle/>
          <a:p>
            <a:r>
              <a:rPr lang="zh-CN" altLang="en-US" dirty="0" smtClean="0">
                <a:ea typeface="Cambria Math"/>
              </a:rPr>
              <a:t>正规语言转化为</a:t>
            </a:r>
            <a:r>
              <a:rPr lang="en-US" altLang="zh-CN" dirty="0" smtClean="0">
                <a:ea typeface="Cambria Math"/>
              </a:rPr>
              <a:t>NFA</a:t>
            </a:r>
          </a:p>
          <a:p>
            <a:endParaRPr lang="en-US" altLang="zh-CN" dirty="0" smtClean="0">
              <a:ea typeface="Cambria Math"/>
            </a:endParaRPr>
          </a:p>
          <a:p>
            <a:endParaRPr lang="en-US" altLang="zh-CN" b="0" dirty="0" smtClean="0">
              <a:ea typeface="Cambria Math"/>
            </a:endParaRPr>
          </a:p>
        </p:txBody>
      </p:sp>
    </p:spTree>
    <p:extLst>
      <p:ext uri="{BB962C8B-B14F-4D97-AF65-F5344CB8AC3E}">
        <p14:creationId xmlns:p14="http://schemas.microsoft.com/office/powerpoint/2010/main" val="39058917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AutoShape 2">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5891" name="AutoShape 3">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5892" name="AutoShape 4">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5893" name="AutoShape 5">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5894" name="Text Box 6"/>
          <p:cNvSpPr txBox="1">
            <a:spLocks noChangeArrowheads="1"/>
          </p:cNvSpPr>
          <p:nvPr/>
        </p:nvSpPr>
        <p:spPr bwMode="auto">
          <a:xfrm>
            <a:off x="2279651" y="2420938"/>
            <a:ext cx="3814763" cy="457200"/>
          </a:xfrm>
          <a:prstGeom prst="rect">
            <a:avLst/>
          </a:prstGeom>
          <a:noFill/>
          <a:ln w="9525">
            <a:noFill/>
            <a:miter lim="800000"/>
            <a:headEnd/>
            <a:tailEnd/>
          </a:ln>
          <a:effectLst/>
        </p:spPr>
        <p:txBody>
          <a:bodyPr>
            <a:spAutoFit/>
          </a:bodyPr>
          <a:lstStyle/>
          <a:p>
            <a:pPr algn="just">
              <a:buFont typeface="Symbol" pitchFamily="18" charset="2"/>
              <a:buChar char="-"/>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基础</a:t>
            </a:r>
            <a:r>
              <a:rPr lang="en-US" altLang="zh-CN" sz="2400" b="1">
                <a:latin typeface="楷体_GB2312" pitchFamily="49" charset="-122"/>
                <a:ea typeface="楷体_GB2312" pitchFamily="49" charset="-122"/>
              </a:rPr>
              <a:t>:</a:t>
            </a:r>
            <a:endParaRPr lang="en-US" altLang="zh-CN" sz="2400" b="1">
              <a:solidFill>
                <a:srgbClr val="333399"/>
              </a:solidFill>
              <a:latin typeface="楷体_GB2312" pitchFamily="49" charset="-122"/>
              <a:ea typeface="楷体_GB2312" pitchFamily="49" charset="-122"/>
              <a:cs typeface="Times New Roman" pitchFamily="18" charset="0"/>
              <a:sym typeface="Symbol" pitchFamily="18" charset="2"/>
            </a:endParaRPr>
          </a:p>
        </p:txBody>
      </p:sp>
      <p:grpSp>
        <p:nvGrpSpPr>
          <p:cNvPr id="165896" name="Group 8"/>
          <p:cNvGrpSpPr>
            <a:grpSpLocks/>
          </p:cNvGrpSpPr>
          <p:nvPr/>
        </p:nvGrpSpPr>
        <p:grpSpPr bwMode="auto">
          <a:xfrm>
            <a:off x="2705100" y="2806701"/>
            <a:ext cx="6343650" cy="949325"/>
            <a:chOff x="816" y="1706"/>
            <a:chExt cx="3996" cy="598"/>
          </a:xfrm>
        </p:grpSpPr>
        <p:sp>
          <p:nvSpPr>
            <p:cNvPr id="165897" name="Rectangle 9"/>
            <p:cNvSpPr>
              <a:spLocks noChangeArrowheads="1"/>
            </p:cNvSpPr>
            <p:nvPr/>
          </p:nvSpPr>
          <p:spPr bwMode="auto">
            <a:xfrm>
              <a:off x="816" y="1872"/>
              <a:ext cx="1632" cy="288"/>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2400" b="1" dirty="0">
                  <a:latin typeface="Arial" pitchFamily="34" charset="0"/>
                  <a:ea typeface="楷体_GB2312" pitchFamily="49" charset="-122"/>
                </a:rPr>
                <a:t>1 </a:t>
              </a:r>
              <a:r>
                <a:rPr lang="zh-CN" altLang="en-US" sz="2400" b="1" dirty="0">
                  <a:latin typeface="Arial" pitchFamily="34" charset="0"/>
                  <a:ea typeface="楷体_GB2312" pitchFamily="49" charset="-122"/>
                  <a:sym typeface="Symbol" pitchFamily="18" charset="2"/>
                </a:rPr>
                <a:t>对于  ，构造为</a:t>
              </a:r>
            </a:p>
          </p:txBody>
        </p:sp>
        <p:sp>
          <p:nvSpPr>
            <p:cNvPr id="165898" name="Rectangle 10"/>
            <p:cNvSpPr>
              <a:spLocks noChangeArrowheads="1"/>
            </p:cNvSpPr>
            <p:nvPr/>
          </p:nvSpPr>
          <p:spPr bwMode="auto">
            <a:xfrm>
              <a:off x="3832" y="1776"/>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楷体_GB2312" pitchFamily="49" charset="-122"/>
                  <a:sym typeface="Symbol" pitchFamily="18" charset="2"/>
                </a:rPr>
                <a:t></a:t>
              </a:r>
            </a:p>
          </p:txBody>
        </p:sp>
        <p:graphicFrame>
          <p:nvGraphicFramePr>
            <p:cNvPr id="165899" name="Object 11"/>
            <p:cNvGraphicFramePr>
              <a:graphicFrameLocks noChangeAspect="1"/>
            </p:cNvGraphicFramePr>
            <p:nvPr/>
          </p:nvGraphicFramePr>
          <p:xfrm>
            <a:off x="2976" y="1706"/>
            <a:ext cx="1836" cy="598"/>
          </p:xfrm>
          <a:graphic>
            <a:graphicData uri="http://schemas.openxmlformats.org/presentationml/2006/ole">
              <mc:AlternateContent xmlns:mc="http://schemas.openxmlformats.org/markup-compatibility/2006">
                <mc:Choice xmlns:v="urn:schemas-microsoft-com:vml" Requires="v">
                  <p:oleObj spid="_x0000_s21689" name="VISIO" r:id="rId3" imgW="2914200" imgH="948960" progId="Visio.Drawing.11">
                    <p:embed/>
                  </p:oleObj>
                </mc:Choice>
                <mc:Fallback>
                  <p:oleObj name="VISIO" r:id="rId3" imgW="2914200" imgH="9489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1706"/>
                          <a:ext cx="1836"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65900" name="Group 12"/>
          <p:cNvGrpSpPr>
            <a:grpSpLocks/>
          </p:cNvGrpSpPr>
          <p:nvPr/>
        </p:nvGrpSpPr>
        <p:grpSpPr bwMode="auto">
          <a:xfrm>
            <a:off x="2705100" y="5127626"/>
            <a:ext cx="6324600" cy="949325"/>
            <a:chOff x="816" y="3168"/>
            <a:chExt cx="3984" cy="598"/>
          </a:xfrm>
        </p:grpSpPr>
        <p:sp>
          <p:nvSpPr>
            <p:cNvPr id="165901" name="Rectangle 13"/>
            <p:cNvSpPr>
              <a:spLocks noChangeArrowheads="1"/>
            </p:cNvSpPr>
            <p:nvPr/>
          </p:nvSpPr>
          <p:spPr bwMode="auto">
            <a:xfrm>
              <a:off x="816" y="3216"/>
              <a:ext cx="1776" cy="288"/>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2400" b="1" dirty="0">
                  <a:latin typeface="Arial" pitchFamily="34" charset="0"/>
                  <a:ea typeface="楷体_GB2312" pitchFamily="49" charset="-122"/>
                </a:rPr>
                <a:t>3 </a:t>
              </a:r>
              <a:r>
                <a:rPr lang="zh-CN" altLang="en-US" sz="2400" b="1" dirty="0">
                  <a:latin typeface="Arial" pitchFamily="34" charset="0"/>
                  <a:ea typeface="楷体_GB2312" pitchFamily="49" charset="-122"/>
                  <a:sym typeface="Symbol" pitchFamily="18" charset="2"/>
                </a:rPr>
                <a:t>对于 </a:t>
              </a:r>
              <a:r>
                <a:rPr lang="en-US" altLang="zh-CN" sz="2400" b="1" dirty="0">
                  <a:latin typeface="Arial" pitchFamily="34" charset="0"/>
                  <a:ea typeface="楷体_GB2312" pitchFamily="49" charset="-122"/>
                  <a:sym typeface="Symbol" pitchFamily="18" charset="2"/>
                </a:rPr>
                <a:t>a </a:t>
              </a:r>
              <a:r>
                <a:rPr lang="zh-CN" altLang="en-US" sz="2400" b="1" dirty="0">
                  <a:latin typeface="Arial" pitchFamily="34" charset="0"/>
                  <a:ea typeface="楷体_GB2312" pitchFamily="49" charset="-122"/>
                  <a:sym typeface="Symbol" pitchFamily="18" charset="2"/>
                </a:rPr>
                <a:t>，构造为</a:t>
              </a:r>
            </a:p>
          </p:txBody>
        </p:sp>
        <p:sp>
          <p:nvSpPr>
            <p:cNvPr id="165902" name="Rectangle 14"/>
            <p:cNvSpPr>
              <a:spLocks noChangeArrowheads="1"/>
            </p:cNvSpPr>
            <p:nvPr/>
          </p:nvSpPr>
          <p:spPr bwMode="auto">
            <a:xfrm>
              <a:off x="3868" y="3215"/>
              <a:ext cx="223"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楷体_GB2312" pitchFamily="49" charset="-122"/>
                  <a:sym typeface="Symbol" pitchFamily="18" charset="2"/>
                </a:rPr>
                <a:t>a</a:t>
              </a:r>
            </a:p>
          </p:txBody>
        </p:sp>
        <p:graphicFrame>
          <p:nvGraphicFramePr>
            <p:cNvPr id="165903" name="Object 15"/>
            <p:cNvGraphicFramePr>
              <a:graphicFrameLocks noChangeAspect="1"/>
            </p:cNvGraphicFramePr>
            <p:nvPr/>
          </p:nvGraphicFramePr>
          <p:xfrm>
            <a:off x="2964" y="3168"/>
            <a:ext cx="1836" cy="598"/>
          </p:xfrm>
          <a:graphic>
            <a:graphicData uri="http://schemas.openxmlformats.org/presentationml/2006/ole">
              <mc:AlternateContent xmlns:mc="http://schemas.openxmlformats.org/markup-compatibility/2006">
                <mc:Choice xmlns:v="urn:schemas-microsoft-com:vml" Requires="v">
                  <p:oleObj spid="_x0000_s21690" name="VISIO" r:id="rId5" imgW="2914200" imgH="948960" progId="Visio.Drawing.11">
                    <p:embed/>
                  </p:oleObj>
                </mc:Choice>
                <mc:Fallback>
                  <p:oleObj name="VISIO" r:id="rId5" imgW="2914200" imgH="9489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4" y="3168"/>
                          <a:ext cx="1836"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65904" name="Group 16"/>
          <p:cNvGrpSpPr>
            <a:grpSpLocks/>
          </p:cNvGrpSpPr>
          <p:nvPr/>
        </p:nvGrpSpPr>
        <p:grpSpPr bwMode="auto">
          <a:xfrm>
            <a:off x="2705100" y="3984626"/>
            <a:ext cx="6324600" cy="949325"/>
            <a:chOff x="744" y="2222"/>
            <a:chExt cx="3984" cy="598"/>
          </a:xfrm>
        </p:grpSpPr>
        <p:sp>
          <p:nvSpPr>
            <p:cNvPr id="165905" name="Rectangle 17"/>
            <p:cNvSpPr>
              <a:spLocks noChangeArrowheads="1"/>
            </p:cNvSpPr>
            <p:nvPr/>
          </p:nvSpPr>
          <p:spPr bwMode="auto">
            <a:xfrm>
              <a:off x="744" y="2270"/>
              <a:ext cx="1818" cy="288"/>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2400" b="1" dirty="0">
                  <a:latin typeface="Arial" pitchFamily="34" charset="0"/>
                  <a:ea typeface="楷体_GB2312" pitchFamily="49" charset="-122"/>
                </a:rPr>
                <a:t>2 </a:t>
              </a:r>
              <a:r>
                <a:rPr lang="zh-CN" altLang="en-US" sz="2400" b="1" dirty="0">
                  <a:latin typeface="Arial" pitchFamily="34" charset="0"/>
                  <a:ea typeface="楷体_GB2312" pitchFamily="49" charset="-122"/>
                  <a:sym typeface="Symbol" pitchFamily="18" charset="2"/>
                </a:rPr>
                <a:t>对于  ，构造为</a:t>
              </a:r>
            </a:p>
          </p:txBody>
        </p:sp>
        <p:graphicFrame>
          <p:nvGraphicFramePr>
            <p:cNvPr id="165906" name="Object 18"/>
            <p:cNvGraphicFramePr>
              <a:graphicFrameLocks noChangeAspect="1"/>
            </p:cNvGraphicFramePr>
            <p:nvPr/>
          </p:nvGraphicFramePr>
          <p:xfrm>
            <a:off x="2892" y="2222"/>
            <a:ext cx="1836" cy="598"/>
          </p:xfrm>
          <a:graphic>
            <a:graphicData uri="http://schemas.openxmlformats.org/presentationml/2006/ole">
              <mc:AlternateContent xmlns:mc="http://schemas.openxmlformats.org/markup-compatibility/2006">
                <mc:Choice xmlns:v="urn:schemas-microsoft-com:vml" Requires="v">
                  <p:oleObj spid="_x0000_s21691" name="VISIO" r:id="rId6" imgW="2914200" imgH="948960" progId="Visio.Drawing.11">
                    <p:embed/>
                  </p:oleObj>
                </mc:Choice>
                <mc:Fallback>
                  <p:oleObj name="VISIO" r:id="rId6" imgW="2914200" imgH="94896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2" y="2222"/>
                          <a:ext cx="1836"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65908" name="Rectangle 20"/>
          <p:cNvSpPr>
            <a:spLocks noChangeArrowheads="1"/>
          </p:cNvSpPr>
          <p:nvPr/>
        </p:nvSpPr>
        <p:spPr bwMode="auto">
          <a:xfrm>
            <a:off x="1973063" y="1505745"/>
            <a:ext cx="8532812" cy="936625"/>
          </a:xfrm>
          <a:prstGeom prst="rect">
            <a:avLst/>
          </a:prstGeom>
          <a:noFill/>
          <a:ln w="9525">
            <a:noFill/>
            <a:miter lim="800000"/>
            <a:headEnd/>
            <a:tailEnd/>
          </a:ln>
          <a:effectLst/>
        </p:spPr>
        <p:txBody>
          <a:bodyPr anchor="b"/>
          <a:lstStyle/>
          <a:p>
            <a:pPr>
              <a:lnSpc>
                <a:spcPct val="90000"/>
              </a:lnSpc>
              <a:buFont typeface="Wingdings" pitchFamily="2" charset="2"/>
              <a:buChar char="²"/>
            </a:pPr>
            <a:r>
              <a:rPr lang="en-US" altLang="zh-CN" sz="3200" b="1" dirty="0">
                <a:latin typeface="Arial" pitchFamily="34" charset="0"/>
                <a:ea typeface="楷体_GB2312" pitchFamily="49" charset="-122"/>
              </a:rPr>
              <a:t> </a:t>
            </a:r>
            <a:r>
              <a:rPr lang="zh-CN" altLang="en-US" sz="3200" b="1" dirty="0">
                <a:latin typeface="Arial" pitchFamily="34" charset="0"/>
                <a:ea typeface="楷体_GB2312" pitchFamily="49" charset="-122"/>
              </a:rPr>
              <a:t>归纳构造过程 </a:t>
            </a:r>
            <a:r>
              <a:rPr lang="en-US" altLang="zh-CN" sz="2800" b="1" dirty="0">
                <a:solidFill>
                  <a:srgbClr val="333399"/>
                </a:solidFill>
                <a:latin typeface="Arial" pitchFamily="34" charset="0"/>
                <a:ea typeface="楷体_GB2312" pitchFamily="49" charset="-122"/>
              </a:rPr>
              <a:t>(</a:t>
            </a:r>
            <a:r>
              <a:rPr lang="zh-CN" altLang="en-US" sz="2800" b="1" dirty="0">
                <a:solidFill>
                  <a:srgbClr val="333399"/>
                </a:solidFill>
                <a:latin typeface="Arial" pitchFamily="34" charset="0"/>
                <a:ea typeface="楷体_GB2312" pitchFamily="49" charset="-122"/>
              </a:rPr>
              <a:t>从正规表达式构造等价的</a:t>
            </a:r>
            <a:r>
              <a:rPr lang="zh-CN" altLang="en-US" sz="2800" b="1" dirty="0">
                <a:solidFill>
                  <a:srgbClr val="333399"/>
                </a:solidFill>
                <a:latin typeface="Arial" pitchFamily="34" charset="0"/>
                <a:ea typeface="楷体_GB2312" pitchFamily="49" charset="-122"/>
                <a:sym typeface="Symbol" pitchFamily="18" charset="2"/>
              </a:rPr>
              <a:t> </a:t>
            </a:r>
            <a:r>
              <a:rPr lang="en-US" altLang="zh-CN" sz="2800" b="1" dirty="0">
                <a:solidFill>
                  <a:srgbClr val="333399"/>
                </a:solidFill>
                <a:latin typeface="Arial" pitchFamily="34" charset="0"/>
                <a:ea typeface="楷体_GB2312" pitchFamily="49" charset="-122"/>
                <a:cs typeface="Times New Roman" pitchFamily="18" charset="0"/>
              </a:rPr>
              <a:t>- </a:t>
            </a:r>
            <a:r>
              <a:rPr lang="en-US" altLang="zh-CN" sz="2800" b="1" dirty="0">
                <a:solidFill>
                  <a:srgbClr val="333399"/>
                </a:solidFill>
                <a:latin typeface="Arial" pitchFamily="34" charset="0"/>
                <a:ea typeface="楷体_GB2312" pitchFamily="49" charset="-122"/>
              </a:rPr>
              <a:t>NFA)</a:t>
            </a:r>
          </a:p>
          <a:p>
            <a:pPr>
              <a:lnSpc>
                <a:spcPct val="90000"/>
              </a:lnSpc>
              <a:buFont typeface="Wingdings" pitchFamily="2" charset="2"/>
              <a:buNone/>
            </a:pPr>
            <a:r>
              <a:rPr lang="en-US" altLang="zh-CN" sz="2800" b="1" dirty="0">
                <a:solidFill>
                  <a:srgbClr val="333399"/>
                </a:solidFill>
              </a:rPr>
              <a:t>    </a:t>
            </a:r>
            <a:r>
              <a:rPr lang="zh-CN" altLang="en-US" sz="2800" b="1" dirty="0">
                <a:solidFill>
                  <a:srgbClr val="333399"/>
                </a:solidFill>
              </a:rPr>
              <a:t>（</a:t>
            </a:r>
            <a:r>
              <a:rPr lang="en-US" altLang="zh-CN" sz="2800" dirty="0">
                <a:solidFill>
                  <a:srgbClr val="333399"/>
                </a:solidFill>
                <a:latin typeface="Arial" pitchFamily="34" charset="0"/>
              </a:rPr>
              <a:t>Thompson</a:t>
            </a:r>
            <a:r>
              <a:rPr lang="en-US" altLang="zh-CN" sz="2800" dirty="0">
                <a:solidFill>
                  <a:srgbClr val="333399"/>
                </a:solidFill>
              </a:rPr>
              <a:t> </a:t>
            </a:r>
            <a:r>
              <a:rPr lang="zh-CN" altLang="en-US" sz="2800" b="1" dirty="0">
                <a:solidFill>
                  <a:srgbClr val="333399"/>
                </a:solidFill>
                <a:latin typeface="Arial" pitchFamily="34" charset="0"/>
                <a:ea typeface="楷体_GB2312" pitchFamily="49" charset="-122"/>
              </a:rPr>
              <a:t>构造法</a:t>
            </a:r>
            <a:r>
              <a:rPr lang="zh-CN" altLang="en-US" sz="2800" b="1" dirty="0">
                <a:solidFill>
                  <a:srgbClr val="333399"/>
                </a:solidFill>
              </a:rPr>
              <a:t>）</a:t>
            </a:r>
          </a:p>
        </p:txBody>
      </p:sp>
      <p:sp>
        <p:nvSpPr>
          <p:cNvPr id="20" name="标题 1"/>
          <p:cNvSpPr txBox="1">
            <a:spLocks/>
          </p:cNvSpPr>
          <p:nvPr/>
        </p:nvSpPr>
        <p:spPr>
          <a:xfrm>
            <a:off x="1141413" y="618518"/>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dirty="0" smtClean="0"/>
              <a:t>2.5 </a:t>
            </a:r>
            <a:r>
              <a:rPr lang="zh-CN" altLang="en-US" dirty="0" smtClean="0"/>
              <a:t>正规语言与</a:t>
            </a:r>
            <a:r>
              <a:rPr lang="en-US" altLang="zh-CN" dirty="0" smtClean="0"/>
              <a:t>NFA</a:t>
            </a:r>
            <a:r>
              <a:rPr lang="zh-CN" altLang="en-US" dirty="0" smtClean="0"/>
              <a:t>的等价性</a:t>
            </a:r>
            <a:r>
              <a:rPr lang="en-US" altLang="zh-CN" dirty="0" smtClean="0"/>
              <a:t> </a:t>
            </a:r>
            <a:endParaRPr lang="zh-CN" altLang="en-US" dirty="0"/>
          </a:p>
        </p:txBody>
      </p:sp>
    </p:spTree>
    <p:extLst>
      <p:ext uri="{BB962C8B-B14F-4D97-AF65-F5344CB8AC3E}">
        <p14:creationId xmlns:p14="http://schemas.microsoft.com/office/powerpoint/2010/main" val="2772219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5896"/>
                                        </p:tgtEl>
                                        <p:attrNameLst>
                                          <p:attrName>style.visibility</p:attrName>
                                        </p:attrNameLst>
                                      </p:cBhvr>
                                      <p:to>
                                        <p:strVal val="visible"/>
                                      </p:to>
                                    </p:set>
                                    <p:animEffect transition="in" filter="slide(fromBottom)">
                                      <p:cBhvr>
                                        <p:cTn id="7" dur="500"/>
                                        <p:tgtEl>
                                          <p:spTgt spid="16589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65904"/>
                                        </p:tgtEl>
                                        <p:attrNameLst>
                                          <p:attrName>style.visibility</p:attrName>
                                        </p:attrNameLst>
                                      </p:cBhvr>
                                      <p:to>
                                        <p:strVal val="visible"/>
                                      </p:to>
                                    </p:set>
                                    <p:animEffect transition="in" filter="slide(fromBottom)">
                                      <p:cBhvr>
                                        <p:cTn id="12" dur="500"/>
                                        <p:tgtEl>
                                          <p:spTgt spid="16590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65900"/>
                                        </p:tgtEl>
                                        <p:attrNameLst>
                                          <p:attrName>style.visibility</p:attrName>
                                        </p:attrNameLst>
                                      </p:cBhvr>
                                      <p:to>
                                        <p:strVal val="visible"/>
                                      </p:to>
                                    </p:set>
                                    <p:animEffect transition="in" filter="slide(fromBottom)">
                                      <p:cBhvr>
                                        <p:cTn id="17" dur="500"/>
                                        <p:tgtEl>
                                          <p:spTgt spid="165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AutoShape 2">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6915" name="AutoShape 3">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6916" name="AutoShape 4">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6917" name="AutoShape 5">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6918" name="Text Box 6"/>
          <p:cNvSpPr txBox="1">
            <a:spLocks noChangeArrowheads="1"/>
          </p:cNvSpPr>
          <p:nvPr/>
        </p:nvSpPr>
        <p:spPr bwMode="auto">
          <a:xfrm>
            <a:off x="2357439" y="2420938"/>
            <a:ext cx="1438275" cy="519112"/>
          </a:xfrm>
          <a:prstGeom prst="rect">
            <a:avLst/>
          </a:prstGeom>
          <a:noFill/>
          <a:ln w="9525">
            <a:noFill/>
            <a:miter lim="800000"/>
            <a:headEnd/>
            <a:tailEnd/>
          </a:ln>
          <a:effectLst/>
        </p:spPr>
        <p:txBody>
          <a:bodyPr>
            <a:spAutoFit/>
          </a:bodyPr>
          <a:lstStyle/>
          <a:p>
            <a:pPr algn="just">
              <a:buFont typeface="Symbol" pitchFamily="18" charset="2"/>
              <a:buChar char="-"/>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归纳</a:t>
            </a:r>
            <a:r>
              <a:rPr lang="en-US" altLang="zh-CN" sz="2800" b="1" dirty="0">
                <a:latin typeface="楷体_GB2312" pitchFamily="49" charset="-122"/>
                <a:ea typeface="楷体_GB2312" pitchFamily="49" charset="-122"/>
              </a:rPr>
              <a:t>:</a:t>
            </a:r>
            <a:endParaRPr lang="en-US" altLang="zh-CN" sz="2800" b="1" dirty="0">
              <a:solidFill>
                <a:srgbClr val="333399"/>
              </a:solidFill>
              <a:latin typeface="楷体_GB2312" pitchFamily="49" charset="-122"/>
              <a:ea typeface="楷体_GB2312" pitchFamily="49" charset="-122"/>
              <a:cs typeface="Times New Roman" pitchFamily="18" charset="0"/>
              <a:sym typeface="Symbol" pitchFamily="18" charset="2"/>
            </a:endParaRPr>
          </a:p>
        </p:txBody>
      </p:sp>
      <p:sp>
        <p:nvSpPr>
          <p:cNvPr id="166919" name="Rectangle 7"/>
          <p:cNvSpPr>
            <a:spLocks noChangeArrowheads="1"/>
          </p:cNvSpPr>
          <p:nvPr/>
        </p:nvSpPr>
        <p:spPr bwMode="auto">
          <a:xfrm>
            <a:off x="2967038" y="3332163"/>
            <a:ext cx="3200400" cy="457200"/>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2400" b="1">
                <a:solidFill>
                  <a:srgbClr val="333399"/>
                </a:solidFill>
                <a:latin typeface="Arial" pitchFamily="34" charset="0"/>
                <a:ea typeface="楷体_GB2312" pitchFamily="49" charset="-122"/>
              </a:rPr>
              <a:t>1  </a:t>
            </a:r>
            <a:r>
              <a:rPr lang="zh-CN" altLang="en-US" sz="2400" b="1">
                <a:solidFill>
                  <a:srgbClr val="333399"/>
                </a:solidFill>
                <a:latin typeface="Arial" pitchFamily="34" charset="0"/>
                <a:ea typeface="楷体_GB2312" pitchFamily="49" charset="-122"/>
                <a:sym typeface="Symbol" pitchFamily="18" charset="2"/>
              </a:rPr>
              <a:t>对于 </a:t>
            </a:r>
            <a:r>
              <a:rPr lang="en-US" altLang="zh-CN" sz="2400" b="1">
                <a:latin typeface="Arial" pitchFamily="34" charset="0"/>
                <a:ea typeface="楷体_GB2312" pitchFamily="49" charset="-122"/>
                <a:sym typeface="Symbol" pitchFamily="18" charset="2"/>
              </a:rPr>
              <a:t>R+S</a:t>
            </a:r>
            <a:r>
              <a:rPr lang="en-US" altLang="zh-CN" sz="2400" b="1">
                <a:solidFill>
                  <a:srgbClr val="333399"/>
                </a:solidFill>
                <a:latin typeface="Arial" pitchFamily="34" charset="0"/>
                <a:ea typeface="楷体_GB2312" pitchFamily="49" charset="-122"/>
                <a:sym typeface="Symbol" pitchFamily="18" charset="2"/>
              </a:rPr>
              <a:t> </a:t>
            </a:r>
            <a:r>
              <a:rPr lang="zh-CN" altLang="en-US" sz="2400" b="1">
                <a:solidFill>
                  <a:srgbClr val="333399"/>
                </a:solidFill>
                <a:latin typeface="Arial" pitchFamily="34" charset="0"/>
                <a:ea typeface="楷体_GB2312" pitchFamily="49" charset="-122"/>
                <a:sym typeface="Symbol" pitchFamily="18" charset="2"/>
              </a:rPr>
              <a:t>，构造为</a:t>
            </a:r>
            <a:endParaRPr lang="zh-CN" altLang="en-US" sz="2400" b="1">
              <a:latin typeface="Arial" pitchFamily="34" charset="0"/>
              <a:ea typeface="楷体_GB2312" pitchFamily="49" charset="-122"/>
              <a:sym typeface="Symbol" pitchFamily="18" charset="2"/>
            </a:endParaRPr>
          </a:p>
        </p:txBody>
      </p:sp>
      <p:graphicFrame>
        <p:nvGraphicFramePr>
          <p:cNvPr id="166920" name="Object 8"/>
          <p:cNvGraphicFramePr>
            <a:graphicFrameLocks noChangeAspect="1"/>
          </p:cNvGraphicFramePr>
          <p:nvPr/>
        </p:nvGraphicFramePr>
        <p:xfrm>
          <a:off x="3454401" y="4486275"/>
          <a:ext cx="4297363" cy="1606550"/>
        </p:xfrm>
        <a:graphic>
          <a:graphicData uri="http://schemas.openxmlformats.org/presentationml/2006/ole">
            <mc:AlternateContent xmlns:mc="http://schemas.openxmlformats.org/markup-compatibility/2006">
              <mc:Choice xmlns:v="urn:schemas-microsoft-com:vml" Requires="v">
                <p:oleObj spid="_x0000_s22652" name="Visio" r:id="rId3" imgW="4297985" imgH="1606296" progId="Visio.Drawing.11">
                  <p:embed/>
                </p:oleObj>
              </mc:Choice>
              <mc:Fallback>
                <p:oleObj name="Visio" r:id="rId3" imgW="4297985" imgH="160629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401" y="4486275"/>
                        <a:ext cx="4297363" cy="160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6921" name="Rectangle 9"/>
          <p:cNvSpPr>
            <a:spLocks noChangeArrowheads="1"/>
          </p:cNvSpPr>
          <p:nvPr/>
        </p:nvSpPr>
        <p:spPr bwMode="auto">
          <a:xfrm>
            <a:off x="7035800" y="5380038"/>
            <a:ext cx="317500" cy="457200"/>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66922" name="Rectangle 10"/>
          <p:cNvSpPr>
            <a:spLocks noChangeArrowheads="1"/>
          </p:cNvSpPr>
          <p:nvPr/>
        </p:nvSpPr>
        <p:spPr bwMode="auto">
          <a:xfrm>
            <a:off x="7035800" y="4694238"/>
            <a:ext cx="317500" cy="457200"/>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66923" name="Rectangle 11"/>
          <p:cNvSpPr>
            <a:spLocks noChangeArrowheads="1"/>
          </p:cNvSpPr>
          <p:nvPr/>
        </p:nvSpPr>
        <p:spPr bwMode="auto">
          <a:xfrm>
            <a:off x="4356100" y="5380038"/>
            <a:ext cx="317500" cy="457200"/>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66924" name="Rectangle 12"/>
          <p:cNvSpPr>
            <a:spLocks noChangeArrowheads="1"/>
          </p:cNvSpPr>
          <p:nvPr/>
        </p:nvSpPr>
        <p:spPr bwMode="auto">
          <a:xfrm>
            <a:off x="4356100" y="4694238"/>
            <a:ext cx="317500" cy="457200"/>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66926" name="Rectangle 14"/>
          <p:cNvSpPr>
            <a:spLocks noChangeArrowheads="1"/>
          </p:cNvSpPr>
          <p:nvPr/>
        </p:nvSpPr>
        <p:spPr bwMode="auto">
          <a:xfrm>
            <a:off x="1857376" y="1517651"/>
            <a:ext cx="8532812" cy="936625"/>
          </a:xfrm>
          <a:prstGeom prst="rect">
            <a:avLst/>
          </a:prstGeom>
          <a:noFill/>
          <a:ln w="9525">
            <a:noFill/>
            <a:miter lim="800000"/>
            <a:headEnd/>
            <a:tailEnd/>
          </a:ln>
          <a:effectLst/>
        </p:spPr>
        <p:txBody>
          <a:bodyPr anchor="b"/>
          <a:lstStyle/>
          <a:p>
            <a:pPr>
              <a:lnSpc>
                <a:spcPct val="90000"/>
              </a:lnSpc>
              <a:buFont typeface="Wingdings" pitchFamily="2" charset="2"/>
              <a:buChar char="²"/>
            </a:pPr>
            <a:r>
              <a:rPr lang="en-US" altLang="zh-CN" sz="3200" b="1" dirty="0">
                <a:latin typeface="Arial" pitchFamily="34" charset="0"/>
                <a:ea typeface="楷体_GB2312" pitchFamily="49" charset="-122"/>
              </a:rPr>
              <a:t> </a:t>
            </a:r>
            <a:r>
              <a:rPr lang="zh-CN" altLang="en-US" sz="3200" b="1" dirty="0">
                <a:latin typeface="Arial" pitchFamily="34" charset="0"/>
                <a:ea typeface="楷体_GB2312" pitchFamily="49" charset="-122"/>
              </a:rPr>
              <a:t>归纳构造过程 </a:t>
            </a:r>
            <a:r>
              <a:rPr lang="en-US" altLang="zh-CN" sz="2800" b="1" dirty="0">
                <a:solidFill>
                  <a:srgbClr val="333399"/>
                </a:solidFill>
                <a:latin typeface="Arial" pitchFamily="34" charset="0"/>
                <a:ea typeface="楷体_GB2312" pitchFamily="49" charset="-122"/>
              </a:rPr>
              <a:t>(</a:t>
            </a:r>
            <a:r>
              <a:rPr lang="zh-CN" altLang="en-US" sz="2800" b="1" dirty="0">
                <a:solidFill>
                  <a:srgbClr val="333399"/>
                </a:solidFill>
                <a:latin typeface="Arial" pitchFamily="34" charset="0"/>
                <a:ea typeface="楷体_GB2312" pitchFamily="49" charset="-122"/>
              </a:rPr>
              <a:t>从正规表达式构造等价的</a:t>
            </a:r>
            <a:r>
              <a:rPr lang="zh-CN" altLang="en-US" sz="2800" b="1" dirty="0">
                <a:solidFill>
                  <a:srgbClr val="333399"/>
                </a:solidFill>
                <a:latin typeface="Arial" pitchFamily="34" charset="0"/>
                <a:ea typeface="楷体_GB2312" pitchFamily="49" charset="-122"/>
                <a:sym typeface="Symbol" pitchFamily="18" charset="2"/>
              </a:rPr>
              <a:t> </a:t>
            </a:r>
            <a:r>
              <a:rPr lang="en-US" altLang="zh-CN" sz="2800" b="1" dirty="0">
                <a:solidFill>
                  <a:srgbClr val="333399"/>
                </a:solidFill>
                <a:latin typeface="Arial" pitchFamily="34" charset="0"/>
                <a:ea typeface="楷体_GB2312" pitchFamily="49" charset="-122"/>
                <a:cs typeface="Times New Roman" pitchFamily="18" charset="0"/>
              </a:rPr>
              <a:t>- </a:t>
            </a:r>
            <a:r>
              <a:rPr lang="en-US" altLang="zh-CN" sz="2800" b="1" dirty="0">
                <a:solidFill>
                  <a:srgbClr val="333399"/>
                </a:solidFill>
                <a:latin typeface="Arial" pitchFamily="34" charset="0"/>
                <a:ea typeface="楷体_GB2312" pitchFamily="49" charset="-122"/>
              </a:rPr>
              <a:t>NFA)</a:t>
            </a:r>
          </a:p>
          <a:p>
            <a:pPr>
              <a:lnSpc>
                <a:spcPct val="90000"/>
              </a:lnSpc>
              <a:buFont typeface="Wingdings" pitchFamily="2" charset="2"/>
              <a:buNone/>
            </a:pPr>
            <a:r>
              <a:rPr lang="en-US" altLang="zh-CN" sz="2800" b="1" dirty="0">
                <a:solidFill>
                  <a:srgbClr val="333399"/>
                </a:solidFill>
              </a:rPr>
              <a:t>    </a:t>
            </a:r>
            <a:r>
              <a:rPr lang="zh-CN" altLang="en-US" sz="2800" b="1" dirty="0">
                <a:solidFill>
                  <a:srgbClr val="333399"/>
                </a:solidFill>
              </a:rPr>
              <a:t>（</a:t>
            </a:r>
            <a:r>
              <a:rPr lang="en-US" altLang="zh-CN" sz="2800" dirty="0">
                <a:solidFill>
                  <a:srgbClr val="333399"/>
                </a:solidFill>
                <a:latin typeface="Arial" pitchFamily="34" charset="0"/>
              </a:rPr>
              <a:t>Thompson</a:t>
            </a:r>
            <a:r>
              <a:rPr lang="en-US" altLang="zh-CN" sz="2800" dirty="0">
                <a:solidFill>
                  <a:srgbClr val="333399"/>
                </a:solidFill>
              </a:rPr>
              <a:t> </a:t>
            </a:r>
            <a:r>
              <a:rPr lang="zh-CN" altLang="en-US" sz="2800" b="1" dirty="0">
                <a:solidFill>
                  <a:srgbClr val="333399"/>
                </a:solidFill>
                <a:latin typeface="Arial" pitchFamily="34" charset="0"/>
                <a:ea typeface="楷体_GB2312" pitchFamily="49" charset="-122"/>
              </a:rPr>
              <a:t>构造法</a:t>
            </a:r>
            <a:r>
              <a:rPr lang="zh-CN" altLang="en-US" sz="2800" b="1" dirty="0">
                <a:solidFill>
                  <a:srgbClr val="333399"/>
                </a:solidFill>
              </a:rPr>
              <a:t>）</a:t>
            </a:r>
          </a:p>
        </p:txBody>
      </p:sp>
      <p:graphicFrame>
        <p:nvGraphicFramePr>
          <p:cNvPr id="166927" name="Object 15"/>
          <p:cNvGraphicFramePr>
            <a:graphicFrameLocks noChangeAspect="1"/>
          </p:cNvGraphicFramePr>
          <p:nvPr/>
        </p:nvGraphicFramePr>
        <p:xfrm>
          <a:off x="7207250" y="2257426"/>
          <a:ext cx="2560638" cy="1603375"/>
        </p:xfrm>
        <a:graphic>
          <a:graphicData uri="http://schemas.openxmlformats.org/presentationml/2006/ole">
            <mc:AlternateContent xmlns:mc="http://schemas.openxmlformats.org/markup-compatibility/2006">
              <mc:Choice xmlns:v="urn:schemas-microsoft-com:vml" Requires="v">
                <p:oleObj spid="_x0000_s22653" name="Visio" r:id="rId5" imgW="2560015" imgH="1603248" progId="Visio.Drawing.11">
                  <p:embed/>
                </p:oleObj>
              </mc:Choice>
              <mc:Fallback>
                <p:oleObj name="Visio" r:id="rId5" imgW="2560015" imgH="1603248"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7250" y="2257426"/>
                        <a:ext cx="2560638"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标题 1"/>
          <p:cNvSpPr txBox="1">
            <a:spLocks/>
          </p:cNvSpPr>
          <p:nvPr/>
        </p:nvSpPr>
        <p:spPr>
          <a:xfrm>
            <a:off x="1141413" y="618518"/>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dirty="0" smtClean="0"/>
              <a:t>2.5 </a:t>
            </a:r>
            <a:r>
              <a:rPr lang="zh-CN" altLang="en-US" dirty="0" smtClean="0"/>
              <a:t>正规语言与</a:t>
            </a:r>
            <a:r>
              <a:rPr lang="en-US" altLang="zh-CN" dirty="0" smtClean="0"/>
              <a:t>NFA</a:t>
            </a:r>
            <a:r>
              <a:rPr lang="zh-CN" altLang="en-US" dirty="0" smtClean="0"/>
              <a:t>的等价性</a:t>
            </a:r>
            <a:r>
              <a:rPr lang="en-US" altLang="zh-CN" dirty="0" smtClean="0"/>
              <a:t> </a:t>
            </a:r>
            <a:endParaRPr lang="zh-CN" altLang="en-US" dirty="0"/>
          </a:p>
        </p:txBody>
      </p:sp>
    </p:spTree>
    <p:extLst>
      <p:ext uri="{BB962C8B-B14F-4D97-AF65-F5344CB8AC3E}">
        <p14:creationId xmlns:p14="http://schemas.microsoft.com/office/powerpoint/2010/main" val="1419970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6927"/>
                                        </p:tgtEl>
                                        <p:attrNameLst>
                                          <p:attrName>style.visibility</p:attrName>
                                        </p:attrNameLst>
                                      </p:cBhvr>
                                      <p:to>
                                        <p:strVal val="visible"/>
                                      </p:to>
                                    </p:set>
                                    <p:animEffect transition="in" filter="slide(fromBottom)">
                                      <p:cBhvr>
                                        <p:cTn id="7" dur="500"/>
                                        <p:tgtEl>
                                          <p:spTgt spid="16692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66919"/>
                                        </p:tgtEl>
                                        <p:attrNameLst>
                                          <p:attrName>style.visibility</p:attrName>
                                        </p:attrNameLst>
                                      </p:cBhvr>
                                      <p:to>
                                        <p:strVal val="visible"/>
                                      </p:to>
                                    </p:set>
                                    <p:animEffect transition="in" filter="slide(fromBottom)">
                                      <p:cBhvr>
                                        <p:cTn id="12" dur="500"/>
                                        <p:tgtEl>
                                          <p:spTgt spid="166919"/>
                                        </p:tgtEl>
                                      </p:cBhvr>
                                    </p:animEffect>
                                  </p:childTnLst>
                                </p:cTn>
                              </p:par>
                              <p:par>
                                <p:cTn id="13" presetID="12" presetClass="entr" presetSubtype="4" fill="hold" nodeType="withEffect">
                                  <p:stCondLst>
                                    <p:cond delay="0"/>
                                  </p:stCondLst>
                                  <p:childTnLst>
                                    <p:set>
                                      <p:cBhvr>
                                        <p:cTn id="14" dur="1" fill="hold">
                                          <p:stCondLst>
                                            <p:cond delay="0"/>
                                          </p:stCondLst>
                                        </p:cTn>
                                        <p:tgtEl>
                                          <p:spTgt spid="166920"/>
                                        </p:tgtEl>
                                        <p:attrNameLst>
                                          <p:attrName>style.visibility</p:attrName>
                                        </p:attrNameLst>
                                      </p:cBhvr>
                                      <p:to>
                                        <p:strVal val="visible"/>
                                      </p:to>
                                    </p:set>
                                    <p:animEffect transition="in" filter="slide(fromBottom)">
                                      <p:cBhvr>
                                        <p:cTn id="15" dur="500"/>
                                        <p:tgtEl>
                                          <p:spTgt spid="166920"/>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66921"/>
                                        </p:tgtEl>
                                        <p:attrNameLst>
                                          <p:attrName>style.visibility</p:attrName>
                                        </p:attrNameLst>
                                      </p:cBhvr>
                                      <p:to>
                                        <p:strVal val="visible"/>
                                      </p:to>
                                    </p:set>
                                    <p:animEffect transition="in" filter="slide(fromBottom)">
                                      <p:cBhvr>
                                        <p:cTn id="18" dur="500"/>
                                        <p:tgtEl>
                                          <p:spTgt spid="166921"/>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166922"/>
                                        </p:tgtEl>
                                        <p:attrNameLst>
                                          <p:attrName>style.visibility</p:attrName>
                                        </p:attrNameLst>
                                      </p:cBhvr>
                                      <p:to>
                                        <p:strVal val="visible"/>
                                      </p:to>
                                    </p:set>
                                    <p:animEffect transition="in" filter="slide(fromBottom)">
                                      <p:cBhvr>
                                        <p:cTn id="21" dur="500"/>
                                        <p:tgtEl>
                                          <p:spTgt spid="166922"/>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166923"/>
                                        </p:tgtEl>
                                        <p:attrNameLst>
                                          <p:attrName>style.visibility</p:attrName>
                                        </p:attrNameLst>
                                      </p:cBhvr>
                                      <p:to>
                                        <p:strVal val="visible"/>
                                      </p:to>
                                    </p:set>
                                    <p:animEffect transition="in" filter="slide(fromBottom)">
                                      <p:cBhvr>
                                        <p:cTn id="24" dur="500"/>
                                        <p:tgtEl>
                                          <p:spTgt spid="166923"/>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66924"/>
                                        </p:tgtEl>
                                        <p:attrNameLst>
                                          <p:attrName>style.visibility</p:attrName>
                                        </p:attrNameLst>
                                      </p:cBhvr>
                                      <p:to>
                                        <p:strVal val="visible"/>
                                      </p:to>
                                    </p:set>
                                    <p:animEffect transition="in" filter="slide(fromBottom)">
                                      <p:cBhvr>
                                        <p:cTn id="27" dur="500"/>
                                        <p:tgtEl>
                                          <p:spTgt spid="166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9" grpId="0"/>
      <p:bldP spid="166921" grpId="0"/>
      <p:bldP spid="166922" grpId="0"/>
      <p:bldP spid="166923" grpId="0"/>
      <p:bldP spid="16692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AutoShape 2">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7939" name="AutoShape 3">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7940" name="AutoShape 4">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7941" name="AutoShape 5">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grpSp>
        <p:nvGrpSpPr>
          <p:cNvPr id="167942" name="Group 6"/>
          <p:cNvGrpSpPr>
            <a:grpSpLocks/>
          </p:cNvGrpSpPr>
          <p:nvPr/>
        </p:nvGrpSpPr>
        <p:grpSpPr bwMode="auto">
          <a:xfrm>
            <a:off x="2819400" y="3197225"/>
            <a:ext cx="6248400" cy="1355725"/>
            <a:chOff x="816" y="1738"/>
            <a:chExt cx="3936" cy="854"/>
          </a:xfrm>
        </p:grpSpPr>
        <p:sp>
          <p:nvSpPr>
            <p:cNvPr id="167943" name="Rectangle 7"/>
            <p:cNvSpPr>
              <a:spLocks noChangeArrowheads="1"/>
            </p:cNvSpPr>
            <p:nvPr/>
          </p:nvSpPr>
          <p:spPr bwMode="auto">
            <a:xfrm>
              <a:off x="816" y="1738"/>
              <a:ext cx="1872" cy="288"/>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2400" b="1" dirty="0">
                  <a:solidFill>
                    <a:srgbClr val="333399"/>
                  </a:solidFill>
                  <a:latin typeface="Arial" pitchFamily="34" charset="0"/>
                  <a:ea typeface="楷体_GB2312" pitchFamily="49" charset="-122"/>
                </a:rPr>
                <a:t>2 </a:t>
              </a:r>
              <a:r>
                <a:rPr lang="zh-CN" altLang="en-US" sz="2400" b="1" dirty="0">
                  <a:solidFill>
                    <a:srgbClr val="333399"/>
                  </a:solidFill>
                  <a:latin typeface="Arial" pitchFamily="34" charset="0"/>
                  <a:ea typeface="楷体_GB2312" pitchFamily="49" charset="-122"/>
                  <a:sym typeface="Symbol" pitchFamily="18" charset="2"/>
                </a:rPr>
                <a:t>对于 </a:t>
              </a:r>
              <a:r>
                <a:rPr lang="en-US" altLang="zh-CN" sz="2400" b="1" dirty="0">
                  <a:latin typeface="Arial" pitchFamily="34" charset="0"/>
                  <a:ea typeface="楷体_GB2312" pitchFamily="49" charset="-122"/>
                  <a:sym typeface="Symbol" pitchFamily="18" charset="2"/>
                </a:rPr>
                <a:t>RS</a:t>
              </a:r>
              <a:r>
                <a:rPr lang="en-US" altLang="zh-CN" sz="2400" b="1" dirty="0">
                  <a:solidFill>
                    <a:srgbClr val="333399"/>
                  </a:solidFill>
                  <a:latin typeface="Arial" pitchFamily="34" charset="0"/>
                  <a:ea typeface="楷体_GB2312" pitchFamily="49" charset="-122"/>
                  <a:sym typeface="Symbol" pitchFamily="18" charset="2"/>
                </a:rPr>
                <a:t> </a:t>
              </a:r>
              <a:r>
                <a:rPr lang="zh-CN" altLang="en-US" sz="2400" b="1" dirty="0">
                  <a:solidFill>
                    <a:srgbClr val="333399"/>
                  </a:solidFill>
                  <a:latin typeface="Arial" pitchFamily="34" charset="0"/>
                  <a:ea typeface="楷体_GB2312" pitchFamily="49" charset="-122"/>
                  <a:sym typeface="Symbol" pitchFamily="18" charset="2"/>
                </a:rPr>
                <a:t>，构造为</a:t>
              </a:r>
            </a:p>
          </p:txBody>
        </p:sp>
        <p:graphicFrame>
          <p:nvGraphicFramePr>
            <p:cNvPr id="167944" name="Object 8"/>
            <p:cNvGraphicFramePr>
              <a:graphicFrameLocks noChangeAspect="1"/>
            </p:cNvGraphicFramePr>
            <p:nvPr/>
          </p:nvGraphicFramePr>
          <p:xfrm>
            <a:off x="1350" y="2180"/>
            <a:ext cx="3402" cy="412"/>
          </p:xfrm>
          <a:graphic>
            <a:graphicData uri="http://schemas.openxmlformats.org/presentationml/2006/ole">
              <mc:AlternateContent xmlns:mc="http://schemas.openxmlformats.org/markup-compatibility/2006">
                <mc:Choice xmlns:v="urn:schemas-microsoft-com:vml" Requires="v">
                  <p:oleObj spid="_x0000_s23737" name="VISIO" r:id="rId3" imgW="5400360" imgH="653760" progId="Visio.Drawing.11">
                    <p:embed/>
                  </p:oleObj>
                </mc:Choice>
                <mc:Fallback>
                  <p:oleObj name="VISIO" r:id="rId3" imgW="5400360" imgH="6537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 y="2180"/>
                          <a:ext cx="3402"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45" name="Rectangle 9"/>
            <p:cNvSpPr>
              <a:spLocks noChangeArrowheads="1"/>
            </p:cNvSpPr>
            <p:nvPr/>
          </p:nvSpPr>
          <p:spPr bwMode="auto">
            <a:xfrm>
              <a:off x="3064" y="2160"/>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grpSp>
      <p:grpSp>
        <p:nvGrpSpPr>
          <p:cNvPr id="167946" name="Group 10"/>
          <p:cNvGrpSpPr>
            <a:grpSpLocks/>
          </p:cNvGrpSpPr>
          <p:nvPr/>
        </p:nvGrpSpPr>
        <p:grpSpPr bwMode="auto">
          <a:xfrm>
            <a:off x="2819400" y="4660899"/>
            <a:ext cx="5424488" cy="2057400"/>
            <a:chOff x="816" y="2832"/>
            <a:chExt cx="3417" cy="1296"/>
          </a:xfrm>
        </p:grpSpPr>
        <p:graphicFrame>
          <p:nvGraphicFramePr>
            <p:cNvPr id="167947" name="Object 11"/>
            <p:cNvGraphicFramePr>
              <a:graphicFrameLocks noChangeAspect="1"/>
            </p:cNvGraphicFramePr>
            <p:nvPr/>
          </p:nvGraphicFramePr>
          <p:xfrm>
            <a:off x="1526" y="3202"/>
            <a:ext cx="2707" cy="878"/>
          </p:xfrm>
          <a:graphic>
            <a:graphicData uri="http://schemas.openxmlformats.org/presentationml/2006/ole">
              <mc:AlternateContent xmlns:mc="http://schemas.openxmlformats.org/markup-compatibility/2006">
                <mc:Choice xmlns:v="urn:schemas-microsoft-com:vml" Requires="v">
                  <p:oleObj spid="_x0000_s23738" name="VISIO" r:id="rId5" imgW="4298040" imgH="1394280" progId="Visio.Drawing.11">
                    <p:embed/>
                  </p:oleObj>
                </mc:Choice>
                <mc:Fallback>
                  <p:oleObj name="VISIO" r:id="rId5" imgW="4298040" imgH="139428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6" y="3202"/>
                          <a:ext cx="2707" cy="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48" name="Rectangle 12"/>
            <p:cNvSpPr>
              <a:spLocks noChangeArrowheads="1"/>
            </p:cNvSpPr>
            <p:nvPr/>
          </p:nvSpPr>
          <p:spPr bwMode="auto">
            <a:xfrm>
              <a:off x="816" y="2832"/>
              <a:ext cx="1776" cy="288"/>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zh-CN" sz="2400" b="1" dirty="0">
                  <a:solidFill>
                    <a:srgbClr val="333399"/>
                  </a:solidFill>
                  <a:latin typeface="Arial" pitchFamily="34" charset="0"/>
                  <a:ea typeface="楷体_GB2312" pitchFamily="49" charset="-122"/>
                </a:rPr>
                <a:t>3 </a:t>
              </a:r>
              <a:r>
                <a:rPr lang="zh-CN" altLang="en-US" sz="2400" b="1" dirty="0">
                  <a:solidFill>
                    <a:srgbClr val="333399"/>
                  </a:solidFill>
                  <a:latin typeface="Arial" pitchFamily="34" charset="0"/>
                  <a:ea typeface="楷体_GB2312" pitchFamily="49" charset="-122"/>
                  <a:sym typeface="Symbol" pitchFamily="18" charset="2"/>
                </a:rPr>
                <a:t>对于 </a:t>
              </a:r>
              <a:r>
                <a:rPr lang="en-US" altLang="zh-CN" sz="2400" b="1" dirty="0">
                  <a:latin typeface="Arial" pitchFamily="34" charset="0"/>
                  <a:ea typeface="楷体_GB2312" pitchFamily="49" charset="-122"/>
                  <a:sym typeface="Symbol" pitchFamily="18" charset="2"/>
                </a:rPr>
                <a:t>R*</a:t>
              </a:r>
              <a:r>
                <a:rPr lang="en-US" altLang="zh-CN" sz="2400" b="1" dirty="0">
                  <a:solidFill>
                    <a:srgbClr val="333399"/>
                  </a:solidFill>
                  <a:latin typeface="Arial" pitchFamily="34" charset="0"/>
                  <a:ea typeface="楷体_GB2312" pitchFamily="49" charset="-122"/>
                  <a:sym typeface="Symbol" pitchFamily="18" charset="2"/>
                </a:rPr>
                <a:t> </a:t>
              </a:r>
              <a:r>
                <a:rPr lang="zh-CN" altLang="en-US" sz="2400" b="1" dirty="0">
                  <a:solidFill>
                    <a:srgbClr val="333399"/>
                  </a:solidFill>
                  <a:latin typeface="Arial" pitchFamily="34" charset="0"/>
                  <a:ea typeface="楷体_GB2312" pitchFamily="49" charset="-122"/>
                  <a:sym typeface="Symbol" pitchFamily="18" charset="2"/>
                </a:rPr>
                <a:t>，构造为</a:t>
              </a:r>
              <a:endParaRPr lang="zh-CN" altLang="en-US" sz="2400" b="1" dirty="0">
                <a:latin typeface="Arial" pitchFamily="34" charset="0"/>
                <a:ea typeface="楷体_GB2312" pitchFamily="49" charset="-122"/>
                <a:sym typeface="Symbol" pitchFamily="18" charset="2"/>
              </a:endParaRPr>
            </a:p>
          </p:txBody>
        </p:sp>
        <p:sp>
          <p:nvSpPr>
            <p:cNvPr id="167949" name="Rectangle 13"/>
            <p:cNvSpPr>
              <a:spLocks noChangeArrowheads="1"/>
            </p:cNvSpPr>
            <p:nvPr/>
          </p:nvSpPr>
          <p:spPr bwMode="auto">
            <a:xfrm>
              <a:off x="2104" y="3360"/>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67950" name="Rectangle 14"/>
            <p:cNvSpPr>
              <a:spLocks noChangeArrowheads="1"/>
            </p:cNvSpPr>
            <p:nvPr/>
          </p:nvSpPr>
          <p:spPr bwMode="auto">
            <a:xfrm>
              <a:off x="2392" y="3840"/>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67951" name="Rectangle 15"/>
            <p:cNvSpPr>
              <a:spLocks noChangeArrowheads="1"/>
            </p:cNvSpPr>
            <p:nvPr/>
          </p:nvSpPr>
          <p:spPr bwMode="auto">
            <a:xfrm>
              <a:off x="3256" y="3120"/>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67952" name="Rectangle 16"/>
            <p:cNvSpPr>
              <a:spLocks noChangeArrowheads="1"/>
            </p:cNvSpPr>
            <p:nvPr/>
          </p:nvSpPr>
          <p:spPr bwMode="auto">
            <a:xfrm>
              <a:off x="3744" y="3360"/>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grpSp>
      <p:sp>
        <p:nvSpPr>
          <p:cNvPr id="167954" name="Text Box 18"/>
          <p:cNvSpPr txBox="1">
            <a:spLocks noChangeArrowheads="1"/>
          </p:cNvSpPr>
          <p:nvPr/>
        </p:nvSpPr>
        <p:spPr bwMode="auto">
          <a:xfrm>
            <a:off x="2228850" y="2558139"/>
            <a:ext cx="1438275" cy="519112"/>
          </a:xfrm>
          <a:prstGeom prst="rect">
            <a:avLst/>
          </a:prstGeom>
          <a:noFill/>
          <a:ln w="9525">
            <a:noFill/>
            <a:miter lim="800000"/>
            <a:headEnd/>
            <a:tailEnd/>
          </a:ln>
          <a:effectLst/>
        </p:spPr>
        <p:txBody>
          <a:bodyPr>
            <a:spAutoFit/>
          </a:bodyPr>
          <a:lstStyle/>
          <a:p>
            <a:pPr algn="just">
              <a:buFont typeface="Symbol" pitchFamily="18" charset="2"/>
              <a:buChar char="-"/>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归纳</a:t>
            </a:r>
            <a:r>
              <a:rPr lang="en-US" altLang="zh-CN" sz="2800" b="1" dirty="0">
                <a:latin typeface="楷体_GB2312" pitchFamily="49" charset="-122"/>
                <a:ea typeface="楷体_GB2312" pitchFamily="49" charset="-122"/>
              </a:rPr>
              <a:t>:</a:t>
            </a:r>
            <a:endParaRPr lang="en-US" altLang="zh-CN" sz="2800" b="1" dirty="0">
              <a:solidFill>
                <a:srgbClr val="333399"/>
              </a:solidFill>
              <a:latin typeface="楷体_GB2312" pitchFamily="49" charset="-122"/>
              <a:ea typeface="楷体_GB2312" pitchFamily="49" charset="-122"/>
              <a:cs typeface="Times New Roman" pitchFamily="18" charset="0"/>
              <a:sym typeface="Symbol" pitchFamily="18" charset="2"/>
            </a:endParaRPr>
          </a:p>
        </p:txBody>
      </p:sp>
      <p:sp>
        <p:nvSpPr>
          <p:cNvPr id="167955" name="Rectangle 19"/>
          <p:cNvSpPr>
            <a:spLocks noChangeArrowheads="1"/>
          </p:cNvSpPr>
          <p:nvPr/>
        </p:nvSpPr>
        <p:spPr bwMode="auto">
          <a:xfrm>
            <a:off x="1767682" y="1597026"/>
            <a:ext cx="8532812" cy="936625"/>
          </a:xfrm>
          <a:prstGeom prst="rect">
            <a:avLst/>
          </a:prstGeom>
          <a:noFill/>
          <a:ln w="9525">
            <a:noFill/>
            <a:miter lim="800000"/>
            <a:headEnd/>
            <a:tailEnd/>
          </a:ln>
          <a:effectLst/>
        </p:spPr>
        <p:txBody>
          <a:bodyPr anchor="b"/>
          <a:lstStyle/>
          <a:p>
            <a:pPr>
              <a:lnSpc>
                <a:spcPct val="90000"/>
              </a:lnSpc>
              <a:buFont typeface="Wingdings" pitchFamily="2" charset="2"/>
              <a:buChar char="²"/>
            </a:pPr>
            <a:r>
              <a:rPr lang="en-US" altLang="zh-CN" sz="3200" b="1" dirty="0">
                <a:latin typeface="Arial" pitchFamily="34" charset="0"/>
                <a:ea typeface="楷体_GB2312" pitchFamily="49" charset="-122"/>
              </a:rPr>
              <a:t> </a:t>
            </a:r>
            <a:r>
              <a:rPr lang="zh-CN" altLang="en-US" sz="3200" b="1" dirty="0">
                <a:latin typeface="Arial" pitchFamily="34" charset="0"/>
                <a:ea typeface="楷体_GB2312" pitchFamily="49" charset="-122"/>
              </a:rPr>
              <a:t>归纳构造过程 </a:t>
            </a:r>
            <a:r>
              <a:rPr lang="en-US" altLang="zh-CN" sz="2800" b="1" dirty="0">
                <a:solidFill>
                  <a:srgbClr val="333399"/>
                </a:solidFill>
                <a:latin typeface="Arial" pitchFamily="34" charset="0"/>
                <a:ea typeface="楷体_GB2312" pitchFamily="49" charset="-122"/>
              </a:rPr>
              <a:t>(</a:t>
            </a:r>
            <a:r>
              <a:rPr lang="zh-CN" altLang="en-US" sz="2800" b="1" dirty="0">
                <a:solidFill>
                  <a:srgbClr val="333399"/>
                </a:solidFill>
                <a:latin typeface="Arial" pitchFamily="34" charset="0"/>
                <a:ea typeface="楷体_GB2312" pitchFamily="49" charset="-122"/>
              </a:rPr>
              <a:t>从正规表达式构造等价的</a:t>
            </a:r>
            <a:r>
              <a:rPr lang="zh-CN" altLang="en-US" sz="2800" b="1" dirty="0">
                <a:solidFill>
                  <a:srgbClr val="333399"/>
                </a:solidFill>
                <a:latin typeface="Arial" pitchFamily="34" charset="0"/>
                <a:ea typeface="楷体_GB2312" pitchFamily="49" charset="-122"/>
                <a:sym typeface="Symbol" pitchFamily="18" charset="2"/>
              </a:rPr>
              <a:t> </a:t>
            </a:r>
            <a:r>
              <a:rPr lang="en-US" altLang="zh-CN" sz="2800" b="1" dirty="0">
                <a:solidFill>
                  <a:srgbClr val="333399"/>
                </a:solidFill>
                <a:latin typeface="Arial" pitchFamily="34" charset="0"/>
                <a:ea typeface="楷体_GB2312" pitchFamily="49" charset="-122"/>
                <a:cs typeface="Times New Roman" pitchFamily="18" charset="0"/>
              </a:rPr>
              <a:t>- </a:t>
            </a:r>
            <a:r>
              <a:rPr lang="en-US" altLang="zh-CN" sz="2800" b="1" dirty="0">
                <a:solidFill>
                  <a:srgbClr val="333399"/>
                </a:solidFill>
                <a:latin typeface="Arial" pitchFamily="34" charset="0"/>
                <a:ea typeface="楷体_GB2312" pitchFamily="49" charset="-122"/>
              </a:rPr>
              <a:t>NFA)</a:t>
            </a:r>
          </a:p>
          <a:p>
            <a:pPr>
              <a:lnSpc>
                <a:spcPct val="90000"/>
              </a:lnSpc>
              <a:buFont typeface="Wingdings" pitchFamily="2" charset="2"/>
              <a:buNone/>
            </a:pPr>
            <a:r>
              <a:rPr lang="en-US" altLang="zh-CN" sz="2800" b="1" dirty="0">
                <a:solidFill>
                  <a:srgbClr val="333399"/>
                </a:solidFill>
              </a:rPr>
              <a:t>    </a:t>
            </a:r>
            <a:r>
              <a:rPr lang="zh-CN" altLang="en-US" sz="2800" b="1" dirty="0">
                <a:solidFill>
                  <a:srgbClr val="333399"/>
                </a:solidFill>
              </a:rPr>
              <a:t>（</a:t>
            </a:r>
            <a:r>
              <a:rPr lang="en-US" altLang="zh-CN" sz="2800" dirty="0">
                <a:solidFill>
                  <a:srgbClr val="333399"/>
                </a:solidFill>
                <a:latin typeface="Arial" pitchFamily="34" charset="0"/>
              </a:rPr>
              <a:t>Thompson</a:t>
            </a:r>
            <a:r>
              <a:rPr lang="en-US" altLang="zh-CN" sz="2800" b="1" dirty="0">
                <a:solidFill>
                  <a:srgbClr val="333399"/>
                </a:solidFill>
              </a:rPr>
              <a:t> </a:t>
            </a:r>
            <a:r>
              <a:rPr lang="zh-CN" altLang="en-US" sz="2800" b="1" dirty="0">
                <a:solidFill>
                  <a:srgbClr val="333399"/>
                </a:solidFill>
                <a:latin typeface="Arial" pitchFamily="34" charset="0"/>
                <a:ea typeface="楷体_GB2312" pitchFamily="49" charset="-122"/>
              </a:rPr>
              <a:t>构造法</a:t>
            </a:r>
            <a:r>
              <a:rPr lang="zh-CN" altLang="en-US" sz="2800" b="1" dirty="0">
                <a:solidFill>
                  <a:srgbClr val="333399"/>
                </a:solidFill>
              </a:rPr>
              <a:t>）</a:t>
            </a:r>
          </a:p>
        </p:txBody>
      </p:sp>
      <p:graphicFrame>
        <p:nvGraphicFramePr>
          <p:cNvPr id="167956" name="Object 20"/>
          <p:cNvGraphicFramePr>
            <a:graphicFrameLocks noChangeAspect="1"/>
          </p:cNvGraphicFramePr>
          <p:nvPr>
            <p:extLst>
              <p:ext uri="{D42A27DB-BD31-4B8C-83A1-F6EECF244321}">
                <p14:modId xmlns:p14="http://schemas.microsoft.com/office/powerpoint/2010/main" val="1278786865"/>
              </p:ext>
            </p:extLst>
          </p:nvPr>
        </p:nvGraphicFramePr>
        <p:xfrm>
          <a:off x="8016081" y="2142775"/>
          <a:ext cx="2560637" cy="1603375"/>
        </p:xfrm>
        <a:graphic>
          <a:graphicData uri="http://schemas.openxmlformats.org/presentationml/2006/ole">
            <mc:AlternateContent xmlns:mc="http://schemas.openxmlformats.org/markup-compatibility/2006">
              <mc:Choice xmlns:v="urn:schemas-microsoft-com:vml" Requires="v">
                <p:oleObj spid="_x0000_s23739" name="Visio" r:id="rId7" imgW="2560015" imgH="1603248" progId="Visio.Drawing.11">
                  <p:embed/>
                </p:oleObj>
              </mc:Choice>
              <mc:Fallback>
                <p:oleObj name="Visio" r:id="rId7" imgW="2560015" imgH="1603248"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16081" y="2142775"/>
                        <a:ext cx="2560637"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标题 1"/>
          <p:cNvSpPr txBox="1">
            <a:spLocks/>
          </p:cNvSpPr>
          <p:nvPr/>
        </p:nvSpPr>
        <p:spPr>
          <a:xfrm>
            <a:off x="1141413" y="618518"/>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dirty="0" smtClean="0"/>
              <a:t>2.5 </a:t>
            </a:r>
            <a:r>
              <a:rPr lang="zh-CN" altLang="en-US" dirty="0" smtClean="0"/>
              <a:t>正规语言与</a:t>
            </a:r>
            <a:r>
              <a:rPr lang="en-US" altLang="zh-CN" dirty="0" smtClean="0"/>
              <a:t>NFA</a:t>
            </a:r>
            <a:r>
              <a:rPr lang="zh-CN" altLang="en-US" dirty="0" smtClean="0"/>
              <a:t>的等价性</a:t>
            </a:r>
            <a:r>
              <a:rPr lang="en-US" altLang="zh-CN" dirty="0" smtClean="0"/>
              <a:t> </a:t>
            </a:r>
            <a:endParaRPr lang="zh-CN" altLang="en-US" dirty="0"/>
          </a:p>
        </p:txBody>
      </p:sp>
    </p:spTree>
    <p:extLst>
      <p:ext uri="{BB962C8B-B14F-4D97-AF65-F5344CB8AC3E}">
        <p14:creationId xmlns:p14="http://schemas.microsoft.com/office/powerpoint/2010/main" val="596038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7942"/>
                                        </p:tgtEl>
                                        <p:attrNameLst>
                                          <p:attrName>style.visibility</p:attrName>
                                        </p:attrNameLst>
                                      </p:cBhvr>
                                      <p:to>
                                        <p:strVal val="visible"/>
                                      </p:to>
                                    </p:set>
                                    <p:animEffect transition="in" filter="slide(fromBottom)">
                                      <p:cBhvr>
                                        <p:cTn id="7" dur="500"/>
                                        <p:tgtEl>
                                          <p:spTgt spid="1679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67946"/>
                                        </p:tgtEl>
                                        <p:attrNameLst>
                                          <p:attrName>style.visibility</p:attrName>
                                        </p:attrNameLst>
                                      </p:cBhvr>
                                      <p:to>
                                        <p:strVal val="visible"/>
                                      </p:to>
                                    </p:set>
                                    <p:animEffect transition="in" filter="slide(fromBottom)">
                                      <p:cBhvr>
                                        <p:cTn id="12" dur="500"/>
                                        <p:tgtEl>
                                          <p:spTgt spid="167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AutoShape 2">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8963" name="AutoShape 3">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8964" name="AutoShape 4">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8965" name="AutoShape 5">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8966" name="Text Box 6"/>
          <p:cNvSpPr txBox="1">
            <a:spLocks noChangeArrowheads="1"/>
          </p:cNvSpPr>
          <p:nvPr/>
        </p:nvSpPr>
        <p:spPr bwMode="auto">
          <a:xfrm>
            <a:off x="2663825" y="2262982"/>
            <a:ext cx="7116763" cy="457200"/>
          </a:xfrm>
          <a:prstGeom prst="rect">
            <a:avLst/>
          </a:prstGeom>
          <a:noFill/>
          <a:ln w="9525">
            <a:noFill/>
            <a:miter lim="800000"/>
            <a:headEnd/>
            <a:tailEnd/>
          </a:ln>
          <a:effectLst/>
        </p:spPr>
        <p:txBody>
          <a:bodyPr>
            <a:spAutoFit/>
          </a:bodyPr>
          <a:lstStyle/>
          <a:p>
            <a:pPr algn="just"/>
            <a:r>
              <a:rPr lang="zh-CN" altLang="en-US" sz="2400" b="1" dirty="0">
                <a:solidFill>
                  <a:srgbClr val="333399"/>
                </a:solidFill>
                <a:latin typeface="Arial" pitchFamily="34" charset="0"/>
                <a:ea typeface="楷体_GB2312" pitchFamily="49" charset="-122"/>
              </a:rPr>
              <a:t>设正规表达式 </a:t>
            </a:r>
            <a:r>
              <a:rPr lang="en-US" altLang="zh-CN" sz="2400" b="1" dirty="0">
                <a:solidFill>
                  <a:srgbClr val="333399"/>
                </a:solidFill>
                <a:latin typeface="Arial" pitchFamily="34" charset="0"/>
                <a:ea typeface="楷体_GB2312" pitchFamily="49" charset="-122"/>
              </a:rPr>
              <a:t>1*0(0+1)*, </a:t>
            </a:r>
            <a:r>
              <a:rPr lang="zh-CN" altLang="en-US" sz="2400" b="1" dirty="0">
                <a:solidFill>
                  <a:srgbClr val="333399"/>
                </a:solidFill>
                <a:latin typeface="Arial" pitchFamily="34" charset="0"/>
                <a:ea typeface="楷体_GB2312" pitchFamily="49" charset="-122"/>
              </a:rPr>
              <a:t>构造等价的</a:t>
            </a:r>
            <a:r>
              <a:rPr lang="zh-CN" altLang="en-US" sz="2400" b="1" dirty="0">
                <a:solidFill>
                  <a:srgbClr val="333399"/>
                </a:solidFill>
                <a:latin typeface="Arial" pitchFamily="34" charset="0"/>
                <a:ea typeface="楷体_GB2312" pitchFamily="49" charset="-122"/>
                <a:sym typeface="Symbol" pitchFamily="18" charset="2"/>
              </a:rPr>
              <a:t> </a:t>
            </a:r>
            <a:r>
              <a:rPr lang="en-US" altLang="zh-CN" sz="2400" b="1" dirty="0">
                <a:solidFill>
                  <a:srgbClr val="333399"/>
                </a:solidFill>
                <a:latin typeface="Arial" pitchFamily="34" charset="0"/>
                <a:ea typeface="楷体_GB2312" pitchFamily="49" charset="-122"/>
                <a:cs typeface="Times New Roman" pitchFamily="18" charset="0"/>
              </a:rPr>
              <a:t>- </a:t>
            </a:r>
            <a:r>
              <a:rPr lang="en-US" altLang="zh-CN" sz="2400" b="1" dirty="0">
                <a:solidFill>
                  <a:srgbClr val="333399"/>
                </a:solidFill>
                <a:latin typeface="Arial" pitchFamily="34" charset="0"/>
                <a:ea typeface="楷体_GB2312" pitchFamily="49" charset="-122"/>
              </a:rPr>
              <a:t>NFA.</a:t>
            </a:r>
          </a:p>
        </p:txBody>
      </p:sp>
      <p:grpSp>
        <p:nvGrpSpPr>
          <p:cNvPr id="168967" name="Group 7"/>
          <p:cNvGrpSpPr>
            <a:grpSpLocks/>
          </p:cNvGrpSpPr>
          <p:nvPr/>
        </p:nvGrpSpPr>
        <p:grpSpPr bwMode="auto">
          <a:xfrm>
            <a:off x="3581400" y="4495800"/>
            <a:ext cx="5105400" cy="1149350"/>
            <a:chOff x="1296" y="2832"/>
            <a:chExt cx="3216" cy="724"/>
          </a:xfrm>
        </p:grpSpPr>
        <p:graphicFrame>
          <p:nvGraphicFramePr>
            <p:cNvPr id="168968" name="Object 8"/>
            <p:cNvGraphicFramePr>
              <a:graphicFrameLocks noChangeAspect="1"/>
            </p:cNvGraphicFramePr>
            <p:nvPr/>
          </p:nvGraphicFramePr>
          <p:xfrm>
            <a:off x="2747" y="2880"/>
            <a:ext cx="1765" cy="676"/>
          </p:xfrm>
          <a:graphic>
            <a:graphicData uri="http://schemas.openxmlformats.org/presentationml/2006/ole">
              <mc:AlternateContent xmlns:mc="http://schemas.openxmlformats.org/markup-compatibility/2006">
                <mc:Choice xmlns:v="urn:schemas-microsoft-com:vml" Requires="v">
                  <p:oleObj spid="_x0000_s24822" name="VISIO" r:id="rId3" imgW="2802240" imgH="1072440" progId="Visio.Drawing.11">
                    <p:embed/>
                  </p:oleObj>
                </mc:Choice>
                <mc:Fallback>
                  <p:oleObj name="VISIO" r:id="rId3" imgW="2802240" imgH="10724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7" y="2880"/>
                          <a:ext cx="1765" cy="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8969" name="Rectangle 9"/>
            <p:cNvSpPr>
              <a:spLocks noChangeArrowheads="1"/>
            </p:cNvSpPr>
            <p:nvPr/>
          </p:nvSpPr>
          <p:spPr bwMode="auto">
            <a:xfrm>
              <a:off x="1296" y="3072"/>
              <a:ext cx="442" cy="288"/>
            </a:xfrm>
            <a:prstGeom prst="rect">
              <a:avLst/>
            </a:prstGeom>
            <a:noFill/>
            <a:ln w="9525">
              <a:noFill/>
              <a:miter lim="800000"/>
              <a:headEnd/>
              <a:tailEnd/>
            </a:ln>
            <a:effectLst/>
          </p:spPr>
          <p:txBody>
            <a:bodyPr wrap="none">
              <a:spAutoFit/>
            </a:bodyPr>
            <a:lstStyle/>
            <a:p>
              <a:r>
                <a:rPr lang="en-US" altLang="zh-CN" sz="2400" b="1">
                  <a:solidFill>
                    <a:srgbClr val="333399"/>
                  </a:solidFill>
                  <a:latin typeface="Arial" pitchFamily="34" charset="0"/>
                  <a:ea typeface="华文行楷" pitchFamily="2" charset="-122"/>
                </a:rPr>
                <a:t>0+1</a:t>
              </a:r>
            </a:p>
          </p:txBody>
        </p:sp>
        <p:graphicFrame>
          <p:nvGraphicFramePr>
            <p:cNvPr id="168970" name="Object 10"/>
            <p:cNvGraphicFramePr>
              <a:graphicFrameLocks noChangeAspect="1"/>
            </p:cNvGraphicFramePr>
            <p:nvPr/>
          </p:nvGraphicFramePr>
          <p:xfrm>
            <a:off x="1969" y="3072"/>
            <a:ext cx="383" cy="259"/>
          </p:xfrm>
          <a:graphic>
            <a:graphicData uri="http://schemas.openxmlformats.org/presentationml/2006/ole">
              <mc:AlternateContent xmlns:mc="http://schemas.openxmlformats.org/markup-compatibility/2006">
                <mc:Choice xmlns:v="urn:schemas-microsoft-com:vml" Requires="v">
                  <p:oleObj spid="_x0000_s24823" name="VISIO" r:id="rId5" imgW="1063440" imgH="720360" progId="Visio.Drawing.11">
                    <p:embed/>
                  </p:oleObj>
                </mc:Choice>
                <mc:Fallback>
                  <p:oleObj name="VISIO" r:id="rId5" imgW="1063440" imgH="72036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9" y="3072"/>
                          <a:ext cx="3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8971" name="Rectangle 11"/>
            <p:cNvSpPr>
              <a:spLocks noChangeArrowheads="1"/>
            </p:cNvSpPr>
            <p:nvPr/>
          </p:nvSpPr>
          <p:spPr bwMode="auto">
            <a:xfrm>
              <a:off x="4032" y="3264"/>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68972" name="Rectangle 12"/>
            <p:cNvSpPr>
              <a:spLocks noChangeArrowheads="1"/>
            </p:cNvSpPr>
            <p:nvPr/>
          </p:nvSpPr>
          <p:spPr bwMode="auto">
            <a:xfrm>
              <a:off x="4032" y="2832"/>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68973" name="Rectangle 13"/>
            <p:cNvSpPr>
              <a:spLocks noChangeArrowheads="1"/>
            </p:cNvSpPr>
            <p:nvPr/>
          </p:nvSpPr>
          <p:spPr bwMode="auto">
            <a:xfrm>
              <a:off x="2976" y="3264"/>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68974" name="Rectangle 14"/>
            <p:cNvSpPr>
              <a:spLocks noChangeArrowheads="1"/>
            </p:cNvSpPr>
            <p:nvPr/>
          </p:nvSpPr>
          <p:spPr bwMode="auto">
            <a:xfrm>
              <a:off x="2976" y="2832"/>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grpSp>
      <p:grpSp>
        <p:nvGrpSpPr>
          <p:cNvPr id="168975" name="Group 15"/>
          <p:cNvGrpSpPr>
            <a:grpSpLocks/>
          </p:cNvGrpSpPr>
          <p:nvPr/>
        </p:nvGrpSpPr>
        <p:grpSpPr bwMode="auto">
          <a:xfrm>
            <a:off x="3733800" y="2819400"/>
            <a:ext cx="4876800" cy="1447800"/>
            <a:chOff x="1392" y="1776"/>
            <a:chExt cx="3072" cy="912"/>
          </a:xfrm>
        </p:grpSpPr>
        <p:graphicFrame>
          <p:nvGraphicFramePr>
            <p:cNvPr id="168976" name="Object 16"/>
            <p:cNvGraphicFramePr>
              <a:graphicFrameLocks noChangeAspect="1"/>
            </p:cNvGraphicFramePr>
            <p:nvPr/>
          </p:nvGraphicFramePr>
          <p:xfrm>
            <a:off x="2681" y="1920"/>
            <a:ext cx="1783" cy="663"/>
          </p:xfrm>
          <a:graphic>
            <a:graphicData uri="http://schemas.openxmlformats.org/presentationml/2006/ole">
              <mc:AlternateContent xmlns:mc="http://schemas.openxmlformats.org/markup-compatibility/2006">
                <mc:Choice xmlns:v="urn:schemas-microsoft-com:vml" Requires="v">
                  <p:oleObj spid="_x0000_s24824" name="VISIO" r:id="rId7" imgW="2830680" imgH="1051920" progId="Visio.Drawing.11">
                    <p:embed/>
                  </p:oleObj>
                </mc:Choice>
                <mc:Fallback>
                  <p:oleObj name="VISIO" r:id="rId7" imgW="2830680" imgH="1051920"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1" y="1920"/>
                          <a:ext cx="1783" cy="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8977" name="Rectangle 17"/>
            <p:cNvSpPr>
              <a:spLocks noChangeArrowheads="1"/>
            </p:cNvSpPr>
            <p:nvPr/>
          </p:nvSpPr>
          <p:spPr bwMode="auto">
            <a:xfrm>
              <a:off x="1392" y="2112"/>
              <a:ext cx="298" cy="288"/>
            </a:xfrm>
            <a:prstGeom prst="rect">
              <a:avLst/>
            </a:prstGeom>
            <a:noFill/>
            <a:ln w="9525">
              <a:noFill/>
              <a:miter lim="800000"/>
              <a:headEnd/>
              <a:tailEnd/>
            </a:ln>
            <a:effectLst/>
          </p:spPr>
          <p:txBody>
            <a:bodyPr wrap="none">
              <a:spAutoFit/>
            </a:bodyPr>
            <a:lstStyle/>
            <a:p>
              <a:r>
                <a:rPr lang="en-US" altLang="zh-CN" sz="2400" b="1">
                  <a:solidFill>
                    <a:srgbClr val="333399"/>
                  </a:solidFill>
                  <a:latin typeface="Arial" pitchFamily="34" charset="0"/>
                  <a:ea typeface="华文行楷" pitchFamily="2" charset="-122"/>
                </a:rPr>
                <a:t>1*</a:t>
              </a:r>
            </a:p>
          </p:txBody>
        </p:sp>
        <p:graphicFrame>
          <p:nvGraphicFramePr>
            <p:cNvPr id="168978" name="Object 18"/>
            <p:cNvGraphicFramePr>
              <a:graphicFrameLocks noChangeAspect="1"/>
            </p:cNvGraphicFramePr>
            <p:nvPr/>
          </p:nvGraphicFramePr>
          <p:xfrm>
            <a:off x="1969" y="2112"/>
            <a:ext cx="383" cy="259"/>
          </p:xfrm>
          <a:graphic>
            <a:graphicData uri="http://schemas.openxmlformats.org/presentationml/2006/ole">
              <mc:AlternateContent xmlns:mc="http://schemas.openxmlformats.org/markup-compatibility/2006">
                <mc:Choice xmlns:v="urn:schemas-microsoft-com:vml" Requires="v">
                  <p:oleObj spid="_x0000_s24825" name="VISIO" r:id="rId9" imgW="1063440" imgH="720360" progId="Visio.Drawing.11">
                    <p:embed/>
                  </p:oleObj>
                </mc:Choice>
                <mc:Fallback>
                  <p:oleObj name="VISIO" r:id="rId9" imgW="1063440" imgH="72036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9" y="2112"/>
                          <a:ext cx="3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8979" name="Rectangle 19"/>
            <p:cNvSpPr>
              <a:spLocks noChangeArrowheads="1"/>
            </p:cNvSpPr>
            <p:nvPr/>
          </p:nvSpPr>
          <p:spPr bwMode="auto">
            <a:xfrm>
              <a:off x="2928" y="2016"/>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68980" name="Rectangle 20"/>
            <p:cNvSpPr>
              <a:spLocks noChangeArrowheads="1"/>
            </p:cNvSpPr>
            <p:nvPr/>
          </p:nvSpPr>
          <p:spPr bwMode="auto">
            <a:xfrm>
              <a:off x="3984" y="2016"/>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68981" name="Rectangle 21"/>
            <p:cNvSpPr>
              <a:spLocks noChangeArrowheads="1"/>
            </p:cNvSpPr>
            <p:nvPr/>
          </p:nvSpPr>
          <p:spPr bwMode="auto">
            <a:xfrm>
              <a:off x="3408" y="2400"/>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68982" name="Rectangle 22"/>
            <p:cNvSpPr>
              <a:spLocks noChangeArrowheads="1"/>
            </p:cNvSpPr>
            <p:nvPr/>
          </p:nvSpPr>
          <p:spPr bwMode="auto">
            <a:xfrm>
              <a:off x="3456" y="1776"/>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grpSp>
      <p:sp>
        <p:nvSpPr>
          <p:cNvPr id="168984" name="Rectangle 24"/>
          <p:cNvSpPr>
            <a:spLocks noChangeArrowheads="1"/>
          </p:cNvSpPr>
          <p:nvPr/>
        </p:nvSpPr>
        <p:spPr bwMode="auto">
          <a:xfrm>
            <a:off x="2132013" y="1344613"/>
            <a:ext cx="7343775" cy="649288"/>
          </a:xfrm>
          <a:prstGeom prst="rect">
            <a:avLst/>
          </a:prstGeom>
          <a:noFill/>
          <a:ln w="9525">
            <a:noFill/>
            <a:miter lim="800000"/>
            <a:headEnd/>
            <a:tailEnd/>
          </a:ln>
          <a:effectLst/>
        </p:spPr>
        <p:txBody>
          <a:bodyPr anchor="b"/>
          <a:lstStyle/>
          <a:p>
            <a:pPr>
              <a:lnSpc>
                <a:spcPct val="90000"/>
              </a:lnSpc>
              <a:buFont typeface="Wingdings" pitchFamily="2" charset="2"/>
              <a:buChar char="²"/>
            </a:pPr>
            <a:r>
              <a:rPr lang="en-US" altLang="zh-CN" sz="3200" b="1" dirty="0">
                <a:latin typeface="Arial" pitchFamily="34" charset="0"/>
                <a:ea typeface="楷体_GB2312" pitchFamily="49" charset="-122"/>
              </a:rPr>
              <a:t> </a:t>
            </a:r>
            <a:r>
              <a:rPr lang="zh-CN" altLang="en-US" sz="3200" b="1" dirty="0">
                <a:latin typeface="Arial" pitchFamily="34" charset="0"/>
                <a:ea typeface="楷体_GB2312" pitchFamily="49" charset="-122"/>
              </a:rPr>
              <a:t>举例 </a:t>
            </a:r>
            <a:r>
              <a:rPr lang="en-US" altLang="zh-CN" sz="2800" b="1" dirty="0">
                <a:solidFill>
                  <a:srgbClr val="333399"/>
                </a:solidFill>
                <a:latin typeface="Arial" pitchFamily="34" charset="0"/>
                <a:ea typeface="楷体_GB2312" pitchFamily="49" charset="-122"/>
              </a:rPr>
              <a:t>(</a:t>
            </a:r>
            <a:r>
              <a:rPr lang="zh-CN" altLang="en-US" sz="2800" b="1" dirty="0">
                <a:solidFill>
                  <a:srgbClr val="333399"/>
                </a:solidFill>
                <a:latin typeface="Arial" pitchFamily="34" charset="0"/>
                <a:ea typeface="楷体_GB2312" pitchFamily="49" charset="-122"/>
              </a:rPr>
              <a:t>从正规表达式构造等价的</a:t>
            </a:r>
            <a:r>
              <a:rPr lang="zh-CN" altLang="en-US" sz="2800" b="1" dirty="0">
                <a:solidFill>
                  <a:srgbClr val="333399"/>
                </a:solidFill>
                <a:latin typeface="Arial" pitchFamily="34" charset="0"/>
                <a:ea typeface="楷体_GB2312" pitchFamily="49" charset="-122"/>
                <a:sym typeface="Symbol" pitchFamily="18" charset="2"/>
              </a:rPr>
              <a:t> </a:t>
            </a:r>
            <a:r>
              <a:rPr lang="en-US" altLang="zh-CN" sz="2800" b="1" dirty="0">
                <a:solidFill>
                  <a:srgbClr val="333399"/>
                </a:solidFill>
                <a:latin typeface="Arial" pitchFamily="34" charset="0"/>
                <a:ea typeface="楷体_GB2312" pitchFamily="49" charset="-122"/>
                <a:cs typeface="Times New Roman" pitchFamily="18" charset="0"/>
              </a:rPr>
              <a:t>- </a:t>
            </a:r>
            <a:r>
              <a:rPr lang="en-US" altLang="zh-CN" sz="2800" b="1" dirty="0">
                <a:solidFill>
                  <a:srgbClr val="333399"/>
                </a:solidFill>
                <a:latin typeface="Arial" pitchFamily="34" charset="0"/>
                <a:ea typeface="楷体_GB2312" pitchFamily="49" charset="-122"/>
              </a:rPr>
              <a:t>NFA)</a:t>
            </a:r>
          </a:p>
        </p:txBody>
      </p:sp>
      <p:sp>
        <p:nvSpPr>
          <p:cNvPr id="25" name="标题 1"/>
          <p:cNvSpPr txBox="1">
            <a:spLocks/>
          </p:cNvSpPr>
          <p:nvPr/>
        </p:nvSpPr>
        <p:spPr>
          <a:xfrm>
            <a:off x="1141413" y="618518"/>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dirty="0" smtClean="0"/>
              <a:t>2.5 </a:t>
            </a:r>
            <a:r>
              <a:rPr lang="zh-CN" altLang="en-US" dirty="0" smtClean="0"/>
              <a:t>正规语言与</a:t>
            </a:r>
            <a:r>
              <a:rPr lang="en-US" altLang="zh-CN" dirty="0" smtClean="0"/>
              <a:t>NFA</a:t>
            </a:r>
            <a:r>
              <a:rPr lang="zh-CN" altLang="en-US" dirty="0" smtClean="0"/>
              <a:t>的等价性</a:t>
            </a:r>
            <a:r>
              <a:rPr lang="en-US" altLang="zh-CN" dirty="0" smtClean="0"/>
              <a:t> </a:t>
            </a:r>
            <a:endParaRPr lang="zh-CN" altLang="en-US" dirty="0"/>
          </a:p>
        </p:txBody>
      </p:sp>
    </p:spTree>
    <p:extLst>
      <p:ext uri="{BB962C8B-B14F-4D97-AF65-F5344CB8AC3E}">
        <p14:creationId xmlns:p14="http://schemas.microsoft.com/office/powerpoint/2010/main" val="2571191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8975"/>
                                        </p:tgtEl>
                                        <p:attrNameLst>
                                          <p:attrName>style.visibility</p:attrName>
                                        </p:attrNameLst>
                                      </p:cBhvr>
                                      <p:to>
                                        <p:strVal val="visible"/>
                                      </p:to>
                                    </p:set>
                                    <p:animEffect transition="in" filter="slide(fromBottom)">
                                      <p:cBhvr>
                                        <p:cTn id="7" dur="500"/>
                                        <p:tgtEl>
                                          <p:spTgt spid="16897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68967"/>
                                        </p:tgtEl>
                                        <p:attrNameLst>
                                          <p:attrName>style.visibility</p:attrName>
                                        </p:attrNameLst>
                                      </p:cBhvr>
                                      <p:to>
                                        <p:strVal val="visible"/>
                                      </p:to>
                                    </p:set>
                                    <p:animEffect transition="in" filter="slide(fromBottom)">
                                      <p:cBhvr>
                                        <p:cTn id="12" dur="500"/>
                                        <p:tgtEl>
                                          <p:spTgt spid="168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AutoShape 2">
            <a:hlinkClick r:id="" action="ppaction://noaction"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9987" name="AutoShape 3">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9988" name="AutoShape 4">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9989" name="AutoShape 5">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grpSp>
        <p:nvGrpSpPr>
          <p:cNvPr id="169990" name="Group 6"/>
          <p:cNvGrpSpPr>
            <a:grpSpLocks/>
          </p:cNvGrpSpPr>
          <p:nvPr/>
        </p:nvGrpSpPr>
        <p:grpSpPr bwMode="auto">
          <a:xfrm>
            <a:off x="2743201" y="1919288"/>
            <a:ext cx="7097713" cy="1966912"/>
            <a:chOff x="768" y="1209"/>
            <a:chExt cx="4471" cy="1239"/>
          </a:xfrm>
        </p:grpSpPr>
        <p:sp>
          <p:nvSpPr>
            <p:cNvPr id="169991" name="Rectangle 7"/>
            <p:cNvSpPr>
              <a:spLocks noChangeArrowheads="1"/>
            </p:cNvSpPr>
            <p:nvPr/>
          </p:nvSpPr>
          <p:spPr bwMode="auto">
            <a:xfrm>
              <a:off x="768" y="1536"/>
              <a:ext cx="645" cy="288"/>
            </a:xfrm>
            <a:prstGeom prst="rect">
              <a:avLst/>
            </a:prstGeom>
            <a:noFill/>
            <a:ln w="9525">
              <a:noFill/>
              <a:miter lim="800000"/>
              <a:headEnd/>
              <a:tailEnd/>
            </a:ln>
            <a:effectLst/>
          </p:spPr>
          <p:txBody>
            <a:bodyPr wrap="none">
              <a:spAutoFit/>
            </a:bodyPr>
            <a:lstStyle/>
            <a:p>
              <a:r>
                <a:rPr lang="en-US" altLang="zh-CN" sz="2400" b="1">
                  <a:solidFill>
                    <a:srgbClr val="333399"/>
                  </a:solidFill>
                  <a:latin typeface="Arial" pitchFamily="34" charset="0"/>
                  <a:ea typeface="华文行楷" pitchFamily="2" charset="-122"/>
                </a:rPr>
                <a:t>(0+1)*</a:t>
              </a:r>
            </a:p>
          </p:txBody>
        </p:sp>
        <p:graphicFrame>
          <p:nvGraphicFramePr>
            <p:cNvPr id="169992" name="Object 8"/>
            <p:cNvGraphicFramePr>
              <a:graphicFrameLocks noChangeAspect="1"/>
            </p:cNvGraphicFramePr>
            <p:nvPr/>
          </p:nvGraphicFramePr>
          <p:xfrm>
            <a:off x="1728" y="1536"/>
            <a:ext cx="383" cy="259"/>
          </p:xfrm>
          <a:graphic>
            <a:graphicData uri="http://schemas.openxmlformats.org/presentationml/2006/ole">
              <mc:AlternateContent xmlns:mc="http://schemas.openxmlformats.org/markup-compatibility/2006">
                <mc:Choice xmlns:v="urn:schemas-microsoft-com:vml" Requires="v">
                  <p:oleObj spid="_x0000_s25846" name="VISIO" r:id="rId3" imgW="1063440" imgH="720360" progId="Visio.Drawing.11">
                    <p:embed/>
                  </p:oleObj>
                </mc:Choice>
                <mc:Fallback>
                  <p:oleObj name="VISIO" r:id="rId3" imgW="1063440" imgH="7203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1536"/>
                          <a:ext cx="3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9993" name="Object 9"/>
            <p:cNvGraphicFramePr>
              <a:graphicFrameLocks noChangeAspect="1"/>
            </p:cNvGraphicFramePr>
            <p:nvPr/>
          </p:nvGraphicFramePr>
          <p:xfrm>
            <a:off x="2448" y="1209"/>
            <a:ext cx="2791" cy="1095"/>
          </p:xfrm>
          <a:graphic>
            <a:graphicData uri="http://schemas.openxmlformats.org/presentationml/2006/ole">
              <mc:AlternateContent xmlns:mc="http://schemas.openxmlformats.org/markup-compatibility/2006">
                <mc:Choice xmlns:v="urn:schemas-microsoft-com:vml" Requires="v">
                  <p:oleObj spid="_x0000_s25847" name="VISIO" r:id="rId5" imgW="4430880" imgH="1738080" progId="Visio.Drawing.11">
                    <p:embed/>
                  </p:oleObj>
                </mc:Choice>
                <mc:Fallback>
                  <p:oleObj name="VISIO" r:id="rId5" imgW="4430880" imgH="173808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8" y="1209"/>
                          <a:ext cx="2791" cy="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9994" name="Rectangle 10"/>
            <p:cNvSpPr>
              <a:spLocks noChangeArrowheads="1"/>
            </p:cNvSpPr>
            <p:nvPr/>
          </p:nvSpPr>
          <p:spPr bwMode="auto">
            <a:xfrm>
              <a:off x="3792" y="2160"/>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69995" name="Rectangle 11"/>
            <p:cNvSpPr>
              <a:spLocks noChangeArrowheads="1"/>
            </p:cNvSpPr>
            <p:nvPr/>
          </p:nvSpPr>
          <p:spPr bwMode="auto">
            <a:xfrm>
              <a:off x="2688" y="1536"/>
              <a:ext cx="200" cy="288"/>
            </a:xfrm>
            <a:prstGeom prst="rect">
              <a:avLst/>
            </a:prstGeom>
            <a:noFill/>
            <a:ln w="9525">
              <a:noFill/>
              <a:miter lim="800000"/>
              <a:headEnd/>
              <a:tailEnd/>
            </a:ln>
            <a:effectLst/>
          </p:spPr>
          <p:txBody>
            <a:bodyPr>
              <a:spAutoFit/>
            </a:bodyPr>
            <a:lstStyle/>
            <a:p>
              <a:r>
                <a:rPr lang="en-US" altLang="zh-CN" sz="2400" b="1">
                  <a:latin typeface="Arial" pitchFamily="34" charset="0"/>
                  <a:ea typeface="华文行楷" pitchFamily="2" charset="-122"/>
                  <a:sym typeface="Symbol" pitchFamily="18" charset="2"/>
                </a:rPr>
                <a:t></a:t>
              </a:r>
            </a:p>
          </p:txBody>
        </p:sp>
        <p:sp>
          <p:nvSpPr>
            <p:cNvPr id="169996" name="Rectangle 12"/>
            <p:cNvSpPr>
              <a:spLocks noChangeArrowheads="1"/>
            </p:cNvSpPr>
            <p:nvPr/>
          </p:nvSpPr>
          <p:spPr bwMode="auto">
            <a:xfrm>
              <a:off x="4704" y="1536"/>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69997" name="Rectangle 13"/>
            <p:cNvSpPr>
              <a:spLocks noChangeArrowheads="1"/>
            </p:cNvSpPr>
            <p:nvPr/>
          </p:nvSpPr>
          <p:spPr bwMode="auto">
            <a:xfrm>
              <a:off x="4320" y="1248"/>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69998" name="Rectangle 14"/>
            <p:cNvSpPr>
              <a:spLocks noChangeArrowheads="1"/>
            </p:cNvSpPr>
            <p:nvPr/>
          </p:nvSpPr>
          <p:spPr bwMode="auto">
            <a:xfrm>
              <a:off x="3120" y="1776"/>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69999" name="Rectangle 15"/>
            <p:cNvSpPr>
              <a:spLocks noChangeArrowheads="1"/>
            </p:cNvSpPr>
            <p:nvPr/>
          </p:nvSpPr>
          <p:spPr bwMode="auto">
            <a:xfrm>
              <a:off x="3216" y="1536"/>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70000" name="Rectangle 16"/>
            <p:cNvSpPr>
              <a:spLocks noChangeArrowheads="1"/>
            </p:cNvSpPr>
            <p:nvPr/>
          </p:nvSpPr>
          <p:spPr bwMode="auto">
            <a:xfrm>
              <a:off x="4312" y="1776"/>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70001" name="Rectangle 17"/>
            <p:cNvSpPr>
              <a:spLocks noChangeArrowheads="1"/>
            </p:cNvSpPr>
            <p:nvPr/>
          </p:nvSpPr>
          <p:spPr bwMode="auto">
            <a:xfrm>
              <a:off x="4224" y="1536"/>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grpSp>
      <p:grpSp>
        <p:nvGrpSpPr>
          <p:cNvPr id="170002" name="Group 18"/>
          <p:cNvGrpSpPr>
            <a:grpSpLocks/>
          </p:cNvGrpSpPr>
          <p:nvPr/>
        </p:nvGrpSpPr>
        <p:grpSpPr bwMode="auto">
          <a:xfrm>
            <a:off x="2362200" y="3581400"/>
            <a:ext cx="7543800" cy="3048000"/>
            <a:chOff x="528" y="2256"/>
            <a:chExt cx="4752" cy="1920"/>
          </a:xfrm>
        </p:grpSpPr>
        <p:graphicFrame>
          <p:nvGraphicFramePr>
            <p:cNvPr id="170003" name="Object 19"/>
            <p:cNvGraphicFramePr>
              <a:graphicFrameLocks noChangeAspect="1"/>
            </p:cNvGraphicFramePr>
            <p:nvPr/>
          </p:nvGraphicFramePr>
          <p:xfrm>
            <a:off x="752" y="2640"/>
            <a:ext cx="4528" cy="1419"/>
          </p:xfrm>
          <a:graphic>
            <a:graphicData uri="http://schemas.openxmlformats.org/presentationml/2006/ole">
              <mc:AlternateContent xmlns:mc="http://schemas.openxmlformats.org/markup-compatibility/2006">
                <mc:Choice xmlns:v="urn:schemas-microsoft-com:vml" Requires="v">
                  <p:oleObj spid="_x0000_s25848" name="VISIO" r:id="rId7" imgW="7188480" imgH="2252520" progId="Visio.Drawing.11">
                    <p:embed/>
                  </p:oleObj>
                </mc:Choice>
                <mc:Fallback>
                  <p:oleObj name="VISIO" r:id="rId7" imgW="7188480" imgH="2252520"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 y="2640"/>
                          <a:ext cx="4528" cy="1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0004" name="Rectangle 20"/>
            <p:cNvSpPr>
              <a:spLocks noChangeArrowheads="1"/>
            </p:cNvSpPr>
            <p:nvPr/>
          </p:nvSpPr>
          <p:spPr bwMode="auto">
            <a:xfrm>
              <a:off x="528" y="2256"/>
              <a:ext cx="934" cy="288"/>
            </a:xfrm>
            <a:prstGeom prst="rect">
              <a:avLst/>
            </a:prstGeom>
            <a:noFill/>
            <a:ln w="9525">
              <a:noFill/>
              <a:miter lim="800000"/>
              <a:headEnd/>
              <a:tailEnd/>
            </a:ln>
            <a:effectLst/>
          </p:spPr>
          <p:txBody>
            <a:bodyPr wrap="none">
              <a:spAutoFit/>
            </a:bodyPr>
            <a:lstStyle/>
            <a:p>
              <a:r>
                <a:rPr lang="en-US" altLang="zh-CN" sz="2400" b="1">
                  <a:solidFill>
                    <a:srgbClr val="333399"/>
                  </a:solidFill>
                  <a:latin typeface="Arial" pitchFamily="34" charset="0"/>
                  <a:ea typeface="华文行楷" pitchFamily="2" charset="-122"/>
                </a:rPr>
                <a:t>1*0(0+1)*</a:t>
              </a:r>
            </a:p>
          </p:txBody>
        </p:sp>
        <p:graphicFrame>
          <p:nvGraphicFramePr>
            <p:cNvPr id="170005" name="Object 21"/>
            <p:cNvGraphicFramePr>
              <a:graphicFrameLocks noChangeAspect="1"/>
            </p:cNvGraphicFramePr>
            <p:nvPr/>
          </p:nvGraphicFramePr>
          <p:xfrm>
            <a:off x="1729" y="2256"/>
            <a:ext cx="383" cy="259"/>
          </p:xfrm>
          <a:graphic>
            <a:graphicData uri="http://schemas.openxmlformats.org/presentationml/2006/ole">
              <mc:AlternateContent xmlns:mc="http://schemas.openxmlformats.org/markup-compatibility/2006">
                <mc:Choice xmlns:v="urn:schemas-microsoft-com:vml" Requires="v">
                  <p:oleObj spid="_x0000_s25849" name="VISIO" r:id="rId9" imgW="1063440" imgH="720360" progId="Visio.Drawing.11">
                    <p:embed/>
                  </p:oleObj>
                </mc:Choice>
                <mc:Fallback>
                  <p:oleObj name="VISIO" r:id="rId9" imgW="1063440" imgH="7203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9" y="2256"/>
                          <a:ext cx="3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0006" name="Rectangle 22"/>
            <p:cNvSpPr>
              <a:spLocks noChangeArrowheads="1"/>
            </p:cNvSpPr>
            <p:nvPr/>
          </p:nvSpPr>
          <p:spPr bwMode="auto">
            <a:xfrm>
              <a:off x="3744" y="3888"/>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70007" name="Rectangle 23"/>
            <p:cNvSpPr>
              <a:spLocks noChangeArrowheads="1"/>
            </p:cNvSpPr>
            <p:nvPr/>
          </p:nvSpPr>
          <p:spPr bwMode="auto">
            <a:xfrm>
              <a:off x="2736" y="3408"/>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70008" name="Rectangle 24"/>
            <p:cNvSpPr>
              <a:spLocks noChangeArrowheads="1"/>
            </p:cNvSpPr>
            <p:nvPr/>
          </p:nvSpPr>
          <p:spPr bwMode="auto">
            <a:xfrm>
              <a:off x="3304" y="3264"/>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70009" name="Rectangle 25"/>
            <p:cNvSpPr>
              <a:spLocks noChangeArrowheads="1"/>
            </p:cNvSpPr>
            <p:nvPr/>
          </p:nvSpPr>
          <p:spPr bwMode="auto">
            <a:xfrm>
              <a:off x="3208" y="3552"/>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70010" name="Rectangle 26"/>
            <p:cNvSpPr>
              <a:spLocks noChangeArrowheads="1"/>
            </p:cNvSpPr>
            <p:nvPr/>
          </p:nvSpPr>
          <p:spPr bwMode="auto">
            <a:xfrm>
              <a:off x="4312" y="2976"/>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70011" name="Rectangle 27"/>
            <p:cNvSpPr>
              <a:spLocks noChangeArrowheads="1"/>
            </p:cNvSpPr>
            <p:nvPr/>
          </p:nvSpPr>
          <p:spPr bwMode="auto">
            <a:xfrm>
              <a:off x="4752" y="3264"/>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70012" name="Rectangle 28"/>
            <p:cNvSpPr>
              <a:spLocks noChangeArrowheads="1"/>
            </p:cNvSpPr>
            <p:nvPr/>
          </p:nvSpPr>
          <p:spPr bwMode="auto">
            <a:xfrm>
              <a:off x="4224" y="3264"/>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70013" name="Rectangle 29"/>
            <p:cNvSpPr>
              <a:spLocks noChangeArrowheads="1"/>
            </p:cNvSpPr>
            <p:nvPr/>
          </p:nvSpPr>
          <p:spPr bwMode="auto">
            <a:xfrm>
              <a:off x="4320" y="3552"/>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70014" name="Rectangle 30"/>
            <p:cNvSpPr>
              <a:spLocks noChangeArrowheads="1"/>
            </p:cNvSpPr>
            <p:nvPr/>
          </p:nvSpPr>
          <p:spPr bwMode="auto">
            <a:xfrm>
              <a:off x="2920" y="2976"/>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70015" name="Rectangle 31"/>
            <p:cNvSpPr>
              <a:spLocks noChangeArrowheads="1"/>
            </p:cNvSpPr>
            <p:nvPr/>
          </p:nvSpPr>
          <p:spPr bwMode="auto">
            <a:xfrm>
              <a:off x="2536" y="2736"/>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70016" name="Rectangle 32"/>
            <p:cNvSpPr>
              <a:spLocks noChangeArrowheads="1"/>
            </p:cNvSpPr>
            <p:nvPr/>
          </p:nvSpPr>
          <p:spPr bwMode="auto">
            <a:xfrm>
              <a:off x="2008" y="2736"/>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70017" name="Rectangle 33"/>
            <p:cNvSpPr>
              <a:spLocks noChangeArrowheads="1"/>
            </p:cNvSpPr>
            <p:nvPr/>
          </p:nvSpPr>
          <p:spPr bwMode="auto">
            <a:xfrm>
              <a:off x="1536" y="3120"/>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70018" name="Rectangle 34"/>
            <p:cNvSpPr>
              <a:spLocks noChangeArrowheads="1"/>
            </p:cNvSpPr>
            <p:nvPr/>
          </p:nvSpPr>
          <p:spPr bwMode="auto">
            <a:xfrm>
              <a:off x="1008" y="2736"/>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sp>
          <p:nvSpPr>
            <p:cNvPr id="170019" name="Rectangle 35"/>
            <p:cNvSpPr>
              <a:spLocks noChangeArrowheads="1"/>
            </p:cNvSpPr>
            <p:nvPr/>
          </p:nvSpPr>
          <p:spPr bwMode="auto">
            <a:xfrm>
              <a:off x="1768" y="2592"/>
              <a:ext cx="200" cy="288"/>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sym typeface="Symbol" pitchFamily="18" charset="2"/>
                </a:rPr>
                <a:t></a:t>
              </a:r>
            </a:p>
          </p:txBody>
        </p:sp>
      </p:grpSp>
      <p:sp>
        <p:nvSpPr>
          <p:cNvPr id="170021" name="Rectangle 37"/>
          <p:cNvSpPr>
            <a:spLocks noChangeArrowheads="1"/>
          </p:cNvSpPr>
          <p:nvPr/>
        </p:nvSpPr>
        <p:spPr bwMode="auto">
          <a:xfrm>
            <a:off x="2195512" y="1351756"/>
            <a:ext cx="7343775" cy="649288"/>
          </a:xfrm>
          <a:prstGeom prst="rect">
            <a:avLst/>
          </a:prstGeom>
          <a:noFill/>
          <a:ln w="9525">
            <a:noFill/>
            <a:miter lim="800000"/>
            <a:headEnd/>
            <a:tailEnd/>
          </a:ln>
          <a:effectLst/>
        </p:spPr>
        <p:txBody>
          <a:bodyPr anchor="b"/>
          <a:lstStyle/>
          <a:p>
            <a:pPr>
              <a:lnSpc>
                <a:spcPct val="90000"/>
              </a:lnSpc>
              <a:buFont typeface="Wingdings" pitchFamily="2" charset="2"/>
              <a:buChar char="²"/>
            </a:pPr>
            <a:r>
              <a:rPr lang="en-US" altLang="zh-CN" sz="3200" b="1">
                <a:latin typeface="Arial" pitchFamily="34" charset="0"/>
                <a:ea typeface="楷体_GB2312" pitchFamily="49" charset="-122"/>
              </a:rPr>
              <a:t> </a:t>
            </a:r>
            <a:r>
              <a:rPr lang="zh-CN" altLang="en-US" sz="3200" b="1" dirty="0">
                <a:latin typeface="Arial" pitchFamily="34" charset="0"/>
                <a:ea typeface="楷体_GB2312" pitchFamily="49" charset="-122"/>
              </a:rPr>
              <a:t>举例 </a:t>
            </a:r>
            <a:r>
              <a:rPr lang="en-US" altLang="zh-CN" sz="2800" b="1" dirty="0">
                <a:solidFill>
                  <a:srgbClr val="333399"/>
                </a:solidFill>
                <a:latin typeface="Arial" pitchFamily="34" charset="0"/>
                <a:ea typeface="楷体_GB2312" pitchFamily="49" charset="-122"/>
              </a:rPr>
              <a:t>(</a:t>
            </a:r>
            <a:r>
              <a:rPr lang="zh-CN" altLang="en-US" sz="2800" b="1" dirty="0">
                <a:solidFill>
                  <a:srgbClr val="333399"/>
                </a:solidFill>
                <a:latin typeface="Arial" pitchFamily="34" charset="0"/>
                <a:ea typeface="楷体_GB2312" pitchFamily="49" charset="-122"/>
              </a:rPr>
              <a:t>从正规表达式构造等价的</a:t>
            </a:r>
            <a:r>
              <a:rPr lang="zh-CN" altLang="en-US" sz="2800" b="1" dirty="0">
                <a:solidFill>
                  <a:srgbClr val="333399"/>
                </a:solidFill>
                <a:latin typeface="Arial" pitchFamily="34" charset="0"/>
                <a:ea typeface="楷体_GB2312" pitchFamily="49" charset="-122"/>
                <a:sym typeface="Symbol" pitchFamily="18" charset="2"/>
              </a:rPr>
              <a:t> </a:t>
            </a:r>
            <a:r>
              <a:rPr lang="en-US" altLang="zh-CN" sz="2800" b="1" dirty="0">
                <a:solidFill>
                  <a:srgbClr val="333399"/>
                </a:solidFill>
                <a:latin typeface="Arial" pitchFamily="34" charset="0"/>
                <a:ea typeface="楷体_GB2312" pitchFamily="49" charset="-122"/>
                <a:cs typeface="Times New Roman" pitchFamily="18" charset="0"/>
              </a:rPr>
              <a:t>- </a:t>
            </a:r>
            <a:r>
              <a:rPr lang="en-US" altLang="zh-CN" sz="2800" b="1" dirty="0">
                <a:solidFill>
                  <a:srgbClr val="333399"/>
                </a:solidFill>
                <a:latin typeface="Arial" pitchFamily="34" charset="0"/>
                <a:ea typeface="楷体_GB2312" pitchFamily="49" charset="-122"/>
              </a:rPr>
              <a:t>NFA)</a:t>
            </a:r>
          </a:p>
        </p:txBody>
      </p:sp>
      <p:sp>
        <p:nvSpPr>
          <p:cNvPr id="38" name="标题 1"/>
          <p:cNvSpPr txBox="1">
            <a:spLocks/>
          </p:cNvSpPr>
          <p:nvPr/>
        </p:nvSpPr>
        <p:spPr>
          <a:xfrm>
            <a:off x="1141413" y="618518"/>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dirty="0" smtClean="0"/>
              <a:t>2.5 </a:t>
            </a:r>
            <a:r>
              <a:rPr lang="zh-CN" altLang="en-US" dirty="0" smtClean="0"/>
              <a:t>正规语言与</a:t>
            </a:r>
            <a:r>
              <a:rPr lang="en-US" altLang="zh-CN" dirty="0" smtClean="0"/>
              <a:t>NFA</a:t>
            </a:r>
            <a:r>
              <a:rPr lang="zh-CN" altLang="en-US" dirty="0" smtClean="0"/>
              <a:t>的等价性</a:t>
            </a:r>
            <a:r>
              <a:rPr lang="en-US" altLang="zh-CN" dirty="0" smtClean="0"/>
              <a:t> </a:t>
            </a:r>
            <a:endParaRPr lang="zh-CN" altLang="en-US" dirty="0"/>
          </a:p>
        </p:txBody>
      </p:sp>
    </p:spTree>
    <p:extLst>
      <p:ext uri="{BB962C8B-B14F-4D97-AF65-F5344CB8AC3E}">
        <p14:creationId xmlns:p14="http://schemas.microsoft.com/office/powerpoint/2010/main" val="3039314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9990"/>
                                        </p:tgtEl>
                                        <p:attrNameLst>
                                          <p:attrName>style.visibility</p:attrName>
                                        </p:attrNameLst>
                                      </p:cBhvr>
                                      <p:to>
                                        <p:strVal val="visible"/>
                                      </p:to>
                                    </p:set>
                                    <p:animEffect transition="in" filter="slide(fromBottom)">
                                      <p:cBhvr>
                                        <p:cTn id="7" dur="500"/>
                                        <p:tgtEl>
                                          <p:spTgt spid="16999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70002"/>
                                        </p:tgtEl>
                                        <p:attrNameLst>
                                          <p:attrName>style.visibility</p:attrName>
                                        </p:attrNameLst>
                                      </p:cBhvr>
                                      <p:to>
                                        <p:strVal val="visible"/>
                                      </p:to>
                                    </p:set>
                                    <p:animEffect transition="in" filter="slide(fromBottom)">
                                      <p:cBhvr>
                                        <p:cTn id="12" dur="500"/>
                                        <p:tgtEl>
                                          <p:spTgt spid="170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2.5 </a:t>
            </a:r>
            <a:r>
              <a:rPr lang="zh-CN" altLang="en-US" dirty="0" smtClean="0"/>
              <a:t>正规语言与</a:t>
            </a:r>
            <a:r>
              <a:rPr lang="en-US" altLang="zh-CN" dirty="0" smtClean="0"/>
              <a:t>NFA</a:t>
            </a:r>
            <a:r>
              <a:rPr lang="zh-CN" altLang="en-US" dirty="0" smtClean="0"/>
              <a:t>的等价性</a:t>
            </a:r>
            <a:r>
              <a:rPr lang="en-US" altLang="zh-CN" dirty="0" smtClean="0"/>
              <a:t> </a:t>
            </a:r>
            <a:endParaRPr lang="zh-CN" altLang="en-US" dirty="0"/>
          </a:p>
        </p:txBody>
      </p:sp>
      <p:sp>
        <p:nvSpPr>
          <p:cNvPr id="3" name="内容占位符 2"/>
          <p:cNvSpPr>
            <a:spLocks noGrp="1"/>
          </p:cNvSpPr>
          <p:nvPr>
            <p:ph idx="1"/>
          </p:nvPr>
        </p:nvSpPr>
        <p:spPr/>
        <p:txBody>
          <a:bodyPr>
            <a:normAutofit/>
          </a:bodyPr>
          <a:lstStyle/>
          <a:p>
            <a:r>
              <a:rPr lang="en-US" altLang="zh-CN" dirty="0" smtClean="0">
                <a:ea typeface="Cambria Math"/>
              </a:rPr>
              <a:t>DFA</a:t>
            </a:r>
            <a:r>
              <a:rPr lang="zh-CN" altLang="en-US" dirty="0" smtClean="0">
                <a:ea typeface="Cambria Math"/>
              </a:rPr>
              <a:t>转化为正规语言</a:t>
            </a:r>
            <a:endParaRPr lang="en-US" altLang="zh-CN" dirty="0" smtClean="0">
              <a:ea typeface="Cambria Math"/>
            </a:endParaRPr>
          </a:p>
          <a:p>
            <a:r>
              <a:rPr lang="zh-CN" altLang="en-US" dirty="0" smtClean="0">
                <a:ea typeface="Cambria Math"/>
              </a:rPr>
              <a:t>使用路径迭代法或者状态消去法</a:t>
            </a:r>
            <a:endParaRPr lang="en-US" altLang="zh-CN" dirty="0" smtClean="0">
              <a:ea typeface="Cambria Math"/>
            </a:endParaRPr>
          </a:p>
          <a:p>
            <a:r>
              <a:rPr lang="zh-CN" altLang="en-US" dirty="0" smtClean="0">
                <a:ea typeface="Cambria Math"/>
              </a:rPr>
              <a:t>在这里，我们介绍路径迭代法</a:t>
            </a:r>
            <a:r>
              <a:rPr lang="en-US" altLang="zh-CN" dirty="0" smtClean="0">
                <a:ea typeface="Cambria Math"/>
              </a:rPr>
              <a:t>(</a:t>
            </a:r>
            <a:r>
              <a:rPr lang="zh-CN" altLang="en-US" dirty="0" smtClean="0">
                <a:ea typeface="Cambria Math"/>
              </a:rPr>
              <a:t>类似于动态规划</a:t>
            </a:r>
            <a:r>
              <a:rPr lang="en-US" altLang="zh-CN" dirty="0" smtClean="0">
                <a:ea typeface="Cambria Math"/>
              </a:rPr>
              <a:t>)</a:t>
            </a:r>
          </a:p>
          <a:p>
            <a:endParaRPr lang="en-US" altLang="zh-CN" b="0" dirty="0" smtClean="0">
              <a:ea typeface="Cambria Math"/>
            </a:endParaRPr>
          </a:p>
        </p:txBody>
      </p:sp>
    </p:spTree>
    <p:extLst>
      <p:ext uri="{BB962C8B-B14F-4D97-AF65-F5344CB8AC3E}">
        <p14:creationId xmlns:p14="http://schemas.microsoft.com/office/powerpoint/2010/main" val="18245326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2.5 </a:t>
            </a:r>
            <a:r>
              <a:rPr lang="zh-CN" altLang="en-US" dirty="0" smtClean="0"/>
              <a:t>正规语言与</a:t>
            </a:r>
            <a:r>
              <a:rPr lang="en-US" altLang="zh-CN" dirty="0" smtClean="0"/>
              <a:t>NFA</a:t>
            </a:r>
            <a:r>
              <a:rPr lang="zh-CN" altLang="en-US" dirty="0" smtClean="0"/>
              <a:t>的等价性</a:t>
            </a:r>
            <a:r>
              <a:rPr lang="en-US" altLang="zh-CN" dirty="0" smtClean="0"/>
              <a:t> </a:t>
            </a:r>
            <a:endParaRPr lang="zh-CN" altLang="en-US" dirty="0"/>
          </a:p>
        </p:txBody>
      </p:sp>
      <p:sp>
        <p:nvSpPr>
          <p:cNvPr id="3" name="内容占位符 2"/>
          <p:cNvSpPr>
            <a:spLocks noGrp="1"/>
          </p:cNvSpPr>
          <p:nvPr>
            <p:ph idx="1"/>
          </p:nvPr>
        </p:nvSpPr>
        <p:spPr/>
        <p:txBody>
          <a:bodyPr>
            <a:normAutofit/>
          </a:bodyPr>
          <a:lstStyle/>
          <a:p>
            <a:pPr marL="457200" indent="-457200" algn="just">
              <a:buSzPct val="105000"/>
              <a:buFont typeface="+mj-lt"/>
              <a:buAutoNum type="arabicPeriod"/>
            </a:pPr>
            <a:r>
              <a:rPr lang="zh-CN" altLang="en-US" b="1" dirty="0" smtClean="0">
                <a:latin typeface="Arial" pitchFamily="34" charset="0"/>
                <a:ea typeface="楷体_GB2312" pitchFamily="49" charset="-122"/>
              </a:rPr>
              <a:t>将 </a:t>
            </a:r>
            <a:r>
              <a:rPr lang="en-US" altLang="zh-CN" b="1" dirty="0">
                <a:latin typeface="Arial" pitchFamily="34" charset="0"/>
                <a:ea typeface="楷体_GB2312" pitchFamily="49" charset="-122"/>
              </a:rPr>
              <a:t>DFA  D </a:t>
            </a:r>
            <a:r>
              <a:rPr lang="zh-CN" altLang="en-US" b="1" dirty="0">
                <a:latin typeface="Arial" pitchFamily="34" charset="0"/>
                <a:ea typeface="楷体_GB2312" pitchFamily="49" charset="-122"/>
              </a:rPr>
              <a:t>的状态集用</a:t>
            </a:r>
            <a:r>
              <a:rPr lang="en-US" altLang="zh-CN" b="1" dirty="0">
                <a:latin typeface="Arial" pitchFamily="34" charset="0"/>
                <a:ea typeface="楷体_GB2312" pitchFamily="49" charset="-122"/>
              </a:rPr>
              <a:t>{1, 2, … , n}</a:t>
            </a:r>
            <a:r>
              <a:rPr lang="zh-CN" altLang="en-US" b="1" dirty="0">
                <a:latin typeface="Arial" pitchFamily="34" charset="0"/>
                <a:ea typeface="楷体_GB2312" pitchFamily="49" charset="-122"/>
              </a:rPr>
              <a:t>表达</a:t>
            </a:r>
            <a:r>
              <a:rPr lang="zh-CN" altLang="en-US" b="1" dirty="0" smtClean="0">
                <a:latin typeface="Arial" pitchFamily="34" charset="0"/>
                <a:ea typeface="楷体_GB2312" pitchFamily="49" charset="-122"/>
              </a:rPr>
              <a:t>，且</a:t>
            </a:r>
            <a:r>
              <a:rPr lang="zh-CN" altLang="en-US" b="1" dirty="0">
                <a:latin typeface="Arial" pitchFamily="34" charset="0"/>
                <a:ea typeface="楷体_GB2312" pitchFamily="49" charset="-122"/>
              </a:rPr>
              <a:t>初态为</a:t>
            </a:r>
            <a:r>
              <a:rPr lang="en-US" altLang="zh-CN" b="1" dirty="0">
                <a:latin typeface="Arial" pitchFamily="34" charset="0"/>
                <a:ea typeface="楷体_GB2312" pitchFamily="49" charset="-122"/>
              </a:rPr>
              <a:t>1</a:t>
            </a:r>
            <a:r>
              <a:rPr lang="en-US" altLang="zh-CN" b="1" dirty="0" smtClean="0">
                <a:latin typeface="Arial" pitchFamily="34" charset="0"/>
                <a:ea typeface="楷体_GB2312" pitchFamily="49" charset="-122"/>
              </a:rPr>
              <a:t>;</a:t>
            </a:r>
            <a:endParaRPr lang="en-US" altLang="zh-CN" sz="1000" b="1" dirty="0">
              <a:latin typeface="Arial" pitchFamily="34" charset="0"/>
              <a:ea typeface="楷体_GB2312" pitchFamily="49" charset="-122"/>
            </a:endParaRPr>
          </a:p>
          <a:p>
            <a:pPr marL="457200" indent="-457200" algn="just">
              <a:buSzPct val="105000"/>
              <a:buFont typeface="+mj-lt"/>
              <a:buAutoNum type="arabicPeriod"/>
            </a:pPr>
            <a:r>
              <a:rPr lang="zh-CN" altLang="en-US" b="1" dirty="0" smtClean="0">
                <a:latin typeface="Arial" pitchFamily="34" charset="0"/>
                <a:ea typeface="楷体_GB2312" pitchFamily="49" charset="-122"/>
              </a:rPr>
              <a:t>对</a:t>
            </a:r>
            <a:r>
              <a:rPr lang="zh-CN" altLang="en-US" b="1" dirty="0">
                <a:latin typeface="Arial" pitchFamily="34" charset="0"/>
                <a:ea typeface="楷体_GB2312" pitchFamily="49" charset="-122"/>
              </a:rPr>
              <a:t>所有</a:t>
            </a:r>
            <a:r>
              <a:rPr lang="en-US" altLang="zh-CN" b="1" dirty="0">
                <a:latin typeface="Arial" pitchFamily="34" charset="0"/>
                <a:ea typeface="楷体_GB2312" pitchFamily="49" charset="-122"/>
              </a:rPr>
              <a:t>1</a:t>
            </a:r>
            <a:r>
              <a:rPr lang="en-US" altLang="zh-CN" b="1" dirty="0">
                <a:latin typeface="Arial" pitchFamily="34" charset="0"/>
                <a:ea typeface="楷体_GB2312" pitchFamily="49" charset="-122"/>
                <a:sym typeface="Symbol" pitchFamily="18" charset="2"/>
              </a:rPr>
              <a:t></a:t>
            </a:r>
            <a:r>
              <a:rPr lang="en-US" altLang="zh-CN" b="1" dirty="0">
                <a:latin typeface="Arial" pitchFamily="34" charset="0"/>
                <a:ea typeface="楷体_GB2312" pitchFamily="49" charset="-122"/>
              </a:rPr>
              <a:t>i, j </a:t>
            </a:r>
            <a:r>
              <a:rPr lang="en-US" altLang="zh-CN" b="1" dirty="0">
                <a:sym typeface="Symbol" pitchFamily="18" charset="2"/>
              </a:rPr>
              <a:t> </a:t>
            </a:r>
            <a:r>
              <a:rPr lang="en-US" altLang="zh-CN" b="1" dirty="0">
                <a:latin typeface="Arial" pitchFamily="34" charset="0"/>
              </a:rPr>
              <a:t>n</a:t>
            </a:r>
            <a:r>
              <a:rPr lang="en-US" altLang="zh-CN" b="1" dirty="0">
                <a:latin typeface="Arial" pitchFamily="34" charset="0"/>
                <a:ea typeface="楷体_GB2312" pitchFamily="49" charset="-122"/>
              </a:rPr>
              <a:t>, </a:t>
            </a:r>
            <a:r>
              <a:rPr lang="en-US" altLang="zh-CN" b="1" dirty="0">
                <a:latin typeface="Arial" pitchFamily="34" charset="0"/>
              </a:rPr>
              <a:t>0</a:t>
            </a:r>
            <a:r>
              <a:rPr lang="en-US" altLang="zh-CN" b="1" dirty="0">
                <a:sym typeface="Symbol" pitchFamily="18" charset="2"/>
              </a:rPr>
              <a:t></a:t>
            </a:r>
            <a:r>
              <a:rPr lang="en-US" altLang="zh-CN" b="1" dirty="0">
                <a:latin typeface="Arial" pitchFamily="34" charset="0"/>
                <a:ea typeface="楷体_GB2312" pitchFamily="49" charset="-122"/>
              </a:rPr>
              <a:t>k</a:t>
            </a:r>
            <a:r>
              <a:rPr lang="en-US" altLang="zh-CN" b="1" dirty="0">
                <a:sym typeface="Symbol" pitchFamily="18" charset="2"/>
              </a:rPr>
              <a:t></a:t>
            </a:r>
            <a:r>
              <a:rPr lang="en-US" altLang="zh-CN" dirty="0"/>
              <a:t> </a:t>
            </a:r>
            <a:r>
              <a:rPr lang="en-US" altLang="zh-CN" b="1" dirty="0">
                <a:latin typeface="Arial" pitchFamily="34" charset="0"/>
                <a:ea typeface="楷体_GB2312" pitchFamily="49" charset="-122"/>
              </a:rPr>
              <a:t>n </a:t>
            </a:r>
            <a:r>
              <a:rPr lang="zh-CN" altLang="en-US" b="1" dirty="0">
                <a:latin typeface="Arial" pitchFamily="34" charset="0"/>
                <a:ea typeface="楷体_GB2312" pitchFamily="49" charset="-122"/>
              </a:rPr>
              <a:t>，叠代计算</a:t>
            </a:r>
            <a:r>
              <a:rPr lang="en-US" altLang="zh-CN" b="1" dirty="0">
                <a:latin typeface="Arial" pitchFamily="34" charset="0"/>
                <a:ea typeface="楷体_GB2312" pitchFamily="49" charset="-122"/>
              </a:rPr>
              <a:t>R</a:t>
            </a:r>
            <a:r>
              <a:rPr lang="en-US" altLang="zh-CN" b="1" baseline="30000" dirty="0">
                <a:latin typeface="Arial" pitchFamily="34" charset="0"/>
                <a:ea typeface="楷体_GB2312" pitchFamily="49" charset="-122"/>
              </a:rPr>
              <a:t>(</a:t>
            </a:r>
            <a:r>
              <a:rPr lang="en-US" altLang="zh-CN" b="1" baseline="-25000" dirty="0" err="1">
                <a:latin typeface="Arial" pitchFamily="34" charset="0"/>
                <a:ea typeface="楷体_GB2312" pitchFamily="49" charset="-122"/>
              </a:rPr>
              <a:t>i</a:t>
            </a:r>
            <a:r>
              <a:rPr lang="en-US" altLang="zh-CN" b="1" baseline="30000" dirty="0" err="1">
                <a:latin typeface="Arial" pitchFamily="34" charset="0"/>
                <a:ea typeface="楷体_GB2312" pitchFamily="49" charset="-122"/>
              </a:rPr>
              <a:t>k</a:t>
            </a:r>
            <a:r>
              <a:rPr lang="en-US" altLang="zh-CN" b="1" baseline="-25000" dirty="0" err="1">
                <a:latin typeface="Arial" pitchFamily="34" charset="0"/>
                <a:ea typeface="楷体_GB2312" pitchFamily="49" charset="-122"/>
              </a:rPr>
              <a:t>j</a:t>
            </a:r>
            <a:r>
              <a:rPr lang="en-US" altLang="zh-CN" b="1" baseline="30000" dirty="0" smtClean="0">
                <a:latin typeface="Arial" pitchFamily="34" charset="0"/>
                <a:ea typeface="楷体_GB2312" pitchFamily="49" charset="-122"/>
              </a:rPr>
              <a:t>)</a:t>
            </a:r>
            <a:r>
              <a:rPr lang="zh-CN" altLang="en-US" b="1" baseline="-25000" dirty="0">
                <a:latin typeface="Arial" pitchFamily="34" charset="0"/>
                <a:ea typeface="楷体_GB2312" pitchFamily="49" charset="-122"/>
              </a:rPr>
              <a:t>，</a:t>
            </a:r>
            <a:r>
              <a:rPr lang="zh-CN" altLang="en-US" b="1" dirty="0" smtClean="0">
                <a:latin typeface="Arial" pitchFamily="34" charset="0"/>
                <a:ea typeface="楷体_GB2312" pitchFamily="49" charset="-122"/>
              </a:rPr>
              <a:t>这里</a:t>
            </a:r>
            <a:r>
              <a:rPr lang="en-US" altLang="zh-CN" b="1" dirty="0">
                <a:latin typeface="Arial" pitchFamily="34" charset="0"/>
                <a:ea typeface="楷体_GB2312" pitchFamily="49" charset="-122"/>
              </a:rPr>
              <a:t>, R</a:t>
            </a:r>
            <a:r>
              <a:rPr lang="en-US" altLang="zh-CN" b="1" baseline="30000" dirty="0">
                <a:latin typeface="Arial" pitchFamily="34" charset="0"/>
                <a:ea typeface="楷体_GB2312" pitchFamily="49" charset="-122"/>
              </a:rPr>
              <a:t>(</a:t>
            </a:r>
            <a:r>
              <a:rPr lang="en-US" altLang="zh-CN" b="1" baseline="-25000" dirty="0" err="1">
                <a:latin typeface="Arial" pitchFamily="34" charset="0"/>
                <a:ea typeface="楷体_GB2312" pitchFamily="49" charset="-122"/>
              </a:rPr>
              <a:t>i</a:t>
            </a:r>
            <a:r>
              <a:rPr lang="en-US" altLang="zh-CN" b="1" baseline="30000" dirty="0" err="1">
                <a:latin typeface="Arial" pitchFamily="34" charset="0"/>
                <a:ea typeface="楷体_GB2312" pitchFamily="49" charset="-122"/>
              </a:rPr>
              <a:t>k</a:t>
            </a:r>
            <a:r>
              <a:rPr lang="en-US" altLang="zh-CN" b="1" baseline="-25000" dirty="0" err="1">
                <a:latin typeface="Arial" pitchFamily="34" charset="0"/>
                <a:ea typeface="楷体_GB2312" pitchFamily="49" charset="-122"/>
              </a:rPr>
              <a:t>j</a:t>
            </a:r>
            <a:r>
              <a:rPr lang="en-US" altLang="zh-CN" b="1" baseline="30000" dirty="0">
                <a:latin typeface="Arial" pitchFamily="34" charset="0"/>
                <a:ea typeface="楷体_GB2312" pitchFamily="49" charset="-122"/>
              </a:rPr>
              <a:t>) </a:t>
            </a:r>
            <a:r>
              <a:rPr lang="zh-CN" altLang="en-US" b="1" dirty="0">
                <a:latin typeface="Arial" pitchFamily="34" charset="0"/>
                <a:ea typeface="楷体_GB2312" pitchFamily="49" charset="-122"/>
              </a:rPr>
              <a:t>为表示如下语言的正规表达式</a:t>
            </a:r>
            <a:r>
              <a:rPr lang="zh-CN" altLang="en-US" b="1" dirty="0" smtClean="0">
                <a:latin typeface="Arial" pitchFamily="34" charset="0"/>
                <a:ea typeface="楷体_GB2312" pitchFamily="49" charset="-122"/>
              </a:rPr>
              <a:t>：</a:t>
            </a:r>
            <a:r>
              <a:rPr lang="en-US" altLang="zh-CN" b="1" dirty="0" smtClean="0">
                <a:latin typeface="Arial" pitchFamily="34" charset="0"/>
                <a:ea typeface="楷体_GB2312" pitchFamily="49" charset="-122"/>
              </a:rPr>
              <a:t>w </a:t>
            </a:r>
            <a:r>
              <a:rPr lang="en-US" altLang="zh-CN" b="1" dirty="0">
                <a:latin typeface="Arial" pitchFamily="34" charset="0"/>
                <a:ea typeface="楷体_GB2312" pitchFamily="49" charset="-122"/>
                <a:sym typeface="Symbol" pitchFamily="18" charset="2"/>
              </a:rPr>
              <a:t></a:t>
            </a:r>
            <a:r>
              <a:rPr lang="en-US" altLang="zh-CN" b="1" dirty="0">
                <a:latin typeface="Arial" pitchFamily="34" charset="0"/>
                <a:ea typeface="楷体_GB2312" pitchFamily="49" charset="-122"/>
              </a:rPr>
              <a:t> L(R</a:t>
            </a:r>
            <a:r>
              <a:rPr lang="en-US" altLang="zh-CN" b="1" baseline="30000" dirty="0">
                <a:latin typeface="Arial" pitchFamily="34" charset="0"/>
                <a:ea typeface="楷体_GB2312" pitchFamily="49" charset="-122"/>
              </a:rPr>
              <a:t>(</a:t>
            </a:r>
            <a:r>
              <a:rPr lang="en-US" altLang="zh-CN" b="1" baseline="-25000" dirty="0" err="1">
                <a:latin typeface="Arial" pitchFamily="34" charset="0"/>
                <a:ea typeface="楷体_GB2312" pitchFamily="49" charset="-122"/>
              </a:rPr>
              <a:t>i</a:t>
            </a:r>
            <a:r>
              <a:rPr lang="en-US" altLang="zh-CN" b="1" baseline="30000" dirty="0" err="1">
                <a:latin typeface="Arial" pitchFamily="34" charset="0"/>
                <a:ea typeface="楷体_GB2312" pitchFamily="49" charset="-122"/>
              </a:rPr>
              <a:t>k</a:t>
            </a:r>
            <a:r>
              <a:rPr lang="en-US" altLang="zh-CN" b="1" baseline="-25000" dirty="0" err="1">
                <a:latin typeface="Arial" pitchFamily="34" charset="0"/>
                <a:ea typeface="楷体_GB2312" pitchFamily="49" charset="-122"/>
              </a:rPr>
              <a:t>j</a:t>
            </a:r>
            <a:r>
              <a:rPr lang="en-US" altLang="zh-CN" b="1" baseline="30000" dirty="0">
                <a:latin typeface="Arial" pitchFamily="34" charset="0"/>
                <a:ea typeface="楷体_GB2312" pitchFamily="49" charset="-122"/>
              </a:rPr>
              <a:t>) </a:t>
            </a:r>
            <a:r>
              <a:rPr lang="en-US" altLang="zh-CN" b="1" dirty="0">
                <a:latin typeface="Arial" pitchFamily="34" charset="0"/>
                <a:ea typeface="楷体_GB2312" pitchFamily="49" charset="-122"/>
              </a:rPr>
              <a:t>)  </a:t>
            </a:r>
            <a:r>
              <a:rPr lang="en-US" altLang="zh-CN" b="1" dirty="0" err="1">
                <a:latin typeface="Arial" pitchFamily="34" charset="0"/>
                <a:ea typeface="楷体_GB2312" pitchFamily="49" charset="-122"/>
              </a:rPr>
              <a:t>iff</a:t>
            </a:r>
            <a:r>
              <a:rPr lang="en-US" altLang="zh-CN" b="1" dirty="0">
                <a:latin typeface="Arial" pitchFamily="34" charset="0"/>
                <a:ea typeface="楷体_GB2312" pitchFamily="49" charset="-122"/>
              </a:rPr>
              <a:t>  </a:t>
            </a:r>
            <a:r>
              <a:rPr lang="zh-CN" altLang="en-US" b="1" dirty="0">
                <a:latin typeface="Arial" pitchFamily="34" charset="0"/>
                <a:ea typeface="楷体_GB2312" pitchFamily="49" charset="-122"/>
              </a:rPr>
              <a:t>从 </a:t>
            </a:r>
            <a:r>
              <a:rPr lang="en-US" altLang="zh-CN" b="1" dirty="0" err="1">
                <a:latin typeface="Arial" pitchFamily="34" charset="0"/>
                <a:ea typeface="楷体_GB2312" pitchFamily="49" charset="-122"/>
              </a:rPr>
              <a:t>i</a:t>
            </a:r>
            <a:r>
              <a:rPr lang="en-US" altLang="zh-CN" b="1" dirty="0">
                <a:latin typeface="Arial" pitchFamily="34" charset="0"/>
                <a:ea typeface="楷体_GB2312" pitchFamily="49" charset="-122"/>
              </a:rPr>
              <a:t> </a:t>
            </a:r>
            <a:r>
              <a:rPr lang="zh-CN" altLang="en-US" b="1" dirty="0">
                <a:latin typeface="Arial" pitchFamily="34" charset="0"/>
                <a:ea typeface="楷体_GB2312" pitchFamily="49" charset="-122"/>
              </a:rPr>
              <a:t>到 </a:t>
            </a:r>
            <a:r>
              <a:rPr lang="en-US" altLang="zh-CN" b="1" dirty="0">
                <a:latin typeface="Arial" pitchFamily="34" charset="0"/>
                <a:ea typeface="楷体_GB2312" pitchFamily="49" charset="-122"/>
              </a:rPr>
              <a:t>j </a:t>
            </a:r>
            <a:r>
              <a:rPr lang="zh-CN" altLang="en-US" b="1" dirty="0">
                <a:latin typeface="Arial" pitchFamily="34" charset="0"/>
                <a:ea typeface="楷体_GB2312" pitchFamily="49" charset="-122"/>
              </a:rPr>
              <a:t>有一条标记为 </a:t>
            </a:r>
            <a:r>
              <a:rPr lang="en-US" altLang="zh-CN" b="1" dirty="0">
                <a:latin typeface="Arial" pitchFamily="34" charset="0"/>
                <a:ea typeface="楷体_GB2312" pitchFamily="49" charset="-122"/>
              </a:rPr>
              <a:t>w </a:t>
            </a:r>
            <a:r>
              <a:rPr lang="zh-CN" altLang="en-US" b="1" dirty="0" smtClean="0">
                <a:latin typeface="Arial" pitchFamily="34" charset="0"/>
                <a:ea typeface="楷体_GB2312" pitchFamily="49" charset="-122"/>
              </a:rPr>
              <a:t>的路径</a:t>
            </a:r>
            <a:r>
              <a:rPr lang="en-US" altLang="zh-CN" b="1" dirty="0">
                <a:latin typeface="Arial" pitchFamily="34" charset="0"/>
                <a:ea typeface="楷体_GB2312" pitchFamily="49" charset="-122"/>
              </a:rPr>
              <a:t>, </a:t>
            </a:r>
            <a:r>
              <a:rPr lang="zh-CN" altLang="en-US" b="1" dirty="0">
                <a:latin typeface="Arial" pitchFamily="34" charset="0"/>
                <a:ea typeface="楷体_GB2312" pitchFamily="49" charset="-122"/>
              </a:rPr>
              <a:t>且这条路径上除 </a:t>
            </a:r>
            <a:r>
              <a:rPr lang="en-US" altLang="zh-CN" b="1" dirty="0" err="1">
                <a:latin typeface="Arial" pitchFamily="34" charset="0"/>
                <a:ea typeface="楷体_GB2312" pitchFamily="49" charset="-122"/>
              </a:rPr>
              <a:t>i</a:t>
            </a:r>
            <a:r>
              <a:rPr lang="en-US" altLang="zh-CN" b="1" dirty="0">
                <a:latin typeface="Arial" pitchFamily="34" charset="0"/>
                <a:ea typeface="楷体_GB2312" pitchFamily="49" charset="-122"/>
              </a:rPr>
              <a:t> </a:t>
            </a:r>
            <a:r>
              <a:rPr lang="zh-CN" altLang="en-US" b="1" dirty="0">
                <a:latin typeface="Arial" pitchFamily="34" charset="0"/>
                <a:ea typeface="楷体_GB2312" pitchFamily="49" charset="-122"/>
              </a:rPr>
              <a:t>和 </a:t>
            </a:r>
            <a:r>
              <a:rPr lang="en-US" altLang="zh-CN" b="1" dirty="0">
                <a:latin typeface="Arial" pitchFamily="34" charset="0"/>
                <a:ea typeface="楷体_GB2312" pitchFamily="49" charset="-122"/>
              </a:rPr>
              <a:t>j </a:t>
            </a:r>
            <a:r>
              <a:rPr lang="zh-CN" altLang="en-US" b="1" dirty="0">
                <a:latin typeface="Arial" pitchFamily="34" charset="0"/>
                <a:ea typeface="楷体_GB2312" pitchFamily="49" charset="-122"/>
              </a:rPr>
              <a:t>之外的所有</a:t>
            </a:r>
            <a:r>
              <a:rPr lang="zh-CN" altLang="en-US" b="1" dirty="0" smtClean="0">
                <a:latin typeface="Arial" pitchFamily="34" charset="0"/>
                <a:ea typeface="楷体_GB2312" pitchFamily="49" charset="-122"/>
              </a:rPr>
              <a:t>状态的</a:t>
            </a:r>
            <a:r>
              <a:rPr lang="zh-CN" altLang="en-US" b="1" dirty="0">
                <a:latin typeface="Arial" pitchFamily="34" charset="0"/>
                <a:ea typeface="楷体_GB2312" pitchFamily="49" charset="-122"/>
              </a:rPr>
              <a:t>编号不大于 </a:t>
            </a:r>
            <a:r>
              <a:rPr lang="en-US" altLang="zh-CN" b="1" dirty="0">
                <a:latin typeface="Arial" pitchFamily="34" charset="0"/>
                <a:ea typeface="楷体_GB2312" pitchFamily="49" charset="-122"/>
              </a:rPr>
              <a:t>k</a:t>
            </a:r>
            <a:r>
              <a:rPr lang="en-US" altLang="zh-CN" sz="1000" b="1" dirty="0">
                <a:latin typeface="Arial" pitchFamily="34" charset="0"/>
                <a:ea typeface="楷体_GB2312" pitchFamily="49" charset="-122"/>
              </a:rPr>
              <a:t> </a:t>
            </a:r>
          </a:p>
          <a:p>
            <a:pPr marL="457200" indent="-457200" algn="just">
              <a:buSzPct val="105000"/>
              <a:buFont typeface="+mj-lt"/>
              <a:buAutoNum type="arabicPeriod"/>
            </a:pPr>
            <a:r>
              <a:rPr lang="zh-CN" altLang="en-US" b="1" dirty="0" smtClean="0">
                <a:latin typeface="Arial" pitchFamily="34" charset="0"/>
                <a:ea typeface="楷体_GB2312" pitchFamily="49" charset="-122"/>
              </a:rPr>
              <a:t>通过</a:t>
            </a:r>
            <a:r>
              <a:rPr lang="en-US" altLang="zh-CN" b="1" dirty="0">
                <a:latin typeface="Arial" pitchFamily="34" charset="0"/>
                <a:ea typeface="楷体_GB2312" pitchFamily="49" charset="-122"/>
              </a:rPr>
              <a:t>2</a:t>
            </a:r>
            <a:r>
              <a:rPr lang="zh-CN" altLang="en-US" b="1" dirty="0" smtClean="0">
                <a:latin typeface="Arial" pitchFamily="34" charset="0"/>
                <a:ea typeface="楷体_GB2312" pitchFamily="49" charset="-122"/>
              </a:rPr>
              <a:t>的</a:t>
            </a:r>
            <a:r>
              <a:rPr lang="zh-CN" altLang="en-US" b="1" dirty="0">
                <a:latin typeface="Arial" pitchFamily="34" charset="0"/>
                <a:ea typeface="楷体_GB2312" pitchFamily="49" charset="-122"/>
              </a:rPr>
              <a:t>叠代过程，最终可计算</a:t>
            </a:r>
            <a:r>
              <a:rPr lang="zh-CN" altLang="en-US" b="1" dirty="0" smtClean="0">
                <a:latin typeface="Arial" pitchFamily="34" charset="0"/>
                <a:ea typeface="楷体_GB2312" pitchFamily="49" charset="-122"/>
              </a:rPr>
              <a:t>出</a:t>
            </a:r>
            <a:r>
              <a:rPr lang="en-US" altLang="zh-CN" b="1" dirty="0" smtClean="0">
                <a:latin typeface="Arial" pitchFamily="34" charset="0"/>
                <a:ea typeface="楷体_GB2312" pitchFamily="49" charset="-122"/>
              </a:rPr>
              <a:t>R</a:t>
            </a:r>
            <a:r>
              <a:rPr lang="en-US" altLang="zh-CN" b="1" baseline="30000" dirty="0" smtClean="0">
                <a:latin typeface="Arial" pitchFamily="34" charset="0"/>
                <a:ea typeface="楷体_GB2312" pitchFamily="49" charset="-122"/>
              </a:rPr>
              <a:t>(</a:t>
            </a:r>
            <a:r>
              <a:rPr lang="en-US" altLang="zh-CN" b="1" baseline="-25000" dirty="0" err="1" smtClean="0">
                <a:latin typeface="Arial" pitchFamily="34" charset="0"/>
                <a:ea typeface="楷体_GB2312" pitchFamily="49" charset="-122"/>
              </a:rPr>
              <a:t>i</a:t>
            </a:r>
            <a:r>
              <a:rPr lang="en-US" altLang="zh-CN" b="1" baseline="30000" dirty="0" err="1" smtClean="0">
                <a:latin typeface="Arial" pitchFamily="34" charset="0"/>
                <a:ea typeface="楷体_GB2312" pitchFamily="49" charset="-122"/>
              </a:rPr>
              <a:t>n</a:t>
            </a:r>
            <a:r>
              <a:rPr lang="en-US" altLang="zh-CN" b="1" baseline="-25000" dirty="0" err="1" smtClean="0">
                <a:latin typeface="Arial" pitchFamily="34" charset="0"/>
                <a:ea typeface="楷体_GB2312" pitchFamily="49" charset="-122"/>
              </a:rPr>
              <a:t>j</a:t>
            </a:r>
            <a:r>
              <a:rPr lang="en-US" altLang="zh-CN" b="1" baseline="30000" dirty="0">
                <a:latin typeface="Arial" pitchFamily="34" charset="0"/>
                <a:ea typeface="楷体_GB2312" pitchFamily="49" charset="-122"/>
              </a:rPr>
              <a:t>)</a:t>
            </a:r>
            <a:r>
              <a:rPr lang="zh-CN" altLang="en-US" b="1" dirty="0">
                <a:latin typeface="Arial" pitchFamily="34" charset="0"/>
                <a:ea typeface="楷体_GB2312" pitchFamily="49" charset="-122"/>
              </a:rPr>
              <a:t>（</a:t>
            </a:r>
            <a:r>
              <a:rPr lang="en-US" altLang="zh-CN" b="1" dirty="0" err="1">
                <a:latin typeface="Arial" pitchFamily="34" charset="0"/>
                <a:ea typeface="楷体_GB2312" pitchFamily="49" charset="-122"/>
              </a:rPr>
              <a:t>i</a:t>
            </a:r>
            <a:r>
              <a:rPr lang="en-US" altLang="zh-CN" b="1" dirty="0">
                <a:latin typeface="Arial" pitchFamily="34" charset="0"/>
                <a:ea typeface="楷体_GB2312" pitchFamily="49" charset="-122"/>
              </a:rPr>
              <a:t>, j = 1, 2, … , n</a:t>
            </a:r>
            <a:r>
              <a:rPr lang="zh-CN" altLang="en-US" b="1" dirty="0">
                <a:latin typeface="Arial" pitchFamily="34" charset="0"/>
                <a:ea typeface="楷体_GB2312" pitchFamily="49" charset="-122"/>
              </a:rPr>
              <a:t>） </a:t>
            </a:r>
            <a:endParaRPr lang="en-US" altLang="zh-CN" sz="1000" b="1" dirty="0">
              <a:latin typeface="Arial" pitchFamily="34" charset="0"/>
              <a:ea typeface="楷体_GB2312" pitchFamily="49" charset="-122"/>
            </a:endParaRPr>
          </a:p>
          <a:p>
            <a:pPr marL="457200" indent="-457200" algn="just">
              <a:buSzPct val="105000"/>
              <a:buFont typeface="+mj-lt"/>
              <a:buAutoNum type="arabicPeriod"/>
            </a:pPr>
            <a:r>
              <a:rPr lang="zh-CN" altLang="en-US" b="1" dirty="0" smtClean="0">
                <a:latin typeface="Arial" pitchFamily="34" charset="0"/>
                <a:ea typeface="楷体_GB2312" pitchFamily="49" charset="-122"/>
              </a:rPr>
              <a:t>将</a:t>
            </a:r>
            <a:r>
              <a:rPr lang="zh-CN" altLang="en-US" b="1" dirty="0">
                <a:latin typeface="Arial" pitchFamily="34" charset="0"/>
                <a:ea typeface="楷体_GB2312" pitchFamily="49" charset="-122"/>
              </a:rPr>
              <a:t>所有 </a:t>
            </a:r>
            <a:r>
              <a:rPr lang="en-US" altLang="zh-CN" b="1" dirty="0">
                <a:latin typeface="Arial" pitchFamily="34" charset="0"/>
                <a:ea typeface="楷体_GB2312" pitchFamily="49" charset="-122"/>
              </a:rPr>
              <a:t>R</a:t>
            </a:r>
            <a:r>
              <a:rPr lang="en-US" altLang="zh-CN" b="1" baseline="30000" dirty="0">
                <a:latin typeface="Arial" pitchFamily="34" charset="0"/>
                <a:ea typeface="楷体_GB2312" pitchFamily="49" charset="-122"/>
              </a:rPr>
              <a:t>(</a:t>
            </a:r>
            <a:r>
              <a:rPr lang="en-US" altLang="zh-CN" b="1" baseline="-25000" dirty="0">
                <a:latin typeface="Arial" pitchFamily="34" charset="0"/>
                <a:ea typeface="楷体_GB2312" pitchFamily="49" charset="-122"/>
              </a:rPr>
              <a:t>1</a:t>
            </a:r>
            <a:r>
              <a:rPr lang="en-US" altLang="zh-CN" b="1" baseline="30000" dirty="0">
                <a:latin typeface="Arial" pitchFamily="34" charset="0"/>
                <a:ea typeface="楷体_GB2312" pitchFamily="49" charset="-122"/>
              </a:rPr>
              <a:t>n</a:t>
            </a:r>
            <a:r>
              <a:rPr lang="en-US" altLang="zh-CN" b="1" baseline="-25000" dirty="0">
                <a:latin typeface="Arial" pitchFamily="34" charset="0"/>
                <a:ea typeface="楷体_GB2312" pitchFamily="49" charset="-122"/>
              </a:rPr>
              <a:t>j</a:t>
            </a:r>
            <a:r>
              <a:rPr lang="en-US" altLang="zh-CN" b="1" baseline="30000" dirty="0">
                <a:latin typeface="Arial" pitchFamily="34" charset="0"/>
                <a:ea typeface="楷体_GB2312" pitchFamily="49" charset="-122"/>
              </a:rPr>
              <a:t>)</a:t>
            </a:r>
            <a:r>
              <a:rPr lang="zh-CN" altLang="en-US" b="1" dirty="0">
                <a:latin typeface="Arial" pitchFamily="34" charset="0"/>
                <a:ea typeface="楷体_GB2312" pitchFamily="49" charset="-122"/>
              </a:rPr>
              <a:t>（</a:t>
            </a:r>
            <a:r>
              <a:rPr lang="en-US" altLang="zh-CN" b="1" dirty="0">
                <a:latin typeface="Arial" pitchFamily="34" charset="0"/>
                <a:ea typeface="楷体_GB2312" pitchFamily="49" charset="-122"/>
              </a:rPr>
              <a:t>j </a:t>
            </a:r>
            <a:r>
              <a:rPr lang="zh-CN" altLang="en-US" b="1" dirty="0">
                <a:latin typeface="Arial" pitchFamily="34" charset="0"/>
                <a:ea typeface="楷体_GB2312" pitchFamily="49" charset="-122"/>
              </a:rPr>
              <a:t>为任一终态）相“</a:t>
            </a:r>
            <a:r>
              <a:rPr lang="zh-CN" altLang="en-US" b="1" dirty="0">
                <a:latin typeface="Arial" pitchFamily="34" charset="0"/>
                <a:ea typeface="楷体_GB2312" pitchFamily="49" charset="-122"/>
                <a:cs typeface="Arial" pitchFamily="34" charset="0"/>
                <a:sym typeface="Symbol" pitchFamily="18" charset="2"/>
              </a:rPr>
              <a:t></a:t>
            </a:r>
            <a:r>
              <a:rPr lang="zh-CN" altLang="en-US" b="1" dirty="0">
                <a:latin typeface="Arial" pitchFamily="34" charset="0"/>
                <a:ea typeface="楷体_GB2312" pitchFamily="49" charset="-122"/>
              </a:rPr>
              <a:t>”</a:t>
            </a:r>
            <a:endParaRPr lang="en-US" altLang="zh-CN" b="0" dirty="0" smtClean="0">
              <a:ea typeface="Cambria Math"/>
            </a:endParaRPr>
          </a:p>
        </p:txBody>
      </p:sp>
    </p:spTree>
    <p:extLst>
      <p:ext uri="{BB962C8B-B14F-4D97-AF65-F5344CB8AC3E}">
        <p14:creationId xmlns:p14="http://schemas.microsoft.com/office/powerpoint/2010/main" val="30353519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AutoShape 2">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7219" name="AutoShape 3">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7220" name="AutoShape 4">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7221" name="AutoShape 5">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7223" name="Rectangle 7"/>
          <p:cNvSpPr>
            <a:spLocks noChangeArrowheads="1"/>
          </p:cNvSpPr>
          <p:nvPr/>
        </p:nvSpPr>
        <p:spPr bwMode="auto">
          <a:xfrm>
            <a:off x="2300289" y="1685926"/>
            <a:ext cx="2211387" cy="519113"/>
          </a:xfrm>
          <a:prstGeom prst="rect">
            <a:avLst/>
          </a:prstGeom>
          <a:noFill/>
          <a:ln w="9525">
            <a:noFill/>
            <a:miter lim="800000"/>
            <a:headEnd/>
            <a:tailEnd/>
          </a:ln>
          <a:effectLst/>
        </p:spPr>
        <p:txBody>
          <a:bodyPr wrap="none">
            <a:spAutoFit/>
          </a:bodyPr>
          <a:lstStyle/>
          <a:p>
            <a:pPr>
              <a:buFont typeface="Symbol" pitchFamily="18" charset="2"/>
              <a:buChar char="-"/>
            </a:pPr>
            <a:r>
              <a:rPr lang="en-US" altLang="zh-CN" sz="2800" b="1" dirty="0">
                <a:latin typeface="Arial" pitchFamily="34" charset="0"/>
                <a:ea typeface="楷体_GB2312" pitchFamily="49" charset="-122"/>
              </a:rPr>
              <a:t> </a:t>
            </a:r>
            <a:r>
              <a:rPr lang="zh-CN" altLang="en-US" sz="2800" b="1" dirty="0">
                <a:latin typeface="Arial" pitchFamily="34" charset="0"/>
                <a:ea typeface="楷体_GB2312" pitchFamily="49" charset="-122"/>
              </a:rPr>
              <a:t>基础</a:t>
            </a:r>
            <a:r>
              <a:rPr lang="en-US" altLang="zh-CN" sz="2800" b="1" dirty="0">
                <a:latin typeface="Arial" pitchFamily="34" charset="0"/>
                <a:ea typeface="楷体_GB2312" pitchFamily="49" charset="-122"/>
              </a:rPr>
              <a:t>: k = 0</a:t>
            </a:r>
          </a:p>
        </p:txBody>
      </p:sp>
      <p:sp>
        <p:nvSpPr>
          <p:cNvPr id="137224" name="Rectangle 8"/>
          <p:cNvSpPr>
            <a:spLocks noChangeArrowheads="1"/>
          </p:cNvSpPr>
          <p:nvPr/>
        </p:nvSpPr>
        <p:spPr bwMode="auto">
          <a:xfrm>
            <a:off x="2562225" y="2205038"/>
            <a:ext cx="2020888" cy="519112"/>
          </a:xfrm>
          <a:prstGeom prst="rect">
            <a:avLst/>
          </a:prstGeom>
          <a:noFill/>
          <a:ln w="9525">
            <a:noFill/>
            <a:miter lim="800000"/>
            <a:headEnd/>
            <a:tailEnd/>
          </a:ln>
          <a:effectLst/>
        </p:spPr>
        <p:txBody>
          <a:bodyPr wrap="none">
            <a:spAutoFit/>
          </a:bodyPr>
          <a:lstStyle/>
          <a:p>
            <a:r>
              <a:rPr lang="en-US" altLang="zh-CN" sz="2800" b="1" dirty="0">
                <a:latin typeface="Arial" pitchFamily="34" charset="0"/>
                <a:ea typeface="华文行楷" pitchFamily="2" charset="-122"/>
              </a:rPr>
              <a:t>Case 1   </a:t>
            </a:r>
            <a:r>
              <a:rPr lang="en-US" altLang="zh-CN" sz="2800" b="1" dirty="0" err="1">
                <a:ea typeface="华文行楷" pitchFamily="2" charset="-122"/>
              </a:rPr>
              <a:t>i</a:t>
            </a:r>
            <a:r>
              <a:rPr lang="en-US" altLang="zh-CN" sz="2800" b="1" dirty="0" err="1">
                <a:ea typeface="华文行楷" pitchFamily="2" charset="-122"/>
                <a:sym typeface="Symbol" pitchFamily="18" charset="2"/>
              </a:rPr>
              <a:t></a:t>
            </a:r>
            <a:r>
              <a:rPr lang="en-US" altLang="zh-CN" sz="2800" b="1" dirty="0" err="1">
                <a:ea typeface="华文行楷" pitchFamily="2" charset="-122"/>
              </a:rPr>
              <a:t>j</a:t>
            </a:r>
            <a:endParaRPr lang="en-US" altLang="zh-CN" sz="2800" b="1" dirty="0">
              <a:ea typeface="华文行楷" pitchFamily="2" charset="-122"/>
            </a:endParaRPr>
          </a:p>
        </p:txBody>
      </p:sp>
      <p:sp>
        <p:nvSpPr>
          <p:cNvPr id="137225" name="Rectangle 9"/>
          <p:cNvSpPr>
            <a:spLocks noChangeArrowheads="1"/>
          </p:cNvSpPr>
          <p:nvPr/>
        </p:nvSpPr>
        <p:spPr bwMode="auto">
          <a:xfrm>
            <a:off x="2711451" y="2743200"/>
            <a:ext cx="5184775" cy="457200"/>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zh-CN" altLang="en-US" sz="2400" b="1">
                <a:latin typeface="Arial" pitchFamily="34" charset="0"/>
                <a:ea typeface="楷体_GB2312" pitchFamily="49" charset="-122"/>
              </a:rPr>
              <a:t>若不存在从 </a:t>
            </a:r>
            <a:r>
              <a:rPr lang="en-US" altLang="zh-CN" sz="2400" b="1">
                <a:latin typeface="Arial" pitchFamily="34" charset="0"/>
                <a:ea typeface="楷体_GB2312" pitchFamily="49" charset="-122"/>
              </a:rPr>
              <a:t>i </a:t>
            </a:r>
            <a:r>
              <a:rPr lang="zh-CN" altLang="en-US" sz="2400" b="1">
                <a:latin typeface="Arial" pitchFamily="34" charset="0"/>
                <a:ea typeface="楷体_GB2312" pitchFamily="49" charset="-122"/>
              </a:rPr>
              <a:t>到 </a:t>
            </a:r>
            <a:r>
              <a:rPr lang="en-US" altLang="zh-CN" sz="2400" b="1">
                <a:latin typeface="Arial" pitchFamily="34" charset="0"/>
                <a:ea typeface="楷体_GB2312" pitchFamily="49" charset="-122"/>
              </a:rPr>
              <a:t>j </a:t>
            </a:r>
            <a:r>
              <a:rPr lang="zh-CN" altLang="en-US" sz="2400" b="1">
                <a:latin typeface="Arial" pitchFamily="34" charset="0"/>
                <a:ea typeface="楷体_GB2312" pitchFamily="49" charset="-122"/>
              </a:rPr>
              <a:t>的弧，则</a:t>
            </a:r>
            <a:r>
              <a:rPr lang="en-US" altLang="zh-CN" sz="2400" b="1">
                <a:latin typeface="Arial" pitchFamily="34" charset="0"/>
                <a:ea typeface="楷体_GB2312" pitchFamily="49" charset="-122"/>
              </a:rPr>
              <a:t>R</a:t>
            </a:r>
            <a:r>
              <a:rPr lang="en-US" altLang="zh-CN" b="1" baseline="30000">
                <a:latin typeface="Arial" pitchFamily="34" charset="0"/>
                <a:ea typeface="楷体_GB2312" pitchFamily="49" charset="-122"/>
              </a:rPr>
              <a:t>(</a:t>
            </a:r>
            <a:r>
              <a:rPr lang="en-US" altLang="zh-CN" b="1" baseline="-25000">
                <a:latin typeface="Arial" pitchFamily="34" charset="0"/>
                <a:ea typeface="楷体_GB2312" pitchFamily="49" charset="-122"/>
              </a:rPr>
              <a:t>i</a:t>
            </a:r>
            <a:r>
              <a:rPr lang="en-US" altLang="zh-CN" b="1" baseline="30000">
                <a:latin typeface="Arial" pitchFamily="34" charset="0"/>
                <a:ea typeface="楷体_GB2312" pitchFamily="49" charset="-122"/>
              </a:rPr>
              <a:t>0</a:t>
            </a:r>
            <a:r>
              <a:rPr lang="en-US" altLang="zh-CN" b="1" baseline="-25000">
                <a:latin typeface="Arial" pitchFamily="34" charset="0"/>
                <a:ea typeface="楷体_GB2312" pitchFamily="49" charset="-122"/>
              </a:rPr>
              <a:t>j</a:t>
            </a:r>
            <a:r>
              <a:rPr lang="en-US" altLang="zh-CN" b="1" baseline="30000">
                <a:latin typeface="Arial" pitchFamily="34" charset="0"/>
                <a:ea typeface="楷体_GB2312" pitchFamily="49" charset="-122"/>
              </a:rPr>
              <a:t>)</a:t>
            </a:r>
            <a:r>
              <a:rPr lang="en-US" altLang="zh-CN" sz="2400" b="1">
                <a:latin typeface="Arial" pitchFamily="34" charset="0"/>
                <a:ea typeface="楷体_GB2312" pitchFamily="49" charset="-122"/>
              </a:rPr>
              <a:t> = </a:t>
            </a:r>
            <a:r>
              <a:rPr lang="en-US" altLang="zh-CN" sz="2400" b="1">
                <a:latin typeface="Arial" pitchFamily="34" charset="0"/>
                <a:ea typeface="楷体_GB2312" pitchFamily="49" charset="-122"/>
                <a:sym typeface="Symbol" pitchFamily="18" charset="2"/>
              </a:rPr>
              <a:t></a:t>
            </a:r>
            <a:r>
              <a:rPr lang="zh-CN" altLang="en-US" sz="2400" b="1">
                <a:latin typeface="Arial" pitchFamily="34" charset="0"/>
                <a:ea typeface="楷体_GB2312" pitchFamily="49" charset="-122"/>
                <a:sym typeface="Symbol" pitchFamily="18" charset="2"/>
              </a:rPr>
              <a:t>；</a:t>
            </a:r>
          </a:p>
        </p:txBody>
      </p:sp>
      <p:sp>
        <p:nvSpPr>
          <p:cNvPr id="137226" name="Rectangle 10"/>
          <p:cNvSpPr>
            <a:spLocks noChangeArrowheads="1"/>
          </p:cNvSpPr>
          <p:nvPr/>
        </p:nvSpPr>
        <p:spPr bwMode="auto">
          <a:xfrm>
            <a:off x="2711450" y="3152775"/>
            <a:ext cx="7697788" cy="457200"/>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zh-CN" altLang="en-US" sz="2400" b="1">
                <a:latin typeface="Arial" pitchFamily="34" charset="0"/>
                <a:ea typeface="楷体_GB2312" pitchFamily="49" charset="-122"/>
              </a:rPr>
              <a:t>若仅存在一条从 </a:t>
            </a:r>
            <a:r>
              <a:rPr lang="en-US" altLang="zh-CN" sz="2400" b="1">
                <a:latin typeface="Arial" pitchFamily="34" charset="0"/>
                <a:ea typeface="楷体_GB2312" pitchFamily="49" charset="-122"/>
              </a:rPr>
              <a:t>i </a:t>
            </a:r>
            <a:r>
              <a:rPr lang="zh-CN" altLang="en-US" sz="2400" b="1">
                <a:latin typeface="Arial" pitchFamily="34" charset="0"/>
                <a:ea typeface="楷体_GB2312" pitchFamily="49" charset="-122"/>
              </a:rPr>
              <a:t>到 </a:t>
            </a:r>
            <a:r>
              <a:rPr lang="en-US" altLang="zh-CN" sz="2400" b="1">
                <a:latin typeface="Arial" pitchFamily="34" charset="0"/>
                <a:ea typeface="楷体_GB2312" pitchFamily="49" charset="-122"/>
              </a:rPr>
              <a:t>j </a:t>
            </a:r>
            <a:r>
              <a:rPr lang="zh-CN" altLang="en-US" sz="2400" b="1">
                <a:latin typeface="Arial" pitchFamily="34" charset="0"/>
                <a:ea typeface="楷体_GB2312" pitchFamily="49" charset="-122"/>
              </a:rPr>
              <a:t>的弧，且标记为</a:t>
            </a:r>
            <a:r>
              <a:rPr lang="en-US" altLang="zh-CN" sz="2400" b="1">
                <a:latin typeface="Arial" pitchFamily="34" charset="0"/>
                <a:ea typeface="楷体_GB2312" pitchFamily="49" charset="-122"/>
                <a:sym typeface="Symbol" pitchFamily="18" charset="2"/>
              </a:rPr>
              <a:t>a</a:t>
            </a:r>
            <a:r>
              <a:rPr lang="en-US" altLang="zh-CN" sz="2400" b="1">
                <a:latin typeface="Arial" pitchFamily="34" charset="0"/>
                <a:ea typeface="楷体_GB2312" pitchFamily="49" charset="-122"/>
              </a:rPr>
              <a:t> </a:t>
            </a:r>
            <a:r>
              <a:rPr lang="zh-CN" altLang="en-US" sz="2400" b="1">
                <a:latin typeface="Arial" pitchFamily="34" charset="0"/>
                <a:ea typeface="楷体_GB2312" pitchFamily="49" charset="-122"/>
              </a:rPr>
              <a:t>，则</a:t>
            </a:r>
            <a:r>
              <a:rPr lang="en-US" altLang="zh-CN" sz="2400" b="1">
                <a:latin typeface="Arial" pitchFamily="34" charset="0"/>
                <a:ea typeface="楷体_GB2312" pitchFamily="49" charset="-122"/>
              </a:rPr>
              <a:t>R</a:t>
            </a:r>
            <a:r>
              <a:rPr lang="en-US" altLang="zh-CN" b="1" baseline="30000">
                <a:latin typeface="Arial" pitchFamily="34" charset="0"/>
                <a:ea typeface="楷体_GB2312" pitchFamily="49" charset="-122"/>
              </a:rPr>
              <a:t>(</a:t>
            </a:r>
            <a:r>
              <a:rPr lang="en-US" altLang="zh-CN" b="1" baseline="-25000">
                <a:latin typeface="Arial" pitchFamily="34" charset="0"/>
                <a:ea typeface="楷体_GB2312" pitchFamily="49" charset="-122"/>
              </a:rPr>
              <a:t>i</a:t>
            </a:r>
            <a:r>
              <a:rPr lang="en-US" altLang="zh-CN" b="1" baseline="30000">
                <a:latin typeface="Arial" pitchFamily="34" charset="0"/>
                <a:ea typeface="楷体_GB2312" pitchFamily="49" charset="-122"/>
              </a:rPr>
              <a:t>0</a:t>
            </a:r>
            <a:r>
              <a:rPr lang="en-US" altLang="zh-CN" b="1" baseline="-25000">
                <a:latin typeface="Arial" pitchFamily="34" charset="0"/>
                <a:ea typeface="楷体_GB2312" pitchFamily="49" charset="-122"/>
              </a:rPr>
              <a:t>j</a:t>
            </a:r>
            <a:r>
              <a:rPr lang="en-US" altLang="zh-CN" b="1" baseline="30000">
                <a:latin typeface="Arial" pitchFamily="34" charset="0"/>
                <a:ea typeface="楷体_GB2312" pitchFamily="49" charset="-122"/>
              </a:rPr>
              <a:t>)</a:t>
            </a:r>
            <a:r>
              <a:rPr lang="en-US" altLang="zh-CN" sz="2400" b="1">
                <a:latin typeface="Arial" pitchFamily="34" charset="0"/>
                <a:ea typeface="楷体_GB2312" pitchFamily="49" charset="-122"/>
              </a:rPr>
              <a:t> = </a:t>
            </a:r>
            <a:r>
              <a:rPr lang="en-US" altLang="zh-CN" sz="2400" b="1">
                <a:latin typeface="Arial" pitchFamily="34" charset="0"/>
                <a:ea typeface="楷体_GB2312" pitchFamily="49" charset="-122"/>
                <a:sym typeface="Symbol" pitchFamily="18" charset="2"/>
              </a:rPr>
              <a:t>a</a:t>
            </a:r>
            <a:r>
              <a:rPr lang="zh-CN" altLang="en-US" sz="2400" b="1">
                <a:latin typeface="Arial" pitchFamily="34" charset="0"/>
                <a:ea typeface="楷体_GB2312" pitchFamily="49" charset="-122"/>
                <a:sym typeface="Symbol" pitchFamily="18" charset="2"/>
              </a:rPr>
              <a:t>；</a:t>
            </a:r>
          </a:p>
        </p:txBody>
      </p:sp>
      <p:sp>
        <p:nvSpPr>
          <p:cNvPr id="137227" name="Rectangle 11"/>
          <p:cNvSpPr>
            <a:spLocks noChangeArrowheads="1"/>
          </p:cNvSpPr>
          <p:nvPr/>
        </p:nvSpPr>
        <p:spPr bwMode="auto">
          <a:xfrm>
            <a:off x="2735264" y="3533776"/>
            <a:ext cx="7464425" cy="830997"/>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zh-CN" altLang="en-US" sz="2400" b="1">
                <a:latin typeface="Arial" pitchFamily="34" charset="0"/>
                <a:ea typeface="楷体_GB2312" pitchFamily="49" charset="-122"/>
              </a:rPr>
              <a:t>若存在多条从 </a:t>
            </a:r>
            <a:r>
              <a:rPr lang="en-US" altLang="zh-CN" sz="2400" b="1">
                <a:latin typeface="Arial" pitchFamily="34" charset="0"/>
                <a:ea typeface="楷体_GB2312" pitchFamily="49" charset="-122"/>
              </a:rPr>
              <a:t>i </a:t>
            </a:r>
            <a:r>
              <a:rPr lang="zh-CN" altLang="en-US" sz="2400" b="1">
                <a:latin typeface="Arial" pitchFamily="34" charset="0"/>
                <a:ea typeface="楷体_GB2312" pitchFamily="49" charset="-122"/>
              </a:rPr>
              <a:t>到 </a:t>
            </a:r>
            <a:r>
              <a:rPr lang="en-US" altLang="zh-CN" sz="2400" b="1">
                <a:latin typeface="Arial" pitchFamily="34" charset="0"/>
                <a:ea typeface="楷体_GB2312" pitchFamily="49" charset="-122"/>
              </a:rPr>
              <a:t>j </a:t>
            </a:r>
            <a:r>
              <a:rPr lang="zh-CN" altLang="en-US" sz="2400" b="1">
                <a:latin typeface="Arial" pitchFamily="34" charset="0"/>
                <a:ea typeface="楷体_GB2312" pitchFamily="49" charset="-122"/>
              </a:rPr>
              <a:t>的弧，且标记为</a:t>
            </a:r>
            <a:r>
              <a:rPr lang="en-US" altLang="zh-CN" sz="2400" b="1">
                <a:latin typeface="Arial" pitchFamily="34" charset="0"/>
                <a:ea typeface="楷体_GB2312" pitchFamily="49" charset="-122"/>
                <a:sym typeface="Symbol" pitchFamily="18" charset="2"/>
              </a:rPr>
              <a:t>a</a:t>
            </a:r>
            <a:r>
              <a:rPr lang="en-US" altLang="zh-CN" sz="2400" b="1" baseline="-25000">
                <a:latin typeface="Arial" pitchFamily="34" charset="0"/>
                <a:ea typeface="楷体_GB2312" pitchFamily="49" charset="-122"/>
                <a:sym typeface="Symbol" pitchFamily="18" charset="2"/>
              </a:rPr>
              <a:t>1</a:t>
            </a:r>
            <a:r>
              <a:rPr lang="en-US" altLang="zh-CN" sz="2400" b="1">
                <a:latin typeface="Arial" pitchFamily="34" charset="0"/>
                <a:ea typeface="楷体_GB2312" pitchFamily="49" charset="-122"/>
                <a:sym typeface="Symbol" pitchFamily="18" charset="2"/>
              </a:rPr>
              <a:t>, a</a:t>
            </a:r>
            <a:r>
              <a:rPr lang="en-US" altLang="zh-CN" sz="2400" b="1" baseline="-25000">
                <a:latin typeface="Arial" pitchFamily="34" charset="0"/>
                <a:ea typeface="楷体_GB2312" pitchFamily="49" charset="-122"/>
                <a:sym typeface="Symbol" pitchFamily="18" charset="2"/>
              </a:rPr>
              <a:t>2</a:t>
            </a:r>
            <a:r>
              <a:rPr lang="en-US" altLang="zh-CN" sz="2400" b="1">
                <a:latin typeface="Arial" pitchFamily="34" charset="0"/>
                <a:ea typeface="楷体_GB2312" pitchFamily="49" charset="-122"/>
                <a:sym typeface="Symbol" pitchFamily="18" charset="2"/>
              </a:rPr>
              <a:t>, … , a</a:t>
            </a:r>
            <a:r>
              <a:rPr lang="en-US" altLang="zh-CN" sz="2400" b="1" baseline="-25000">
                <a:latin typeface="Arial" pitchFamily="34" charset="0"/>
                <a:ea typeface="楷体_GB2312" pitchFamily="49" charset="-122"/>
                <a:sym typeface="Symbol" pitchFamily="18" charset="2"/>
              </a:rPr>
              <a:t>m</a:t>
            </a:r>
            <a:r>
              <a:rPr lang="zh-CN" altLang="en-US" sz="2400" b="1">
                <a:latin typeface="Arial" pitchFamily="34" charset="0"/>
                <a:ea typeface="楷体_GB2312" pitchFamily="49" charset="-122"/>
              </a:rPr>
              <a:t>， 则  </a:t>
            </a:r>
            <a:r>
              <a:rPr lang="en-US" altLang="zh-CN" sz="2400" b="1">
                <a:latin typeface="Arial" pitchFamily="34" charset="0"/>
                <a:ea typeface="楷体_GB2312" pitchFamily="49" charset="-122"/>
              </a:rPr>
              <a:t>R</a:t>
            </a:r>
            <a:r>
              <a:rPr lang="en-US" altLang="zh-CN" b="1" baseline="30000">
                <a:latin typeface="Arial" pitchFamily="34" charset="0"/>
                <a:ea typeface="楷体_GB2312" pitchFamily="49" charset="-122"/>
              </a:rPr>
              <a:t>(</a:t>
            </a:r>
            <a:r>
              <a:rPr lang="en-US" altLang="zh-CN" b="1" baseline="-25000">
                <a:latin typeface="Arial" pitchFamily="34" charset="0"/>
                <a:ea typeface="楷体_GB2312" pitchFamily="49" charset="-122"/>
              </a:rPr>
              <a:t>i</a:t>
            </a:r>
            <a:r>
              <a:rPr lang="en-US" altLang="zh-CN" b="1" baseline="30000">
                <a:latin typeface="Arial" pitchFamily="34" charset="0"/>
                <a:ea typeface="楷体_GB2312" pitchFamily="49" charset="-122"/>
              </a:rPr>
              <a:t>0</a:t>
            </a:r>
            <a:r>
              <a:rPr lang="en-US" altLang="zh-CN" b="1" baseline="-25000">
                <a:latin typeface="Arial" pitchFamily="34" charset="0"/>
                <a:ea typeface="楷体_GB2312" pitchFamily="49" charset="-122"/>
              </a:rPr>
              <a:t>j</a:t>
            </a:r>
            <a:r>
              <a:rPr lang="en-US" altLang="zh-CN" b="1" baseline="30000">
                <a:latin typeface="Arial" pitchFamily="34" charset="0"/>
                <a:ea typeface="楷体_GB2312" pitchFamily="49" charset="-122"/>
              </a:rPr>
              <a:t>)</a:t>
            </a:r>
            <a:r>
              <a:rPr lang="en-US" altLang="zh-CN" sz="2400" b="1">
                <a:latin typeface="Arial" pitchFamily="34" charset="0"/>
                <a:ea typeface="楷体_GB2312" pitchFamily="49" charset="-122"/>
              </a:rPr>
              <a:t> = </a:t>
            </a:r>
            <a:r>
              <a:rPr lang="en-US" altLang="zh-CN" sz="2400" b="1">
                <a:latin typeface="Arial" pitchFamily="34" charset="0"/>
                <a:ea typeface="楷体_GB2312" pitchFamily="49" charset="-122"/>
                <a:sym typeface="Symbol" pitchFamily="18" charset="2"/>
              </a:rPr>
              <a:t>a</a:t>
            </a:r>
            <a:r>
              <a:rPr lang="en-US" altLang="zh-CN" sz="2400" b="1" baseline="-25000">
                <a:latin typeface="Arial" pitchFamily="34" charset="0"/>
                <a:ea typeface="楷体_GB2312" pitchFamily="49" charset="-122"/>
                <a:sym typeface="Symbol" pitchFamily="18" charset="2"/>
              </a:rPr>
              <a:t>1 </a:t>
            </a:r>
            <a:r>
              <a:rPr lang="en-US" altLang="zh-CN" sz="2400" b="1">
                <a:latin typeface="Arial" pitchFamily="34" charset="0"/>
                <a:ea typeface="楷体_GB2312" pitchFamily="49" charset="-122"/>
                <a:cs typeface="Arial" pitchFamily="34" charset="0"/>
                <a:sym typeface="Symbol" pitchFamily="18" charset="2"/>
              </a:rPr>
              <a:t></a:t>
            </a:r>
            <a:r>
              <a:rPr lang="en-US" altLang="zh-CN" sz="2400" b="1">
                <a:latin typeface="Arial" pitchFamily="34" charset="0"/>
                <a:ea typeface="楷体_GB2312" pitchFamily="49" charset="-122"/>
                <a:sym typeface="Symbol" pitchFamily="18" charset="2"/>
              </a:rPr>
              <a:t> a</a:t>
            </a:r>
            <a:r>
              <a:rPr lang="en-US" altLang="zh-CN" sz="2400" b="1" baseline="-25000">
                <a:latin typeface="Arial" pitchFamily="34" charset="0"/>
                <a:ea typeface="楷体_GB2312" pitchFamily="49" charset="-122"/>
                <a:sym typeface="Symbol" pitchFamily="18" charset="2"/>
              </a:rPr>
              <a:t>2 </a:t>
            </a:r>
            <a:r>
              <a:rPr lang="en-US" altLang="zh-CN" sz="2400" b="1">
                <a:latin typeface="Arial" pitchFamily="34" charset="0"/>
                <a:ea typeface="楷体_GB2312" pitchFamily="49" charset="-122"/>
                <a:sym typeface="Symbol" pitchFamily="18" charset="2"/>
              </a:rPr>
              <a:t> …  a</a:t>
            </a:r>
            <a:r>
              <a:rPr lang="en-US" altLang="zh-CN" sz="2400" b="1" baseline="-25000">
                <a:latin typeface="Arial" pitchFamily="34" charset="0"/>
                <a:ea typeface="楷体_GB2312" pitchFamily="49" charset="-122"/>
                <a:sym typeface="Symbol" pitchFamily="18" charset="2"/>
              </a:rPr>
              <a:t>m</a:t>
            </a:r>
            <a:r>
              <a:rPr lang="en-US" altLang="zh-CN" sz="2400" b="1">
                <a:latin typeface="Arial" pitchFamily="34" charset="0"/>
                <a:ea typeface="楷体_GB2312" pitchFamily="49" charset="-122"/>
              </a:rPr>
              <a:t> </a:t>
            </a:r>
            <a:r>
              <a:rPr lang="zh-CN" altLang="en-US" sz="2400" b="1">
                <a:latin typeface="Arial" pitchFamily="34" charset="0"/>
                <a:ea typeface="楷体_GB2312" pitchFamily="49" charset="-122"/>
                <a:sym typeface="Symbol" pitchFamily="18" charset="2"/>
              </a:rPr>
              <a:t>；</a:t>
            </a:r>
          </a:p>
        </p:txBody>
      </p:sp>
      <p:sp>
        <p:nvSpPr>
          <p:cNvPr id="137228" name="Rectangle 12"/>
          <p:cNvSpPr>
            <a:spLocks noChangeArrowheads="1"/>
          </p:cNvSpPr>
          <p:nvPr/>
        </p:nvSpPr>
        <p:spPr bwMode="auto">
          <a:xfrm>
            <a:off x="2566989" y="4292601"/>
            <a:ext cx="2033587" cy="519113"/>
          </a:xfrm>
          <a:prstGeom prst="rect">
            <a:avLst/>
          </a:prstGeom>
          <a:noFill/>
          <a:ln w="9525">
            <a:noFill/>
            <a:miter lim="800000"/>
            <a:headEnd/>
            <a:tailEnd/>
          </a:ln>
          <a:effectLst/>
        </p:spPr>
        <p:txBody>
          <a:bodyPr wrap="none">
            <a:spAutoFit/>
          </a:bodyPr>
          <a:lstStyle/>
          <a:p>
            <a:r>
              <a:rPr lang="en-US" altLang="zh-CN" sz="2800" b="1">
                <a:latin typeface="Arial" pitchFamily="34" charset="0"/>
                <a:ea typeface="楷体_GB2312" pitchFamily="49" charset="-122"/>
              </a:rPr>
              <a:t>Case 2   i</a:t>
            </a:r>
            <a:r>
              <a:rPr lang="en-US" altLang="zh-CN" sz="2800" b="1">
                <a:latin typeface="Arial" pitchFamily="34" charset="0"/>
                <a:ea typeface="楷体_GB2312" pitchFamily="49" charset="-122"/>
                <a:sym typeface="Symbol" pitchFamily="18" charset="2"/>
              </a:rPr>
              <a:t>=</a:t>
            </a:r>
            <a:r>
              <a:rPr lang="en-US" altLang="zh-CN" sz="2800" b="1">
                <a:latin typeface="Arial" pitchFamily="34" charset="0"/>
                <a:ea typeface="楷体_GB2312" pitchFamily="49" charset="-122"/>
              </a:rPr>
              <a:t>j</a:t>
            </a:r>
          </a:p>
        </p:txBody>
      </p:sp>
      <p:sp>
        <p:nvSpPr>
          <p:cNvPr id="137229" name="Rectangle 13"/>
          <p:cNvSpPr>
            <a:spLocks noChangeArrowheads="1"/>
          </p:cNvSpPr>
          <p:nvPr/>
        </p:nvSpPr>
        <p:spPr bwMode="auto">
          <a:xfrm>
            <a:off x="2725738" y="4724400"/>
            <a:ext cx="7186612" cy="457200"/>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zh-CN" altLang="en-US" sz="2400" b="1">
                <a:latin typeface="Arial" pitchFamily="34" charset="0"/>
                <a:ea typeface="楷体_GB2312" pitchFamily="49" charset="-122"/>
              </a:rPr>
              <a:t>若不存在从 </a:t>
            </a:r>
            <a:r>
              <a:rPr lang="en-US" altLang="zh-CN" sz="2400" b="1">
                <a:latin typeface="Arial" pitchFamily="34" charset="0"/>
                <a:ea typeface="楷体_GB2312" pitchFamily="49" charset="-122"/>
              </a:rPr>
              <a:t>i </a:t>
            </a:r>
            <a:r>
              <a:rPr lang="zh-CN" altLang="en-US" sz="2400" b="1">
                <a:latin typeface="Arial" pitchFamily="34" charset="0"/>
                <a:ea typeface="楷体_GB2312" pitchFamily="49" charset="-122"/>
              </a:rPr>
              <a:t>到自身的圈，则</a:t>
            </a:r>
            <a:r>
              <a:rPr lang="en-US" altLang="zh-CN" sz="2400" b="1">
                <a:latin typeface="Arial" pitchFamily="34" charset="0"/>
                <a:ea typeface="楷体_GB2312" pitchFamily="49" charset="-122"/>
              </a:rPr>
              <a:t>R</a:t>
            </a:r>
            <a:r>
              <a:rPr lang="en-US" altLang="zh-CN" b="1" baseline="30000">
                <a:latin typeface="Arial" pitchFamily="34" charset="0"/>
                <a:ea typeface="楷体_GB2312" pitchFamily="49" charset="-122"/>
              </a:rPr>
              <a:t>(</a:t>
            </a:r>
            <a:r>
              <a:rPr lang="en-US" altLang="zh-CN" b="1" baseline="-25000">
                <a:latin typeface="Arial" pitchFamily="34" charset="0"/>
                <a:ea typeface="楷体_GB2312" pitchFamily="49" charset="-122"/>
              </a:rPr>
              <a:t>i</a:t>
            </a:r>
            <a:r>
              <a:rPr lang="en-US" altLang="zh-CN" b="1" baseline="30000">
                <a:latin typeface="Arial" pitchFamily="34" charset="0"/>
                <a:ea typeface="楷体_GB2312" pitchFamily="49" charset="-122"/>
              </a:rPr>
              <a:t>0</a:t>
            </a:r>
            <a:r>
              <a:rPr lang="en-US" altLang="zh-CN" b="1" baseline="-25000">
                <a:latin typeface="Arial" pitchFamily="34" charset="0"/>
                <a:ea typeface="楷体_GB2312" pitchFamily="49" charset="-122"/>
              </a:rPr>
              <a:t>j</a:t>
            </a:r>
            <a:r>
              <a:rPr lang="en-US" altLang="zh-CN" b="1" baseline="30000">
                <a:latin typeface="Arial" pitchFamily="34" charset="0"/>
                <a:ea typeface="楷体_GB2312" pitchFamily="49" charset="-122"/>
              </a:rPr>
              <a:t>)</a:t>
            </a:r>
            <a:r>
              <a:rPr lang="en-US" altLang="zh-CN" sz="2400" b="1">
                <a:latin typeface="Arial" pitchFamily="34" charset="0"/>
                <a:ea typeface="楷体_GB2312" pitchFamily="49" charset="-122"/>
              </a:rPr>
              <a:t> = </a:t>
            </a:r>
            <a:r>
              <a:rPr lang="en-US" altLang="zh-CN" sz="2400" b="1">
                <a:latin typeface="Arial" pitchFamily="34" charset="0"/>
                <a:ea typeface="楷体_GB2312" pitchFamily="49" charset="-122"/>
                <a:sym typeface="Symbol" pitchFamily="18" charset="2"/>
              </a:rPr>
              <a:t> </a:t>
            </a:r>
            <a:r>
              <a:rPr lang="zh-CN" altLang="en-US" sz="2400" b="1">
                <a:latin typeface="Arial" pitchFamily="34" charset="0"/>
                <a:ea typeface="楷体_GB2312" pitchFamily="49" charset="-122"/>
                <a:sym typeface="Symbol" pitchFamily="18" charset="2"/>
              </a:rPr>
              <a:t>；</a:t>
            </a:r>
          </a:p>
        </p:txBody>
      </p:sp>
      <p:sp>
        <p:nvSpPr>
          <p:cNvPr id="137230" name="Rectangle 14"/>
          <p:cNvSpPr>
            <a:spLocks noChangeArrowheads="1"/>
          </p:cNvSpPr>
          <p:nvPr/>
        </p:nvSpPr>
        <p:spPr bwMode="auto">
          <a:xfrm>
            <a:off x="2711451" y="5149850"/>
            <a:ext cx="7705725" cy="457200"/>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zh-CN" altLang="en-US" sz="2400" b="1">
                <a:latin typeface="Arial" pitchFamily="34" charset="0"/>
                <a:ea typeface="楷体_GB2312" pitchFamily="49" charset="-122"/>
              </a:rPr>
              <a:t>若存在一个从 </a:t>
            </a:r>
            <a:r>
              <a:rPr lang="en-US" altLang="zh-CN" sz="2400" b="1">
                <a:latin typeface="Arial" pitchFamily="34" charset="0"/>
                <a:ea typeface="楷体_GB2312" pitchFamily="49" charset="-122"/>
              </a:rPr>
              <a:t>i </a:t>
            </a:r>
            <a:r>
              <a:rPr lang="zh-CN" altLang="en-US" sz="2400" b="1">
                <a:latin typeface="Arial" pitchFamily="34" charset="0"/>
                <a:ea typeface="楷体_GB2312" pitchFamily="49" charset="-122"/>
              </a:rPr>
              <a:t>到自身的圈且标记为</a:t>
            </a:r>
            <a:r>
              <a:rPr lang="en-US" altLang="zh-CN" sz="2400" b="1">
                <a:latin typeface="Arial" pitchFamily="34" charset="0"/>
                <a:ea typeface="楷体_GB2312" pitchFamily="49" charset="-122"/>
                <a:sym typeface="Symbol" pitchFamily="18" charset="2"/>
              </a:rPr>
              <a:t>a</a:t>
            </a:r>
            <a:r>
              <a:rPr lang="en-US" altLang="zh-CN" sz="2400" b="1">
                <a:latin typeface="Arial" pitchFamily="34" charset="0"/>
                <a:ea typeface="楷体_GB2312" pitchFamily="49" charset="-122"/>
              </a:rPr>
              <a:t> </a:t>
            </a:r>
            <a:r>
              <a:rPr lang="zh-CN" altLang="en-US" sz="2400" b="1">
                <a:latin typeface="Arial" pitchFamily="34" charset="0"/>
                <a:ea typeface="楷体_GB2312" pitchFamily="49" charset="-122"/>
              </a:rPr>
              <a:t>，则</a:t>
            </a:r>
            <a:r>
              <a:rPr lang="en-US" altLang="zh-CN" sz="2400" b="1">
                <a:latin typeface="Arial" pitchFamily="34" charset="0"/>
                <a:ea typeface="楷体_GB2312" pitchFamily="49" charset="-122"/>
              </a:rPr>
              <a:t>R</a:t>
            </a:r>
            <a:r>
              <a:rPr lang="en-US" altLang="zh-CN" b="1" baseline="30000">
                <a:latin typeface="Arial" pitchFamily="34" charset="0"/>
                <a:ea typeface="楷体_GB2312" pitchFamily="49" charset="-122"/>
              </a:rPr>
              <a:t>(</a:t>
            </a:r>
            <a:r>
              <a:rPr lang="en-US" altLang="zh-CN" b="1" baseline="-25000">
                <a:latin typeface="Arial" pitchFamily="34" charset="0"/>
                <a:ea typeface="楷体_GB2312" pitchFamily="49" charset="-122"/>
              </a:rPr>
              <a:t>i</a:t>
            </a:r>
            <a:r>
              <a:rPr lang="en-US" altLang="zh-CN" b="1" baseline="30000">
                <a:latin typeface="Arial" pitchFamily="34" charset="0"/>
                <a:ea typeface="楷体_GB2312" pitchFamily="49" charset="-122"/>
              </a:rPr>
              <a:t>0</a:t>
            </a:r>
            <a:r>
              <a:rPr lang="en-US" altLang="zh-CN" b="1" baseline="-25000">
                <a:latin typeface="Arial" pitchFamily="34" charset="0"/>
                <a:ea typeface="楷体_GB2312" pitchFamily="49" charset="-122"/>
              </a:rPr>
              <a:t>j</a:t>
            </a:r>
            <a:r>
              <a:rPr lang="en-US" altLang="zh-CN" b="1" baseline="30000">
                <a:latin typeface="Arial" pitchFamily="34" charset="0"/>
                <a:ea typeface="楷体_GB2312" pitchFamily="49" charset="-122"/>
              </a:rPr>
              <a:t>)</a:t>
            </a:r>
            <a:r>
              <a:rPr lang="en-US" altLang="zh-CN" sz="2400" b="1">
                <a:latin typeface="Arial" pitchFamily="34" charset="0"/>
                <a:ea typeface="楷体_GB2312" pitchFamily="49" charset="-122"/>
              </a:rPr>
              <a:t> = </a:t>
            </a:r>
            <a:r>
              <a:rPr lang="en-US" altLang="zh-CN" sz="2400" b="1">
                <a:latin typeface="Arial" pitchFamily="34" charset="0"/>
                <a:ea typeface="楷体_GB2312" pitchFamily="49" charset="-122"/>
                <a:sym typeface="Symbol" pitchFamily="18" charset="2"/>
              </a:rPr>
              <a:t></a:t>
            </a:r>
            <a:r>
              <a:rPr lang="en-US" altLang="zh-CN" sz="2400" b="1" baseline="-25000">
                <a:latin typeface="Arial" pitchFamily="34" charset="0"/>
                <a:ea typeface="楷体_GB2312" pitchFamily="49" charset="-122"/>
                <a:sym typeface="Symbol" pitchFamily="18" charset="2"/>
              </a:rPr>
              <a:t> </a:t>
            </a:r>
            <a:r>
              <a:rPr lang="en-US" altLang="zh-CN" sz="2400" b="1">
                <a:latin typeface="Arial" pitchFamily="34" charset="0"/>
                <a:ea typeface="楷体_GB2312" pitchFamily="49" charset="-122"/>
                <a:cs typeface="Arial" pitchFamily="34" charset="0"/>
                <a:sym typeface="Symbol" pitchFamily="18" charset="2"/>
              </a:rPr>
              <a:t></a:t>
            </a:r>
            <a:r>
              <a:rPr lang="en-US" altLang="zh-CN" sz="2400" b="1">
                <a:latin typeface="Arial" pitchFamily="34" charset="0"/>
                <a:ea typeface="楷体_GB2312" pitchFamily="49" charset="-122"/>
                <a:sym typeface="Symbol" pitchFamily="18" charset="2"/>
              </a:rPr>
              <a:t>a</a:t>
            </a:r>
            <a:r>
              <a:rPr lang="zh-CN" altLang="en-US" sz="2400" b="1">
                <a:latin typeface="Arial" pitchFamily="34" charset="0"/>
                <a:ea typeface="楷体_GB2312" pitchFamily="49" charset="-122"/>
                <a:sym typeface="Symbol" pitchFamily="18" charset="2"/>
              </a:rPr>
              <a:t>；</a:t>
            </a:r>
          </a:p>
        </p:txBody>
      </p:sp>
      <p:sp>
        <p:nvSpPr>
          <p:cNvPr id="137231" name="Rectangle 15"/>
          <p:cNvSpPr>
            <a:spLocks noChangeArrowheads="1"/>
          </p:cNvSpPr>
          <p:nvPr/>
        </p:nvSpPr>
        <p:spPr bwMode="auto">
          <a:xfrm>
            <a:off x="2698751" y="5661026"/>
            <a:ext cx="7573963" cy="830997"/>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zh-CN" altLang="en-US" sz="2400" b="1" dirty="0">
                <a:latin typeface="Arial" pitchFamily="34" charset="0"/>
                <a:ea typeface="楷体_GB2312" pitchFamily="49" charset="-122"/>
              </a:rPr>
              <a:t>若存在多个从 </a:t>
            </a:r>
            <a:r>
              <a:rPr lang="en-US" altLang="zh-CN" sz="2400" b="1" dirty="0" err="1">
                <a:latin typeface="Arial" pitchFamily="34" charset="0"/>
                <a:ea typeface="楷体_GB2312" pitchFamily="49" charset="-122"/>
              </a:rPr>
              <a:t>i</a:t>
            </a:r>
            <a:r>
              <a:rPr lang="zh-CN" altLang="en-US" sz="2400" b="1" dirty="0">
                <a:latin typeface="Arial" pitchFamily="34" charset="0"/>
                <a:ea typeface="楷体_GB2312" pitchFamily="49" charset="-122"/>
              </a:rPr>
              <a:t>到自身的圈，且标记为</a:t>
            </a:r>
            <a:r>
              <a:rPr lang="en-US" altLang="zh-CN" sz="2400" b="1" dirty="0">
                <a:latin typeface="Arial" pitchFamily="34" charset="0"/>
                <a:ea typeface="楷体_GB2312" pitchFamily="49" charset="-122"/>
                <a:sym typeface="Symbol" pitchFamily="18" charset="2"/>
              </a:rPr>
              <a:t>a</a:t>
            </a:r>
            <a:r>
              <a:rPr lang="en-US" altLang="zh-CN" sz="2400" b="1" baseline="-25000" dirty="0">
                <a:latin typeface="Arial" pitchFamily="34" charset="0"/>
                <a:ea typeface="楷体_GB2312" pitchFamily="49" charset="-122"/>
                <a:sym typeface="Symbol" pitchFamily="18" charset="2"/>
              </a:rPr>
              <a:t>1</a:t>
            </a:r>
            <a:r>
              <a:rPr lang="en-US" altLang="zh-CN" sz="2400" b="1" dirty="0">
                <a:latin typeface="Arial" pitchFamily="34" charset="0"/>
                <a:ea typeface="楷体_GB2312" pitchFamily="49" charset="-122"/>
                <a:sym typeface="Symbol" pitchFamily="18" charset="2"/>
              </a:rPr>
              <a:t>, a</a:t>
            </a:r>
            <a:r>
              <a:rPr lang="en-US" altLang="zh-CN" sz="2400" b="1" baseline="-25000" dirty="0">
                <a:latin typeface="Arial" pitchFamily="34" charset="0"/>
                <a:ea typeface="楷体_GB2312" pitchFamily="49" charset="-122"/>
                <a:sym typeface="Symbol" pitchFamily="18" charset="2"/>
              </a:rPr>
              <a:t>2</a:t>
            </a:r>
            <a:r>
              <a:rPr lang="en-US" altLang="zh-CN" sz="2400" b="1" dirty="0">
                <a:latin typeface="Arial" pitchFamily="34" charset="0"/>
                <a:ea typeface="楷体_GB2312" pitchFamily="49" charset="-122"/>
                <a:sym typeface="Symbol" pitchFamily="18" charset="2"/>
              </a:rPr>
              <a:t>, … , a</a:t>
            </a:r>
            <a:r>
              <a:rPr lang="en-US" altLang="zh-CN" sz="2400" b="1" baseline="-25000" dirty="0">
                <a:latin typeface="Arial" pitchFamily="34" charset="0"/>
                <a:ea typeface="楷体_GB2312" pitchFamily="49" charset="-122"/>
                <a:sym typeface="Symbol" pitchFamily="18" charset="2"/>
              </a:rPr>
              <a:t>m</a:t>
            </a:r>
            <a:r>
              <a:rPr lang="en-US" altLang="zh-CN" sz="2400" b="1" dirty="0">
                <a:latin typeface="Arial" pitchFamily="34" charset="0"/>
                <a:ea typeface="楷体_GB2312" pitchFamily="49" charset="-122"/>
              </a:rPr>
              <a:t> </a:t>
            </a:r>
            <a:r>
              <a:rPr lang="zh-CN" altLang="en-US" sz="2400" b="1" dirty="0">
                <a:latin typeface="Arial" pitchFamily="34" charset="0"/>
                <a:ea typeface="楷体_GB2312" pitchFamily="49" charset="-122"/>
              </a:rPr>
              <a:t>， 则 </a:t>
            </a:r>
            <a:r>
              <a:rPr lang="en-US" altLang="zh-CN" sz="2400" b="1" dirty="0">
                <a:latin typeface="Arial" pitchFamily="34" charset="0"/>
                <a:ea typeface="楷体_GB2312" pitchFamily="49" charset="-122"/>
              </a:rPr>
              <a:t>R</a:t>
            </a:r>
            <a:r>
              <a:rPr lang="en-US" altLang="zh-CN" b="1" baseline="30000" dirty="0">
                <a:latin typeface="Arial" pitchFamily="34" charset="0"/>
                <a:ea typeface="楷体_GB2312" pitchFamily="49" charset="-122"/>
              </a:rPr>
              <a:t>(</a:t>
            </a:r>
            <a:r>
              <a:rPr lang="en-US" altLang="zh-CN" b="1" baseline="-25000" dirty="0">
                <a:latin typeface="Arial" pitchFamily="34" charset="0"/>
                <a:ea typeface="楷体_GB2312" pitchFamily="49" charset="-122"/>
              </a:rPr>
              <a:t>i</a:t>
            </a:r>
            <a:r>
              <a:rPr lang="en-US" altLang="zh-CN" b="1" baseline="30000" dirty="0">
                <a:latin typeface="Arial" pitchFamily="34" charset="0"/>
                <a:ea typeface="楷体_GB2312" pitchFamily="49" charset="-122"/>
              </a:rPr>
              <a:t>0</a:t>
            </a:r>
            <a:r>
              <a:rPr lang="en-US" altLang="zh-CN" b="1" baseline="-25000" dirty="0">
                <a:latin typeface="Arial" pitchFamily="34" charset="0"/>
                <a:ea typeface="楷体_GB2312" pitchFamily="49" charset="-122"/>
              </a:rPr>
              <a:t>j</a:t>
            </a:r>
            <a:r>
              <a:rPr lang="en-US" altLang="zh-CN" b="1" baseline="30000" dirty="0">
                <a:latin typeface="Arial" pitchFamily="34" charset="0"/>
                <a:ea typeface="楷体_GB2312" pitchFamily="49" charset="-122"/>
              </a:rPr>
              <a:t>)</a:t>
            </a:r>
            <a:r>
              <a:rPr lang="en-US" altLang="zh-CN" sz="2400" b="1" dirty="0">
                <a:latin typeface="Arial" pitchFamily="34" charset="0"/>
                <a:ea typeface="楷体_GB2312" pitchFamily="49" charset="-122"/>
              </a:rPr>
              <a:t> = </a:t>
            </a:r>
            <a:r>
              <a:rPr lang="en-US" altLang="zh-CN" sz="2400" b="1" dirty="0">
                <a:latin typeface="Arial" pitchFamily="34" charset="0"/>
                <a:ea typeface="楷体_GB2312" pitchFamily="49" charset="-122"/>
                <a:sym typeface="Symbol" pitchFamily="18" charset="2"/>
              </a:rPr>
              <a:t></a:t>
            </a:r>
            <a:r>
              <a:rPr lang="en-US" altLang="zh-CN" sz="2400" b="1" baseline="-25000" dirty="0">
                <a:latin typeface="Arial" pitchFamily="34" charset="0"/>
                <a:ea typeface="楷体_GB2312" pitchFamily="49" charset="-122"/>
                <a:sym typeface="Symbol" pitchFamily="18" charset="2"/>
              </a:rPr>
              <a:t>  </a:t>
            </a:r>
            <a:r>
              <a:rPr lang="en-US" altLang="zh-CN" sz="2400" b="1" dirty="0">
                <a:latin typeface="Arial" pitchFamily="34" charset="0"/>
                <a:ea typeface="楷体_GB2312" pitchFamily="49" charset="-122"/>
                <a:cs typeface="Arial" pitchFamily="34" charset="0"/>
                <a:sym typeface="Symbol" pitchFamily="18" charset="2"/>
              </a:rPr>
              <a:t></a:t>
            </a:r>
            <a:r>
              <a:rPr lang="en-US" altLang="zh-CN" sz="2400" b="1" dirty="0">
                <a:latin typeface="Arial" pitchFamily="34" charset="0"/>
                <a:ea typeface="楷体_GB2312" pitchFamily="49" charset="-122"/>
              </a:rPr>
              <a:t> </a:t>
            </a:r>
            <a:r>
              <a:rPr lang="en-US" altLang="zh-CN" sz="2400" b="1" dirty="0">
                <a:latin typeface="Arial" pitchFamily="34" charset="0"/>
                <a:ea typeface="楷体_GB2312" pitchFamily="49" charset="-122"/>
                <a:sym typeface="Symbol" pitchFamily="18" charset="2"/>
              </a:rPr>
              <a:t>a</a:t>
            </a:r>
            <a:r>
              <a:rPr lang="en-US" altLang="zh-CN" sz="2400" b="1" baseline="-25000" dirty="0">
                <a:latin typeface="Arial" pitchFamily="34" charset="0"/>
                <a:ea typeface="楷体_GB2312" pitchFamily="49" charset="-122"/>
                <a:sym typeface="Symbol" pitchFamily="18" charset="2"/>
              </a:rPr>
              <a:t>1 </a:t>
            </a:r>
            <a:r>
              <a:rPr lang="en-US" altLang="zh-CN" sz="2400" b="1" dirty="0">
                <a:latin typeface="Arial" pitchFamily="34" charset="0"/>
                <a:ea typeface="楷体_GB2312" pitchFamily="49" charset="-122"/>
                <a:sym typeface="Symbol" pitchFamily="18" charset="2"/>
              </a:rPr>
              <a:t> a</a:t>
            </a:r>
            <a:r>
              <a:rPr lang="en-US" altLang="zh-CN" sz="2400" b="1" baseline="-25000" dirty="0">
                <a:latin typeface="Arial" pitchFamily="34" charset="0"/>
                <a:ea typeface="楷体_GB2312" pitchFamily="49" charset="-122"/>
                <a:sym typeface="Symbol" pitchFamily="18" charset="2"/>
              </a:rPr>
              <a:t>2 </a:t>
            </a:r>
            <a:r>
              <a:rPr lang="en-US" altLang="zh-CN" sz="2400" b="1" dirty="0">
                <a:latin typeface="Arial" pitchFamily="34" charset="0"/>
                <a:ea typeface="楷体_GB2312" pitchFamily="49" charset="-122"/>
                <a:sym typeface="Symbol" pitchFamily="18" charset="2"/>
              </a:rPr>
              <a:t> …  a</a:t>
            </a:r>
            <a:r>
              <a:rPr lang="en-US" altLang="zh-CN" sz="2400" b="1" baseline="-25000" dirty="0">
                <a:latin typeface="Arial" pitchFamily="34" charset="0"/>
                <a:ea typeface="楷体_GB2312" pitchFamily="49" charset="-122"/>
                <a:sym typeface="Symbol" pitchFamily="18" charset="2"/>
              </a:rPr>
              <a:t>m</a:t>
            </a:r>
            <a:r>
              <a:rPr lang="en-US" altLang="zh-CN" sz="2400" b="1" dirty="0">
                <a:latin typeface="Arial" pitchFamily="34" charset="0"/>
                <a:ea typeface="楷体_GB2312" pitchFamily="49" charset="-122"/>
              </a:rPr>
              <a:t> </a:t>
            </a:r>
            <a:r>
              <a:rPr lang="zh-CN" altLang="en-US" sz="2400" b="1" dirty="0">
                <a:latin typeface="Arial" pitchFamily="34" charset="0"/>
                <a:ea typeface="楷体_GB2312" pitchFamily="49" charset="-122"/>
                <a:sym typeface="Symbol" pitchFamily="18" charset="2"/>
              </a:rPr>
              <a:t>；</a:t>
            </a:r>
          </a:p>
        </p:txBody>
      </p:sp>
      <p:sp>
        <p:nvSpPr>
          <p:cNvPr id="17" name="标题 1"/>
          <p:cNvSpPr txBox="1">
            <a:spLocks/>
          </p:cNvSpPr>
          <p:nvPr/>
        </p:nvSpPr>
        <p:spPr>
          <a:xfrm>
            <a:off x="1141413" y="618518"/>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dirty="0" smtClean="0"/>
              <a:t>2.5 </a:t>
            </a:r>
            <a:r>
              <a:rPr lang="zh-CN" altLang="en-US" dirty="0" smtClean="0"/>
              <a:t>正规语言与</a:t>
            </a:r>
            <a:r>
              <a:rPr lang="en-US" altLang="zh-CN" dirty="0" smtClean="0"/>
              <a:t>NFA</a:t>
            </a:r>
            <a:r>
              <a:rPr lang="zh-CN" altLang="en-US" dirty="0" smtClean="0"/>
              <a:t>的等价性</a:t>
            </a:r>
            <a:r>
              <a:rPr lang="en-US" altLang="zh-CN" dirty="0" smtClean="0"/>
              <a:t> </a:t>
            </a:r>
            <a:endParaRPr lang="zh-CN" altLang="en-US" dirty="0"/>
          </a:p>
        </p:txBody>
      </p:sp>
    </p:spTree>
    <p:extLst>
      <p:ext uri="{BB962C8B-B14F-4D97-AF65-F5344CB8AC3E}">
        <p14:creationId xmlns:p14="http://schemas.microsoft.com/office/powerpoint/2010/main" val="722510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7225"/>
                                        </p:tgtEl>
                                        <p:attrNameLst>
                                          <p:attrName>style.visibility</p:attrName>
                                        </p:attrNameLst>
                                      </p:cBhvr>
                                      <p:to>
                                        <p:strVal val="visible"/>
                                      </p:to>
                                    </p:set>
                                    <p:animEffect transition="in" filter="slide(fromBottom)">
                                      <p:cBhvr>
                                        <p:cTn id="7" dur="500"/>
                                        <p:tgtEl>
                                          <p:spTgt spid="13722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7226"/>
                                        </p:tgtEl>
                                        <p:attrNameLst>
                                          <p:attrName>style.visibility</p:attrName>
                                        </p:attrNameLst>
                                      </p:cBhvr>
                                      <p:to>
                                        <p:strVal val="visible"/>
                                      </p:to>
                                    </p:set>
                                    <p:animEffect transition="in" filter="slide(fromBottom)">
                                      <p:cBhvr>
                                        <p:cTn id="12" dur="500"/>
                                        <p:tgtEl>
                                          <p:spTgt spid="13722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37227"/>
                                        </p:tgtEl>
                                        <p:attrNameLst>
                                          <p:attrName>style.visibility</p:attrName>
                                        </p:attrNameLst>
                                      </p:cBhvr>
                                      <p:to>
                                        <p:strVal val="visible"/>
                                      </p:to>
                                    </p:set>
                                    <p:animEffect transition="in" filter="slide(fromBottom)">
                                      <p:cBhvr>
                                        <p:cTn id="17" dur="500"/>
                                        <p:tgtEl>
                                          <p:spTgt spid="13722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37229"/>
                                        </p:tgtEl>
                                        <p:attrNameLst>
                                          <p:attrName>style.visibility</p:attrName>
                                        </p:attrNameLst>
                                      </p:cBhvr>
                                      <p:to>
                                        <p:strVal val="visible"/>
                                      </p:to>
                                    </p:set>
                                    <p:animEffect transition="in" filter="slide(fromBottom)">
                                      <p:cBhvr>
                                        <p:cTn id="22" dur="500"/>
                                        <p:tgtEl>
                                          <p:spTgt spid="13722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37230"/>
                                        </p:tgtEl>
                                        <p:attrNameLst>
                                          <p:attrName>style.visibility</p:attrName>
                                        </p:attrNameLst>
                                      </p:cBhvr>
                                      <p:to>
                                        <p:strVal val="visible"/>
                                      </p:to>
                                    </p:set>
                                    <p:animEffect transition="in" filter="slide(fromBottom)">
                                      <p:cBhvr>
                                        <p:cTn id="27" dur="500"/>
                                        <p:tgtEl>
                                          <p:spTgt spid="13723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37231"/>
                                        </p:tgtEl>
                                        <p:attrNameLst>
                                          <p:attrName>style.visibility</p:attrName>
                                        </p:attrNameLst>
                                      </p:cBhvr>
                                      <p:to>
                                        <p:strVal val="visible"/>
                                      </p:to>
                                    </p:set>
                                    <p:animEffect transition="in" filter="slide(fromBottom)">
                                      <p:cBhvr>
                                        <p:cTn id="32" dur="500"/>
                                        <p:tgtEl>
                                          <p:spTgt spid="137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5" grpId="0" autoUpdateAnimBg="0"/>
      <p:bldP spid="137226" grpId="0" autoUpdateAnimBg="0"/>
      <p:bldP spid="137227" grpId="0" autoUpdateAnimBg="0"/>
      <p:bldP spid="137229" grpId="0" autoUpdateAnimBg="0"/>
      <p:bldP spid="137230" grpId="0" autoUpdateAnimBg="0"/>
      <p:bldP spid="137231"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AutoShape 2">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8243" name="AutoShape 3">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8244" name="AutoShape 4">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8245" name="AutoShape 5">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8247" name="Rectangle 7"/>
          <p:cNvSpPr>
            <a:spLocks noChangeArrowheads="1"/>
          </p:cNvSpPr>
          <p:nvPr/>
        </p:nvSpPr>
        <p:spPr bwMode="auto">
          <a:xfrm>
            <a:off x="2362200" y="1844676"/>
            <a:ext cx="8077200" cy="830997"/>
          </a:xfrm>
          <a:prstGeom prst="rect">
            <a:avLst/>
          </a:prstGeom>
          <a:noFill/>
          <a:ln w="9525">
            <a:noFill/>
            <a:miter lim="800000"/>
            <a:headEnd/>
            <a:tailEnd/>
          </a:ln>
          <a:effectLst/>
        </p:spPr>
        <p:txBody>
          <a:bodyPr>
            <a:spAutoFit/>
          </a:bodyPr>
          <a:lstStyle/>
          <a:p>
            <a:pPr>
              <a:buFont typeface="Symbol" pitchFamily="18" charset="2"/>
              <a:buChar char="-"/>
            </a:pPr>
            <a:r>
              <a:rPr lang="en-US" altLang="zh-CN" sz="2400" b="1" dirty="0">
                <a:latin typeface="Arial" pitchFamily="34" charset="0"/>
                <a:ea typeface="楷体_GB2312" pitchFamily="49" charset="-122"/>
              </a:rPr>
              <a:t> </a:t>
            </a:r>
            <a:r>
              <a:rPr lang="zh-CN" altLang="en-US" sz="2400" b="1" dirty="0">
                <a:latin typeface="Arial" pitchFamily="34" charset="0"/>
                <a:ea typeface="楷体_GB2312" pitchFamily="49" charset="-122"/>
              </a:rPr>
              <a:t>归纳</a:t>
            </a:r>
            <a:r>
              <a:rPr lang="en-US" altLang="zh-CN" sz="2400" b="1" dirty="0">
                <a:latin typeface="Arial" pitchFamily="34" charset="0"/>
                <a:ea typeface="楷体_GB2312" pitchFamily="49" charset="-122"/>
              </a:rPr>
              <a:t>: </a:t>
            </a:r>
            <a:r>
              <a:rPr lang="zh-CN" altLang="en-US" sz="2400" b="1" dirty="0">
                <a:latin typeface="Arial" pitchFamily="34" charset="0"/>
                <a:ea typeface="楷体_GB2312" pitchFamily="49" charset="-122"/>
              </a:rPr>
              <a:t>假设 </a:t>
            </a:r>
            <a:r>
              <a:rPr lang="en-US" altLang="zh-CN" sz="2400" b="1" dirty="0">
                <a:latin typeface="Arial" pitchFamily="34" charset="0"/>
                <a:ea typeface="楷体_GB2312" pitchFamily="49" charset="-122"/>
              </a:rPr>
              <a:t>R</a:t>
            </a:r>
            <a:r>
              <a:rPr lang="en-US" altLang="zh-CN" b="1" baseline="30000" dirty="0">
                <a:latin typeface="Arial" pitchFamily="34" charset="0"/>
                <a:ea typeface="楷体_GB2312" pitchFamily="49" charset="-122"/>
              </a:rPr>
              <a:t>( k</a:t>
            </a:r>
            <a:r>
              <a:rPr lang="en-US" altLang="zh-CN" b="1" baseline="-25000" dirty="0">
                <a:latin typeface="Arial" pitchFamily="34" charset="0"/>
                <a:ea typeface="楷体_GB2312" pitchFamily="49" charset="-122"/>
              </a:rPr>
              <a:t>i</a:t>
            </a:r>
            <a:r>
              <a:rPr lang="en-US" altLang="zh-CN" b="1" baseline="30000" dirty="0">
                <a:latin typeface="Arial" pitchFamily="34" charset="0"/>
                <a:ea typeface="楷体_GB2312" pitchFamily="49" charset="-122"/>
              </a:rPr>
              <a:t>-</a:t>
            </a:r>
            <a:r>
              <a:rPr lang="en-US" altLang="zh-CN" b="1" baseline="-25000" dirty="0">
                <a:latin typeface="Arial" pitchFamily="34" charset="0"/>
                <a:ea typeface="楷体_GB2312" pitchFamily="49" charset="-122"/>
              </a:rPr>
              <a:t>j</a:t>
            </a:r>
            <a:r>
              <a:rPr lang="en-US" altLang="zh-CN" b="1" baseline="30000" dirty="0">
                <a:latin typeface="Arial" pitchFamily="34" charset="0"/>
                <a:ea typeface="楷体_GB2312" pitchFamily="49" charset="-122"/>
              </a:rPr>
              <a:t>1 ) </a:t>
            </a:r>
            <a:r>
              <a:rPr lang="zh-CN" altLang="en-US" sz="2400" b="1" dirty="0">
                <a:latin typeface="Arial" pitchFamily="34" charset="0"/>
                <a:ea typeface="楷体_GB2312" pitchFamily="49" charset="-122"/>
              </a:rPr>
              <a:t>（</a:t>
            </a:r>
            <a:r>
              <a:rPr lang="en-US" altLang="zh-CN" sz="2400" b="1" dirty="0" err="1">
                <a:latin typeface="Arial" pitchFamily="34" charset="0"/>
                <a:ea typeface="楷体_GB2312" pitchFamily="49" charset="-122"/>
              </a:rPr>
              <a:t>i</a:t>
            </a:r>
            <a:r>
              <a:rPr lang="en-US" altLang="zh-CN" sz="2400" b="1" dirty="0">
                <a:latin typeface="Arial" pitchFamily="34" charset="0"/>
                <a:ea typeface="楷体_GB2312" pitchFamily="49" charset="-122"/>
              </a:rPr>
              <a:t>, j = 1, 2, … , n</a:t>
            </a:r>
            <a:r>
              <a:rPr lang="zh-CN" altLang="en-US" sz="2400" b="1" dirty="0">
                <a:latin typeface="Arial" pitchFamily="34" charset="0"/>
                <a:ea typeface="楷体_GB2312" pitchFamily="49" charset="-122"/>
              </a:rPr>
              <a:t>）已经求出</a:t>
            </a:r>
            <a:r>
              <a:rPr lang="en-US" altLang="zh-CN" sz="2400" b="1" dirty="0">
                <a:latin typeface="Arial" pitchFamily="34" charset="0"/>
                <a:ea typeface="楷体_GB2312" pitchFamily="49" charset="-122"/>
              </a:rPr>
              <a:t>. </a:t>
            </a:r>
            <a:r>
              <a:rPr lang="zh-CN" altLang="en-US" sz="2400" b="1" dirty="0">
                <a:latin typeface="Arial" pitchFamily="34" charset="0"/>
                <a:ea typeface="楷体_GB2312" pitchFamily="49" charset="-122"/>
              </a:rPr>
              <a:t>则叠代</a:t>
            </a:r>
          </a:p>
          <a:p>
            <a:pPr>
              <a:buFont typeface="Symbol" pitchFamily="18" charset="2"/>
              <a:buNone/>
            </a:pPr>
            <a:r>
              <a:rPr lang="zh-CN" altLang="en-US" sz="2400" b="1" dirty="0">
                <a:latin typeface="Arial" pitchFamily="34" charset="0"/>
                <a:ea typeface="楷体_GB2312" pitchFamily="49" charset="-122"/>
              </a:rPr>
              <a:t>             公式为   </a:t>
            </a:r>
            <a:r>
              <a:rPr lang="en-US" altLang="zh-CN" sz="2400" b="1" dirty="0">
                <a:latin typeface="Arial" pitchFamily="34" charset="0"/>
                <a:ea typeface="楷体_GB2312" pitchFamily="49" charset="-122"/>
              </a:rPr>
              <a:t>R</a:t>
            </a:r>
            <a:r>
              <a:rPr lang="en-US" altLang="zh-CN" b="1" baseline="30000" dirty="0">
                <a:latin typeface="Arial" pitchFamily="34" charset="0"/>
                <a:ea typeface="楷体_GB2312" pitchFamily="49" charset="-122"/>
              </a:rPr>
              <a:t>(</a:t>
            </a:r>
            <a:r>
              <a:rPr lang="en-US" altLang="zh-CN" b="1" baseline="-25000" dirty="0" err="1">
                <a:latin typeface="Arial" pitchFamily="34" charset="0"/>
                <a:ea typeface="楷体_GB2312" pitchFamily="49" charset="-122"/>
              </a:rPr>
              <a:t>i</a:t>
            </a:r>
            <a:r>
              <a:rPr lang="en-US" altLang="zh-CN" b="1" baseline="30000" dirty="0" err="1">
                <a:latin typeface="Arial" pitchFamily="34" charset="0"/>
                <a:ea typeface="楷体_GB2312" pitchFamily="49" charset="-122"/>
              </a:rPr>
              <a:t>k</a:t>
            </a:r>
            <a:r>
              <a:rPr lang="en-US" altLang="zh-CN" b="1" baseline="-25000" dirty="0" err="1">
                <a:latin typeface="Arial" pitchFamily="34" charset="0"/>
                <a:ea typeface="楷体_GB2312" pitchFamily="49" charset="-122"/>
              </a:rPr>
              <a:t>j</a:t>
            </a:r>
            <a:r>
              <a:rPr lang="en-US" altLang="zh-CN" b="1" baseline="30000" dirty="0">
                <a:latin typeface="Arial" pitchFamily="34" charset="0"/>
                <a:ea typeface="楷体_GB2312" pitchFamily="49" charset="-122"/>
              </a:rPr>
              <a:t>) </a:t>
            </a:r>
            <a:r>
              <a:rPr lang="en-US" altLang="zh-CN" sz="2400" b="1" dirty="0">
                <a:latin typeface="Arial" pitchFamily="34" charset="0"/>
                <a:ea typeface="楷体_GB2312" pitchFamily="49" charset="-122"/>
              </a:rPr>
              <a:t>= R</a:t>
            </a:r>
            <a:r>
              <a:rPr lang="en-US" altLang="zh-CN" b="1" baseline="30000" dirty="0">
                <a:latin typeface="Arial" pitchFamily="34" charset="0"/>
                <a:ea typeface="楷体_GB2312" pitchFamily="49" charset="-122"/>
              </a:rPr>
              <a:t>( k</a:t>
            </a:r>
            <a:r>
              <a:rPr lang="en-US" altLang="zh-CN" b="1" baseline="-25000" dirty="0">
                <a:latin typeface="Arial" pitchFamily="34" charset="0"/>
                <a:ea typeface="楷体_GB2312" pitchFamily="49" charset="-122"/>
              </a:rPr>
              <a:t>i</a:t>
            </a:r>
            <a:r>
              <a:rPr lang="en-US" altLang="zh-CN" b="1" baseline="30000" dirty="0">
                <a:latin typeface="Arial" pitchFamily="34" charset="0"/>
                <a:ea typeface="楷体_GB2312" pitchFamily="49" charset="-122"/>
              </a:rPr>
              <a:t>-</a:t>
            </a:r>
            <a:r>
              <a:rPr lang="en-US" altLang="zh-CN" b="1" baseline="-25000" dirty="0">
                <a:latin typeface="Arial" pitchFamily="34" charset="0"/>
                <a:ea typeface="楷体_GB2312" pitchFamily="49" charset="-122"/>
              </a:rPr>
              <a:t>j</a:t>
            </a:r>
            <a:r>
              <a:rPr lang="en-US" altLang="zh-CN" b="1" baseline="30000" dirty="0">
                <a:latin typeface="Arial" pitchFamily="34" charset="0"/>
                <a:ea typeface="楷体_GB2312" pitchFamily="49" charset="-122"/>
              </a:rPr>
              <a:t>1 )  </a:t>
            </a:r>
            <a:r>
              <a:rPr lang="en-US" altLang="zh-CN" sz="2400" b="1" dirty="0">
                <a:latin typeface="Arial" pitchFamily="34" charset="0"/>
                <a:ea typeface="楷体_GB2312" pitchFamily="49" charset="-122"/>
                <a:cs typeface="Arial" pitchFamily="34" charset="0"/>
                <a:sym typeface="Symbol" pitchFamily="18" charset="2"/>
              </a:rPr>
              <a:t> </a:t>
            </a:r>
            <a:r>
              <a:rPr lang="en-US" altLang="zh-CN" sz="2400" b="1" dirty="0">
                <a:latin typeface="Arial" pitchFamily="34" charset="0"/>
                <a:ea typeface="楷体_GB2312" pitchFamily="49" charset="-122"/>
              </a:rPr>
              <a:t>R</a:t>
            </a:r>
            <a:r>
              <a:rPr lang="en-US" altLang="zh-CN" b="1" baseline="30000" dirty="0">
                <a:latin typeface="Arial" pitchFamily="34" charset="0"/>
                <a:ea typeface="楷体_GB2312" pitchFamily="49" charset="-122"/>
              </a:rPr>
              <a:t>( k</a:t>
            </a:r>
            <a:r>
              <a:rPr lang="en-US" altLang="zh-CN" b="1" baseline="-25000" dirty="0">
                <a:latin typeface="Arial" pitchFamily="34" charset="0"/>
                <a:ea typeface="楷体_GB2312" pitchFamily="49" charset="-122"/>
              </a:rPr>
              <a:t>i</a:t>
            </a:r>
            <a:r>
              <a:rPr lang="en-US" altLang="zh-CN" b="1" baseline="30000" dirty="0">
                <a:latin typeface="Arial" pitchFamily="34" charset="0"/>
                <a:ea typeface="楷体_GB2312" pitchFamily="49" charset="-122"/>
              </a:rPr>
              <a:t>-</a:t>
            </a:r>
            <a:r>
              <a:rPr lang="en-US" altLang="zh-CN" b="1" baseline="-25000" dirty="0">
                <a:latin typeface="Arial" pitchFamily="34" charset="0"/>
                <a:ea typeface="楷体_GB2312" pitchFamily="49" charset="-122"/>
              </a:rPr>
              <a:t>k</a:t>
            </a:r>
            <a:r>
              <a:rPr lang="en-US" altLang="zh-CN" b="1" baseline="30000" dirty="0">
                <a:latin typeface="Arial" pitchFamily="34" charset="0"/>
                <a:ea typeface="楷体_GB2312" pitchFamily="49" charset="-122"/>
              </a:rPr>
              <a:t>1 ) </a:t>
            </a:r>
            <a:r>
              <a:rPr lang="en-US" altLang="zh-CN" sz="2400" b="1" dirty="0">
                <a:latin typeface="Arial" pitchFamily="34" charset="0"/>
                <a:ea typeface="楷体_GB2312" pitchFamily="49" charset="-122"/>
                <a:sym typeface="Symbol" pitchFamily="18" charset="2"/>
              </a:rPr>
              <a:t>(</a:t>
            </a:r>
            <a:r>
              <a:rPr lang="en-US" altLang="zh-CN" sz="2400" b="1" dirty="0">
                <a:latin typeface="Arial" pitchFamily="34" charset="0"/>
                <a:ea typeface="楷体_GB2312" pitchFamily="49" charset="-122"/>
              </a:rPr>
              <a:t>R</a:t>
            </a:r>
            <a:r>
              <a:rPr lang="en-US" altLang="zh-CN" b="1" baseline="30000" dirty="0">
                <a:latin typeface="Arial" pitchFamily="34" charset="0"/>
                <a:ea typeface="楷体_GB2312" pitchFamily="49" charset="-122"/>
              </a:rPr>
              <a:t>( k</a:t>
            </a:r>
            <a:r>
              <a:rPr lang="en-US" altLang="zh-CN" b="1" baseline="-25000" dirty="0">
                <a:latin typeface="Arial" pitchFamily="34" charset="0"/>
                <a:ea typeface="楷体_GB2312" pitchFamily="49" charset="-122"/>
              </a:rPr>
              <a:t>k</a:t>
            </a:r>
            <a:r>
              <a:rPr lang="en-US" altLang="zh-CN" b="1" baseline="30000" dirty="0">
                <a:latin typeface="Arial" pitchFamily="34" charset="0"/>
                <a:ea typeface="楷体_GB2312" pitchFamily="49" charset="-122"/>
              </a:rPr>
              <a:t>-</a:t>
            </a:r>
            <a:r>
              <a:rPr lang="en-US" altLang="zh-CN" b="1" baseline="-25000" dirty="0">
                <a:latin typeface="Arial" pitchFamily="34" charset="0"/>
                <a:ea typeface="楷体_GB2312" pitchFamily="49" charset="-122"/>
              </a:rPr>
              <a:t>k</a:t>
            </a:r>
            <a:r>
              <a:rPr lang="en-US" altLang="zh-CN" b="1" baseline="30000" dirty="0">
                <a:latin typeface="Arial" pitchFamily="34" charset="0"/>
                <a:ea typeface="楷体_GB2312" pitchFamily="49" charset="-122"/>
              </a:rPr>
              <a:t>1 ) </a:t>
            </a:r>
            <a:r>
              <a:rPr lang="en-US" altLang="zh-CN" sz="2400" b="1" dirty="0">
                <a:latin typeface="Arial" pitchFamily="34" charset="0"/>
                <a:ea typeface="楷体_GB2312" pitchFamily="49" charset="-122"/>
                <a:sym typeface="Symbol" pitchFamily="18" charset="2"/>
              </a:rPr>
              <a:t>)* </a:t>
            </a:r>
            <a:r>
              <a:rPr lang="en-US" altLang="zh-CN" sz="2400" b="1" dirty="0">
                <a:latin typeface="Arial" pitchFamily="34" charset="0"/>
                <a:ea typeface="楷体_GB2312" pitchFamily="49" charset="-122"/>
              </a:rPr>
              <a:t>R</a:t>
            </a:r>
            <a:r>
              <a:rPr lang="en-US" altLang="zh-CN" b="1" baseline="30000" dirty="0">
                <a:latin typeface="Arial" pitchFamily="34" charset="0"/>
                <a:ea typeface="楷体_GB2312" pitchFamily="49" charset="-122"/>
              </a:rPr>
              <a:t>( k</a:t>
            </a:r>
            <a:r>
              <a:rPr lang="en-US" altLang="zh-CN" b="1" baseline="-25000" dirty="0">
                <a:latin typeface="Arial" pitchFamily="34" charset="0"/>
                <a:ea typeface="楷体_GB2312" pitchFamily="49" charset="-122"/>
              </a:rPr>
              <a:t>k</a:t>
            </a:r>
            <a:r>
              <a:rPr lang="en-US" altLang="zh-CN" b="1" baseline="30000" dirty="0">
                <a:latin typeface="Arial" pitchFamily="34" charset="0"/>
                <a:ea typeface="楷体_GB2312" pitchFamily="49" charset="-122"/>
              </a:rPr>
              <a:t>-</a:t>
            </a:r>
            <a:r>
              <a:rPr lang="en-US" altLang="zh-CN" b="1" baseline="-25000" dirty="0">
                <a:latin typeface="Arial" pitchFamily="34" charset="0"/>
                <a:ea typeface="楷体_GB2312" pitchFamily="49" charset="-122"/>
              </a:rPr>
              <a:t>j</a:t>
            </a:r>
            <a:r>
              <a:rPr lang="en-US" altLang="zh-CN" b="1" baseline="30000" dirty="0">
                <a:latin typeface="Arial" pitchFamily="34" charset="0"/>
                <a:ea typeface="楷体_GB2312" pitchFamily="49" charset="-122"/>
              </a:rPr>
              <a:t>1 ) </a:t>
            </a:r>
          </a:p>
        </p:txBody>
      </p:sp>
      <p:sp>
        <p:nvSpPr>
          <p:cNvPr id="138248" name="Rectangle 8"/>
          <p:cNvSpPr>
            <a:spLocks noChangeArrowheads="1"/>
          </p:cNvSpPr>
          <p:nvPr/>
        </p:nvSpPr>
        <p:spPr bwMode="auto">
          <a:xfrm>
            <a:off x="2640013" y="3656014"/>
            <a:ext cx="7554912" cy="830997"/>
          </a:xfrm>
          <a:prstGeom prst="rect">
            <a:avLst/>
          </a:prstGeom>
          <a:noFill/>
          <a:ln w="9525">
            <a:noFill/>
            <a:miter lim="800000"/>
            <a:headEnd/>
            <a:tailEnd/>
          </a:ln>
          <a:effectLst/>
        </p:spPr>
        <p:txBody>
          <a:bodyPr>
            <a:spAutoFit/>
          </a:bodyPr>
          <a:lstStyle/>
          <a:p>
            <a:r>
              <a:rPr lang="en-US" altLang="zh-CN" sz="2400" b="1">
                <a:latin typeface="Arial" pitchFamily="34" charset="0"/>
                <a:ea typeface="楷体_GB2312" pitchFamily="49" charset="-122"/>
              </a:rPr>
              <a:t>Case 1   </a:t>
            </a:r>
            <a:r>
              <a:rPr lang="zh-CN" altLang="en-US" sz="2400" b="1">
                <a:latin typeface="Arial" pitchFamily="34" charset="0"/>
                <a:ea typeface="楷体_GB2312" pitchFamily="49" charset="-122"/>
              </a:rPr>
              <a:t>路径不经过 </a:t>
            </a:r>
            <a:r>
              <a:rPr lang="en-US" altLang="zh-CN" sz="2400" b="1">
                <a:latin typeface="Arial" pitchFamily="34" charset="0"/>
                <a:ea typeface="楷体_GB2312" pitchFamily="49" charset="-122"/>
              </a:rPr>
              <a:t>k .  </a:t>
            </a:r>
            <a:r>
              <a:rPr lang="zh-CN" altLang="en-US" sz="2400" b="1">
                <a:latin typeface="Arial" pitchFamily="34" charset="0"/>
                <a:ea typeface="楷体_GB2312" pitchFamily="49" charset="-122"/>
              </a:rPr>
              <a:t>此时，标记该路径的字符串属</a:t>
            </a:r>
          </a:p>
          <a:p>
            <a:r>
              <a:rPr lang="zh-CN" altLang="en-US" sz="2400" b="1">
                <a:latin typeface="Arial" pitchFamily="34" charset="0"/>
                <a:ea typeface="楷体_GB2312" pitchFamily="49" charset="-122"/>
              </a:rPr>
              <a:t>     于 </a:t>
            </a:r>
            <a:r>
              <a:rPr lang="en-US" altLang="zh-CN" sz="2400" b="1">
                <a:latin typeface="Arial" pitchFamily="34" charset="0"/>
                <a:ea typeface="楷体_GB2312" pitchFamily="49" charset="-122"/>
              </a:rPr>
              <a:t>L( R</a:t>
            </a:r>
            <a:r>
              <a:rPr lang="en-US" altLang="zh-CN" b="1" baseline="30000">
                <a:latin typeface="Arial" pitchFamily="34" charset="0"/>
                <a:ea typeface="楷体_GB2312" pitchFamily="49" charset="-122"/>
              </a:rPr>
              <a:t>( k</a:t>
            </a:r>
            <a:r>
              <a:rPr lang="en-US" altLang="zh-CN" b="1" baseline="-25000">
                <a:latin typeface="Arial" pitchFamily="34" charset="0"/>
                <a:ea typeface="楷体_GB2312" pitchFamily="49" charset="-122"/>
              </a:rPr>
              <a:t>i</a:t>
            </a:r>
            <a:r>
              <a:rPr lang="en-US" altLang="zh-CN" b="1" baseline="30000">
                <a:latin typeface="Arial" pitchFamily="34" charset="0"/>
                <a:ea typeface="楷体_GB2312" pitchFamily="49" charset="-122"/>
              </a:rPr>
              <a:t>-</a:t>
            </a:r>
            <a:r>
              <a:rPr lang="en-US" altLang="zh-CN" b="1" baseline="-25000">
                <a:latin typeface="Arial" pitchFamily="34" charset="0"/>
                <a:ea typeface="楷体_GB2312" pitchFamily="49" charset="-122"/>
              </a:rPr>
              <a:t>j</a:t>
            </a:r>
            <a:r>
              <a:rPr lang="en-US" altLang="zh-CN" b="1" baseline="30000">
                <a:latin typeface="Arial" pitchFamily="34" charset="0"/>
                <a:ea typeface="楷体_GB2312" pitchFamily="49" charset="-122"/>
              </a:rPr>
              <a:t>1 )</a:t>
            </a:r>
            <a:r>
              <a:rPr lang="en-US" altLang="zh-CN" sz="2400" b="1">
                <a:latin typeface="Arial" pitchFamily="34" charset="0"/>
                <a:ea typeface="楷体_GB2312" pitchFamily="49" charset="-122"/>
              </a:rPr>
              <a:t> );</a:t>
            </a:r>
          </a:p>
        </p:txBody>
      </p:sp>
      <p:sp>
        <p:nvSpPr>
          <p:cNvPr id="138249" name="Rectangle 9"/>
          <p:cNvSpPr>
            <a:spLocks noChangeArrowheads="1"/>
          </p:cNvSpPr>
          <p:nvPr/>
        </p:nvSpPr>
        <p:spPr bwMode="auto">
          <a:xfrm>
            <a:off x="2640013" y="4494214"/>
            <a:ext cx="7777162" cy="830997"/>
          </a:xfrm>
          <a:prstGeom prst="rect">
            <a:avLst/>
          </a:prstGeom>
          <a:noFill/>
          <a:ln w="9525">
            <a:noFill/>
            <a:miter lim="800000"/>
            <a:headEnd/>
            <a:tailEnd/>
          </a:ln>
          <a:effectLst/>
        </p:spPr>
        <p:txBody>
          <a:bodyPr>
            <a:spAutoFit/>
          </a:bodyPr>
          <a:lstStyle/>
          <a:p>
            <a:r>
              <a:rPr lang="en-US" altLang="zh-CN" sz="2400" b="1">
                <a:latin typeface="Arial" pitchFamily="34" charset="0"/>
                <a:ea typeface="楷体_GB2312" pitchFamily="49" charset="-122"/>
              </a:rPr>
              <a:t>Case 2   </a:t>
            </a:r>
            <a:r>
              <a:rPr lang="zh-CN" altLang="en-US" sz="2400" b="1">
                <a:latin typeface="Arial" pitchFamily="34" charset="0"/>
                <a:ea typeface="楷体_GB2312" pitchFamily="49" charset="-122"/>
              </a:rPr>
              <a:t>路径经过 </a:t>
            </a:r>
            <a:r>
              <a:rPr lang="en-US" altLang="zh-CN" sz="2400" b="1">
                <a:latin typeface="Arial" pitchFamily="34" charset="0"/>
                <a:ea typeface="楷体_GB2312" pitchFamily="49" charset="-122"/>
              </a:rPr>
              <a:t>k</a:t>
            </a:r>
            <a:r>
              <a:rPr lang="zh-CN" altLang="en-US" sz="2400" b="1">
                <a:latin typeface="Arial" pitchFamily="34" charset="0"/>
                <a:ea typeface="楷体_GB2312" pitchFamily="49" charset="-122"/>
              </a:rPr>
              <a:t>至少一次</a:t>
            </a:r>
            <a:r>
              <a:rPr lang="en-US" altLang="zh-CN" sz="2400" b="1">
                <a:latin typeface="Arial" pitchFamily="34" charset="0"/>
                <a:ea typeface="楷体_GB2312" pitchFamily="49" charset="-122"/>
              </a:rPr>
              <a:t>.  </a:t>
            </a:r>
            <a:r>
              <a:rPr lang="zh-CN" altLang="en-US" sz="2400" b="1">
                <a:latin typeface="Arial" pitchFamily="34" charset="0"/>
                <a:ea typeface="楷体_GB2312" pitchFamily="49" charset="-122"/>
              </a:rPr>
              <a:t>此时，标记该路径的字符</a:t>
            </a:r>
          </a:p>
          <a:p>
            <a:r>
              <a:rPr lang="zh-CN" altLang="en-US" sz="2400" b="1">
                <a:latin typeface="Arial" pitchFamily="34" charset="0"/>
                <a:ea typeface="楷体_GB2312" pitchFamily="49" charset="-122"/>
              </a:rPr>
              <a:t>     串属于 </a:t>
            </a:r>
            <a:r>
              <a:rPr lang="en-US" altLang="zh-CN" sz="2400" b="1">
                <a:latin typeface="Arial" pitchFamily="34" charset="0"/>
                <a:ea typeface="楷体_GB2312" pitchFamily="49" charset="-122"/>
              </a:rPr>
              <a:t>L(R</a:t>
            </a:r>
            <a:r>
              <a:rPr lang="en-US" altLang="zh-CN" b="1" baseline="30000">
                <a:latin typeface="Arial" pitchFamily="34" charset="0"/>
                <a:ea typeface="楷体_GB2312" pitchFamily="49" charset="-122"/>
              </a:rPr>
              <a:t>( k</a:t>
            </a:r>
            <a:r>
              <a:rPr lang="en-US" altLang="zh-CN" b="1" baseline="-25000">
                <a:latin typeface="Arial" pitchFamily="34" charset="0"/>
                <a:ea typeface="楷体_GB2312" pitchFamily="49" charset="-122"/>
              </a:rPr>
              <a:t>i</a:t>
            </a:r>
            <a:r>
              <a:rPr lang="en-US" altLang="zh-CN" b="1" baseline="30000">
                <a:latin typeface="Arial" pitchFamily="34" charset="0"/>
                <a:ea typeface="楷体_GB2312" pitchFamily="49" charset="-122"/>
              </a:rPr>
              <a:t>-</a:t>
            </a:r>
            <a:r>
              <a:rPr lang="en-US" altLang="zh-CN" b="1" baseline="-25000">
                <a:latin typeface="Arial" pitchFamily="34" charset="0"/>
                <a:ea typeface="楷体_GB2312" pitchFamily="49" charset="-122"/>
              </a:rPr>
              <a:t>k</a:t>
            </a:r>
            <a:r>
              <a:rPr lang="en-US" altLang="zh-CN" b="1" baseline="30000">
                <a:latin typeface="Arial" pitchFamily="34" charset="0"/>
                <a:ea typeface="楷体_GB2312" pitchFamily="49" charset="-122"/>
              </a:rPr>
              <a:t>1 ) </a:t>
            </a:r>
            <a:r>
              <a:rPr lang="en-US" altLang="zh-CN" sz="2400" b="1">
                <a:latin typeface="Arial" pitchFamily="34" charset="0"/>
                <a:ea typeface="楷体_GB2312" pitchFamily="49" charset="-122"/>
                <a:cs typeface="Arial" pitchFamily="34" charset="0"/>
                <a:sym typeface="Symbol" pitchFamily="18" charset="2"/>
              </a:rPr>
              <a:t>(</a:t>
            </a:r>
            <a:r>
              <a:rPr lang="en-US" altLang="zh-CN" sz="2400" b="1">
                <a:latin typeface="Arial" pitchFamily="34" charset="0"/>
                <a:ea typeface="楷体_GB2312" pitchFamily="49" charset="-122"/>
              </a:rPr>
              <a:t>R</a:t>
            </a:r>
            <a:r>
              <a:rPr lang="en-US" altLang="zh-CN" b="1" baseline="30000">
                <a:latin typeface="Arial" pitchFamily="34" charset="0"/>
                <a:ea typeface="楷体_GB2312" pitchFamily="49" charset="-122"/>
              </a:rPr>
              <a:t>( k</a:t>
            </a:r>
            <a:r>
              <a:rPr lang="en-US" altLang="zh-CN" b="1" baseline="-25000">
                <a:latin typeface="Arial" pitchFamily="34" charset="0"/>
                <a:ea typeface="楷体_GB2312" pitchFamily="49" charset="-122"/>
              </a:rPr>
              <a:t>k</a:t>
            </a:r>
            <a:r>
              <a:rPr lang="en-US" altLang="zh-CN" b="1" baseline="30000">
                <a:latin typeface="Arial" pitchFamily="34" charset="0"/>
                <a:ea typeface="楷体_GB2312" pitchFamily="49" charset="-122"/>
              </a:rPr>
              <a:t>-</a:t>
            </a:r>
            <a:r>
              <a:rPr lang="en-US" altLang="zh-CN" b="1" baseline="-25000">
                <a:latin typeface="Arial" pitchFamily="34" charset="0"/>
                <a:ea typeface="楷体_GB2312" pitchFamily="49" charset="-122"/>
              </a:rPr>
              <a:t>k</a:t>
            </a:r>
            <a:r>
              <a:rPr lang="en-US" altLang="zh-CN" b="1" baseline="30000">
                <a:latin typeface="Arial" pitchFamily="34" charset="0"/>
                <a:ea typeface="楷体_GB2312" pitchFamily="49" charset="-122"/>
              </a:rPr>
              <a:t>1 ) </a:t>
            </a:r>
            <a:r>
              <a:rPr lang="en-US" altLang="zh-CN" sz="2400" b="1">
                <a:latin typeface="Arial" pitchFamily="34" charset="0"/>
                <a:ea typeface="楷体_GB2312" pitchFamily="49" charset="-122"/>
                <a:sym typeface="Symbol" pitchFamily="18" charset="2"/>
              </a:rPr>
              <a:t>)* </a:t>
            </a:r>
            <a:r>
              <a:rPr lang="en-US" altLang="zh-CN" sz="2400" b="1">
                <a:latin typeface="Arial" pitchFamily="34" charset="0"/>
                <a:ea typeface="楷体_GB2312" pitchFamily="49" charset="-122"/>
              </a:rPr>
              <a:t>R</a:t>
            </a:r>
            <a:r>
              <a:rPr lang="en-US" altLang="zh-CN" b="1" baseline="30000">
                <a:latin typeface="Arial" pitchFamily="34" charset="0"/>
                <a:ea typeface="楷体_GB2312" pitchFamily="49" charset="-122"/>
              </a:rPr>
              <a:t>( k</a:t>
            </a:r>
            <a:r>
              <a:rPr lang="en-US" altLang="zh-CN" b="1" baseline="-25000">
                <a:latin typeface="Arial" pitchFamily="34" charset="0"/>
                <a:ea typeface="楷体_GB2312" pitchFamily="49" charset="-122"/>
              </a:rPr>
              <a:t>k</a:t>
            </a:r>
            <a:r>
              <a:rPr lang="en-US" altLang="zh-CN" b="1" baseline="30000">
                <a:latin typeface="Arial" pitchFamily="34" charset="0"/>
                <a:ea typeface="楷体_GB2312" pitchFamily="49" charset="-122"/>
              </a:rPr>
              <a:t>-</a:t>
            </a:r>
            <a:r>
              <a:rPr lang="en-US" altLang="zh-CN" b="1" baseline="-25000">
                <a:latin typeface="Arial" pitchFamily="34" charset="0"/>
                <a:ea typeface="楷体_GB2312" pitchFamily="49" charset="-122"/>
              </a:rPr>
              <a:t>j</a:t>
            </a:r>
            <a:r>
              <a:rPr lang="en-US" altLang="zh-CN" b="1" baseline="30000">
                <a:latin typeface="Arial" pitchFamily="34" charset="0"/>
                <a:ea typeface="楷体_GB2312" pitchFamily="49" charset="-122"/>
              </a:rPr>
              <a:t>1 ) </a:t>
            </a:r>
            <a:r>
              <a:rPr lang="en-US" altLang="zh-CN" sz="2400" b="1">
                <a:latin typeface="Arial" pitchFamily="34" charset="0"/>
                <a:ea typeface="楷体_GB2312" pitchFamily="49" charset="-122"/>
              </a:rPr>
              <a:t>). </a:t>
            </a:r>
            <a:r>
              <a:rPr lang="zh-CN" altLang="en-US" sz="2400" b="1">
                <a:latin typeface="Arial" pitchFamily="34" charset="0"/>
                <a:ea typeface="楷体_GB2312" pitchFamily="49" charset="-122"/>
              </a:rPr>
              <a:t>如下图所示：</a:t>
            </a:r>
          </a:p>
        </p:txBody>
      </p:sp>
      <p:sp>
        <p:nvSpPr>
          <p:cNvPr id="138250" name="Rectangle 10"/>
          <p:cNvSpPr>
            <a:spLocks noChangeArrowheads="1"/>
          </p:cNvSpPr>
          <p:nvPr/>
        </p:nvSpPr>
        <p:spPr bwMode="auto">
          <a:xfrm>
            <a:off x="2640013" y="2741614"/>
            <a:ext cx="7842250" cy="830997"/>
          </a:xfrm>
          <a:prstGeom prst="rect">
            <a:avLst/>
          </a:prstGeom>
          <a:noFill/>
          <a:ln w="9525">
            <a:noFill/>
            <a:miter lim="800000"/>
            <a:headEnd/>
            <a:tailEnd/>
          </a:ln>
          <a:effectLst/>
        </p:spPr>
        <p:txBody>
          <a:bodyPr>
            <a:spAutoFit/>
          </a:bodyPr>
          <a:lstStyle/>
          <a:p>
            <a:r>
              <a:rPr lang="zh-CN" altLang="en-US" sz="2400" b="1">
                <a:latin typeface="Arial" pitchFamily="34" charset="0"/>
                <a:ea typeface="楷体_GB2312" pitchFamily="49" charset="-122"/>
              </a:rPr>
              <a:t>分析</a:t>
            </a:r>
            <a:r>
              <a:rPr lang="en-US" altLang="zh-CN" sz="2400" b="1">
                <a:latin typeface="Arial" pitchFamily="34" charset="0"/>
                <a:ea typeface="楷体_GB2312" pitchFamily="49" charset="-122"/>
              </a:rPr>
              <a:t>: </a:t>
            </a:r>
            <a:r>
              <a:rPr lang="zh-CN" altLang="en-US" sz="2400" b="1">
                <a:latin typeface="Arial" pitchFamily="34" charset="0"/>
                <a:ea typeface="楷体_GB2312" pitchFamily="49" charset="-122"/>
              </a:rPr>
              <a:t>考虑从 </a:t>
            </a:r>
            <a:r>
              <a:rPr lang="en-US" altLang="zh-CN" sz="2400" b="1">
                <a:latin typeface="Arial" pitchFamily="34" charset="0"/>
                <a:ea typeface="楷体_GB2312" pitchFamily="49" charset="-122"/>
              </a:rPr>
              <a:t>i </a:t>
            </a:r>
            <a:r>
              <a:rPr lang="zh-CN" altLang="en-US" sz="2400" b="1">
                <a:latin typeface="Arial" pitchFamily="34" charset="0"/>
                <a:ea typeface="楷体_GB2312" pitchFamily="49" charset="-122"/>
              </a:rPr>
              <a:t>到 </a:t>
            </a:r>
            <a:r>
              <a:rPr lang="en-US" altLang="zh-CN" sz="2400" b="1">
                <a:latin typeface="Arial" pitchFamily="34" charset="0"/>
                <a:ea typeface="楷体_GB2312" pitchFamily="49" charset="-122"/>
              </a:rPr>
              <a:t>j </a:t>
            </a:r>
            <a:r>
              <a:rPr lang="zh-CN" altLang="en-US" sz="2400" b="1">
                <a:latin typeface="Arial" pitchFamily="34" charset="0"/>
                <a:ea typeface="楷体_GB2312" pitchFamily="49" charset="-122"/>
              </a:rPr>
              <a:t>的路径（除 </a:t>
            </a:r>
            <a:r>
              <a:rPr lang="en-US" altLang="zh-CN" sz="2400" b="1">
                <a:latin typeface="Arial" pitchFamily="34" charset="0"/>
                <a:ea typeface="楷体_GB2312" pitchFamily="49" charset="-122"/>
              </a:rPr>
              <a:t>i </a:t>
            </a:r>
            <a:r>
              <a:rPr lang="zh-CN" altLang="en-US" sz="2400" b="1">
                <a:latin typeface="Arial" pitchFamily="34" charset="0"/>
                <a:ea typeface="楷体_GB2312" pitchFamily="49" charset="-122"/>
              </a:rPr>
              <a:t>和 </a:t>
            </a:r>
            <a:r>
              <a:rPr lang="en-US" altLang="zh-CN" sz="2400" b="1">
                <a:latin typeface="Arial" pitchFamily="34" charset="0"/>
                <a:ea typeface="楷体_GB2312" pitchFamily="49" charset="-122"/>
              </a:rPr>
              <a:t>j </a:t>
            </a:r>
            <a:r>
              <a:rPr lang="zh-CN" altLang="en-US" sz="2400" b="1">
                <a:latin typeface="Arial" pitchFamily="34" charset="0"/>
                <a:ea typeface="楷体_GB2312" pitchFamily="49" charset="-122"/>
              </a:rPr>
              <a:t>之外的所有状态的</a:t>
            </a:r>
          </a:p>
          <a:p>
            <a:r>
              <a:rPr lang="zh-CN" altLang="en-US" sz="2400" b="1">
                <a:latin typeface="Arial" pitchFamily="34" charset="0"/>
                <a:ea typeface="楷体_GB2312" pitchFamily="49" charset="-122"/>
              </a:rPr>
              <a:t>          编号不大于 </a:t>
            </a:r>
            <a:r>
              <a:rPr lang="en-US" altLang="zh-CN" sz="2400" b="1">
                <a:latin typeface="Arial" pitchFamily="34" charset="0"/>
                <a:ea typeface="楷体_GB2312" pitchFamily="49" charset="-122"/>
              </a:rPr>
              <a:t>k</a:t>
            </a:r>
            <a:r>
              <a:rPr lang="en-US" altLang="zh-CN" sz="1000" b="1">
                <a:latin typeface="Arial" pitchFamily="34" charset="0"/>
                <a:ea typeface="楷体_GB2312" pitchFamily="49" charset="-122"/>
              </a:rPr>
              <a:t> </a:t>
            </a:r>
            <a:r>
              <a:rPr lang="zh-CN" altLang="en-US" sz="2400" b="1">
                <a:latin typeface="Arial" pitchFamily="34" charset="0"/>
                <a:ea typeface="楷体_GB2312" pitchFamily="49" charset="-122"/>
              </a:rPr>
              <a:t>）</a:t>
            </a:r>
          </a:p>
        </p:txBody>
      </p:sp>
      <p:graphicFrame>
        <p:nvGraphicFramePr>
          <p:cNvPr id="138251" name="Object 11"/>
          <p:cNvGraphicFramePr>
            <a:graphicFrameLocks noChangeAspect="1"/>
          </p:cNvGraphicFramePr>
          <p:nvPr/>
        </p:nvGraphicFramePr>
        <p:xfrm>
          <a:off x="3065464" y="5503864"/>
          <a:ext cx="515937" cy="515937"/>
        </p:xfrm>
        <a:graphic>
          <a:graphicData uri="http://schemas.openxmlformats.org/presentationml/2006/ole">
            <mc:AlternateContent xmlns:mc="http://schemas.openxmlformats.org/markup-compatibility/2006">
              <mc:Choice xmlns:v="urn:schemas-microsoft-com:vml" Requires="v">
                <p:oleObj spid="_x0000_s27106" name="VISIO" r:id="rId3" imgW="516240" imgH="516240" progId="Visio.Drawing.11">
                  <p:embed/>
                </p:oleObj>
              </mc:Choice>
              <mc:Fallback>
                <p:oleObj name="VISIO" r:id="rId3" imgW="516240" imgH="5162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464" y="5503864"/>
                        <a:ext cx="515937"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52" name="Object 12"/>
          <p:cNvGraphicFramePr>
            <a:graphicFrameLocks noChangeAspect="1"/>
          </p:cNvGraphicFramePr>
          <p:nvPr/>
        </p:nvGraphicFramePr>
        <p:xfrm>
          <a:off x="3429001" y="5486400"/>
          <a:ext cx="974725" cy="508000"/>
        </p:xfrm>
        <a:graphic>
          <a:graphicData uri="http://schemas.openxmlformats.org/presentationml/2006/ole">
            <mc:AlternateContent xmlns:mc="http://schemas.openxmlformats.org/markup-compatibility/2006">
              <mc:Choice xmlns:v="urn:schemas-microsoft-com:vml" Requires="v">
                <p:oleObj spid="_x0000_s27107" name="VISIO" r:id="rId5" imgW="974520" imgH="508320" progId="Visio.Drawing.11">
                  <p:embed/>
                </p:oleObj>
              </mc:Choice>
              <mc:Fallback>
                <p:oleObj name="VISIO" r:id="rId5" imgW="974520" imgH="50832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1" y="5486400"/>
                        <a:ext cx="97472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53" name="Object 13"/>
          <p:cNvGraphicFramePr>
            <a:graphicFrameLocks noChangeAspect="1"/>
          </p:cNvGraphicFramePr>
          <p:nvPr/>
        </p:nvGraphicFramePr>
        <p:xfrm>
          <a:off x="4208464" y="5503864"/>
          <a:ext cx="515937" cy="515937"/>
        </p:xfrm>
        <a:graphic>
          <a:graphicData uri="http://schemas.openxmlformats.org/presentationml/2006/ole">
            <mc:AlternateContent xmlns:mc="http://schemas.openxmlformats.org/markup-compatibility/2006">
              <mc:Choice xmlns:v="urn:schemas-microsoft-com:vml" Requires="v">
                <p:oleObj spid="_x0000_s27108" name="VISIO" r:id="rId7" imgW="516240" imgH="516240" progId="Visio.Drawing.11">
                  <p:embed/>
                </p:oleObj>
              </mc:Choice>
              <mc:Fallback>
                <p:oleObj name="VISIO" r:id="rId7" imgW="516240" imgH="516240"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8464" y="5503864"/>
                        <a:ext cx="515937"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54" name="Object 14"/>
          <p:cNvGraphicFramePr>
            <a:graphicFrameLocks noChangeAspect="1"/>
          </p:cNvGraphicFramePr>
          <p:nvPr/>
        </p:nvGraphicFramePr>
        <p:xfrm>
          <a:off x="4567238" y="5511800"/>
          <a:ext cx="995362" cy="431800"/>
        </p:xfrm>
        <a:graphic>
          <a:graphicData uri="http://schemas.openxmlformats.org/presentationml/2006/ole">
            <mc:AlternateContent xmlns:mc="http://schemas.openxmlformats.org/markup-compatibility/2006">
              <mc:Choice xmlns:v="urn:schemas-microsoft-com:vml" Requires="v">
                <p:oleObj spid="_x0000_s27109" name="VISIO" r:id="rId9" imgW="995760" imgH="431640" progId="Visio.Drawing.11">
                  <p:embed/>
                </p:oleObj>
              </mc:Choice>
              <mc:Fallback>
                <p:oleObj name="VISIO" r:id="rId9" imgW="995760" imgH="431640"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67238" y="5511800"/>
                        <a:ext cx="9953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55" name="Object 15"/>
          <p:cNvGraphicFramePr>
            <a:graphicFrameLocks noChangeAspect="1"/>
          </p:cNvGraphicFramePr>
          <p:nvPr/>
        </p:nvGraphicFramePr>
        <p:xfrm>
          <a:off x="5351464" y="5503864"/>
          <a:ext cx="515937" cy="515937"/>
        </p:xfrm>
        <a:graphic>
          <a:graphicData uri="http://schemas.openxmlformats.org/presentationml/2006/ole">
            <mc:AlternateContent xmlns:mc="http://schemas.openxmlformats.org/markup-compatibility/2006">
              <mc:Choice xmlns:v="urn:schemas-microsoft-com:vml" Requires="v">
                <p:oleObj spid="_x0000_s27110" name="VISIO" r:id="rId11" imgW="516240" imgH="516240" progId="Visio.Drawing.11">
                  <p:embed/>
                </p:oleObj>
              </mc:Choice>
              <mc:Fallback>
                <p:oleObj name="VISIO" r:id="rId11" imgW="516240" imgH="516240"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1464" y="5503864"/>
                        <a:ext cx="515937"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56" name="Object 16"/>
          <p:cNvGraphicFramePr>
            <a:graphicFrameLocks noChangeAspect="1"/>
          </p:cNvGraphicFramePr>
          <p:nvPr/>
        </p:nvGraphicFramePr>
        <p:xfrm>
          <a:off x="5791200" y="5486401"/>
          <a:ext cx="852488" cy="392113"/>
        </p:xfrm>
        <a:graphic>
          <a:graphicData uri="http://schemas.openxmlformats.org/presentationml/2006/ole">
            <mc:AlternateContent xmlns:mc="http://schemas.openxmlformats.org/markup-compatibility/2006">
              <mc:Choice xmlns:v="urn:schemas-microsoft-com:vml" Requires="v">
                <p:oleObj spid="_x0000_s27111" name="VISIO" r:id="rId12" imgW="853560" imgH="391680" progId="Visio.Drawing.11">
                  <p:embed/>
                </p:oleObj>
              </mc:Choice>
              <mc:Fallback>
                <p:oleObj name="VISIO" r:id="rId12" imgW="853560" imgH="391680"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91200" y="5486401"/>
                        <a:ext cx="852488"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57" name="Object 17"/>
          <p:cNvGraphicFramePr>
            <a:graphicFrameLocks noChangeAspect="1"/>
          </p:cNvGraphicFramePr>
          <p:nvPr/>
        </p:nvGraphicFramePr>
        <p:xfrm>
          <a:off x="6494464" y="5503864"/>
          <a:ext cx="515937" cy="515937"/>
        </p:xfrm>
        <a:graphic>
          <a:graphicData uri="http://schemas.openxmlformats.org/presentationml/2006/ole">
            <mc:AlternateContent xmlns:mc="http://schemas.openxmlformats.org/markup-compatibility/2006">
              <mc:Choice xmlns:v="urn:schemas-microsoft-com:vml" Requires="v">
                <p:oleObj spid="_x0000_s27112" name="VISIO" r:id="rId14" imgW="516240" imgH="516240" progId="Visio.Drawing.11">
                  <p:embed/>
                </p:oleObj>
              </mc:Choice>
              <mc:Fallback>
                <p:oleObj name="VISIO" r:id="rId14" imgW="516240" imgH="516240"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4464" y="5503864"/>
                        <a:ext cx="515937"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58" name="Object 18"/>
          <p:cNvGraphicFramePr>
            <a:graphicFrameLocks noChangeAspect="1"/>
          </p:cNvGraphicFramePr>
          <p:nvPr/>
        </p:nvGraphicFramePr>
        <p:xfrm>
          <a:off x="6858001" y="5562600"/>
          <a:ext cx="974725" cy="414338"/>
        </p:xfrm>
        <a:graphic>
          <a:graphicData uri="http://schemas.openxmlformats.org/presentationml/2006/ole">
            <mc:AlternateContent xmlns:mc="http://schemas.openxmlformats.org/markup-compatibility/2006">
              <mc:Choice xmlns:v="urn:schemas-microsoft-com:vml" Requires="v">
                <p:oleObj spid="_x0000_s27113" name="VISIO" r:id="rId15" imgW="974520" imgH="415080" progId="Visio.Drawing.11">
                  <p:embed/>
                </p:oleObj>
              </mc:Choice>
              <mc:Fallback>
                <p:oleObj name="VISIO" r:id="rId15" imgW="974520" imgH="415080" progId="Visio.Drawing.11">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58001" y="5562600"/>
                        <a:ext cx="97472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59" name="Object 19"/>
          <p:cNvGraphicFramePr>
            <a:graphicFrameLocks noChangeAspect="1"/>
          </p:cNvGraphicFramePr>
          <p:nvPr/>
        </p:nvGraphicFramePr>
        <p:xfrm>
          <a:off x="7637464" y="5503864"/>
          <a:ext cx="515937" cy="515937"/>
        </p:xfrm>
        <a:graphic>
          <a:graphicData uri="http://schemas.openxmlformats.org/presentationml/2006/ole">
            <mc:AlternateContent xmlns:mc="http://schemas.openxmlformats.org/markup-compatibility/2006">
              <mc:Choice xmlns:v="urn:schemas-microsoft-com:vml" Requires="v">
                <p:oleObj spid="_x0000_s27114" name="VISIO" r:id="rId17" imgW="516240" imgH="516240" progId="Visio.Drawing.11">
                  <p:embed/>
                </p:oleObj>
              </mc:Choice>
              <mc:Fallback>
                <p:oleObj name="VISIO" r:id="rId17" imgW="516240" imgH="516240" progId="Visio.Drawing.11">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37464" y="5503864"/>
                        <a:ext cx="515937"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8260" name="Group 20"/>
          <p:cNvGrpSpPr>
            <a:grpSpLocks/>
          </p:cNvGrpSpPr>
          <p:nvPr/>
        </p:nvGrpSpPr>
        <p:grpSpPr bwMode="auto">
          <a:xfrm>
            <a:off x="3276601" y="6096006"/>
            <a:ext cx="1063625" cy="614363"/>
            <a:chOff x="1104" y="3840"/>
            <a:chExt cx="670" cy="387"/>
          </a:xfrm>
        </p:grpSpPr>
        <p:graphicFrame>
          <p:nvGraphicFramePr>
            <p:cNvPr id="138261" name="Object 21"/>
            <p:cNvGraphicFramePr>
              <a:graphicFrameLocks noChangeAspect="1"/>
            </p:cNvGraphicFramePr>
            <p:nvPr/>
          </p:nvGraphicFramePr>
          <p:xfrm>
            <a:off x="1104" y="3840"/>
            <a:ext cx="670" cy="162"/>
          </p:xfrm>
          <a:graphic>
            <a:graphicData uri="http://schemas.openxmlformats.org/presentationml/2006/ole">
              <mc:AlternateContent xmlns:mc="http://schemas.openxmlformats.org/markup-compatibility/2006">
                <mc:Choice xmlns:v="urn:schemas-microsoft-com:vml" Requires="v">
                  <p:oleObj spid="_x0000_s27115" name="VISIO" r:id="rId19" imgW="1063440" imgH="257760" progId="Visio.Drawing.11">
                    <p:embed/>
                  </p:oleObj>
                </mc:Choice>
                <mc:Fallback>
                  <p:oleObj name="VISIO" r:id="rId19" imgW="1063440" imgH="257760" progId="Visio.Drawing.11">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04" y="3840"/>
                          <a:ext cx="67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262" name="Rectangle 22"/>
            <p:cNvSpPr>
              <a:spLocks noChangeArrowheads="1"/>
            </p:cNvSpPr>
            <p:nvPr/>
          </p:nvSpPr>
          <p:spPr bwMode="auto">
            <a:xfrm>
              <a:off x="1131" y="3936"/>
              <a:ext cx="570" cy="291"/>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rPr>
                <a:t>R</a:t>
              </a:r>
              <a:r>
                <a:rPr lang="en-US" altLang="zh-CN" b="1" baseline="30000">
                  <a:ea typeface="华文行楷" pitchFamily="2" charset="-122"/>
                </a:rPr>
                <a:t>( k</a:t>
              </a:r>
              <a:r>
                <a:rPr lang="en-US" altLang="zh-CN" b="1" baseline="-25000">
                  <a:ea typeface="华文行楷" pitchFamily="2" charset="-122"/>
                </a:rPr>
                <a:t>i</a:t>
              </a:r>
              <a:r>
                <a:rPr lang="en-US" altLang="zh-CN" b="1" baseline="30000">
                  <a:ea typeface="华文行楷" pitchFamily="2" charset="-122"/>
                </a:rPr>
                <a:t>-</a:t>
              </a:r>
              <a:r>
                <a:rPr lang="en-US" altLang="zh-CN" b="1" baseline="-25000">
                  <a:ea typeface="华文行楷" pitchFamily="2" charset="-122"/>
                </a:rPr>
                <a:t>k</a:t>
              </a:r>
              <a:r>
                <a:rPr lang="en-US" altLang="zh-CN" b="1" baseline="30000">
                  <a:ea typeface="华文行楷" pitchFamily="2" charset="-122"/>
                </a:rPr>
                <a:t>1 )</a:t>
              </a:r>
            </a:p>
          </p:txBody>
        </p:sp>
      </p:grpSp>
      <p:grpSp>
        <p:nvGrpSpPr>
          <p:cNvPr id="138263" name="Group 23"/>
          <p:cNvGrpSpPr>
            <a:grpSpLocks/>
          </p:cNvGrpSpPr>
          <p:nvPr/>
        </p:nvGrpSpPr>
        <p:grpSpPr bwMode="auto">
          <a:xfrm>
            <a:off x="4537076" y="6143626"/>
            <a:ext cx="2092325" cy="561975"/>
            <a:chOff x="1898" y="3870"/>
            <a:chExt cx="1318" cy="354"/>
          </a:xfrm>
        </p:grpSpPr>
        <p:graphicFrame>
          <p:nvGraphicFramePr>
            <p:cNvPr id="138264" name="Object 24"/>
            <p:cNvGraphicFramePr>
              <a:graphicFrameLocks noChangeAspect="1"/>
            </p:cNvGraphicFramePr>
            <p:nvPr/>
          </p:nvGraphicFramePr>
          <p:xfrm>
            <a:off x="1898" y="3870"/>
            <a:ext cx="1318" cy="162"/>
          </p:xfrm>
          <a:graphic>
            <a:graphicData uri="http://schemas.openxmlformats.org/presentationml/2006/ole">
              <mc:AlternateContent xmlns:mc="http://schemas.openxmlformats.org/markup-compatibility/2006">
                <mc:Choice xmlns:v="urn:schemas-microsoft-com:vml" Requires="v">
                  <p:oleObj spid="_x0000_s27116" name="VISIO" r:id="rId21" imgW="2091960" imgH="257760" progId="Visio.Drawing.11">
                    <p:embed/>
                  </p:oleObj>
                </mc:Choice>
                <mc:Fallback>
                  <p:oleObj name="VISIO" r:id="rId21" imgW="2091960" imgH="257760" progId="Visio.Drawing.11">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98" y="3870"/>
                          <a:ext cx="1318"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265" name="Rectangle 25"/>
            <p:cNvSpPr>
              <a:spLocks noChangeArrowheads="1"/>
            </p:cNvSpPr>
            <p:nvPr/>
          </p:nvSpPr>
          <p:spPr bwMode="auto">
            <a:xfrm>
              <a:off x="2160" y="3936"/>
              <a:ext cx="849" cy="288"/>
            </a:xfrm>
            <a:prstGeom prst="rect">
              <a:avLst/>
            </a:prstGeom>
            <a:noFill/>
            <a:ln w="9525">
              <a:noFill/>
              <a:miter lim="800000"/>
              <a:headEnd/>
              <a:tailEnd/>
            </a:ln>
            <a:effectLst/>
          </p:spPr>
          <p:txBody>
            <a:bodyPr wrap="none">
              <a:spAutoFit/>
            </a:bodyPr>
            <a:lstStyle/>
            <a:p>
              <a:r>
                <a:rPr lang="en-US" altLang="zh-CN" sz="2400" b="1">
                  <a:latin typeface="Arial" pitchFamily="34" charset="0"/>
                  <a:cs typeface="Arial" pitchFamily="34" charset="0"/>
                  <a:sym typeface="Symbol" pitchFamily="18" charset="2"/>
                </a:rPr>
                <a:t>(</a:t>
              </a:r>
              <a:r>
                <a:rPr lang="en-US" altLang="zh-CN" sz="2400" b="1">
                  <a:latin typeface="Arial" pitchFamily="34" charset="0"/>
                  <a:ea typeface="华文行楷" pitchFamily="2" charset="-122"/>
                </a:rPr>
                <a:t>R</a:t>
              </a:r>
              <a:r>
                <a:rPr lang="en-US" altLang="zh-CN" b="1" baseline="30000">
                  <a:ea typeface="华文行楷" pitchFamily="2" charset="-122"/>
                </a:rPr>
                <a:t>( k</a:t>
              </a:r>
              <a:r>
                <a:rPr lang="en-US" altLang="zh-CN" b="1" baseline="-25000">
                  <a:ea typeface="华文行楷" pitchFamily="2" charset="-122"/>
                </a:rPr>
                <a:t>k</a:t>
              </a:r>
              <a:r>
                <a:rPr lang="en-US" altLang="zh-CN" b="1" baseline="30000">
                  <a:ea typeface="华文行楷" pitchFamily="2" charset="-122"/>
                </a:rPr>
                <a:t>-</a:t>
              </a:r>
              <a:r>
                <a:rPr lang="en-US" altLang="zh-CN" b="1" baseline="-25000">
                  <a:ea typeface="华文行楷" pitchFamily="2" charset="-122"/>
                </a:rPr>
                <a:t>k</a:t>
              </a:r>
              <a:r>
                <a:rPr lang="en-US" altLang="zh-CN" b="1" baseline="30000">
                  <a:ea typeface="华文行楷" pitchFamily="2" charset="-122"/>
                </a:rPr>
                <a:t>1 ) </a:t>
              </a:r>
              <a:r>
                <a:rPr lang="en-US" altLang="zh-CN" sz="2400" b="1">
                  <a:latin typeface="Arial" pitchFamily="34" charset="0"/>
                  <a:cs typeface="Arial" pitchFamily="34" charset="0"/>
                  <a:sym typeface="Symbol" pitchFamily="18" charset="2"/>
                </a:rPr>
                <a:t>)*</a:t>
              </a:r>
            </a:p>
          </p:txBody>
        </p:sp>
      </p:grpSp>
      <p:grpSp>
        <p:nvGrpSpPr>
          <p:cNvPr id="138266" name="Group 26"/>
          <p:cNvGrpSpPr>
            <a:grpSpLocks/>
          </p:cNvGrpSpPr>
          <p:nvPr/>
        </p:nvGrpSpPr>
        <p:grpSpPr bwMode="auto">
          <a:xfrm>
            <a:off x="6858001" y="6096006"/>
            <a:ext cx="1063625" cy="614363"/>
            <a:chOff x="3360" y="3840"/>
            <a:chExt cx="670" cy="387"/>
          </a:xfrm>
        </p:grpSpPr>
        <p:graphicFrame>
          <p:nvGraphicFramePr>
            <p:cNvPr id="138267" name="Object 27"/>
            <p:cNvGraphicFramePr>
              <a:graphicFrameLocks noChangeAspect="1"/>
            </p:cNvGraphicFramePr>
            <p:nvPr/>
          </p:nvGraphicFramePr>
          <p:xfrm>
            <a:off x="3360" y="3840"/>
            <a:ext cx="670" cy="162"/>
          </p:xfrm>
          <a:graphic>
            <a:graphicData uri="http://schemas.openxmlformats.org/presentationml/2006/ole">
              <mc:AlternateContent xmlns:mc="http://schemas.openxmlformats.org/markup-compatibility/2006">
                <mc:Choice xmlns:v="urn:schemas-microsoft-com:vml" Requires="v">
                  <p:oleObj spid="_x0000_s27117" name="VISIO" r:id="rId23" imgW="1063440" imgH="257760" progId="Visio.Drawing.11">
                    <p:embed/>
                  </p:oleObj>
                </mc:Choice>
                <mc:Fallback>
                  <p:oleObj name="VISIO" r:id="rId23" imgW="1063440" imgH="257760" progId="Visio.Drawing.11">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60" y="3840"/>
                          <a:ext cx="67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268" name="Rectangle 28"/>
            <p:cNvSpPr>
              <a:spLocks noChangeArrowheads="1"/>
            </p:cNvSpPr>
            <p:nvPr/>
          </p:nvSpPr>
          <p:spPr bwMode="auto">
            <a:xfrm>
              <a:off x="3387" y="3936"/>
              <a:ext cx="570" cy="291"/>
            </a:xfrm>
            <a:prstGeom prst="rect">
              <a:avLst/>
            </a:prstGeom>
            <a:noFill/>
            <a:ln w="9525">
              <a:noFill/>
              <a:miter lim="800000"/>
              <a:headEnd/>
              <a:tailEnd/>
            </a:ln>
            <a:effectLst/>
          </p:spPr>
          <p:txBody>
            <a:bodyPr wrap="none">
              <a:spAutoFit/>
            </a:bodyPr>
            <a:lstStyle/>
            <a:p>
              <a:r>
                <a:rPr lang="en-US" altLang="zh-CN" sz="2400" b="1">
                  <a:latin typeface="Arial" pitchFamily="34" charset="0"/>
                  <a:ea typeface="华文行楷" pitchFamily="2" charset="-122"/>
                </a:rPr>
                <a:t>R</a:t>
              </a:r>
              <a:r>
                <a:rPr lang="en-US" altLang="zh-CN" b="1" baseline="30000">
                  <a:ea typeface="华文行楷" pitchFamily="2" charset="-122"/>
                </a:rPr>
                <a:t>( k</a:t>
              </a:r>
              <a:r>
                <a:rPr lang="en-US" altLang="zh-CN" b="1" baseline="-25000">
                  <a:ea typeface="华文行楷" pitchFamily="2" charset="-122"/>
                </a:rPr>
                <a:t>k</a:t>
              </a:r>
              <a:r>
                <a:rPr lang="en-US" altLang="zh-CN" b="1" baseline="30000">
                  <a:ea typeface="华文行楷" pitchFamily="2" charset="-122"/>
                </a:rPr>
                <a:t>-</a:t>
              </a:r>
              <a:r>
                <a:rPr lang="en-US" altLang="zh-CN" b="1" baseline="-25000">
                  <a:ea typeface="华文行楷" pitchFamily="2" charset="-122"/>
                </a:rPr>
                <a:t>j</a:t>
              </a:r>
              <a:r>
                <a:rPr lang="en-US" altLang="zh-CN" b="1" baseline="30000">
                  <a:ea typeface="华文行楷" pitchFamily="2" charset="-122"/>
                </a:rPr>
                <a:t>1 )</a:t>
              </a:r>
            </a:p>
          </p:txBody>
        </p:sp>
      </p:grpSp>
      <p:sp>
        <p:nvSpPr>
          <p:cNvPr id="30" name="标题 1"/>
          <p:cNvSpPr txBox="1">
            <a:spLocks/>
          </p:cNvSpPr>
          <p:nvPr/>
        </p:nvSpPr>
        <p:spPr>
          <a:xfrm>
            <a:off x="1141413" y="618518"/>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dirty="0" smtClean="0"/>
              <a:t>2.5 </a:t>
            </a:r>
            <a:r>
              <a:rPr lang="zh-CN" altLang="en-US" dirty="0" smtClean="0"/>
              <a:t>正规语言与</a:t>
            </a:r>
            <a:r>
              <a:rPr lang="en-US" altLang="zh-CN" dirty="0" smtClean="0"/>
              <a:t>NFA</a:t>
            </a:r>
            <a:r>
              <a:rPr lang="zh-CN" altLang="en-US" dirty="0" smtClean="0"/>
              <a:t>的等价性</a:t>
            </a:r>
            <a:r>
              <a:rPr lang="en-US" altLang="zh-CN" dirty="0" smtClean="0"/>
              <a:t> </a:t>
            </a:r>
            <a:endParaRPr lang="zh-CN" altLang="en-US" dirty="0"/>
          </a:p>
        </p:txBody>
      </p:sp>
    </p:spTree>
    <p:extLst>
      <p:ext uri="{BB962C8B-B14F-4D97-AF65-F5344CB8AC3E}">
        <p14:creationId xmlns:p14="http://schemas.microsoft.com/office/powerpoint/2010/main" val="1733577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8250"/>
                                        </p:tgtEl>
                                        <p:attrNameLst>
                                          <p:attrName>style.visibility</p:attrName>
                                        </p:attrNameLst>
                                      </p:cBhvr>
                                      <p:to>
                                        <p:strVal val="visible"/>
                                      </p:to>
                                    </p:set>
                                    <p:animEffect transition="in" filter="slide(fromBottom)">
                                      <p:cBhvr>
                                        <p:cTn id="7" dur="500"/>
                                        <p:tgtEl>
                                          <p:spTgt spid="13825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8248"/>
                                        </p:tgtEl>
                                        <p:attrNameLst>
                                          <p:attrName>style.visibility</p:attrName>
                                        </p:attrNameLst>
                                      </p:cBhvr>
                                      <p:to>
                                        <p:strVal val="visible"/>
                                      </p:to>
                                    </p:set>
                                    <p:animEffect transition="in" filter="slide(fromBottom)">
                                      <p:cBhvr>
                                        <p:cTn id="12" dur="500"/>
                                        <p:tgtEl>
                                          <p:spTgt spid="13824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38249"/>
                                        </p:tgtEl>
                                        <p:attrNameLst>
                                          <p:attrName>style.visibility</p:attrName>
                                        </p:attrNameLst>
                                      </p:cBhvr>
                                      <p:to>
                                        <p:strVal val="visible"/>
                                      </p:to>
                                    </p:set>
                                    <p:animEffect transition="in" filter="slide(fromBottom)">
                                      <p:cBhvr>
                                        <p:cTn id="17" dur="500"/>
                                        <p:tgtEl>
                                          <p:spTgt spid="13824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13825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13825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13825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13825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13825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13825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13825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499"/>
                                          </p:stCondLst>
                                        </p:cTn>
                                        <p:tgtEl>
                                          <p:spTgt spid="13825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499"/>
                                          </p:stCondLst>
                                        </p:cTn>
                                        <p:tgtEl>
                                          <p:spTgt spid="13825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13826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499"/>
                                          </p:stCondLst>
                                        </p:cTn>
                                        <p:tgtEl>
                                          <p:spTgt spid="13826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499"/>
                                          </p:stCondLst>
                                        </p:cTn>
                                        <p:tgtEl>
                                          <p:spTgt spid="138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8" grpId="0" autoUpdateAnimBg="0"/>
      <p:bldP spid="138249" grpId="0" autoUpdateAnimBg="0"/>
      <p:bldP spid="13825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形式语言</a:t>
            </a:r>
            <a:endParaRPr lang="zh-CN" altLang="en-US" dirty="0"/>
          </a:p>
        </p:txBody>
      </p:sp>
      <p:sp>
        <p:nvSpPr>
          <p:cNvPr id="3" name="内容占位符 2"/>
          <p:cNvSpPr>
            <a:spLocks noGrp="1"/>
          </p:cNvSpPr>
          <p:nvPr>
            <p:ph idx="1"/>
          </p:nvPr>
        </p:nvSpPr>
        <p:spPr/>
        <p:txBody>
          <a:bodyPr/>
          <a:lstStyle/>
          <a:p>
            <a:r>
              <a:rPr lang="zh-CN" altLang="en-US" dirty="0" smtClean="0"/>
              <a:t>什么是形式语言？</a:t>
            </a:r>
            <a:endParaRPr lang="en-US" altLang="zh-CN" dirty="0" smtClean="0"/>
          </a:p>
          <a:p>
            <a:r>
              <a:rPr lang="zh-CN" altLang="en-US" dirty="0" smtClean="0"/>
              <a:t>形式语言</a:t>
            </a:r>
            <a:r>
              <a:rPr lang="en-US" altLang="zh-CN" dirty="0" smtClean="0"/>
              <a:t>(Formal language)</a:t>
            </a:r>
            <a:r>
              <a:rPr lang="zh-CN" altLang="en-US" dirty="0" smtClean="0"/>
              <a:t>是用精确的数学或机器可处理的公式定义的语言。</a:t>
            </a:r>
            <a:endParaRPr lang="en-US" altLang="zh-CN" dirty="0" smtClean="0"/>
          </a:p>
          <a:p>
            <a:r>
              <a:rPr lang="zh-CN" altLang="en-US" dirty="0" smtClean="0"/>
              <a:t>在形式语言理论中，形式语言是定义在字母表上的某些有限长字符串的集合。一个形式语言可以包含有限多或无限多字符串。</a:t>
            </a:r>
            <a:endParaRPr lang="zh-CN" altLang="en-US" dirty="0"/>
          </a:p>
        </p:txBody>
      </p:sp>
    </p:spTree>
    <p:extLst>
      <p:ext uri="{BB962C8B-B14F-4D97-AF65-F5344CB8AC3E}">
        <p14:creationId xmlns:p14="http://schemas.microsoft.com/office/powerpoint/2010/main" val="9266021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 </a:t>
            </a:r>
            <a:r>
              <a:rPr lang="zh-CN" altLang="en-US" dirty="0" smtClean="0"/>
              <a:t>正规语言的性质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14:m>
                  <m:oMath xmlns:m="http://schemas.openxmlformats.org/officeDocument/2006/math">
                    <m:r>
                      <a:rPr lang="zh-CN" altLang="en-US" i="1" smtClean="0">
                        <a:latin typeface="Cambria Math" panose="02040503050406030204" pitchFamily="18" charset="0"/>
                      </a:rPr>
                      <m:t>泵</m:t>
                    </m:r>
                  </m:oMath>
                </a14:m>
                <a:r>
                  <a:rPr lang="zh-CN" altLang="en-US" dirty="0" smtClean="0">
                    <a:latin typeface="Arial" pitchFamily="34" charset="0"/>
                    <a:ea typeface="楷体_GB2312" pitchFamily="49" charset="-122"/>
                  </a:rPr>
                  <a:t>引理</a:t>
                </a:r>
                <a:endParaRPr lang="en-US" altLang="zh-CN" dirty="0" smtClean="0">
                  <a:latin typeface="Arial" pitchFamily="34" charset="0"/>
                  <a:ea typeface="楷体_GB2312" pitchFamily="49" charset="-122"/>
                </a:endParaRPr>
              </a:p>
              <a:p>
                <a:r>
                  <a:rPr lang="zh-CN" altLang="en-US" dirty="0" smtClean="0">
                    <a:latin typeface="Arial" pitchFamily="34" charset="0"/>
                    <a:ea typeface="楷体_GB2312" pitchFamily="49" charset="-122"/>
                  </a:rPr>
                  <a:t>设 </a:t>
                </a:r>
                <a:r>
                  <a:rPr lang="en-US" altLang="zh-CN" dirty="0">
                    <a:latin typeface="Arial" pitchFamily="34" charset="0"/>
                    <a:ea typeface="楷体_GB2312" pitchFamily="49" charset="-122"/>
                  </a:rPr>
                  <a:t>L </a:t>
                </a:r>
                <a:r>
                  <a:rPr lang="zh-CN" altLang="en-US" dirty="0">
                    <a:latin typeface="Arial" pitchFamily="34" charset="0"/>
                    <a:ea typeface="楷体_GB2312" pitchFamily="49" charset="-122"/>
                  </a:rPr>
                  <a:t>是正规语言</a:t>
                </a:r>
                <a:r>
                  <a:rPr lang="en-US" altLang="zh-CN" dirty="0">
                    <a:latin typeface="Arial" pitchFamily="34" charset="0"/>
                    <a:ea typeface="楷体_GB2312" pitchFamily="49" charset="-122"/>
                  </a:rPr>
                  <a:t>, </a:t>
                </a:r>
                <a:r>
                  <a:rPr lang="zh-CN" altLang="en-US" dirty="0">
                    <a:latin typeface="Arial" pitchFamily="34" charset="0"/>
                    <a:ea typeface="楷体_GB2312" pitchFamily="49" charset="-122"/>
                  </a:rPr>
                  <a:t>则存在常数 </a:t>
                </a:r>
                <a:r>
                  <a:rPr lang="en-US" altLang="zh-CN" dirty="0">
                    <a:latin typeface="Arial" pitchFamily="34" charset="0"/>
                    <a:ea typeface="楷体_GB2312" pitchFamily="49" charset="-122"/>
                  </a:rPr>
                  <a:t>n</a:t>
                </a:r>
                <a:r>
                  <a:rPr lang="pt-BR" altLang="zh-CN" dirty="0">
                    <a:latin typeface="Arial" pitchFamily="34" charset="0"/>
                    <a:ea typeface="楷体_GB2312" pitchFamily="49" charset="-122"/>
                    <a:sym typeface="Symbol" pitchFamily="18" charset="2"/>
                  </a:rPr>
                  <a:t></a:t>
                </a:r>
                <a:r>
                  <a:rPr lang="pt-BR" altLang="zh-CN" dirty="0">
                    <a:latin typeface="Arial" pitchFamily="34" charset="0"/>
                    <a:ea typeface="楷体_GB2312" pitchFamily="49" charset="-122"/>
                  </a:rPr>
                  <a:t>1</a:t>
                </a:r>
                <a:r>
                  <a:rPr lang="pt-BR" altLang="zh-CN" dirty="0"/>
                  <a:t> </a:t>
                </a:r>
                <a:r>
                  <a:rPr lang="en-US" altLang="zh-CN" dirty="0">
                    <a:latin typeface="Arial" pitchFamily="34" charset="0"/>
                    <a:ea typeface="楷体_GB2312" pitchFamily="49" charset="-122"/>
                  </a:rPr>
                  <a:t>, </a:t>
                </a:r>
                <a:r>
                  <a:rPr lang="zh-CN" altLang="en-US" dirty="0">
                    <a:latin typeface="Arial" pitchFamily="34" charset="0"/>
                    <a:ea typeface="楷体_GB2312" pitchFamily="49" charset="-122"/>
                  </a:rPr>
                  <a:t>使得任一长度</a:t>
                </a:r>
              </a:p>
              <a:p>
                <a:pPr>
                  <a:buFont typeface="Wingdings" pitchFamily="2" charset="2"/>
                  <a:buNone/>
                </a:pPr>
                <a:r>
                  <a:rPr lang="zh-CN" altLang="en-US" dirty="0">
                    <a:latin typeface="Arial" pitchFamily="34" charset="0"/>
                    <a:ea typeface="楷体_GB2312" pitchFamily="49" charset="-122"/>
                  </a:rPr>
                  <a:t>     不小于</a:t>
                </a:r>
                <a:r>
                  <a:rPr lang="en-US" altLang="zh-CN" dirty="0">
                    <a:latin typeface="Arial" pitchFamily="34" charset="0"/>
                    <a:ea typeface="楷体_GB2312" pitchFamily="49" charset="-122"/>
                  </a:rPr>
                  <a:t>n </a:t>
                </a:r>
                <a:r>
                  <a:rPr lang="zh-CN" altLang="en-US" dirty="0">
                    <a:latin typeface="Arial" pitchFamily="34" charset="0"/>
                    <a:ea typeface="楷体_GB2312" pitchFamily="49" charset="-122"/>
                  </a:rPr>
                  <a:t>的字符串</a:t>
                </a:r>
                <a:r>
                  <a:rPr lang="en-US" altLang="zh-CN" dirty="0" err="1">
                    <a:latin typeface="Arial" pitchFamily="34" charset="0"/>
                    <a:ea typeface="楷体_GB2312" pitchFamily="49" charset="-122"/>
                  </a:rPr>
                  <a:t>w</a:t>
                </a:r>
                <a:r>
                  <a:rPr lang="en-US" altLang="zh-CN" dirty="0" err="1">
                    <a:latin typeface="Arial" pitchFamily="34" charset="0"/>
                    <a:ea typeface="楷体_GB2312" pitchFamily="49" charset="-122"/>
                    <a:sym typeface="Symbol" pitchFamily="18" charset="2"/>
                  </a:rPr>
                  <a:t></a:t>
                </a:r>
                <a:r>
                  <a:rPr lang="en-US" altLang="zh-CN" dirty="0" err="1">
                    <a:latin typeface="Arial" pitchFamily="34" charset="0"/>
                    <a:ea typeface="楷体_GB2312" pitchFamily="49" charset="-122"/>
                  </a:rPr>
                  <a:t>L</a:t>
                </a:r>
                <a:r>
                  <a:rPr lang="en-US" altLang="zh-CN" dirty="0">
                    <a:latin typeface="Arial" pitchFamily="34" charset="0"/>
                    <a:ea typeface="楷体_GB2312" pitchFamily="49" charset="-122"/>
                  </a:rPr>
                  <a:t>,  |w|</a:t>
                </a:r>
                <a:r>
                  <a:rPr lang="en-US" altLang="zh-CN" dirty="0">
                    <a:latin typeface="Arial" pitchFamily="34" charset="0"/>
                    <a:ea typeface="楷体_GB2312" pitchFamily="49" charset="-122"/>
                    <a:sym typeface="Symbol" pitchFamily="18" charset="2"/>
                  </a:rPr>
                  <a:t>n</a:t>
                </a:r>
                <a:r>
                  <a:rPr lang="en-US" altLang="zh-CN" dirty="0">
                    <a:latin typeface="Arial" pitchFamily="34" charset="0"/>
                    <a:ea typeface="楷体_GB2312" pitchFamily="49" charset="-122"/>
                  </a:rPr>
                  <a:t>, </a:t>
                </a:r>
                <a:r>
                  <a:rPr lang="zh-CN" altLang="en-US" dirty="0">
                    <a:latin typeface="Arial" pitchFamily="34" charset="0"/>
                    <a:ea typeface="楷体_GB2312" pitchFamily="49" charset="-122"/>
                  </a:rPr>
                  <a:t>都可以分成三个</a:t>
                </a:r>
              </a:p>
              <a:p>
                <a:pPr>
                  <a:buFont typeface="Wingdings" pitchFamily="2" charset="2"/>
                  <a:buNone/>
                </a:pPr>
                <a:r>
                  <a:rPr lang="zh-CN" altLang="en-US" dirty="0">
                    <a:latin typeface="Arial" pitchFamily="34" charset="0"/>
                    <a:ea typeface="楷体_GB2312" pitchFamily="49" charset="-122"/>
                  </a:rPr>
                  <a:t>     部分</a:t>
                </a:r>
                <a:r>
                  <a:rPr lang="en-US" altLang="zh-CN" dirty="0">
                    <a:latin typeface="Arial" pitchFamily="34" charset="0"/>
                    <a:ea typeface="楷体_GB2312" pitchFamily="49" charset="-122"/>
                  </a:rPr>
                  <a:t>, </a:t>
                </a:r>
                <a:r>
                  <a:rPr lang="zh-CN" altLang="en-US" dirty="0">
                    <a:latin typeface="Arial" pitchFamily="34" charset="0"/>
                    <a:ea typeface="楷体_GB2312" pitchFamily="49" charset="-122"/>
                  </a:rPr>
                  <a:t>即 </a:t>
                </a:r>
                <a:r>
                  <a:rPr lang="en-US" altLang="zh-CN" dirty="0">
                    <a:latin typeface="Arial" pitchFamily="34" charset="0"/>
                    <a:ea typeface="楷体_GB2312" pitchFamily="49" charset="-122"/>
                  </a:rPr>
                  <a:t>w=xyz, </a:t>
                </a:r>
                <a:r>
                  <a:rPr lang="zh-CN" altLang="en-US" dirty="0">
                    <a:latin typeface="Arial" pitchFamily="34" charset="0"/>
                    <a:ea typeface="楷体_GB2312" pitchFamily="49" charset="-122"/>
                  </a:rPr>
                  <a:t>且满足下列条件</a:t>
                </a:r>
                <a:r>
                  <a:rPr lang="zh-CN" altLang="en-US" dirty="0" smtClean="0">
                    <a:latin typeface="Arial" pitchFamily="34" charset="0"/>
                    <a:ea typeface="楷体_GB2312" pitchFamily="49" charset="-122"/>
                  </a:rPr>
                  <a:t>：</a:t>
                </a:r>
                <a:endParaRPr lang="zh-CN" altLang="en-US" sz="900" dirty="0">
                  <a:latin typeface="Arial" pitchFamily="34" charset="0"/>
                  <a:ea typeface="楷体_GB2312" pitchFamily="49" charset="-122"/>
                </a:endParaRPr>
              </a:p>
              <a:p>
                <a:pPr>
                  <a:buFont typeface="Wingdings" pitchFamily="2" charset="2"/>
                  <a:buNone/>
                </a:pPr>
                <a:r>
                  <a:rPr lang="zh-CN" altLang="en-US" dirty="0">
                    <a:latin typeface="Arial" pitchFamily="34" charset="0"/>
                    <a:ea typeface="楷体_GB2312" pitchFamily="49" charset="-122"/>
                  </a:rPr>
                  <a:t>　 </a:t>
                </a:r>
                <a:r>
                  <a:rPr lang="en-US" altLang="zh-CN" dirty="0">
                    <a:latin typeface="Arial" pitchFamily="34" charset="0"/>
                    <a:ea typeface="楷体_GB2312" pitchFamily="49" charset="-122"/>
                  </a:rPr>
                  <a:t>1.  y</a:t>
                </a:r>
                <a:r>
                  <a:rPr lang="en-US" altLang="zh-CN" dirty="0">
                    <a:latin typeface="Arial" pitchFamily="34" charset="0"/>
                    <a:ea typeface="楷体_GB2312" pitchFamily="49" charset="-122"/>
                    <a:sym typeface="Symbol" pitchFamily="18" charset="2"/>
                  </a:rPr>
                  <a:t></a:t>
                </a:r>
                <a:r>
                  <a:rPr lang="en-US" altLang="zh-CN" dirty="0">
                    <a:latin typeface="Arial" pitchFamily="34" charset="0"/>
                    <a:ea typeface="楷体_GB2312" pitchFamily="49" charset="-122"/>
                  </a:rPr>
                  <a:t>.</a:t>
                </a:r>
              </a:p>
              <a:p>
                <a:pPr>
                  <a:buFont typeface="Wingdings" pitchFamily="2" charset="2"/>
                  <a:buNone/>
                </a:pPr>
                <a:r>
                  <a:rPr lang="en-US" altLang="zh-CN" dirty="0">
                    <a:latin typeface="Arial" pitchFamily="34" charset="0"/>
                    <a:ea typeface="楷体_GB2312" pitchFamily="49" charset="-122"/>
                  </a:rPr>
                  <a:t>     2. |</a:t>
                </a:r>
                <a:r>
                  <a:rPr lang="en-US" altLang="zh-CN" dirty="0" err="1">
                    <a:latin typeface="Arial" pitchFamily="34" charset="0"/>
                    <a:ea typeface="楷体_GB2312" pitchFamily="49" charset="-122"/>
                  </a:rPr>
                  <a:t>xy</a:t>
                </a:r>
                <a:r>
                  <a:rPr lang="en-US" altLang="zh-CN" dirty="0">
                    <a:latin typeface="Arial" pitchFamily="34" charset="0"/>
                    <a:ea typeface="楷体_GB2312" pitchFamily="49" charset="-122"/>
                  </a:rPr>
                  <a:t>| </a:t>
                </a:r>
                <a:r>
                  <a:rPr lang="en-US" altLang="zh-CN" dirty="0">
                    <a:latin typeface="Arial" pitchFamily="34" charset="0"/>
                    <a:ea typeface="楷体_GB2312" pitchFamily="49" charset="-122"/>
                    <a:sym typeface="Symbol" pitchFamily="18" charset="2"/>
                  </a:rPr>
                  <a:t> </a:t>
                </a:r>
                <a:r>
                  <a:rPr lang="en-US" altLang="zh-CN" dirty="0">
                    <a:latin typeface="Arial" pitchFamily="34" charset="0"/>
                    <a:ea typeface="楷体_GB2312" pitchFamily="49" charset="-122"/>
                  </a:rPr>
                  <a:t>n.</a:t>
                </a:r>
              </a:p>
              <a:p>
                <a:pPr>
                  <a:buFont typeface="Wingdings" pitchFamily="2" charset="2"/>
                  <a:buNone/>
                </a:pPr>
                <a:r>
                  <a:rPr lang="en-US" altLang="zh-CN" dirty="0">
                    <a:latin typeface="Arial" pitchFamily="34" charset="0"/>
                    <a:ea typeface="楷体_GB2312" pitchFamily="49" charset="-122"/>
                  </a:rPr>
                  <a:t>     3. </a:t>
                </a:r>
                <a:r>
                  <a:rPr lang="zh-CN" altLang="en-US" dirty="0">
                    <a:latin typeface="Arial" pitchFamily="34" charset="0"/>
                    <a:ea typeface="楷体_GB2312" pitchFamily="49" charset="-122"/>
                  </a:rPr>
                  <a:t>对任何</a:t>
                </a:r>
                <a:r>
                  <a:rPr lang="en-US" altLang="zh-CN" dirty="0">
                    <a:latin typeface="Arial" pitchFamily="34" charset="0"/>
                    <a:ea typeface="楷体_GB2312" pitchFamily="49" charset="-122"/>
                  </a:rPr>
                  <a:t>k </a:t>
                </a:r>
                <a:r>
                  <a:rPr lang="en-US" altLang="zh-CN" dirty="0">
                    <a:latin typeface="Arial" pitchFamily="34" charset="0"/>
                    <a:ea typeface="楷体_GB2312" pitchFamily="49" charset="-122"/>
                    <a:sym typeface="Symbol" pitchFamily="18" charset="2"/>
                  </a:rPr>
                  <a:t></a:t>
                </a:r>
                <a:r>
                  <a:rPr lang="en-US" altLang="zh-CN" dirty="0">
                    <a:latin typeface="Arial" pitchFamily="34" charset="0"/>
                    <a:ea typeface="楷体_GB2312" pitchFamily="49" charset="-122"/>
                  </a:rPr>
                  <a:t>0, </a:t>
                </a:r>
                <a:r>
                  <a:rPr lang="zh-CN" altLang="en-US" dirty="0">
                    <a:latin typeface="Arial" pitchFamily="34" charset="0"/>
                    <a:ea typeface="楷体_GB2312" pitchFamily="49" charset="-122"/>
                  </a:rPr>
                  <a:t>都有 </a:t>
                </a:r>
                <a:r>
                  <a:rPr lang="en-US" altLang="zh-CN" dirty="0" err="1">
                    <a:latin typeface="Arial" pitchFamily="34" charset="0"/>
                    <a:ea typeface="楷体_GB2312" pitchFamily="49" charset="-122"/>
                  </a:rPr>
                  <a:t>xy</a:t>
                </a:r>
                <a:r>
                  <a:rPr lang="en-US" altLang="zh-CN" baseline="30000" dirty="0" err="1">
                    <a:latin typeface="Arial" pitchFamily="34" charset="0"/>
                    <a:ea typeface="楷体_GB2312" pitchFamily="49" charset="-122"/>
                  </a:rPr>
                  <a:t>k</a:t>
                </a:r>
                <a:r>
                  <a:rPr lang="en-US" altLang="zh-CN" dirty="0" err="1">
                    <a:latin typeface="Arial" pitchFamily="34" charset="0"/>
                    <a:ea typeface="楷体_GB2312" pitchFamily="49" charset="-122"/>
                  </a:rPr>
                  <a:t>z</a:t>
                </a:r>
                <a:r>
                  <a:rPr lang="en-US" altLang="zh-CN" dirty="0" err="1">
                    <a:latin typeface="Arial" pitchFamily="34" charset="0"/>
                    <a:ea typeface="楷体_GB2312" pitchFamily="49" charset="-122"/>
                    <a:sym typeface="Symbol" pitchFamily="18" charset="2"/>
                  </a:rPr>
                  <a:t>L</a:t>
                </a:r>
                <a:r>
                  <a:rPr lang="en-US" altLang="zh-CN" dirty="0" smtClean="0">
                    <a:latin typeface="Arial" pitchFamily="34" charset="0"/>
                    <a:ea typeface="楷体_GB2312" pitchFamily="49" charset="-122"/>
                    <a:sym typeface="Symbol" pitchFamily="18" charset="2"/>
                  </a:rPr>
                  <a:t>.</a:t>
                </a:r>
              </a:p>
              <a:p>
                <a:endParaRPr lang="en-US" altLang="zh-CN" b="0" dirty="0" smtClean="0">
                  <a:ea typeface="Cambria Math"/>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6" t="-2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79784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 </a:t>
            </a:r>
            <a:r>
              <a:rPr lang="zh-CN" altLang="en-US" dirty="0" smtClean="0"/>
              <a:t>正规语言的性质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14:m>
                  <m:oMath xmlns:m="http://schemas.openxmlformats.org/officeDocument/2006/math">
                    <m:r>
                      <a:rPr lang="zh-CN" altLang="en-US" i="1" smtClean="0">
                        <a:latin typeface="Cambria Math" panose="02040503050406030204" pitchFamily="18" charset="0"/>
                      </a:rPr>
                      <m:t>泵</m:t>
                    </m:r>
                  </m:oMath>
                </a14:m>
                <a:r>
                  <a:rPr lang="zh-CN" altLang="en-US" dirty="0" smtClean="0">
                    <a:latin typeface="Arial" pitchFamily="34" charset="0"/>
                    <a:ea typeface="楷体_GB2312" pitchFamily="49" charset="-122"/>
                  </a:rPr>
                  <a:t>引理的证明</a:t>
                </a:r>
                <a:endParaRPr lang="en-US" altLang="zh-CN" dirty="0" smtClean="0">
                  <a:latin typeface="Arial" pitchFamily="34" charset="0"/>
                  <a:ea typeface="楷体_GB2312" pitchFamily="49" charset="-122"/>
                </a:endParaRPr>
              </a:p>
              <a:p>
                <a:r>
                  <a:rPr lang="zh-CN" altLang="en-US" dirty="0" smtClean="0">
                    <a:latin typeface="Arial" pitchFamily="34" charset="0"/>
                    <a:ea typeface="楷体_GB2312" pitchFamily="49" charset="-122"/>
                  </a:rPr>
                  <a:t>构造与该正规语言等价的</a:t>
                </a:r>
                <a:r>
                  <a:rPr lang="en-US" altLang="zh-CN" dirty="0" smtClean="0">
                    <a:latin typeface="Arial" pitchFamily="34" charset="0"/>
                    <a:ea typeface="楷体_GB2312" pitchFamily="49" charset="-122"/>
                  </a:rPr>
                  <a:t>DFA  A</a:t>
                </a:r>
              </a:p>
              <a:p>
                <a:r>
                  <a:rPr lang="zh-CN" altLang="en-US" dirty="0" smtClean="0">
                    <a:latin typeface="Arial" pitchFamily="34" charset="0"/>
                    <a:ea typeface="楷体_GB2312" pitchFamily="49" charset="-122"/>
                  </a:rPr>
                  <a:t>取</a:t>
                </a:r>
                <a:r>
                  <a:rPr lang="en-US" altLang="zh-CN" dirty="0" smtClean="0">
                    <a:latin typeface="Arial" pitchFamily="34" charset="0"/>
                    <a:ea typeface="楷体_GB2312" pitchFamily="49" charset="-122"/>
                  </a:rPr>
                  <a:t>n = |Q|</a:t>
                </a:r>
              </a:p>
              <a:p>
                <a:r>
                  <a:rPr lang="zh-CN" altLang="en-US" dirty="0" smtClean="0">
                    <a:latin typeface="Arial" pitchFamily="34" charset="0"/>
                    <a:ea typeface="楷体_GB2312" pitchFamily="49" charset="-122"/>
                  </a:rPr>
                  <a:t>对于长度</a:t>
                </a:r>
                <a:r>
                  <a:rPr lang="en-US" altLang="zh-CN" dirty="0" smtClean="0">
                    <a:latin typeface="Arial" pitchFamily="34" charset="0"/>
                    <a:ea typeface="楷体_GB2312" pitchFamily="49" charset="-122"/>
                  </a:rPr>
                  <a:t>&gt;=n</a:t>
                </a:r>
                <a:r>
                  <a:rPr lang="zh-CN" altLang="en-US" dirty="0" smtClean="0">
                    <a:latin typeface="Arial" pitchFamily="34" charset="0"/>
                    <a:ea typeface="楷体_GB2312" pitchFamily="49" charset="-122"/>
                  </a:rPr>
                  <a:t>的串，找到第一个重复出现的状态</a:t>
                </a:r>
                <a:r>
                  <a:rPr lang="en-US" altLang="zh-CN" dirty="0" smtClean="0">
                    <a:latin typeface="Arial" pitchFamily="34" charset="0"/>
                    <a:ea typeface="楷体_GB2312" pitchFamily="49" charset="-122"/>
                  </a:rPr>
                  <a:t>q</a:t>
                </a:r>
                <a:r>
                  <a:rPr lang="zh-CN" altLang="en-US" dirty="0" smtClean="0">
                    <a:latin typeface="Arial" pitchFamily="34" charset="0"/>
                    <a:ea typeface="楷体_GB2312" pitchFamily="49" charset="-122"/>
                  </a:rPr>
                  <a:t>，</a:t>
                </a:r>
                <a:r>
                  <a:rPr lang="zh-CN" altLang="en-US" dirty="0">
                    <a:latin typeface="Arial" pitchFamily="34" charset="0"/>
                    <a:ea typeface="楷体_GB2312" pitchFamily="49" charset="-122"/>
                  </a:rPr>
                  <a:t>由于状态数只有</a:t>
                </a:r>
                <a:r>
                  <a:rPr lang="en-US" altLang="zh-CN" dirty="0" smtClean="0">
                    <a:latin typeface="Arial" pitchFamily="34" charset="0"/>
                    <a:ea typeface="楷体_GB2312" pitchFamily="49" charset="-122"/>
                  </a:rPr>
                  <a:t>n</a:t>
                </a:r>
                <a:r>
                  <a:rPr lang="zh-CN" altLang="en-US" dirty="0" smtClean="0">
                    <a:latin typeface="Arial" pitchFamily="34" charset="0"/>
                    <a:ea typeface="楷体_GB2312" pitchFamily="49" charset="-122"/>
                  </a:rPr>
                  <a:t>个，</a:t>
                </a:r>
                <a:r>
                  <a:rPr lang="en-US" altLang="zh-CN" dirty="0" smtClean="0">
                    <a:latin typeface="Arial" pitchFamily="34" charset="0"/>
                    <a:ea typeface="楷体_GB2312" pitchFamily="49" charset="-122"/>
                  </a:rPr>
                  <a:t>q</a:t>
                </a:r>
                <a:r>
                  <a:rPr lang="zh-CN" altLang="en-US" dirty="0" smtClean="0">
                    <a:latin typeface="Arial" pitchFamily="34" charset="0"/>
                    <a:ea typeface="楷体_GB2312" pitchFamily="49" charset="-122"/>
                  </a:rPr>
                  <a:t>的位置一定</a:t>
                </a:r>
                <a:r>
                  <a:rPr lang="en-US" altLang="zh-CN" dirty="0" smtClean="0">
                    <a:latin typeface="Arial" pitchFamily="34" charset="0"/>
                    <a:ea typeface="楷体_GB2312" pitchFamily="49" charset="-122"/>
                  </a:rPr>
                  <a:t>&lt;=n</a:t>
                </a:r>
                <a:r>
                  <a:rPr lang="zh-CN" altLang="en-US" dirty="0" smtClean="0">
                    <a:latin typeface="Arial" pitchFamily="34" charset="0"/>
                    <a:ea typeface="楷体_GB2312" pitchFamily="49" charset="-122"/>
                  </a:rPr>
                  <a:t>。</a:t>
                </a:r>
                <a:endParaRPr lang="en-US" altLang="zh-CN" dirty="0" smtClean="0">
                  <a:latin typeface="Arial" pitchFamily="34" charset="0"/>
                  <a:ea typeface="楷体_GB2312" pitchFamily="49" charset="-122"/>
                </a:endParaRPr>
              </a:p>
              <a:p>
                <a:r>
                  <a:rPr lang="zh-CN" altLang="en-US" dirty="0" smtClean="0">
                    <a:latin typeface="Arial" pitchFamily="34" charset="0"/>
                    <a:ea typeface="楷体_GB2312" pitchFamily="49" charset="-122"/>
                  </a:rPr>
                  <a:t>取</a:t>
                </a:r>
                <a:r>
                  <a:rPr lang="en-US" altLang="zh-CN" dirty="0" smtClean="0">
                    <a:latin typeface="Arial" pitchFamily="34" charset="0"/>
                    <a:ea typeface="楷体_GB2312" pitchFamily="49" charset="-122"/>
                  </a:rPr>
                  <a:t>x</a:t>
                </a:r>
                <a:r>
                  <a:rPr lang="zh-CN" altLang="en-US" dirty="0" smtClean="0">
                    <a:latin typeface="Arial" pitchFamily="34" charset="0"/>
                    <a:ea typeface="楷体_GB2312" pitchFamily="49" charset="-122"/>
                  </a:rPr>
                  <a:t>为初始节点到</a:t>
                </a:r>
                <a:r>
                  <a:rPr lang="en-US" altLang="zh-CN" dirty="0" smtClean="0">
                    <a:latin typeface="Arial" pitchFamily="34" charset="0"/>
                    <a:ea typeface="楷体_GB2312" pitchFamily="49" charset="-122"/>
                  </a:rPr>
                  <a:t>q</a:t>
                </a:r>
                <a:r>
                  <a:rPr lang="zh-CN" altLang="en-US" dirty="0" smtClean="0">
                    <a:latin typeface="Arial" pitchFamily="34" charset="0"/>
                    <a:ea typeface="楷体_GB2312" pitchFamily="49" charset="-122"/>
                  </a:rPr>
                  <a:t>第一次出现时得到的字符串，</a:t>
                </a:r>
                <a:r>
                  <a:rPr lang="en-US" altLang="zh-CN" dirty="0" smtClean="0">
                    <a:latin typeface="Arial" pitchFamily="34" charset="0"/>
                    <a:ea typeface="楷体_GB2312" pitchFamily="49" charset="-122"/>
                  </a:rPr>
                  <a:t>y</a:t>
                </a:r>
                <a:r>
                  <a:rPr lang="zh-CN" altLang="en-US" dirty="0" smtClean="0">
                    <a:latin typeface="Arial" pitchFamily="34" charset="0"/>
                    <a:ea typeface="楷体_GB2312" pitchFamily="49" charset="-122"/>
                  </a:rPr>
                  <a:t>为</a:t>
                </a:r>
                <a:r>
                  <a:rPr lang="en-US" altLang="zh-CN" dirty="0" smtClean="0">
                    <a:latin typeface="Arial" pitchFamily="34" charset="0"/>
                    <a:ea typeface="楷体_GB2312" pitchFamily="49" charset="-122"/>
                  </a:rPr>
                  <a:t>q</a:t>
                </a:r>
                <a:r>
                  <a:rPr lang="zh-CN" altLang="en-US" dirty="0" smtClean="0">
                    <a:latin typeface="Arial" pitchFamily="34" charset="0"/>
                    <a:ea typeface="楷体_GB2312" pitchFamily="49" charset="-122"/>
                  </a:rPr>
                  <a:t>第一次出现到第二次出现时得到的字符串。</a:t>
                </a:r>
                <a:r>
                  <a:rPr lang="en-US" altLang="zh-CN" dirty="0">
                    <a:latin typeface="Arial" pitchFamily="34" charset="0"/>
                    <a:ea typeface="楷体_GB2312" pitchFamily="49" charset="-122"/>
                  </a:rPr>
                  <a:t>y</a:t>
                </a:r>
                <a:r>
                  <a:rPr lang="zh-CN" altLang="en-US" dirty="0" smtClean="0">
                    <a:latin typeface="Arial" pitchFamily="34" charset="0"/>
                    <a:ea typeface="楷体_GB2312" pitchFamily="49" charset="-122"/>
                  </a:rPr>
                  <a:t>对应</a:t>
                </a:r>
                <a:r>
                  <a:rPr lang="en-US" altLang="zh-CN" dirty="0" smtClean="0">
                    <a:latin typeface="Arial" pitchFamily="34" charset="0"/>
                    <a:ea typeface="楷体_GB2312" pitchFamily="49" charset="-122"/>
                  </a:rPr>
                  <a:t>DFA</a:t>
                </a:r>
                <a:r>
                  <a:rPr lang="zh-CN" altLang="en-US" dirty="0" smtClean="0">
                    <a:latin typeface="Arial" pitchFamily="34" charset="0"/>
                    <a:ea typeface="楷体_GB2312" pitchFamily="49" charset="-122"/>
                  </a:rPr>
                  <a:t>上的一个环，这个环走若干次都可以被</a:t>
                </a:r>
                <a:r>
                  <a:rPr lang="en-US" altLang="zh-CN" dirty="0" smtClean="0">
                    <a:latin typeface="Arial" pitchFamily="34" charset="0"/>
                    <a:ea typeface="楷体_GB2312" pitchFamily="49" charset="-122"/>
                  </a:rPr>
                  <a:t>DFA</a:t>
                </a:r>
                <a:r>
                  <a:rPr lang="zh-CN" altLang="en-US" dirty="0" smtClean="0">
                    <a:latin typeface="Arial" pitchFamily="34" charset="0"/>
                    <a:ea typeface="楷体_GB2312" pitchFamily="49" charset="-122"/>
                  </a:rPr>
                  <a:t>接受，因此泵引理成立。</a:t>
                </a:r>
                <a:endParaRPr lang="en-US" altLang="zh-CN" b="0" dirty="0" smtClean="0">
                  <a:ea typeface="Cambria Math"/>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6" t="-2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02377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 </a:t>
            </a:r>
            <a:r>
              <a:rPr lang="zh-CN" altLang="en-US" dirty="0" smtClean="0"/>
              <a:t>正规</a:t>
            </a:r>
            <a:r>
              <a:rPr lang="zh-CN" altLang="en-US" dirty="0"/>
              <a:t>语言的性质</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14:m>
                  <m:oMath xmlns:m="http://schemas.openxmlformats.org/officeDocument/2006/math">
                    <m:r>
                      <a:rPr lang="zh-CN" altLang="en-US" i="1" smtClean="0">
                        <a:latin typeface="Cambria Math" panose="02040503050406030204" pitchFamily="18" charset="0"/>
                      </a:rPr>
                      <m:t>利用</m:t>
                    </m:r>
                  </m:oMath>
                </a14:m>
                <a:r>
                  <a:rPr lang="zh-CN" altLang="en-US" b="0" dirty="0" smtClean="0">
                    <a:ea typeface="Cambria Math"/>
                  </a:rPr>
                  <a:t>泵引理证明</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a:rPr>
                          <m:t>𝑎</m:t>
                        </m:r>
                      </m:e>
                      <m:sup>
                        <m:r>
                          <a:rPr lang="en-US" altLang="zh-CN" i="1">
                            <a:latin typeface="Cambria Math"/>
                          </a:rPr>
                          <m:t>𝑛</m:t>
                        </m:r>
                      </m:sup>
                    </m:sSup>
                    <m:sSup>
                      <m:sSupPr>
                        <m:ctrlPr>
                          <a:rPr lang="en-US" altLang="zh-CN" i="1">
                            <a:latin typeface="Cambria Math" panose="02040503050406030204" pitchFamily="18" charset="0"/>
                          </a:rPr>
                        </m:ctrlPr>
                      </m:sSupPr>
                      <m:e>
                        <m:r>
                          <a:rPr lang="en-US" altLang="zh-CN" i="1">
                            <a:latin typeface="Cambria Math"/>
                          </a:rPr>
                          <m:t>𝑏</m:t>
                        </m:r>
                      </m:e>
                      <m:sup>
                        <m:r>
                          <a:rPr lang="en-US" altLang="zh-CN" i="1">
                            <a:latin typeface="Cambria Math"/>
                          </a:rPr>
                          <m:t>𝑛</m:t>
                        </m:r>
                      </m:sup>
                    </m:sSup>
                    <m:r>
                      <a:rPr lang="zh-CN" altLang="en-US" i="1">
                        <a:latin typeface="Cambria Math" panose="02040503050406030204" pitchFamily="18" charset="0"/>
                      </a:rPr>
                      <m:t>不是</m:t>
                    </m:r>
                  </m:oMath>
                </a14:m>
                <a:r>
                  <a:rPr lang="zh-CN" altLang="en-US" dirty="0">
                    <a:latin typeface="+mn-ea"/>
                  </a:rPr>
                  <a:t>正规语言</a:t>
                </a:r>
                <a:endParaRPr lang="en-US" altLang="zh-CN" dirty="0">
                  <a:latin typeface="+mn-ea"/>
                </a:endParaRPr>
              </a:p>
              <a:p>
                <a:pPr eaLnBrk="0" hangingPunct="0"/>
                <a:r>
                  <a:rPr lang="zh-CN" altLang="en-US" dirty="0">
                    <a:latin typeface="Arial" pitchFamily="34" charset="0"/>
                    <a:ea typeface="楷体_GB2312" pitchFamily="49" charset="-122"/>
                  </a:rPr>
                  <a:t>考虑任意的</a:t>
                </a:r>
                <a:r>
                  <a:rPr lang="en-US" altLang="zh-CN" dirty="0">
                    <a:latin typeface="Arial" pitchFamily="34" charset="0"/>
                    <a:ea typeface="楷体_GB2312" pitchFamily="49" charset="-122"/>
                  </a:rPr>
                  <a:t>n</a:t>
                </a:r>
                <a:r>
                  <a:rPr lang="pt-BR" altLang="zh-CN" dirty="0">
                    <a:latin typeface="Arial" pitchFamily="34" charset="0"/>
                    <a:ea typeface="楷体_GB2312" pitchFamily="49" charset="-122"/>
                    <a:sym typeface="Symbol" pitchFamily="18" charset="2"/>
                  </a:rPr>
                  <a:t></a:t>
                </a:r>
                <a:r>
                  <a:rPr lang="pt-BR" altLang="zh-CN" dirty="0">
                    <a:latin typeface="Arial" pitchFamily="34" charset="0"/>
                    <a:ea typeface="楷体_GB2312" pitchFamily="49" charset="-122"/>
                  </a:rPr>
                  <a:t>1</a:t>
                </a:r>
                <a:r>
                  <a:rPr lang="en-US" altLang="zh-CN" dirty="0">
                    <a:latin typeface="Arial" pitchFamily="34" charset="0"/>
                    <a:ea typeface="楷体_GB2312" pitchFamily="49" charset="-122"/>
                  </a:rPr>
                  <a:t>. </a:t>
                </a:r>
              </a:p>
              <a:p>
                <a:pPr eaLnBrk="0" hangingPunct="0"/>
                <a:r>
                  <a:rPr lang="zh-CN" altLang="en-US" dirty="0" smtClean="0">
                    <a:latin typeface="Arial" pitchFamily="34" charset="0"/>
                    <a:ea typeface="楷体_GB2312" pitchFamily="49" charset="-122"/>
                  </a:rPr>
                  <a:t>取</a:t>
                </a:r>
                <a:r>
                  <a:rPr lang="en-US" altLang="zh-CN" dirty="0">
                    <a:latin typeface="Arial" pitchFamily="34" charset="0"/>
                    <a:ea typeface="楷体_GB2312" pitchFamily="49" charset="-122"/>
                  </a:rPr>
                  <a:t>w = </a:t>
                </a:r>
                <a:r>
                  <a:rPr lang="en-US" altLang="zh-CN" dirty="0" err="1" smtClean="0">
                    <a:latin typeface="Arial" pitchFamily="34" charset="0"/>
                    <a:ea typeface="楷体_GB2312" pitchFamily="49" charset="-122"/>
                    <a:sym typeface="Symbol" pitchFamily="18" charset="2"/>
                  </a:rPr>
                  <a:t>a</a:t>
                </a:r>
                <a:r>
                  <a:rPr lang="en-US" altLang="zh-CN" baseline="30000" dirty="0" err="1" smtClean="0">
                    <a:latin typeface="Arial" pitchFamily="34" charset="0"/>
                    <a:ea typeface="楷体_GB2312" pitchFamily="49" charset="-122"/>
                    <a:sym typeface="Symbol" pitchFamily="18" charset="2"/>
                  </a:rPr>
                  <a:t>n</a:t>
                </a:r>
                <a:r>
                  <a:rPr lang="en-US" altLang="zh-CN" dirty="0" err="1">
                    <a:latin typeface="Arial" pitchFamily="34" charset="0"/>
                    <a:ea typeface="楷体_GB2312" pitchFamily="49" charset="-122"/>
                    <a:sym typeface="Symbol" pitchFamily="18" charset="2"/>
                  </a:rPr>
                  <a:t>b</a:t>
                </a:r>
                <a:r>
                  <a:rPr lang="en-US" altLang="zh-CN" baseline="30000" dirty="0" err="1" smtClean="0">
                    <a:latin typeface="Arial" pitchFamily="34" charset="0"/>
                    <a:ea typeface="楷体_GB2312" pitchFamily="49" charset="-122"/>
                    <a:sym typeface="Symbol" pitchFamily="18" charset="2"/>
                  </a:rPr>
                  <a:t>n</a:t>
                </a:r>
                <a:r>
                  <a:rPr lang="en-US" altLang="zh-CN" dirty="0">
                    <a:latin typeface="Arial" pitchFamily="34" charset="0"/>
                    <a:ea typeface="楷体_GB2312" pitchFamily="49" charset="-122"/>
                    <a:sym typeface="Symbol" pitchFamily="18" charset="2"/>
                  </a:rPr>
                  <a:t>. </a:t>
                </a:r>
              </a:p>
              <a:p>
                <a:pPr eaLnBrk="0" hangingPunct="0"/>
                <a:r>
                  <a:rPr lang="zh-CN" altLang="en-US" dirty="0" smtClean="0">
                    <a:latin typeface="Arial" pitchFamily="34" charset="0"/>
                    <a:ea typeface="楷体_GB2312" pitchFamily="49" charset="-122"/>
                  </a:rPr>
                  <a:t>任选</a:t>
                </a:r>
                <a:r>
                  <a:rPr lang="zh-CN" altLang="en-US" dirty="0">
                    <a:latin typeface="Arial" pitchFamily="34" charset="0"/>
                    <a:ea typeface="楷体_GB2312" pitchFamily="49" charset="-122"/>
                  </a:rPr>
                  <a:t>满足条件</a:t>
                </a:r>
                <a:r>
                  <a:rPr lang="en-US" altLang="zh-CN" dirty="0">
                    <a:latin typeface="Arial" pitchFamily="34" charset="0"/>
                    <a:ea typeface="楷体_GB2312" pitchFamily="49" charset="-122"/>
                    <a:sym typeface="Symbol" pitchFamily="18" charset="2"/>
                  </a:rPr>
                  <a:t>w=xyz </a:t>
                </a:r>
                <a:r>
                  <a:rPr lang="en-US" altLang="zh-CN" dirty="0">
                    <a:latin typeface="Arial" pitchFamily="34" charset="0"/>
                    <a:ea typeface="楷体_GB2312" pitchFamily="49" charset="-122"/>
                  </a:rPr>
                  <a:t>y</a:t>
                </a:r>
                <a:r>
                  <a:rPr lang="en-US" altLang="zh-CN" dirty="0">
                    <a:latin typeface="Arial" pitchFamily="34" charset="0"/>
                    <a:ea typeface="楷体_GB2312" pitchFamily="49" charset="-122"/>
                    <a:sym typeface="Symbol" pitchFamily="18" charset="2"/>
                  </a:rPr>
                  <a:t> </a:t>
                </a:r>
                <a:r>
                  <a:rPr lang="en-US" altLang="zh-CN" dirty="0">
                    <a:latin typeface="Arial" pitchFamily="34" charset="0"/>
                    <a:ea typeface="楷体_GB2312" pitchFamily="49" charset="-122"/>
                  </a:rPr>
                  <a:t>|</a:t>
                </a:r>
                <a:r>
                  <a:rPr lang="en-US" altLang="zh-CN" dirty="0" err="1">
                    <a:latin typeface="Arial" pitchFamily="34" charset="0"/>
                    <a:ea typeface="楷体_GB2312" pitchFamily="49" charset="-122"/>
                  </a:rPr>
                  <a:t>xy</a:t>
                </a:r>
                <a:r>
                  <a:rPr lang="en-US" altLang="zh-CN" dirty="0">
                    <a:latin typeface="Arial" pitchFamily="34" charset="0"/>
                    <a:ea typeface="楷体_GB2312" pitchFamily="49" charset="-122"/>
                  </a:rPr>
                  <a:t>| </a:t>
                </a:r>
                <a:r>
                  <a:rPr lang="en-US" altLang="zh-CN" dirty="0">
                    <a:latin typeface="Arial" pitchFamily="34" charset="0"/>
                    <a:ea typeface="楷体_GB2312" pitchFamily="49" charset="-122"/>
                    <a:sym typeface="Symbol" pitchFamily="18" charset="2"/>
                  </a:rPr>
                  <a:t> </a:t>
                </a:r>
                <a:r>
                  <a:rPr lang="en-US" altLang="zh-CN" dirty="0">
                    <a:latin typeface="Arial" pitchFamily="34" charset="0"/>
                    <a:ea typeface="楷体_GB2312" pitchFamily="49" charset="-122"/>
                  </a:rPr>
                  <a:t>n</a:t>
                </a:r>
                <a:r>
                  <a:rPr lang="en-US" altLang="zh-CN" dirty="0">
                    <a:latin typeface="Arial" pitchFamily="34" charset="0"/>
                    <a:ea typeface="楷体_GB2312" pitchFamily="49" charset="-122"/>
                    <a:sym typeface="Symbol" pitchFamily="18" charset="2"/>
                  </a:rPr>
                  <a:t> </a:t>
                </a:r>
                <a:r>
                  <a:rPr lang="zh-CN" altLang="en-US" dirty="0">
                    <a:latin typeface="Arial" pitchFamily="34" charset="0"/>
                    <a:ea typeface="楷体_GB2312" pitchFamily="49" charset="-122"/>
                    <a:sym typeface="Symbol" pitchFamily="18" charset="2"/>
                  </a:rPr>
                  <a:t>的</a:t>
                </a:r>
                <a:r>
                  <a:rPr lang="en-US" altLang="zh-CN" dirty="0" err="1">
                    <a:latin typeface="Arial" pitchFamily="34" charset="0"/>
                    <a:ea typeface="楷体_GB2312" pitchFamily="49" charset="-122"/>
                    <a:sym typeface="Symbol" pitchFamily="18" charset="2"/>
                  </a:rPr>
                  <a:t>x,y,z</a:t>
                </a:r>
                <a:endParaRPr lang="en-US" altLang="zh-CN" dirty="0">
                  <a:latin typeface="Arial" pitchFamily="34" charset="0"/>
                  <a:ea typeface="楷体_GB2312" pitchFamily="49" charset="-122"/>
                  <a:sym typeface="Symbol" pitchFamily="18" charset="2"/>
                </a:endParaRPr>
              </a:p>
              <a:p>
                <a:pPr eaLnBrk="0" hangingPunct="0"/>
                <a:r>
                  <a:rPr lang="zh-CN" altLang="en-US" dirty="0" smtClean="0">
                    <a:latin typeface="Arial" pitchFamily="34" charset="0"/>
                    <a:ea typeface="楷体_GB2312" pitchFamily="49" charset="-122"/>
                  </a:rPr>
                  <a:t>若</a:t>
                </a:r>
                <a:r>
                  <a:rPr lang="zh-CN" altLang="en-US" dirty="0">
                    <a:latin typeface="Arial" pitchFamily="34" charset="0"/>
                    <a:ea typeface="楷体_GB2312" pitchFamily="49" charset="-122"/>
                  </a:rPr>
                  <a:t>取 </a:t>
                </a:r>
                <a:r>
                  <a:rPr lang="en-US" altLang="zh-CN" dirty="0">
                    <a:latin typeface="Arial" pitchFamily="34" charset="0"/>
                    <a:ea typeface="楷体_GB2312" pitchFamily="49" charset="-122"/>
                  </a:rPr>
                  <a:t>k=0, </a:t>
                </a:r>
                <a:r>
                  <a:rPr lang="zh-CN" altLang="en-US" dirty="0">
                    <a:latin typeface="Arial" pitchFamily="34" charset="0"/>
                    <a:ea typeface="楷体_GB2312" pitchFamily="49" charset="-122"/>
                  </a:rPr>
                  <a:t>则有 </a:t>
                </a:r>
                <a:r>
                  <a:rPr lang="en-US" altLang="zh-CN" dirty="0" err="1">
                    <a:latin typeface="Arial" pitchFamily="34" charset="0"/>
                    <a:ea typeface="楷体_GB2312" pitchFamily="49" charset="-122"/>
                  </a:rPr>
                  <a:t>xy</a:t>
                </a:r>
                <a:r>
                  <a:rPr lang="en-US" altLang="zh-CN" baseline="30000" dirty="0" err="1">
                    <a:latin typeface="Arial" pitchFamily="34" charset="0"/>
                    <a:ea typeface="楷体_GB2312" pitchFamily="49" charset="-122"/>
                  </a:rPr>
                  <a:t>k</a:t>
                </a:r>
                <a:r>
                  <a:rPr lang="en-US" altLang="zh-CN" dirty="0" err="1">
                    <a:latin typeface="Arial" pitchFamily="34" charset="0"/>
                    <a:ea typeface="楷体_GB2312" pitchFamily="49" charset="-122"/>
                  </a:rPr>
                  <a:t>z</a:t>
                </a:r>
                <a:r>
                  <a:rPr lang="en-US" altLang="zh-CN" dirty="0">
                    <a:latin typeface="Arial" pitchFamily="34" charset="0"/>
                    <a:ea typeface="楷体_GB2312" pitchFamily="49" charset="-122"/>
                  </a:rPr>
                  <a:t> = </a:t>
                </a:r>
                <a:r>
                  <a:rPr lang="en-US" altLang="zh-CN" dirty="0" err="1">
                    <a:latin typeface="Arial" pitchFamily="34" charset="0"/>
                    <a:ea typeface="楷体_GB2312" pitchFamily="49" charset="-122"/>
                  </a:rPr>
                  <a:t>xz</a:t>
                </a:r>
                <a:r>
                  <a:rPr lang="en-US" altLang="zh-CN" dirty="0">
                    <a:latin typeface="Arial" pitchFamily="34" charset="0"/>
                    <a:ea typeface="楷体_GB2312" pitchFamily="49" charset="-122"/>
                  </a:rPr>
                  <a:t> </a:t>
                </a:r>
                <a:r>
                  <a:rPr lang="en-US" altLang="zh-CN" dirty="0">
                    <a:latin typeface="Arial" pitchFamily="34" charset="0"/>
                    <a:ea typeface="楷体_GB2312" pitchFamily="49" charset="-122"/>
                    <a:sym typeface="Symbol" pitchFamily="18" charset="2"/>
                  </a:rPr>
                  <a:t> </a:t>
                </a:r>
                <a:r>
                  <a:rPr lang="en-US" altLang="zh-CN" dirty="0" smtClean="0">
                    <a:latin typeface="Arial" pitchFamily="34" charset="0"/>
                    <a:ea typeface="楷体_GB2312" pitchFamily="49" charset="-122"/>
                    <a:sym typeface="Symbol" pitchFamily="18" charset="2"/>
                  </a:rPr>
                  <a:t>L</a:t>
                </a:r>
                <a:r>
                  <a:rPr lang="en-US" altLang="zh-CN" baseline="-25000" dirty="0" smtClean="0">
                    <a:latin typeface="Arial" pitchFamily="34" charset="0"/>
                    <a:ea typeface="楷体_GB2312" pitchFamily="49" charset="-122"/>
                    <a:sym typeface="Symbol" pitchFamily="18" charset="2"/>
                  </a:rPr>
                  <a:t>ab</a:t>
                </a:r>
                <a:r>
                  <a:rPr lang="en-US" altLang="zh-CN" dirty="0" smtClean="0">
                    <a:latin typeface="Arial" pitchFamily="34" charset="0"/>
                    <a:ea typeface="楷体_GB2312" pitchFamily="49" charset="-122"/>
                    <a:sym typeface="Symbol" pitchFamily="18" charset="2"/>
                  </a:rPr>
                  <a:t> </a:t>
                </a:r>
                <a:r>
                  <a:rPr lang="en-US" altLang="zh-CN" dirty="0">
                    <a:latin typeface="Arial" pitchFamily="34" charset="0"/>
                    <a:ea typeface="楷体_GB2312" pitchFamily="49" charset="-122"/>
                    <a:sym typeface="Symbol" pitchFamily="18" charset="2"/>
                  </a:rPr>
                  <a:t>(</a:t>
                </a:r>
                <a:r>
                  <a:rPr lang="en-US" altLang="zh-CN" sz="1800" dirty="0">
                    <a:latin typeface="Arial" pitchFamily="34" charset="0"/>
                    <a:ea typeface="楷体_GB2312" pitchFamily="49" charset="-122"/>
                    <a:sym typeface="Symbol" pitchFamily="18" charset="2"/>
                  </a:rPr>
                  <a:t>∵ </a:t>
                </a:r>
                <a:r>
                  <a:rPr lang="en-US" altLang="zh-CN" dirty="0" err="1">
                    <a:latin typeface="Arial" pitchFamily="34" charset="0"/>
                    <a:ea typeface="楷体_GB2312" pitchFamily="49" charset="-122"/>
                  </a:rPr>
                  <a:t>xz</a:t>
                </a:r>
                <a:r>
                  <a:rPr lang="en-US" altLang="zh-CN" dirty="0">
                    <a:latin typeface="Arial" pitchFamily="34" charset="0"/>
                    <a:ea typeface="楷体_GB2312" pitchFamily="49" charset="-122"/>
                  </a:rPr>
                  <a:t> </a:t>
                </a:r>
                <a:r>
                  <a:rPr lang="zh-CN" altLang="en-US" dirty="0" smtClean="0">
                    <a:latin typeface="Arial" pitchFamily="34" charset="0"/>
                    <a:ea typeface="楷体_GB2312" pitchFamily="49" charset="-122"/>
                  </a:rPr>
                  <a:t>中</a:t>
                </a:r>
                <a:r>
                  <a:rPr lang="en-US" altLang="zh-CN" dirty="0" smtClean="0">
                    <a:latin typeface="Arial" pitchFamily="34" charset="0"/>
                    <a:ea typeface="楷体_GB2312" pitchFamily="49" charset="-122"/>
                  </a:rPr>
                  <a:t>a </a:t>
                </a:r>
                <a:r>
                  <a:rPr lang="zh-CN" altLang="en-US" dirty="0" smtClean="0">
                    <a:latin typeface="Arial" pitchFamily="34" charset="0"/>
                    <a:ea typeface="楷体_GB2312" pitchFamily="49" charset="-122"/>
                  </a:rPr>
                  <a:t>比</a:t>
                </a:r>
                <a:r>
                  <a:rPr lang="en-US" altLang="zh-CN" dirty="0" smtClean="0">
                    <a:latin typeface="Arial" pitchFamily="34" charset="0"/>
                    <a:ea typeface="楷体_GB2312" pitchFamily="49" charset="-122"/>
                  </a:rPr>
                  <a:t>b </a:t>
                </a:r>
                <a:r>
                  <a:rPr lang="zh-CN" altLang="en-US" dirty="0">
                    <a:latin typeface="Arial" pitchFamily="34" charset="0"/>
                    <a:ea typeface="楷体_GB2312" pitchFamily="49" charset="-122"/>
                  </a:rPr>
                  <a:t>少</a:t>
                </a:r>
                <a:r>
                  <a:rPr lang="en-US" altLang="zh-CN" dirty="0">
                    <a:latin typeface="Arial" pitchFamily="34" charset="0"/>
                    <a:ea typeface="楷体_GB2312" pitchFamily="49" charset="-122"/>
                    <a:sym typeface="Symbol" pitchFamily="18" charset="2"/>
                  </a:rPr>
                  <a:t>).</a:t>
                </a:r>
              </a:p>
              <a:p>
                <a:endParaRPr lang="en-US" altLang="zh-CN" b="0" dirty="0" smtClean="0">
                  <a:ea typeface="Cambria Math"/>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31" t="-22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60865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 </a:t>
            </a:r>
            <a:r>
              <a:rPr lang="zh-CN" altLang="en-US" dirty="0" smtClean="0"/>
              <a:t>正规</a:t>
            </a:r>
            <a:r>
              <a:rPr lang="zh-CN" altLang="en-US" dirty="0"/>
              <a:t>语言的性质</a:t>
            </a:r>
          </a:p>
        </p:txBody>
      </p:sp>
      <p:sp>
        <p:nvSpPr>
          <p:cNvPr id="3" name="内容占位符 2"/>
          <p:cNvSpPr>
            <a:spLocks noGrp="1"/>
          </p:cNvSpPr>
          <p:nvPr>
            <p:ph idx="1"/>
          </p:nvPr>
        </p:nvSpPr>
        <p:spPr/>
        <p:txBody>
          <a:bodyPr>
            <a:normAutofit/>
          </a:bodyPr>
          <a:lstStyle/>
          <a:p>
            <a:r>
              <a:rPr lang="zh-CN" altLang="en-US" b="0" dirty="0" smtClean="0">
                <a:ea typeface="Cambria Math"/>
              </a:rPr>
              <a:t>泵引理</a:t>
            </a:r>
            <a:r>
              <a:rPr lang="zh-CN" altLang="en-US" dirty="0" smtClean="0">
                <a:ea typeface="Cambria Math"/>
              </a:rPr>
              <a:t>不是正规语言的充分条件</a:t>
            </a:r>
            <a:endParaRPr lang="en-US" altLang="zh-CN" dirty="0">
              <a:ea typeface="Cambria Math"/>
            </a:endParaRPr>
          </a:p>
          <a:p>
            <a:r>
              <a:rPr lang="en-US" altLang="zh-CN" dirty="0" smtClean="0">
                <a:latin typeface="Arial" pitchFamily="34" charset="0"/>
                <a:ea typeface="楷体_GB2312" pitchFamily="49" charset="-122"/>
              </a:rPr>
              <a:t>L </a:t>
            </a:r>
            <a:r>
              <a:rPr lang="en-US" altLang="zh-CN" dirty="0">
                <a:latin typeface="Arial" pitchFamily="34" charset="0"/>
                <a:ea typeface="楷体_GB2312" pitchFamily="49" charset="-122"/>
                <a:cs typeface="Times New Roman" pitchFamily="18" charset="0"/>
                <a:sym typeface="Symbol" pitchFamily="18" charset="2"/>
              </a:rPr>
              <a:t>= {</a:t>
            </a:r>
            <a:r>
              <a:rPr lang="en-US" altLang="zh-CN" dirty="0" err="1">
                <a:latin typeface="Arial" pitchFamily="34" charset="0"/>
                <a:ea typeface="楷体_GB2312" pitchFamily="49" charset="-122"/>
                <a:cs typeface="Times New Roman" pitchFamily="18" charset="0"/>
                <a:sym typeface="Symbol" pitchFamily="18" charset="2"/>
              </a:rPr>
              <a:t>a</a:t>
            </a:r>
            <a:r>
              <a:rPr lang="en-US" altLang="zh-CN" baseline="30000" dirty="0" err="1">
                <a:latin typeface="Arial" pitchFamily="34" charset="0"/>
                <a:ea typeface="楷体_GB2312" pitchFamily="49" charset="-122"/>
                <a:cs typeface="Times New Roman" pitchFamily="18" charset="0"/>
                <a:sym typeface="Symbol" pitchFamily="18" charset="2"/>
              </a:rPr>
              <a:t>i</a:t>
            </a:r>
            <a:r>
              <a:rPr lang="en-US" altLang="zh-CN" baseline="30000" dirty="0">
                <a:latin typeface="Arial" pitchFamily="34" charset="0"/>
                <a:ea typeface="楷体_GB2312" pitchFamily="49" charset="-122"/>
                <a:cs typeface="Times New Roman" pitchFamily="18" charset="0"/>
                <a:sym typeface="Symbol" pitchFamily="18" charset="2"/>
              </a:rPr>
              <a:t> </a:t>
            </a:r>
            <a:r>
              <a:rPr lang="en-US" altLang="zh-CN" dirty="0" err="1">
                <a:latin typeface="Arial" pitchFamily="34" charset="0"/>
                <a:ea typeface="楷体_GB2312" pitchFamily="49" charset="-122"/>
                <a:cs typeface="Times New Roman" pitchFamily="18" charset="0"/>
                <a:sym typeface="Symbol" pitchFamily="18" charset="2"/>
              </a:rPr>
              <a:t>b</a:t>
            </a:r>
            <a:r>
              <a:rPr lang="en-US" altLang="zh-CN" baseline="30000" dirty="0" err="1">
                <a:latin typeface="Arial" pitchFamily="34" charset="0"/>
                <a:ea typeface="楷体_GB2312" pitchFamily="49" charset="-122"/>
                <a:cs typeface="Times New Roman" pitchFamily="18" charset="0"/>
                <a:sym typeface="Symbol" pitchFamily="18" charset="2"/>
              </a:rPr>
              <a:t>j</a:t>
            </a:r>
            <a:r>
              <a:rPr lang="en-US" altLang="zh-CN" baseline="30000" dirty="0">
                <a:latin typeface="Arial" pitchFamily="34" charset="0"/>
                <a:ea typeface="楷体_GB2312" pitchFamily="49" charset="-122"/>
                <a:cs typeface="Times New Roman" pitchFamily="18" charset="0"/>
                <a:sym typeface="Symbol" pitchFamily="18" charset="2"/>
              </a:rPr>
              <a:t> </a:t>
            </a:r>
            <a:r>
              <a:rPr lang="en-US" altLang="zh-CN" dirty="0" err="1">
                <a:latin typeface="Arial" pitchFamily="34" charset="0"/>
                <a:ea typeface="楷体_GB2312" pitchFamily="49" charset="-122"/>
                <a:cs typeface="Times New Roman" pitchFamily="18" charset="0"/>
                <a:sym typeface="Symbol" pitchFamily="18" charset="2"/>
              </a:rPr>
              <a:t>c</a:t>
            </a:r>
            <a:r>
              <a:rPr lang="en-US" altLang="zh-CN" baseline="30000" dirty="0" err="1">
                <a:latin typeface="Arial" pitchFamily="34" charset="0"/>
                <a:ea typeface="楷体_GB2312" pitchFamily="49" charset="-122"/>
                <a:cs typeface="Times New Roman" pitchFamily="18" charset="0"/>
                <a:sym typeface="Symbol" pitchFamily="18" charset="2"/>
              </a:rPr>
              <a:t>k</a:t>
            </a:r>
            <a:r>
              <a:rPr lang="en-US" altLang="zh-CN" baseline="30000" dirty="0">
                <a:latin typeface="Arial" pitchFamily="34" charset="0"/>
                <a:ea typeface="楷体_GB2312" pitchFamily="49" charset="-122"/>
                <a:cs typeface="Times New Roman" pitchFamily="18" charset="0"/>
                <a:sym typeface="Symbol" pitchFamily="18" charset="2"/>
              </a:rPr>
              <a:t> </a:t>
            </a:r>
            <a:r>
              <a:rPr lang="en-US" altLang="zh-CN" dirty="0">
                <a:latin typeface="Arial" pitchFamily="34" charset="0"/>
                <a:ea typeface="楷体_GB2312" pitchFamily="49" charset="-122"/>
                <a:cs typeface="Times New Roman" pitchFamily="18" charset="0"/>
                <a:sym typeface="Symbol" pitchFamily="18" charset="2"/>
              </a:rPr>
              <a:t></a:t>
            </a:r>
            <a:r>
              <a:rPr lang="en-US" altLang="zh-CN" dirty="0" err="1">
                <a:latin typeface="Arial" pitchFamily="34" charset="0"/>
                <a:ea typeface="楷体_GB2312" pitchFamily="49" charset="-122"/>
                <a:cs typeface="Times New Roman" pitchFamily="18" charset="0"/>
                <a:sym typeface="Symbol" pitchFamily="18" charset="2"/>
              </a:rPr>
              <a:t>i,j,k</a:t>
            </a:r>
            <a:r>
              <a:rPr lang="en-US" altLang="zh-CN" dirty="0">
                <a:latin typeface="Arial" pitchFamily="34" charset="0"/>
                <a:ea typeface="楷体_GB2312" pitchFamily="49" charset="-122"/>
                <a:cs typeface="Times New Roman" pitchFamily="18" charset="0"/>
                <a:sym typeface="Symbol" pitchFamily="18" charset="2"/>
              </a:rPr>
              <a:t>  0,</a:t>
            </a:r>
            <a:r>
              <a:rPr lang="zh-CN" altLang="en-US" dirty="0">
                <a:latin typeface="Arial" pitchFamily="34" charset="0"/>
                <a:ea typeface="楷体_GB2312" pitchFamily="49" charset="-122"/>
                <a:sym typeface="Symbol" pitchFamily="18" charset="2"/>
              </a:rPr>
              <a:t>若 </a:t>
            </a:r>
            <a:r>
              <a:rPr lang="en-US" altLang="zh-CN" dirty="0" err="1">
                <a:latin typeface="Arial" pitchFamily="34" charset="0"/>
                <a:ea typeface="楷体_GB2312" pitchFamily="49" charset="-122"/>
                <a:sym typeface="Symbol" pitchFamily="18" charset="2"/>
              </a:rPr>
              <a:t>i</a:t>
            </a:r>
            <a:r>
              <a:rPr lang="en-US" altLang="zh-CN" dirty="0">
                <a:latin typeface="Arial" pitchFamily="34" charset="0"/>
                <a:ea typeface="楷体_GB2312" pitchFamily="49" charset="-122"/>
                <a:sym typeface="Symbol" pitchFamily="18" charset="2"/>
              </a:rPr>
              <a:t>=1 </a:t>
            </a:r>
            <a:r>
              <a:rPr lang="zh-CN" altLang="en-US" dirty="0">
                <a:latin typeface="Arial" pitchFamily="34" charset="0"/>
                <a:ea typeface="楷体_GB2312" pitchFamily="49" charset="-122"/>
                <a:sym typeface="Symbol" pitchFamily="18" charset="2"/>
              </a:rPr>
              <a:t>则 </a:t>
            </a:r>
            <a:r>
              <a:rPr lang="en-US" altLang="zh-CN" dirty="0">
                <a:latin typeface="Arial" pitchFamily="34" charset="0"/>
                <a:ea typeface="楷体_GB2312" pitchFamily="49" charset="-122"/>
                <a:sym typeface="Symbol" pitchFamily="18" charset="2"/>
              </a:rPr>
              <a:t>j=k} </a:t>
            </a:r>
          </a:p>
          <a:p>
            <a:endParaRPr lang="en-US" altLang="zh-CN" b="0" dirty="0" smtClean="0">
              <a:ea typeface="Cambria Math"/>
            </a:endParaRPr>
          </a:p>
        </p:txBody>
      </p:sp>
    </p:spTree>
    <p:extLst>
      <p:ext uri="{BB962C8B-B14F-4D97-AF65-F5344CB8AC3E}">
        <p14:creationId xmlns:p14="http://schemas.microsoft.com/office/powerpoint/2010/main" val="16143990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2.7 </a:t>
            </a:r>
            <a:r>
              <a:rPr lang="zh-CN" altLang="en-US" dirty="0" smtClean="0"/>
              <a:t>正规</a:t>
            </a:r>
            <a:r>
              <a:rPr lang="zh-CN" altLang="en-US" dirty="0"/>
              <a:t>语言</a:t>
            </a:r>
            <a:r>
              <a:rPr lang="zh-CN" altLang="en-US" dirty="0" smtClean="0"/>
              <a:t>的</a:t>
            </a:r>
            <a:r>
              <a:rPr lang="zh-CN" altLang="en-US" dirty="0"/>
              <a:t>应用</a:t>
            </a:r>
          </a:p>
        </p:txBody>
      </p:sp>
      <p:sp>
        <p:nvSpPr>
          <p:cNvPr id="3" name="内容占位符 2"/>
          <p:cNvSpPr>
            <a:spLocks noGrp="1"/>
          </p:cNvSpPr>
          <p:nvPr>
            <p:ph idx="1"/>
          </p:nvPr>
        </p:nvSpPr>
        <p:spPr/>
        <p:txBody>
          <a:bodyPr>
            <a:normAutofit/>
          </a:bodyPr>
          <a:lstStyle/>
          <a:p>
            <a:r>
              <a:rPr lang="zh-CN" altLang="en-US" b="0" dirty="0" smtClean="0">
                <a:ea typeface="Cambria Math"/>
              </a:rPr>
              <a:t>文本搜索</a:t>
            </a:r>
            <a:endParaRPr lang="en-US" altLang="zh-CN" dirty="0">
              <a:ea typeface="Cambria Math"/>
            </a:endParaRPr>
          </a:p>
          <a:p>
            <a:r>
              <a:rPr lang="zh-CN" altLang="en-US" dirty="0" smtClean="0">
                <a:ea typeface="Cambria Math"/>
              </a:rPr>
              <a:t>网页爬虫</a:t>
            </a:r>
            <a:endParaRPr lang="en-US" altLang="zh-CN" dirty="0">
              <a:ea typeface="Cambria Math"/>
            </a:endParaRPr>
          </a:p>
          <a:p>
            <a:r>
              <a:rPr lang="zh-CN" altLang="en-US" b="0" dirty="0" smtClean="0">
                <a:ea typeface="Cambria Math"/>
              </a:rPr>
              <a:t>文件管理</a:t>
            </a:r>
            <a:endParaRPr lang="en-US" altLang="zh-CN" b="0" dirty="0" smtClean="0">
              <a:ea typeface="Cambria Math"/>
            </a:endParaRPr>
          </a:p>
          <a:p>
            <a:r>
              <a:rPr lang="zh-CN" altLang="en-US" dirty="0" smtClean="0">
                <a:ea typeface="Cambria Math"/>
              </a:rPr>
              <a:t>词法分析</a:t>
            </a:r>
            <a:endParaRPr lang="en-US" altLang="zh-CN" b="0" dirty="0" smtClean="0">
              <a:ea typeface="Cambria Math"/>
            </a:endParaRPr>
          </a:p>
        </p:txBody>
      </p:sp>
    </p:spTree>
    <p:extLst>
      <p:ext uri="{BB962C8B-B14F-4D97-AF65-F5344CB8AC3E}">
        <p14:creationId xmlns:p14="http://schemas.microsoft.com/office/powerpoint/2010/main" val="14414969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2.7 </a:t>
            </a:r>
            <a:r>
              <a:rPr lang="zh-CN" altLang="en-US" dirty="0" smtClean="0"/>
              <a:t>正规</a:t>
            </a:r>
            <a:r>
              <a:rPr lang="zh-CN" altLang="en-US" dirty="0"/>
              <a:t>语言的应用</a:t>
            </a:r>
          </a:p>
        </p:txBody>
      </p:sp>
      <p:sp>
        <p:nvSpPr>
          <p:cNvPr id="3" name="内容占位符 2"/>
          <p:cNvSpPr>
            <a:spLocks noGrp="1"/>
          </p:cNvSpPr>
          <p:nvPr>
            <p:ph idx="1"/>
          </p:nvPr>
        </p:nvSpPr>
        <p:spPr/>
        <p:txBody>
          <a:bodyPr>
            <a:normAutofit fontScale="85000" lnSpcReduction="20000"/>
          </a:bodyPr>
          <a:lstStyle/>
          <a:p>
            <a:r>
              <a:rPr lang="en-US" altLang="zh-CN" b="0" dirty="0" smtClean="0">
                <a:ea typeface="Cambria Math"/>
              </a:rPr>
              <a:t>Notepad++</a:t>
            </a:r>
            <a:r>
              <a:rPr lang="zh-CN" altLang="en-US" b="0" dirty="0" smtClean="0">
                <a:ea typeface="Cambria Math"/>
              </a:rPr>
              <a:t>提供正规表达式的搜索</a:t>
            </a:r>
            <a:endParaRPr lang="en-US" altLang="zh-CN" b="0" dirty="0" smtClean="0">
              <a:ea typeface="Cambria Math"/>
            </a:endParaRPr>
          </a:p>
          <a:p>
            <a:r>
              <a:rPr lang="en-US" altLang="zh-CN" dirty="0">
                <a:latin typeface="+mn-ea"/>
              </a:rPr>
              <a:t>. </a:t>
            </a:r>
            <a:r>
              <a:rPr lang="zh-CN" altLang="en-US" dirty="0">
                <a:latin typeface="+mn-ea"/>
              </a:rPr>
              <a:t>匹配任意字符</a:t>
            </a:r>
            <a:r>
              <a:rPr lang="en-US" altLang="zh-CN" dirty="0">
                <a:latin typeface="+mn-ea"/>
              </a:rPr>
              <a:t>.</a:t>
            </a:r>
            <a:r>
              <a:rPr lang="zh-CN" altLang="en-US" dirty="0">
                <a:latin typeface="+mn-ea"/>
              </a:rPr>
              <a:t/>
            </a:r>
            <a:br>
              <a:rPr lang="zh-CN" altLang="en-US" dirty="0">
                <a:latin typeface="+mn-ea"/>
              </a:rPr>
            </a:br>
            <a:r>
              <a:rPr lang="en-US" altLang="zh-CN" dirty="0">
                <a:latin typeface="+mn-ea"/>
              </a:rPr>
              <a:t>| </a:t>
            </a:r>
            <a:r>
              <a:rPr lang="zh-CN" altLang="en-US" dirty="0">
                <a:latin typeface="+mn-ea"/>
              </a:rPr>
              <a:t>匹配表达式左边和右边的字符</a:t>
            </a:r>
            <a:r>
              <a:rPr lang="en-US" altLang="zh-CN" dirty="0">
                <a:latin typeface="+mn-ea"/>
              </a:rPr>
              <a:t>. </a:t>
            </a:r>
            <a:br>
              <a:rPr lang="en-US" altLang="zh-CN" dirty="0">
                <a:latin typeface="+mn-ea"/>
              </a:rPr>
            </a:br>
            <a:r>
              <a:rPr lang="en-US" altLang="zh-CN" dirty="0">
                <a:latin typeface="+mn-ea"/>
              </a:rPr>
              <a:t>[] </a:t>
            </a:r>
            <a:r>
              <a:rPr lang="zh-CN" altLang="en-US" dirty="0">
                <a:latin typeface="+mn-ea"/>
              </a:rPr>
              <a:t>匹配列表之中的任何单个字符</a:t>
            </a:r>
            <a:r>
              <a:rPr lang="en-US" altLang="zh-CN" dirty="0">
                <a:latin typeface="+mn-ea"/>
              </a:rPr>
              <a:t>. </a:t>
            </a:r>
            <a:r>
              <a:rPr lang="zh-CN" altLang="en-US" dirty="0">
                <a:latin typeface="+mn-ea"/>
              </a:rPr>
              <a:t>例如</a:t>
            </a:r>
            <a:r>
              <a:rPr lang="en-US" altLang="zh-CN" dirty="0">
                <a:latin typeface="+mn-ea"/>
              </a:rPr>
              <a:t>, "[</a:t>
            </a:r>
            <a:r>
              <a:rPr lang="en-US" altLang="zh-CN" dirty="0" err="1">
                <a:latin typeface="+mn-ea"/>
              </a:rPr>
              <a:t>ab</a:t>
            </a:r>
            <a:r>
              <a:rPr lang="en-US" altLang="zh-CN" dirty="0">
                <a:latin typeface="+mn-ea"/>
              </a:rPr>
              <a:t>]" </a:t>
            </a:r>
            <a:r>
              <a:rPr lang="zh-CN" altLang="en-US" dirty="0">
                <a:latin typeface="+mn-ea"/>
              </a:rPr>
              <a:t>匹配 </a:t>
            </a:r>
            <a:r>
              <a:rPr lang="en-US" altLang="zh-CN" dirty="0">
                <a:latin typeface="+mn-ea"/>
              </a:rPr>
              <a:t>"a" </a:t>
            </a:r>
            <a:r>
              <a:rPr lang="zh-CN" altLang="en-US" dirty="0">
                <a:latin typeface="+mn-ea"/>
              </a:rPr>
              <a:t>或者 </a:t>
            </a:r>
            <a:r>
              <a:rPr lang="en-US" altLang="zh-CN" dirty="0">
                <a:latin typeface="+mn-ea"/>
              </a:rPr>
              <a:t>"b". "[0-9]" </a:t>
            </a:r>
            <a:r>
              <a:rPr lang="zh-CN" altLang="en-US" dirty="0">
                <a:latin typeface="+mn-ea"/>
              </a:rPr>
              <a:t>匹配任意数字</a:t>
            </a:r>
            <a:r>
              <a:rPr lang="en-US" altLang="zh-CN" dirty="0">
                <a:latin typeface="+mn-ea"/>
              </a:rPr>
              <a:t>.</a:t>
            </a:r>
            <a:r>
              <a:rPr lang="zh-CN" altLang="en-US" dirty="0">
                <a:latin typeface="+mn-ea"/>
              </a:rPr>
              <a:t/>
            </a:r>
            <a:br>
              <a:rPr lang="zh-CN" altLang="en-US" dirty="0">
                <a:latin typeface="+mn-ea"/>
              </a:rPr>
            </a:br>
            <a:r>
              <a:rPr lang="en-US" altLang="zh-CN" dirty="0">
                <a:latin typeface="+mn-ea"/>
              </a:rPr>
              <a:t>[^] </a:t>
            </a:r>
            <a:r>
              <a:rPr lang="zh-CN" altLang="en-US" dirty="0">
                <a:latin typeface="+mn-ea"/>
              </a:rPr>
              <a:t>匹配列表之外的任何单个字符</a:t>
            </a:r>
            <a:r>
              <a:rPr lang="en-US" altLang="zh-CN" dirty="0">
                <a:latin typeface="+mn-ea"/>
              </a:rPr>
              <a:t>. </a:t>
            </a:r>
            <a:r>
              <a:rPr lang="zh-CN" altLang="en-US" dirty="0">
                <a:latin typeface="+mn-ea"/>
              </a:rPr>
              <a:t>例如</a:t>
            </a:r>
            <a:r>
              <a:rPr lang="en-US" altLang="zh-CN" dirty="0">
                <a:latin typeface="+mn-ea"/>
              </a:rPr>
              <a:t>, "[^</a:t>
            </a:r>
            <a:r>
              <a:rPr lang="en-US" altLang="zh-CN" dirty="0" err="1">
                <a:latin typeface="+mn-ea"/>
              </a:rPr>
              <a:t>ab</a:t>
            </a:r>
            <a:r>
              <a:rPr lang="en-US" altLang="zh-CN" dirty="0">
                <a:latin typeface="+mn-ea"/>
              </a:rPr>
              <a:t>]" </a:t>
            </a:r>
            <a:r>
              <a:rPr lang="zh-CN" altLang="en-US" dirty="0">
                <a:latin typeface="+mn-ea"/>
              </a:rPr>
              <a:t>匹配 </a:t>
            </a:r>
            <a:r>
              <a:rPr lang="en-US" altLang="zh-CN" dirty="0">
                <a:latin typeface="+mn-ea"/>
              </a:rPr>
              <a:t>"a" </a:t>
            </a:r>
            <a:r>
              <a:rPr lang="zh-CN" altLang="en-US" dirty="0">
                <a:latin typeface="+mn-ea"/>
              </a:rPr>
              <a:t>和 </a:t>
            </a:r>
            <a:r>
              <a:rPr lang="en-US" altLang="zh-CN" dirty="0">
                <a:latin typeface="+mn-ea"/>
              </a:rPr>
              <a:t>"b" </a:t>
            </a:r>
            <a:r>
              <a:rPr lang="zh-CN" altLang="en-US" dirty="0">
                <a:latin typeface="+mn-ea"/>
              </a:rPr>
              <a:t>以外的字符</a:t>
            </a:r>
            <a:r>
              <a:rPr lang="en-US" altLang="zh-CN" dirty="0">
                <a:latin typeface="+mn-ea"/>
              </a:rPr>
              <a:t>. "[^0-9]" </a:t>
            </a:r>
            <a:r>
              <a:rPr lang="zh-CN" altLang="en-US" dirty="0">
                <a:latin typeface="+mn-ea"/>
              </a:rPr>
              <a:t>匹配任意非数字字符</a:t>
            </a:r>
            <a:r>
              <a:rPr lang="en-US" altLang="zh-CN" dirty="0">
                <a:latin typeface="+mn-ea"/>
              </a:rPr>
              <a:t>.</a:t>
            </a:r>
            <a:r>
              <a:rPr lang="zh-CN" altLang="en-US" dirty="0">
                <a:latin typeface="+mn-ea"/>
              </a:rPr>
              <a:t/>
            </a:r>
            <a:br>
              <a:rPr lang="zh-CN" altLang="en-US" dirty="0">
                <a:latin typeface="+mn-ea"/>
              </a:rPr>
            </a:br>
            <a:r>
              <a:rPr lang="zh-CN" altLang="en-US" dirty="0">
                <a:latin typeface="+mn-ea"/>
              </a:rPr>
              <a:t>* 其左边的字符被匹配任意</a:t>
            </a:r>
            <a:r>
              <a:rPr lang="zh-CN" altLang="en-US" dirty="0" smtClean="0">
                <a:latin typeface="+mn-ea"/>
              </a:rPr>
              <a:t>次</a:t>
            </a:r>
            <a:r>
              <a:rPr lang="en-US" altLang="zh-CN" dirty="0">
                <a:latin typeface="+mn-ea"/>
              </a:rPr>
              <a:t/>
            </a:r>
            <a:br>
              <a:rPr lang="en-US" altLang="zh-CN" dirty="0">
                <a:latin typeface="+mn-ea"/>
              </a:rPr>
            </a:br>
            <a:r>
              <a:rPr lang="en-US" altLang="zh-CN" dirty="0">
                <a:latin typeface="+mn-ea"/>
              </a:rPr>
              <a:t>+ </a:t>
            </a:r>
            <a:r>
              <a:rPr lang="zh-CN" altLang="en-US" dirty="0">
                <a:latin typeface="+mn-ea"/>
              </a:rPr>
              <a:t>其左边的字符被匹配至少一</a:t>
            </a:r>
            <a:r>
              <a:rPr lang="zh-CN" altLang="en-US" dirty="0" smtClean="0">
                <a:latin typeface="+mn-ea"/>
              </a:rPr>
              <a:t>次</a:t>
            </a:r>
            <a:r>
              <a:rPr lang="en-US" altLang="zh-CN" dirty="0">
                <a:latin typeface="+mn-ea"/>
              </a:rPr>
              <a:t/>
            </a:r>
            <a:br>
              <a:rPr lang="en-US" altLang="zh-CN" dirty="0">
                <a:latin typeface="+mn-ea"/>
              </a:rPr>
            </a:br>
            <a:r>
              <a:rPr lang="en-US" altLang="zh-CN" dirty="0">
                <a:latin typeface="+mn-ea"/>
              </a:rPr>
              <a:t>? </a:t>
            </a:r>
            <a:r>
              <a:rPr lang="zh-CN" altLang="en-US" dirty="0">
                <a:latin typeface="+mn-ea"/>
              </a:rPr>
              <a:t>其左边的字符被匹配</a:t>
            </a:r>
            <a:r>
              <a:rPr lang="en-US" altLang="zh-CN" dirty="0">
                <a:latin typeface="+mn-ea"/>
              </a:rPr>
              <a:t>0</a:t>
            </a:r>
            <a:r>
              <a:rPr lang="zh-CN" altLang="en-US" dirty="0">
                <a:latin typeface="+mn-ea"/>
              </a:rPr>
              <a:t>次或者</a:t>
            </a:r>
            <a:r>
              <a:rPr lang="en-US" altLang="zh-CN" dirty="0" smtClean="0">
                <a:latin typeface="+mn-ea"/>
              </a:rPr>
              <a:t>1</a:t>
            </a:r>
            <a:r>
              <a:rPr lang="zh-CN" altLang="en-US" dirty="0" smtClean="0">
                <a:latin typeface="+mn-ea"/>
              </a:rPr>
              <a:t>次</a:t>
            </a:r>
            <a:endParaRPr lang="en-US" altLang="zh-CN" dirty="0" smtClean="0">
              <a:latin typeface="+mn-ea"/>
            </a:endParaRPr>
          </a:p>
          <a:p>
            <a:pPr marL="0" indent="0">
              <a:buNone/>
            </a:pPr>
            <a:endParaRPr lang="en-US" altLang="zh-CN" b="0" dirty="0" smtClean="0">
              <a:latin typeface="+mn-ea"/>
            </a:endParaRPr>
          </a:p>
          <a:p>
            <a:endParaRPr lang="en-US" altLang="zh-CN" b="0" dirty="0" smtClean="0">
              <a:ea typeface="Cambria Math"/>
            </a:endParaRPr>
          </a:p>
        </p:txBody>
      </p:sp>
    </p:spTree>
    <p:extLst>
      <p:ext uri="{BB962C8B-B14F-4D97-AF65-F5344CB8AC3E}">
        <p14:creationId xmlns:p14="http://schemas.microsoft.com/office/powerpoint/2010/main" val="7771419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2.7 </a:t>
            </a:r>
            <a:r>
              <a:rPr lang="zh-CN" altLang="en-US" dirty="0" smtClean="0"/>
              <a:t>正规</a:t>
            </a:r>
            <a:r>
              <a:rPr lang="zh-CN" altLang="en-US" dirty="0"/>
              <a:t>语言的应用</a:t>
            </a:r>
          </a:p>
        </p:txBody>
      </p:sp>
      <p:sp>
        <p:nvSpPr>
          <p:cNvPr id="3" name="内容占位符 2"/>
          <p:cNvSpPr>
            <a:spLocks noGrp="1"/>
          </p:cNvSpPr>
          <p:nvPr>
            <p:ph idx="1"/>
          </p:nvPr>
        </p:nvSpPr>
        <p:spPr/>
        <p:txBody>
          <a:bodyPr>
            <a:normAutofit/>
          </a:bodyPr>
          <a:lstStyle/>
          <a:p>
            <a:r>
              <a:rPr lang="zh-CN" altLang="en-US" b="0" dirty="0" smtClean="0">
                <a:latin typeface="+mn-ea"/>
              </a:rPr>
              <a:t>匹配不含前导</a:t>
            </a:r>
            <a:r>
              <a:rPr lang="en-US" altLang="zh-CN" b="0" dirty="0" smtClean="0">
                <a:latin typeface="+mn-ea"/>
              </a:rPr>
              <a:t>0</a:t>
            </a:r>
            <a:r>
              <a:rPr lang="zh-CN" altLang="en-US" b="0" dirty="0" smtClean="0">
                <a:latin typeface="+mn-ea"/>
              </a:rPr>
              <a:t>的非负</a:t>
            </a:r>
            <a:r>
              <a:rPr lang="zh-CN" altLang="en-US" dirty="0" smtClean="0">
                <a:latin typeface="+mn-ea"/>
              </a:rPr>
              <a:t>整</a:t>
            </a:r>
            <a:r>
              <a:rPr lang="zh-CN" altLang="en-US" b="0" dirty="0" smtClean="0">
                <a:latin typeface="+mn-ea"/>
              </a:rPr>
              <a:t>数</a:t>
            </a:r>
            <a:endParaRPr lang="en-US" altLang="zh-CN" b="0" dirty="0" smtClean="0">
              <a:latin typeface="+mn-ea"/>
            </a:endParaRPr>
          </a:p>
          <a:p>
            <a:pPr lvl="1"/>
            <a:r>
              <a:rPr lang="en-US" altLang="zh-CN" dirty="0" smtClean="0">
                <a:latin typeface="+mn-ea"/>
              </a:rPr>
              <a:t>[1-9][0-9]*|0</a:t>
            </a:r>
          </a:p>
          <a:p>
            <a:r>
              <a:rPr lang="zh-CN" altLang="en-US" dirty="0" smtClean="0">
                <a:latin typeface="+mn-ea"/>
              </a:rPr>
              <a:t>匹配整数</a:t>
            </a:r>
            <a:endParaRPr lang="en-US" altLang="zh-CN" dirty="0" smtClean="0">
              <a:latin typeface="+mn-ea"/>
            </a:endParaRPr>
          </a:p>
          <a:p>
            <a:pPr lvl="1"/>
            <a:r>
              <a:rPr lang="en-US" altLang="zh-CN" dirty="0" smtClean="0">
                <a:latin typeface="+mn-ea"/>
              </a:rPr>
              <a:t>(-?[1-9][0-9]*)|0</a:t>
            </a:r>
          </a:p>
          <a:p>
            <a:r>
              <a:rPr lang="zh-CN" altLang="en-US" dirty="0" smtClean="0">
                <a:latin typeface="+mn-ea"/>
              </a:rPr>
              <a:t>匹配整数或小数</a:t>
            </a:r>
            <a:endParaRPr lang="en-US" altLang="zh-CN" dirty="0">
              <a:latin typeface="+mn-ea"/>
            </a:endParaRPr>
          </a:p>
          <a:p>
            <a:pPr lvl="1"/>
            <a:r>
              <a:rPr lang="en-US" altLang="zh-CN" dirty="0">
                <a:latin typeface="+mn-ea"/>
              </a:rPr>
              <a:t>(</a:t>
            </a:r>
            <a:r>
              <a:rPr lang="en-US" altLang="zh-CN" dirty="0" smtClean="0">
                <a:latin typeface="+mn-ea"/>
              </a:rPr>
              <a:t>(-?[</a:t>
            </a:r>
            <a:r>
              <a:rPr lang="en-US" altLang="zh-CN" dirty="0">
                <a:latin typeface="+mn-ea"/>
              </a:rPr>
              <a:t>1-9][0-9]*)|</a:t>
            </a:r>
            <a:r>
              <a:rPr lang="en-US" altLang="zh-CN" dirty="0" smtClean="0">
                <a:latin typeface="+mn-ea"/>
              </a:rPr>
              <a:t>0)(\.[0-9]+)?</a:t>
            </a:r>
            <a:endParaRPr lang="en-US" altLang="zh-CN" dirty="0">
              <a:latin typeface="+mn-ea"/>
            </a:endParaRPr>
          </a:p>
          <a:p>
            <a:pPr marL="457200" lvl="1" indent="0">
              <a:buNone/>
            </a:pPr>
            <a:endParaRPr lang="en-US" altLang="zh-CN" dirty="0" smtClean="0">
              <a:ea typeface="Cambria Math"/>
            </a:endParaRPr>
          </a:p>
          <a:p>
            <a:pPr lvl="1"/>
            <a:endParaRPr lang="en-US" altLang="zh-CN" b="0" dirty="0" smtClean="0">
              <a:ea typeface="Cambria Math"/>
            </a:endParaRPr>
          </a:p>
        </p:txBody>
      </p:sp>
    </p:spTree>
    <p:extLst>
      <p:ext uri="{BB962C8B-B14F-4D97-AF65-F5344CB8AC3E}">
        <p14:creationId xmlns:p14="http://schemas.microsoft.com/office/powerpoint/2010/main" val="18905983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2.7 </a:t>
            </a:r>
            <a:r>
              <a:rPr lang="zh-CN" altLang="en-US" dirty="0" smtClean="0"/>
              <a:t>正规</a:t>
            </a:r>
            <a:r>
              <a:rPr lang="zh-CN" altLang="en-US" dirty="0"/>
              <a:t>语言的应用</a:t>
            </a:r>
          </a:p>
        </p:txBody>
      </p:sp>
      <p:sp>
        <p:nvSpPr>
          <p:cNvPr id="3" name="内容占位符 2"/>
          <p:cNvSpPr>
            <a:spLocks noGrp="1"/>
          </p:cNvSpPr>
          <p:nvPr>
            <p:ph idx="1"/>
          </p:nvPr>
        </p:nvSpPr>
        <p:spPr/>
        <p:txBody>
          <a:bodyPr>
            <a:normAutofit/>
          </a:bodyPr>
          <a:lstStyle/>
          <a:p>
            <a:r>
              <a:rPr lang="zh-CN" altLang="en-US" b="0" dirty="0" smtClean="0">
                <a:latin typeface="+mn-ea"/>
              </a:rPr>
              <a:t>可以用</a:t>
            </a:r>
            <a:r>
              <a:rPr lang="en-US" altLang="zh-CN" b="0" dirty="0" smtClean="0">
                <a:latin typeface="+mn-ea"/>
              </a:rPr>
              <a:t>python</a:t>
            </a:r>
            <a:r>
              <a:rPr lang="zh-CN" altLang="en-US" b="0" dirty="0" smtClean="0">
                <a:latin typeface="+mn-ea"/>
              </a:rPr>
              <a:t>自带</a:t>
            </a:r>
            <a:r>
              <a:rPr lang="en-US" altLang="zh-CN" b="0" dirty="0" smtClean="0">
                <a:latin typeface="+mn-ea"/>
              </a:rPr>
              <a:t>re</a:t>
            </a:r>
            <a:r>
              <a:rPr lang="zh-CN" altLang="en-US" b="0" dirty="0" smtClean="0">
                <a:latin typeface="+mn-ea"/>
              </a:rPr>
              <a:t>模块实现正规表达式匹配，并对网页内容进行识别。</a:t>
            </a:r>
            <a:endParaRPr lang="en-US" altLang="zh-CN" b="0" dirty="0" smtClean="0">
              <a:latin typeface="+mn-ea"/>
            </a:endParaRPr>
          </a:p>
          <a:p>
            <a:endParaRPr lang="en-US" altLang="zh-CN" dirty="0" smtClean="0">
              <a:ea typeface="Cambria Math"/>
            </a:endParaRPr>
          </a:p>
          <a:p>
            <a:pPr lvl="1"/>
            <a:endParaRPr lang="en-US" altLang="zh-CN" b="0" dirty="0" smtClean="0">
              <a:ea typeface="Cambria Math"/>
            </a:endParaRPr>
          </a:p>
        </p:txBody>
      </p:sp>
    </p:spTree>
    <p:extLst>
      <p:ext uri="{BB962C8B-B14F-4D97-AF65-F5344CB8AC3E}">
        <p14:creationId xmlns:p14="http://schemas.microsoft.com/office/powerpoint/2010/main" val="24948332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2.7 </a:t>
            </a:r>
            <a:r>
              <a:rPr lang="zh-CN" altLang="en-US" dirty="0" smtClean="0"/>
              <a:t>正规</a:t>
            </a:r>
            <a:r>
              <a:rPr lang="zh-CN" altLang="en-US" dirty="0"/>
              <a:t>语言的应用</a:t>
            </a:r>
          </a:p>
        </p:txBody>
      </p:sp>
      <p:sp>
        <p:nvSpPr>
          <p:cNvPr id="3" name="内容占位符 2"/>
          <p:cNvSpPr>
            <a:spLocks noGrp="1"/>
          </p:cNvSpPr>
          <p:nvPr>
            <p:ph idx="1"/>
          </p:nvPr>
        </p:nvSpPr>
        <p:spPr/>
        <p:txBody>
          <a:bodyPr>
            <a:normAutofit/>
          </a:bodyPr>
          <a:lstStyle/>
          <a:p>
            <a:r>
              <a:rPr lang="zh-CN" altLang="en-US" b="0" dirty="0" smtClean="0">
                <a:latin typeface="+mn-ea"/>
              </a:rPr>
              <a:t>在</a:t>
            </a:r>
            <a:r>
              <a:rPr lang="en-US" altLang="zh-CN" b="0" dirty="0" err="1" smtClean="0">
                <a:latin typeface="+mn-ea"/>
              </a:rPr>
              <a:t>linux</a:t>
            </a:r>
            <a:r>
              <a:rPr lang="zh-CN" altLang="en-US" b="0" dirty="0" smtClean="0">
                <a:latin typeface="+mn-ea"/>
              </a:rPr>
              <a:t>系统中，可以用正则表达式搜索文本内容</a:t>
            </a:r>
            <a:endParaRPr lang="en-US" altLang="zh-CN" dirty="0">
              <a:ea typeface="Cambria Math"/>
            </a:endParaRPr>
          </a:p>
          <a:p>
            <a:r>
              <a:rPr lang="zh-CN" altLang="en-US" b="0" dirty="0" smtClean="0">
                <a:latin typeface="Cambria Math"/>
              </a:rPr>
              <a:t>在</a:t>
            </a:r>
            <a:r>
              <a:rPr lang="en-US" altLang="zh-CN" b="0" dirty="0" smtClean="0">
                <a:latin typeface="Cambria Math"/>
              </a:rPr>
              <a:t>windows</a:t>
            </a:r>
            <a:r>
              <a:rPr lang="zh-CN" altLang="en-US" b="0" dirty="0" smtClean="0">
                <a:latin typeface="Cambria Math"/>
              </a:rPr>
              <a:t>系统中，文件名搜索中的</a:t>
            </a:r>
            <a:r>
              <a:rPr lang="en-US" altLang="zh-CN" b="0" dirty="0" smtClean="0">
                <a:latin typeface="Cambria Math"/>
              </a:rPr>
              <a:t>*</a:t>
            </a:r>
            <a:r>
              <a:rPr lang="zh-CN" altLang="en-US" b="0" dirty="0" smtClean="0">
                <a:latin typeface="Cambria Math"/>
              </a:rPr>
              <a:t>实际上就是正规语言中的闭包运算</a:t>
            </a:r>
            <a:endParaRPr lang="en-US" altLang="zh-CN" b="0" dirty="0" smtClean="0">
              <a:latin typeface="Cambria Math"/>
            </a:endParaRPr>
          </a:p>
          <a:p>
            <a:endParaRPr lang="en-US" altLang="zh-CN" b="0" dirty="0" smtClean="0">
              <a:latin typeface="+mn-ea"/>
            </a:endParaRPr>
          </a:p>
        </p:txBody>
      </p:sp>
    </p:spTree>
    <p:extLst>
      <p:ext uri="{BB962C8B-B14F-4D97-AF65-F5344CB8AC3E}">
        <p14:creationId xmlns:p14="http://schemas.microsoft.com/office/powerpoint/2010/main" val="28228649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3305" y="2881885"/>
            <a:ext cx="9905998" cy="1478570"/>
          </a:xfrm>
        </p:spPr>
        <p:txBody>
          <a:bodyPr>
            <a:normAutofit/>
          </a:bodyPr>
          <a:lstStyle/>
          <a:p>
            <a:pPr algn="ctr"/>
            <a:r>
              <a:rPr lang="zh-CN" altLang="en-US" sz="4800" dirty="0" smtClean="0"/>
              <a:t>上下文无关语言与下推自动机</a:t>
            </a:r>
            <a:endParaRPr lang="zh-CN" altLang="en-US" sz="4800" dirty="0"/>
          </a:p>
        </p:txBody>
      </p:sp>
    </p:spTree>
    <p:extLst>
      <p:ext uri="{BB962C8B-B14F-4D97-AF65-F5344CB8AC3E}">
        <p14:creationId xmlns:p14="http://schemas.microsoft.com/office/powerpoint/2010/main" val="1030968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a:t>形式语言</a:t>
            </a:r>
          </a:p>
        </p:txBody>
      </p:sp>
      <p:sp>
        <p:nvSpPr>
          <p:cNvPr id="3" name="内容占位符 2"/>
          <p:cNvSpPr>
            <a:spLocks noGrp="1"/>
          </p:cNvSpPr>
          <p:nvPr>
            <p:ph idx="1"/>
          </p:nvPr>
        </p:nvSpPr>
        <p:spPr/>
        <p:txBody>
          <a:bodyPr/>
          <a:lstStyle/>
          <a:p>
            <a:r>
              <a:rPr lang="en-US" altLang="zh-CN" dirty="0" smtClean="0"/>
              <a:t>{</a:t>
            </a:r>
            <a:r>
              <a:rPr lang="en-US" altLang="zh-CN" dirty="0" err="1" smtClean="0"/>
              <a:t>this,that</a:t>
            </a:r>
            <a:r>
              <a:rPr lang="en-US" altLang="zh-CN" dirty="0" smtClean="0"/>
              <a:t>} </a:t>
            </a:r>
            <a:r>
              <a:rPr lang="zh-CN" altLang="en-US" dirty="0" smtClean="0"/>
              <a:t>就是一个形式语言，在这个语言中只包含两个字符串</a:t>
            </a:r>
            <a:r>
              <a:rPr lang="zh-CN" altLang="en-US" dirty="0"/>
              <a:t>。</a:t>
            </a:r>
            <a:endParaRPr lang="en-US" altLang="zh-CN" dirty="0" smtClean="0"/>
          </a:p>
          <a:p>
            <a:r>
              <a:rPr lang="en-US" altLang="zh-CN" dirty="0" smtClean="0"/>
              <a:t>{233,2333,23333…}(2</a:t>
            </a:r>
            <a:r>
              <a:rPr lang="zh-CN" altLang="en-US" dirty="0" smtClean="0"/>
              <a:t>后面跟多于</a:t>
            </a:r>
            <a:r>
              <a:rPr lang="en-US" altLang="zh-CN" dirty="0" smtClean="0"/>
              <a:t>1</a:t>
            </a:r>
            <a:r>
              <a:rPr lang="zh-CN" altLang="en-US" dirty="0" smtClean="0"/>
              <a:t>个的</a:t>
            </a:r>
            <a:r>
              <a:rPr lang="en-US" altLang="zh-CN" dirty="0" smtClean="0"/>
              <a:t>3) </a:t>
            </a:r>
            <a:r>
              <a:rPr lang="zh-CN" altLang="en-US" dirty="0" smtClean="0"/>
              <a:t>也是一个形式语言，在这个语言中包含无穷多个字符串，其中</a:t>
            </a:r>
            <a:r>
              <a:rPr lang="en-US" altLang="zh-CN" dirty="0" smtClean="0"/>
              <a:t>2333333</a:t>
            </a:r>
            <a:r>
              <a:rPr lang="zh-CN" altLang="en-US" dirty="0" smtClean="0"/>
              <a:t>属于这个语言，而</a:t>
            </a:r>
            <a:r>
              <a:rPr lang="en-US" altLang="zh-CN" dirty="0" smtClean="0"/>
              <a:t>23,2323</a:t>
            </a:r>
            <a:r>
              <a:rPr lang="zh-CN" altLang="en-US" dirty="0" smtClean="0"/>
              <a:t>不属于这个语言。</a:t>
            </a:r>
            <a:endParaRPr lang="en-US" altLang="zh-CN" dirty="0" smtClean="0"/>
          </a:p>
          <a:p>
            <a:r>
              <a:rPr lang="en-US" altLang="zh-CN" dirty="0" smtClean="0"/>
              <a:t>C++</a:t>
            </a:r>
            <a:r>
              <a:rPr lang="zh-CN" altLang="en-US" dirty="0" smtClean="0"/>
              <a:t>语言是一种形式语言</a:t>
            </a:r>
            <a:endParaRPr lang="en-US" altLang="zh-CN" dirty="0" smtClean="0"/>
          </a:p>
          <a:p>
            <a:endParaRPr lang="zh-CN" altLang="en-US" dirty="0"/>
          </a:p>
        </p:txBody>
      </p:sp>
    </p:spTree>
    <p:extLst>
      <p:ext uri="{BB962C8B-B14F-4D97-AF65-F5344CB8AC3E}">
        <p14:creationId xmlns:p14="http://schemas.microsoft.com/office/powerpoint/2010/main" val="29452248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上下文无关语言</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14:m>
                  <m:oMath xmlns:m="http://schemas.openxmlformats.org/officeDocument/2006/math">
                    <m:r>
                      <a:rPr lang="en-US" altLang="zh-CN" i="1" smtClean="0">
                        <a:latin typeface="Cambria Math" panose="02040503050406030204" pitchFamily="18" charset="0"/>
                      </a:rPr>
                      <m:t>𝐺</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e>
                    </m:d>
                  </m:oMath>
                </a14:m>
                <a:endParaRPr lang="en-US" altLang="zh-CN" b="0" dirty="0" smtClean="0">
                  <a:latin typeface="+mn-ea"/>
                </a:endParaRPr>
              </a:p>
              <a:p>
                <a14:m>
                  <m:oMath xmlns:m="http://schemas.openxmlformats.org/officeDocument/2006/math">
                    <m:r>
                      <a:rPr lang="en-US" altLang="zh-CN" i="1">
                        <a:latin typeface="Cambria Math" panose="02040503050406030204" pitchFamily="18" charset="0"/>
                      </a:rPr>
                      <m:t>𝑉</m:t>
                    </m:r>
                    <m:r>
                      <a:rPr lang="zh-CN" altLang="en-US" i="1" smtClean="0">
                        <a:latin typeface="Cambria Math" panose="02040503050406030204" pitchFamily="18" charset="0"/>
                      </a:rPr>
                      <m:t>是</m:t>
                    </m:r>
                  </m:oMath>
                </a14:m>
                <a:r>
                  <a:rPr lang="zh-CN" altLang="en-US" b="0" dirty="0" smtClean="0">
                    <a:latin typeface="+mn-ea"/>
                  </a:rPr>
                  <a:t>有限的非终结符集合，非终结符可以认为是变量符号</a:t>
                </a:r>
                <a:endParaRPr lang="en-US" altLang="zh-CN" b="0" dirty="0" smtClean="0">
                  <a:latin typeface="+mn-ea"/>
                </a:endParaRPr>
              </a:p>
              <a:p>
                <a14:m>
                  <m:oMath xmlns:m="http://schemas.openxmlformats.org/officeDocument/2006/math">
                    <m:r>
                      <a:rPr lang="en-US" altLang="zh-CN" i="1">
                        <a:latin typeface="Cambria Math" panose="02040503050406030204" pitchFamily="18" charset="0"/>
                      </a:rPr>
                      <m:t>𝑇</m:t>
                    </m:r>
                  </m:oMath>
                </a14:m>
                <a:r>
                  <a:rPr lang="zh-CN" altLang="en-US" b="0" dirty="0" smtClean="0">
                    <a:latin typeface="+mn-ea"/>
                  </a:rPr>
                  <a:t>是有限的终结符集合，终结符相当于是字母表</a:t>
                </a:r>
                <a:endParaRPr lang="en-US" altLang="zh-CN" b="0" dirty="0" smtClean="0">
                  <a:latin typeface="+mn-ea"/>
                </a:endParaRPr>
              </a:p>
              <a:p>
                <a14:m>
                  <m:oMath xmlns:m="http://schemas.openxmlformats.org/officeDocument/2006/math">
                    <m:r>
                      <a:rPr lang="en-US" altLang="zh-CN" i="1">
                        <a:latin typeface="Cambria Math" panose="02040503050406030204" pitchFamily="18" charset="0"/>
                      </a:rPr>
                      <m:t>𝑃</m:t>
                    </m:r>
                  </m:oMath>
                </a14:m>
                <a:r>
                  <a:rPr lang="zh-CN" altLang="en-US" b="0" dirty="0" smtClean="0">
                    <a:latin typeface="+mn-ea"/>
                  </a:rPr>
                  <a:t>是产生式的集合，产生式</a:t>
                </a:r>
                <a:r>
                  <a:rPr lang="zh-CN" altLang="en-US" dirty="0" smtClean="0">
                    <a:latin typeface="+mn-ea"/>
                  </a:rPr>
                  <a:t>左边是一个非终结符，右边是若干非终结符中终结符的排列。其意义为可以将产生式左边的非终结符替换为其右边的符号串</a:t>
                </a:r>
                <a:endParaRPr lang="en-US" altLang="zh-CN" dirty="0" smtClean="0">
                  <a:latin typeface="+mn-ea"/>
                </a:endParaRPr>
              </a:p>
              <a:p>
                <a14:m>
                  <m:oMath xmlns:m="http://schemas.openxmlformats.org/officeDocument/2006/math">
                    <m:r>
                      <a:rPr lang="en-US" altLang="zh-CN" i="1">
                        <a:latin typeface="Cambria Math" panose="02040503050406030204" pitchFamily="18" charset="0"/>
                      </a:rPr>
                      <m:t>𝑆</m:t>
                    </m:r>
                  </m:oMath>
                </a14:m>
                <a:r>
                  <a:rPr lang="zh-CN" altLang="en-US" b="0" dirty="0" smtClean="0">
                    <a:latin typeface="+mn-ea"/>
                  </a:rPr>
                  <a:t>是起始符号，</a:t>
                </a:r>
                <a:r>
                  <a:rPr lang="en-US" altLang="zh-CN" dirty="0"/>
                  <a:t> </a:t>
                </a:r>
                <a14:m>
                  <m:oMath xmlns:m="http://schemas.openxmlformats.org/officeDocument/2006/math">
                    <m:r>
                      <a:rPr lang="en-US" altLang="zh-CN" i="1">
                        <a:latin typeface="Cambria Math" panose="02040503050406030204" pitchFamily="18" charset="0"/>
                      </a:rPr>
                      <m:t>𝑆</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𝑃</m:t>
                    </m:r>
                  </m:oMath>
                </a14:m>
                <a:r>
                  <a:rPr lang="zh-CN" altLang="en-US" b="0" dirty="0" smtClean="0">
                    <a:latin typeface="+mn-ea"/>
                  </a:rPr>
                  <a:t>，其意义为推导时的初始符号。</a:t>
                </a:r>
                <a:endParaRPr lang="en-US" altLang="zh-CN" b="0" dirty="0" smtClean="0">
                  <a:latin typeface="+mn-ea"/>
                </a:endParaRPr>
              </a:p>
              <a:p>
                <a:endParaRPr lang="en-US" altLang="zh-CN" b="0" dirty="0" smtClean="0">
                  <a:latin typeface="+mn-ea"/>
                </a:endParaRPr>
              </a:p>
              <a:p>
                <a:endParaRPr lang="en-US" altLang="zh-CN" b="0" dirty="0" smtClean="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31" t="-2238" r="-554" b="-17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85583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上下文无关语言</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41412" y="2249486"/>
                <a:ext cx="9905999" cy="3979297"/>
              </a:xfrm>
            </p:spPr>
            <p:txBody>
              <a:bodyPr>
                <a:normAutofit fontScale="85000" lnSpcReduction="10000"/>
              </a:bodyPr>
              <a:lstStyle/>
              <a:p>
                <a14:m>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a:rPr>
                          <m:t>𝑎</m:t>
                        </m:r>
                      </m:e>
                      <m:sup>
                        <m:r>
                          <a:rPr lang="en-US" altLang="zh-CN" i="1">
                            <a:latin typeface="Cambria Math"/>
                          </a:rPr>
                          <m:t>𝑛</m:t>
                        </m:r>
                      </m:sup>
                    </m:sSup>
                    <m:sSup>
                      <m:sSupPr>
                        <m:ctrlPr>
                          <a:rPr lang="en-US" altLang="zh-CN" i="1">
                            <a:latin typeface="Cambria Math" panose="02040503050406030204" pitchFamily="18" charset="0"/>
                          </a:rPr>
                        </m:ctrlPr>
                      </m:sSupPr>
                      <m:e>
                        <m:r>
                          <a:rPr lang="en-US" altLang="zh-CN" i="1">
                            <a:latin typeface="Cambria Math"/>
                          </a:rPr>
                          <m:t>𝑏</m:t>
                        </m:r>
                      </m:e>
                      <m:sup>
                        <m:r>
                          <a:rPr lang="en-US" altLang="zh-CN" i="1">
                            <a:latin typeface="Cambria Math"/>
                          </a:rPr>
                          <m:t>𝑛</m:t>
                        </m:r>
                      </m:sup>
                    </m:sSup>
                    <m:r>
                      <a:rPr lang="zh-CN" altLang="en-US" i="1">
                        <a:latin typeface="Cambria Math" panose="02040503050406030204" pitchFamily="18" charset="0"/>
                      </a:rPr>
                      <m:t>是上下文无关语言，其产生式集合为</m:t>
                    </m:r>
                    <m:r>
                      <a:rPr lang="en-US" altLang="zh-CN"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𝑎𝑆𝑏</m:t>
                    </m:r>
                    <m:r>
                      <a:rPr lang="en-US" altLang="zh-CN" b="0" i="1" smtClean="0">
                        <a:latin typeface="Cambria Math" panose="02040503050406030204" pitchFamily="18" charset="0"/>
                      </a:rPr>
                      <m:t> | </m:t>
                    </m:r>
                    <m:r>
                      <a:rPr lang="zh-CN" altLang="en-US" b="0" i="1" smtClean="0">
                        <a:latin typeface="Cambria Math" panose="02040503050406030204" pitchFamily="18" charset="0"/>
                      </a:rPr>
                      <m:t>𝜀</m:t>
                    </m:r>
                  </m:oMath>
                </a14:m>
                <a:endParaRPr lang="en-US" altLang="zh-CN" b="0" dirty="0" smtClean="0">
                  <a:latin typeface="+mn-ea"/>
                </a:endParaRPr>
              </a:p>
              <a:p>
                <a:r>
                  <a:rPr lang="zh-CN" altLang="en-US" b="0" dirty="0" smtClean="0">
                    <a:latin typeface="+mn-ea"/>
                  </a:rPr>
                  <a:t>如何产生</a:t>
                </a:r>
                <a14:m>
                  <m:oMath xmlns:m="http://schemas.openxmlformats.org/officeDocument/2006/math">
                    <m:r>
                      <a:rPr lang="en-US" altLang="zh-CN" i="1">
                        <a:latin typeface="Cambria Math" panose="02040503050406030204" pitchFamily="18" charset="0"/>
                      </a:rPr>
                      <m:t>𝑎</m:t>
                    </m:r>
                    <m:r>
                      <a:rPr lang="en-US" altLang="zh-CN" b="0" i="1" smtClean="0">
                        <a:latin typeface="Cambria Math" panose="02040503050406030204" pitchFamily="18" charset="0"/>
                      </a:rPr>
                      <m:t>𝑎𝑎𝑏𝑏𝑏</m:t>
                    </m:r>
                  </m:oMath>
                </a14:m>
                <a:r>
                  <a:rPr lang="en-US" altLang="zh-CN" b="0" dirty="0" smtClean="0">
                    <a:latin typeface="+mn-ea"/>
                  </a:rPr>
                  <a:t>?</a:t>
                </a:r>
              </a:p>
              <a:p>
                <a14:m>
                  <m:oMath xmlns:m="http://schemas.openxmlformats.org/officeDocument/2006/math">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b="0" i="1" smtClean="0">
                        <a:latin typeface="Cambria Math" panose="02040503050406030204" pitchFamily="18" charset="0"/>
                      </a:rPr>
                      <m:t>𝑎𝑆𝑏</m:t>
                    </m:r>
                    <m:r>
                      <a:rPr lang="en-US" altLang="zh-CN" b="0" i="1" smtClean="0">
                        <a:latin typeface="Cambria Math" panose="02040503050406030204" pitchFamily="18" charset="0"/>
                      </a:rPr>
                      <m:t>→</m:t>
                    </m:r>
                    <m:r>
                      <a:rPr lang="en-US" altLang="zh-CN" b="0" i="1" smtClean="0">
                        <a:latin typeface="Cambria Math" panose="02040503050406030204" pitchFamily="18" charset="0"/>
                      </a:rPr>
                      <m:t>𝑎𝑎𝑆𝑏𝑏</m:t>
                    </m:r>
                    <m:r>
                      <a:rPr lang="en-US" altLang="zh-CN" b="0" i="1" smtClean="0">
                        <a:latin typeface="Cambria Math" panose="02040503050406030204" pitchFamily="18" charset="0"/>
                      </a:rPr>
                      <m:t>→</m:t>
                    </m:r>
                    <m:r>
                      <a:rPr lang="en-US" altLang="zh-CN" b="0" i="1" smtClean="0">
                        <a:latin typeface="Cambria Math" panose="02040503050406030204" pitchFamily="18" charset="0"/>
                      </a:rPr>
                      <m:t>𝑎𝑎𝑎𝑆𝑏𝑏𝑏</m:t>
                    </m:r>
                    <m:r>
                      <a:rPr lang="en-US" altLang="zh-CN" b="0" i="1" smtClean="0">
                        <a:latin typeface="Cambria Math" panose="02040503050406030204" pitchFamily="18" charset="0"/>
                      </a:rPr>
                      <m:t>→</m:t>
                    </m:r>
                    <m:r>
                      <a:rPr lang="en-US" altLang="zh-CN" b="0" i="1" smtClean="0">
                        <a:latin typeface="Cambria Math" panose="02040503050406030204" pitchFamily="18" charset="0"/>
                      </a:rPr>
                      <m:t>𝑎𝑎𝑎𝑏𝑏𝑏</m:t>
                    </m:r>
                  </m:oMath>
                </a14:m>
                <a:endParaRPr lang="en-US" altLang="zh-CN" b="0" dirty="0" smtClean="0">
                  <a:latin typeface="+mn-ea"/>
                </a:endParaRPr>
              </a:p>
              <a:p>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a:rPr>
                          <m:t>𝑎</m:t>
                        </m:r>
                      </m:e>
                      <m:sup>
                        <m:r>
                          <a:rPr lang="en-US" altLang="zh-CN" i="1">
                            <a:latin typeface="Cambria Math"/>
                          </a:rPr>
                          <m:t>𝑛</m:t>
                        </m:r>
                      </m:sup>
                    </m:sSup>
                    <m:sSup>
                      <m:sSupPr>
                        <m:ctrlPr>
                          <a:rPr lang="en-US" altLang="zh-CN" i="1">
                            <a:latin typeface="Cambria Math" panose="02040503050406030204" pitchFamily="18" charset="0"/>
                          </a:rPr>
                        </m:ctrlPr>
                      </m:sSupPr>
                      <m:e>
                        <m:r>
                          <a:rPr lang="en-US" altLang="zh-CN" i="1">
                            <a:latin typeface="Cambria Math"/>
                          </a:rPr>
                          <m:t>𝑏</m:t>
                        </m:r>
                      </m:e>
                      <m:sup>
                        <m:r>
                          <a:rPr lang="en-US" altLang="zh-CN" i="1">
                            <a:latin typeface="Cambria Math"/>
                          </a:rPr>
                          <m:t>𝑛</m:t>
                        </m:r>
                        <m:r>
                          <a:rPr lang="en-US" altLang="zh-CN" i="1">
                            <a:latin typeface="Cambria Math" panose="02040503050406030204" pitchFamily="18" charset="0"/>
                          </a:rPr>
                          <m:t>+</m:t>
                        </m:r>
                        <m:r>
                          <m:rPr>
                            <m:sty m:val="p"/>
                          </m:rPr>
                          <a:rPr lang="en-US" altLang="zh-CN" i="1">
                            <a:latin typeface="Cambria Math" panose="02040503050406030204" pitchFamily="18" charset="0"/>
                          </a:rPr>
                          <m:t>m</m:t>
                        </m:r>
                      </m:sup>
                    </m:sSup>
                    <m:sSup>
                      <m:sSupPr>
                        <m:ctrlPr>
                          <a:rPr lang="en-US" altLang="zh-CN" i="1">
                            <a:latin typeface="Cambria Math" panose="02040503050406030204" pitchFamily="18" charset="0"/>
                          </a:rPr>
                        </m:ctrlPr>
                      </m:sSupPr>
                      <m:e>
                        <m:r>
                          <a:rPr lang="en-US" altLang="zh-CN" i="1">
                            <a:latin typeface="Cambria Math"/>
                          </a:rPr>
                          <m:t>𝑎</m:t>
                        </m:r>
                      </m:e>
                      <m:sup>
                        <m:r>
                          <a:rPr lang="en-US" altLang="zh-CN" b="0" i="1" smtClean="0">
                            <a:latin typeface="Cambria Math" panose="02040503050406030204" pitchFamily="18" charset="0"/>
                          </a:rPr>
                          <m:t>𝑚</m:t>
                        </m:r>
                      </m:sup>
                    </m:sSup>
                  </m:oMath>
                </a14:m>
                <a:r>
                  <a:rPr lang="zh-CN" altLang="en-US" b="0" dirty="0" smtClean="0">
                    <a:latin typeface="+mn-ea"/>
                  </a:rPr>
                  <a:t>是上下文无关语言，一个可能的产生式集合为</a:t>
                </a:r>
                <a:endParaRPr lang="en-US" altLang="zh-CN" b="0" dirty="0" smtClean="0">
                  <a:latin typeface="+mn-ea"/>
                </a:endParaRPr>
              </a:p>
              <a:p>
                <a:pPr lvl="1"/>
                <a14:m>
                  <m:oMath xmlns:m="http://schemas.openxmlformats.org/officeDocument/2006/math">
                    <m:r>
                      <a:rPr lang="en-US" altLang="zh-CN" i="1">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𝐴𝐵</m:t>
                    </m:r>
                  </m:oMath>
                </a14:m>
                <a:endParaRPr lang="en-US" altLang="zh-CN" b="0" dirty="0" smtClean="0">
                  <a:latin typeface="+mn-ea"/>
                </a:endParaRPr>
              </a:p>
              <a:p>
                <a:pPr lvl="1"/>
                <a14:m>
                  <m:oMath xmlns:m="http://schemas.openxmlformats.org/officeDocument/2006/math">
                    <m:r>
                      <a:rPr lang="en-US" altLang="zh-CN" i="1">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𝑎𝐴𝑏</m:t>
                    </m:r>
                    <m:r>
                      <a:rPr lang="en-US" altLang="zh-CN" b="0" i="1" smtClean="0">
                        <a:latin typeface="Cambria Math" panose="02040503050406030204" pitchFamily="18" charset="0"/>
                      </a:rPr>
                      <m:t> | </m:t>
                    </m:r>
                    <m:r>
                      <a:rPr lang="zh-CN" altLang="en-US" i="1">
                        <a:latin typeface="Cambria Math" panose="02040503050406030204" pitchFamily="18" charset="0"/>
                      </a:rPr>
                      <m:t>𝜀</m:t>
                    </m:r>
                  </m:oMath>
                </a14:m>
                <a:endParaRPr lang="en-US" altLang="zh-CN" b="0" dirty="0" smtClean="0">
                  <a:latin typeface="+mn-ea"/>
                </a:endParaRPr>
              </a:p>
              <a:p>
                <a:pPr lvl="1"/>
                <a14:m>
                  <m:oMath xmlns:m="http://schemas.openxmlformats.org/officeDocument/2006/math">
                    <m:r>
                      <a:rPr lang="en-US" altLang="zh-CN" b="0" i="1" smtClean="0">
                        <a:latin typeface="Cambria Math" panose="02040503050406030204" pitchFamily="18" charset="0"/>
                      </a:rPr>
                      <m:t>𝐵</m:t>
                    </m:r>
                    <m:r>
                      <a:rPr lang="en-US" altLang="zh-CN" i="1">
                        <a:latin typeface="Cambria Math" panose="02040503050406030204" pitchFamily="18" charset="0"/>
                      </a:rPr>
                      <m:t>→</m:t>
                    </m:r>
                    <m:r>
                      <a:rPr lang="en-US" altLang="zh-CN" b="0" i="1" smtClean="0">
                        <a:latin typeface="Cambria Math" panose="02040503050406030204" pitchFamily="18" charset="0"/>
                      </a:rPr>
                      <m:t>𝑏𝐵𝑎</m:t>
                    </m:r>
                    <m:r>
                      <a:rPr lang="en-US" altLang="zh-CN" b="0" i="1" smtClean="0">
                        <a:latin typeface="Cambria Math" panose="02040503050406030204" pitchFamily="18" charset="0"/>
                      </a:rPr>
                      <m:t> | </m:t>
                    </m:r>
                    <m:r>
                      <a:rPr lang="zh-CN" altLang="en-US" i="1">
                        <a:latin typeface="Cambria Math" panose="02040503050406030204" pitchFamily="18" charset="0"/>
                      </a:rPr>
                      <m:t>𝜀</m:t>
                    </m:r>
                  </m:oMath>
                </a14:m>
                <a:endParaRPr lang="en-US" altLang="zh-CN" dirty="0" smtClean="0">
                  <a:latin typeface="+mn-ea"/>
                </a:endParaRPr>
              </a:p>
              <a:p>
                <a:r>
                  <a:rPr lang="zh-CN" altLang="en-US" dirty="0" smtClean="0">
                    <a:latin typeface="+mn-ea"/>
                  </a:rPr>
                  <a:t>如何产生</a:t>
                </a:r>
                <a14:m>
                  <m:oMath xmlns:m="http://schemas.openxmlformats.org/officeDocument/2006/math">
                    <m:r>
                      <a:rPr lang="en-US" altLang="zh-CN" i="1">
                        <a:latin typeface="Cambria Math" panose="02040503050406030204" pitchFamily="18" charset="0"/>
                      </a:rPr>
                      <m:t>𝑎𝑎𝑏𝑏𝑏𝑎</m:t>
                    </m:r>
                  </m:oMath>
                </a14:m>
                <a:r>
                  <a:rPr lang="en-US" altLang="zh-CN" dirty="0" smtClean="0">
                    <a:latin typeface="+mn-ea"/>
                  </a:rPr>
                  <a:t>?</a:t>
                </a:r>
              </a:p>
              <a:p>
                <a14:m>
                  <m:oMath xmlns:m="http://schemas.openxmlformats.org/officeDocument/2006/math">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𝐴𝐵</m:t>
                    </m:r>
                    <m:r>
                      <a:rPr lang="en-US" altLang="zh-CN" b="0" i="0" smtClean="0">
                        <a:latin typeface="Cambria Math" panose="02040503050406030204" pitchFamily="18" charset="0"/>
                      </a:rPr>
                      <m:t> →</m:t>
                    </m:r>
                    <m:r>
                      <a:rPr lang="en-US" altLang="zh-CN" i="1">
                        <a:latin typeface="Cambria Math" panose="02040503050406030204" pitchFamily="18" charset="0"/>
                      </a:rPr>
                      <m:t>𝑎</m:t>
                    </m:r>
                    <m:r>
                      <a:rPr lang="en-US" altLang="zh-CN" b="0" i="1" smtClean="0">
                        <a:latin typeface="Cambria Math" panose="02040503050406030204" pitchFamily="18" charset="0"/>
                      </a:rPr>
                      <m:t>𝐴𝑏𝐵</m:t>
                    </m:r>
                    <m:r>
                      <a:rPr lang="en-US" altLang="zh-CN" b="0" i="1" smtClean="0">
                        <a:latin typeface="Cambria Math" panose="02040503050406030204" pitchFamily="18" charset="0"/>
                      </a:rPr>
                      <m:t>→</m:t>
                    </m:r>
                    <m:r>
                      <a:rPr lang="en-US" altLang="zh-CN" b="0" i="1" smtClean="0">
                        <a:latin typeface="Cambria Math" panose="02040503050406030204" pitchFamily="18" charset="0"/>
                      </a:rPr>
                      <m:t>𝑎𝑎𝐴𝑏𝑏𝐵</m:t>
                    </m:r>
                    <m:r>
                      <a:rPr lang="en-US" altLang="zh-CN" b="0" i="1" smtClean="0">
                        <a:latin typeface="Cambria Math" panose="02040503050406030204" pitchFamily="18" charset="0"/>
                      </a:rPr>
                      <m:t> →</m:t>
                    </m:r>
                    <m:r>
                      <a:rPr lang="en-US" altLang="zh-CN" b="0" i="1" smtClean="0">
                        <a:latin typeface="Cambria Math" panose="02040503050406030204" pitchFamily="18" charset="0"/>
                      </a:rPr>
                      <m:t>𝑎𝑎𝑏𝑏𝐵</m:t>
                    </m:r>
                    <m:r>
                      <a:rPr lang="en-US" altLang="zh-CN" b="0" i="1" smtClean="0">
                        <a:latin typeface="Cambria Math" panose="02040503050406030204" pitchFamily="18" charset="0"/>
                      </a:rPr>
                      <m:t>→</m:t>
                    </m:r>
                    <m:r>
                      <a:rPr lang="en-US" altLang="zh-CN" b="0" i="1" smtClean="0">
                        <a:latin typeface="Cambria Math" panose="02040503050406030204" pitchFamily="18" charset="0"/>
                      </a:rPr>
                      <m:t>𝑎𝑎𝑏𝑏𝑏𝐵𝑎</m:t>
                    </m:r>
                    <m:r>
                      <a:rPr lang="en-US" altLang="zh-CN" b="0" i="1" smtClean="0">
                        <a:latin typeface="Cambria Math" panose="02040503050406030204" pitchFamily="18" charset="0"/>
                      </a:rPr>
                      <m:t> →</m:t>
                    </m:r>
                    <m:r>
                      <a:rPr lang="en-US" altLang="zh-CN" b="0" i="1" smtClean="0">
                        <a:latin typeface="Cambria Math" panose="02040503050406030204" pitchFamily="18" charset="0"/>
                      </a:rPr>
                      <m:t>𝑎𝑎𝑏𝑏𝑏𝑎</m:t>
                    </m:r>
                  </m:oMath>
                </a14:m>
                <a:endParaRPr lang="en-US" altLang="zh-CN" dirty="0" smtClean="0">
                  <a:latin typeface="+mn-ea"/>
                </a:endParaRPr>
              </a:p>
              <a:p>
                <a:endParaRPr lang="en-US" altLang="zh-CN" dirty="0">
                  <a:latin typeface="+mn-ea"/>
                </a:endParaRPr>
              </a:p>
              <a:p>
                <a:endParaRPr lang="en-US" altLang="zh-CN" b="0" dirty="0" smtClean="0">
                  <a:latin typeface="+mn-ea"/>
                </a:endParaRPr>
              </a:p>
              <a:p>
                <a:endParaRPr lang="en-US" altLang="zh-CN" b="0" dirty="0" smtClean="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41412" y="2249486"/>
                <a:ext cx="9905999" cy="3979297"/>
              </a:xfrm>
              <a:blipFill rotWithShape="0">
                <a:blip r:embed="rId2"/>
                <a:stretch>
                  <a:fillRect l="-862" t="-1378" b="-19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19997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上下文无关语言</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latin typeface="Cambria Math" panose="02040503050406030204" pitchFamily="18" charset="0"/>
                  </a:rPr>
                  <a:t>写出以下上下文无关语言的产生式</a:t>
                </a:r>
                <a:endParaRPr lang="en-US" altLang="zh-CN" b="0" dirty="0" smtClean="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a:rPr>
                              <m:t>𝑎</m:t>
                            </m:r>
                          </m:e>
                          <m:sup>
                            <m:r>
                              <a:rPr lang="en-US" altLang="zh-CN" i="1">
                                <a:latin typeface="Cambria Math"/>
                              </a:rPr>
                              <m:t>𝑛</m:t>
                            </m:r>
                          </m:sup>
                        </m:sSup>
                        <m:sSup>
                          <m:sSupPr>
                            <m:ctrlPr>
                              <a:rPr lang="en-US" altLang="zh-CN" i="1">
                                <a:latin typeface="Cambria Math" panose="02040503050406030204" pitchFamily="18" charset="0"/>
                              </a:rPr>
                            </m:ctrlPr>
                          </m:sSupPr>
                          <m:e>
                            <m:r>
                              <a:rPr lang="en-US" altLang="zh-CN" i="1">
                                <a:latin typeface="Cambria Math"/>
                              </a:rPr>
                              <m:t>𝑏</m:t>
                            </m:r>
                          </m:e>
                          <m:sup>
                            <m:r>
                              <m:rPr>
                                <m:sty m:val="p"/>
                              </m:rPr>
                              <a:rPr lang="en-US" altLang="zh-CN" i="1">
                                <a:latin typeface="Cambria Math" panose="02040503050406030204" pitchFamily="18" charset="0"/>
                              </a:rPr>
                              <m:t>m</m:t>
                            </m:r>
                          </m:sup>
                        </m:sSup>
                        <m:r>
                          <a:rPr lang="en-US" altLang="zh-CN" b="0" i="1" smtClean="0">
                            <a:latin typeface="Cambria Math" panose="02040503050406030204" pitchFamily="18" charset="0"/>
                          </a:rPr>
                          <m:t> </m:t>
                        </m:r>
                      </m:e>
                    </m:d>
                    <m:r>
                      <a:rPr lang="en-US" altLang="zh-CN" b="0" i="1" smtClean="0">
                        <a:latin typeface="Cambria Math" panose="02040503050406030204" pitchFamily="18" charset="0"/>
                      </a:rPr>
                      <m:t> 2</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≤3</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smtClean="0">
                  <a:latin typeface="+mn-ea"/>
                </a:endParaRPr>
              </a:p>
              <a:p>
                <a:pPr lvl="1"/>
                <a14:m>
                  <m:oMath xmlns:m="http://schemas.openxmlformats.org/officeDocument/2006/math">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a:rPr>
                      <m:t>𝑎</m:t>
                    </m:r>
                    <m:r>
                      <a:rPr lang="en-US" altLang="zh-CN" b="0" i="1" smtClean="0">
                        <a:latin typeface="Cambria Math" panose="02040503050406030204" pitchFamily="18" charset="0"/>
                      </a:rPr>
                      <m:t>𝑆𝑏𝑏</m:t>
                    </m:r>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r>
                          <a:rPr lang="en-US" altLang="zh-CN" b="0" i="1" smtClean="0">
                            <a:latin typeface="Cambria Math" panose="02040503050406030204" pitchFamily="18" charset="0"/>
                          </a:rPr>
                          <m:t>𝑎𝑆𝑏𝑏𝑏</m:t>
                        </m:r>
                        <m:r>
                          <a:rPr lang="en-US" altLang="zh-CN" b="0" i="1" smtClean="0">
                            <a:latin typeface="Cambria Math" panose="02040503050406030204" pitchFamily="18" charset="0"/>
                          </a:rPr>
                          <m:t> </m:t>
                        </m:r>
                      </m:e>
                    </m:d>
                    <m:r>
                      <a:rPr lang="en-US" altLang="zh-CN" b="0" i="1" smtClean="0">
                        <a:latin typeface="Cambria Math" panose="02040503050406030204" pitchFamily="18" charset="0"/>
                      </a:rPr>
                      <m:t> </m:t>
                    </m:r>
                    <m:r>
                      <a:rPr lang="zh-CN" altLang="en-US" i="1">
                        <a:latin typeface="Cambria Math" panose="02040503050406030204" pitchFamily="18" charset="0"/>
                      </a:rPr>
                      <m:t>𝜀</m:t>
                    </m:r>
                  </m:oMath>
                </a14:m>
                <a:endParaRPr lang="en-US" altLang="zh-CN" dirty="0" smtClean="0">
                  <a:latin typeface="+mn-ea"/>
                </a:endParaRPr>
              </a:p>
              <a:p>
                <a14:m>
                  <m:oMath xmlns:m="http://schemas.openxmlformats.org/officeDocument/2006/math">
                    <m:r>
                      <a:rPr lang="en-US" altLang="zh-CN" i="1">
                        <a:latin typeface="Cambria Math" panose="02040503050406030204" pitchFamily="18" charset="0"/>
                      </a:rPr>
                      <m:t>𝐿</m:t>
                    </m:r>
                    <m:r>
                      <a:rPr lang="en-US" altLang="zh-CN" i="1">
                        <a:latin typeface="Cambria Math" panose="02040503050406030204" pitchFamily="18" charset="0"/>
                      </a:rPr>
                      <m:t>=</m:t>
                    </m:r>
                    <m:d>
                      <m:dPr>
                        <m:begChr m:val="{"/>
                        <m:endChr m:val="|"/>
                        <m:ctrlPr>
                          <a:rPr lang="en-US" altLang="zh-CN"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a:rPr>
                              <m:t>𝑎</m:t>
                            </m:r>
                          </m:e>
                          <m:sup>
                            <m:r>
                              <a:rPr lang="en-US" altLang="zh-CN" b="0" i="1" smtClean="0">
                                <a:latin typeface="Cambria Math" panose="02040503050406030204" pitchFamily="18" charset="0"/>
                              </a:rPr>
                              <m:t>𝑖</m:t>
                            </m:r>
                          </m:sup>
                        </m:sSup>
                        <m:sSup>
                          <m:sSupPr>
                            <m:ctrlPr>
                              <a:rPr lang="en-US" altLang="zh-CN" i="1">
                                <a:latin typeface="Cambria Math" panose="02040503050406030204" pitchFamily="18" charset="0"/>
                              </a:rPr>
                            </m:ctrlPr>
                          </m:sSupPr>
                          <m:e>
                            <m:r>
                              <a:rPr lang="en-US" altLang="zh-CN" i="1">
                                <a:latin typeface="Cambria Math"/>
                              </a:rPr>
                              <m:t>𝑏</m:t>
                            </m:r>
                          </m:e>
                          <m:sup>
                            <m:r>
                              <a:rPr lang="en-US" altLang="zh-CN" b="0" i="1" smtClean="0">
                                <a:latin typeface="Cambria Math" panose="02040503050406030204" pitchFamily="18" charset="0"/>
                              </a:rPr>
                              <m:t>𝑗</m:t>
                            </m:r>
                          </m:sup>
                        </m:sSup>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𝑐</m:t>
                            </m:r>
                          </m:e>
                          <m:sup>
                            <m:r>
                              <m:rPr>
                                <m:sty m:val="p"/>
                              </m:rPr>
                              <a:rPr lang="en-US" altLang="zh-CN" i="1">
                                <a:latin typeface="Cambria Math" panose="02040503050406030204" pitchFamily="18" charset="0"/>
                              </a:rPr>
                              <m:t>k</m:t>
                            </m:r>
                          </m:sup>
                        </m:sSup>
                      </m:e>
                    </m:d>
                    <m:r>
                      <a:rPr lang="en-US" altLang="zh-CN" i="1">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i="1">
                        <a:latin typeface="Cambria Math" panose="02040503050406030204" pitchFamily="18" charset="0"/>
                      </a:rPr>
                      <m:t>}</m:t>
                    </m:r>
                  </m:oMath>
                </a14:m>
                <a:endParaRPr lang="en-US" altLang="zh-CN" dirty="0" smtClean="0">
                  <a:latin typeface="+mn-ea"/>
                </a:endParaRPr>
              </a:p>
              <a:p>
                <a:pPr lvl="1"/>
                <a14:m>
                  <m:oMath xmlns:m="http://schemas.openxmlformats.org/officeDocument/2006/math">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 | </m:t>
                    </m:r>
                    <m:r>
                      <a:rPr lang="en-US" altLang="zh-CN" b="0" i="1" smtClean="0">
                        <a:latin typeface="Cambria Math" panose="02040503050406030204" pitchFamily="18" charset="0"/>
                      </a:rPr>
                      <m:t>𝑎𝑆𝑐</m:t>
                    </m:r>
                  </m:oMath>
                </a14:m>
                <a:endParaRPr lang="en-US" altLang="zh-CN" b="0" dirty="0" smtClean="0">
                  <a:latin typeface="+mn-ea"/>
                </a:endParaRPr>
              </a:p>
              <a:p>
                <a:pPr lvl="1"/>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 | </m:t>
                    </m:r>
                    <m:r>
                      <a:rPr lang="en-US" altLang="zh-CN" b="0" i="1" smtClean="0">
                        <a:latin typeface="Cambria Math" panose="02040503050406030204" pitchFamily="18" charset="0"/>
                      </a:rPr>
                      <m:t>𝑏𝐴𝑐</m:t>
                    </m:r>
                  </m:oMath>
                </a14:m>
                <a:endParaRPr lang="en-US" altLang="zh-CN" b="0" i="1" dirty="0" smtClean="0">
                  <a:latin typeface="Cambria Math" panose="02040503050406030204" pitchFamily="18" charset="0"/>
                </a:endParaRPr>
              </a:p>
              <a:p>
                <a:pPr lvl="1"/>
                <a14:m>
                  <m:oMath xmlns:m="http://schemas.openxmlformats.org/officeDocument/2006/math">
                    <m:r>
                      <a:rPr lang="en-US" altLang="zh-CN" i="1">
                        <a:latin typeface="Cambria Math" panose="02040503050406030204" pitchFamily="18" charset="0"/>
                      </a:rPr>
                      <m:t>𝐵</m:t>
                    </m:r>
                    <m:r>
                      <a:rPr lang="en-US" altLang="zh-CN" b="0" i="1" smtClean="0">
                        <a:latin typeface="Cambria Math" panose="02040503050406030204" pitchFamily="18" charset="0"/>
                      </a:rPr>
                      <m:t>→</m:t>
                    </m:r>
                    <m:r>
                      <a:rPr lang="zh-CN" altLang="en-US" i="1">
                        <a:latin typeface="Cambria Math" panose="02040503050406030204" pitchFamily="18" charset="0"/>
                      </a:rPr>
                      <m:t>𝜀</m:t>
                    </m:r>
                    <m:r>
                      <a:rPr lang="en-US" altLang="zh-CN" b="0" i="1" smtClean="0">
                        <a:latin typeface="Cambria Math" panose="02040503050406030204" pitchFamily="18" charset="0"/>
                      </a:rPr>
                      <m:t> | </m:t>
                    </m:r>
                    <m:r>
                      <a:rPr lang="en-US" altLang="zh-CN" b="0" i="1" smtClean="0">
                        <a:latin typeface="Cambria Math" panose="02040503050406030204" pitchFamily="18" charset="0"/>
                      </a:rPr>
                      <m:t>𝐵𝑐</m:t>
                    </m:r>
                  </m:oMath>
                </a14:m>
                <a:endParaRPr lang="en-US" altLang="zh-CN" dirty="0">
                  <a:latin typeface="+mn-ea"/>
                </a:endParaRPr>
              </a:p>
              <a:p>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b="0" dirty="0" smtClean="0">
                  <a:latin typeface="+mn-ea"/>
                </a:endParaRPr>
              </a:p>
              <a:p>
                <a:endParaRPr lang="en-US" altLang="zh-CN" b="0" dirty="0" smtClean="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31" t="-2238" b="-1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56955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上下文无关语言</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latin typeface="+mn-ea"/>
                  </a:rPr>
                  <a:t>由所有这样的字符串组成的语言：</a:t>
                </a:r>
                <a:endParaRPr lang="en-US" altLang="zh-CN" dirty="0" smtClean="0">
                  <a:latin typeface="+mn-ea"/>
                </a:endParaRPr>
              </a:p>
              <a:p>
                <a:pPr lvl="1"/>
                <a:r>
                  <a:rPr lang="zh-CN" altLang="en-US" dirty="0" smtClean="0">
                    <a:latin typeface="+mn-ea"/>
                  </a:rPr>
                  <a:t>该字符串仅由</a:t>
                </a:r>
                <a:r>
                  <a:rPr lang="en-US" altLang="zh-CN" dirty="0" smtClean="0">
                    <a:latin typeface="+mn-ea"/>
                  </a:rPr>
                  <a:t>a</a:t>
                </a:r>
                <a:r>
                  <a:rPr lang="zh-CN" altLang="en-US" dirty="0" smtClean="0">
                    <a:latin typeface="+mn-ea"/>
                  </a:rPr>
                  <a:t>和</a:t>
                </a:r>
                <a:r>
                  <a:rPr lang="en-US" altLang="zh-CN" dirty="0" smtClean="0">
                    <a:latin typeface="+mn-ea"/>
                  </a:rPr>
                  <a:t>b</a:t>
                </a:r>
                <a:r>
                  <a:rPr lang="zh-CN" altLang="en-US" dirty="0" smtClean="0">
                    <a:latin typeface="+mn-ea"/>
                  </a:rPr>
                  <a:t>组成</a:t>
                </a:r>
                <a:endParaRPr lang="en-US" altLang="zh-CN" dirty="0" smtClean="0">
                  <a:latin typeface="+mn-ea"/>
                </a:endParaRPr>
              </a:p>
              <a:p>
                <a:pPr lvl="1"/>
                <a:r>
                  <a:rPr lang="en-US" altLang="zh-CN" dirty="0" smtClean="0">
                    <a:latin typeface="+mn-ea"/>
                  </a:rPr>
                  <a:t>a</a:t>
                </a:r>
                <a:r>
                  <a:rPr lang="zh-CN" altLang="en-US" dirty="0" smtClean="0">
                    <a:latin typeface="+mn-ea"/>
                  </a:rPr>
                  <a:t>和</a:t>
                </a:r>
                <a:r>
                  <a:rPr lang="en-US" altLang="zh-CN" dirty="0" smtClean="0">
                    <a:latin typeface="+mn-ea"/>
                  </a:rPr>
                  <a:t>b</a:t>
                </a:r>
                <a:r>
                  <a:rPr lang="zh-CN" altLang="en-US" dirty="0" smtClean="0">
                    <a:latin typeface="+mn-ea"/>
                  </a:rPr>
                  <a:t>的数量相同</a:t>
                </a:r>
                <a:endParaRPr lang="en-US" altLang="zh-CN" dirty="0">
                  <a:latin typeface="+mn-ea"/>
                </a:endParaRPr>
              </a:p>
              <a:p>
                <a:r>
                  <a:rPr lang="zh-CN" altLang="en-US" dirty="0" smtClean="0">
                    <a:latin typeface="+mn-ea"/>
                  </a:rPr>
                  <a:t>假设某字符串以</a:t>
                </a:r>
                <a:r>
                  <a:rPr lang="en-US" altLang="zh-CN" dirty="0" smtClean="0">
                    <a:latin typeface="+mn-ea"/>
                  </a:rPr>
                  <a:t>a</a:t>
                </a:r>
                <a:r>
                  <a:rPr lang="zh-CN" altLang="en-US" dirty="0" smtClean="0">
                    <a:latin typeface="+mn-ea"/>
                  </a:rPr>
                  <a:t>开头，则必然存在一个位置上的</a:t>
                </a:r>
                <a:r>
                  <a:rPr lang="en-US" altLang="zh-CN" dirty="0" smtClean="0">
                    <a:latin typeface="+mn-ea"/>
                  </a:rPr>
                  <a:t>b</a:t>
                </a:r>
                <a:r>
                  <a:rPr lang="zh-CN" altLang="en-US" dirty="0" smtClean="0">
                    <a:latin typeface="+mn-ea"/>
                  </a:rPr>
                  <a:t>，设其位置为</a:t>
                </a:r>
                <a:r>
                  <a:rPr lang="en-US" altLang="zh-CN" dirty="0" err="1" smtClean="0">
                    <a:latin typeface="+mn-ea"/>
                  </a:rPr>
                  <a:t>i</a:t>
                </a:r>
                <a:r>
                  <a:rPr lang="zh-CN" altLang="en-US" dirty="0" smtClean="0">
                    <a:latin typeface="+mn-ea"/>
                  </a:rPr>
                  <a:t>，使得</a:t>
                </a:r>
                <a:r>
                  <a:rPr lang="en-US" altLang="zh-CN" dirty="0" smtClean="0">
                    <a:latin typeface="+mn-ea"/>
                  </a:rPr>
                  <a:t>(1,i)</a:t>
                </a:r>
                <a:r>
                  <a:rPr lang="zh-CN" altLang="en-US" dirty="0" smtClean="0">
                    <a:latin typeface="+mn-ea"/>
                  </a:rPr>
                  <a:t>和</a:t>
                </a:r>
                <a:r>
                  <a:rPr lang="en-US" altLang="zh-CN" dirty="0" smtClean="0">
                    <a:latin typeface="+mn-ea"/>
                  </a:rPr>
                  <a:t>(i+1,n)</a:t>
                </a:r>
                <a:r>
                  <a:rPr lang="zh-CN" altLang="en-US" dirty="0" smtClean="0">
                    <a:latin typeface="+mn-ea"/>
                  </a:rPr>
                  <a:t>中的</a:t>
                </a:r>
                <a:r>
                  <a:rPr lang="en-US" altLang="zh-CN" dirty="0" smtClean="0">
                    <a:latin typeface="+mn-ea"/>
                  </a:rPr>
                  <a:t>a</a:t>
                </a:r>
                <a:r>
                  <a:rPr lang="zh-CN" altLang="en-US" dirty="0" smtClean="0">
                    <a:latin typeface="+mn-ea"/>
                  </a:rPr>
                  <a:t>和</a:t>
                </a:r>
                <a:r>
                  <a:rPr lang="en-US" altLang="zh-CN" dirty="0" smtClean="0">
                    <a:latin typeface="+mn-ea"/>
                  </a:rPr>
                  <a:t>b</a:t>
                </a:r>
                <a:r>
                  <a:rPr lang="zh-CN" altLang="en-US" dirty="0" smtClean="0">
                    <a:latin typeface="+mn-ea"/>
                  </a:rPr>
                  <a:t>的数量均相同</a:t>
                </a:r>
                <a:endParaRPr lang="en-US" altLang="zh-CN" dirty="0" smtClean="0">
                  <a:latin typeface="+mn-ea"/>
                </a:endParaRPr>
              </a:p>
              <a:p>
                <a:pPr lvl="1"/>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𝑎𝑆𝑏𝑆</m:t>
                    </m:r>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r>
                          <a:rPr lang="en-US" altLang="zh-CN" b="0" i="1" smtClean="0">
                            <a:latin typeface="Cambria Math" panose="02040503050406030204" pitchFamily="18" charset="0"/>
                          </a:rPr>
                          <m:t>𝑏𝑆𝑎𝑆</m:t>
                        </m:r>
                        <m:r>
                          <a:rPr lang="en-US" altLang="zh-CN" b="0" i="1" smtClean="0">
                            <a:latin typeface="Cambria Math" panose="02040503050406030204" pitchFamily="18" charset="0"/>
                          </a:rPr>
                          <m:t> </m:t>
                        </m:r>
                      </m:e>
                    </m:d>
                    <m:r>
                      <a:rPr lang="en-US" altLang="zh-CN" b="0" i="1" smtClean="0">
                        <a:latin typeface="Cambria Math" panose="02040503050406030204" pitchFamily="18" charset="0"/>
                      </a:rPr>
                      <m:t> </m:t>
                    </m:r>
                    <m:r>
                      <a:rPr lang="zh-CN" altLang="en-US" b="0" i="1" smtClean="0">
                        <a:latin typeface="Cambria Math" panose="02040503050406030204" pitchFamily="18" charset="0"/>
                      </a:rPr>
                      <m:t>𝜀</m:t>
                    </m:r>
                  </m:oMath>
                </a14:m>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b="0" dirty="0" smtClean="0">
                  <a:latin typeface="+mn-ea"/>
                </a:endParaRPr>
              </a:p>
              <a:p>
                <a:endParaRPr lang="en-US" altLang="zh-CN" b="0" dirty="0" smtClean="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31" t="-2238"/>
                </a:stretch>
              </a:blipFill>
            </p:spPr>
            <p:txBody>
              <a:bodyPr/>
              <a:lstStyle/>
              <a:p>
                <a:r>
                  <a:rPr lang="zh-CN" altLang="en-US">
                    <a:noFill/>
                  </a:rPr>
                  <a:t> </a:t>
                </a:r>
              </a:p>
            </p:txBody>
          </p:sp>
        </mc:Fallback>
      </mc:AlternateContent>
      <p:sp>
        <p:nvSpPr>
          <p:cNvPr id="4" name="文本框 3"/>
          <p:cNvSpPr txBox="1"/>
          <p:nvPr/>
        </p:nvSpPr>
        <p:spPr>
          <a:xfrm>
            <a:off x="5631255" y="2974063"/>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34864061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上下文无关语言</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zh-CN" altLang="en-US" dirty="0" smtClean="0">
                    <a:latin typeface="+mn-ea"/>
                  </a:rPr>
                  <a:t>若要求</a:t>
                </a:r>
                <a:r>
                  <a:rPr lang="en-US" altLang="zh-CN" dirty="0" smtClean="0">
                    <a:latin typeface="+mn-ea"/>
                  </a:rPr>
                  <a:t>a</a:t>
                </a:r>
                <a:r>
                  <a:rPr lang="zh-CN" altLang="en-US" dirty="0" smtClean="0">
                    <a:latin typeface="+mn-ea"/>
                  </a:rPr>
                  <a:t>和</a:t>
                </a:r>
                <a:r>
                  <a:rPr lang="en-US" altLang="zh-CN" dirty="0" smtClean="0">
                    <a:latin typeface="+mn-ea"/>
                  </a:rPr>
                  <a:t>b</a:t>
                </a:r>
                <a:r>
                  <a:rPr lang="zh-CN" altLang="en-US" dirty="0" smtClean="0">
                    <a:latin typeface="+mn-ea"/>
                  </a:rPr>
                  <a:t>数量不同呢</a:t>
                </a:r>
                <a:endParaRPr lang="en-US" altLang="zh-CN" dirty="0" smtClean="0">
                  <a:latin typeface="+mn-ea"/>
                </a:endParaRPr>
              </a:p>
              <a:p>
                <a:r>
                  <a:rPr lang="zh-CN" altLang="en-US" dirty="0" smtClean="0">
                    <a:latin typeface="+mn-ea"/>
                  </a:rPr>
                  <a:t>先设计出表示</a:t>
                </a:r>
                <a:r>
                  <a:rPr lang="en-US" altLang="zh-CN" dirty="0" smtClean="0">
                    <a:latin typeface="+mn-ea"/>
                  </a:rPr>
                  <a:t>a</a:t>
                </a:r>
                <a:r>
                  <a:rPr lang="zh-CN" altLang="en-US" dirty="0" smtClean="0">
                    <a:latin typeface="+mn-ea"/>
                  </a:rPr>
                  <a:t>和</a:t>
                </a:r>
                <a:r>
                  <a:rPr lang="en-US" altLang="zh-CN" dirty="0" smtClean="0">
                    <a:latin typeface="+mn-ea"/>
                  </a:rPr>
                  <a:t>b</a:t>
                </a:r>
                <a:r>
                  <a:rPr lang="zh-CN" altLang="en-US" dirty="0" smtClean="0">
                    <a:latin typeface="+mn-ea"/>
                  </a:rPr>
                  <a:t>数量相同的非终结符</a:t>
                </a:r>
                <a:endParaRPr lang="en-US" altLang="zh-CN" dirty="0" smtClean="0">
                  <a:latin typeface="+mn-ea"/>
                </a:endParaRPr>
              </a:p>
              <a:p>
                <a:pPr lvl="1"/>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𝑎𝐶𝑏𝐶</m:t>
                    </m:r>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r>
                          <a:rPr lang="en-US" altLang="zh-CN" b="0" i="1" smtClean="0">
                            <a:latin typeface="Cambria Math" panose="02040503050406030204" pitchFamily="18" charset="0"/>
                          </a:rPr>
                          <m:t>𝑏𝐶𝑎𝐶</m:t>
                        </m:r>
                        <m:r>
                          <a:rPr lang="en-US" altLang="zh-CN" b="0" i="1" smtClean="0">
                            <a:latin typeface="Cambria Math" panose="02040503050406030204" pitchFamily="18" charset="0"/>
                          </a:rPr>
                          <m:t> </m:t>
                        </m:r>
                      </m:e>
                    </m:d>
                    <m:r>
                      <a:rPr lang="en-US" altLang="zh-CN" b="0" i="1" smtClean="0">
                        <a:latin typeface="Cambria Math" panose="02040503050406030204" pitchFamily="18" charset="0"/>
                      </a:rPr>
                      <m:t> </m:t>
                    </m:r>
                    <m:r>
                      <a:rPr lang="zh-CN" altLang="en-US" b="0" i="1" smtClean="0">
                        <a:latin typeface="Cambria Math" panose="02040503050406030204" pitchFamily="18" charset="0"/>
                      </a:rPr>
                      <m:t>𝜀</m:t>
                    </m:r>
                  </m:oMath>
                </a14:m>
                <a:endParaRPr lang="en-US" altLang="zh-CN" dirty="0" smtClean="0">
                  <a:latin typeface="+mn-ea"/>
                </a:endParaRPr>
              </a:p>
              <a:p>
                <a:r>
                  <a:rPr lang="zh-CN" altLang="en-US" dirty="0" smtClean="0">
                    <a:latin typeface="+mn-ea"/>
                  </a:rPr>
                  <a:t>将</a:t>
                </a:r>
                <a:r>
                  <a:rPr lang="en-US" altLang="zh-CN" dirty="0" smtClean="0">
                    <a:latin typeface="+mn-ea"/>
                  </a:rPr>
                  <a:t>a</a:t>
                </a:r>
                <a:r>
                  <a:rPr lang="zh-CN" altLang="en-US" dirty="0" smtClean="0">
                    <a:latin typeface="+mn-ea"/>
                  </a:rPr>
                  <a:t>和</a:t>
                </a:r>
                <a:r>
                  <a:rPr lang="en-US" altLang="zh-CN" dirty="0" smtClean="0">
                    <a:latin typeface="+mn-ea"/>
                  </a:rPr>
                  <a:t>b</a:t>
                </a:r>
                <a:r>
                  <a:rPr lang="zh-CN" altLang="en-US" dirty="0" smtClean="0">
                    <a:latin typeface="+mn-ea"/>
                  </a:rPr>
                  <a:t>数量不同分两种情况讨论，</a:t>
                </a:r>
                <a:r>
                  <a:rPr lang="en-US" altLang="zh-CN" dirty="0" smtClean="0">
                    <a:latin typeface="+mn-ea"/>
                  </a:rPr>
                  <a:t>a</a:t>
                </a:r>
                <a:r>
                  <a:rPr lang="zh-CN" altLang="en-US" dirty="0" smtClean="0">
                    <a:latin typeface="+mn-ea"/>
                  </a:rPr>
                  <a:t>比</a:t>
                </a:r>
                <a:r>
                  <a:rPr lang="en-US" altLang="zh-CN" dirty="0" smtClean="0">
                    <a:latin typeface="+mn-ea"/>
                  </a:rPr>
                  <a:t>b</a:t>
                </a:r>
                <a:r>
                  <a:rPr lang="zh-CN" altLang="en-US" dirty="0" smtClean="0">
                    <a:latin typeface="+mn-ea"/>
                  </a:rPr>
                  <a:t>多或</a:t>
                </a:r>
                <a:r>
                  <a:rPr lang="en-US" altLang="zh-CN" dirty="0" smtClean="0">
                    <a:latin typeface="+mn-ea"/>
                  </a:rPr>
                  <a:t>a</a:t>
                </a:r>
                <a:r>
                  <a:rPr lang="zh-CN" altLang="en-US" dirty="0" smtClean="0">
                    <a:latin typeface="+mn-ea"/>
                  </a:rPr>
                  <a:t>比</a:t>
                </a:r>
                <a:r>
                  <a:rPr lang="en-US" altLang="zh-CN" dirty="0" smtClean="0">
                    <a:latin typeface="+mn-ea"/>
                  </a:rPr>
                  <a:t>b</a:t>
                </a:r>
                <a:r>
                  <a:rPr lang="zh-CN" altLang="en-US" dirty="0" smtClean="0">
                    <a:latin typeface="+mn-ea"/>
                  </a:rPr>
                  <a:t>少。先考虑</a:t>
                </a:r>
                <a:r>
                  <a:rPr lang="en-US" altLang="zh-CN" dirty="0" smtClean="0">
                    <a:latin typeface="+mn-ea"/>
                  </a:rPr>
                  <a:t>a</a:t>
                </a:r>
                <a:r>
                  <a:rPr lang="zh-CN" altLang="en-US" dirty="0" smtClean="0">
                    <a:latin typeface="+mn-ea"/>
                  </a:rPr>
                  <a:t>比</a:t>
                </a:r>
                <a:r>
                  <a:rPr lang="en-US" altLang="zh-CN" dirty="0" smtClean="0">
                    <a:latin typeface="+mn-ea"/>
                  </a:rPr>
                  <a:t>b</a:t>
                </a:r>
                <a:r>
                  <a:rPr lang="zh-CN" altLang="en-US" dirty="0" smtClean="0">
                    <a:latin typeface="+mn-ea"/>
                  </a:rPr>
                  <a:t>多，假设用非终结符</a:t>
                </a:r>
                <a:r>
                  <a:rPr lang="en-US" altLang="zh-CN" dirty="0">
                    <a:latin typeface="+mn-ea"/>
                  </a:rPr>
                  <a:t>A</a:t>
                </a:r>
                <a:r>
                  <a:rPr lang="zh-CN" altLang="en-US" dirty="0" smtClean="0">
                    <a:latin typeface="+mn-ea"/>
                  </a:rPr>
                  <a:t>表示。考虑到</a:t>
                </a:r>
                <a:r>
                  <a:rPr lang="en-US" altLang="zh-CN" dirty="0" smtClean="0">
                    <a:latin typeface="+mn-ea"/>
                  </a:rPr>
                  <a:t>a</a:t>
                </a:r>
                <a:r>
                  <a:rPr lang="zh-CN" altLang="en-US" dirty="0" smtClean="0">
                    <a:latin typeface="+mn-ea"/>
                  </a:rPr>
                  <a:t>比</a:t>
                </a:r>
                <a:r>
                  <a:rPr lang="en-US" altLang="zh-CN" dirty="0" smtClean="0">
                    <a:latin typeface="+mn-ea"/>
                  </a:rPr>
                  <a:t>b</a:t>
                </a:r>
                <a:r>
                  <a:rPr lang="zh-CN" altLang="en-US" dirty="0" smtClean="0">
                    <a:latin typeface="+mn-ea"/>
                  </a:rPr>
                  <a:t>多，那么必然存在一个位置的</a:t>
                </a:r>
                <a:r>
                  <a:rPr lang="en-US" altLang="zh-CN" dirty="0" smtClean="0">
                    <a:latin typeface="+mn-ea"/>
                  </a:rPr>
                  <a:t>a</a:t>
                </a:r>
                <a:r>
                  <a:rPr lang="zh-CN" altLang="en-US" dirty="0" smtClean="0">
                    <a:latin typeface="+mn-ea"/>
                  </a:rPr>
                  <a:t>，使得它前面的子串中</a:t>
                </a:r>
                <a:r>
                  <a:rPr lang="en-US" altLang="zh-CN" dirty="0" smtClean="0">
                    <a:latin typeface="+mn-ea"/>
                  </a:rPr>
                  <a:t>a</a:t>
                </a:r>
                <a:r>
                  <a:rPr lang="zh-CN" altLang="en-US" dirty="0" smtClean="0">
                    <a:latin typeface="+mn-ea"/>
                  </a:rPr>
                  <a:t>和</a:t>
                </a:r>
                <a:r>
                  <a:rPr lang="en-US" altLang="zh-CN" dirty="0" smtClean="0">
                    <a:latin typeface="+mn-ea"/>
                  </a:rPr>
                  <a:t>b</a:t>
                </a:r>
                <a:r>
                  <a:rPr lang="zh-CN" altLang="en-US" dirty="0" smtClean="0">
                    <a:latin typeface="+mn-ea"/>
                  </a:rPr>
                  <a:t>的数量相等</a:t>
                </a:r>
                <a:endParaRPr lang="en-US" altLang="zh-CN" dirty="0">
                  <a:latin typeface="+mn-ea"/>
                </a:endParaRPr>
              </a:p>
              <a:p>
                <a:pPr lvl="1"/>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𝐶𝑎𝐴</m:t>
                    </m:r>
                    <m:r>
                      <a:rPr lang="en-US" altLang="zh-CN" b="0" i="1" smtClean="0">
                        <a:latin typeface="Cambria Math" panose="02040503050406030204" pitchFamily="18" charset="0"/>
                      </a:rPr>
                      <m:t>|</m:t>
                    </m:r>
                    <m:r>
                      <a:rPr lang="en-US" altLang="zh-CN" b="0" i="1" smtClean="0">
                        <a:latin typeface="Cambria Math" panose="02040503050406030204" pitchFamily="18" charset="0"/>
                      </a:rPr>
                      <m:t>𝐶𝑎𝐶</m:t>
                    </m:r>
                  </m:oMath>
                </a14:m>
                <a:endParaRPr lang="en-US" altLang="zh-CN" dirty="0" smtClean="0">
                  <a:latin typeface="+mn-ea"/>
                </a:endParaRPr>
              </a:p>
              <a:p>
                <a:pPr lvl="1"/>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𝐶𝑏𝐵</m:t>
                    </m:r>
                    <m:r>
                      <a:rPr lang="en-US" altLang="zh-CN" b="0" i="1" smtClean="0">
                        <a:latin typeface="Cambria Math" panose="02040503050406030204" pitchFamily="18" charset="0"/>
                      </a:rPr>
                      <m:t>|</m:t>
                    </m:r>
                    <m:r>
                      <a:rPr lang="en-US" altLang="zh-CN" b="0" i="1" smtClean="0">
                        <a:latin typeface="Cambria Math" panose="02040503050406030204" pitchFamily="18" charset="0"/>
                      </a:rPr>
                      <m:t>𝐶𝑏𝐶</m:t>
                    </m:r>
                  </m:oMath>
                </a14:m>
                <a:endParaRPr lang="en-US" altLang="zh-CN" dirty="0" smtClean="0">
                  <a:latin typeface="+mn-ea"/>
                </a:endParaRPr>
              </a:p>
              <a:p>
                <a:pPr lvl="1"/>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endParaRPr lang="en-US" altLang="zh-CN" dirty="0">
                  <a:latin typeface="+mn-ea"/>
                </a:endParaRPr>
              </a:p>
              <a:p>
                <a:pPr lvl="1"/>
                <a:endParaRPr lang="en-US" altLang="zh-CN" dirty="0" smtClean="0">
                  <a:latin typeface="+mn-ea"/>
                </a:endParaRPr>
              </a:p>
              <a:p>
                <a:pPr lvl="1"/>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b="0" dirty="0" smtClean="0">
                  <a:latin typeface="+mn-ea"/>
                </a:endParaRPr>
              </a:p>
              <a:p>
                <a:endParaRPr lang="en-US" altLang="zh-CN" b="0" dirty="0" smtClean="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62" t="-2238" b="-1893"/>
                </a:stretch>
              </a:blipFill>
            </p:spPr>
            <p:txBody>
              <a:bodyPr/>
              <a:lstStyle/>
              <a:p>
                <a:r>
                  <a:rPr lang="zh-CN" altLang="en-US">
                    <a:noFill/>
                  </a:rPr>
                  <a:t> </a:t>
                </a:r>
              </a:p>
            </p:txBody>
          </p:sp>
        </mc:Fallback>
      </mc:AlternateContent>
      <p:sp>
        <p:nvSpPr>
          <p:cNvPr id="4" name="文本框 3"/>
          <p:cNvSpPr txBox="1"/>
          <p:nvPr/>
        </p:nvSpPr>
        <p:spPr>
          <a:xfrm>
            <a:off x="5631255" y="2974063"/>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2040619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下推自动机</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457200" lvl="1" indent="0">
                  <a:buNone/>
                </a:pPr>
                <a:r>
                  <a:rPr lang="zh-CN" altLang="en-US" dirty="0" smtClean="0">
                    <a:latin typeface="+mn-ea"/>
                  </a:rPr>
                  <a:t>在</a:t>
                </a:r>
                <a:r>
                  <a:rPr lang="en-US" altLang="zh-CN" dirty="0" smtClean="0">
                    <a:latin typeface="+mn-ea"/>
                  </a:rPr>
                  <a:t>NFA</a:t>
                </a:r>
                <a:r>
                  <a:rPr lang="zh-CN" altLang="en-US" dirty="0" smtClean="0">
                    <a:latin typeface="+mn-ea"/>
                  </a:rPr>
                  <a:t>的基础上引入一个栈来记录信息，得到下推自动机</a:t>
                </a:r>
                <a:r>
                  <a:rPr lang="en-US" altLang="zh-CN" dirty="0" smtClean="0">
                    <a:latin typeface="+mn-ea"/>
                  </a:rPr>
                  <a:t>(PDA)</a:t>
                </a:r>
                <a:r>
                  <a:rPr lang="zh-CN" altLang="en-US" dirty="0" smtClean="0">
                    <a:latin typeface="+mn-ea"/>
                  </a:rPr>
                  <a:t>。</a:t>
                </a:r>
                <a:endParaRPr lang="en-US" altLang="zh-CN" dirty="0" smtClean="0">
                  <a:latin typeface="+mn-ea"/>
                </a:endParaRPr>
              </a:p>
              <a:p>
                <a:pPr marL="457200" lvl="1" indent="0">
                  <a:buNone/>
                </a:pPr>
                <a:r>
                  <a:rPr lang="en-US" altLang="zh-CN" dirty="0" smtClean="0">
                    <a:latin typeface="+mn-ea"/>
                  </a:rPr>
                  <a:t>PDA</a:t>
                </a:r>
                <a:r>
                  <a:rPr lang="zh-CN" altLang="en-US" dirty="0" smtClean="0">
                    <a:latin typeface="+mn-ea"/>
                  </a:rPr>
                  <a:t>的形式化定义如下</a:t>
                </a:r>
                <a14:m>
                  <m:oMath xmlns:m="http://schemas.openxmlformats.org/officeDocument/2006/math">
                    <m:r>
                      <a:rPr lang="en-US" altLang="zh-CN" b="0" i="1" smtClean="0">
                        <a:latin typeface="Cambria Math" panose="02040503050406030204" pitchFamily="18" charset="0"/>
                        <a:ea typeface="楷体_GB2312" pitchFamily="49" charset="-122"/>
                      </a:rPr>
                      <m:t>𝑃</m:t>
                    </m:r>
                    <m:r>
                      <a:rPr lang="en-US" altLang="zh-CN" i="1">
                        <a:latin typeface="Cambria Math" panose="02040503050406030204" pitchFamily="18" charset="0"/>
                        <a:ea typeface="楷体_GB2312" pitchFamily="49" charset="-122"/>
                      </a:rPr>
                      <m:t> =(</m:t>
                    </m:r>
                    <m:r>
                      <a:rPr lang="en-US" altLang="zh-CN" i="1">
                        <a:latin typeface="Cambria Math" panose="02040503050406030204" pitchFamily="18" charset="0"/>
                        <a:ea typeface="楷体_GB2312" pitchFamily="49" charset="-122"/>
                      </a:rPr>
                      <m:t>𝑄</m:t>
                    </m:r>
                    <m:r>
                      <a:rPr lang="en-US" altLang="zh-CN" i="1">
                        <a:latin typeface="Cambria Math" panose="02040503050406030204" pitchFamily="18" charset="0"/>
                        <a:ea typeface="楷体_GB2312" pitchFamily="49" charset="-122"/>
                      </a:rPr>
                      <m:t>,</m:t>
                    </m:r>
                    <m:r>
                      <m:rPr>
                        <m:sty m:val="p"/>
                      </m:rPr>
                      <a:rPr lang="el-GR" altLang="zh-CN" i="1">
                        <a:latin typeface="Cambria Math" panose="02040503050406030204" pitchFamily="18" charset="0"/>
                        <a:ea typeface="Cambria Math" panose="02040503050406030204" pitchFamily="18" charset="0"/>
                      </a:rPr>
                      <m:t>Σ</m:t>
                    </m:r>
                    <m:r>
                      <a:rPr lang="en-US" altLang="zh-CN" i="1">
                        <a:latin typeface="Cambria Math" panose="02040503050406030204" pitchFamily="18" charset="0"/>
                        <a:ea typeface="Cambria Math" panose="02040503050406030204" pitchFamily="18" charset="0"/>
                      </a:rPr>
                      <m:t>,</m:t>
                    </m:r>
                    <m:r>
                      <m:rPr>
                        <m:sty m:val="p"/>
                      </m:rPr>
                      <a:rPr lang="el-GR" altLang="zh-CN" i="1" smtClean="0">
                        <a:latin typeface="Cambria Math" panose="02040503050406030204" pitchFamily="18" charset="0"/>
                        <a:ea typeface="Cambria Math" panose="02040503050406030204" pitchFamily="18" charset="0"/>
                      </a:rPr>
                      <m:t>Γ</m:t>
                    </m:r>
                    <m:r>
                      <a:rPr lang="en-US" altLang="zh-CN" b="0"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𝛿</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𝑍</m:t>
                    </m:r>
                    <m:r>
                      <a:rPr lang="en-US" altLang="zh-CN" b="0"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𝐹</m:t>
                    </m:r>
                    <m:r>
                      <a:rPr lang="en-US" altLang="zh-CN" i="1">
                        <a:latin typeface="Cambria Math" panose="02040503050406030204" pitchFamily="18" charset="0"/>
                        <a:ea typeface="楷体_GB2312" pitchFamily="49" charset="-122"/>
                      </a:rPr>
                      <m:t>)</m:t>
                    </m:r>
                  </m:oMath>
                </a14:m>
                <a:endParaRPr lang="en-US" altLang="zh-CN" dirty="0" smtClean="0">
                  <a:ea typeface="楷体_GB2312" pitchFamily="49" charset="-122"/>
                </a:endParaRPr>
              </a:p>
              <a:p>
                <a:pPr marL="457200" lvl="1" indent="0">
                  <a:buNone/>
                </a:pPr>
                <a:r>
                  <a:rPr lang="zh-CN" altLang="en-US" dirty="0" smtClean="0">
                    <a:latin typeface="+mj-ea"/>
                    <a:ea typeface="+mj-ea"/>
                  </a:rPr>
                  <a:t>其中</a:t>
                </a:r>
                <a14:m>
                  <m:oMath xmlns:m="http://schemas.openxmlformats.org/officeDocument/2006/math">
                    <m:r>
                      <a:rPr lang="en-US" altLang="zh-CN" i="1">
                        <a:latin typeface="Cambria Math" panose="02040503050406030204" pitchFamily="18" charset="0"/>
                        <a:ea typeface="+mj-ea"/>
                      </a:rPr>
                      <m:t>𝑄</m:t>
                    </m:r>
                  </m:oMath>
                </a14:m>
                <a:r>
                  <a:rPr lang="zh-CN" altLang="en-US" dirty="0" smtClean="0">
                    <a:latin typeface="+mj-ea"/>
                    <a:ea typeface="+mj-ea"/>
                  </a:rPr>
                  <a:t>为有限的状态集，</a:t>
                </a:r>
                <a:r>
                  <a:rPr lang="el-GR" altLang="zh-CN" dirty="0">
                    <a:latin typeface="+mj-ea"/>
                    <a:ea typeface="+mj-ea"/>
                  </a:rPr>
                  <a:t> </a:t>
                </a:r>
                <a14:m>
                  <m:oMath xmlns:m="http://schemas.openxmlformats.org/officeDocument/2006/math">
                    <m:r>
                      <m:rPr>
                        <m:sty m:val="p"/>
                      </m:rPr>
                      <a:rPr lang="el-GR" altLang="zh-CN" i="1">
                        <a:latin typeface="Cambria Math" panose="02040503050406030204" pitchFamily="18" charset="0"/>
                        <a:ea typeface="+mj-ea"/>
                      </a:rPr>
                      <m:t>Σ</m:t>
                    </m:r>
                  </m:oMath>
                </a14:m>
                <a:r>
                  <a:rPr lang="zh-CN" altLang="en-US" dirty="0" smtClean="0">
                    <a:latin typeface="+mj-ea"/>
                    <a:ea typeface="+mj-ea"/>
                  </a:rPr>
                  <a:t>为字符表，</a:t>
                </a:r>
                <a14:m>
                  <m:oMath xmlns:m="http://schemas.openxmlformats.org/officeDocument/2006/math">
                    <m:r>
                      <m:rPr>
                        <m:sty m:val="p"/>
                      </m:rPr>
                      <a:rPr lang="el-GR" altLang="zh-CN" i="1">
                        <a:latin typeface="Cambria Math" panose="02040503050406030204" pitchFamily="18" charset="0"/>
                        <a:ea typeface="+mj-ea"/>
                      </a:rPr>
                      <m:t>Γ</m:t>
                    </m:r>
                  </m:oMath>
                </a14:m>
                <a:r>
                  <a:rPr lang="zh-CN" altLang="en-US" dirty="0" smtClean="0">
                    <a:latin typeface="+mj-ea"/>
                    <a:ea typeface="+mj-ea"/>
                  </a:rPr>
                  <a:t>为有限的栈符号集，</a:t>
                </a:r>
                <a14:m>
                  <m:oMath xmlns:m="http://schemas.openxmlformats.org/officeDocument/2006/math">
                    <m:r>
                      <a:rPr lang="zh-CN" altLang="en-US" i="1">
                        <a:latin typeface="Cambria Math" panose="02040503050406030204" pitchFamily="18" charset="0"/>
                        <a:ea typeface="+mj-ea"/>
                      </a:rPr>
                      <m:t>𝛿</m:t>
                    </m:r>
                  </m:oMath>
                </a14:m>
                <a:r>
                  <a:rPr lang="zh-CN" altLang="en-US" dirty="0" smtClean="0">
                    <a:latin typeface="+mj-ea"/>
                    <a:ea typeface="+mj-ea"/>
                  </a:rPr>
                  <a:t>为转移函数，</a:t>
                </a:r>
                <a:r>
                  <a:rPr lang="en-US" altLang="zh-CN" dirty="0">
                    <a:latin typeface="+mj-ea"/>
                    <a:ea typeface="+mj-ea"/>
                  </a:rPr>
                  <a:t> </a:t>
                </a:r>
                <a14:m>
                  <m:oMath xmlns:m="http://schemas.openxmlformats.org/officeDocument/2006/math">
                    <m:r>
                      <a:rPr lang="en-US" altLang="zh-CN" i="1">
                        <a:latin typeface="Cambria Math" panose="02040503050406030204" pitchFamily="18" charset="0"/>
                        <a:ea typeface="+mj-ea"/>
                      </a:rPr>
                      <m:t>𝑞</m:t>
                    </m:r>
                    <m:r>
                      <a:rPr lang="en-US" altLang="zh-CN" i="1">
                        <a:latin typeface="Cambria Math" panose="02040503050406030204" pitchFamily="18" charset="0"/>
                        <a:ea typeface="+mj-ea"/>
                      </a:rPr>
                      <m:t>0</m:t>
                    </m:r>
                  </m:oMath>
                </a14:m>
                <a:r>
                  <a:rPr lang="zh-CN" altLang="en-US" dirty="0" smtClean="0">
                    <a:latin typeface="+mj-ea"/>
                    <a:ea typeface="+mj-ea"/>
                  </a:rPr>
                  <a:t>为初始状态，</a:t>
                </a:r>
                <a:r>
                  <a:rPr lang="en-US" altLang="zh-CN" dirty="0" smtClean="0">
                    <a:latin typeface="+mj-ea"/>
                    <a:ea typeface="+mj-ea"/>
                  </a:rPr>
                  <a:t>Z0</a:t>
                </a:r>
                <a:r>
                  <a:rPr lang="zh-CN" altLang="en-US" dirty="0" smtClean="0">
                    <a:latin typeface="+mj-ea"/>
                    <a:ea typeface="+mj-ea"/>
                  </a:rPr>
                  <a:t>为初始栈符号，</a:t>
                </a:r>
                <a:r>
                  <a:rPr lang="en-US" altLang="zh-CN" dirty="0" smtClean="0">
                    <a:latin typeface="+mj-ea"/>
                    <a:ea typeface="+mj-ea"/>
                  </a:rPr>
                  <a:t>F</a:t>
                </a:r>
                <a:r>
                  <a:rPr lang="zh-CN" altLang="en-US" dirty="0" smtClean="0">
                    <a:latin typeface="+mj-ea"/>
                    <a:ea typeface="+mj-ea"/>
                  </a:rPr>
                  <a:t>为终态集合。</a:t>
                </a:r>
                <a:endParaRPr lang="en-US" altLang="zh-CN" dirty="0" smtClean="0">
                  <a:latin typeface="+mj-ea"/>
                  <a:ea typeface="+mj-ea"/>
                </a:endParaRPr>
              </a:p>
              <a:p>
                <a:pPr marL="457200" lvl="1" indent="0">
                  <a:buNone/>
                </a:pPr>
                <a:r>
                  <a:rPr lang="zh-CN" altLang="en-US" dirty="0">
                    <a:latin typeface="+mj-ea"/>
                    <a:ea typeface="+mj-ea"/>
                  </a:rPr>
                  <a:t>转移</a:t>
                </a:r>
                <a:r>
                  <a:rPr lang="zh-CN" altLang="en-US" dirty="0" smtClean="0">
                    <a:latin typeface="+mj-ea"/>
                    <a:ea typeface="+mj-ea"/>
                  </a:rPr>
                  <a:t>函数形如</a:t>
                </a:r>
                <a:r>
                  <a:rPr lang="zh-CN" altLang="en-US" i="1" dirty="0">
                    <a:sym typeface="Symbol" pitchFamily="18" charset="2"/>
                  </a:rPr>
                  <a:t></a:t>
                </a:r>
                <a:r>
                  <a:rPr lang="en-US" altLang="zh-CN" i="1" dirty="0">
                    <a:sym typeface="Symbol" pitchFamily="18" charset="2"/>
                  </a:rPr>
                  <a:t>(</a:t>
                </a:r>
                <a:r>
                  <a:rPr lang="en-US" altLang="zh-CN" i="1" dirty="0"/>
                  <a:t>q</a:t>
                </a:r>
                <a:r>
                  <a:rPr lang="en-US" altLang="zh-CN" i="1" baseline="-25000" dirty="0"/>
                  <a:t>0</a:t>
                </a:r>
                <a:r>
                  <a:rPr lang="en-US" altLang="zh-CN" i="1" dirty="0"/>
                  <a:t>, 0, Z</a:t>
                </a:r>
                <a:r>
                  <a:rPr lang="en-US" altLang="zh-CN" i="1" baseline="-25000" dirty="0"/>
                  <a:t>0</a:t>
                </a:r>
                <a:r>
                  <a:rPr lang="en-US" altLang="zh-CN" i="1" dirty="0">
                    <a:sym typeface="Symbol" pitchFamily="18" charset="2"/>
                  </a:rPr>
                  <a:t>)={(</a:t>
                </a:r>
                <a:r>
                  <a:rPr lang="en-US" altLang="zh-CN" i="1" dirty="0"/>
                  <a:t>q</a:t>
                </a:r>
                <a:r>
                  <a:rPr lang="en-US" altLang="zh-CN" i="1" baseline="-25000" dirty="0"/>
                  <a:t>0</a:t>
                </a:r>
                <a:r>
                  <a:rPr lang="en-US" altLang="zh-CN" i="1" dirty="0">
                    <a:sym typeface="Symbol" pitchFamily="18" charset="2"/>
                  </a:rPr>
                  <a:t>, X</a:t>
                </a:r>
                <a:r>
                  <a:rPr lang="en-US" altLang="zh-CN" i="1" dirty="0"/>
                  <a:t>Z</a:t>
                </a:r>
                <a:r>
                  <a:rPr lang="en-US" altLang="zh-CN" i="1" baseline="-25000" dirty="0"/>
                  <a:t>0</a:t>
                </a:r>
                <a:r>
                  <a:rPr lang="en-US" altLang="zh-CN" i="1" dirty="0" smtClean="0">
                    <a:sym typeface="Symbol" pitchFamily="18" charset="2"/>
                  </a:rPr>
                  <a:t>),(</a:t>
                </a:r>
                <a:r>
                  <a:rPr lang="en-US" altLang="zh-CN" i="1" dirty="0" smtClean="0"/>
                  <a:t>q</a:t>
                </a:r>
                <a:r>
                  <a:rPr lang="en-US" altLang="zh-CN" i="1" baseline="-25000" dirty="0" smtClean="0"/>
                  <a:t>1</a:t>
                </a:r>
                <a:r>
                  <a:rPr lang="en-US" altLang="zh-CN" i="1" dirty="0">
                    <a:sym typeface="Symbol" pitchFamily="18" charset="2"/>
                  </a:rPr>
                  <a:t> , </a:t>
                </a:r>
                <a:r>
                  <a:rPr lang="en-US" altLang="zh-CN" i="1" dirty="0" smtClean="0"/>
                  <a:t>Z</a:t>
                </a:r>
                <a:r>
                  <a:rPr lang="en-US" altLang="zh-CN" i="1" baseline="-25000" dirty="0" smtClean="0"/>
                  <a:t>0</a:t>
                </a:r>
                <a:r>
                  <a:rPr lang="en-US" altLang="zh-CN" i="1" dirty="0" smtClean="0">
                    <a:sym typeface="Symbol" pitchFamily="18" charset="2"/>
                  </a:rPr>
                  <a:t>),(q2,</a:t>
                </a:r>
                <a14:m>
                  <m:oMath xmlns:m="http://schemas.openxmlformats.org/officeDocument/2006/math">
                    <m:r>
                      <a:rPr lang="zh-CN" altLang="en-US" i="1">
                        <a:latin typeface="Cambria Math"/>
                      </a:rPr>
                      <m:t>𝜀</m:t>
                    </m:r>
                  </m:oMath>
                </a14:m>
                <a:r>
                  <a:rPr lang="en-US" altLang="zh-CN" i="1" dirty="0" smtClean="0">
                    <a:sym typeface="Symbol" pitchFamily="18" charset="2"/>
                  </a:rPr>
                  <a:t>)}</a:t>
                </a:r>
                <a:r>
                  <a:rPr lang="en-US" altLang="zh-CN" i="1" dirty="0" smtClean="0">
                    <a:solidFill>
                      <a:srgbClr val="333399"/>
                    </a:solidFill>
                    <a:sym typeface="Symbol" pitchFamily="18" charset="2"/>
                  </a:rPr>
                  <a:t> </a:t>
                </a:r>
                <a:endParaRPr lang="en-US" altLang="zh-CN" dirty="0" smtClean="0">
                  <a:latin typeface="+mj-ea"/>
                  <a:ea typeface="+mj-ea"/>
                </a:endParaRPr>
              </a:p>
              <a:p>
                <a:pPr marL="457200" lvl="1" indent="0">
                  <a:buNone/>
                </a:pPr>
                <a:r>
                  <a:rPr lang="en-US" altLang="zh-CN" dirty="0" smtClean="0">
                    <a:latin typeface="+mj-ea"/>
                    <a:ea typeface="+mj-ea"/>
                  </a:rPr>
                  <a:t>PDA</a:t>
                </a:r>
                <a:r>
                  <a:rPr lang="zh-CN" altLang="en-US" dirty="0" smtClean="0">
                    <a:latin typeface="+mj-ea"/>
                    <a:ea typeface="+mj-ea"/>
                  </a:rPr>
                  <a:t>有两种接受方式，分别是终态接受和空栈接受，这两种接受方式的</a:t>
                </a:r>
                <a:r>
                  <a:rPr lang="en-US" altLang="zh-CN" dirty="0" smtClean="0">
                    <a:latin typeface="+mj-ea"/>
                    <a:ea typeface="+mj-ea"/>
                  </a:rPr>
                  <a:t>PDA</a:t>
                </a:r>
                <a:r>
                  <a:rPr lang="zh-CN" altLang="en-US" dirty="0" smtClean="0">
                    <a:latin typeface="+mj-ea"/>
                    <a:ea typeface="+mj-ea"/>
                  </a:rPr>
                  <a:t>是等价的。</a:t>
                </a:r>
                <a:endParaRPr lang="en-US" altLang="zh-CN" dirty="0"/>
              </a:p>
              <a:p>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b="0" dirty="0" smtClean="0">
                  <a:latin typeface="+mn-ea"/>
                </a:endParaRPr>
              </a:p>
              <a:p>
                <a:endParaRPr lang="en-US" altLang="zh-CN" b="0" dirty="0" smtClean="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t="-516" r="-2031"/>
                </a:stretch>
              </a:blipFill>
            </p:spPr>
            <p:txBody>
              <a:bodyPr/>
              <a:lstStyle/>
              <a:p>
                <a:r>
                  <a:rPr lang="zh-CN" altLang="en-US">
                    <a:noFill/>
                  </a:rPr>
                  <a:t> </a:t>
                </a:r>
              </a:p>
            </p:txBody>
          </p:sp>
        </mc:Fallback>
      </mc:AlternateContent>
      <p:sp>
        <p:nvSpPr>
          <p:cNvPr id="4" name="文本框 3"/>
          <p:cNvSpPr txBox="1"/>
          <p:nvPr/>
        </p:nvSpPr>
        <p:spPr>
          <a:xfrm>
            <a:off x="5631255" y="2974063"/>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5684220" y="3244334"/>
                <a:ext cx="823559" cy="369332"/>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zh-CN" altLang="en-US" i="1">
                          <a:latin typeface="Cambria Math"/>
                        </a:rPr>
                        <m:t>𝜀</m:t>
                      </m:r>
                    </m:oMath>
                  </m:oMathPara>
                </a14:m>
                <a:endParaRPr lang="en-US" altLang="zh-CN" dirty="0"/>
              </a:p>
            </p:txBody>
          </p:sp>
        </mc:Choice>
        <mc:Fallback xmlns="">
          <p:sp>
            <p:nvSpPr>
              <p:cNvPr id="5" name="矩形 4"/>
              <p:cNvSpPr>
                <a:spLocks noRot="1" noChangeAspect="1" noMove="1" noResize="1" noEditPoints="1" noAdjustHandles="1" noChangeArrowheads="1" noChangeShapeType="1" noTextEdit="1"/>
              </p:cNvSpPr>
              <p:nvPr/>
            </p:nvSpPr>
            <p:spPr>
              <a:xfrm>
                <a:off x="5684220" y="3244334"/>
                <a:ext cx="823559" cy="369332"/>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23577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6" name="AutoShape 8">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1017" name="AutoShape 9">
            <a:hlinkClick r:id="rId3" action="ppaction://hlinksldjump"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1018" name="AutoShape 10">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1019" name="AutoShape 11">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1021" name="AutoShape 13">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1022" name="AutoShape 14">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1023" name="AutoShape 15">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1024" name="AutoShape 16">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1025" name="Rectangle 17"/>
          <p:cNvSpPr>
            <a:spLocks noChangeArrowheads="1"/>
          </p:cNvSpPr>
          <p:nvPr/>
        </p:nvSpPr>
        <p:spPr bwMode="auto">
          <a:xfrm>
            <a:off x="2236788" y="1777429"/>
            <a:ext cx="8153400" cy="2677656"/>
          </a:xfrm>
          <a:prstGeom prst="rect">
            <a:avLst/>
          </a:prstGeom>
          <a:noFill/>
          <a:ln w="9525">
            <a:noFill/>
            <a:miter lim="800000"/>
            <a:headEnd/>
            <a:tailEnd/>
          </a:ln>
          <a:effectLst/>
        </p:spPr>
        <p:txBody>
          <a:bodyPr>
            <a:spAutoFit/>
          </a:bodyPr>
          <a:lstStyle/>
          <a:p>
            <a:pPr>
              <a:buFont typeface="Wingdings" pitchFamily="2" charset="2"/>
              <a:buChar char="²"/>
            </a:pPr>
            <a:r>
              <a:rPr lang="en-US" altLang="zh-CN" sz="2800" dirty="0"/>
              <a:t> </a:t>
            </a:r>
            <a:r>
              <a:rPr lang="zh-CN" altLang="en-US" sz="2800" dirty="0"/>
              <a:t>举例</a:t>
            </a:r>
            <a:r>
              <a:rPr lang="zh-CN" altLang="en-US" dirty="0"/>
              <a:t>   所接受语言为</a:t>
            </a:r>
            <a:r>
              <a:rPr lang="en-US" altLang="zh-CN" i="1" dirty="0">
                <a:sym typeface="Symbol" pitchFamily="18" charset="2"/>
              </a:rPr>
              <a:t>L</a:t>
            </a:r>
            <a:r>
              <a:rPr lang="en-US" altLang="zh-CN" dirty="0">
                <a:sym typeface="Symbol" pitchFamily="18" charset="2"/>
              </a:rPr>
              <a:t> =  </a:t>
            </a:r>
            <a:r>
              <a:rPr lang="en-US" altLang="zh-CN" i="1" dirty="0">
                <a:sym typeface="Symbol" pitchFamily="18" charset="2"/>
              </a:rPr>
              <a:t>0</a:t>
            </a:r>
            <a:r>
              <a:rPr lang="en-US" altLang="zh-CN" i="1" baseline="30000" dirty="0">
                <a:sym typeface="Symbol" pitchFamily="18" charset="2"/>
              </a:rPr>
              <a:t>n</a:t>
            </a:r>
            <a:r>
              <a:rPr lang="en-US" altLang="zh-CN" i="1" dirty="0">
                <a:sym typeface="Symbol" pitchFamily="18" charset="2"/>
              </a:rPr>
              <a:t>1</a:t>
            </a:r>
            <a:r>
              <a:rPr lang="en-US" altLang="zh-CN" i="1" baseline="30000" dirty="0">
                <a:sym typeface="Symbol" pitchFamily="18" charset="2"/>
              </a:rPr>
              <a:t>n</a:t>
            </a:r>
            <a:r>
              <a:rPr lang="en-US" altLang="zh-CN" dirty="0">
                <a:sym typeface="Symbol" pitchFamily="18" charset="2"/>
              </a:rPr>
              <a:t>  </a:t>
            </a:r>
            <a:r>
              <a:rPr lang="en-US" altLang="zh-CN" i="1" dirty="0">
                <a:sym typeface="Symbol" pitchFamily="18" charset="2"/>
              </a:rPr>
              <a:t>n </a:t>
            </a:r>
            <a:r>
              <a:rPr lang="en-US" altLang="zh-CN" dirty="0">
                <a:sym typeface="Symbol" pitchFamily="18" charset="2"/>
              </a:rPr>
              <a:t> </a:t>
            </a:r>
            <a:r>
              <a:rPr lang="en-US" altLang="zh-CN" i="1" dirty="0">
                <a:sym typeface="Symbol" pitchFamily="18" charset="2"/>
              </a:rPr>
              <a:t>1</a:t>
            </a:r>
            <a:r>
              <a:rPr lang="en-US" altLang="zh-CN" dirty="0">
                <a:sym typeface="Symbol" pitchFamily="18" charset="2"/>
              </a:rPr>
              <a:t></a:t>
            </a:r>
            <a:r>
              <a:rPr lang="zh-CN" altLang="en-US" dirty="0"/>
              <a:t>的一个 </a:t>
            </a:r>
            <a:r>
              <a:rPr lang="en-US" altLang="zh-CN" i="1" dirty="0"/>
              <a:t>PDA</a:t>
            </a:r>
            <a:r>
              <a:rPr lang="en-US" altLang="zh-CN" sz="800" dirty="0"/>
              <a:t> </a:t>
            </a:r>
          </a:p>
          <a:p>
            <a:endParaRPr lang="en-US" altLang="zh-CN" sz="800" dirty="0"/>
          </a:p>
          <a:p>
            <a:r>
              <a:rPr lang="en-US" altLang="zh-CN" dirty="0"/>
              <a:t>              </a:t>
            </a:r>
            <a:r>
              <a:rPr lang="en-US" altLang="zh-CN" i="1" dirty="0"/>
              <a:t>P</a:t>
            </a:r>
            <a:r>
              <a:rPr lang="en-US" altLang="zh-CN" dirty="0"/>
              <a:t> = (</a:t>
            </a:r>
            <a:r>
              <a:rPr lang="en-US" altLang="zh-CN" i="1" dirty="0"/>
              <a:t>{q</a:t>
            </a:r>
            <a:r>
              <a:rPr lang="en-US" altLang="zh-CN" i="1" baseline="-25000" dirty="0"/>
              <a:t>0</a:t>
            </a:r>
            <a:r>
              <a:rPr lang="en-US" altLang="zh-CN" i="1" dirty="0"/>
              <a:t>,q</a:t>
            </a:r>
            <a:r>
              <a:rPr lang="en-US" altLang="zh-CN" i="1" baseline="-25000" dirty="0"/>
              <a:t>1</a:t>
            </a:r>
            <a:r>
              <a:rPr lang="en-US" altLang="zh-CN" i="1" dirty="0"/>
              <a:t>,q</a:t>
            </a:r>
            <a:r>
              <a:rPr lang="en-US" altLang="zh-CN" i="1" baseline="-25000" dirty="0"/>
              <a:t>2</a:t>
            </a:r>
            <a:r>
              <a:rPr lang="en-US" altLang="zh-CN" i="1" dirty="0"/>
              <a:t>},</a:t>
            </a:r>
            <a:r>
              <a:rPr lang="en-US" altLang="zh-CN" dirty="0"/>
              <a:t> </a:t>
            </a:r>
            <a:r>
              <a:rPr lang="en-US" altLang="zh-CN" i="1" dirty="0">
                <a:sym typeface="Symbol" pitchFamily="18" charset="2"/>
              </a:rPr>
              <a:t>{0,1}</a:t>
            </a:r>
            <a:r>
              <a:rPr lang="en-US" altLang="zh-CN" i="1" dirty="0"/>
              <a:t>, </a:t>
            </a:r>
            <a:r>
              <a:rPr lang="en-US" altLang="zh-CN" i="1" dirty="0">
                <a:sym typeface="Symbol" pitchFamily="18" charset="2"/>
              </a:rPr>
              <a:t>{X,</a:t>
            </a:r>
            <a:r>
              <a:rPr lang="en-US" altLang="zh-CN" i="1" dirty="0"/>
              <a:t>Z</a:t>
            </a:r>
            <a:r>
              <a:rPr lang="en-US" altLang="zh-CN" i="1" baseline="-25000" dirty="0"/>
              <a:t>0</a:t>
            </a:r>
            <a:r>
              <a:rPr lang="en-US" altLang="zh-CN" i="1" dirty="0">
                <a:sym typeface="Symbol" pitchFamily="18" charset="2"/>
              </a:rPr>
              <a:t>}</a:t>
            </a:r>
            <a:r>
              <a:rPr lang="en-US" altLang="zh-CN" i="1" dirty="0"/>
              <a:t>, </a:t>
            </a:r>
            <a:r>
              <a:rPr lang="en-US" altLang="zh-CN" i="1" dirty="0">
                <a:sym typeface="Symbol" pitchFamily="18" charset="2"/>
              </a:rPr>
              <a:t></a:t>
            </a:r>
            <a:r>
              <a:rPr lang="en-US" altLang="zh-CN" i="1" dirty="0"/>
              <a:t>, q</a:t>
            </a:r>
            <a:r>
              <a:rPr lang="en-US" altLang="zh-CN" i="1" baseline="-25000" dirty="0"/>
              <a:t>0 </a:t>
            </a:r>
            <a:r>
              <a:rPr lang="en-US" altLang="zh-CN" i="1" dirty="0"/>
              <a:t>, Z</a:t>
            </a:r>
            <a:r>
              <a:rPr lang="en-US" altLang="zh-CN" i="1" baseline="-25000" dirty="0"/>
              <a:t>0 </a:t>
            </a:r>
            <a:r>
              <a:rPr lang="en-US" altLang="zh-CN" i="1" dirty="0"/>
              <a:t>, {q</a:t>
            </a:r>
            <a:r>
              <a:rPr lang="en-US" altLang="zh-CN" i="1" baseline="-25000" dirty="0"/>
              <a:t>2</a:t>
            </a:r>
            <a:r>
              <a:rPr lang="en-US" altLang="zh-CN" i="1" dirty="0"/>
              <a:t>} </a:t>
            </a:r>
            <a:r>
              <a:rPr lang="en-US" altLang="zh-CN" dirty="0"/>
              <a:t>)</a:t>
            </a:r>
          </a:p>
          <a:p>
            <a:endParaRPr lang="en-US" altLang="zh-CN" sz="800" dirty="0"/>
          </a:p>
          <a:p>
            <a:r>
              <a:rPr lang="en-US" altLang="zh-CN" dirty="0"/>
              <a:t>    </a:t>
            </a:r>
            <a:r>
              <a:rPr lang="zh-CN" altLang="en-US" dirty="0"/>
              <a:t>其中，转移函数定义如下 </a:t>
            </a:r>
          </a:p>
          <a:p>
            <a:endParaRPr lang="zh-CN" altLang="en-US" sz="800" dirty="0"/>
          </a:p>
          <a:p>
            <a:r>
              <a:rPr lang="zh-CN" altLang="en-US" dirty="0"/>
              <a:t>              </a:t>
            </a:r>
            <a:r>
              <a:rPr lang="zh-CN" altLang="en-US" i="1" dirty="0">
                <a:sym typeface="Symbol" pitchFamily="18" charset="2"/>
              </a:rPr>
              <a:t></a:t>
            </a:r>
            <a:r>
              <a:rPr lang="en-US" altLang="zh-CN" i="1" dirty="0">
                <a:sym typeface="Symbol" pitchFamily="18" charset="2"/>
              </a:rPr>
              <a:t>(</a:t>
            </a:r>
            <a:r>
              <a:rPr lang="en-US" altLang="zh-CN" i="1" dirty="0"/>
              <a:t>q</a:t>
            </a:r>
            <a:r>
              <a:rPr lang="en-US" altLang="zh-CN" i="1" baseline="-25000" dirty="0"/>
              <a:t>0</a:t>
            </a:r>
            <a:r>
              <a:rPr lang="en-US" altLang="zh-CN" i="1" dirty="0"/>
              <a:t>, 0, Z</a:t>
            </a:r>
            <a:r>
              <a:rPr lang="en-US" altLang="zh-CN" i="1" baseline="-25000" dirty="0"/>
              <a:t>0</a:t>
            </a:r>
            <a:r>
              <a:rPr lang="en-US" altLang="zh-CN" i="1" dirty="0">
                <a:sym typeface="Symbol" pitchFamily="18" charset="2"/>
              </a:rPr>
              <a:t>)={(</a:t>
            </a:r>
            <a:r>
              <a:rPr lang="en-US" altLang="zh-CN" i="1" dirty="0"/>
              <a:t>q</a:t>
            </a:r>
            <a:r>
              <a:rPr lang="en-US" altLang="zh-CN" i="1" baseline="-25000" dirty="0"/>
              <a:t>0</a:t>
            </a:r>
            <a:r>
              <a:rPr lang="en-US" altLang="zh-CN" i="1" dirty="0">
                <a:sym typeface="Symbol" pitchFamily="18" charset="2"/>
              </a:rPr>
              <a:t>, X</a:t>
            </a:r>
            <a:r>
              <a:rPr lang="en-US" altLang="zh-CN" i="1" dirty="0"/>
              <a:t>Z</a:t>
            </a:r>
            <a:r>
              <a:rPr lang="en-US" altLang="zh-CN" i="1" baseline="-25000" dirty="0"/>
              <a:t>0</a:t>
            </a:r>
            <a:r>
              <a:rPr lang="en-US" altLang="zh-CN" i="1" dirty="0">
                <a:sym typeface="Symbol" pitchFamily="18" charset="2"/>
              </a:rPr>
              <a:t>)},  (</a:t>
            </a:r>
            <a:r>
              <a:rPr lang="en-US" altLang="zh-CN" i="1" dirty="0"/>
              <a:t>q</a:t>
            </a:r>
            <a:r>
              <a:rPr lang="en-US" altLang="zh-CN" i="1" baseline="-25000" dirty="0"/>
              <a:t>0</a:t>
            </a:r>
            <a:r>
              <a:rPr lang="en-US" altLang="zh-CN" i="1" dirty="0"/>
              <a:t>, 0, X</a:t>
            </a:r>
            <a:r>
              <a:rPr lang="en-US" altLang="zh-CN" i="1" dirty="0">
                <a:sym typeface="Symbol" pitchFamily="18" charset="2"/>
              </a:rPr>
              <a:t>)={(</a:t>
            </a:r>
            <a:r>
              <a:rPr lang="en-US" altLang="zh-CN" i="1" dirty="0"/>
              <a:t>q</a:t>
            </a:r>
            <a:r>
              <a:rPr lang="en-US" altLang="zh-CN" i="1" baseline="-25000" dirty="0"/>
              <a:t>0</a:t>
            </a:r>
            <a:r>
              <a:rPr lang="en-US" altLang="zh-CN" i="1" dirty="0">
                <a:sym typeface="Symbol" pitchFamily="18" charset="2"/>
              </a:rPr>
              <a:t>, X</a:t>
            </a:r>
            <a:r>
              <a:rPr lang="en-US" altLang="zh-CN" i="1" dirty="0"/>
              <a:t>X</a:t>
            </a:r>
            <a:r>
              <a:rPr lang="en-US" altLang="zh-CN" i="1" dirty="0">
                <a:sym typeface="Symbol" pitchFamily="18" charset="2"/>
              </a:rPr>
              <a:t>)},</a:t>
            </a:r>
          </a:p>
          <a:p>
            <a:r>
              <a:rPr lang="en-US" altLang="zh-CN" i="1" dirty="0">
                <a:sym typeface="Symbol" pitchFamily="18" charset="2"/>
              </a:rPr>
              <a:t>              (</a:t>
            </a:r>
            <a:r>
              <a:rPr lang="en-US" altLang="zh-CN" i="1" dirty="0"/>
              <a:t>q</a:t>
            </a:r>
            <a:r>
              <a:rPr lang="en-US" altLang="zh-CN" i="1" baseline="-25000" dirty="0"/>
              <a:t>0</a:t>
            </a:r>
            <a:r>
              <a:rPr lang="en-US" altLang="zh-CN" i="1" dirty="0"/>
              <a:t>, 1, X</a:t>
            </a:r>
            <a:r>
              <a:rPr lang="en-US" altLang="zh-CN" i="1" dirty="0">
                <a:sym typeface="Symbol" pitchFamily="18" charset="2"/>
              </a:rPr>
              <a:t>)={(</a:t>
            </a:r>
            <a:r>
              <a:rPr lang="en-US" altLang="zh-CN" i="1" dirty="0"/>
              <a:t>q</a:t>
            </a:r>
            <a:r>
              <a:rPr lang="en-US" altLang="zh-CN" i="1" baseline="-25000" dirty="0"/>
              <a:t>1</a:t>
            </a:r>
            <a:r>
              <a:rPr lang="en-US" altLang="zh-CN" i="1" dirty="0">
                <a:sym typeface="Symbol" pitchFamily="18" charset="2"/>
              </a:rPr>
              <a:t>, )},   (</a:t>
            </a:r>
            <a:r>
              <a:rPr lang="en-US" altLang="zh-CN" i="1" dirty="0"/>
              <a:t>q</a:t>
            </a:r>
            <a:r>
              <a:rPr lang="en-US" altLang="zh-CN" i="1" baseline="-25000" dirty="0"/>
              <a:t>1</a:t>
            </a:r>
            <a:r>
              <a:rPr lang="en-US" altLang="zh-CN" i="1" dirty="0"/>
              <a:t>, 1, X</a:t>
            </a:r>
            <a:r>
              <a:rPr lang="en-US" altLang="zh-CN" i="1" dirty="0">
                <a:sym typeface="Symbol" pitchFamily="18" charset="2"/>
              </a:rPr>
              <a:t>)={(</a:t>
            </a:r>
            <a:r>
              <a:rPr lang="en-US" altLang="zh-CN" i="1" dirty="0"/>
              <a:t>q</a:t>
            </a:r>
            <a:r>
              <a:rPr lang="en-US" altLang="zh-CN" i="1" baseline="-25000" dirty="0"/>
              <a:t>1</a:t>
            </a:r>
            <a:r>
              <a:rPr lang="en-US" altLang="zh-CN" i="1" dirty="0">
                <a:sym typeface="Symbol" pitchFamily="18" charset="2"/>
              </a:rPr>
              <a:t>, )}</a:t>
            </a:r>
          </a:p>
          <a:p>
            <a:r>
              <a:rPr lang="en-US" altLang="zh-CN" i="1" dirty="0">
                <a:sym typeface="Symbol" pitchFamily="18" charset="2"/>
              </a:rPr>
              <a:t>              (</a:t>
            </a:r>
            <a:r>
              <a:rPr lang="en-US" altLang="zh-CN" i="1" dirty="0"/>
              <a:t>q</a:t>
            </a:r>
            <a:r>
              <a:rPr lang="en-US" altLang="zh-CN" i="1" baseline="-25000" dirty="0"/>
              <a:t>1</a:t>
            </a:r>
            <a:r>
              <a:rPr lang="en-US" altLang="zh-CN" i="1" dirty="0"/>
              <a:t>, </a:t>
            </a:r>
            <a:r>
              <a:rPr lang="en-US" altLang="zh-CN" i="1" dirty="0">
                <a:sym typeface="Symbol" pitchFamily="18" charset="2"/>
              </a:rPr>
              <a:t></a:t>
            </a:r>
            <a:r>
              <a:rPr lang="en-US" altLang="zh-CN" i="1" dirty="0"/>
              <a:t>, Z</a:t>
            </a:r>
            <a:r>
              <a:rPr lang="en-US" altLang="zh-CN" i="1" baseline="-25000" dirty="0"/>
              <a:t>0</a:t>
            </a:r>
            <a:r>
              <a:rPr lang="en-US" altLang="zh-CN" i="1" dirty="0">
                <a:sym typeface="Symbol" pitchFamily="18" charset="2"/>
              </a:rPr>
              <a:t>)={(</a:t>
            </a:r>
            <a:r>
              <a:rPr lang="en-US" altLang="zh-CN" i="1" dirty="0"/>
              <a:t>q</a:t>
            </a:r>
            <a:r>
              <a:rPr lang="en-US" altLang="zh-CN" i="1" baseline="-25000" dirty="0"/>
              <a:t>2</a:t>
            </a:r>
            <a:r>
              <a:rPr lang="en-US" altLang="zh-CN" i="1" dirty="0">
                <a:sym typeface="Symbol" pitchFamily="18" charset="2"/>
              </a:rPr>
              <a:t>, </a:t>
            </a:r>
            <a:r>
              <a:rPr lang="en-US" altLang="zh-CN" i="1" dirty="0"/>
              <a:t>Z</a:t>
            </a:r>
            <a:r>
              <a:rPr lang="en-US" altLang="zh-CN" i="1" baseline="-25000" dirty="0"/>
              <a:t>0</a:t>
            </a:r>
            <a:r>
              <a:rPr lang="en-US" altLang="zh-CN" i="1" dirty="0">
                <a:sym typeface="Symbol" pitchFamily="18" charset="2"/>
              </a:rPr>
              <a:t>)}</a:t>
            </a:r>
          </a:p>
          <a:p>
            <a:endParaRPr lang="en-US" altLang="zh-CN" sz="800" dirty="0"/>
          </a:p>
          <a:p>
            <a:r>
              <a:rPr lang="en-US" altLang="zh-CN" i="1" dirty="0">
                <a:sym typeface="Symbol" pitchFamily="18" charset="2"/>
              </a:rPr>
              <a:t>     </a:t>
            </a:r>
            <a:r>
              <a:rPr lang="zh-CN" altLang="en-US" dirty="0">
                <a:sym typeface="Symbol" pitchFamily="18" charset="2"/>
              </a:rPr>
              <a:t>对其余的参数值， </a:t>
            </a:r>
            <a:r>
              <a:rPr lang="zh-CN" altLang="en-US" i="1" dirty="0">
                <a:sym typeface="Symbol" pitchFamily="18" charset="2"/>
              </a:rPr>
              <a:t></a:t>
            </a:r>
            <a:r>
              <a:rPr lang="en-US" altLang="zh-CN" i="1" dirty="0">
                <a:sym typeface="Symbol" pitchFamily="18" charset="2"/>
              </a:rPr>
              <a:t>(</a:t>
            </a:r>
            <a:r>
              <a:rPr lang="en-US" altLang="zh-CN" i="1" dirty="0"/>
              <a:t>q, a, Y</a:t>
            </a:r>
            <a:r>
              <a:rPr lang="en-US" altLang="zh-CN" i="1" dirty="0">
                <a:sym typeface="Symbol" pitchFamily="18" charset="2"/>
              </a:rPr>
              <a:t>)=</a:t>
            </a:r>
          </a:p>
        </p:txBody>
      </p:sp>
      <p:graphicFrame>
        <p:nvGraphicFramePr>
          <p:cNvPr id="171026" name="Object 18"/>
          <p:cNvGraphicFramePr>
            <a:graphicFrameLocks noChangeAspect="1"/>
          </p:cNvGraphicFramePr>
          <p:nvPr>
            <p:extLst>
              <p:ext uri="{D42A27DB-BD31-4B8C-83A1-F6EECF244321}">
                <p14:modId xmlns:p14="http://schemas.microsoft.com/office/powerpoint/2010/main" val="132257470"/>
              </p:ext>
            </p:extLst>
          </p:nvPr>
        </p:nvGraphicFramePr>
        <p:xfrm>
          <a:off x="3276600" y="4654550"/>
          <a:ext cx="5486400" cy="1898650"/>
        </p:xfrm>
        <a:graphic>
          <a:graphicData uri="http://schemas.openxmlformats.org/presentationml/2006/ole">
            <mc:AlternateContent xmlns:mc="http://schemas.openxmlformats.org/markup-compatibility/2006">
              <mc:Choice xmlns:v="urn:schemas-microsoft-com:vml" Requires="v">
                <p:oleObj spid="_x0000_s27686" name="VISIO" r:id="rId4" imgW="4044240" imgH="1400040" progId="Visio.Drawing.11">
                  <p:embed/>
                </p:oleObj>
              </mc:Choice>
              <mc:Fallback>
                <p:oleObj name="VISIO" r:id="rId4" imgW="4044240" imgH="14000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654550"/>
                        <a:ext cx="5486400" cy="1898650"/>
                      </a:xfrm>
                      <a:prstGeom prst="rect">
                        <a:avLst/>
                      </a:prstGeom>
                      <a:solidFill>
                        <a:schemeClr val="accent6">
                          <a:lumMod val="60000"/>
                          <a:lumOff val="40000"/>
                        </a:schemeClr>
                      </a:solidFill>
                      <a:ln>
                        <a:noFill/>
                      </a:ln>
                      <a:effectLst/>
                      <a:extLst/>
                    </p:spPr>
                  </p:pic>
                </p:oleObj>
              </mc:Fallback>
            </mc:AlternateContent>
          </a:graphicData>
        </a:graphic>
      </p:graphicFrame>
      <p:sp>
        <p:nvSpPr>
          <p:cNvPr id="13" name="标题 1"/>
          <p:cNvSpPr txBox="1">
            <a:spLocks/>
          </p:cNvSpPr>
          <p:nvPr/>
        </p:nvSpPr>
        <p:spPr>
          <a:xfrm>
            <a:off x="1066801" y="1038144"/>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dirty="0" smtClean="0"/>
              <a:t>3.2 </a:t>
            </a:r>
            <a:r>
              <a:rPr lang="zh-CN" altLang="en-US" dirty="0" smtClean="0"/>
              <a:t>下推自动机</a:t>
            </a:r>
            <a:endParaRPr lang="zh-CN" altLang="en-US" dirty="0"/>
          </a:p>
        </p:txBody>
      </p:sp>
    </p:spTree>
    <p:extLst>
      <p:ext uri="{BB962C8B-B14F-4D97-AF65-F5344CB8AC3E}">
        <p14:creationId xmlns:p14="http://schemas.microsoft.com/office/powerpoint/2010/main" val="1600882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1025"/>
                                        </p:tgtEl>
                                        <p:attrNameLst>
                                          <p:attrName>style.visibility</p:attrName>
                                        </p:attrNameLst>
                                      </p:cBhvr>
                                      <p:to>
                                        <p:strVal val="visible"/>
                                      </p:to>
                                    </p:set>
                                    <p:animEffect transition="in" filter="slide(fromBottom)">
                                      <p:cBhvr>
                                        <p:cTn id="7" dur="500"/>
                                        <p:tgtEl>
                                          <p:spTgt spid="171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25"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a:t>上下文无关</a:t>
            </a:r>
            <a:r>
              <a:rPr lang="zh-CN" altLang="en-US" dirty="0" smtClean="0"/>
              <a:t>语言与下推自动机的等价性</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r>
                  <a:rPr lang="zh-CN" altLang="en-US" dirty="0" smtClean="0">
                    <a:latin typeface="+mn-ea"/>
                  </a:rPr>
                  <a:t>上下文无关语言</a:t>
                </a:r>
                <a:r>
                  <a:rPr lang="en-US" altLang="zh-CN" dirty="0" smtClean="0">
                    <a:latin typeface="+mn-ea"/>
                  </a:rPr>
                  <a:t>L</a:t>
                </a:r>
                <a:r>
                  <a:rPr lang="en-US" altLang="zh-CN" dirty="0"/>
                  <a:t> </a:t>
                </a:r>
                <a14:m>
                  <m:oMath xmlns:m="http://schemas.openxmlformats.org/officeDocument/2006/math">
                    <m:r>
                      <a:rPr lang="en-US" altLang="zh-CN" i="1">
                        <a:latin typeface="Cambria Math" panose="02040503050406030204" pitchFamily="18" charset="0"/>
                      </a:rPr>
                      <m:t>→</m:t>
                    </m:r>
                  </m:oMath>
                </a14:m>
                <a:r>
                  <a:rPr lang="zh-CN" altLang="en-US" dirty="0" smtClean="0">
                    <a:latin typeface="+mn-ea"/>
                  </a:rPr>
                  <a:t>空栈接受的下推自动机</a:t>
                </a:r>
                <a:r>
                  <a:rPr lang="en-US" altLang="zh-CN" dirty="0" smtClean="0">
                    <a:latin typeface="+mn-ea"/>
                  </a:rPr>
                  <a:t>P</a:t>
                </a:r>
              </a:p>
              <a:p>
                <a:r>
                  <a:rPr lang="zh-CN" altLang="en-US" dirty="0" smtClean="0">
                    <a:latin typeface="+mn-ea"/>
                  </a:rPr>
                  <a:t>构造如下的空栈接受的下推自动机：</a:t>
                </a:r>
                <a:endParaRPr lang="en-US" altLang="zh-CN" dirty="0" smtClean="0">
                  <a:latin typeface="+mn-ea"/>
                </a:endParaRPr>
              </a:p>
              <a:p>
                <a:r>
                  <a:rPr lang="zh-CN" altLang="en-US" dirty="0" smtClean="0">
                    <a:latin typeface="+mn-ea"/>
                  </a:rPr>
                  <a:t>只有一个状态</a:t>
                </a:r>
                <a:r>
                  <a:rPr lang="en-US" altLang="zh-CN" dirty="0" smtClean="0">
                    <a:latin typeface="+mn-ea"/>
                  </a:rPr>
                  <a:t>q,</a:t>
                </a:r>
                <a:r>
                  <a:rPr lang="zh-CN" altLang="en-US" dirty="0" smtClean="0">
                    <a:latin typeface="+mn-ea"/>
                  </a:rPr>
                  <a:t>并作为起始状态</a:t>
                </a:r>
                <a:endParaRPr lang="en-US" altLang="zh-CN" dirty="0" smtClean="0">
                  <a:latin typeface="+mn-ea"/>
                </a:endParaRPr>
              </a:p>
              <a:p>
                <a:r>
                  <a:rPr lang="zh-CN" altLang="en-US" dirty="0" smtClean="0">
                    <a:latin typeface="+mn-ea"/>
                  </a:rPr>
                  <a:t>输入符号表为</a:t>
                </a:r>
                <a:r>
                  <a:rPr lang="en-US" altLang="zh-CN" dirty="0" smtClean="0">
                    <a:latin typeface="+mn-ea"/>
                  </a:rPr>
                  <a:t>L</a:t>
                </a:r>
                <a:r>
                  <a:rPr lang="zh-CN" altLang="en-US" dirty="0" smtClean="0">
                    <a:latin typeface="+mn-ea"/>
                  </a:rPr>
                  <a:t>中的非终结符</a:t>
                </a:r>
                <a:endParaRPr lang="en-US" altLang="zh-CN" dirty="0" smtClean="0">
                  <a:latin typeface="+mn-ea"/>
                </a:endParaRPr>
              </a:p>
              <a:p>
                <a:r>
                  <a:rPr lang="zh-CN" altLang="en-US" dirty="0" smtClean="0">
                    <a:latin typeface="+mn-ea"/>
                  </a:rPr>
                  <a:t>栈符号表为</a:t>
                </a:r>
                <a:r>
                  <a:rPr lang="en-US" altLang="zh-CN" dirty="0" smtClean="0">
                    <a:latin typeface="+mn-ea"/>
                  </a:rPr>
                  <a:t>L</a:t>
                </a:r>
                <a:r>
                  <a:rPr lang="zh-CN" altLang="en-US" dirty="0" smtClean="0">
                    <a:latin typeface="+mn-ea"/>
                  </a:rPr>
                  <a:t>中的非终结符与终结符的并集</a:t>
                </a:r>
                <a:endParaRPr lang="en-US" altLang="zh-CN" dirty="0" smtClean="0">
                  <a:latin typeface="+mn-ea"/>
                </a:endParaRPr>
              </a:p>
              <a:p>
                <a:pPr marL="228600" lvl="1">
                  <a:spcBef>
                    <a:spcPts val="1000"/>
                  </a:spcBef>
                </a:pPr>
                <a:r>
                  <a:rPr lang="zh-CN" altLang="en-US" dirty="0" smtClean="0">
                    <a:latin typeface="+mn-ea"/>
                  </a:rPr>
                  <a:t>对于</a:t>
                </a:r>
                <a:r>
                  <a:rPr lang="zh-CN" altLang="en-US" dirty="0">
                    <a:latin typeface="+mn-ea"/>
                  </a:rPr>
                  <a:t>每一</a:t>
                </a:r>
                <a:r>
                  <a:rPr lang="zh-CN" altLang="en-US" dirty="0" smtClean="0">
                    <a:latin typeface="+mn-ea"/>
                  </a:rPr>
                  <a:t>个推导式</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zh-CN" altLang="en-US" b="0" i="1" smtClean="0">
                        <a:latin typeface="Cambria Math" panose="02040503050406030204" pitchFamily="18" charset="0"/>
                      </a:rPr>
                      <m:t>𝛽</m:t>
                    </m:r>
                  </m:oMath>
                </a14:m>
                <a:r>
                  <a:rPr lang="en-US" altLang="zh-CN" dirty="0" smtClean="0">
                    <a:latin typeface="+mn-ea"/>
                  </a:rPr>
                  <a:t>,</a:t>
                </a:r>
                <a:r>
                  <a:rPr lang="zh-CN" altLang="en-US" dirty="0" smtClean="0">
                    <a:latin typeface="+mn-ea"/>
                  </a:rPr>
                  <a:t>构造转移函数</a:t>
                </a:r>
                <a:r>
                  <a:rPr lang="zh-CN" altLang="en-US" i="1" dirty="0" smtClean="0">
                    <a:sym typeface="Symbol" pitchFamily="18" charset="2"/>
                  </a:rPr>
                  <a:t></a:t>
                </a:r>
                <a:r>
                  <a:rPr lang="en-US" altLang="zh-CN" i="1" dirty="0" smtClean="0">
                    <a:sym typeface="Symbol" pitchFamily="18" charset="2"/>
                  </a:rPr>
                  <a:t>(q,</a:t>
                </a:r>
                <a14:m>
                  <m:oMath xmlns:m="http://schemas.openxmlformats.org/officeDocument/2006/math">
                    <m:r>
                      <a:rPr lang="zh-CN" altLang="en-US" i="1">
                        <a:latin typeface="Cambria Math" panose="02040503050406030204" pitchFamily="18" charset="0"/>
                      </a:rPr>
                      <m:t>𝜀</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A</m:t>
                    </m:r>
                  </m:oMath>
                </a14:m>
                <a:r>
                  <a:rPr lang="en-US" altLang="zh-CN" i="1" dirty="0" smtClean="0">
                    <a:sym typeface="Symbol" pitchFamily="18" charset="2"/>
                  </a:rPr>
                  <a:t>) = {(q,</a:t>
                </a:r>
                <a14:m>
                  <m:oMath xmlns:m="http://schemas.openxmlformats.org/officeDocument/2006/math">
                    <m:r>
                      <a:rPr lang="zh-CN" altLang="en-US" i="1">
                        <a:latin typeface="Cambria Math" panose="02040503050406030204" pitchFamily="18" charset="0"/>
                      </a:rPr>
                      <m:t>𝛽</m:t>
                    </m:r>
                  </m:oMath>
                </a14:m>
                <a:r>
                  <a:rPr lang="en-US" altLang="zh-CN" i="1" dirty="0" smtClean="0">
                    <a:sym typeface="Symbol" pitchFamily="18" charset="2"/>
                  </a:rPr>
                  <a:t>)}</a:t>
                </a:r>
              </a:p>
              <a:p>
                <a:pPr marL="228600" lvl="1">
                  <a:spcBef>
                    <a:spcPts val="1000"/>
                  </a:spcBef>
                </a:pPr>
                <a:r>
                  <a:rPr lang="zh-CN" altLang="en-US" dirty="0" smtClean="0">
                    <a:latin typeface="+mn-ea"/>
                    <a:sym typeface="Symbol" pitchFamily="18" charset="2"/>
                  </a:rPr>
                  <a:t>对于每个终结符</a:t>
                </a:r>
                <a:r>
                  <a:rPr lang="en-US" altLang="zh-CN" dirty="0" smtClean="0">
                    <a:latin typeface="+mn-ea"/>
                    <a:sym typeface="Symbol" pitchFamily="18" charset="2"/>
                  </a:rPr>
                  <a:t>a</a:t>
                </a:r>
                <a:r>
                  <a:rPr lang="zh-CN" altLang="en-US" dirty="0" smtClean="0">
                    <a:latin typeface="+mn-ea"/>
                    <a:sym typeface="Symbol" pitchFamily="18" charset="2"/>
                  </a:rPr>
                  <a:t>，构造转移函数</a:t>
                </a:r>
                <a:r>
                  <a:rPr lang="zh-CN" altLang="en-US" i="1" dirty="0" smtClean="0">
                    <a:sym typeface="Symbol" pitchFamily="18" charset="2"/>
                  </a:rPr>
                  <a:t></a:t>
                </a:r>
                <a:r>
                  <a:rPr lang="en-US" altLang="zh-CN" i="1" dirty="0" smtClean="0">
                    <a:sym typeface="Symbol" pitchFamily="18" charset="2"/>
                  </a:rPr>
                  <a:t>(</a:t>
                </a:r>
                <a:r>
                  <a:rPr lang="en-US" altLang="zh-CN" i="1" dirty="0" err="1" smtClean="0">
                    <a:sym typeface="Symbol" pitchFamily="18" charset="2"/>
                  </a:rPr>
                  <a:t>q,a,a</a:t>
                </a:r>
                <a:r>
                  <a:rPr lang="en-US" altLang="zh-CN" i="1" dirty="0" smtClean="0">
                    <a:sym typeface="Symbol" pitchFamily="18" charset="2"/>
                  </a:rPr>
                  <a:t>)  = {(q,</a:t>
                </a:r>
                <a14:m>
                  <m:oMath xmlns:m="http://schemas.openxmlformats.org/officeDocument/2006/math">
                    <m:r>
                      <a:rPr lang="zh-CN" altLang="en-US" i="1">
                        <a:latin typeface="Cambria Math" panose="02040503050406030204" pitchFamily="18" charset="0"/>
                      </a:rPr>
                      <m:t>𝜀</m:t>
                    </m:r>
                  </m:oMath>
                </a14:m>
                <a:r>
                  <a:rPr lang="en-US" altLang="zh-CN" i="1" dirty="0" smtClean="0">
                    <a:sym typeface="Symbol" pitchFamily="18" charset="2"/>
                  </a:rPr>
                  <a:t>)}</a:t>
                </a:r>
                <a:endParaRPr lang="en-US" altLang="zh-CN" dirty="0" smtClean="0">
                  <a:latin typeface="+mn-ea"/>
                </a:endParaRPr>
              </a:p>
              <a:p>
                <a:endParaRPr lang="en-US" altLang="zh-CN" dirty="0" smtClean="0">
                  <a:latin typeface="+mn-ea"/>
                </a:endParaRPr>
              </a:p>
              <a:p>
                <a:endParaRPr lang="en-US" altLang="zh-CN" dirty="0" smtClean="0">
                  <a:latin typeface="+mn-ea"/>
                </a:endParaRPr>
              </a:p>
              <a:p>
                <a:pPr lvl="1"/>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b="0" dirty="0" smtClean="0">
                  <a:latin typeface="+mn-ea"/>
                </a:endParaRPr>
              </a:p>
              <a:p>
                <a:endParaRPr lang="en-US" altLang="zh-CN" b="0" dirty="0" smtClean="0">
                  <a:latin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31" t="-2926" b="-3098"/>
                </a:stretch>
              </a:blipFill>
            </p:spPr>
            <p:txBody>
              <a:bodyPr/>
              <a:lstStyle/>
              <a:p>
                <a:r>
                  <a:rPr lang="zh-CN" altLang="en-US">
                    <a:noFill/>
                  </a:rPr>
                  <a:t> </a:t>
                </a:r>
              </a:p>
            </p:txBody>
          </p:sp>
        </mc:Fallback>
      </mc:AlternateContent>
      <p:sp>
        <p:nvSpPr>
          <p:cNvPr id="4" name="文本框 3"/>
          <p:cNvSpPr txBox="1"/>
          <p:nvPr/>
        </p:nvSpPr>
        <p:spPr>
          <a:xfrm>
            <a:off x="5631255" y="2974063"/>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9161067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a:t>上下文无关</a:t>
            </a:r>
            <a:r>
              <a:rPr lang="zh-CN" altLang="en-US" dirty="0" smtClean="0"/>
              <a:t>语言与下推自动机的等价性</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lnSpcReduction="20000"/>
              </a:bodyPr>
              <a:lstStyle/>
              <a:p>
                <a:r>
                  <a:rPr lang="zh-CN" altLang="en-US" dirty="0" smtClean="0">
                    <a:latin typeface="+mn-ea"/>
                  </a:rPr>
                  <a:t>空</a:t>
                </a:r>
                <a:r>
                  <a:rPr lang="zh-CN" altLang="en-US" dirty="0">
                    <a:latin typeface="+mn-ea"/>
                  </a:rPr>
                  <a:t>栈接受的下推自动机</a:t>
                </a:r>
                <a:r>
                  <a:rPr lang="en-US" altLang="zh-CN" dirty="0">
                    <a:latin typeface="+mn-ea"/>
                  </a:rPr>
                  <a:t>P</a:t>
                </a:r>
                <a14:m>
                  <m:oMath xmlns:m="http://schemas.openxmlformats.org/officeDocument/2006/math">
                    <m:r>
                      <a:rPr lang="en-US" altLang="zh-CN" i="1">
                        <a:latin typeface="Cambria Math" panose="02040503050406030204" pitchFamily="18" charset="0"/>
                      </a:rPr>
                      <m:t>→</m:t>
                    </m:r>
                  </m:oMath>
                </a14:m>
                <a:r>
                  <a:rPr lang="zh-CN" altLang="en-US" dirty="0">
                    <a:latin typeface="+mn-ea"/>
                  </a:rPr>
                  <a:t>上下文无关语言</a:t>
                </a:r>
                <a:r>
                  <a:rPr lang="en-US" altLang="zh-CN" dirty="0">
                    <a:latin typeface="+mn-ea"/>
                  </a:rPr>
                  <a:t>L</a:t>
                </a:r>
                <a:endParaRPr lang="en-US" altLang="zh-CN" dirty="0" smtClean="0">
                  <a:latin typeface="+mn-ea"/>
                </a:endParaRPr>
              </a:p>
              <a:p>
                <a:r>
                  <a:rPr lang="zh-CN" altLang="en-US" dirty="0" smtClean="0">
                    <a:latin typeface="+mn-ea"/>
                  </a:rPr>
                  <a:t>构造如下的上下文无关语言：</a:t>
                </a:r>
                <a:endParaRPr lang="en-US" altLang="zh-CN" dirty="0" smtClean="0">
                  <a:latin typeface="+mn-ea"/>
                </a:endParaRPr>
              </a:p>
              <a:p>
                <a:r>
                  <a:rPr lang="en-US" altLang="zh-CN" dirty="0" smtClean="0">
                    <a:latin typeface="+mn-ea"/>
                  </a:rPr>
                  <a:t>L</a:t>
                </a:r>
                <a:r>
                  <a:rPr lang="zh-CN" altLang="en-US" dirty="0" smtClean="0">
                    <a:latin typeface="+mn-ea"/>
                  </a:rPr>
                  <a:t>中的非终结符集为</a:t>
                </a:r>
                <a:r>
                  <a:rPr lang="en-US" altLang="zh-CN" dirty="0" smtClean="0">
                    <a:latin typeface="+mn-ea"/>
                  </a:rPr>
                  <a:t>P</a:t>
                </a:r>
                <a:r>
                  <a:rPr lang="zh-CN" altLang="en-US" dirty="0" smtClean="0">
                    <a:latin typeface="+mn-ea"/>
                  </a:rPr>
                  <a:t>中的输入符号集</a:t>
                </a:r>
                <a:endParaRPr lang="en-US" altLang="zh-CN" dirty="0" smtClean="0">
                  <a:latin typeface="+mn-ea"/>
                </a:endParaRPr>
              </a:p>
              <a:p>
                <a:r>
                  <a:rPr lang="en-US" altLang="zh-CN" dirty="0" smtClean="0">
                    <a:latin typeface="+mn-ea"/>
                  </a:rPr>
                  <a:t>L</a:t>
                </a:r>
                <a:r>
                  <a:rPr lang="zh-CN" altLang="en-US" dirty="0" smtClean="0">
                    <a:latin typeface="+mn-ea"/>
                  </a:rPr>
                  <a:t>中的非终结符集</a:t>
                </a:r>
                <a:r>
                  <a:rPr lang="en-US" altLang="zh-CN" i="1" dirty="0">
                    <a:ea typeface="楷体_GB2312" pitchFamily="49" charset="-122"/>
                  </a:rPr>
                  <a:t>V = {S} </a:t>
                </a:r>
                <a:r>
                  <a:rPr lang="en-US" altLang="zh-CN" dirty="0">
                    <a:ea typeface="楷体_GB2312" pitchFamily="49" charset="-122"/>
                    <a:sym typeface="Symbol" pitchFamily="18" charset="2"/>
                  </a:rPr>
                  <a:t></a:t>
                </a:r>
                <a:r>
                  <a:rPr lang="en-US" altLang="zh-CN" i="1" dirty="0">
                    <a:ea typeface="楷体_GB2312" pitchFamily="49" charset="-122"/>
                  </a:rPr>
                  <a:t> { [</a:t>
                </a:r>
                <a:r>
                  <a:rPr lang="en-US" altLang="zh-CN" i="1" dirty="0" err="1">
                    <a:ea typeface="楷体_GB2312" pitchFamily="49" charset="-122"/>
                  </a:rPr>
                  <a:t>pXq</a:t>
                </a:r>
                <a:r>
                  <a:rPr lang="en-US" altLang="zh-CN" i="1" dirty="0">
                    <a:ea typeface="楷体_GB2312" pitchFamily="49" charset="-122"/>
                  </a:rPr>
                  <a:t>]</a:t>
                </a:r>
                <a:r>
                  <a:rPr lang="en-US" altLang="zh-CN" dirty="0">
                    <a:ea typeface="楷体_GB2312" pitchFamily="49" charset="-122"/>
                    <a:sym typeface="Symbol" pitchFamily="18" charset="2"/>
                  </a:rPr>
                  <a:t></a:t>
                </a:r>
                <a:r>
                  <a:rPr lang="en-US" altLang="zh-CN" i="1" dirty="0" err="1">
                    <a:ea typeface="楷体_GB2312" pitchFamily="49" charset="-122"/>
                    <a:sym typeface="Symbol" pitchFamily="18" charset="2"/>
                  </a:rPr>
                  <a:t>p,q</a:t>
                </a:r>
                <a:r>
                  <a:rPr lang="en-US" altLang="zh-CN" dirty="0" err="1">
                    <a:ea typeface="楷体_GB2312" pitchFamily="49" charset="-122"/>
                    <a:sym typeface="Symbol" pitchFamily="18" charset="2"/>
                  </a:rPr>
                  <a:t>QX</a:t>
                </a:r>
                <a:r>
                  <a:rPr lang="en-US" altLang="zh-CN" dirty="0">
                    <a:ea typeface="楷体_GB2312" pitchFamily="49" charset="-122"/>
                    <a:sym typeface="Symbol" pitchFamily="18" charset="2"/>
                  </a:rPr>
                  <a:t></a:t>
                </a:r>
                <a:r>
                  <a:rPr lang="en-US" altLang="zh-CN" i="1" dirty="0">
                    <a:ea typeface="楷体_GB2312" pitchFamily="49" charset="-122"/>
                    <a:sym typeface="Symbol" pitchFamily="18" charset="2"/>
                  </a:rPr>
                  <a:t> </a:t>
                </a:r>
                <a:r>
                  <a:rPr lang="en-US" altLang="zh-CN" i="1" dirty="0" smtClean="0">
                    <a:ea typeface="楷体_GB2312" pitchFamily="49" charset="-122"/>
                  </a:rPr>
                  <a:t>}</a:t>
                </a:r>
              </a:p>
              <a:p>
                <a:r>
                  <a:rPr lang="zh-CN" altLang="en-US" dirty="0">
                    <a:latin typeface="+mn-ea"/>
                    <a:sym typeface="Symbol" pitchFamily="18" charset="2"/>
                  </a:rPr>
                  <a:t>产生</a:t>
                </a:r>
                <a:r>
                  <a:rPr lang="zh-CN" altLang="en-US" dirty="0" smtClean="0">
                    <a:latin typeface="+mn-ea"/>
                    <a:sym typeface="Symbol" pitchFamily="18" charset="2"/>
                  </a:rPr>
                  <a:t>式集合</a:t>
                </a:r>
                <a:r>
                  <a:rPr lang="en-US" altLang="zh-CN" dirty="0" smtClean="0">
                    <a:latin typeface="+mn-ea"/>
                    <a:sym typeface="Symbol" pitchFamily="18" charset="2"/>
                  </a:rPr>
                  <a:t>P</a:t>
                </a:r>
                <a:r>
                  <a:rPr lang="zh-CN" altLang="en-US" dirty="0" smtClean="0">
                    <a:latin typeface="+mn-ea"/>
                    <a:sym typeface="Symbol" pitchFamily="18" charset="2"/>
                  </a:rPr>
                  <a:t>按以下方法构造</a:t>
                </a:r>
                <a:endParaRPr lang="en-US" altLang="zh-CN" dirty="0" smtClean="0">
                  <a:latin typeface="+mn-ea"/>
                  <a:sym typeface="Symbol" pitchFamily="18" charset="2"/>
                </a:endParaRPr>
              </a:p>
              <a:p>
                <a:pPr marL="457200" indent="-457200">
                  <a:lnSpc>
                    <a:spcPct val="100000"/>
                  </a:lnSpc>
                  <a:buFont typeface="+mj-lt"/>
                  <a:buAutoNum type="arabicPeriod"/>
                </a:pPr>
                <a:r>
                  <a:rPr lang="zh-CN" altLang="en-US" dirty="0" smtClean="0">
                    <a:ea typeface="楷体_GB2312" pitchFamily="49" charset="-122"/>
                  </a:rPr>
                  <a:t>对</a:t>
                </a:r>
                <a:r>
                  <a:rPr lang="zh-CN" altLang="en-US" dirty="0">
                    <a:ea typeface="楷体_GB2312" pitchFamily="49" charset="-122"/>
                  </a:rPr>
                  <a:t>每一 </a:t>
                </a:r>
                <a:r>
                  <a:rPr lang="en-US" altLang="zh-CN" sz="2000" i="1" dirty="0" err="1">
                    <a:ea typeface="楷体_GB2312" pitchFamily="49" charset="-122"/>
                  </a:rPr>
                  <a:t>p</a:t>
                </a:r>
                <a:r>
                  <a:rPr lang="en-US" altLang="zh-CN" sz="2000" dirty="0" err="1">
                    <a:ea typeface="楷体_GB2312" pitchFamily="49" charset="-122"/>
                    <a:sym typeface="Symbol" pitchFamily="18" charset="2"/>
                  </a:rPr>
                  <a:t></a:t>
                </a:r>
                <a:r>
                  <a:rPr lang="en-US" altLang="zh-CN" sz="2000" i="1" dirty="0" err="1">
                    <a:ea typeface="楷体_GB2312" pitchFamily="49" charset="-122"/>
                  </a:rPr>
                  <a:t>Q</a:t>
                </a:r>
                <a:r>
                  <a:rPr lang="en-US" altLang="zh-CN" sz="2000" i="1" dirty="0">
                    <a:ea typeface="楷体_GB2312" pitchFamily="49" charset="-122"/>
                  </a:rPr>
                  <a:t>,  G</a:t>
                </a:r>
                <a:r>
                  <a:rPr lang="en-US" altLang="zh-CN" i="1" dirty="0">
                    <a:ea typeface="楷体_GB2312" pitchFamily="49" charset="-122"/>
                  </a:rPr>
                  <a:t> </a:t>
                </a:r>
                <a:r>
                  <a:rPr lang="zh-CN" altLang="en-US" dirty="0">
                    <a:ea typeface="楷体_GB2312" pitchFamily="49" charset="-122"/>
                  </a:rPr>
                  <a:t>包含产生</a:t>
                </a:r>
                <a:r>
                  <a:rPr lang="zh-CN" altLang="en-US" dirty="0" smtClean="0">
                    <a:ea typeface="楷体_GB2312" pitchFamily="49" charset="-122"/>
                  </a:rPr>
                  <a:t>式</a:t>
                </a:r>
                <a:r>
                  <a:rPr lang="en-US" altLang="zh-CN" sz="2000" i="1" dirty="0" smtClean="0">
                    <a:ea typeface="楷体_GB2312" pitchFamily="49" charset="-122"/>
                    <a:sym typeface="Symbol" pitchFamily="18" charset="2"/>
                  </a:rPr>
                  <a:t>S </a:t>
                </a:r>
                <a:r>
                  <a:rPr lang="en-US" altLang="zh-CN" sz="2000" dirty="0">
                    <a:ea typeface="楷体_GB2312" pitchFamily="49" charset="-122"/>
                    <a:sym typeface="Symbol" pitchFamily="18" charset="2"/>
                  </a:rPr>
                  <a:t> </a:t>
                </a:r>
                <a:r>
                  <a:rPr lang="en-US" altLang="zh-CN" sz="2000" i="1" dirty="0">
                    <a:ea typeface="楷体_GB2312" pitchFamily="49" charset="-122"/>
                  </a:rPr>
                  <a:t>[q</a:t>
                </a:r>
                <a:r>
                  <a:rPr lang="en-US" altLang="zh-CN" sz="2000" i="1" baseline="-25000" dirty="0">
                    <a:ea typeface="楷体_GB2312" pitchFamily="49" charset="-122"/>
                  </a:rPr>
                  <a:t>0</a:t>
                </a:r>
                <a:r>
                  <a:rPr lang="en-US" altLang="zh-CN" sz="2000" i="1" dirty="0">
                    <a:ea typeface="楷体_GB2312" pitchFamily="49" charset="-122"/>
                  </a:rPr>
                  <a:t>Z</a:t>
                </a:r>
                <a:r>
                  <a:rPr lang="en-US" altLang="zh-CN" sz="2000" i="1" baseline="-25000" dirty="0">
                    <a:ea typeface="楷体_GB2312" pitchFamily="49" charset="-122"/>
                  </a:rPr>
                  <a:t>0</a:t>
                </a:r>
                <a:r>
                  <a:rPr lang="en-US" altLang="zh-CN" sz="2000" i="1" dirty="0">
                    <a:ea typeface="楷体_GB2312" pitchFamily="49" charset="-122"/>
                  </a:rPr>
                  <a:t>p</a:t>
                </a:r>
                <a:r>
                  <a:rPr lang="en-US" altLang="zh-CN" sz="2000" i="1" dirty="0" smtClean="0">
                    <a:ea typeface="楷体_GB2312" pitchFamily="49" charset="-122"/>
                  </a:rPr>
                  <a:t>]</a:t>
                </a:r>
                <a:r>
                  <a:rPr lang="en-US" altLang="zh-CN" i="1" dirty="0" smtClean="0">
                    <a:ea typeface="楷体_GB2312" pitchFamily="49" charset="-122"/>
                    <a:sym typeface="Symbol" pitchFamily="18" charset="2"/>
                  </a:rPr>
                  <a:t>;</a:t>
                </a:r>
                <a:endParaRPr lang="en-US" altLang="zh-CN" dirty="0" smtClean="0">
                  <a:ea typeface="楷体_GB2312" pitchFamily="49" charset="-122"/>
                  <a:sym typeface="Symbol" pitchFamily="18" charset="2"/>
                </a:endParaRPr>
              </a:p>
              <a:p>
                <a:pPr marL="457200" indent="-457200">
                  <a:lnSpc>
                    <a:spcPct val="100000"/>
                  </a:lnSpc>
                  <a:buFont typeface="+mj-lt"/>
                  <a:buAutoNum type="arabicPeriod"/>
                </a:pPr>
                <a:r>
                  <a:rPr lang="zh-CN" altLang="en-US" dirty="0" smtClean="0">
                    <a:ea typeface="楷体_GB2312" pitchFamily="49" charset="-122"/>
                  </a:rPr>
                  <a:t>若  </a:t>
                </a:r>
                <a:r>
                  <a:rPr lang="en-US" altLang="zh-CN" sz="2000" i="1" dirty="0">
                    <a:ea typeface="楷体_GB2312" pitchFamily="49" charset="-122"/>
                  </a:rPr>
                  <a:t>(q,X</a:t>
                </a:r>
                <a:r>
                  <a:rPr lang="en-US" altLang="zh-CN" sz="2000" i="1" baseline="-25000" dirty="0">
                    <a:ea typeface="楷体_GB2312" pitchFamily="49" charset="-122"/>
                  </a:rPr>
                  <a:t>1</a:t>
                </a:r>
                <a:r>
                  <a:rPr lang="en-US" altLang="zh-CN" sz="2000" i="1" dirty="0">
                    <a:ea typeface="楷体_GB2312" pitchFamily="49" charset="-122"/>
                  </a:rPr>
                  <a:t>X</a:t>
                </a:r>
                <a:r>
                  <a:rPr lang="en-US" altLang="zh-CN" sz="2000" i="1" baseline="-25000" dirty="0">
                    <a:ea typeface="楷体_GB2312" pitchFamily="49" charset="-122"/>
                  </a:rPr>
                  <a:t>2</a:t>
                </a:r>
                <a:r>
                  <a:rPr lang="en-US" altLang="zh-CN" sz="2000" i="1" dirty="0">
                    <a:ea typeface="楷体_GB2312" pitchFamily="49" charset="-122"/>
                  </a:rPr>
                  <a:t>…</a:t>
                </a:r>
                <a:r>
                  <a:rPr lang="en-US" altLang="zh-CN" sz="2000" i="1" dirty="0" err="1">
                    <a:ea typeface="楷体_GB2312" pitchFamily="49" charset="-122"/>
                  </a:rPr>
                  <a:t>X</a:t>
                </a:r>
                <a:r>
                  <a:rPr lang="en-US" altLang="zh-CN" sz="2000" i="1" baseline="-25000" dirty="0" err="1">
                    <a:ea typeface="楷体_GB2312" pitchFamily="49" charset="-122"/>
                  </a:rPr>
                  <a:t>k</a:t>
                </a:r>
                <a:r>
                  <a:rPr lang="en-US" altLang="zh-CN" sz="2000" i="1" dirty="0">
                    <a:ea typeface="楷体_GB2312" pitchFamily="49" charset="-122"/>
                  </a:rPr>
                  <a:t>)</a:t>
                </a:r>
                <a:r>
                  <a:rPr lang="en-US" altLang="zh-CN" sz="2000" dirty="0">
                    <a:ea typeface="楷体_GB2312" pitchFamily="49" charset="-122"/>
                  </a:rPr>
                  <a:t> </a:t>
                </a:r>
                <a:r>
                  <a:rPr lang="en-US" altLang="zh-CN" sz="2000" dirty="0">
                    <a:ea typeface="楷体_GB2312" pitchFamily="49" charset="-122"/>
                    <a:sym typeface="Symbol" pitchFamily="18" charset="2"/>
                  </a:rPr>
                  <a:t> </a:t>
                </a:r>
                <a:r>
                  <a:rPr lang="en-US" altLang="zh-CN" sz="2000" i="1" dirty="0">
                    <a:ea typeface="楷体_GB2312" pitchFamily="49" charset="-122"/>
                    <a:sym typeface="Symbol" pitchFamily="18" charset="2"/>
                  </a:rPr>
                  <a:t>(p, a, </a:t>
                </a:r>
                <a:r>
                  <a:rPr lang="en-US" altLang="zh-CN" sz="2000" i="1" dirty="0">
                    <a:ea typeface="楷体_GB2312" pitchFamily="49" charset="-122"/>
                  </a:rPr>
                  <a:t>X</a:t>
                </a:r>
                <a:r>
                  <a:rPr lang="en-US" altLang="zh-CN" sz="2000" i="1" dirty="0">
                    <a:ea typeface="楷体_GB2312" pitchFamily="49" charset="-122"/>
                    <a:sym typeface="Symbol" pitchFamily="18" charset="2"/>
                  </a:rPr>
                  <a:t>)</a:t>
                </a:r>
                <a:r>
                  <a:rPr lang="en-US" altLang="zh-CN" i="1" dirty="0">
                    <a:ea typeface="楷体_GB2312" pitchFamily="49" charset="-122"/>
                  </a:rPr>
                  <a:t>,  </a:t>
                </a:r>
                <a:r>
                  <a:rPr lang="zh-CN" altLang="en-US" dirty="0" smtClean="0">
                    <a:ea typeface="楷体_GB2312" pitchFamily="49" charset="-122"/>
                  </a:rPr>
                  <a:t>则</a:t>
                </a:r>
                <a:r>
                  <a:rPr lang="zh-CN" altLang="en-US" dirty="0">
                    <a:ea typeface="楷体_GB2312" pitchFamily="49" charset="-122"/>
                  </a:rPr>
                  <a:t>构造</a:t>
                </a:r>
                <a:r>
                  <a:rPr lang="zh-CN" altLang="en-US" dirty="0" smtClean="0">
                    <a:ea typeface="楷体_GB2312" pitchFamily="49" charset="-122"/>
                  </a:rPr>
                  <a:t>产生</a:t>
                </a:r>
                <a:r>
                  <a:rPr lang="zh-CN" altLang="en-US" dirty="0">
                    <a:ea typeface="楷体_GB2312" pitchFamily="49" charset="-122"/>
                  </a:rPr>
                  <a:t>式 </a:t>
                </a:r>
                <a:r>
                  <a:rPr lang="en-US" altLang="zh-CN" sz="2000" i="1" dirty="0" smtClean="0">
                    <a:ea typeface="楷体_GB2312" pitchFamily="49" charset="-122"/>
                  </a:rPr>
                  <a:t>[</a:t>
                </a:r>
                <a:r>
                  <a:rPr lang="en-US" altLang="zh-CN" sz="2000" i="1" dirty="0" err="1">
                    <a:ea typeface="楷体_GB2312" pitchFamily="49" charset="-122"/>
                  </a:rPr>
                  <a:t>pXp</a:t>
                </a:r>
                <a:r>
                  <a:rPr lang="en-US" altLang="zh-CN" sz="2000" i="1" baseline="-25000" dirty="0" err="1">
                    <a:ea typeface="楷体_GB2312" pitchFamily="49" charset="-122"/>
                  </a:rPr>
                  <a:t>k</a:t>
                </a:r>
                <a:r>
                  <a:rPr lang="en-US" altLang="zh-CN" sz="2000" i="1" dirty="0">
                    <a:ea typeface="楷体_GB2312" pitchFamily="49" charset="-122"/>
                  </a:rPr>
                  <a:t>]</a:t>
                </a:r>
                <a:r>
                  <a:rPr lang="en-US" altLang="zh-CN" sz="2000" dirty="0">
                    <a:ea typeface="楷体_GB2312" pitchFamily="49" charset="-122"/>
                    <a:sym typeface="Symbol" pitchFamily="18" charset="2"/>
                  </a:rPr>
                  <a:t></a:t>
                </a:r>
                <a:r>
                  <a:rPr lang="en-US" altLang="zh-CN" sz="2000" i="1" dirty="0">
                    <a:ea typeface="楷体_GB2312" pitchFamily="49" charset="-122"/>
                    <a:sym typeface="Symbol" pitchFamily="18" charset="2"/>
                  </a:rPr>
                  <a:t>a</a:t>
                </a:r>
                <a:r>
                  <a:rPr lang="en-US" altLang="zh-CN" sz="2000" i="1" dirty="0">
                    <a:ea typeface="楷体_GB2312" pitchFamily="49" charset="-122"/>
                  </a:rPr>
                  <a:t>[qX</a:t>
                </a:r>
                <a:r>
                  <a:rPr lang="en-US" altLang="zh-CN" sz="2000" i="1" baseline="-25000" dirty="0">
                    <a:ea typeface="楷体_GB2312" pitchFamily="49" charset="-122"/>
                  </a:rPr>
                  <a:t>1</a:t>
                </a:r>
                <a:r>
                  <a:rPr lang="en-US" altLang="zh-CN" sz="2000" i="1" dirty="0">
                    <a:ea typeface="楷体_GB2312" pitchFamily="49" charset="-122"/>
                  </a:rPr>
                  <a:t>p</a:t>
                </a:r>
                <a:r>
                  <a:rPr lang="en-US" altLang="zh-CN" sz="2000" i="1" baseline="-25000" dirty="0">
                    <a:ea typeface="楷体_GB2312" pitchFamily="49" charset="-122"/>
                  </a:rPr>
                  <a:t>1</a:t>
                </a:r>
                <a:r>
                  <a:rPr lang="en-US" altLang="zh-CN" sz="2000" i="1" dirty="0">
                    <a:ea typeface="楷体_GB2312" pitchFamily="49" charset="-122"/>
                  </a:rPr>
                  <a:t>] [p</a:t>
                </a:r>
                <a:r>
                  <a:rPr lang="en-US" altLang="zh-CN" sz="2000" i="1" baseline="-25000" dirty="0">
                    <a:ea typeface="楷体_GB2312" pitchFamily="49" charset="-122"/>
                  </a:rPr>
                  <a:t>1</a:t>
                </a:r>
                <a:r>
                  <a:rPr lang="en-US" altLang="zh-CN" sz="2000" i="1" dirty="0">
                    <a:ea typeface="楷体_GB2312" pitchFamily="49" charset="-122"/>
                  </a:rPr>
                  <a:t>X</a:t>
                </a:r>
                <a:r>
                  <a:rPr lang="en-US" altLang="zh-CN" sz="2000" i="1" baseline="-25000" dirty="0">
                    <a:ea typeface="楷体_GB2312" pitchFamily="49" charset="-122"/>
                  </a:rPr>
                  <a:t>2</a:t>
                </a:r>
                <a:r>
                  <a:rPr lang="en-US" altLang="zh-CN" sz="2000" i="1" dirty="0">
                    <a:ea typeface="楷体_GB2312" pitchFamily="49" charset="-122"/>
                  </a:rPr>
                  <a:t>p</a:t>
                </a:r>
                <a:r>
                  <a:rPr lang="en-US" altLang="zh-CN" sz="2000" i="1" baseline="-25000" dirty="0">
                    <a:ea typeface="楷体_GB2312" pitchFamily="49" charset="-122"/>
                  </a:rPr>
                  <a:t>2</a:t>
                </a:r>
                <a:r>
                  <a:rPr lang="en-US" altLang="zh-CN" sz="2000" i="1" dirty="0">
                    <a:ea typeface="楷体_GB2312" pitchFamily="49" charset="-122"/>
                  </a:rPr>
                  <a:t>]…[p</a:t>
                </a:r>
                <a:r>
                  <a:rPr lang="en-US" altLang="zh-CN" sz="2000" i="1" baseline="-25000" dirty="0">
                    <a:ea typeface="楷体_GB2312" pitchFamily="49" charset="-122"/>
                  </a:rPr>
                  <a:t>k-1</a:t>
                </a:r>
                <a:r>
                  <a:rPr lang="en-US" altLang="zh-CN" sz="2000" i="1" dirty="0">
                    <a:ea typeface="楷体_GB2312" pitchFamily="49" charset="-122"/>
                  </a:rPr>
                  <a:t>X</a:t>
                </a:r>
                <a:r>
                  <a:rPr lang="en-US" altLang="zh-CN" sz="2000" i="1" baseline="-25000" dirty="0">
                    <a:ea typeface="楷体_GB2312" pitchFamily="49" charset="-122"/>
                  </a:rPr>
                  <a:t>k</a:t>
                </a:r>
                <a:r>
                  <a:rPr lang="en-US" altLang="zh-CN" sz="2000" i="1" dirty="0">
                    <a:ea typeface="楷体_GB2312" pitchFamily="49" charset="-122"/>
                  </a:rPr>
                  <a:t>p</a:t>
                </a:r>
                <a:r>
                  <a:rPr lang="en-US" altLang="zh-CN" sz="2000" i="1" baseline="-25000" dirty="0">
                    <a:ea typeface="楷体_GB2312" pitchFamily="49" charset="-122"/>
                  </a:rPr>
                  <a:t>k</a:t>
                </a:r>
                <a:r>
                  <a:rPr lang="en-US" altLang="zh-CN" sz="2000" i="1" dirty="0" smtClean="0">
                    <a:ea typeface="楷体_GB2312" pitchFamily="49" charset="-122"/>
                  </a:rPr>
                  <a:t>]</a:t>
                </a:r>
                <a:r>
                  <a:rPr lang="zh-CN" altLang="en-US" i="1" dirty="0">
                    <a:ea typeface="楷体_GB2312" pitchFamily="49" charset="-122"/>
                    <a:sym typeface="Symbol" pitchFamily="18" charset="2"/>
                  </a:rPr>
                  <a:t>。</a:t>
                </a:r>
                <a:endParaRPr lang="en-US" altLang="zh-CN" i="1" dirty="0">
                  <a:ea typeface="楷体_GB2312" pitchFamily="49" charset="-122"/>
                  <a:sym typeface="Symbol" pitchFamily="18" charset="2"/>
                </a:endParaRPr>
              </a:p>
              <a:p>
                <a:pPr>
                  <a:lnSpc>
                    <a:spcPct val="100000"/>
                  </a:lnSpc>
                  <a:buNone/>
                </a:pPr>
                <a:r>
                  <a:rPr lang="en-US" altLang="zh-CN" dirty="0">
                    <a:ea typeface="楷体_GB2312" pitchFamily="49" charset="-122"/>
                  </a:rPr>
                  <a:t>    </a:t>
                </a:r>
                <a:r>
                  <a:rPr lang="zh-CN" altLang="en-US" dirty="0">
                    <a:ea typeface="楷体_GB2312" pitchFamily="49" charset="-122"/>
                  </a:rPr>
                  <a:t>其中，</a:t>
                </a:r>
                <a:r>
                  <a:rPr lang="en-US" altLang="zh-CN" sz="2000" i="1" dirty="0">
                    <a:ea typeface="楷体_GB2312" pitchFamily="49" charset="-122"/>
                  </a:rPr>
                  <a:t>a</a:t>
                </a:r>
                <a:r>
                  <a:rPr lang="en-US" altLang="zh-CN" i="1" dirty="0">
                    <a:ea typeface="楷体_GB2312" pitchFamily="49" charset="-122"/>
                  </a:rPr>
                  <a:t> </a:t>
                </a:r>
                <a:r>
                  <a:rPr lang="en-US" altLang="zh-CN" sz="2000" dirty="0">
                    <a:ea typeface="楷体_GB2312" pitchFamily="49" charset="-122"/>
                    <a:sym typeface="Symbol" pitchFamily="18" charset="2"/>
                  </a:rPr>
                  <a:t>   </a:t>
                </a:r>
                <a:r>
                  <a:rPr lang="zh-CN" altLang="en-US" dirty="0">
                    <a:ea typeface="楷体_GB2312" pitchFamily="49" charset="-122"/>
                  </a:rPr>
                  <a:t>或 </a:t>
                </a:r>
                <a:r>
                  <a:rPr lang="en-US" altLang="zh-CN" sz="2000" i="1" dirty="0">
                    <a:ea typeface="楷体_GB2312" pitchFamily="49" charset="-122"/>
                  </a:rPr>
                  <a:t>a </a:t>
                </a:r>
                <a:r>
                  <a:rPr lang="en-US" altLang="zh-CN" sz="2000" dirty="0">
                    <a:ea typeface="楷体_GB2312" pitchFamily="49" charset="-122"/>
                    <a:sym typeface="Symbol" pitchFamily="18" charset="2"/>
                  </a:rPr>
                  <a:t>= </a:t>
                </a:r>
                <a:endParaRPr lang="en-US" altLang="zh-CN" dirty="0">
                  <a:latin typeface="+mn-ea"/>
                  <a:sym typeface="Symbol" pitchFamily="18" charset="2"/>
                </a:endParaRPr>
              </a:p>
              <a:p>
                <a:endParaRPr lang="en-US" altLang="zh-CN" dirty="0" smtClean="0">
                  <a:latin typeface="+mn-ea"/>
                </a:endParaRPr>
              </a:p>
              <a:p>
                <a:endParaRPr lang="en-US" altLang="zh-CN" dirty="0" smtClean="0">
                  <a:latin typeface="+mn-ea"/>
                </a:endParaRPr>
              </a:p>
              <a:p>
                <a:pPr lvl="1"/>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b="0" dirty="0" smtClean="0">
                  <a:latin typeface="+mn-ea"/>
                </a:endParaRPr>
              </a:p>
              <a:p>
                <a:endParaRPr lang="en-US" altLang="zh-CN" b="0" dirty="0" smtClean="0">
                  <a:latin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6" t="-2754" b="-688"/>
                </a:stretch>
              </a:blipFill>
            </p:spPr>
            <p:txBody>
              <a:bodyPr/>
              <a:lstStyle/>
              <a:p>
                <a:r>
                  <a:rPr lang="zh-CN" altLang="en-US">
                    <a:noFill/>
                  </a:rPr>
                  <a:t> </a:t>
                </a:r>
              </a:p>
            </p:txBody>
          </p:sp>
        </mc:Fallback>
      </mc:AlternateContent>
      <p:sp>
        <p:nvSpPr>
          <p:cNvPr id="4" name="文本框 3"/>
          <p:cNvSpPr txBox="1"/>
          <p:nvPr/>
        </p:nvSpPr>
        <p:spPr>
          <a:xfrm>
            <a:off x="5631255" y="2974063"/>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32339651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3305" y="2881885"/>
            <a:ext cx="9905998" cy="1478570"/>
          </a:xfrm>
        </p:spPr>
        <p:txBody>
          <a:bodyPr>
            <a:normAutofit/>
          </a:bodyPr>
          <a:lstStyle/>
          <a:p>
            <a:pPr algn="ctr"/>
            <a:r>
              <a:rPr lang="zh-CN" altLang="en-US" sz="4800" dirty="0" smtClean="0"/>
              <a:t>编译器</a:t>
            </a:r>
            <a:endParaRPr lang="zh-CN" altLang="en-US" sz="4800" dirty="0"/>
          </a:p>
        </p:txBody>
      </p:sp>
    </p:spTree>
    <p:extLst>
      <p:ext uri="{BB962C8B-B14F-4D97-AF65-F5344CB8AC3E}">
        <p14:creationId xmlns:p14="http://schemas.microsoft.com/office/powerpoint/2010/main" val="2177466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a:t>形式语言</a:t>
            </a:r>
          </a:p>
        </p:txBody>
      </p:sp>
      <p:sp>
        <p:nvSpPr>
          <p:cNvPr id="3" name="内容占位符 2"/>
          <p:cNvSpPr>
            <a:spLocks noGrp="1"/>
          </p:cNvSpPr>
          <p:nvPr>
            <p:ph idx="1"/>
          </p:nvPr>
        </p:nvSpPr>
        <p:spPr/>
        <p:txBody>
          <a:bodyPr/>
          <a:lstStyle/>
          <a:p>
            <a:r>
              <a:rPr lang="zh-CN" altLang="en-US" dirty="0" smtClean="0"/>
              <a:t>形式语言与自然语言有什么区别？</a:t>
            </a:r>
            <a:endParaRPr lang="en-US" altLang="zh-CN" dirty="0" smtClean="0"/>
          </a:p>
          <a:p>
            <a:r>
              <a:rPr lang="zh-CN" altLang="en-US" dirty="0" smtClean="0"/>
              <a:t>自然语言就是人类讲的语言，这种语言是自然进化而成的，其特点是界限模糊，规则不明确，计算机难以理解。</a:t>
            </a:r>
            <a:endParaRPr lang="en-US" altLang="zh-CN" dirty="0" smtClean="0"/>
          </a:p>
          <a:p>
            <a:r>
              <a:rPr lang="zh-CN" altLang="en-US" dirty="0" smtClean="0"/>
              <a:t>形式语言则是为了某些特定的应用而人为设计的语言，它的特点是界限清晰，规则明确，计算机容易理解。</a:t>
            </a:r>
            <a:endParaRPr lang="zh-CN" altLang="en-US" dirty="0"/>
          </a:p>
        </p:txBody>
      </p:sp>
    </p:spTree>
    <p:extLst>
      <p:ext uri="{BB962C8B-B14F-4D97-AF65-F5344CB8AC3E}">
        <p14:creationId xmlns:p14="http://schemas.microsoft.com/office/powerpoint/2010/main" val="6124593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4">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8915" name="AutoShape 5">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8916" name="AutoShape 6">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8917" name="AutoShape 7">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7050" name="AutoShape 10"/>
          <p:cNvSpPr>
            <a:spLocks noChangeArrowheads="1"/>
          </p:cNvSpPr>
          <p:nvPr/>
        </p:nvSpPr>
        <p:spPr bwMode="auto">
          <a:xfrm>
            <a:off x="6167439" y="2276476"/>
            <a:ext cx="1152525" cy="360363"/>
          </a:xfrm>
          <a:prstGeom prst="roundRect">
            <a:avLst>
              <a:gd name="adj" fmla="val 16667"/>
            </a:avLst>
          </a:prstGeom>
          <a:solidFill>
            <a:schemeClr val="accent2">
              <a:lumMod val="75000"/>
            </a:schemeClr>
          </a:solidFill>
          <a:ln w="9525" algn="ctr">
            <a:solidFill>
              <a:srgbClr val="800080"/>
            </a:solidFill>
            <a:round/>
            <a:headEnd/>
            <a:tailEnd/>
          </a:ln>
        </p:spPr>
        <p:txBody>
          <a:bodyPr wrap="none" anchor="ctr"/>
          <a:lstStyle/>
          <a:p>
            <a:pPr>
              <a:lnSpc>
                <a:spcPct val="90000"/>
              </a:lnSpc>
              <a:buClrTx/>
              <a:buFontTx/>
              <a:buNone/>
            </a:pPr>
            <a:r>
              <a:rPr lang="zh-CN" altLang="en-US" dirty="0"/>
              <a:t>词法分析</a:t>
            </a:r>
          </a:p>
        </p:txBody>
      </p:sp>
      <p:sp>
        <p:nvSpPr>
          <p:cNvPr id="87051" name="AutoShape 11"/>
          <p:cNvSpPr>
            <a:spLocks noChangeArrowheads="1"/>
          </p:cNvSpPr>
          <p:nvPr/>
        </p:nvSpPr>
        <p:spPr bwMode="auto">
          <a:xfrm>
            <a:off x="6167439" y="2997201"/>
            <a:ext cx="1152525" cy="360363"/>
          </a:xfrm>
          <a:prstGeom prst="roundRect">
            <a:avLst>
              <a:gd name="adj" fmla="val 16667"/>
            </a:avLst>
          </a:prstGeom>
          <a:solidFill>
            <a:schemeClr val="accent2">
              <a:lumMod val="75000"/>
            </a:schemeClr>
          </a:solidFill>
          <a:ln w="9525" algn="ctr">
            <a:solidFill>
              <a:srgbClr val="800080"/>
            </a:solidFill>
            <a:round/>
            <a:headEnd/>
            <a:tailEnd/>
          </a:ln>
        </p:spPr>
        <p:txBody>
          <a:bodyPr wrap="none" anchor="ctr"/>
          <a:lstStyle/>
          <a:p>
            <a:pPr>
              <a:lnSpc>
                <a:spcPct val="90000"/>
              </a:lnSpc>
              <a:buClrTx/>
              <a:buFontTx/>
              <a:buNone/>
            </a:pPr>
            <a:r>
              <a:rPr lang="zh-CN" altLang="en-US" dirty="0"/>
              <a:t>语法分析</a:t>
            </a:r>
          </a:p>
        </p:txBody>
      </p:sp>
      <p:sp>
        <p:nvSpPr>
          <p:cNvPr id="87052" name="AutoShape 12"/>
          <p:cNvSpPr>
            <a:spLocks noChangeArrowheads="1"/>
          </p:cNvSpPr>
          <p:nvPr/>
        </p:nvSpPr>
        <p:spPr bwMode="auto">
          <a:xfrm>
            <a:off x="5303838" y="3644901"/>
            <a:ext cx="3097212" cy="360363"/>
          </a:xfrm>
          <a:prstGeom prst="roundRect">
            <a:avLst>
              <a:gd name="adj" fmla="val 16667"/>
            </a:avLst>
          </a:prstGeom>
          <a:solidFill>
            <a:schemeClr val="accent6">
              <a:lumMod val="75000"/>
            </a:schemeClr>
          </a:solidFill>
          <a:ln w="9525" algn="ctr">
            <a:solidFill>
              <a:srgbClr val="800080"/>
            </a:solidFill>
            <a:round/>
            <a:headEnd/>
            <a:tailEnd/>
          </a:ln>
        </p:spPr>
        <p:txBody>
          <a:bodyPr wrap="none" anchor="ctr"/>
          <a:lstStyle/>
          <a:p>
            <a:pPr>
              <a:lnSpc>
                <a:spcPct val="90000"/>
              </a:lnSpc>
              <a:buClrTx/>
              <a:buFontTx/>
              <a:buNone/>
            </a:pPr>
            <a:r>
              <a:rPr lang="zh-CN" altLang="en-US" dirty="0"/>
              <a:t>语义分析 </a:t>
            </a:r>
            <a:r>
              <a:rPr lang="en-US" altLang="zh-CN" dirty="0"/>
              <a:t>+ </a:t>
            </a:r>
            <a:r>
              <a:rPr lang="zh-CN" altLang="en-US" dirty="0"/>
              <a:t>中间代码生成</a:t>
            </a:r>
          </a:p>
        </p:txBody>
      </p:sp>
      <p:sp>
        <p:nvSpPr>
          <p:cNvPr id="87053" name="AutoShape 13"/>
          <p:cNvSpPr>
            <a:spLocks noChangeArrowheads="1"/>
          </p:cNvSpPr>
          <p:nvPr/>
        </p:nvSpPr>
        <p:spPr bwMode="auto">
          <a:xfrm>
            <a:off x="5772151" y="4292600"/>
            <a:ext cx="2124075" cy="865188"/>
          </a:xfrm>
          <a:prstGeom prst="roundRect">
            <a:avLst>
              <a:gd name="adj" fmla="val 16667"/>
            </a:avLst>
          </a:prstGeom>
          <a:solidFill>
            <a:schemeClr val="accent6">
              <a:lumMod val="75000"/>
            </a:schemeClr>
          </a:solidFill>
          <a:ln w="9525" algn="ctr">
            <a:solidFill>
              <a:srgbClr val="800080"/>
            </a:solidFill>
            <a:round/>
            <a:headEnd/>
            <a:tailEnd/>
          </a:ln>
        </p:spPr>
        <p:txBody>
          <a:bodyPr wrap="none" anchor="ctr"/>
          <a:lstStyle/>
          <a:p>
            <a:pPr>
              <a:lnSpc>
                <a:spcPct val="90000"/>
              </a:lnSpc>
              <a:buClrTx/>
              <a:buFontTx/>
              <a:buNone/>
            </a:pPr>
            <a:r>
              <a:rPr lang="zh-CN" altLang="en-US" dirty="0"/>
              <a:t>中间代码生成 </a:t>
            </a:r>
          </a:p>
          <a:p>
            <a:pPr>
              <a:lnSpc>
                <a:spcPct val="90000"/>
              </a:lnSpc>
              <a:buClrTx/>
              <a:buFontTx/>
              <a:buNone/>
            </a:pPr>
            <a:r>
              <a:rPr lang="en-US" altLang="zh-CN" dirty="0"/>
              <a:t>+ </a:t>
            </a:r>
            <a:r>
              <a:rPr lang="zh-CN" altLang="en-US" dirty="0"/>
              <a:t>中间代码优化</a:t>
            </a:r>
          </a:p>
        </p:txBody>
      </p:sp>
      <p:sp>
        <p:nvSpPr>
          <p:cNvPr id="87055" name="AutoShape 15"/>
          <p:cNvSpPr>
            <a:spLocks noChangeArrowheads="1"/>
          </p:cNvSpPr>
          <p:nvPr/>
        </p:nvSpPr>
        <p:spPr bwMode="auto">
          <a:xfrm>
            <a:off x="6024564" y="6092826"/>
            <a:ext cx="1620837" cy="360363"/>
          </a:xfrm>
          <a:prstGeom prst="roundRect">
            <a:avLst>
              <a:gd name="adj" fmla="val 16667"/>
            </a:avLst>
          </a:prstGeom>
          <a:solidFill>
            <a:schemeClr val="accent6">
              <a:lumMod val="75000"/>
            </a:schemeClr>
          </a:solidFill>
          <a:ln w="9525" algn="ctr">
            <a:solidFill>
              <a:srgbClr val="800080"/>
            </a:solidFill>
            <a:round/>
            <a:headEnd/>
            <a:tailEnd/>
          </a:ln>
        </p:spPr>
        <p:txBody>
          <a:bodyPr wrap="none" anchor="ctr"/>
          <a:lstStyle/>
          <a:p>
            <a:pPr>
              <a:lnSpc>
                <a:spcPct val="90000"/>
              </a:lnSpc>
              <a:buClrTx/>
              <a:buFontTx/>
              <a:buNone/>
            </a:pPr>
            <a:r>
              <a:rPr lang="zh-CN" altLang="en-US" dirty="0"/>
              <a:t>目标代码优化</a:t>
            </a:r>
          </a:p>
        </p:txBody>
      </p:sp>
      <p:sp>
        <p:nvSpPr>
          <p:cNvPr id="87056" name="AutoShape 16"/>
          <p:cNvSpPr>
            <a:spLocks noChangeArrowheads="1"/>
          </p:cNvSpPr>
          <p:nvPr/>
        </p:nvSpPr>
        <p:spPr bwMode="auto">
          <a:xfrm>
            <a:off x="6024564" y="5445126"/>
            <a:ext cx="1584325" cy="360363"/>
          </a:xfrm>
          <a:prstGeom prst="roundRect">
            <a:avLst>
              <a:gd name="adj" fmla="val 16667"/>
            </a:avLst>
          </a:prstGeom>
          <a:solidFill>
            <a:schemeClr val="accent6">
              <a:lumMod val="75000"/>
            </a:schemeClr>
          </a:solidFill>
          <a:ln w="9525" algn="ctr">
            <a:solidFill>
              <a:srgbClr val="800080"/>
            </a:solidFill>
            <a:round/>
            <a:headEnd/>
            <a:tailEnd/>
          </a:ln>
        </p:spPr>
        <p:txBody>
          <a:bodyPr wrap="none" anchor="ctr"/>
          <a:lstStyle/>
          <a:p>
            <a:pPr>
              <a:lnSpc>
                <a:spcPct val="90000"/>
              </a:lnSpc>
              <a:buClrTx/>
              <a:buFontTx/>
              <a:buNone/>
            </a:pPr>
            <a:r>
              <a:rPr lang="zh-CN" altLang="en-US" dirty="0"/>
              <a:t>目标代码生成</a:t>
            </a:r>
          </a:p>
        </p:txBody>
      </p:sp>
      <p:sp>
        <p:nvSpPr>
          <p:cNvPr id="38926" name="Text Box 17"/>
          <p:cNvSpPr txBox="1">
            <a:spLocks noChangeArrowheads="1"/>
          </p:cNvSpPr>
          <p:nvPr/>
        </p:nvSpPr>
        <p:spPr bwMode="auto">
          <a:xfrm>
            <a:off x="2492375" y="1844675"/>
            <a:ext cx="2592388" cy="341632"/>
          </a:xfrm>
          <a:prstGeom prst="rect">
            <a:avLst/>
          </a:prstGeom>
          <a:noFill/>
          <a:ln w="9525" algn="ctr">
            <a:noFill/>
            <a:miter lim="800000"/>
            <a:headEnd/>
            <a:tailEnd/>
          </a:ln>
        </p:spPr>
        <p:txBody>
          <a:bodyPr>
            <a:spAutoFit/>
          </a:bodyPr>
          <a:lstStyle/>
          <a:p>
            <a:pPr>
              <a:lnSpc>
                <a:spcPct val="90000"/>
              </a:lnSpc>
              <a:buClrTx/>
              <a:buFontTx/>
              <a:buNone/>
            </a:pPr>
            <a:r>
              <a:rPr lang="zh-CN" altLang="en-US"/>
              <a:t>字符流形式的源程序</a:t>
            </a:r>
          </a:p>
        </p:txBody>
      </p:sp>
      <p:sp>
        <p:nvSpPr>
          <p:cNvPr id="87058" name="Text Box 18"/>
          <p:cNvSpPr txBox="1">
            <a:spLocks noChangeArrowheads="1"/>
          </p:cNvSpPr>
          <p:nvPr/>
        </p:nvSpPr>
        <p:spPr bwMode="auto">
          <a:xfrm>
            <a:off x="2528888" y="2636838"/>
            <a:ext cx="2262158" cy="341632"/>
          </a:xfrm>
          <a:prstGeom prst="rect">
            <a:avLst/>
          </a:prstGeom>
          <a:noFill/>
          <a:ln w="9525" algn="ctr">
            <a:noFill/>
            <a:miter lim="800000"/>
            <a:headEnd/>
            <a:tailEnd/>
          </a:ln>
        </p:spPr>
        <p:txBody>
          <a:bodyPr wrap="none">
            <a:spAutoFit/>
          </a:bodyPr>
          <a:lstStyle/>
          <a:p>
            <a:pPr>
              <a:lnSpc>
                <a:spcPct val="90000"/>
              </a:lnSpc>
              <a:buClrTx/>
              <a:buFontTx/>
              <a:buNone/>
            </a:pPr>
            <a:r>
              <a:rPr lang="zh-CN" altLang="en-US"/>
              <a:t>单词流形式的源程序</a:t>
            </a:r>
          </a:p>
        </p:txBody>
      </p:sp>
      <p:sp>
        <p:nvSpPr>
          <p:cNvPr id="87064" name="Line 24"/>
          <p:cNvSpPr>
            <a:spLocks noChangeShapeType="1"/>
          </p:cNvSpPr>
          <p:nvPr/>
        </p:nvSpPr>
        <p:spPr bwMode="auto">
          <a:xfrm>
            <a:off x="3789363" y="2211388"/>
            <a:ext cx="0" cy="431800"/>
          </a:xfrm>
          <a:prstGeom prst="line">
            <a:avLst/>
          </a:prstGeom>
          <a:noFill/>
          <a:ln w="9525">
            <a:solidFill>
              <a:schemeClr val="tx1"/>
            </a:solidFill>
            <a:round/>
            <a:headEnd/>
            <a:tailEnd type="triangle" w="med" len="med"/>
          </a:ln>
        </p:spPr>
        <p:txBody>
          <a:bodyPr/>
          <a:lstStyle/>
          <a:p>
            <a:endParaRPr lang="zh-CN" altLang="en-US"/>
          </a:p>
        </p:txBody>
      </p:sp>
      <p:sp>
        <p:nvSpPr>
          <p:cNvPr id="87059" name="Text Box 19"/>
          <p:cNvSpPr txBox="1">
            <a:spLocks noChangeArrowheads="1"/>
          </p:cNvSpPr>
          <p:nvPr/>
        </p:nvSpPr>
        <p:spPr bwMode="auto">
          <a:xfrm>
            <a:off x="2490789" y="3355975"/>
            <a:ext cx="2593975" cy="341632"/>
          </a:xfrm>
          <a:prstGeom prst="rect">
            <a:avLst/>
          </a:prstGeom>
          <a:noFill/>
          <a:ln w="9525" algn="ctr">
            <a:noFill/>
            <a:miter lim="800000"/>
            <a:headEnd/>
            <a:tailEnd/>
          </a:ln>
        </p:spPr>
        <p:txBody>
          <a:bodyPr>
            <a:spAutoFit/>
          </a:bodyPr>
          <a:lstStyle/>
          <a:p>
            <a:pPr>
              <a:lnSpc>
                <a:spcPct val="90000"/>
              </a:lnSpc>
              <a:buClrTx/>
              <a:buFontTx/>
              <a:buNone/>
            </a:pPr>
            <a:r>
              <a:rPr lang="zh-CN" altLang="en-US"/>
              <a:t>源程序的语法分析树</a:t>
            </a:r>
          </a:p>
        </p:txBody>
      </p:sp>
      <p:sp>
        <p:nvSpPr>
          <p:cNvPr id="87062" name="Text Box 22"/>
          <p:cNvSpPr txBox="1">
            <a:spLocks noChangeArrowheads="1"/>
          </p:cNvSpPr>
          <p:nvPr/>
        </p:nvSpPr>
        <p:spPr bwMode="auto">
          <a:xfrm>
            <a:off x="3143251" y="5667375"/>
            <a:ext cx="1223963" cy="341632"/>
          </a:xfrm>
          <a:prstGeom prst="rect">
            <a:avLst/>
          </a:prstGeom>
          <a:noFill/>
          <a:ln w="9525" algn="ctr">
            <a:noFill/>
            <a:miter lim="800000"/>
            <a:headEnd/>
            <a:tailEnd/>
          </a:ln>
        </p:spPr>
        <p:txBody>
          <a:bodyPr>
            <a:spAutoFit/>
          </a:bodyPr>
          <a:lstStyle/>
          <a:p>
            <a:pPr>
              <a:lnSpc>
                <a:spcPct val="90000"/>
              </a:lnSpc>
              <a:buClrTx/>
              <a:buFontTx/>
              <a:buNone/>
            </a:pPr>
            <a:r>
              <a:rPr lang="zh-CN" altLang="en-US"/>
              <a:t>目标代码</a:t>
            </a:r>
          </a:p>
        </p:txBody>
      </p:sp>
      <p:sp>
        <p:nvSpPr>
          <p:cNvPr id="87063" name="Text Box 23"/>
          <p:cNvSpPr txBox="1">
            <a:spLocks noChangeArrowheads="1"/>
          </p:cNvSpPr>
          <p:nvPr/>
        </p:nvSpPr>
        <p:spPr bwMode="auto">
          <a:xfrm>
            <a:off x="2713038" y="6315075"/>
            <a:ext cx="2087562" cy="341632"/>
          </a:xfrm>
          <a:prstGeom prst="rect">
            <a:avLst/>
          </a:prstGeom>
          <a:noFill/>
          <a:ln w="9525" algn="ctr">
            <a:noFill/>
            <a:miter lim="800000"/>
            <a:headEnd/>
            <a:tailEnd/>
          </a:ln>
        </p:spPr>
        <p:txBody>
          <a:bodyPr>
            <a:spAutoFit/>
          </a:bodyPr>
          <a:lstStyle/>
          <a:p>
            <a:pPr>
              <a:lnSpc>
                <a:spcPct val="90000"/>
              </a:lnSpc>
              <a:buClrTx/>
              <a:buFontTx/>
              <a:buNone/>
            </a:pPr>
            <a:r>
              <a:rPr lang="zh-CN" altLang="en-US"/>
              <a:t>优化的目标代码</a:t>
            </a:r>
          </a:p>
        </p:txBody>
      </p:sp>
      <p:sp>
        <p:nvSpPr>
          <p:cNvPr id="87077" name="Text Box 37"/>
          <p:cNvSpPr txBox="1">
            <a:spLocks noChangeArrowheads="1"/>
          </p:cNvSpPr>
          <p:nvPr/>
        </p:nvSpPr>
        <p:spPr bwMode="auto">
          <a:xfrm>
            <a:off x="9229726" y="6048375"/>
            <a:ext cx="898525" cy="476250"/>
          </a:xfrm>
          <a:prstGeom prst="rect">
            <a:avLst/>
          </a:prstGeom>
          <a:noFill/>
          <a:ln w="9525" algn="ctr">
            <a:noFill/>
            <a:miter lim="800000"/>
            <a:headEnd/>
            <a:tailEnd/>
          </a:ln>
        </p:spPr>
        <p:txBody>
          <a:bodyPr wrap="none">
            <a:spAutoFit/>
          </a:bodyPr>
          <a:lstStyle/>
          <a:p>
            <a:pPr>
              <a:lnSpc>
                <a:spcPct val="90000"/>
              </a:lnSpc>
              <a:buClrTx/>
              <a:buFontTx/>
              <a:buNone/>
            </a:pPr>
            <a:r>
              <a:rPr lang="zh-CN" altLang="en-US" sz="2800"/>
              <a:t>后端</a:t>
            </a:r>
          </a:p>
        </p:txBody>
      </p:sp>
      <p:sp>
        <p:nvSpPr>
          <p:cNvPr id="87082" name="Line 42"/>
          <p:cNvSpPr>
            <a:spLocks noChangeShapeType="1"/>
          </p:cNvSpPr>
          <p:nvPr/>
        </p:nvSpPr>
        <p:spPr bwMode="auto">
          <a:xfrm>
            <a:off x="7608888" y="5734051"/>
            <a:ext cx="1727200" cy="358775"/>
          </a:xfrm>
          <a:prstGeom prst="line">
            <a:avLst/>
          </a:prstGeom>
          <a:noFill/>
          <a:ln w="9525" cap="rnd">
            <a:solidFill>
              <a:schemeClr val="tx1"/>
            </a:solidFill>
            <a:prstDash val="sysDot"/>
            <a:round/>
            <a:headEnd/>
            <a:tailEnd/>
          </a:ln>
        </p:spPr>
        <p:txBody>
          <a:bodyPr/>
          <a:lstStyle/>
          <a:p>
            <a:endParaRPr lang="zh-CN" altLang="en-US"/>
          </a:p>
        </p:txBody>
      </p:sp>
      <p:sp>
        <p:nvSpPr>
          <p:cNvPr id="87083" name="Line 43"/>
          <p:cNvSpPr>
            <a:spLocks noChangeShapeType="1"/>
          </p:cNvSpPr>
          <p:nvPr/>
        </p:nvSpPr>
        <p:spPr bwMode="auto">
          <a:xfrm flipV="1">
            <a:off x="7681914" y="6308725"/>
            <a:ext cx="1582737" cy="0"/>
          </a:xfrm>
          <a:prstGeom prst="line">
            <a:avLst/>
          </a:prstGeom>
          <a:noFill/>
          <a:ln w="9525" cap="rnd">
            <a:solidFill>
              <a:schemeClr val="tx1"/>
            </a:solidFill>
            <a:prstDash val="sysDot"/>
            <a:round/>
            <a:headEnd/>
            <a:tailEnd/>
          </a:ln>
        </p:spPr>
        <p:txBody>
          <a:bodyPr/>
          <a:lstStyle/>
          <a:p>
            <a:endParaRPr lang="zh-CN" altLang="en-US"/>
          </a:p>
        </p:txBody>
      </p:sp>
      <p:sp>
        <p:nvSpPr>
          <p:cNvPr id="87076" name="Text Box 36"/>
          <p:cNvSpPr txBox="1">
            <a:spLocks noChangeArrowheads="1"/>
          </p:cNvSpPr>
          <p:nvPr/>
        </p:nvSpPr>
        <p:spPr bwMode="auto">
          <a:xfrm>
            <a:off x="9191626" y="2305050"/>
            <a:ext cx="898525" cy="476250"/>
          </a:xfrm>
          <a:prstGeom prst="rect">
            <a:avLst/>
          </a:prstGeom>
          <a:noFill/>
          <a:ln w="9525" algn="ctr">
            <a:noFill/>
            <a:miter lim="800000"/>
            <a:headEnd/>
            <a:tailEnd/>
          </a:ln>
        </p:spPr>
        <p:txBody>
          <a:bodyPr wrap="none">
            <a:spAutoFit/>
          </a:bodyPr>
          <a:lstStyle/>
          <a:p>
            <a:pPr>
              <a:lnSpc>
                <a:spcPct val="90000"/>
              </a:lnSpc>
              <a:buClrTx/>
              <a:buFontTx/>
              <a:buNone/>
            </a:pPr>
            <a:r>
              <a:rPr lang="zh-CN" altLang="en-US" sz="2800"/>
              <a:t>前端</a:t>
            </a:r>
          </a:p>
        </p:txBody>
      </p:sp>
      <p:sp>
        <p:nvSpPr>
          <p:cNvPr id="87078" name="Line 38"/>
          <p:cNvSpPr>
            <a:spLocks noChangeShapeType="1"/>
          </p:cNvSpPr>
          <p:nvPr/>
        </p:nvSpPr>
        <p:spPr bwMode="auto">
          <a:xfrm>
            <a:off x="3792538" y="2490789"/>
            <a:ext cx="2373312" cy="1587"/>
          </a:xfrm>
          <a:prstGeom prst="line">
            <a:avLst/>
          </a:prstGeom>
          <a:noFill/>
          <a:ln w="9525" cap="rnd">
            <a:solidFill>
              <a:srgbClr val="800080"/>
            </a:solidFill>
            <a:prstDash val="sysDot"/>
            <a:round/>
            <a:headEnd/>
            <a:tailEnd/>
          </a:ln>
        </p:spPr>
        <p:txBody>
          <a:bodyPr/>
          <a:lstStyle/>
          <a:p>
            <a:endParaRPr lang="zh-CN" altLang="en-US"/>
          </a:p>
        </p:txBody>
      </p:sp>
      <p:sp>
        <p:nvSpPr>
          <p:cNvPr id="87079" name="Line 39"/>
          <p:cNvSpPr>
            <a:spLocks noChangeShapeType="1"/>
          </p:cNvSpPr>
          <p:nvPr/>
        </p:nvSpPr>
        <p:spPr bwMode="auto">
          <a:xfrm>
            <a:off x="7319964" y="2349500"/>
            <a:ext cx="1944687" cy="215900"/>
          </a:xfrm>
          <a:prstGeom prst="line">
            <a:avLst/>
          </a:prstGeom>
          <a:noFill/>
          <a:ln w="9525" cap="rnd">
            <a:solidFill>
              <a:schemeClr val="tx1"/>
            </a:solidFill>
            <a:prstDash val="sysDot"/>
            <a:round/>
            <a:headEnd/>
            <a:tailEnd/>
          </a:ln>
        </p:spPr>
        <p:txBody>
          <a:bodyPr/>
          <a:lstStyle/>
          <a:p>
            <a:endParaRPr lang="zh-CN" altLang="en-US"/>
          </a:p>
        </p:txBody>
      </p:sp>
      <p:sp>
        <p:nvSpPr>
          <p:cNvPr id="87080" name="Line 40"/>
          <p:cNvSpPr>
            <a:spLocks noChangeShapeType="1"/>
          </p:cNvSpPr>
          <p:nvPr/>
        </p:nvSpPr>
        <p:spPr bwMode="auto">
          <a:xfrm flipV="1">
            <a:off x="7319964" y="2708275"/>
            <a:ext cx="1944687" cy="433388"/>
          </a:xfrm>
          <a:prstGeom prst="line">
            <a:avLst/>
          </a:prstGeom>
          <a:noFill/>
          <a:ln w="9525" cap="rnd">
            <a:solidFill>
              <a:schemeClr val="tx1"/>
            </a:solidFill>
            <a:prstDash val="sysDot"/>
            <a:round/>
            <a:headEnd/>
            <a:tailEnd/>
          </a:ln>
        </p:spPr>
        <p:txBody>
          <a:bodyPr/>
          <a:lstStyle/>
          <a:p>
            <a:endParaRPr lang="zh-CN" altLang="en-US"/>
          </a:p>
        </p:txBody>
      </p:sp>
      <p:sp>
        <p:nvSpPr>
          <p:cNvPr id="87095" name="Line 55"/>
          <p:cNvSpPr>
            <a:spLocks noChangeShapeType="1"/>
          </p:cNvSpPr>
          <p:nvPr/>
        </p:nvSpPr>
        <p:spPr bwMode="auto">
          <a:xfrm flipV="1">
            <a:off x="8401051" y="2708275"/>
            <a:ext cx="1223963" cy="1081088"/>
          </a:xfrm>
          <a:prstGeom prst="line">
            <a:avLst/>
          </a:prstGeom>
          <a:noFill/>
          <a:ln w="9525" cap="rnd">
            <a:solidFill>
              <a:schemeClr val="tx1"/>
            </a:solidFill>
            <a:prstDash val="sysDot"/>
            <a:round/>
            <a:headEnd/>
            <a:tailEnd/>
          </a:ln>
        </p:spPr>
        <p:txBody>
          <a:bodyPr/>
          <a:lstStyle/>
          <a:p>
            <a:endParaRPr lang="zh-CN" altLang="en-US"/>
          </a:p>
        </p:txBody>
      </p:sp>
      <p:sp>
        <p:nvSpPr>
          <p:cNvPr id="87099" name="Line 59"/>
          <p:cNvSpPr>
            <a:spLocks noChangeShapeType="1"/>
          </p:cNvSpPr>
          <p:nvPr/>
        </p:nvSpPr>
        <p:spPr bwMode="auto">
          <a:xfrm>
            <a:off x="3789363" y="2997200"/>
            <a:ext cx="0" cy="431800"/>
          </a:xfrm>
          <a:prstGeom prst="line">
            <a:avLst/>
          </a:prstGeom>
          <a:noFill/>
          <a:ln w="9525">
            <a:solidFill>
              <a:schemeClr val="tx1"/>
            </a:solidFill>
            <a:round/>
            <a:headEnd/>
            <a:tailEnd type="triangle" w="med" len="med"/>
          </a:ln>
        </p:spPr>
        <p:txBody>
          <a:bodyPr/>
          <a:lstStyle/>
          <a:p>
            <a:endParaRPr lang="zh-CN" altLang="en-US"/>
          </a:p>
        </p:txBody>
      </p:sp>
      <p:sp>
        <p:nvSpPr>
          <p:cNvPr id="87100" name="Text Box 60"/>
          <p:cNvSpPr txBox="1">
            <a:spLocks noChangeArrowheads="1"/>
          </p:cNvSpPr>
          <p:nvPr/>
        </p:nvSpPr>
        <p:spPr bwMode="auto">
          <a:xfrm>
            <a:off x="2492376" y="4070350"/>
            <a:ext cx="2593975" cy="341632"/>
          </a:xfrm>
          <a:prstGeom prst="rect">
            <a:avLst/>
          </a:prstGeom>
          <a:noFill/>
          <a:ln w="9525" algn="ctr">
            <a:noFill/>
            <a:miter lim="800000"/>
            <a:headEnd/>
            <a:tailEnd/>
          </a:ln>
        </p:spPr>
        <p:txBody>
          <a:bodyPr>
            <a:spAutoFit/>
          </a:bodyPr>
          <a:lstStyle/>
          <a:p>
            <a:pPr>
              <a:lnSpc>
                <a:spcPct val="90000"/>
              </a:lnSpc>
              <a:buClrTx/>
              <a:buFontTx/>
              <a:buNone/>
            </a:pPr>
            <a:r>
              <a:rPr lang="zh-CN" altLang="en-US"/>
              <a:t>中间代码（</a:t>
            </a:r>
            <a:r>
              <a:rPr lang="en-US" altLang="zh-CN"/>
              <a:t>1</a:t>
            </a:r>
            <a:r>
              <a:rPr lang="zh-CN" altLang="en-US"/>
              <a:t>）</a:t>
            </a:r>
          </a:p>
        </p:txBody>
      </p:sp>
      <p:sp>
        <p:nvSpPr>
          <p:cNvPr id="87101" name="Line 61"/>
          <p:cNvSpPr>
            <a:spLocks noChangeShapeType="1"/>
          </p:cNvSpPr>
          <p:nvPr/>
        </p:nvSpPr>
        <p:spPr bwMode="auto">
          <a:xfrm>
            <a:off x="3789363" y="3716338"/>
            <a:ext cx="0" cy="431800"/>
          </a:xfrm>
          <a:prstGeom prst="line">
            <a:avLst/>
          </a:prstGeom>
          <a:noFill/>
          <a:ln w="9525">
            <a:solidFill>
              <a:schemeClr val="tx1"/>
            </a:solidFill>
            <a:round/>
            <a:headEnd/>
            <a:tailEnd type="triangle" w="med" len="med"/>
          </a:ln>
        </p:spPr>
        <p:txBody>
          <a:bodyPr/>
          <a:lstStyle/>
          <a:p>
            <a:endParaRPr lang="zh-CN" altLang="en-US"/>
          </a:p>
        </p:txBody>
      </p:sp>
      <p:sp>
        <p:nvSpPr>
          <p:cNvPr id="87102" name="Text Box 62"/>
          <p:cNvSpPr txBox="1">
            <a:spLocks noChangeArrowheads="1"/>
          </p:cNvSpPr>
          <p:nvPr/>
        </p:nvSpPr>
        <p:spPr bwMode="auto">
          <a:xfrm>
            <a:off x="2493964" y="4737101"/>
            <a:ext cx="2593975" cy="590931"/>
          </a:xfrm>
          <a:prstGeom prst="rect">
            <a:avLst/>
          </a:prstGeom>
          <a:noFill/>
          <a:ln w="9525" algn="ctr">
            <a:noFill/>
            <a:miter lim="800000"/>
            <a:headEnd/>
            <a:tailEnd/>
          </a:ln>
        </p:spPr>
        <p:txBody>
          <a:bodyPr>
            <a:spAutoFit/>
          </a:bodyPr>
          <a:lstStyle/>
          <a:p>
            <a:pPr>
              <a:lnSpc>
                <a:spcPct val="90000"/>
              </a:lnSpc>
              <a:buClrTx/>
              <a:buFontTx/>
              <a:buNone/>
            </a:pPr>
            <a:r>
              <a:rPr lang="en-US" altLang="zh-CN">
                <a:latin typeface="宋体" pitchFamily="2" charset="-122"/>
                <a:ea typeface="宋体" pitchFamily="2" charset="-122"/>
              </a:rPr>
              <a:t>┆</a:t>
            </a:r>
          </a:p>
          <a:p>
            <a:pPr>
              <a:lnSpc>
                <a:spcPct val="90000"/>
              </a:lnSpc>
              <a:buClrTx/>
              <a:buFontTx/>
              <a:buNone/>
            </a:pPr>
            <a:r>
              <a:rPr lang="zh-CN" altLang="en-US"/>
              <a:t>中间代码（</a:t>
            </a:r>
            <a:r>
              <a:rPr lang="en-US" altLang="zh-CN"/>
              <a:t>n</a:t>
            </a:r>
            <a:r>
              <a:rPr lang="zh-CN" altLang="en-US"/>
              <a:t>）</a:t>
            </a:r>
          </a:p>
        </p:txBody>
      </p:sp>
      <p:sp>
        <p:nvSpPr>
          <p:cNvPr id="87103" name="Line 63"/>
          <p:cNvSpPr>
            <a:spLocks noChangeShapeType="1"/>
          </p:cNvSpPr>
          <p:nvPr/>
        </p:nvSpPr>
        <p:spPr bwMode="auto">
          <a:xfrm>
            <a:off x="3787775" y="4364038"/>
            <a:ext cx="0" cy="431800"/>
          </a:xfrm>
          <a:prstGeom prst="line">
            <a:avLst/>
          </a:prstGeom>
          <a:noFill/>
          <a:ln w="9525">
            <a:solidFill>
              <a:schemeClr val="tx1"/>
            </a:solidFill>
            <a:round/>
            <a:headEnd/>
            <a:tailEnd type="triangle" w="med" len="med"/>
          </a:ln>
        </p:spPr>
        <p:txBody>
          <a:bodyPr/>
          <a:lstStyle/>
          <a:p>
            <a:endParaRPr lang="zh-CN" altLang="en-US"/>
          </a:p>
        </p:txBody>
      </p:sp>
      <p:sp>
        <p:nvSpPr>
          <p:cNvPr id="87104" name="Line 64"/>
          <p:cNvSpPr>
            <a:spLocks noChangeShapeType="1"/>
          </p:cNvSpPr>
          <p:nvPr/>
        </p:nvSpPr>
        <p:spPr bwMode="auto">
          <a:xfrm>
            <a:off x="3790950" y="5307013"/>
            <a:ext cx="0" cy="431800"/>
          </a:xfrm>
          <a:prstGeom prst="line">
            <a:avLst/>
          </a:prstGeom>
          <a:noFill/>
          <a:ln w="9525">
            <a:solidFill>
              <a:schemeClr val="tx1"/>
            </a:solidFill>
            <a:round/>
            <a:headEnd/>
            <a:tailEnd type="triangle" w="med" len="med"/>
          </a:ln>
        </p:spPr>
        <p:txBody>
          <a:bodyPr/>
          <a:lstStyle/>
          <a:p>
            <a:endParaRPr lang="zh-CN" altLang="en-US"/>
          </a:p>
        </p:txBody>
      </p:sp>
      <p:sp>
        <p:nvSpPr>
          <p:cNvPr id="87105" name="Line 65"/>
          <p:cNvSpPr>
            <a:spLocks noChangeShapeType="1"/>
          </p:cNvSpPr>
          <p:nvPr/>
        </p:nvSpPr>
        <p:spPr bwMode="auto">
          <a:xfrm>
            <a:off x="3790950" y="5954713"/>
            <a:ext cx="0" cy="431800"/>
          </a:xfrm>
          <a:prstGeom prst="line">
            <a:avLst/>
          </a:prstGeom>
          <a:noFill/>
          <a:ln w="9525">
            <a:solidFill>
              <a:schemeClr val="tx1"/>
            </a:solidFill>
            <a:round/>
            <a:headEnd/>
            <a:tailEnd type="triangle" w="med" len="med"/>
          </a:ln>
        </p:spPr>
        <p:txBody>
          <a:bodyPr/>
          <a:lstStyle/>
          <a:p>
            <a:endParaRPr lang="zh-CN" altLang="en-US"/>
          </a:p>
        </p:txBody>
      </p:sp>
      <p:sp>
        <p:nvSpPr>
          <p:cNvPr id="87106" name="Line 66"/>
          <p:cNvSpPr>
            <a:spLocks noChangeShapeType="1"/>
          </p:cNvSpPr>
          <p:nvPr/>
        </p:nvSpPr>
        <p:spPr bwMode="auto">
          <a:xfrm>
            <a:off x="3792538" y="3211514"/>
            <a:ext cx="2373312" cy="1587"/>
          </a:xfrm>
          <a:prstGeom prst="line">
            <a:avLst/>
          </a:prstGeom>
          <a:noFill/>
          <a:ln w="9525" cap="rnd">
            <a:solidFill>
              <a:srgbClr val="800080"/>
            </a:solidFill>
            <a:prstDash val="sysDot"/>
            <a:round/>
            <a:headEnd/>
            <a:tailEnd/>
          </a:ln>
        </p:spPr>
        <p:txBody>
          <a:bodyPr/>
          <a:lstStyle/>
          <a:p>
            <a:endParaRPr lang="zh-CN" altLang="en-US"/>
          </a:p>
        </p:txBody>
      </p:sp>
      <p:sp>
        <p:nvSpPr>
          <p:cNvPr id="87107" name="Line 67"/>
          <p:cNvSpPr>
            <a:spLocks noChangeShapeType="1"/>
          </p:cNvSpPr>
          <p:nvPr/>
        </p:nvSpPr>
        <p:spPr bwMode="auto">
          <a:xfrm>
            <a:off x="3792538" y="3860800"/>
            <a:ext cx="1511300" cy="1588"/>
          </a:xfrm>
          <a:prstGeom prst="line">
            <a:avLst/>
          </a:prstGeom>
          <a:noFill/>
          <a:ln w="9525" cap="rnd">
            <a:solidFill>
              <a:srgbClr val="800080"/>
            </a:solidFill>
            <a:prstDash val="sysDot"/>
            <a:round/>
            <a:headEnd/>
            <a:tailEnd/>
          </a:ln>
        </p:spPr>
        <p:txBody>
          <a:bodyPr/>
          <a:lstStyle/>
          <a:p>
            <a:endParaRPr lang="zh-CN" altLang="en-US"/>
          </a:p>
        </p:txBody>
      </p:sp>
      <p:sp>
        <p:nvSpPr>
          <p:cNvPr id="87108" name="Line 68"/>
          <p:cNvSpPr>
            <a:spLocks noChangeShapeType="1"/>
          </p:cNvSpPr>
          <p:nvPr/>
        </p:nvSpPr>
        <p:spPr bwMode="auto">
          <a:xfrm>
            <a:off x="3792538" y="4652964"/>
            <a:ext cx="1943100" cy="1587"/>
          </a:xfrm>
          <a:prstGeom prst="line">
            <a:avLst/>
          </a:prstGeom>
          <a:noFill/>
          <a:ln w="9525" cap="rnd">
            <a:solidFill>
              <a:srgbClr val="800080"/>
            </a:solidFill>
            <a:prstDash val="sysDot"/>
            <a:round/>
            <a:headEnd/>
            <a:tailEnd/>
          </a:ln>
        </p:spPr>
        <p:txBody>
          <a:bodyPr/>
          <a:lstStyle/>
          <a:p>
            <a:endParaRPr lang="zh-CN" altLang="en-US"/>
          </a:p>
        </p:txBody>
      </p:sp>
      <p:sp>
        <p:nvSpPr>
          <p:cNvPr id="87109" name="Line 69"/>
          <p:cNvSpPr>
            <a:spLocks noChangeShapeType="1"/>
          </p:cNvSpPr>
          <p:nvPr/>
        </p:nvSpPr>
        <p:spPr bwMode="auto">
          <a:xfrm>
            <a:off x="3792539" y="5588000"/>
            <a:ext cx="2232025" cy="1588"/>
          </a:xfrm>
          <a:prstGeom prst="line">
            <a:avLst/>
          </a:prstGeom>
          <a:noFill/>
          <a:ln w="9525" cap="rnd">
            <a:solidFill>
              <a:srgbClr val="800080"/>
            </a:solidFill>
            <a:prstDash val="sysDot"/>
            <a:round/>
            <a:headEnd/>
            <a:tailEnd/>
          </a:ln>
        </p:spPr>
        <p:txBody>
          <a:bodyPr/>
          <a:lstStyle/>
          <a:p>
            <a:endParaRPr lang="zh-CN" altLang="en-US"/>
          </a:p>
        </p:txBody>
      </p:sp>
      <p:sp>
        <p:nvSpPr>
          <p:cNvPr id="87110" name="Line 70"/>
          <p:cNvSpPr>
            <a:spLocks noChangeShapeType="1"/>
          </p:cNvSpPr>
          <p:nvPr/>
        </p:nvSpPr>
        <p:spPr bwMode="auto">
          <a:xfrm>
            <a:off x="3792539" y="6237289"/>
            <a:ext cx="2232025" cy="1587"/>
          </a:xfrm>
          <a:prstGeom prst="line">
            <a:avLst/>
          </a:prstGeom>
          <a:noFill/>
          <a:ln w="9525" cap="rnd">
            <a:solidFill>
              <a:srgbClr val="800080"/>
            </a:solidFill>
            <a:prstDash val="sysDot"/>
            <a:round/>
            <a:headEnd/>
            <a:tailEnd/>
          </a:ln>
        </p:spPr>
        <p:txBody>
          <a:bodyPr/>
          <a:lstStyle/>
          <a:p>
            <a:endParaRPr lang="zh-CN" altLang="en-US"/>
          </a:p>
        </p:txBody>
      </p:sp>
      <p:sp>
        <p:nvSpPr>
          <p:cNvPr id="87111" name="Line 71"/>
          <p:cNvSpPr>
            <a:spLocks noChangeShapeType="1"/>
          </p:cNvSpPr>
          <p:nvPr/>
        </p:nvSpPr>
        <p:spPr bwMode="auto">
          <a:xfrm flipV="1">
            <a:off x="7896225" y="3933825"/>
            <a:ext cx="1512888" cy="647700"/>
          </a:xfrm>
          <a:prstGeom prst="line">
            <a:avLst/>
          </a:prstGeom>
          <a:noFill/>
          <a:ln w="9525" cap="rnd">
            <a:solidFill>
              <a:schemeClr val="tx1"/>
            </a:solidFill>
            <a:prstDash val="sysDot"/>
            <a:round/>
            <a:headEnd/>
            <a:tailEnd/>
          </a:ln>
        </p:spPr>
        <p:txBody>
          <a:bodyPr/>
          <a:lstStyle/>
          <a:p>
            <a:endParaRPr lang="zh-CN" altLang="en-US"/>
          </a:p>
        </p:txBody>
      </p:sp>
      <p:sp>
        <p:nvSpPr>
          <p:cNvPr id="87112" name="Text Box 72"/>
          <p:cNvSpPr txBox="1">
            <a:spLocks noChangeArrowheads="1"/>
          </p:cNvSpPr>
          <p:nvPr/>
        </p:nvSpPr>
        <p:spPr bwMode="auto">
          <a:xfrm>
            <a:off x="9191626" y="3457575"/>
            <a:ext cx="898525" cy="476250"/>
          </a:xfrm>
          <a:prstGeom prst="rect">
            <a:avLst/>
          </a:prstGeom>
          <a:noFill/>
          <a:ln w="9525" algn="ctr">
            <a:noFill/>
            <a:miter lim="800000"/>
            <a:headEnd/>
            <a:tailEnd/>
          </a:ln>
        </p:spPr>
        <p:txBody>
          <a:bodyPr wrap="none">
            <a:spAutoFit/>
          </a:bodyPr>
          <a:lstStyle/>
          <a:p>
            <a:pPr>
              <a:lnSpc>
                <a:spcPct val="90000"/>
              </a:lnSpc>
              <a:buClrTx/>
              <a:buFontTx/>
              <a:buNone/>
            </a:pPr>
            <a:r>
              <a:rPr lang="zh-CN" altLang="en-US" sz="2800"/>
              <a:t>分析</a:t>
            </a:r>
          </a:p>
        </p:txBody>
      </p:sp>
      <p:sp>
        <p:nvSpPr>
          <p:cNvPr id="87113" name="Text Box 73"/>
          <p:cNvSpPr txBox="1">
            <a:spLocks noChangeArrowheads="1"/>
          </p:cNvSpPr>
          <p:nvPr/>
        </p:nvSpPr>
        <p:spPr bwMode="auto">
          <a:xfrm>
            <a:off x="9229726" y="5229225"/>
            <a:ext cx="898525" cy="476250"/>
          </a:xfrm>
          <a:prstGeom prst="rect">
            <a:avLst/>
          </a:prstGeom>
          <a:noFill/>
          <a:ln w="9525" algn="ctr">
            <a:noFill/>
            <a:miter lim="800000"/>
            <a:headEnd/>
            <a:tailEnd/>
          </a:ln>
        </p:spPr>
        <p:txBody>
          <a:bodyPr wrap="none">
            <a:spAutoFit/>
          </a:bodyPr>
          <a:lstStyle/>
          <a:p>
            <a:pPr>
              <a:lnSpc>
                <a:spcPct val="90000"/>
              </a:lnSpc>
              <a:buClrTx/>
              <a:buFontTx/>
              <a:buNone/>
            </a:pPr>
            <a:r>
              <a:rPr lang="zh-CN" altLang="en-US" sz="2800"/>
              <a:t>综合</a:t>
            </a:r>
          </a:p>
        </p:txBody>
      </p:sp>
      <p:sp>
        <p:nvSpPr>
          <p:cNvPr id="87114" name="Line 74"/>
          <p:cNvSpPr>
            <a:spLocks noChangeShapeType="1"/>
          </p:cNvSpPr>
          <p:nvPr/>
        </p:nvSpPr>
        <p:spPr bwMode="auto">
          <a:xfrm>
            <a:off x="7319964" y="2565400"/>
            <a:ext cx="2016125" cy="935038"/>
          </a:xfrm>
          <a:prstGeom prst="line">
            <a:avLst/>
          </a:prstGeom>
          <a:noFill/>
          <a:ln w="9525" cap="rnd">
            <a:solidFill>
              <a:schemeClr val="tx1"/>
            </a:solidFill>
            <a:prstDash val="sysDot"/>
            <a:round/>
            <a:headEnd/>
            <a:tailEnd/>
          </a:ln>
        </p:spPr>
        <p:txBody>
          <a:bodyPr/>
          <a:lstStyle/>
          <a:p>
            <a:endParaRPr lang="zh-CN" altLang="en-US"/>
          </a:p>
        </p:txBody>
      </p:sp>
      <p:sp>
        <p:nvSpPr>
          <p:cNvPr id="87115" name="Line 75"/>
          <p:cNvSpPr>
            <a:spLocks noChangeShapeType="1"/>
          </p:cNvSpPr>
          <p:nvPr/>
        </p:nvSpPr>
        <p:spPr bwMode="auto">
          <a:xfrm>
            <a:off x="7319964" y="3213100"/>
            <a:ext cx="1944687" cy="431800"/>
          </a:xfrm>
          <a:prstGeom prst="line">
            <a:avLst/>
          </a:prstGeom>
          <a:noFill/>
          <a:ln w="9525" cap="rnd">
            <a:solidFill>
              <a:schemeClr val="tx1"/>
            </a:solidFill>
            <a:prstDash val="sysDot"/>
            <a:round/>
            <a:headEnd/>
            <a:tailEnd/>
          </a:ln>
        </p:spPr>
        <p:txBody>
          <a:bodyPr/>
          <a:lstStyle/>
          <a:p>
            <a:endParaRPr lang="zh-CN" altLang="en-US"/>
          </a:p>
        </p:txBody>
      </p:sp>
      <p:sp>
        <p:nvSpPr>
          <p:cNvPr id="87116" name="Line 76"/>
          <p:cNvSpPr>
            <a:spLocks noChangeShapeType="1"/>
          </p:cNvSpPr>
          <p:nvPr/>
        </p:nvSpPr>
        <p:spPr bwMode="auto">
          <a:xfrm flipV="1">
            <a:off x="7896226" y="4508500"/>
            <a:ext cx="1368425" cy="215900"/>
          </a:xfrm>
          <a:prstGeom prst="line">
            <a:avLst/>
          </a:prstGeom>
          <a:noFill/>
          <a:ln w="9525" cap="rnd">
            <a:solidFill>
              <a:schemeClr val="tx1"/>
            </a:solidFill>
            <a:prstDash val="sysDot"/>
            <a:round/>
            <a:headEnd/>
            <a:tailEnd/>
          </a:ln>
        </p:spPr>
        <p:txBody>
          <a:bodyPr/>
          <a:lstStyle/>
          <a:p>
            <a:endParaRPr lang="zh-CN" altLang="en-US"/>
          </a:p>
        </p:txBody>
      </p:sp>
      <p:sp>
        <p:nvSpPr>
          <p:cNvPr id="87117" name="Line 77"/>
          <p:cNvSpPr>
            <a:spLocks noChangeShapeType="1"/>
          </p:cNvSpPr>
          <p:nvPr/>
        </p:nvSpPr>
        <p:spPr bwMode="auto">
          <a:xfrm flipV="1">
            <a:off x="8401050" y="3789363"/>
            <a:ext cx="863600" cy="144462"/>
          </a:xfrm>
          <a:prstGeom prst="line">
            <a:avLst/>
          </a:prstGeom>
          <a:noFill/>
          <a:ln w="9525" cap="rnd">
            <a:solidFill>
              <a:schemeClr val="tx1"/>
            </a:solidFill>
            <a:prstDash val="sysDot"/>
            <a:round/>
            <a:headEnd/>
            <a:tailEnd/>
          </a:ln>
        </p:spPr>
        <p:txBody>
          <a:bodyPr/>
          <a:lstStyle/>
          <a:p>
            <a:endParaRPr lang="zh-CN" altLang="en-US"/>
          </a:p>
        </p:txBody>
      </p:sp>
      <p:sp>
        <p:nvSpPr>
          <p:cNvPr id="87118" name="Line 78"/>
          <p:cNvSpPr>
            <a:spLocks noChangeShapeType="1"/>
          </p:cNvSpPr>
          <p:nvPr/>
        </p:nvSpPr>
        <p:spPr bwMode="auto">
          <a:xfrm>
            <a:off x="7896226" y="4941888"/>
            <a:ext cx="1439863" cy="431800"/>
          </a:xfrm>
          <a:prstGeom prst="line">
            <a:avLst/>
          </a:prstGeom>
          <a:noFill/>
          <a:ln w="9525" cap="rnd">
            <a:solidFill>
              <a:schemeClr val="tx1"/>
            </a:solidFill>
            <a:prstDash val="sysDot"/>
            <a:round/>
            <a:headEnd/>
            <a:tailEnd/>
          </a:ln>
        </p:spPr>
        <p:txBody>
          <a:bodyPr/>
          <a:lstStyle/>
          <a:p>
            <a:endParaRPr lang="zh-CN" altLang="en-US"/>
          </a:p>
        </p:txBody>
      </p:sp>
      <p:sp>
        <p:nvSpPr>
          <p:cNvPr id="87119" name="Line 79"/>
          <p:cNvSpPr>
            <a:spLocks noChangeShapeType="1"/>
          </p:cNvSpPr>
          <p:nvPr/>
        </p:nvSpPr>
        <p:spPr bwMode="auto">
          <a:xfrm flipV="1">
            <a:off x="7608888" y="5445125"/>
            <a:ext cx="1655762" cy="71438"/>
          </a:xfrm>
          <a:prstGeom prst="line">
            <a:avLst/>
          </a:prstGeom>
          <a:noFill/>
          <a:ln w="9525" cap="rnd">
            <a:solidFill>
              <a:schemeClr val="tx1"/>
            </a:solidFill>
            <a:prstDash val="sysDot"/>
            <a:round/>
            <a:headEnd/>
            <a:tailEnd/>
          </a:ln>
        </p:spPr>
        <p:txBody>
          <a:bodyPr/>
          <a:lstStyle/>
          <a:p>
            <a:endParaRPr lang="zh-CN" altLang="en-US"/>
          </a:p>
        </p:txBody>
      </p:sp>
      <p:sp>
        <p:nvSpPr>
          <p:cNvPr id="87121" name="Text Box 81"/>
          <p:cNvSpPr txBox="1">
            <a:spLocks noChangeArrowheads="1"/>
          </p:cNvSpPr>
          <p:nvPr/>
        </p:nvSpPr>
        <p:spPr bwMode="auto">
          <a:xfrm>
            <a:off x="9231314" y="4292600"/>
            <a:ext cx="898525" cy="476250"/>
          </a:xfrm>
          <a:prstGeom prst="rect">
            <a:avLst/>
          </a:prstGeom>
          <a:noFill/>
          <a:ln w="9525" algn="ctr">
            <a:noFill/>
            <a:miter lim="800000"/>
            <a:headEnd/>
            <a:tailEnd/>
          </a:ln>
        </p:spPr>
        <p:txBody>
          <a:bodyPr wrap="none">
            <a:spAutoFit/>
          </a:bodyPr>
          <a:lstStyle/>
          <a:p>
            <a:pPr>
              <a:lnSpc>
                <a:spcPct val="90000"/>
              </a:lnSpc>
              <a:buClrTx/>
              <a:buFontTx/>
              <a:buNone/>
            </a:pPr>
            <a:r>
              <a:rPr lang="zh-CN" altLang="en-US" sz="2800"/>
              <a:t>中端</a:t>
            </a:r>
          </a:p>
        </p:txBody>
      </p:sp>
      <p:sp>
        <p:nvSpPr>
          <p:cNvPr id="87122" name="Line 82"/>
          <p:cNvSpPr>
            <a:spLocks noChangeShapeType="1"/>
          </p:cNvSpPr>
          <p:nvPr/>
        </p:nvSpPr>
        <p:spPr bwMode="auto">
          <a:xfrm>
            <a:off x="7824789" y="4005263"/>
            <a:ext cx="1584325" cy="1223962"/>
          </a:xfrm>
          <a:prstGeom prst="line">
            <a:avLst/>
          </a:prstGeom>
          <a:noFill/>
          <a:ln w="9525" cap="rnd">
            <a:solidFill>
              <a:schemeClr val="tx1"/>
            </a:solidFill>
            <a:prstDash val="sysDot"/>
            <a:round/>
            <a:headEnd/>
            <a:tailEnd/>
          </a:ln>
        </p:spPr>
        <p:txBody>
          <a:bodyPr/>
          <a:lstStyle/>
          <a:p>
            <a:endParaRPr lang="zh-CN" altLang="en-US"/>
          </a:p>
        </p:txBody>
      </p:sp>
      <p:sp>
        <p:nvSpPr>
          <p:cNvPr id="51" name="标题 1"/>
          <p:cNvSpPr txBox="1">
            <a:spLocks/>
          </p:cNvSpPr>
          <p:nvPr/>
        </p:nvSpPr>
        <p:spPr>
          <a:xfrm>
            <a:off x="1071565" y="964104"/>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dirty="0" smtClean="0"/>
              <a:t>4.1 </a:t>
            </a:r>
            <a:r>
              <a:rPr lang="zh-CN" altLang="en-US" dirty="0" smtClean="0"/>
              <a:t>编译器的基本流程</a:t>
            </a:r>
            <a:r>
              <a:rPr lang="en-US" altLang="zh-CN" dirty="0" smtClean="0"/>
              <a:t> </a:t>
            </a:r>
            <a:endParaRPr lang="zh-CN" altLang="en-US" dirty="0"/>
          </a:p>
        </p:txBody>
      </p:sp>
    </p:spTree>
    <p:extLst>
      <p:ext uri="{BB962C8B-B14F-4D97-AF65-F5344CB8AC3E}">
        <p14:creationId xmlns:p14="http://schemas.microsoft.com/office/powerpoint/2010/main" val="22867229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7064"/>
                                        </p:tgtEl>
                                        <p:attrNameLst>
                                          <p:attrName>style.visibility</p:attrName>
                                        </p:attrNameLst>
                                      </p:cBhvr>
                                      <p:to>
                                        <p:strVal val="visible"/>
                                      </p:to>
                                    </p:set>
                                    <p:animEffect transition="in" filter="dissolve">
                                      <p:cBhvr>
                                        <p:cTn id="7" dur="500"/>
                                        <p:tgtEl>
                                          <p:spTgt spid="8706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7058"/>
                                        </p:tgtEl>
                                        <p:attrNameLst>
                                          <p:attrName>style.visibility</p:attrName>
                                        </p:attrNameLst>
                                      </p:cBhvr>
                                      <p:to>
                                        <p:strVal val="visible"/>
                                      </p:to>
                                    </p:set>
                                    <p:animEffect transition="in" filter="dissolve">
                                      <p:cBhvr>
                                        <p:cTn id="10" dur="500"/>
                                        <p:tgtEl>
                                          <p:spTgt spid="8705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7078"/>
                                        </p:tgtEl>
                                        <p:attrNameLst>
                                          <p:attrName>style.visibility</p:attrName>
                                        </p:attrNameLst>
                                      </p:cBhvr>
                                      <p:to>
                                        <p:strVal val="visible"/>
                                      </p:to>
                                    </p:set>
                                    <p:animEffect transition="in" filter="dissolve">
                                      <p:cBhvr>
                                        <p:cTn id="13" dur="500"/>
                                        <p:tgtEl>
                                          <p:spTgt spid="8707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7050"/>
                                        </p:tgtEl>
                                        <p:attrNameLst>
                                          <p:attrName>style.visibility</p:attrName>
                                        </p:attrNameLst>
                                      </p:cBhvr>
                                      <p:to>
                                        <p:strVal val="visible"/>
                                      </p:to>
                                    </p:set>
                                    <p:animEffect transition="in" filter="dissolve">
                                      <p:cBhvr>
                                        <p:cTn id="16" dur="500"/>
                                        <p:tgtEl>
                                          <p:spTgt spid="8705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7099"/>
                                        </p:tgtEl>
                                        <p:attrNameLst>
                                          <p:attrName>style.visibility</p:attrName>
                                        </p:attrNameLst>
                                      </p:cBhvr>
                                      <p:to>
                                        <p:strVal val="visible"/>
                                      </p:to>
                                    </p:set>
                                    <p:animEffect transition="in" filter="dissolve">
                                      <p:cBhvr>
                                        <p:cTn id="21" dur="500"/>
                                        <p:tgtEl>
                                          <p:spTgt spid="8709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7059"/>
                                        </p:tgtEl>
                                        <p:attrNameLst>
                                          <p:attrName>style.visibility</p:attrName>
                                        </p:attrNameLst>
                                      </p:cBhvr>
                                      <p:to>
                                        <p:strVal val="visible"/>
                                      </p:to>
                                    </p:set>
                                    <p:animEffect transition="in" filter="dissolve">
                                      <p:cBhvr>
                                        <p:cTn id="24" dur="500"/>
                                        <p:tgtEl>
                                          <p:spTgt spid="8705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7106"/>
                                        </p:tgtEl>
                                        <p:attrNameLst>
                                          <p:attrName>style.visibility</p:attrName>
                                        </p:attrNameLst>
                                      </p:cBhvr>
                                      <p:to>
                                        <p:strVal val="visible"/>
                                      </p:to>
                                    </p:set>
                                    <p:animEffect transition="in" filter="dissolve">
                                      <p:cBhvr>
                                        <p:cTn id="27" dur="500"/>
                                        <p:tgtEl>
                                          <p:spTgt spid="8710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7051"/>
                                        </p:tgtEl>
                                        <p:attrNameLst>
                                          <p:attrName>style.visibility</p:attrName>
                                        </p:attrNameLst>
                                      </p:cBhvr>
                                      <p:to>
                                        <p:strVal val="visible"/>
                                      </p:to>
                                    </p:set>
                                    <p:animEffect transition="in" filter="dissolve">
                                      <p:cBhvr>
                                        <p:cTn id="30" dur="500"/>
                                        <p:tgtEl>
                                          <p:spTgt spid="8705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7101"/>
                                        </p:tgtEl>
                                        <p:attrNameLst>
                                          <p:attrName>style.visibility</p:attrName>
                                        </p:attrNameLst>
                                      </p:cBhvr>
                                      <p:to>
                                        <p:strVal val="visible"/>
                                      </p:to>
                                    </p:set>
                                    <p:animEffect transition="in" filter="dissolve">
                                      <p:cBhvr>
                                        <p:cTn id="35" dur="500"/>
                                        <p:tgtEl>
                                          <p:spTgt spid="8710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87107"/>
                                        </p:tgtEl>
                                        <p:attrNameLst>
                                          <p:attrName>style.visibility</p:attrName>
                                        </p:attrNameLst>
                                      </p:cBhvr>
                                      <p:to>
                                        <p:strVal val="visible"/>
                                      </p:to>
                                    </p:set>
                                    <p:animEffect transition="in" filter="dissolve">
                                      <p:cBhvr>
                                        <p:cTn id="38" dur="500"/>
                                        <p:tgtEl>
                                          <p:spTgt spid="87107"/>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87052"/>
                                        </p:tgtEl>
                                        <p:attrNameLst>
                                          <p:attrName>style.visibility</p:attrName>
                                        </p:attrNameLst>
                                      </p:cBhvr>
                                      <p:to>
                                        <p:strVal val="visible"/>
                                      </p:to>
                                    </p:set>
                                    <p:animEffect transition="in" filter="dissolve">
                                      <p:cBhvr>
                                        <p:cTn id="41" dur="500"/>
                                        <p:tgtEl>
                                          <p:spTgt spid="87052"/>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87100"/>
                                        </p:tgtEl>
                                        <p:attrNameLst>
                                          <p:attrName>style.visibility</p:attrName>
                                        </p:attrNameLst>
                                      </p:cBhvr>
                                      <p:to>
                                        <p:strVal val="visible"/>
                                      </p:to>
                                    </p:set>
                                    <p:animEffect transition="in" filter="dissolve">
                                      <p:cBhvr>
                                        <p:cTn id="44" dur="500"/>
                                        <p:tgtEl>
                                          <p:spTgt spid="87100"/>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87103"/>
                                        </p:tgtEl>
                                        <p:attrNameLst>
                                          <p:attrName>style.visibility</p:attrName>
                                        </p:attrNameLst>
                                      </p:cBhvr>
                                      <p:to>
                                        <p:strVal val="visible"/>
                                      </p:to>
                                    </p:set>
                                    <p:animEffect transition="in" filter="dissolve">
                                      <p:cBhvr>
                                        <p:cTn id="49" dur="500"/>
                                        <p:tgtEl>
                                          <p:spTgt spid="87103"/>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87108"/>
                                        </p:tgtEl>
                                        <p:attrNameLst>
                                          <p:attrName>style.visibility</p:attrName>
                                        </p:attrNameLst>
                                      </p:cBhvr>
                                      <p:to>
                                        <p:strVal val="visible"/>
                                      </p:to>
                                    </p:set>
                                    <p:animEffect transition="in" filter="dissolve">
                                      <p:cBhvr>
                                        <p:cTn id="52" dur="500"/>
                                        <p:tgtEl>
                                          <p:spTgt spid="87108"/>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87053"/>
                                        </p:tgtEl>
                                        <p:attrNameLst>
                                          <p:attrName>style.visibility</p:attrName>
                                        </p:attrNameLst>
                                      </p:cBhvr>
                                      <p:to>
                                        <p:strVal val="visible"/>
                                      </p:to>
                                    </p:set>
                                    <p:animEffect transition="in" filter="dissolve">
                                      <p:cBhvr>
                                        <p:cTn id="55" dur="500"/>
                                        <p:tgtEl>
                                          <p:spTgt spid="8705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87102"/>
                                        </p:tgtEl>
                                        <p:attrNameLst>
                                          <p:attrName>style.visibility</p:attrName>
                                        </p:attrNameLst>
                                      </p:cBhvr>
                                      <p:to>
                                        <p:strVal val="visible"/>
                                      </p:to>
                                    </p:set>
                                    <p:animEffect transition="in" filter="dissolve">
                                      <p:cBhvr>
                                        <p:cTn id="58" dur="500"/>
                                        <p:tgtEl>
                                          <p:spTgt spid="8710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87104"/>
                                        </p:tgtEl>
                                        <p:attrNameLst>
                                          <p:attrName>style.visibility</p:attrName>
                                        </p:attrNameLst>
                                      </p:cBhvr>
                                      <p:to>
                                        <p:strVal val="visible"/>
                                      </p:to>
                                    </p:set>
                                    <p:animEffect transition="in" filter="dissolve">
                                      <p:cBhvr>
                                        <p:cTn id="63" dur="500"/>
                                        <p:tgtEl>
                                          <p:spTgt spid="87104"/>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87109"/>
                                        </p:tgtEl>
                                        <p:attrNameLst>
                                          <p:attrName>style.visibility</p:attrName>
                                        </p:attrNameLst>
                                      </p:cBhvr>
                                      <p:to>
                                        <p:strVal val="visible"/>
                                      </p:to>
                                    </p:set>
                                    <p:animEffect transition="in" filter="dissolve">
                                      <p:cBhvr>
                                        <p:cTn id="66" dur="500"/>
                                        <p:tgtEl>
                                          <p:spTgt spid="87109"/>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87056"/>
                                        </p:tgtEl>
                                        <p:attrNameLst>
                                          <p:attrName>style.visibility</p:attrName>
                                        </p:attrNameLst>
                                      </p:cBhvr>
                                      <p:to>
                                        <p:strVal val="visible"/>
                                      </p:to>
                                    </p:set>
                                    <p:animEffect transition="in" filter="dissolve">
                                      <p:cBhvr>
                                        <p:cTn id="69" dur="500"/>
                                        <p:tgtEl>
                                          <p:spTgt spid="8705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87062"/>
                                        </p:tgtEl>
                                        <p:attrNameLst>
                                          <p:attrName>style.visibility</p:attrName>
                                        </p:attrNameLst>
                                      </p:cBhvr>
                                      <p:to>
                                        <p:strVal val="visible"/>
                                      </p:to>
                                    </p:set>
                                    <p:animEffect transition="in" filter="dissolve">
                                      <p:cBhvr>
                                        <p:cTn id="72" dur="500"/>
                                        <p:tgtEl>
                                          <p:spTgt spid="8706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7063"/>
                                        </p:tgtEl>
                                        <p:attrNameLst>
                                          <p:attrName>style.visibility</p:attrName>
                                        </p:attrNameLst>
                                      </p:cBhvr>
                                      <p:to>
                                        <p:strVal val="visible"/>
                                      </p:to>
                                    </p:set>
                                    <p:animEffect transition="in" filter="dissolve">
                                      <p:cBhvr>
                                        <p:cTn id="77" dur="500"/>
                                        <p:tgtEl>
                                          <p:spTgt spid="87063"/>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87105"/>
                                        </p:tgtEl>
                                        <p:attrNameLst>
                                          <p:attrName>style.visibility</p:attrName>
                                        </p:attrNameLst>
                                      </p:cBhvr>
                                      <p:to>
                                        <p:strVal val="visible"/>
                                      </p:to>
                                    </p:set>
                                    <p:animEffect transition="in" filter="dissolve">
                                      <p:cBhvr>
                                        <p:cTn id="80" dur="500"/>
                                        <p:tgtEl>
                                          <p:spTgt spid="8710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87110"/>
                                        </p:tgtEl>
                                        <p:attrNameLst>
                                          <p:attrName>style.visibility</p:attrName>
                                        </p:attrNameLst>
                                      </p:cBhvr>
                                      <p:to>
                                        <p:strVal val="visible"/>
                                      </p:to>
                                    </p:set>
                                    <p:animEffect transition="in" filter="dissolve">
                                      <p:cBhvr>
                                        <p:cTn id="83" dur="500"/>
                                        <p:tgtEl>
                                          <p:spTgt spid="87110"/>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87055"/>
                                        </p:tgtEl>
                                        <p:attrNameLst>
                                          <p:attrName>style.visibility</p:attrName>
                                        </p:attrNameLst>
                                      </p:cBhvr>
                                      <p:to>
                                        <p:strVal val="visible"/>
                                      </p:to>
                                    </p:set>
                                    <p:animEffect transition="in" filter="dissolve">
                                      <p:cBhvr>
                                        <p:cTn id="86" dur="500"/>
                                        <p:tgtEl>
                                          <p:spTgt spid="87055"/>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7114"/>
                                        </p:tgtEl>
                                        <p:attrNameLst>
                                          <p:attrName>style.visibility</p:attrName>
                                        </p:attrNameLst>
                                      </p:cBhvr>
                                      <p:to>
                                        <p:strVal val="visible"/>
                                      </p:to>
                                    </p:set>
                                    <p:animEffect transition="in" filter="dissolve">
                                      <p:cBhvr>
                                        <p:cTn id="91" dur="500"/>
                                        <p:tgtEl>
                                          <p:spTgt spid="87114"/>
                                        </p:tgtEl>
                                      </p:cBhvr>
                                    </p:animEffect>
                                  </p:childTnLst>
                                  <p:subTnLst>
                                    <p:set>
                                      <p:cBhvr override="childStyle">
                                        <p:cTn dur="1" fill="hold" display="0" masterRel="nextClick" afterEffect="1"/>
                                        <p:tgtEl>
                                          <p:spTgt spid="87114"/>
                                        </p:tgtEl>
                                        <p:attrNameLst>
                                          <p:attrName>style.visibility</p:attrName>
                                        </p:attrNameLst>
                                      </p:cBhvr>
                                      <p:to>
                                        <p:strVal val="hidden"/>
                                      </p:to>
                                    </p:set>
                                  </p:subTnLst>
                                </p:cTn>
                              </p:par>
                              <p:par>
                                <p:cTn id="92" presetID="9" presetClass="entr" presetSubtype="0" fill="hold" grpId="0" nodeType="withEffect">
                                  <p:stCondLst>
                                    <p:cond delay="0"/>
                                  </p:stCondLst>
                                  <p:childTnLst>
                                    <p:set>
                                      <p:cBhvr>
                                        <p:cTn id="93" dur="1" fill="hold">
                                          <p:stCondLst>
                                            <p:cond delay="0"/>
                                          </p:stCondLst>
                                        </p:cTn>
                                        <p:tgtEl>
                                          <p:spTgt spid="87115"/>
                                        </p:tgtEl>
                                        <p:attrNameLst>
                                          <p:attrName>style.visibility</p:attrName>
                                        </p:attrNameLst>
                                      </p:cBhvr>
                                      <p:to>
                                        <p:strVal val="visible"/>
                                      </p:to>
                                    </p:set>
                                    <p:animEffect transition="in" filter="dissolve">
                                      <p:cBhvr>
                                        <p:cTn id="94" dur="500"/>
                                        <p:tgtEl>
                                          <p:spTgt spid="87115"/>
                                        </p:tgtEl>
                                      </p:cBhvr>
                                    </p:animEffect>
                                  </p:childTnLst>
                                  <p:subTnLst>
                                    <p:set>
                                      <p:cBhvr override="childStyle">
                                        <p:cTn dur="1" fill="hold" display="0" masterRel="nextClick" afterEffect="1"/>
                                        <p:tgtEl>
                                          <p:spTgt spid="87115"/>
                                        </p:tgtEl>
                                        <p:attrNameLst>
                                          <p:attrName>style.visibility</p:attrName>
                                        </p:attrNameLst>
                                      </p:cBhvr>
                                      <p:to>
                                        <p:strVal val="hidden"/>
                                      </p:to>
                                    </p:set>
                                  </p:subTnLst>
                                </p:cTn>
                              </p:par>
                              <p:par>
                                <p:cTn id="95" presetID="9" presetClass="entr" presetSubtype="0" fill="hold" grpId="0" nodeType="withEffect">
                                  <p:stCondLst>
                                    <p:cond delay="0"/>
                                  </p:stCondLst>
                                  <p:childTnLst>
                                    <p:set>
                                      <p:cBhvr>
                                        <p:cTn id="96" dur="1" fill="hold">
                                          <p:stCondLst>
                                            <p:cond delay="0"/>
                                          </p:stCondLst>
                                        </p:cTn>
                                        <p:tgtEl>
                                          <p:spTgt spid="87117"/>
                                        </p:tgtEl>
                                        <p:attrNameLst>
                                          <p:attrName>style.visibility</p:attrName>
                                        </p:attrNameLst>
                                      </p:cBhvr>
                                      <p:to>
                                        <p:strVal val="visible"/>
                                      </p:to>
                                    </p:set>
                                    <p:animEffect transition="in" filter="dissolve">
                                      <p:cBhvr>
                                        <p:cTn id="97" dur="500"/>
                                        <p:tgtEl>
                                          <p:spTgt spid="87117"/>
                                        </p:tgtEl>
                                      </p:cBhvr>
                                    </p:animEffect>
                                  </p:childTnLst>
                                  <p:subTnLst>
                                    <p:set>
                                      <p:cBhvr override="childStyle">
                                        <p:cTn dur="1" fill="hold" display="0" masterRel="nextClick" afterEffect="1"/>
                                        <p:tgtEl>
                                          <p:spTgt spid="87117"/>
                                        </p:tgtEl>
                                        <p:attrNameLst>
                                          <p:attrName>style.visibility</p:attrName>
                                        </p:attrNameLst>
                                      </p:cBhvr>
                                      <p:to>
                                        <p:strVal val="hidden"/>
                                      </p:to>
                                    </p:set>
                                  </p:subTnLst>
                                </p:cTn>
                              </p:par>
                              <p:par>
                                <p:cTn id="98" presetID="9" presetClass="entr" presetSubtype="0" fill="hold" grpId="0" nodeType="withEffect">
                                  <p:stCondLst>
                                    <p:cond delay="0"/>
                                  </p:stCondLst>
                                  <p:childTnLst>
                                    <p:set>
                                      <p:cBhvr>
                                        <p:cTn id="99" dur="1" fill="hold">
                                          <p:stCondLst>
                                            <p:cond delay="0"/>
                                          </p:stCondLst>
                                        </p:cTn>
                                        <p:tgtEl>
                                          <p:spTgt spid="87111"/>
                                        </p:tgtEl>
                                        <p:attrNameLst>
                                          <p:attrName>style.visibility</p:attrName>
                                        </p:attrNameLst>
                                      </p:cBhvr>
                                      <p:to>
                                        <p:strVal val="visible"/>
                                      </p:to>
                                    </p:set>
                                    <p:animEffect transition="in" filter="dissolve">
                                      <p:cBhvr>
                                        <p:cTn id="100" dur="500"/>
                                        <p:tgtEl>
                                          <p:spTgt spid="87111"/>
                                        </p:tgtEl>
                                      </p:cBhvr>
                                    </p:animEffect>
                                  </p:childTnLst>
                                  <p:subTnLst>
                                    <p:set>
                                      <p:cBhvr override="childStyle">
                                        <p:cTn dur="1" fill="hold" display="0" masterRel="nextClick" afterEffect="1"/>
                                        <p:tgtEl>
                                          <p:spTgt spid="87111"/>
                                        </p:tgtEl>
                                        <p:attrNameLst>
                                          <p:attrName>style.visibility</p:attrName>
                                        </p:attrNameLst>
                                      </p:cBhvr>
                                      <p:to>
                                        <p:strVal val="hidden"/>
                                      </p:to>
                                    </p:set>
                                  </p:subTnLst>
                                </p:cTn>
                              </p:par>
                              <p:par>
                                <p:cTn id="101" presetID="9" presetClass="entr" presetSubtype="0" fill="hold" grpId="0" nodeType="withEffect">
                                  <p:stCondLst>
                                    <p:cond delay="0"/>
                                  </p:stCondLst>
                                  <p:childTnLst>
                                    <p:set>
                                      <p:cBhvr>
                                        <p:cTn id="102" dur="1" fill="hold">
                                          <p:stCondLst>
                                            <p:cond delay="0"/>
                                          </p:stCondLst>
                                        </p:cTn>
                                        <p:tgtEl>
                                          <p:spTgt spid="87112"/>
                                        </p:tgtEl>
                                        <p:attrNameLst>
                                          <p:attrName>style.visibility</p:attrName>
                                        </p:attrNameLst>
                                      </p:cBhvr>
                                      <p:to>
                                        <p:strVal val="visible"/>
                                      </p:to>
                                    </p:set>
                                    <p:animEffect transition="in" filter="dissolve">
                                      <p:cBhvr>
                                        <p:cTn id="103" dur="500"/>
                                        <p:tgtEl>
                                          <p:spTgt spid="87112"/>
                                        </p:tgtEl>
                                      </p:cBhvr>
                                    </p:animEffect>
                                  </p:childTnLst>
                                  <p:subTnLst>
                                    <p:set>
                                      <p:cBhvr override="childStyle">
                                        <p:cTn dur="1" fill="hold" display="0" masterRel="nextClick" afterEffect="1"/>
                                        <p:tgtEl>
                                          <p:spTgt spid="87112"/>
                                        </p:tgtEl>
                                        <p:attrNameLst>
                                          <p:attrName>style.visibility</p:attrName>
                                        </p:attrNameLst>
                                      </p:cBhvr>
                                      <p:to>
                                        <p:strVal val="hidden"/>
                                      </p:to>
                                    </p:set>
                                  </p:subTnLst>
                                </p:cTn>
                              </p:par>
                              <p:par>
                                <p:cTn id="104" presetID="9" presetClass="entr" presetSubtype="0" fill="hold" grpId="0" nodeType="withEffect">
                                  <p:stCondLst>
                                    <p:cond delay="0"/>
                                  </p:stCondLst>
                                  <p:childTnLst>
                                    <p:set>
                                      <p:cBhvr>
                                        <p:cTn id="105" dur="1" fill="hold">
                                          <p:stCondLst>
                                            <p:cond delay="0"/>
                                          </p:stCondLst>
                                        </p:cTn>
                                        <p:tgtEl>
                                          <p:spTgt spid="87118"/>
                                        </p:tgtEl>
                                        <p:attrNameLst>
                                          <p:attrName>style.visibility</p:attrName>
                                        </p:attrNameLst>
                                      </p:cBhvr>
                                      <p:to>
                                        <p:strVal val="visible"/>
                                      </p:to>
                                    </p:set>
                                    <p:animEffect transition="in" filter="dissolve">
                                      <p:cBhvr>
                                        <p:cTn id="106" dur="500"/>
                                        <p:tgtEl>
                                          <p:spTgt spid="87118"/>
                                        </p:tgtEl>
                                      </p:cBhvr>
                                    </p:animEffect>
                                  </p:childTnLst>
                                  <p:subTnLst>
                                    <p:set>
                                      <p:cBhvr override="childStyle">
                                        <p:cTn dur="1" fill="hold" display="0" masterRel="nextClick" afterEffect="1"/>
                                        <p:tgtEl>
                                          <p:spTgt spid="87118"/>
                                        </p:tgtEl>
                                        <p:attrNameLst>
                                          <p:attrName>style.visibility</p:attrName>
                                        </p:attrNameLst>
                                      </p:cBhvr>
                                      <p:to>
                                        <p:strVal val="hidden"/>
                                      </p:to>
                                    </p:set>
                                  </p:subTnLst>
                                </p:cTn>
                              </p:par>
                              <p:par>
                                <p:cTn id="107" presetID="9" presetClass="entr" presetSubtype="0" fill="hold" grpId="0" nodeType="withEffect">
                                  <p:stCondLst>
                                    <p:cond delay="0"/>
                                  </p:stCondLst>
                                  <p:childTnLst>
                                    <p:set>
                                      <p:cBhvr>
                                        <p:cTn id="108" dur="1" fill="hold">
                                          <p:stCondLst>
                                            <p:cond delay="0"/>
                                          </p:stCondLst>
                                        </p:cTn>
                                        <p:tgtEl>
                                          <p:spTgt spid="87113"/>
                                        </p:tgtEl>
                                        <p:attrNameLst>
                                          <p:attrName>style.visibility</p:attrName>
                                        </p:attrNameLst>
                                      </p:cBhvr>
                                      <p:to>
                                        <p:strVal val="visible"/>
                                      </p:to>
                                    </p:set>
                                    <p:animEffect transition="in" filter="dissolve">
                                      <p:cBhvr>
                                        <p:cTn id="109" dur="500"/>
                                        <p:tgtEl>
                                          <p:spTgt spid="87113"/>
                                        </p:tgtEl>
                                      </p:cBhvr>
                                    </p:animEffect>
                                  </p:childTnLst>
                                  <p:subTnLst>
                                    <p:set>
                                      <p:cBhvr override="childStyle">
                                        <p:cTn dur="1" fill="hold" display="0" masterRel="nextClick" afterEffect="1"/>
                                        <p:tgtEl>
                                          <p:spTgt spid="87113"/>
                                        </p:tgtEl>
                                        <p:attrNameLst>
                                          <p:attrName>style.visibility</p:attrName>
                                        </p:attrNameLst>
                                      </p:cBhvr>
                                      <p:to>
                                        <p:strVal val="hidden"/>
                                      </p:to>
                                    </p:set>
                                  </p:subTnLst>
                                </p:cTn>
                              </p:par>
                              <p:par>
                                <p:cTn id="110" presetID="9" presetClass="entr" presetSubtype="0" fill="hold" grpId="0" nodeType="withEffect">
                                  <p:stCondLst>
                                    <p:cond delay="0"/>
                                  </p:stCondLst>
                                  <p:childTnLst>
                                    <p:set>
                                      <p:cBhvr>
                                        <p:cTn id="111" dur="1" fill="hold">
                                          <p:stCondLst>
                                            <p:cond delay="0"/>
                                          </p:stCondLst>
                                        </p:cTn>
                                        <p:tgtEl>
                                          <p:spTgt spid="87119"/>
                                        </p:tgtEl>
                                        <p:attrNameLst>
                                          <p:attrName>style.visibility</p:attrName>
                                        </p:attrNameLst>
                                      </p:cBhvr>
                                      <p:to>
                                        <p:strVal val="visible"/>
                                      </p:to>
                                    </p:set>
                                    <p:animEffect transition="in" filter="dissolve">
                                      <p:cBhvr>
                                        <p:cTn id="112" dur="500"/>
                                        <p:tgtEl>
                                          <p:spTgt spid="87119"/>
                                        </p:tgtEl>
                                      </p:cBhvr>
                                    </p:animEffect>
                                  </p:childTnLst>
                                  <p:subTnLst>
                                    <p:set>
                                      <p:cBhvr override="childStyle">
                                        <p:cTn dur="1" fill="hold" display="0" masterRel="nextClick" afterEffect="1"/>
                                        <p:tgtEl>
                                          <p:spTgt spid="87119"/>
                                        </p:tgtEl>
                                        <p:attrNameLst>
                                          <p:attrName>style.visibility</p:attrName>
                                        </p:attrNameLst>
                                      </p:cBhvr>
                                      <p:to>
                                        <p:strVal val="hidden"/>
                                      </p:to>
                                    </p:set>
                                  </p:subTnLst>
                                </p:cTn>
                              </p:par>
                              <p:par>
                                <p:cTn id="113" presetID="9" presetClass="entr" presetSubtype="0" fill="hold" grpId="0" nodeType="withEffect">
                                  <p:stCondLst>
                                    <p:cond delay="0"/>
                                  </p:stCondLst>
                                  <p:childTnLst>
                                    <p:set>
                                      <p:cBhvr>
                                        <p:cTn id="114" dur="1" fill="hold">
                                          <p:stCondLst>
                                            <p:cond delay="0"/>
                                          </p:stCondLst>
                                        </p:cTn>
                                        <p:tgtEl>
                                          <p:spTgt spid="87122"/>
                                        </p:tgtEl>
                                        <p:attrNameLst>
                                          <p:attrName>style.visibility</p:attrName>
                                        </p:attrNameLst>
                                      </p:cBhvr>
                                      <p:to>
                                        <p:strVal val="visible"/>
                                      </p:to>
                                    </p:set>
                                    <p:animEffect transition="in" filter="dissolve">
                                      <p:cBhvr>
                                        <p:cTn id="115" dur="500"/>
                                        <p:tgtEl>
                                          <p:spTgt spid="87122"/>
                                        </p:tgtEl>
                                      </p:cBhvr>
                                    </p:animEffect>
                                  </p:childTnLst>
                                  <p:subTnLst>
                                    <p:set>
                                      <p:cBhvr override="childStyle">
                                        <p:cTn dur="1" fill="hold" display="0" masterRel="nextClick" afterEffect="1"/>
                                        <p:tgtEl>
                                          <p:spTgt spid="87122"/>
                                        </p:tgtEl>
                                        <p:attrNameLst>
                                          <p:attrName>style.visibility</p:attrName>
                                        </p:attrNameLst>
                                      </p:cBhvr>
                                      <p:to>
                                        <p:strVal val="hidden"/>
                                      </p:to>
                                    </p:set>
                                  </p:sub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87079"/>
                                        </p:tgtEl>
                                        <p:attrNameLst>
                                          <p:attrName>style.visibility</p:attrName>
                                        </p:attrNameLst>
                                      </p:cBhvr>
                                      <p:to>
                                        <p:strVal val="visible"/>
                                      </p:to>
                                    </p:set>
                                    <p:animEffect transition="in" filter="dissolve">
                                      <p:cBhvr>
                                        <p:cTn id="120" dur="500"/>
                                        <p:tgtEl>
                                          <p:spTgt spid="87079"/>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87080"/>
                                        </p:tgtEl>
                                        <p:attrNameLst>
                                          <p:attrName>style.visibility</p:attrName>
                                        </p:attrNameLst>
                                      </p:cBhvr>
                                      <p:to>
                                        <p:strVal val="visible"/>
                                      </p:to>
                                    </p:set>
                                    <p:animEffect transition="in" filter="dissolve">
                                      <p:cBhvr>
                                        <p:cTn id="123" dur="500"/>
                                        <p:tgtEl>
                                          <p:spTgt spid="87080"/>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87076"/>
                                        </p:tgtEl>
                                        <p:attrNameLst>
                                          <p:attrName>style.visibility</p:attrName>
                                        </p:attrNameLst>
                                      </p:cBhvr>
                                      <p:to>
                                        <p:strVal val="visible"/>
                                      </p:to>
                                    </p:set>
                                    <p:animEffect transition="in" filter="dissolve">
                                      <p:cBhvr>
                                        <p:cTn id="126" dur="500"/>
                                        <p:tgtEl>
                                          <p:spTgt spid="87076"/>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87095"/>
                                        </p:tgtEl>
                                        <p:attrNameLst>
                                          <p:attrName>style.visibility</p:attrName>
                                        </p:attrNameLst>
                                      </p:cBhvr>
                                      <p:to>
                                        <p:strVal val="visible"/>
                                      </p:to>
                                    </p:set>
                                    <p:animEffect transition="in" filter="dissolve">
                                      <p:cBhvr>
                                        <p:cTn id="129" dur="500"/>
                                        <p:tgtEl>
                                          <p:spTgt spid="87095"/>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87082"/>
                                        </p:tgtEl>
                                        <p:attrNameLst>
                                          <p:attrName>style.visibility</p:attrName>
                                        </p:attrNameLst>
                                      </p:cBhvr>
                                      <p:to>
                                        <p:strVal val="visible"/>
                                      </p:to>
                                    </p:set>
                                    <p:animEffect transition="in" filter="dissolve">
                                      <p:cBhvr>
                                        <p:cTn id="134" dur="500"/>
                                        <p:tgtEl>
                                          <p:spTgt spid="87082"/>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87083"/>
                                        </p:tgtEl>
                                        <p:attrNameLst>
                                          <p:attrName>style.visibility</p:attrName>
                                        </p:attrNameLst>
                                      </p:cBhvr>
                                      <p:to>
                                        <p:strVal val="visible"/>
                                      </p:to>
                                    </p:set>
                                    <p:animEffect transition="in" filter="dissolve">
                                      <p:cBhvr>
                                        <p:cTn id="137" dur="500"/>
                                        <p:tgtEl>
                                          <p:spTgt spid="87083"/>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87077"/>
                                        </p:tgtEl>
                                        <p:attrNameLst>
                                          <p:attrName>style.visibility</p:attrName>
                                        </p:attrNameLst>
                                      </p:cBhvr>
                                      <p:to>
                                        <p:strVal val="visible"/>
                                      </p:to>
                                    </p:set>
                                    <p:animEffect transition="in" filter="dissolve">
                                      <p:cBhvr>
                                        <p:cTn id="140" dur="500"/>
                                        <p:tgtEl>
                                          <p:spTgt spid="87077"/>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87116"/>
                                        </p:tgtEl>
                                        <p:attrNameLst>
                                          <p:attrName>style.visibility</p:attrName>
                                        </p:attrNameLst>
                                      </p:cBhvr>
                                      <p:to>
                                        <p:strVal val="visible"/>
                                      </p:to>
                                    </p:set>
                                    <p:animEffect transition="in" filter="dissolve">
                                      <p:cBhvr>
                                        <p:cTn id="143" dur="500"/>
                                        <p:tgtEl>
                                          <p:spTgt spid="87116"/>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87121"/>
                                        </p:tgtEl>
                                        <p:attrNameLst>
                                          <p:attrName>style.visibility</p:attrName>
                                        </p:attrNameLst>
                                      </p:cBhvr>
                                      <p:to>
                                        <p:strVal val="visible"/>
                                      </p:to>
                                    </p:set>
                                    <p:animEffect transition="in" filter="dissolve">
                                      <p:cBhvr>
                                        <p:cTn id="146" dur="500"/>
                                        <p:tgtEl>
                                          <p:spTgt spid="87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0" grpId="0" animBg="1"/>
      <p:bldP spid="87051" grpId="0" animBg="1"/>
      <p:bldP spid="87052" grpId="0" animBg="1"/>
      <p:bldP spid="87053" grpId="0" animBg="1"/>
      <p:bldP spid="87055" grpId="0" animBg="1"/>
      <p:bldP spid="87056" grpId="0" animBg="1"/>
      <p:bldP spid="87058" grpId="0"/>
      <p:bldP spid="87064" grpId="0" animBg="1"/>
      <p:bldP spid="87059" grpId="0"/>
      <p:bldP spid="87062" grpId="0"/>
      <p:bldP spid="87063" grpId="0"/>
      <p:bldP spid="87077" grpId="0"/>
      <p:bldP spid="87082" grpId="0" animBg="1"/>
      <p:bldP spid="87083" grpId="0" animBg="1"/>
      <p:bldP spid="87076" grpId="0"/>
      <p:bldP spid="87078" grpId="0" animBg="1"/>
      <p:bldP spid="87079" grpId="0" animBg="1"/>
      <p:bldP spid="87080" grpId="0" animBg="1"/>
      <p:bldP spid="87095" grpId="0" animBg="1"/>
      <p:bldP spid="87099" grpId="0" animBg="1"/>
      <p:bldP spid="87100" grpId="0"/>
      <p:bldP spid="87101" grpId="0" animBg="1"/>
      <p:bldP spid="87102" grpId="0"/>
      <p:bldP spid="87103" grpId="0" animBg="1"/>
      <p:bldP spid="87104" grpId="0" animBg="1"/>
      <p:bldP spid="87105" grpId="0" animBg="1"/>
      <p:bldP spid="87106" grpId="0" animBg="1"/>
      <p:bldP spid="87107" grpId="0" animBg="1"/>
      <p:bldP spid="87108" grpId="0" animBg="1"/>
      <p:bldP spid="87109" grpId="0" animBg="1"/>
      <p:bldP spid="87110" grpId="0" animBg="1"/>
      <p:bldP spid="87111" grpId="0" animBg="1"/>
      <p:bldP spid="87112" grpId="0"/>
      <p:bldP spid="87113" grpId="0"/>
      <p:bldP spid="87114" grpId="0" animBg="1"/>
      <p:bldP spid="87115" grpId="0" animBg="1"/>
      <p:bldP spid="87116" grpId="0" animBg="1"/>
      <p:bldP spid="87117" grpId="0" animBg="1"/>
      <p:bldP spid="87118" grpId="0" animBg="1"/>
      <p:bldP spid="87119" grpId="0" animBg="1"/>
      <p:bldP spid="87121" grpId="0"/>
      <p:bldP spid="8712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a:t>
            </a:r>
            <a:r>
              <a:rPr lang="en-US" altLang="zh-CN" dirty="0" smtClean="0"/>
              <a:t> </a:t>
            </a:r>
            <a:r>
              <a:rPr lang="zh-CN" altLang="en-US" dirty="0" smtClean="0"/>
              <a:t>词法分析</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b="0" dirty="0" smtClean="0">
                <a:latin typeface="+mn-ea"/>
              </a:rPr>
              <a:t>在编译器中，利用正规语言进行词法分析。</a:t>
            </a:r>
            <a:endParaRPr lang="en-US" altLang="zh-CN" b="0" dirty="0" smtClean="0">
              <a:latin typeface="+mn-ea"/>
            </a:endParaRPr>
          </a:p>
          <a:p>
            <a:r>
              <a:rPr lang="zh-CN" altLang="en-US" b="0" dirty="0" smtClean="0">
                <a:latin typeface="+mn-ea"/>
              </a:rPr>
              <a:t>词法分析是编译器编译程序的一个重要步骤，它可以分析出程序中包含的各个词法单元，例如关键字</a:t>
            </a:r>
            <a:r>
              <a:rPr lang="zh-CN" altLang="en-US" dirty="0" smtClean="0">
                <a:latin typeface="+mn-ea"/>
              </a:rPr>
              <a:t>、数字、符号等等。</a:t>
            </a:r>
            <a:endParaRPr lang="en-US" altLang="zh-CN" dirty="0" smtClean="0">
              <a:latin typeface="+mn-ea"/>
            </a:endParaRPr>
          </a:p>
          <a:p>
            <a:r>
              <a:rPr lang="zh-CN" altLang="en-US" b="0" dirty="0" smtClean="0">
                <a:latin typeface="+mn-ea"/>
              </a:rPr>
              <a:t>程序中的任何词法单元都是可以用正规表达式匹配的</a:t>
            </a:r>
            <a:r>
              <a:rPr lang="zh-CN" altLang="en-US" b="0" dirty="0" smtClean="0">
                <a:latin typeface="+mn-ea"/>
              </a:rPr>
              <a:t>。</a:t>
            </a:r>
            <a:endParaRPr lang="en-US" altLang="zh-CN" b="0" dirty="0" smtClean="0">
              <a:latin typeface="+mn-ea"/>
            </a:endParaRPr>
          </a:p>
          <a:p>
            <a:pPr marL="228600" lvl="1">
              <a:spcBef>
                <a:spcPts val="1000"/>
              </a:spcBef>
            </a:pPr>
            <a:r>
              <a:rPr lang="zh-CN" altLang="en-US" b="0" dirty="0" smtClean="0">
                <a:latin typeface="+mn-ea"/>
              </a:rPr>
              <a:t>例如</a:t>
            </a:r>
            <a:r>
              <a:rPr lang="en-US" altLang="zh-CN" dirty="0">
                <a:latin typeface="+mn-ea"/>
              </a:rPr>
              <a:t>(-?[1-9][0-9]*)|</a:t>
            </a:r>
            <a:r>
              <a:rPr lang="en-US" altLang="zh-CN" dirty="0" smtClean="0">
                <a:latin typeface="+mn-ea"/>
              </a:rPr>
              <a:t>0</a:t>
            </a:r>
            <a:r>
              <a:rPr lang="zh-CN" altLang="en-US" dirty="0" smtClean="0">
                <a:latin typeface="+mn-ea"/>
              </a:rPr>
              <a:t>可以匹配所有整数</a:t>
            </a:r>
            <a:endParaRPr lang="en-US" altLang="zh-CN" dirty="0" smtClean="0">
              <a:latin typeface="+mn-ea"/>
            </a:endParaRPr>
          </a:p>
          <a:p>
            <a:pPr marL="228600" lvl="1">
              <a:spcBef>
                <a:spcPts val="1000"/>
              </a:spcBef>
            </a:pPr>
            <a:r>
              <a:rPr lang="en-US" altLang="zh-CN" dirty="0" smtClean="0">
                <a:latin typeface="+mn-ea"/>
              </a:rPr>
              <a:t>If</a:t>
            </a:r>
            <a:r>
              <a:rPr lang="zh-CN" altLang="en-US" dirty="0" smtClean="0">
                <a:latin typeface="+mn-ea"/>
              </a:rPr>
              <a:t>可以匹配条件语句关键字</a:t>
            </a:r>
            <a:endParaRPr lang="en-US" altLang="zh-CN" dirty="0" smtClean="0">
              <a:latin typeface="+mn-ea"/>
            </a:endParaRPr>
          </a:p>
          <a:p>
            <a:pPr marL="228600" lvl="1">
              <a:spcBef>
                <a:spcPts val="1000"/>
              </a:spcBef>
            </a:pPr>
            <a:r>
              <a:rPr lang="en-US" altLang="zh-CN" dirty="0" smtClean="0">
                <a:latin typeface="+mn-ea"/>
              </a:rPr>
              <a:t>While</a:t>
            </a:r>
            <a:r>
              <a:rPr lang="zh-CN" altLang="en-US" dirty="0" smtClean="0">
                <a:latin typeface="+mn-ea"/>
              </a:rPr>
              <a:t>可以匹配循环语句关键字</a:t>
            </a:r>
            <a:endParaRPr lang="en-US" altLang="zh-CN" dirty="0" smtClean="0">
              <a:latin typeface="+mn-ea"/>
            </a:endParaRPr>
          </a:p>
          <a:p>
            <a:pPr marL="228600" lvl="1">
              <a:spcBef>
                <a:spcPts val="1000"/>
              </a:spcBef>
            </a:pPr>
            <a:r>
              <a:rPr lang="en-US" altLang="zh-CN" dirty="0" smtClean="0">
                <a:latin typeface="+mn-ea"/>
              </a:rPr>
              <a:t>+</a:t>
            </a:r>
            <a:r>
              <a:rPr lang="zh-CN" altLang="en-US" dirty="0" smtClean="0">
                <a:latin typeface="+mn-ea"/>
              </a:rPr>
              <a:t>可以匹配加法运算符</a:t>
            </a:r>
            <a:endParaRPr lang="en-US" altLang="zh-CN" dirty="0" smtClean="0">
              <a:latin typeface="+mn-ea"/>
            </a:endParaRPr>
          </a:p>
          <a:p>
            <a:pPr marL="228600" lvl="1">
              <a:spcBef>
                <a:spcPts val="1000"/>
              </a:spcBef>
            </a:pPr>
            <a:r>
              <a:rPr lang="en-US" altLang="zh-CN" dirty="0" smtClean="0">
                <a:latin typeface="+mn-ea"/>
              </a:rPr>
              <a:t>…</a:t>
            </a:r>
            <a:endParaRPr lang="en-US" altLang="zh-CN" dirty="0">
              <a:latin typeface="+mn-ea"/>
            </a:endParaRPr>
          </a:p>
          <a:p>
            <a:endParaRPr lang="en-US" altLang="zh-CN" b="0" dirty="0" smtClean="0">
              <a:latin typeface="+mn-ea"/>
            </a:endParaRPr>
          </a:p>
        </p:txBody>
      </p:sp>
    </p:spTree>
    <p:extLst>
      <p:ext uri="{BB962C8B-B14F-4D97-AF65-F5344CB8AC3E}">
        <p14:creationId xmlns:p14="http://schemas.microsoft.com/office/powerpoint/2010/main" val="5624094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a:t>
            </a:r>
            <a:r>
              <a:rPr lang="en-US" altLang="zh-CN" dirty="0" smtClean="0"/>
              <a:t> </a:t>
            </a:r>
            <a:r>
              <a:rPr lang="zh-CN" altLang="en-US" dirty="0" smtClean="0"/>
              <a:t>语法分析</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85000" lnSpcReduction="20000"/>
              </a:bodyPr>
              <a:lstStyle/>
              <a:p>
                <a:r>
                  <a:rPr lang="zh-CN" altLang="en-US" dirty="0" smtClean="0">
                    <a:latin typeface="+mn-ea"/>
                  </a:rPr>
                  <a:t>大家所熟悉的</a:t>
                </a:r>
                <a:r>
                  <a:rPr lang="en-US" altLang="zh-CN" dirty="0" err="1" smtClean="0">
                    <a:latin typeface="+mn-ea"/>
                  </a:rPr>
                  <a:t>c++</a:t>
                </a:r>
                <a:r>
                  <a:rPr lang="zh-CN" altLang="en-US" dirty="0" smtClean="0">
                    <a:latin typeface="+mn-ea"/>
                  </a:rPr>
                  <a:t>，</a:t>
                </a:r>
                <a:r>
                  <a:rPr lang="en-US" altLang="zh-CN" dirty="0" err="1" smtClean="0">
                    <a:latin typeface="+mn-ea"/>
                  </a:rPr>
                  <a:t>pascal</a:t>
                </a:r>
                <a:r>
                  <a:rPr lang="zh-CN" altLang="en-US" dirty="0" smtClean="0">
                    <a:latin typeface="+mn-ea"/>
                  </a:rPr>
                  <a:t>等高级语言实际上属于上下文无关语言。编译器先通过词法分析得到源代码中的各词法单元，然后进行语法分析。</a:t>
                </a:r>
                <a:endParaRPr lang="en-US" altLang="zh-CN" dirty="0" smtClean="0">
                  <a:latin typeface="+mn-ea"/>
                </a:endParaRPr>
              </a:p>
              <a:p>
                <a14:m>
                  <m:oMath xmlns:m="http://schemas.openxmlformats.org/officeDocument/2006/math">
                    <m:r>
                      <a:rPr lang="en-US" altLang="zh-CN" b="0" i="1" smtClean="0">
                        <a:latin typeface="Cambria Math" panose="02040503050406030204" pitchFamily="18" charset="0"/>
                      </a:rPr>
                      <m:t>𝑆𝑡𝑚𝑡</m:t>
                    </m:r>
                    <m:r>
                      <a:rPr lang="en-US" altLang="zh-CN" b="0" i="1" smtClean="0">
                        <a:latin typeface="Cambria Math" panose="02040503050406030204" pitchFamily="18" charset="0"/>
                      </a:rPr>
                      <m:t>→</m:t>
                    </m:r>
                    <m:r>
                      <a:rPr lang="en-US" altLang="zh-CN" b="0" i="1" smtClean="0">
                        <a:latin typeface="Cambria Math" panose="02040503050406030204" pitchFamily="18" charset="0"/>
                      </a:rPr>
                      <m:t>𝐼𝑓𝑆𝑡𝑚𝑡</m:t>
                    </m:r>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r>
                          <a:rPr lang="en-US" altLang="zh-CN" b="0" i="1" smtClean="0">
                            <a:latin typeface="Cambria Math" panose="02040503050406030204" pitchFamily="18" charset="0"/>
                          </a:rPr>
                          <m:t>𝑊h𝑖𝑙𝑒𝑆𝑡𝑚𝑡</m:t>
                        </m:r>
                        <m:r>
                          <a:rPr lang="en-US" altLang="zh-CN" b="0" i="1" smtClean="0">
                            <a:latin typeface="Cambria Math" panose="02040503050406030204" pitchFamily="18" charset="0"/>
                          </a:rPr>
                          <m:t> </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𝐹𝑜𝑟𝑆𝑡𝑚𝑡</m:t>
                    </m:r>
                    <m:r>
                      <a:rPr lang="en-US" altLang="zh-CN" b="0" i="1" smtClean="0">
                        <a:latin typeface="Cambria Math" panose="02040503050406030204" pitchFamily="18" charset="0"/>
                      </a:rPr>
                      <m:t> | </m:t>
                    </m:r>
                    <m:r>
                      <a:rPr lang="en-US" altLang="zh-CN" b="0" i="1" smtClean="0">
                        <a:latin typeface="Cambria Math" panose="02040503050406030204" pitchFamily="18" charset="0"/>
                      </a:rPr>
                      <m:t>𝐸𝑥𝑝𝑟</m:t>
                    </m:r>
                    <m:r>
                      <a:rPr lang="en-US" altLang="zh-CN" b="0" i="1" smtClean="0">
                        <a:latin typeface="Cambria Math" panose="02040503050406030204" pitchFamily="18" charset="0"/>
                      </a:rPr>
                      <m:t> |…</m:t>
                    </m:r>
                  </m:oMath>
                </a14:m>
                <a:endParaRPr lang="en-US" altLang="zh-CN" b="0" dirty="0" smtClean="0">
                  <a:latin typeface="+mn-ea"/>
                </a:endParaRPr>
              </a:p>
              <a:p>
                <a14:m>
                  <m:oMath xmlns:m="http://schemas.openxmlformats.org/officeDocument/2006/math">
                    <m:r>
                      <a:rPr lang="en-US" altLang="zh-CN" i="1">
                        <a:latin typeface="Cambria Math" panose="02040503050406030204" pitchFamily="18" charset="0"/>
                      </a:rPr>
                      <m:t>𝐼𝑓𝑆𝑡𝑚𝑡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𝐸𝑥𝑝𝑟</m:t>
                        </m:r>
                      </m:e>
                    </m:d>
                    <m:r>
                      <a:rPr lang="en-US" altLang="zh-CN" b="0" i="1" smtClean="0">
                        <a:latin typeface="Cambria Math" panose="02040503050406030204" pitchFamily="18" charset="0"/>
                      </a:rPr>
                      <m:t>𝑆𝑒𝑔</m:t>
                    </m:r>
                    <m:r>
                      <a:rPr lang="en-US" altLang="zh-CN" b="0" i="1" smtClean="0">
                        <a:latin typeface="Cambria Math" panose="02040503050406030204" pitchFamily="18" charset="0"/>
                      </a:rPr>
                      <m:t>;|</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𝐸𝑥𝑝𝑟</m:t>
                        </m:r>
                      </m:e>
                    </m:d>
                    <m:r>
                      <a:rPr lang="en-US" altLang="zh-CN" b="0" i="1" smtClean="0">
                        <a:latin typeface="Cambria Math" panose="02040503050406030204" pitchFamily="18" charset="0"/>
                      </a:rPr>
                      <m:t>𝑆𝑒𝑔</m:t>
                    </m:r>
                    <m:r>
                      <a:rPr lang="en-US" altLang="zh-CN" b="0" i="1" smtClean="0">
                        <a:latin typeface="Cambria Math" panose="02040503050406030204" pitchFamily="18" charset="0"/>
                      </a:rPr>
                      <m:t>; </m:t>
                    </m:r>
                    <m:r>
                      <a:rPr lang="en-US" altLang="zh-CN" b="0" i="1" smtClean="0">
                        <a:latin typeface="Cambria Math" panose="02040503050406030204" pitchFamily="18" charset="0"/>
                      </a:rPr>
                      <m:t>𝑒𝑙𝑠𝑒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𝑆𝑒𝑔</m:t>
                    </m:r>
                    <m:r>
                      <a:rPr lang="en-US" altLang="zh-CN" b="0" i="1" smtClean="0">
                        <a:latin typeface="Cambria Math" panose="02040503050406030204" pitchFamily="18" charset="0"/>
                      </a:rPr>
                      <m:t>;</m:t>
                    </m:r>
                  </m:oMath>
                </a14:m>
                <a:endParaRPr lang="en-US" altLang="zh-CN" dirty="0" smtClean="0">
                  <a:latin typeface="+mn-ea"/>
                </a:endParaRPr>
              </a:p>
              <a:p>
                <a14:m>
                  <m:oMath xmlns:m="http://schemas.openxmlformats.org/officeDocument/2006/math">
                    <m:r>
                      <a:rPr lang="en-US" altLang="zh-CN" i="1">
                        <a:latin typeface="Cambria Math" panose="02040503050406030204" pitchFamily="18" charset="0"/>
                      </a:rPr>
                      <m:t>𝑆</m:t>
                    </m:r>
                    <m:r>
                      <a:rPr lang="en-US" altLang="zh-CN" b="0" i="1" smtClean="0">
                        <a:latin typeface="Cambria Math" panose="02040503050406030204" pitchFamily="18" charset="0"/>
                      </a:rPr>
                      <m:t>𝑒𝑔</m:t>
                    </m:r>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𝑆𝑡𝑚𝑡𝑠</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𝑆𝑡𝑚𝑡</m:t>
                    </m:r>
                  </m:oMath>
                </a14:m>
                <a:endParaRPr lang="en-US" altLang="zh-CN" dirty="0" smtClean="0">
                  <a:latin typeface="+mn-ea"/>
                </a:endParaRPr>
              </a:p>
              <a:p>
                <a14:m>
                  <m:oMath xmlns:m="http://schemas.openxmlformats.org/officeDocument/2006/math">
                    <m:r>
                      <a:rPr lang="en-US" altLang="zh-CN" i="1">
                        <a:latin typeface="Cambria Math" panose="02040503050406030204" pitchFamily="18" charset="0"/>
                      </a:rPr>
                      <m:t>𝑆𝑡𝑚𝑡𝑠</m:t>
                    </m:r>
                    <m:r>
                      <a:rPr lang="en-US" altLang="zh-CN" b="0" i="1" smtClean="0">
                        <a:latin typeface="Cambria Math" panose="02040503050406030204" pitchFamily="18" charset="0"/>
                      </a:rPr>
                      <m:t>→</m:t>
                    </m:r>
                    <m:r>
                      <a:rPr lang="en-US" altLang="zh-CN" b="0" i="1" smtClean="0">
                        <a:latin typeface="Cambria Math" panose="02040503050406030204" pitchFamily="18" charset="0"/>
                      </a:rPr>
                      <m:t>𝑆𝑡𝑚𝑡</m:t>
                    </m:r>
                    <m:r>
                      <a:rPr lang="en-US" altLang="zh-CN" b="0" i="1" smtClean="0">
                        <a:latin typeface="Cambria Math" panose="02040503050406030204" pitchFamily="18" charset="0"/>
                      </a:rPr>
                      <m:t>;</m:t>
                    </m:r>
                    <m:r>
                      <a:rPr lang="en-US" altLang="zh-CN" b="0" i="1" smtClean="0">
                        <a:latin typeface="Cambria Math" panose="02040503050406030204" pitchFamily="18" charset="0"/>
                      </a:rPr>
                      <m:t>𝑆𝑡𝑚𝑡𝑠</m:t>
                    </m:r>
                    <m:r>
                      <a:rPr lang="en-US" altLang="zh-CN" b="0" i="1" smtClean="0">
                        <a:latin typeface="Cambria Math" panose="02040503050406030204" pitchFamily="18" charset="0"/>
                      </a:rPr>
                      <m:t>|</m:t>
                    </m:r>
                  </m:oMath>
                </a14:m>
                <a:r>
                  <a:rPr lang="en-US" altLang="zh-CN" dirty="0">
                    <a:ea typeface="楷体_GB2312" pitchFamily="49" charset="-122"/>
                    <a:sym typeface="Symbol" pitchFamily="18" charset="2"/>
                  </a:rPr>
                  <a:t></a:t>
                </a:r>
                <a:endParaRPr lang="en-US" altLang="zh-CN" dirty="0" smtClean="0">
                  <a:latin typeface="+mn-ea"/>
                </a:endParaRPr>
              </a:p>
              <a:p>
                <a:r>
                  <a:rPr lang="en-US" altLang="zh-CN" dirty="0" smtClean="0">
                    <a:latin typeface="+mn-ea"/>
                  </a:rPr>
                  <a:t>…</a:t>
                </a:r>
              </a:p>
              <a:p>
                <a:r>
                  <a:rPr lang="zh-CN" altLang="en-US" dirty="0" smtClean="0">
                    <a:latin typeface="+mn-ea"/>
                  </a:rPr>
                  <a:t>举例：</a:t>
                </a:r>
                <a:r>
                  <a:rPr lang="en-US" altLang="zh-CN" dirty="0" smtClean="0">
                    <a:latin typeface="+mn-ea"/>
                  </a:rPr>
                  <a:t>If </a:t>
                </a:r>
                <a:r>
                  <a:rPr lang="en-US" altLang="zh-CN" dirty="0">
                    <a:latin typeface="+mn-ea"/>
                  </a:rPr>
                  <a:t>(a&gt;3) {b = 1;a = 2;} else b = 2;</a:t>
                </a: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smtClean="0">
                  <a:latin typeface="+mn-ea"/>
                </a:endParaRPr>
              </a:p>
              <a:p>
                <a:pPr lvl="1"/>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b="0" dirty="0" smtClean="0">
                  <a:latin typeface="+mn-ea"/>
                </a:endParaRPr>
              </a:p>
              <a:p>
                <a:endParaRPr lang="en-US" altLang="zh-CN" b="0" dirty="0" smtClean="0">
                  <a:latin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62" t="-1893" b="-2582"/>
                </a:stretch>
              </a:blipFill>
            </p:spPr>
            <p:txBody>
              <a:bodyPr/>
              <a:lstStyle/>
              <a:p>
                <a:r>
                  <a:rPr lang="zh-CN" altLang="en-US">
                    <a:noFill/>
                  </a:rPr>
                  <a:t> </a:t>
                </a:r>
              </a:p>
            </p:txBody>
          </p:sp>
        </mc:Fallback>
      </mc:AlternateContent>
      <p:sp>
        <p:nvSpPr>
          <p:cNvPr id="4" name="文本框 3"/>
          <p:cNvSpPr txBox="1"/>
          <p:nvPr/>
        </p:nvSpPr>
        <p:spPr>
          <a:xfrm>
            <a:off x="5631255" y="2974063"/>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4477794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a:t>
            </a:r>
            <a:r>
              <a:rPr lang="en-US" altLang="zh-CN" dirty="0" smtClean="0"/>
              <a:t> </a:t>
            </a:r>
            <a:r>
              <a:rPr lang="zh-CN" altLang="en-US" dirty="0" smtClean="0"/>
              <a:t>语法分析</a:t>
            </a:r>
            <a:endParaRPr lang="zh-CN" altLang="en-US" dirty="0"/>
          </a:p>
        </p:txBody>
      </p:sp>
      <p:sp>
        <p:nvSpPr>
          <p:cNvPr id="4" name="文本框 3"/>
          <p:cNvSpPr txBox="1"/>
          <p:nvPr/>
        </p:nvSpPr>
        <p:spPr>
          <a:xfrm>
            <a:off x="5631255" y="2974063"/>
            <a:ext cx="65" cy="276999"/>
          </a:xfrm>
          <a:prstGeom prst="rect">
            <a:avLst/>
          </a:prstGeom>
          <a:noFill/>
        </p:spPr>
        <p:txBody>
          <a:bodyPr wrap="none" lIns="0" tIns="0" rIns="0" bIns="0" rtlCol="0">
            <a:spAutoFit/>
          </a:bodyPr>
          <a:lstStyle/>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024" y="618518"/>
            <a:ext cx="6934471" cy="5653889"/>
          </a:xfrm>
          <a:prstGeom prst="rect">
            <a:avLst/>
          </a:prstGeom>
        </p:spPr>
      </p:pic>
    </p:spTree>
    <p:extLst>
      <p:ext uri="{BB962C8B-B14F-4D97-AF65-F5344CB8AC3E}">
        <p14:creationId xmlns:p14="http://schemas.microsoft.com/office/powerpoint/2010/main" val="14703879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a:t>
            </a:r>
            <a:r>
              <a:rPr lang="en-US" altLang="zh-CN" dirty="0" smtClean="0"/>
              <a:t> </a:t>
            </a:r>
            <a:r>
              <a:rPr lang="zh-CN" altLang="en-US" dirty="0" smtClean="0"/>
              <a:t>语法分析</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latin typeface="+mn-ea"/>
              </a:rPr>
              <a:t>语法分析主要有两类方法。</a:t>
            </a:r>
            <a:endParaRPr lang="en-US" altLang="zh-CN" dirty="0" smtClean="0">
              <a:latin typeface="+mn-ea"/>
            </a:endParaRPr>
          </a:p>
          <a:p>
            <a:r>
              <a:rPr lang="zh-CN" altLang="en-US" dirty="0" smtClean="0">
                <a:latin typeface="+mn-ea"/>
              </a:rPr>
              <a:t>一类是自顶向下进行推导，即从</a:t>
            </a:r>
            <a:r>
              <a:rPr lang="en-US" altLang="zh-CN" dirty="0" smtClean="0">
                <a:latin typeface="+mn-ea"/>
              </a:rPr>
              <a:t>S</a:t>
            </a:r>
            <a:r>
              <a:rPr lang="zh-CN" altLang="en-US" dirty="0" smtClean="0">
                <a:latin typeface="+mn-ea"/>
              </a:rPr>
              <a:t>开始，每次将一个非终结符替换成某个推导式的右半部分。</a:t>
            </a:r>
            <a:endParaRPr lang="en-US" altLang="zh-CN" dirty="0" smtClean="0">
              <a:latin typeface="+mn-ea"/>
            </a:endParaRPr>
          </a:p>
          <a:p>
            <a:r>
              <a:rPr lang="zh-CN" altLang="en-US" dirty="0" smtClean="0">
                <a:latin typeface="+mn-ea"/>
              </a:rPr>
              <a:t>另一类是自底向下进行归约，即针对输入的单词流，每次将某个推导式的右半部分归约成一个非终结符。</a:t>
            </a:r>
            <a:endParaRPr lang="en-US" altLang="zh-CN" dirty="0" smtClean="0">
              <a:latin typeface="+mn-ea"/>
            </a:endParaRPr>
          </a:p>
          <a:p>
            <a:r>
              <a:rPr lang="zh-CN" altLang="en-US" dirty="0" smtClean="0">
                <a:latin typeface="+mn-ea"/>
              </a:rPr>
              <a:t>现在的编译器一般采用的是自底向上的归约方式，我们在这里仅介绍自底向上的归约方式。</a:t>
            </a:r>
            <a:endParaRPr lang="en-US" altLang="zh-CN" dirty="0" smtClean="0">
              <a:latin typeface="+mn-ea"/>
            </a:endParaRPr>
          </a:p>
          <a:p>
            <a:r>
              <a:rPr lang="zh-CN" altLang="en-US" dirty="0" smtClean="0">
                <a:latin typeface="+mn-ea"/>
              </a:rPr>
              <a:t>自顶向下的推导较为简单，有兴趣的同学可以查阅相关资料。</a:t>
            </a:r>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smtClean="0">
              <a:latin typeface="+mn-ea"/>
            </a:endParaRPr>
          </a:p>
          <a:p>
            <a:pPr lvl="1"/>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b="0" dirty="0" smtClean="0">
              <a:latin typeface="+mn-ea"/>
            </a:endParaRPr>
          </a:p>
          <a:p>
            <a:endParaRPr lang="en-US" altLang="zh-CN" b="0" dirty="0" smtClean="0">
              <a:latin typeface="+mn-ea"/>
            </a:endParaRPr>
          </a:p>
        </p:txBody>
      </p:sp>
      <p:sp>
        <p:nvSpPr>
          <p:cNvPr id="4" name="文本框 3"/>
          <p:cNvSpPr txBox="1"/>
          <p:nvPr/>
        </p:nvSpPr>
        <p:spPr>
          <a:xfrm>
            <a:off x="5631255" y="2974063"/>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26348227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a:t>
            </a:r>
            <a:r>
              <a:rPr lang="en-US" altLang="zh-CN" dirty="0" smtClean="0"/>
              <a:t> </a:t>
            </a:r>
            <a:r>
              <a:rPr lang="zh-CN" altLang="en-US" dirty="0" smtClean="0"/>
              <a:t>语法分析</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dirty="0" smtClean="0">
                    <a:latin typeface="+mn-ea"/>
                  </a:rPr>
                  <a:t>自底向上分析中的非确定性</a:t>
                </a:r>
                <a:endParaRPr lang="en-US" altLang="zh-CN" dirty="0" smtClean="0">
                  <a:latin typeface="+mn-ea"/>
                </a:endParaRPr>
              </a:p>
              <a:p>
                <a:r>
                  <a:rPr lang="zh-CN" altLang="en-US" dirty="0" smtClean="0">
                    <a:latin typeface="+mn-ea"/>
                  </a:rPr>
                  <a:t>假设有文法</a:t>
                </a:r>
                <a:r>
                  <a:rPr lang="en-US" altLang="zh-CN" dirty="0" smtClean="0">
                    <a:latin typeface="+mn-ea"/>
                  </a:rPr>
                  <a:t>G</a:t>
                </a:r>
              </a:p>
              <a:p>
                <a:pPr lvl="1"/>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𝐴𝐵</m:t>
                    </m:r>
                  </m:oMath>
                </a14:m>
                <a:endParaRPr lang="en-US" altLang="zh-CN" dirty="0" smtClean="0">
                  <a:latin typeface="+mn-ea"/>
                </a:endParaRPr>
              </a:p>
              <a:p>
                <a:pPr lvl="1"/>
                <a14:m>
                  <m:oMath xmlns:m="http://schemas.openxmlformats.org/officeDocument/2006/math">
                    <m:r>
                      <a:rPr lang="en-US" altLang="zh-CN" b="0" i="1" smtClean="0">
                        <a:latin typeface="Cambria Math" panose="02040503050406030204" pitchFamily="18" charset="0"/>
                      </a:rPr>
                      <m:t>𝐴</m:t>
                    </m:r>
                    <m:r>
                      <a:rPr lang="en-US" altLang="zh-CN" i="1">
                        <a:latin typeface="Cambria Math" panose="02040503050406030204" pitchFamily="18" charset="0"/>
                      </a:rPr>
                      <m:t>→</m:t>
                    </m:r>
                    <m:r>
                      <m:rPr>
                        <m:sty m:val="p"/>
                      </m:rPr>
                      <a:rPr lang="en-US" altLang="zh-CN" i="1" smtClean="0">
                        <a:latin typeface="Cambria Math" panose="02040503050406030204" pitchFamily="18" charset="0"/>
                      </a:rPr>
                      <m:t>a</m:t>
                    </m:r>
                    <m:r>
                      <a:rPr lang="en-US" altLang="zh-CN" i="1">
                        <a:latin typeface="Cambria Math" panose="02040503050406030204" pitchFamily="18" charset="0"/>
                      </a:rPr>
                      <m:t>𝐴</m:t>
                    </m:r>
                    <m:r>
                      <a:rPr lang="en-US" altLang="zh-CN" b="0" i="1" smtClean="0">
                        <a:latin typeface="Cambria Math" panose="02040503050406030204" pitchFamily="18" charset="0"/>
                      </a:rPr>
                      <m:t>|</m:t>
                    </m:r>
                    <m:r>
                      <a:rPr lang="zh-CN" altLang="en-US" b="0" i="1" smtClean="0">
                        <a:latin typeface="Cambria Math" panose="02040503050406030204" pitchFamily="18" charset="0"/>
                      </a:rPr>
                      <m:t>𝜀</m:t>
                    </m:r>
                  </m:oMath>
                </a14:m>
                <a:endParaRPr lang="en-US" altLang="zh-CN" dirty="0" smtClean="0">
                  <a:latin typeface="+mn-ea"/>
                </a:endParaRPr>
              </a:p>
              <a:p>
                <a:pPr lvl="1"/>
                <a14:m>
                  <m:oMath xmlns:m="http://schemas.openxmlformats.org/officeDocument/2006/math">
                    <m:r>
                      <a:rPr lang="en-US" altLang="zh-CN" b="0" i="1" smtClean="0">
                        <a:latin typeface="Cambria Math" panose="02040503050406030204" pitchFamily="18" charset="0"/>
                      </a:rPr>
                      <m:t>𝐵</m:t>
                    </m:r>
                    <m:r>
                      <a:rPr lang="en-US" altLang="zh-CN" i="1">
                        <a:latin typeface="Cambria Math" panose="02040503050406030204" pitchFamily="18" charset="0"/>
                      </a:rPr>
                      <m:t>→</m:t>
                    </m:r>
                    <m:r>
                      <a:rPr lang="en-US" altLang="zh-CN" b="0" i="1" smtClean="0">
                        <a:latin typeface="Cambria Math" panose="02040503050406030204" pitchFamily="18" charset="0"/>
                      </a:rPr>
                      <m:t>𝑏</m:t>
                    </m:r>
                    <m:r>
                      <a:rPr lang="en-US" altLang="zh-CN" i="1">
                        <a:latin typeface="Cambria Math" panose="02040503050406030204" pitchFamily="18" charset="0"/>
                      </a:rPr>
                      <m:t>|</m:t>
                    </m:r>
                    <m:r>
                      <a:rPr lang="en-US" altLang="zh-CN" b="0" i="1" smtClean="0">
                        <a:latin typeface="Cambria Math" panose="02040503050406030204" pitchFamily="18" charset="0"/>
                      </a:rPr>
                      <m:t>𝑏𝐵</m:t>
                    </m:r>
                  </m:oMath>
                </a14:m>
                <a:endParaRPr lang="en-US" altLang="zh-CN" b="0" dirty="0" smtClean="0">
                  <a:latin typeface="+mn-ea"/>
                </a:endParaRPr>
              </a:p>
              <a:p>
                <a:r>
                  <a:rPr lang="zh-CN" altLang="en-US" dirty="0" smtClean="0">
                    <a:latin typeface="+mn-ea"/>
                  </a:rPr>
                  <a:t>对</a:t>
                </a:r>
                <a:r>
                  <a:rPr lang="en-US" altLang="zh-CN" dirty="0" err="1" smtClean="0">
                    <a:latin typeface="+mn-ea"/>
                  </a:rPr>
                  <a:t>aaab</a:t>
                </a:r>
                <a:r>
                  <a:rPr lang="zh-CN" altLang="en-US" dirty="0" smtClean="0">
                    <a:latin typeface="+mn-ea"/>
                  </a:rPr>
                  <a:t>进行归约</a:t>
                </a:r>
                <a:endParaRPr lang="en-US" altLang="zh-CN" dirty="0" smtClean="0">
                  <a:latin typeface="+mn-ea"/>
                </a:endParaRPr>
              </a:p>
              <a:p>
                <a14:m>
                  <m:oMath xmlns:m="http://schemas.openxmlformats.org/officeDocument/2006/math">
                    <m:r>
                      <m:rPr>
                        <m:sty m:val="p"/>
                      </m:rPr>
                      <a:rPr lang="en-US" altLang="zh-CN" i="0" dirty="0">
                        <a:latin typeface="Cambria Math" panose="02040503050406030204" pitchFamily="18" charset="0"/>
                      </a:rPr>
                      <m:t>aa</m:t>
                    </m:r>
                    <m:r>
                      <m:rPr>
                        <m:sty m:val="p"/>
                      </m:rPr>
                      <a:rPr lang="en-US" altLang="zh-CN" b="0" i="0" dirty="0" smtClean="0">
                        <a:latin typeface="Cambria Math" panose="02040503050406030204" pitchFamily="18" charset="0"/>
                      </a:rPr>
                      <m:t>ab</m:t>
                    </m:r>
                    <m:r>
                      <a:rPr lang="en-US" altLang="zh-CN" b="0" i="0" dirty="0" smtClean="0">
                        <a:latin typeface="Cambria Math" panose="02040503050406030204" pitchFamily="18" charset="0"/>
                        <a:ea typeface="Cambria Math" panose="02040503050406030204" pitchFamily="18" charset="0"/>
                      </a:rPr>
                      <m:t>←</m:t>
                    </m:r>
                    <m:r>
                      <m:rPr>
                        <m:sty m:val="p"/>
                      </m:rPr>
                      <a:rPr lang="en-US" altLang="zh-CN" b="0" i="0" dirty="0" smtClean="0">
                        <a:latin typeface="Cambria Math" panose="02040503050406030204" pitchFamily="18" charset="0"/>
                        <a:ea typeface="Cambria Math" panose="02040503050406030204" pitchFamily="18" charset="0"/>
                      </a:rPr>
                      <m:t>aaaAb</m:t>
                    </m:r>
                    <m:r>
                      <a:rPr lang="en-US" altLang="zh-CN" i="0" dirty="0">
                        <a:latin typeface="Cambria Math" panose="02040503050406030204" pitchFamily="18" charset="0"/>
                        <a:ea typeface="Cambria Math" panose="02040503050406030204" pitchFamily="18" charset="0"/>
                      </a:rPr>
                      <m:t>←</m:t>
                    </m:r>
                    <m:r>
                      <m:rPr>
                        <m:sty m:val="p"/>
                      </m:rPr>
                      <a:rPr lang="en-US" altLang="zh-CN" b="0" i="0" dirty="0" smtClean="0">
                        <a:latin typeface="Cambria Math" panose="02040503050406030204" pitchFamily="18" charset="0"/>
                        <a:ea typeface="Cambria Math" panose="02040503050406030204" pitchFamily="18" charset="0"/>
                      </a:rPr>
                      <m:t>aaAb</m:t>
                    </m:r>
                    <m:r>
                      <a:rPr lang="en-US" altLang="zh-CN" i="0" dirty="0">
                        <a:latin typeface="Cambria Math" panose="02040503050406030204" pitchFamily="18" charset="0"/>
                        <a:ea typeface="Cambria Math" panose="02040503050406030204" pitchFamily="18" charset="0"/>
                      </a:rPr>
                      <m:t>←</m:t>
                    </m:r>
                    <m:r>
                      <m:rPr>
                        <m:sty m:val="p"/>
                      </m:rPr>
                      <a:rPr lang="en-US" altLang="zh-CN" b="0" i="0" dirty="0" smtClean="0">
                        <a:latin typeface="Cambria Math" panose="02040503050406030204" pitchFamily="18" charset="0"/>
                        <a:ea typeface="Cambria Math" panose="02040503050406030204" pitchFamily="18" charset="0"/>
                      </a:rPr>
                      <m:t>aAb</m:t>
                    </m:r>
                    <m:r>
                      <a:rPr lang="en-US" altLang="zh-CN" i="0" dirty="0">
                        <a:latin typeface="Cambria Math" panose="02040503050406030204" pitchFamily="18" charset="0"/>
                        <a:ea typeface="Cambria Math" panose="02040503050406030204" pitchFamily="18" charset="0"/>
                      </a:rPr>
                      <m:t>←</m:t>
                    </m:r>
                    <m:r>
                      <m:rPr>
                        <m:sty m:val="p"/>
                      </m:rPr>
                      <a:rPr lang="en-US" altLang="zh-CN" b="0" i="0" dirty="0" smtClean="0">
                        <a:latin typeface="Cambria Math" panose="02040503050406030204" pitchFamily="18" charset="0"/>
                        <a:ea typeface="Cambria Math" panose="02040503050406030204" pitchFamily="18" charset="0"/>
                      </a:rPr>
                      <m:t>Ab</m:t>
                    </m:r>
                    <m:r>
                      <a:rPr lang="en-US" altLang="zh-CN" i="0" dirty="0">
                        <a:latin typeface="Cambria Math" panose="02040503050406030204" pitchFamily="18" charset="0"/>
                        <a:ea typeface="Cambria Math" panose="02040503050406030204" pitchFamily="18" charset="0"/>
                      </a:rPr>
                      <m:t>←</m:t>
                    </m:r>
                    <m:r>
                      <m:rPr>
                        <m:sty m:val="p"/>
                      </m:rPr>
                      <a:rPr lang="en-US" altLang="zh-CN" b="0" i="0" dirty="0" smtClean="0">
                        <a:latin typeface="Cambria Math" panose="02040503050406030204" pitchFamily="18" charset="0"/>
                        <a:ea typeface="Cambria Math" panose="02040503050406030204" pitchFamily="18" charset="0"/>
                      </a:rPr>
                      <m:t>AB</m:t>
                    </m:r>
                  </m:oMath>
                </a14:m>
                <a:r>
                  <a:rPr lang="en-US" altLang="zh-CN" dirty="0">
                    <a:ea typeface="Cambria Math" panose="02040503050406030204" pitchFamily="18" charset="0"/>
                  </a:rPr>
                  <a:t> </a:t>
                </a:r>
                <a14:m>
                  <m:oMath xmlns:m="http://schemas.openxmlformats.org/officeDocument/2006/math">
                    <m:r>
                      <a:rPr lang="en-US" altLang="zh-CN" i="0" dirty="0">
                        <a:latin typeface="Cambria Math" panose="02040503050406030204" pitchFamily="18" charset="0"/>
                        <a:ea typeface="Cambria Math" panose="02040503050406030204" pitchFamily="18" charset="0"/>
                      </a:rPr>
                      <m:t>←</m:t>
                    </m:r>
                    <m:r>
                      <m:rPr>
                        <m:sty m:val="p"/>
                      </m:rPr>
                      <a:rPr lang="en-US" altLang="zh-CN" b="0" i="0" dirty="0" smtClean="0">
                        <a:latin typeface="Cambria Math" panose="02040503050406030204" pitchFamily="18" charset="0"/>
                        <a:ea typeface="Cambria Math" panose="02040503050406030204" pitchFamily="18" charset="0"/>
                      </a:rPr>
                      <m:t>S</m:t>
                    </m:r>
                  </m:oMath>
                </a14:m>
                <a:endParaRPr lang="en-US" altLang="zh-CN" dirty="0">
                  <a:latin typeface="+mn-ea"/>
                </a:endParaRPr>
              </a:p>
              <a:p>
                <a:pPr lvl="1"/>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smtClean="0">
                  <a:latin typeface="+mn-ea"/>
                </a:endParaRPr>
              </a:p>
              <a:p>
                <a:pPr lvl="1"/>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b="0" dirty="0" smtClean="0">
                  <a:latin typeface="+mn-ea"/>
                </a:endParaRPr>
              </a:p>
              <a:p>
                <a:endParaRPr lang="en-US" altLang="zh-CN" b="0" dirty="0" smtClean="0">
                  <a:latin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31" t="-2238" b="-3270"/>
                </a:stretch>
              </a:blipFill>
            </p:spPr>
            <p:txBody>
              <a:bodyPr/>
              <a:lstStyle/>
              <a:p>
                <a:r>
                  <a:rPr lang="zh-CN" altLang="en-US">
                    <a:noFill/>
                  </a:rPr>
                  <a:t> </a:t>
                </a:r>
              </a:p>
            </p:txBody>
          </p:sp>
        </mc:Fallback>
      </mc:AlternateContent>
      <p:sp>
        <p:nvSpPr>
          <p:cNvPr id="4" name="文本框 3"/>
          <p:cNvSpPr txBox="1"/>
          <p:nvPr/>
        </p:nvSpPr>
        <p:spPr>
          <a:xfrm>
            <a:off x="5631255" y="2974063"/>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14328819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a:t>
            </a:r>
            <a:r>
              <a:rPr lang="en-US" altLang="zh-CN" dirty="0" smtClean="0"/>
              <a:t> </a:t>
            </a:r>
            <a:r>
              <a:rPr lang="zh-CN" altLang="en-US" dirty="0" smtClean="0"/>
              <a:t>语法分析</a:t>
            </a:r>
            <a:endParaRPr lang="zh-CN" altLang="en-US" dirty="0"/>
          </a:p>
        </p:txBody>
      </p:sp>
      <p:sp>
        <p:nvSpPr>
          <p:cNvPr id="3" name="内容占位符 2"/>
          <p:cNvSpPr>
            <a:spLocks noGrp="1"/>
          </p:cNvSpPr>
          <p:nvPr>
            <p:ph idx="1"/>
          </p:nvPr>
        </p:nvSpPr>
        <p:spPr/>
        <p:txBody>
          <a:bodyPr>
            <a:normAutofit/>
          </a:bodyPr>
          <a:lstStyle/>
          <a:p>
            <a:r>
              <a:rPr lang="zh-CN" altLang="en-US" dirty="0" smtClean="0">
                <a:latin typeface="+mn-ea"/>
              </a:rPr>
              <a:t>如何消除不确定性？</a:t>
            </a:r>
            <a:endParaRPr lang="en-US" altLang="zh-CN" dirty="0" smtClean="0">
              <a:latin typeface="+mn-ea"/>
            </a:endParaRPr>
          </a:p>
          <a:p>
            <a:r>
              <a:rPr lang="zh-CN" altLang="en-US" dirty="0" smtClean="0">
                <a:latin typeface="+mn-ea"/>
              </a:rPr>
              <a:t>采用</a:t>
            </a:r>
            <a:r>
              <a:rPr lang="en-US" altLang="zh-CN" dirty="0" smtClean="0">
                <a:latin typeface="+mn-ea"/>
              </a:rPr>
              <a:t>LR</a:t>
            </a:r>
            <a:r>
              <a:rPr lang="zh-CN" altLang="en-US" dirty="0" smtClean="0">
                <a:latin typeface="+mn-ea"/>
              </a:rPr>
              <a:t>分析</a:t>
            </a:r>
            <a:endParaRPr lang="en-US" altLang="zh-CN" dirty="0" smtClean="0">
              <a:latin typeface="+mn-ea"/>
            </a:endParaRPr>
          </a:p>
          <a:p>
            <a:r>
              <a:rPr lang="en-US" altLang="zh-CN" dirty="0" smtClean="0">
                <a:latin typeface="+mn-ea"/>
              </a:rPr>
              <a:t>L</a:t>
            </a:r>
            <a:r>
              <a:rPr lang="zh-CN" altLang="en-US" dirty="0" smtClean="0">
                <a:latin typeface="+mn-ea"/>
              </a:rPr>
              <a:t>是指从左到右扫描单词序列</a:t>
            </a:r>
            <a:endParaRPr lang="en-US" altLang="zh-CN" dirty="0" smtClean="0">
              <a:latin typeface="+mn-ea"/>
            </a:endParaRPr>
          </a:p>
          <a:p>
            <a:r>
              <a:rPr lang="en-US" altLang="zh-CN" dirty="0" smtClean="0">
                <a:latin typeface="+mn-ea"/>
              </a:rPr>
              <a:t>R</a:t>
            </a:r>
            <a:r>
              <a:rPr lang="zh-CN" altLang="en-US" dirty="0" smtClean="0">
                <a:latin typeface="+mn-ea"/>
              </a:rPr>
              <a:t>是指采用最右推导</a:t>
            </a:r>
            <a:endParaRPr lang="en-US" altLang="zh-CN" dirty="0" smtClean="0">
              <a:latin typeface="+mn-ea"/>
            </a:endParaRPr>
          </a:p>
          <a:p>
            <a:endParaRPr lang="en-US" altLang="zh-CN" dirty="0" smtClean="0">
              <a:latin typeface="+mn-ea"/>
            </a:endParaRPr>
          </a:p>
          <a:p>
            <a:endParaRPr lang="en-US" altLang="zh-CN" dirty="0">
              <a:latin typeface="+mn-ea"/>
            </a:endParaRPr>
          </a:p>
          <a:p>
            <a:pPr lvl="1"/>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smtClean="0">
              <a:latin typeface="+mn-ea"/>
            </a:endParaRPr>
          </a:p>
          <a:p>
            <a:pPr lvl="1"/>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b="0" dirty="0" smtClean="0">
              <a:latin typeface="+mn-ea"/>
            </a:endParaRPr>
          </a:p>
          <a:p>
            <a:endParaRPr lang="en-US" altLang="zh-CN" b="0" dirty="0" smtClean="0">
              <a:latin typeface="+mn-ea"/>
            </a:endParaRPr>
          </a:p>
        </p:txBody>
      </p:sp>
      <p:sp>
        <p:nvSpPr>
          <p:cNvPr id="4" name="文本框 3"/>
          <p:cNvSpPr txBox="1"/>
          <p:nvPr/>
        </p:nvSpPr>
        <p:spPr>
          <a:xfrm>
            <a:off x="5631255" y="2974063"/>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326623126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a:t>
            </a:r>
            <a:r>
              <a:rPr lang="en-US" altLang="zh-CN" dirty="0" smtClean="0"/>
              <a:t> </a:t>
            </a:r>
            <a:r>
              <a:rPr lang="zh-CN" altLang="en-US" dirty="0" smtClean="0"/>
              <a:t>语法分析</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latin typeface="+mn-ea"/>
              </a:rPr>
              <a:t>如何消除不确定性？</a:t>
            </a:r>
            <a:endParaRPr lang="en-US" altLang="zh-CN" dirty="0" smtClean="0">
              <a:latin typeface="+mn-ea"/>
            </a:endParaRPr>
          </a:p>
          <a:p>
            <a:r>
              <a:rPr lang="zh-CN" altLang="en-US" dirty="0" smtClean="0">
                <a:latin typeface="+mn-ea"/>
              </a:rPr>
              <a:t>采用</a:t>
            </a:r>
            <a:r>
              <a:rPr lang="en-US" altLang="zh-CN" dirty="0" smtClean="0">
                <a:latin typeface="+mn-ea"/>
              </a:rPr>
              <a:t>LR</a:t>
            </a:r>
            <a:r>
              <a:rPr lang="zh-CN" altLang="en-US" dirty="0" smtClean="0">
                <a:latin typeface="+mn-ea"/>
              </a:rPr>
              <a:t>分析</a:t>
            </a:r>
            <a:endParaRPr lang="en-US" altLang="zh-CN" dirty="0" smtClean="0">
              <a:latin typeface="+mn-ea"/>
            </a:endParaRPr>
          </a:p>
          <a:p>
            <a:r>
              <a:rPr lang="en-US" altLang="zh-CN" dirty="0" smtClean="0">
                <a:latin typeface="+mn-ea"/>
              </a:rPr>
              <a:t>L</a:t>
            </a:r>
            <a:r>
              <a:rPr lang="zh-CN" altLang="en-US" dirty="0" smtClean="0">
                <a:latin typeface="+mn-ea"/>
              </a:rPr>
              <a:t>是指从左到右扫描单词序列</a:t>
            </a:r>
            <a:endParaRPr lang="en-US" altLang="zh-CN" dirty="0" smtClean="0">
              <a:latin typeface="+mn-ea"/>
            </a:endParaRPr>
          </a:p>
          <a:p>
            <a:r>
              <a:rPr lang="en-US" altLang="zh-CN" dirty="0" smtClean="0">
                <a:latin typeface="+mn-ea"/>
              </a:rPr>
              <a:t>R</a:t>
            </a:r>
            <a:r>
              <a:rPr lang="zh-CN" altLang="en-US" dirty="0" smtClean="0">
                <a:latin typeface="+mn-ea"/>
              </a:rPr>
              <a:t>是指采用最右推导</a:t>
            </a:r>
            <a:endParaRPr lang="en-US" altLang="zh-CN" dirty="0" smtClean="0">
              <a:latin typeface="+mn-ea"/>
            </a:endParaRPr>
          </a:p>
          <a:p>
            <a:r>
              <a:rPr lang="en-US" altLang="zh-CN" dirty="0" smtClean="0">
                <a:latin typeface="+mn-ea"/>
              </a:rPr>
              <a:t>LR</a:t>
            </a:r>
            <a:r>
              <a:rPr lang="zh-CN" altLang="en-US" dirty="0" smtClean="0">
                <a:latin typeface="+mn-ea"/>
              </a:rPr>
              <a:t>分析是移进</a:t>
            </a:r>
            <a:r>
              <a:rPr lang="en-US" altLang="zh-CN" dirty="0" smtClean="0">
                <a:latin typeface="+mn-ea"/>
              </a:rPr>
              <a:t>-</a:t>
            </a:r>
            <a:r>
              <a:rPr lang="zh-CN" altLang="en-US" dirty="0" smtClean="0">
                <a:latin typeface="+mn-ea"/>
              </a:rPr>
              <a:t>归约分析，它根据当前状态机所在的状态已经输入串的后续字符来选择移进或者按照某个推导式归约</a:t>
            </a:r>
            <a:endParaRPr lang="en-US" altLang="zh-CN" dirty="0" smtClean="0">
              <a:latin typeface="+mn-ea"/>
            </a:endParaRPr>
          </a:p>
          <a:p>
            <a:r>
              <a:rPr lang="en-US" altLang="zh-CN" dirty="0" smtClean="0">
                <a:latin typeface="+mn-ea"/>
              </a:rPr>
              <a:t>LR</a:t>
            </a:r>
            <a:r>
              <a:rPr lang="zh-CN" altLang="en-US" dirty="0" smtClean="0">
                <a:latin typeface="+mn-ea"/>
              </a:rPr>
              <a:t>分析可以处理一部分的上下文无关语言，但是对于某些上下文无关语言，</a:t>
            </a:r>
            <a:r>
              <a:rPr lang="en-US" altLang="zh-CN" dirty="0" smtClean="0">
                <a:latin typeface="+mn-ea"/>
              </a:rPr>
              <a:t>LR</a:t>
            </a:r>
            <a:r>
              <a:rPr lang="zh-CN" altLang="en-US" dirty="0" smtClean="0">
                <a:latin typeface="+mn-ea"/>
              </a:rPr>
              <a:t>分析可能会产生移进</a:t>
            </a:r>
            <a:r>
              <a:rPr lang="en-US" altLang="zh-CN" dirty="0" smtClean="0">
                <a:latin typeface="+mn-ea"/>
              </a:rPr>
              <a:t>/</a:t>
            </a:r>
            <a:r>
              <a:rPr lang="zh-CN" altLang="en-US" dirty="0" smtClean="0">
                <a:latin typeface="+mn-ea"/>
              </a:rPr>
              <a:t>归约冲突</a:t>
            </a:r>
            <a:r>
              <a:rPr lang="en-US" altLang="zh-CN" dirty="0" smtClean="0">
                <a:latin typeface="+mn-ea"/>
              </a:rPr>
              <a:t>(</a:t>
            </a:r>
            <a:r>
              <a:rPr lang="zh-CN" altLang="en-US" dirty="0" smtClean="0">
                <a:latin typeface="+mn-ea"/>
              </a:rPr>
              <a:t>即算法不知道在当前状态下应该移进还是归约</a:t>
            </a:r>
            <a:r>
              <a:rPr lang="en-US" altLang="zh-CN" dirty="0" smtClean="0">
                <a:latin typeface="+mn-ea"/>
              </a:rPr>
              <a:t>)</a:t>
            </a:r>
            <a:r>
              <a:rPr lang="zh-CN" altLang="en-US" dirty="0" smtClean="0">
                <a:latin typeface="+mn-ea"/>
              </a:rPr>
              <a:t>或归约</a:t>
            </a:r>
            <a:r>
              <a:rPr lang="en-US" altLang="zh-CN" dirty="0" smtClean="0">
                <a:latin typeface="+mn-ea"/>
              </a:rPr>
              <a:t>/</a:t>
            </a:r>
            <a:r>
              <a:rPr lang="zh-CN" altLang="en-US" dirty="0" smtClean="0">
                <a:latin typeface="+mn-ea"/>
              </a:rPr>
              <a:t>归约冲突</a:t>
            </a:r>
            <a:r>
              <a:rPr lang="en-US" altLang="zh-CN" dirty="0" smtClean="0">
                <a:latin typeface="+mn-ea"/>
              </a:rPr>
              <a:t>(</a:t>
            </a:r>
            <a:r>
              <a:rPr lang="zh-CN" altLang="en-US" dirty="0" smtClean="0">
                <a:latin typeface="+mn-ea"/>
              </a:rPr>
              <a:t>即算法不知道在当前状态下应该按照哪个推导式归约</a:t>
            </a:r>
            <a:r>
              <a:rPr lang="en-US" altLang="zh-CN" dirty="0" smtClean="0">
                <a:latin typeface="+mn-ea"/>
              </a:rPr>
              <a:t>)</a:t>
            </a:r>
          </a:p>
          <a:p>
            <a:endParaRPr lang="en-US" altLang="zh-CN" dirty="0" smtClean="0">
              <a:latin typeface="+mn-ea"/>
            </a:endParaRPr>
          </a:p>
          <a:p>
            <a:endParaRPr lang="en-US" altLang="zh-CN" dirty="0">
              <a:latin typeface="+mn-ea"/>
            </a:endParaRPr>
          </a:p>
          <a:p>
            <a:pPr lvl="1"/>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smtClean="0">
              <a:latin typeface="+mn-ea"/>
            </a:endParaRPr>
          </a:p>
          <a:p>
            <a:pPr lvl="1"/>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b="0" dirty="0" smtClean="0">
              <a:latin typeface="+mn-ea"/>
            </a:endParaRPr>
          </a:p>
          <a:p>
            <a:endParaRPr lang="en-US" altLang="zh-CN" b="0" dirty="0" smtClean="0">
              <a:latin typeface="+mn-ea"/>
            </a:endParaRPr>
          </a:p>
        </p:txBody>
      </p:sp>
      <p:sp>
        <p:nvSpPr>
          <p:cNvPr id="4" name="文本框 3"/>
          <p:cNvSpPr txBox="1"/>
          <p:nvPr/>
        </p:nvSpPr>
        <p:spPr>
          <a:xfrm>
            <a:off x="5631255" y="2974063"/>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23800174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a:t>
            </a:r>
            <a:r>
              <a:rPr lang="en-US" altLang="zh-CN" dirty="0" smtClean="0"/>
              <a:t> </a:t>
            </a:r>
            <a:r>
              <a:rPr lang="zh-CN" altLang="en-US" dirty="0" smtClean="0"/>
              <a:t>语法分析</a:t>
            </a:r>
            <a:endParaRPr lang="zh-CN" altLang="en-US" dirty="0"/>
          </a:p>
        </p:txBody>
      </p:sp>
      <p:sp>
        <p:nvSpPr>
          <p:cNvPr id="3" name="内容占位符 2"/>
          <p:cNvSpPr>
            <a:spLocks noGrp="1"/>
          </p:cNvSpPr>
          <p:nvPr>
            <p:ph idx="1"/>
          </p:nvPr>
        </p:nvSpPr>
        <p:spPr/>
        <p:txBody>
          <a:bodyPr>
            <a:normAutofit/>
          </a:bodyPr>
          <a:lstStyle/>
          <a:p>
            <a:r>
              <a:rPr lang="en-US" altLang="zh-CN" dirty="0" smtClean="0">
                <a:latin typeface="+mn-ea"/>
              </a:rPr>
              <a:t>LR(0)</a:t>
            </a:r>
            <a:r>
              <a:rPr lang="zh-CN" altLang="en-US" dirty="0" smtClean="0">
                <a:latin typeface="+mn-ea"/>
              </a:rPr>
              <a:t>分析</a:t>
            </a:r>
            <a:endParaRPr lang="en-US" altLang="zh-CN" dirty="0" smtClean="0">
              <a:latin typeface="+mn-ea"/>
            </a:endParaRPr>
          </a:p>
          <a:p>
            <a:pPr lvl="1"/>
            <a:r>
              <a:rPr lang="en-US" altLang="zh-CN" dirty="0" smtClean="0">
                <a:latin typeface="+mn-ea"/>
              </a:rPr>
              <a:t>LR(0)</a:t>
            </a:r>
            <a:r>
              <a:rPr lang="zh-CN" altLang="en-US" dirty="0" smtClean="0">
                <a:latin typeface="+mn-ea"/>
              </a:rPr>
              <a:t>分析是指在选择移进还是按照哪条推导式归约时向前看</a:t>
            </a:r>
            <a:r>
              <a:rPr lang="en-US" altLang="zh-CN" dirty="0" smtClean="0">
                <a:latin typeface="+mn-ea"/>
              </a:rPr>
              <a:t>0</a:t>
            </a:r>
            <a:r>
              <a:rPr lang="zh-CN" altLang="en-US" dirty="0" smtClean="0">
                <a:latin typeface="+mn-ea"/>
              </a:rPr>
              <a:t>个单词</a:t>
            </a:r>
            <a:r>
              <a:rPr lang="en-US" altLang="zh-CN" dirty="0" smtClean="0">
                <a:latin typeface="+mn-ea"/>
              </a:rPr>
              <a:t>(</a:t>
            </a:r>
            <a:r>
              <a:rPr lang="zh-CN" altLang="en-US" dirty="0" smtClean="0">
                <a:latin typeface="+mn-ea"/>
              </a:rPr>
              <a:t>即只根据当前状态</a:t>
            </a:r>
            <a:r>
              <a:rPr lang="zh-CN" altLang="en-US" dirty="0">
                <a:latin typeface="+mn-ea"/>
              </a:rPr>
              <a:t>而</a:t>
            </a:r>
            <a:r>
              <a:rPr lang="zh-CN" altLang="en-US" dirty="0" smtClean="0">
                <a:latin typeface="+mn-ea"/>
              </a:rPr>
              <a:t>不顾后续输入进行选择</a:t>
            </a:r>
            <a:r>
              <a:rPr lang="en-US" altLang="zh-CN" dirty="0" smtClean="0">
                <a:latin typeface="+mn-ea"/>
              </a:rPr>
              <a:t>)</a:t>
            </a:r>
          </a:p>
          <a:p>
            <a:r>
              <a:rPr lang="en-US" altLang="zh-CN" dirty="0" smtClean="0">
                <a:latin typeface="+mn-ea"/>
              </a:rPr>
              <a:t>LR(1)</a:t>
            </a:r>
            <a:r>
              <a:rPr lang="zh-CN" altLang="en-US" dirty="0" smtClean="0">
                <a:latin typeface="+mn-ea"/>
              </a:rPr>
              <a:t>分析</a:t>
            </a:r>
            <a:endParaRPr lang="en-US" altLang="zh-CN" dirty="0" smtClean="0">
              <a:latin typeface="+mn-ea"/>
            </a:endParaRPr>
          </a:p>
          <a:p>
            <a:pPr lvl="1"/>
            <a:r>
              <a:rPr lang="en-US" altLang="zh-CN" dirty="0" smtClean="0">
                <a:latin typeface="+mn-ea"/>
              </a:rPr>
              <a:t>LR</a:t>
            </a:r>
            <a:r>
              <a:rPr lang="en-US" altLang="zh-CN" dirty="0">
                <a:latin typeface="+mn-ea"/>
              </a:rPr>
              <a:t>(</a:t>
            </a:r>
            <a:r>
              <a:rPr lang="en-US" altLang="zh-CN" dirty="0" smtClean="0">
                <a:latin typeface="+mn-ea"/>
              </a:rPr>
              <a:t>1)</a:t>
            </a:r>
            <a:r>
              <a:rPr lang="zh-CN" altLang="en-US" dirty="0">
                <a:latin typeface="+mn-ea"/>
              </a:rPr>
              <a:t>分析是指在选择移进还是按照哪条推导式归约时</a:t>
            </a:r>
            <a:r>
              <a:rPr lang="zh-CN" altLang="en-US" dirty="0" smtClean="0">
                <a:latin typeface="+mn-ea"/>
              </a:rPr>
              <a:t>向前看</a:t>
            </a:r>
            <a:r>
              <a:rPr lang="en-US" altLang="zh-CN" dirty="0" smtClean="0">
                <a:latin typeface="+mn-ea"/>
              </a:rPr>
              <a:t>1</a:t>
            </a:r>
            <a:r>
              <a:rPr lang="zh-CN" altLang="en-US" dirty="0" smtClean="0">
                <a:latin typeface="+mn-ea"/>
              </a:rPr>
              <a:t>个单词</a:t>
            </a:r>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dirty="0">
              <a:latin typeface="+mn-ea"/>
            </a:endParaRPr>
          </a:p>
          <a:p>
            <a:pPr lvl="1"/>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smtClean="0">
              <a:latin typeface="+mn-ea"/>
            </a:endParaRPr>
          </a:p>
          <a:p>
            <a:pPr lvl="1"/>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b="0" dirty="0" smtClean="0">
              <a:latin typeface="+mn-ea"/>
            </a:endParaRPr>
          </a:p>
          <a:p>
            <a:endParaRPr lang="en-US" altLang="zh-CN" b="0" dirty="0" smtClean="0">
              <a:latin typeface="+mn-ea"/>
            </a:endParaRPr>
          </a:p>
        </p:txBody>
      </p:sp>
      <p:sp>
        <p:nvSpPr>
          <p:cNvPr id="4" name="文本框 3"/>
          <p:cNvSpPr txBox="1"/>
          <p:nvPr/>
        </p:nvSpPr>
        <p:spPr>
          <a:xfrm>
            <a:off x="5631255" y="2974063"/>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31090415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LR(0)</a:t>
            </a:r>
            <a:r>
              <a:rPr lang="zh-CN" altLang="en-US" dirty="0" smtClean="0"/>
              <a:t>分析</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141412" y="2249487"/>
                <a:ext cx="9905999" cy="3834442"/>
              </a:xfrm>
            </p:spPr>
            <p:txBody>
              <a:bodyPr>
                <a:normAutofit fontScale="70000" lnSpcReduction="20000"/>
              </a:bodyPr>
              <a:lstStyle/>
              <a:p>
                <a:r>
                  <a:rPr lang="en-US" altLang="zh-CN" dirty="0" smtClean="0">
                    <a:latin typeface="+mn-ea"/>
                  </a:rPr>
                  <a:t>LR(0)</a:t>
                </a:r>
                <a:r>
                  <a:rPr lang="zh-CN" altLang="en-US" dirty="0" smtClean="0">
                    <a:latin typeface="+mn-ea"/>
                  </a:rPr>
                  <a:t>分析是基于有限状态机的分析方法。</a:t>
                </a:r>
                <a:endParaRPr lang="en-US" altLang="zh-CN" dirty="0" smtClean="0">
                  <a:latin typeface="+mn-ea"/>
                </a:endParaRPr>
              </a:p>
              <a:p>
                <a:r>
                  <a:rPr lang="zh-CN" altLang="en-US" dirty="0" smtClean="0">
                    <a:latin typeface="+mn-ea"/>
                  </a:rPr>
                  <a:t>每个上下文无关文法都对于一个有限状态机。</a:t>
                </a:r>
                <a:endParaRPr lang="en-US" altLang="zh-CN" dirty="0" smtClean="0">
                  <a:latin typeface="+mn-ea"/>
                </a:endParaRPr>
              </a:p>
              <a:p>
                <a:r>
                  <a:rPr lang="zh-CN" altLang="en-US" dirty="0" smtClean="0">
                    <a:latin typeface="+mn-ea"/>
                  </a:rPr>
                  <a:t>状态</a:t>
                </a:r>
                <a:r>
                  <a:rPr lang="zh-CN" altLang="en-US" dirty="0">
                    <a:latin typeface="+mn-ea"/>
                  </a:rPr>
                  <a:t>机</a:t>
                </a:r>
                <a:r>
                  <a:rPr lang="zh-CN" altLang="en-US" dirty="0" smtClean="0">
                    <a:latin typeface="+mn-ea"/>
                  </a:rPr>
                  <a:t>中的每一个状态都是若干个</a:t>
                </a:r>
                <a:r>
                  <a:rPr lang="en-US" altLang="zh-CN" dirty="0" smtClean="0">
                    <a:latin typeface="+mn-ea"/>
                  </a:rPr>
                  <a:t>LR(0)</a:t>
                </a:r>
                <a:r>
                  <a:rPr lang="zh-CN" altLang="en-US" dirty="0" smtClean="0">
                    <a:latin typeface="+mn-ea"/>
                  </a:rPr>
                  <a:t>项目组成的集合，每个</a:t>
                </a:r>
                <a:r>
                  <a:rPr lang="en-US" altLang="zh-CN" dirty="0" smtClean="0">
                    <a:latin typeface="+mn-ea"/>
                  </a:rPr>
                  <a:t>LR(0)</a:t>
                </a:r>
                <a:r>
                  <a:rPr lang="zh-CN" altLang="en-US" dirty="0" smtClean="0">
                    <a:latin typeface="+mn-ea"/>
                  </a:rPr>
                  <a:t>项目都和一个推导式有关。</a:t>
                </a:r>
                <a:endParaRPr lang="en-US" altLang="zh-CN" dirty="0" smtClean="0">
                  <a:latin typeface="+mn-ea"/>
                </a:endParaRPr>
              </a:p>
              <a:p>
                <a:r>
                  <a:rPr lang="zh-CN" altLang="en-US" dirty="0" smtClean="0">
                    <a:latin typeface="+mn-ea"/>
                  </a:rPr>
                  <a:t>例如我们有推导式</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𝑥𝐵𝑦</m:t>
                    </m:r>
                  </m:oMath>
                </a14:m>
                <a:r>
                  <a:rPr lang="zh-CN" altLang="en-US" dirty="0" smtClean="0">
                    <a:latin typeface="+mn-ea"/>
                  </a:rPr>
                  <a:t>则它对应于</a:t>
                </a:r>
                <a:r>
                  <a:rPr lang="en-US" altLang="zh-CN" dirty="0" smtClean="0">
                    <a:latin typeface="+mn-ea"/>
                  </a:rPr>
                  <a:t>4</a:t>
                </a:r>
                <a:r>
                  <a:rPr lang="zh-CN" altLang="en-US" dirty="0" smtClean="0">
                    <a:latin typeface="+mn-ea"/>
                  </a:rPr>
                  <a:t>个</a:t>
                </a:r>
                <a:r>
                  <a:rPr lang="en-US" altLang="zh-CN" dirty="0" smtClean="0">
                    <a:latin typeface="+mn-ea"/>
                  </a:rPr>
                  <a:t>LR(0)</a:t>
                </a:r>
                <a:r>
                  <a:rPr lang="zh-CN" altLang="en-US" dirty="0" smtClean="0">
                    <a:latin typeface="+mn-ea"/>
                  </a:rPr>
                  <a:t>项目</a:t>
                </a:r>
                <a:endParaRPr lang="en-US" altLang="zh-CN" dirty="0" smtClean="0">
                  <a:latin typeface="+mn-ea"/>
                </a:endParaRPr>
              </a:p>
              <a:p>
                <a:pPr lvl="1"/>
                <a14:m>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a:latin typeface="Cambria Math" panose="02040503050406030204" pitchFamily="18" charset="0"/>
                      </a:rPr>
                      <m:t>𝑥𝐵𝑦</m:t>
                    </m:r>
                  </m:oMath>
                </a14:m>
                <a:r>
                  <a:rPr lang="en-US" altLang="zh-CN" dirty="0" smtClean="0">
                    <a:latin typeface="+mn-ea"/>
                  </a:rPr>
                  <a:t>, </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b="0" i="1" smtClean="0">
                        <a:latin typeface="Cambria Math" panose="02040503050406030204" pitchFamily="18" charset="0"/>
                      </a:rPr>
                      <m:t>.</m:t>
                    </m:r>
                    <m:r>
                      <a:rPr lang="en-US" altLang="zh-CN" i="1">
                        <a:latin typeface="Cambria Math" panose="02040503050406030204" pitchFamily="18" charset="0"/>
                      </a:rPr>
                      <m:t>𝐵𝑦</m:t>
                    </m:r>
                  </m:oMath>
                </a14:m>
                <a:r>
                  <a:rPr lang="en-US" altLang="zh-CN" dirty="0" smtClean="0">
                    <a:latin typeface="+mn-ea"/>
                  </a:rPr>
                  <a:t>, </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𝑥𝐵</m:t>
                    </m:r>
                    <m:r>
                      <a:rPr lang="en-US" altLang="zh-CN" b="0" i="1" smtClean="0">
                        <a:latin typeface="Cambria Math" panose="02040503050406030204" pitchFamily="18" charset="0"/>
                      </a:rPr>
                      <m:t>.</m:t>
                    </m:r>
                    <m:r>
                      <a:rPr lang="en-US" altLang="zh-CN" i="1">
                        <a:latin typeface="Cambria Math" panose="02040503050406030204" pitchFamily="18" charset="0"/>
                      </a:rPr>
                      <m:t>𝑦</m:t>
                    </m:r>
                  </m:oMath>
                </a14:m>
                <a:r>
                  <a:rPr lang="en-US" altLang="zh-CN" dirty="0" smtClean="0">
                    <a:latin typeface="+mn-ea"/>
                  </a:rPr>
                  <a:t>, </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𝑥𝐵𝑦</m:t>
                    </m:r>
                    <m:r>
                      <a:rPr lang="en-US" altLang="zh-CN" b="0" i="1" smtClean="0">
                        <a:latin typeface="Cambria Math" panose="02040503050406030204" pitchFamily="18" charset="0"/>
                      </a:rPr>
                      <m:t>.</m:t>
                    </m:r>
                  </m:oMath>
                </a14:m>
                <a:endParaRPr lang="en-US" altLang="zh-CN" dirty="0" smtClean="0">
                  <a:latin typeface="+mn-ea"/>
                </a:endParaRPr>
              </a:p>
              <a:p>
                <a:r>
                  <a:rPr lang="en-US" altLang="zh-CN" dirty="0" smtClean="0">
                    <a:latin typeface="+mn-ea"/>
                  </a:rPr>
                  <a:t>.</a:t>
                </a:r>
                <a:r>
                  <a:rPr lang="zh-CN" altLang="en-US" dirty="0" smtClean="0">
                    <a:latin typeface="+mn-ea"/>
                  </a:rPr>
                  <a:t>之前的串表示已输入的部分，</a:t>
                </a:r>
                <a:r>
                  <a:rPr lang="en-US" altLang="zh-CN" dirty="0" smtClean="0">
                    <a:latin typeface="+mn-ea"/>
                  </a:rPr>
                  <a:t>.</a:t>
                </a:r>
                <a:r>
                  <a:rPr lang="zh-CN" altLang="en-US" dirty="0" smtClean="0">
                    <a:latin typeface="+mn-ea"/>
                  </a:rPr>
                  <a:t>之后的串表示未输入的部分</a:t>
                </a:r>
                <a:endParaRPr lang="en-US" altLang="zh-CN" dirty="0" smtClean="0">
                  <a:latin typeface="+mn-ea"/>
                </a:endParaRPr>
              </a:p>
              <a:p>
                <a:r>
                  <a:rPr lang="zh-CN" altLang="en-US" dirty="0" smtClean="0">
                    <a:latin typeface="+mn-ea"/>
                  </a:rPr>
                  <a:t>聪明的听众已经发现，若</a:t>
                </a:r>
                <a:r>
                  <a:rPr lang="en-US" altLang="zh-CN" dirty="0" smtClean="0">
                    <a:latin typeface="+mn-ea"/>
                  </a:rPr>
                  <a:t>.</a:t>
                </a:r>
                <a:r>
                  <a:rPr lang="zh-CN" altLang="en-US" dirty="0" smtClean="0">
                    <a:latin typeface="+mn-ea"/>
                  </a:rPr>
                  <a:t>之后刚好是一个终结符，则可以对该终结符进行移进。如果</a:t>
                </a:r>
                <a:r>
                  <a:rPr lang="en-US" altLang="zh-CN" dirty="0" smtClean="0">
                    <a:latin typeface="+mn-ea"/>
                  </a:rPr>
                  <a:t>.</a:t>
                </a:r>
                <a:r>
                  <a:rPr lang="zh-CN" altLang="en-US" dirty="0" smtClean="0">
                    <a:latin typeface="+mn-ea"/>
                  </a:rPr>
                  <a:t>之后刚好是一个非终结符，则可以将该非终结符的所有推导式加入该状态。如果</a:t>
                </a:r>
                <a:r>
                  <a:rPr lang="en-US" altLang="zh-CN" dirty="0" smtClean="0">
                    <a:latin typeface="+mn-ea"/>
                  </a:rPr>
                  <a:t>.</a:t>
                </a:r>
                <a:r>
                  <a:rPr lang="zh-CN" altLang="en-US" dirty="0" smtClean="0">
                    <a:latin typeface="+mn-ea"/>
                  </a:rPr>
                  <a:t>在最后，表示可以根据这条推导式进行归约。</a:t>
                </a:r>
                <a:endParaRPr lang="en-US" altLang="zh-CN" dirty="0" smtClean="0">
                  <a:latin typeface="+mn-ea"/>
                </a:endParaRPr>
              </a:p>
              <a:p>
                <a:r>
                  <a:rPr lang="zh-CN" altLang="en-US" dirty="0" smtClean="0">
                    <a:latin typeface="+mn-ea"/>
                  </a:rPr>
                  <a:t>为了方便表示，定义增广文法，仅在原文法中增加推导式</a:t>
                </a:r>
                <a14:m>
                  <m:oMath xmlns:m="http://schemas.openxmlformats.org/officeDocument/2006/math">
                    <m:r>
                      <a:rPr lang="en-US" altLang="zh-CN" b="0" i="1" smtClean="0">
                        <a:latin typeface="Cambria Math" panose="02040503050406030204" pitchFamily="18" charset="0"/>
                      </a:rPr>
                      <m:t>𝑆</m:t>
                    </m:r>
                    <m:r>
                      <a:rPr lang="zh-CN" altLang="en-US" i="1">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𝑆</m:t>
                    </m:r>
                  </m:oMath>
                </a14:m>
                <a:r>
                  <a:rPr lang="zh-CN" altLang="en-US" dirty="0" smtClean="0">
                    <a:latin typeface="+mn-ea"/>
                  </a:rPr>
                  <a:t>，并将开始符号定为</a:t>
                </a:r>
                <a14:m>
                  <m:oMath xmlns:m="http://schemas.openxmlformats.org/officeDocument/2006/math">
                    <m:r>
                      <a:rPr lang="en-US" altLang="zh-CN" i="1">
                        <a:latin typeface="Cambria Math" panose="02040503050406030204" pitchFamily="18" charset="0"/>
                      </a:rPr>
                      <m:t>𝑆</m:t>
                    </m:r>
                    <m:r>
                      <a:rPr lang="zh-CN" altLang="en-US" i="1">
                        <a:latin typeface="Cambria Math" panose="02040503050406030204" pitchFamily="18" charset="0"/>
                      </a:rPr>
                      <m:t>’</m:t>
                    </m:r>
                  </m:oMath>
                </a14:m>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dirty="0">
                  <a:latin typeface="+mn-ea"/>
                </a:endParaRPr>
              </a:p>
              <a:p>
                <a:pPr lvl="1"/>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smtClean="0">
                  <a:latin typeface="+mn-ea"/>
                </a:endParaRPr>
              </a:p>
              <a:p>
                <a:pPr lvl="1"/>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b="0" dirty="0" smtClean="0">
                  <a:latin typeface="+mn-ea"/>
                </a:endParaRPr>
              </a:p>
              <a:p>
                <a:endParaRPr lang="en-US" altLang="zh-CN" b="0" dirty="0" smtClean="0">
                  <a:latin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141412" y="2249487"/>
                <a:ext cx="9905999" cy="3834442"/>
              </a:xfrm>
              <a:blipFill rotWithShape="0">
                <a:blip r:embed="rId2"/>
                <a:stretch>
                  <a:fillRect l="-615" t="-1272"/>
                </a:stretch>
              </a:blipFill>
            </p:spPr>
            <p:txBody>
              <a:bodyPr/>
              <a:lstStyle/>
              <a:p>
                <a:r>
                  <a:rPr lang="zh-CN" altLang="en-US">
                    <a:noFill/>
                  </a:rPr>
                  <a:t> </a:t>
                </a:r>
              </a:p>
            </p:txBody>
          </p:sp>
        </mc:Fallback>
      </mc:AlternateContent>
      <p:sp>
        <p:nvSpPr>
          <p:cNvPr id="4" name="文本框 3"/>
          <p:cNvSpPr txBox="1"/>
          <p:nvPr/>
        </p:nvSpPr>
        <p:spPr>
          <a:xfrm>
            <a:off x="5631255" y="2974063"/>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476815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a:t>形式语言</a:t>
            </a:r>
          </a:p>
        </p:txBody>
      </p:sp>
      <p:sp>
        <p:nvSpPr>
          <p:cNvPr id="3" name="内容占位符 2"/>
          <p:cNvSpPr>
            <a:spLocks noGrp="1"/>
          </p:cNvSpPr>
          <p:nvPr>
            <p:ph idx="1"/>
          </p:nvPr>
        </p:nvSpPr>
        <p:spPr/>
        <p:txBody>
          <a:bodyPr/>
          <a:lstStyle/>
          <a:p>
            <a:r>
              <a:rPr lang="zh-CN" altLang="en-US" dirty="0" smtClean="0"/>
              <a:t>为什么要学习形式语言？</a:t>
            </a:r>
            <a:endParaRPr lang="en-US" altLang="zh-CN" dirty="0" smtClean="0"/>
          </a:p>
          <a:p>
            <a:r>
              <a:rPr lang="zh-CN" altLang="en-US" dirty="0"/>
              <a:t>装</a:t>
            </a:r>
            <a:r>
              <a:rPr lang="zh-CN" altLang="en-US" dirty="0" smtClean="0"/>
              <a:t>逼</a:t>
            </a:r>
            <a:endParaRPr lang="en-US" altLang="zh-CN" dirty="0" smtClean="0"/>
          </a:p>
          <a:p>
            <a:r>
              <a:rPr lang="zh-CN" altLang="en-US" dirty="0" smtClean="0"/>
              <a:t>与计算机交流的必备工具</a:t>
            </a:r>
            <a:endParaRPr lang="en-US" altLang="zh-CN" dirty="0" smtClean="0"/>
          </a:p>
          <a:p>
            <a:r>
              <a:rPr lang="zh-CN" altLang="en-US" dirty="0" smtClean="0"/>
              <a:t>在模式识别、文本分析、编译原理、计算理论等领域有重要作用</a:t>
            </a:r>
            <a:endParaRPr lang="en-US" altLang="zh-CN" dirty="0" smtClean="0"/>
          </a:p>
          <a:p>
            <a:endParaRPr lang="zh-CN" altLang="en-US" dirty="0"/>
          </a:p>
        </p:txBody>
      </p:sp>
    </p:spTree>
    <p:extLst>
      <p:ext uri="{BB962C8B-B14F-4D97-AF65-F5344CB8AC3E}">
        <p14:creationId xmlns:p14="http://schemas.microsoft.com/office/powerpoint/2010/main" val="122615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3">
                                            <p:txEl>
                                              <p:pRg st="1" end="1"/>
                                            </p:txEl>
                                          </p:spTgt>
                                        </p:tgtEl>
                                      </p:cBhvr>
                                    </p:animEffect>
                                    <p:set>
                                      <p:cBhvr>
                                        <p:cTn id="11"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77" name="AutoShape 13">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2078" name="AutoShape 14">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2079" name="AutoShape 15">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2080" name="AutoShape 16">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2082" name="Text Box 18"/>
          <p:cNvSpPr txBox="1">
            <a:spLocks noChangeArrowheads="1"/>
          </p:cNvSpPr>
          <p:nvPr/>
        </p:nvSpPr>
        <p:spPr bwMode="auto">
          <a:xfrm>
            <a:off x="1266032" y="1761582"/>
            <a:ext cx="8424862" cy="4185761"/>
          </a:xfrm>
          <a:prstGeom prst="rect">
            <a:avLst/>
          </a:prstGeom>
          <a:noFill/>
          <a:ln w="9525">
            <a:noFill/>
            <a:miter lim="800000"/>
            <a:headEnd/>
            <a:tailEnd/>
          </a:ln>
          <a:effectLst/>
        </p:spPr>
        <p:txBody>
          <a:bodyPr>
            <a:spAutoFit/>
          </a:bodyPr>
          <a:lstStyle/>
          <a:p>
            <a:pPr>
              <a:buClrTx/>
            </a:pPr>
            <a:r>
              <a:rPr lang="en-US" altLang="zh-CN" sz="3200" b="1" dirty="0">
                <a:solidFill>
                  <a:srgbClr val="800080"/>
                </a:solidFill>
              </a:rPr>
              <a:t> </a:t>
            </a:r>
            <a:endParaRPr lang="zh-CN" altLang="en-US" sz="1000" b="1" dirty="0">
              <a:solidFill>
                <a:srgbClr val="800080"/>
              </a:solidFill>
            </a:endParaRPr>
          </a:p>
          <a:p>
            <a:pPr lvl="1">
              <a:buClrTx/>
            </a:pPr>
            <a:r>
              <a:rPr lang="zh-CN" altLang="en-US" sz="2800" dirty="0">
                <a:solidFill>
                  <a:srgbClr val="800080"/>
                </a:solidFill>
              </a:rPr>
              <a:t> </a:t>
            </a:r>
            <a:r>
              <a:rPr lang="en-US" altLang="zh-CN" sz="2800" dirty="0"/>
              <a:t>LR</a:t>
            </a:r>
            <a:r>
              <a:rPr lang="zh-CN" altLang="en-US" sz="2800" dirty="0"/>
              <a:t>（</a:t>
            </a:r>
            <a:r>
              <a:rPr lang="en-US" altLang="zh-CN" sz="2800" dirty="0"/>
              <a:t>0</a:t>
            </a:r>
            <a:r>
              <a:rPr lang="zh-CN" altLang="en-US" sz="2800" dirty="0" smtClean="0"/>
              <a:t>）</a:t>
            </a:r>
            <a:r>
              <a:rPr lang="zh-CN" altLang="en-US" sz="2800" b="1" dirty="0" smtClean="0"/>
              <a:t>状态机中的</a:t>
            </a:r>
            <a:r>
              <a:rPr lang="zh-CN" altLang="en-US" sz="2800" b="1" dirty="0"/>
              <a:t>状态</a:t>
            </a:r>
          </a:p>
          <a:p>
            <a:pPr lvl="1">
              <a:buClrTx/>
              <a:buFont typeface="Symbol" pitchFamily="18" charset="2"/>
              <a:buNone/>
            </a:pPr>
            <a:endParaRPr lang="zh-CN" altLang="en-US" sz="1000" b="1" dirty="0"/>
          </a:p>
          <a:p>
            <a:pPr lvl="2">
              <a:buFontTx/>
              <a:buChar char="•"/>
            </a:pPr>
            <a:r>
              <a:rPr lang="zh-CN" altLang="en-US" i="1" dirty="0"/>
              <a:t>  </a:t>
            </a:r>
            <a:r>
              <a:rPr lang="en-US" altLang="zh-CN" dirty="0"/>
              <a:t>LR</a:t>
            </a:r>
            <a:r>
              <a:rPr lang="zh-CN" altLang="en-US" dirty="0"/>
              <a:t>（</a:t>
            </a:r>
            <a:r>
              <a:rPr lang="en-US" altLang="zh-CN" dirty="0"/>
              <a:t>0</a:t>
            </a:r>
            <a:r>
              <a:rPr lang="zh-CN" altLang="en-US" dirty="0"/>
              <a:t>）</a:t>
            </a:r>
            <a:r>
              <a:rPr lang="en-US" altLang="zh-CN" dirty="0"/>
              <a:t>FSM</a:t>
            </a:r>
            <a:r>
              <a:rPr lang="en-US" altLang="zh-CN" b="1" dirty="0"/>
              <a:t> </a:t>
            </a:r>
            <a:r>
              <a:rPr lang="zh-CN" altLang="en-US" b="1" dirty="0"/>
              <a:t>的状态是一个 </a:t>
            </a:r>
            <a:r>
              <a:rPr lang="en-US" altLang="zh-CN" dirty="0"/>
              <a:t>LR</a:t>
            </a:r>
            <a:r>
              <a:rPr lang="zh-CN" altLang="en-US" dirty="0"/>
              <a:t>（</a:t>
            </a:r>
            <a:r>
              <a:rPr lang="en-US" altLang="zh-CN" dirty="0"/>
              <a:t>0</a:t>
            </a:r>
            <a:r>
              <a:rPr lang="zh-CN" altLang="en-US" dirty="0"/>
              <a:t>）</a:t>
            </a:r>
            <a:r>
              <a:rPr lang="zh-CN" altLang="en-US" b="1" dirty="0"/>
              <a:t>项目集的</a:t>
            </a:r>
            <a:r>
              <a:rPr lang="zh-CN" altLang="en-US" b="1" dirty="0" smtClean="0"/>
              <a:t>闭包（</a:t>
            </a:r>
            <a:r>
              <a:rPr lang="en-US" altLang="en-US" i="1" dirty="0" smtClean="0"/>
              <a:t>closure</a:t>
            </a:r>
            <a:r>
              <a:rPr lang="zh-CN" altLang="en-US" b="1" dirty="0" smtClean="0"/>
              <a:t>）</a:t>
            </a:r>
          </a:p>
          <a:p>
            <a:pPr lvl="2">
              <a:buFontTx/>
              <a:buNone/>
            </a:pPr>
            <a:endParaRPr lang="zh-CN" altLang="en-US" sz="1000" b="1" dirty="0"/>
          </a:p>
          <a:p>
            <a:pPr lvl="2">
              <a:buFontTx/>
              <a:buChar char="•"/>
            </a:pPr>
            <a:r>
              <a:rPr lang="zh-CN" altLang="en-US" b="1" dirty="0"/>
              <a:t>  计算</a:t>
            </a:r>
            <a:r>
              <a:rPr lang="en-US" altLang="zh-CN" dirty="0"/>
              <a:t>LR</a:t>
            </a:r>
            <a:r>
              <a:rPr lang="zh-CN" altLang="en-US" dirty="0"/>
              <a:t>（</a:t>
            </a:r>
            <a:r>
              <a:rPr lang="en-US" altLang="zh-CN" dirty="0"/>
              <a:t>0</a:t>
            </a:r>
            <a:r>
              <a:rPr lang="zh-CN" altLang="en-US" dirty="0"/>
              <a:t>）</a:t>
            </a:r>
            <a:r>
              <a:rPr lang="zh-CN" altLang="en-US" b="1" dirty="0"/>
              <a:t>项目集 </a:t>
            </a:r>
            <a:r>
              <a:rPr lang="en-US" altLang="zh-CN" b="1" dirty="0"/>
              <a:t>I</a:t>
            </a:r>
            <a:r>
              <a:rPr lang="en-US" altLang="zh-CN" b="1" dirty="0">
                <a:latin typeface="Times New Roman" pitchFamily="18" charset="0"/>
              </a:rPr>
              <a:t> </a:t>
            </a:r>
            <a:r>
              <a:rPr lang="zh-CN" altLang="en-US" b="1" dirty="0"/>
              <a:t>的闭包 </a:t>
            </a:r>
            <a:r>
              <a:rPr lang="en-US" altLang="zh-CN" dirty="0"/>
              <a:t>CLOSURE</a:t>
            </a:r>
            <a:r>
              <a:rPr lang="en-US" altLang="zh-CN" b="1" dirty="0">
                <a:latin typeface="楷体_GB2312" pitchFamily="49" charset="-122"/>
              </a:rPr>
              <a:t>(</a:t>
            </a:r>
            <a:r>
              <a:rPr lang="en-US" altLang="zh-CN" b="1" dirty="0"/>
              <a:t>I</a:t>
            </a:r>
            <a:r>
              <a:rPr lang="en-US" altLang="zh-CN" b="1" dirty="0">
                <a:latin typeface="楷体_GB2312" pitchFamily="49" charset="-122"/>
              </a:rPr>
              <a:t>)</a:t>
            </a:r>
            <a:r>
              <a:rPr lang="zh-CN" altLang="en-US" b="1" dirty="0"/>
              <a:t>的算法：</a:t>
            </a:r>
          </a:p>
          <a:p>
            <a:pPr lvl="2">
              <a:buFontTx/>
              <a:buNone/>
            </a:pPr>
            <a:endParaRPr lang="zh-CN" altLang="en-US" sz="1000" b="1" dirty="0"/>
          </a:p>
          <a:p>
            <a:pPr lvl="2">
              <a:buFont typeface="Wingdings" pitchFamily="2" charset="2"/>
              <a:buNone/>
            </a:pPr>
            <a:r>
              <a:rPr lang="zh-CN" altLang="en-US" b="1" dirty="0"/>
              <a:t>   </a:t>
            </a:r>
            <a:r>
              <a:rPr lang="en-US" altLang="zh-CN" sz="2000" dirty="0"/>
              <a:t>function  CLOSURE</a:t>
            </a:r>
            <a:r>
              <a:rPr lang="en-US" altLang="zh-CN" sz="2000" b="1" dirty="0">
                <a:latin typeface="楷体_GB2312" pitchFamily="49" charset="-122"/>
              </a:rPr>
              <a:t>(</a:t>
            </a:r>
            <a:r>
              <a:rPr lang="en-US" altLang="zh-CN" sz="2000" b="1" dirty="0"/>
              <a:t>I</a:t>
            </a:r>
            <a:r>
              <a:rPr lang="zh-CN" altLang="en-US" sz="2000" b="1" dirty="0"/>
              <a:t>）</a:t>
            </a:r>
          </a:p>
          <a:p>
            <a:pPr>
              <a:buFont typeface="Wingdings" pitchFamily="2" charset="2"/>
              <a:buNone/>
            </a:pPr>
            <a:r>
              <a:rPr lang="zh-CN" altLang="en-US" sz="2000" dirty="0"/>
              <a:t>                 </a:t>
            </a:r>
            <a:r>
              <a:rPr lang="en-US" altLang="zh-CN" sz="2000" dirty="0"/>
              <a:t>{</a:t>
            </a:r>
            <a:r>
              <a:rPr lang="en-US" altLang="zh-CN" sz="2000" b="1" dirty="0"/>
              <a:t>   J := I;</a:t>
            </a:r>
          </a:p>
          <a:p>
            <a:pPr>
              <a:buFont typeface="Wingdings" pitchFamily="2" charset="2"/>
              <a:buNone/>
            </a:pPr>
            <a:r>
              <a:rPr lang="en-US" altLang="zh-CN" sz="2000" b="1" dirty="0"/>
              <a:t>                      </a:t>
            </a:r>
            <a:r>
              <a:rPr lang="en-US" altLang="zh-CN" sz="2000" dirty="0"/>
              <a:t>repeat  for</a:t>
            </a:r>
            <a:r>
              <a:rPr lang="en-US" altLang="zh-CN" sz="2000" b="1" dirty="0"/>
              <a:t>  J </a:t>
            </a:r>
            <a:r>
              <a:rPr lang="zh-CN" altLang="en-US" sz="2000" b="1" dirty="0"/>
              <a:t>中的每个项目</a:t>
            </a:r>
            <a:r>
              <a:rPr lang="en-US" altLang="zh-CN" sz="2000" b="1" dirty="0"/>
              <a:t>A </a:t>
            </a:r>
            <a:r>
              <a:rPr lang="en-US" altLang="zh-CN" sz="2000" b="1" dirty="0">
                <a:sym typeface="Symbol" pitchFamily="18" charset="2"/>
              </a:rPr>
              <a:t> </a:t>
            </a:r>
            <a:r>
              <a:rPr lang="en-US" altLang="zh-CN" sz="2000" b="1" dirty="0"/>
              <a:t>.B</a:t>
            </a:r>
            <a:r>
              <a:rPr lang="en-US" altLang="zh-CN" sz="2000" b="1" dirty="0">
                <a:sym typeface="Symbol" pitchFamily="18" charset="2"/>
              </a:rPr>
              <a:t></a:t>
            </a:r>
            <a:r>
              <a:rPr lang="en-US" altLang="zh-CN" sz="2000" b="1" dirty="0"/>
              <a:t>  </a:t>
            </a:r>
            <a:r>
              <a:rPr lang="zh-CN" altLang="en-US" sz="2000" b="1" dirty="0"/>
              <a:t>和 产生式 </a:t>
            </a:r>
            <a:r>
              <a:rPr lang="en-US" altLang="zh-CN" sz="2000" b="1" dirty="0"/>
              <a:t>B</a:t>
            </a:r>
            <a:r>
              <a:rPr lang="en-US" altLang="zh-CN" sz="2000" b="1" dirty="0">
                <a:sym typeface="Symbol" pitchFamily="18" charset="2"/>
              </a:rPr>
              <a:t></a:t>
            </a:r>
            <a:r>
              <a:rPr lang="en-US" altLang="zh-CN" sz="2000" b="1" dirty="0"/>
              <a:t> </a:t>
            </a:r>
            <a:r>
              <a:rPr lang="en-US" altLang="zh-CN" sz="2000" b="1" dirty="0">
                <a:sym typeface="Symbol" pitchFamily="18" charset="2"/>
              </a:rPr>
              <a:t></a:t>
            </a:r>
            <a:r>
              <a:rPr lang="en-US" altLang="zh-CN" sz="2000" b="1" dirty="0"/>
              <a:t> </a:t>
            </a:r>
          </a:p>
          <a:p>
            <a:pPr>
              <a:buFont typeface="Wingdings" pitchFamily="2" charset="2"/>
              <a:buNone/>
            </a:pPr>
            <a:r>
              <a:rPr lang="en-US" altLang="zh-CN" sz="2000" b="1" dirty="0"/>
              <a:t>                                  </a:t>
            </a:r>
            <a:r>
              <a:rPr lang="en-US" altLang="zh-CN" dirty="0"/>
              <a:t>do </a:t>
            </a:r>
            <a:r>
              <a:rPr lang="zh-CN" altLang="en-US" sz="2000" b="1" dirty="0"/>
              <a:t>若 </a:t>
            </a:r>
            <a:r>
              <a:rPr lang="en-US" altLang="zh-CN" sz="2000" b="1" dirty="0"/>
              <a:t>B</a:t>
            </a:r>
            <a:r>
              <a:rPr lang="en-US" altLang="zh-CN" sz="2000" b="1" dirty="0">
                <a:sym typeface="Symbol" pitchFamily="18" charset="2"/>
              </a:rPr>
              <a:t> </a:t>
            </a:r>
            <a:r>
              <a:rPr lang="en-US" altLang="zh-CN" sz="2000" b="1" dirty="0"/>
              <a:t>.</a:t>
            </a:r>
            <a:r>
              <a:rPr lang="en-US" altLang="zh-CN" sz="2000" b="1" dirty="0">
                <a:sym typeface="Symbol" pitchFamily="18" charset="2"/>
              </a:rPr>
              <a:t></a:t>
            </a:r>
            <a:r>
              <a:rPr lang="en-US" altLang="zh-CN" sz="2000" b="1" dirty="0"/>
              <a:t> </a:t>
            </a:r>
            <a:r>
              <a:rPr lang="zh-CN" altLang="en-US" sz="2000" b="1" dirty="0"/>
              <a:t>不在 </a:t>
            </a:r>
            <a:r>
              <a:rPr lang="en-US" altLang="zh-CN" sz="2000" b="1" dirty="0"/>
              <a:t>J </a:t>
            </a:r>
            <a:r>
              <a:rPr lang="zh-CN" altLang="en-US" sz="2000" b="1" dirty="0"/>
              <a:t>中，则加</a:t>
            </a:r>
            <a:r>
              <a:rPr lang="zh-CN" altLang="en-US" b="1" dirty="0"/>
              <a:t> </a:t>
            </a:r>
            <a:r>
              <a:rPr lang="en-US" altLang="zh-CN" sz="2000" b="1" dirty="0"/>
              <a:t>B</a:t>
            </a:r>
            <a:r>
              <a:rPr lang="en-US" altLang="zh-CN" sz="2000" b="1" dirty="0">
                <a:sym typeface="Symbol" pitchFamily="18" charset="2"/>
              </a:rPr>
              <a:t></a:t>
            </a:r>
            <a:r>
              <a:rPr lang="en-US" altLang="zh-CN" sz="2000" b="1" dirty="0"/>
              <a:t> .</a:t>
            </a:r>
            <a:r>
              <a:rPr lang="en-US" altLang="zh-CN" sz="2000" b="1" dirty="0">
                <a:sym typeface="Symbol" pitchFamily="18" charset="2"/>
              </a:rPr>
              <a:t></a:t>
            </a:r>
            <a:r>
              <a:rPr lang="en-US" altLang="zh-CN" sz="2000" b="1" dirty="0"/>
              <a:t>  </a:t>
            </a:r>
            <a:r>
              <a:rPr lang="zh-CN" altLang="en-US" sz="2000" b="1" dirty="0"/>
              <a:t>到 </a:t>
            </a:r>
            <a:r>
              <a:rPr lang="en-US" altLang="zh-CN" sz="2000" b="1" dirty="0"/>
              <a:t>J </a:t>
            </a:r>
            <a:r>
              <a:rPr lang="zh-CN" altLang="en-US" sz="2000" b="1" dirty="0"/>
              <a:t>中  </a:t>
            </a:r>
            <a:r>
              <a:rPr lang="zh-CN" altLang="zh-CN" sz="2000" b="1" dirty="0"/>
              <a:t>  </a:t>
            </a:r>
            <a:endParaRPr lang="zh-CN" altLang="en-US" sz="2000" b="1" dirty="0"/>
          </a:p>
          <a:p>
            <a:pPr>
              <a:buFont typeface="Wingdings" pitchFamily="2" charset="2"/>
              <a:buNone/>
            </a:pPr>
            <a:r>
              <a:rPr lang="zh-CN" altLang="en-US" sz="2000" b="1" dirty="0"/>
              <a:t>                      </a:t>
            </a:r>
            <a:r>
              <a:rPr lang="en-US" altLang="zh-CN" sz="2000" dirty="0"/>
              <a:t>until</a:t>
            </a:r>
            <a:r>
              <a:rPr lang="en-US" altLang="zh-CN" sz="2000" b="1" dirty="0"/>
              <a:t>   </a:t>
            </a:r>
            <a:r>
              <a:rPr lang="zh-CN" altLang="en-US" sz="2000" b="1" dirty="0"/>
              <a:t>上一次循环不再有新项目加到</a:t>
            </a:r>
            <a:r>
              <a:rPr lang="en-US" altLang="zh-CN" sz="2000" b="1" dirty="0"/>
              <a:t>J</a:t>
            </a:r>
            <a:r>
              <a:rPr lang="zh-CN" altLang="en-US" sz="2000" b="1" dirty="0"/>
              <a:t>中</a:t>
            </a:r>
          </a:p>
          <a:p>
            <a:pPr>
              <a:buFont typeface="Wingdings" pitchFamily="2" charset="2"/>
              <a:buNone/>
            </a:pPr>
            <a:r>
              <a:rPr lang="zh-CN" altLang="en-US" sz="2000" b="1" dirty="0"/>
              <a:t>                      </a:t>
            </a:r>
            <a:r>
              <a:rPr lang="en-US" altLang="zh-CN" sz="2000" dirty="0"/>
              <a:t>return</a:t>
            </a:r>
            <a:r>
              <a:rPr lang="en-US" altLang="zh-CN" sz="2000" b="1" dirty="0"/>
              <a:t>  J</a:t>
            </a:r>
          </a:p>
          <a:p>
            <a:pPr>
              <a:buFont typeface="Wingdings" pitchFamily="2" charset="2"/>
              <a:buNone/>
            </a:pPr>
            <a:r>
              <a:rPr lang="en-US" altLang="zh-CN" sz="2000" b="1" dirty="0"/>
              <a:t>                </a:t>
            </a:r>
            <a:r>
              <a:rPr lang="en-US" altLang="zh-CN" sz="2000" dirty="0"/>
              <a:t>};</a:t>
            </a:r>
          </a:p>
        </p:txBody>
      </p:sp>
      <p:sp>
        <p:nvSpPr>
          <p:cNvPr id="8" name="标题 1"/>
          <p:cNvSpPr txBox="1">
            <a:spLocks/>
          </p:cNvSpPr>
          <p:nvPr/>
        </p:nvSpPr>
        <p:spPr>
          <a:xfrm>
            <a:off x="1123306" y="1022297"/>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dirty="0" smtClean="0"/>
              <a:t>4.4 LR(0)</a:t>
            </a:r>
            <a:r>
              <a:rPr lang="zh-CN" altLang="en-US" dirty="0" smtClean="0"/>
              <a:t>分析</a:t>
            </a:r>
            <a:endParaRPr lang="zh-CN" altLang="en-US" dirty="0"/>
          </a:p>
        </p:txBody>
      </p:sp>
    </p:spTree>
    <p:extLst>
      <p:ext uri="{BB962C8B-B14F-4D97-AF65-F5344CB8AC3E}">
        <p14:creationId xmlns:p14="http://schemas.microsoft.com/office/powerpoint/2010/main" val="19928889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74" name="AutoShape 14">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6175" name="AutoShape 15">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6176" name="AutoShape 16">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6177" name="AutoShape 17">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6180" name="Text Box 20"/>
          <p:cNvSpPr txBox="1">
            <a:spLocks noChangeArrowheads="1"/>
          </p:cNvSpPr>
          <p:nvPr/>
        </p:nvSpPr>
        <p:spPr bwMode="auto">
          <a:xfrm>
            <a:off x="8401051" y="1125538"/>
            <a:ext cx="2016125" cy="1600438"/>
          </a:xfrm>
          <a:prstGeom prst="rect">
            <a:avLst/>
          </a:prstGeom>
          <a:noFill/>
          <a:ln w="9525">
            <a:noFill/>
            <a:miter lim="800000"/>
            <a:headEnd/>
            <a:tailEnd/>
          </a:ln>
          <a:effectLst/>
        </p:spPr>
        <p:txBody>
          <a:bodyPr>
            <a:spAutoFit/>
          </a:bodyPr>
          <a:lstStyle/>
          <a:p>
            <a:pPr>
              <a:buClrTx/>
              <a:buFont typeface="Wingdings" pitchFamily="2" charset="2"/>
              <a:buNone/>
            </a:pPr>
            <a:r>
              <a:rPr lang="en-US" altLang="zh-CN" i="1" dirty="0">
                <a:cs typeface="Times New Roman" pitchFamily="18" charset="0"/>
                <a:sym typeface="Symbol" pitchFamily="18" charset="2"/>
              </a:rPr>
              <a:t>G</a:t>
            </a:r>
            <a:r>
              <a:rPr lang="en-US" altLang="zh-CN" dirty="0">
                <a:cs typeface="Times New Roman" pitchFamily="18" charset="0"/>
                <a:sym typeface="Symbol" pitchFamily="18" charset="2"/>
              </a:rPr>
              <a:t>[</a:t>
            </a:r>
            <a:r>
              <a:rPr lang="en-US" altLang="zh-CN" i="1" dirty="0">
                <a:cs typeface="Times New Roman" pitchFamily="18" charset="0"/>
                <a:sym typeface="Symbol" pitchFamily="18" charset="2"/>
              </a:rPr>
              <a:t>E</a:t>
            </a:r>
            <a:r>
              <a:rPr lang="en-US" altLang="zh-CN" dirty="0">
                <a:cs typeface="Times New Roman" pitchFamily="18" charset="0"/>
                <a:sym typeface="Symbol" pitchFamily="18" charset="2"/>
              </a:rPr>
              <a:t>]:</a:t>
            </a:r>
          </a:p>
          <a:p>
            <a:pPr>
              <a:buClrTx/>
              <a:buFont typeface="Wingdings" pitchFamily="2" charset="2"/>
              <a:buNone/>
            </a:pPr>
            <a:endParaRPr lang="en-US" altLang="zh-CN" sz="800" dirty="0">
              <a:cs typeface="Times New Roman" pitchFamily="18" charset="0"/>
              <a:sym typeface="Symbol" pitchFamily="18" charset="2"/>
            </a:endParaRPr>
          </a:p>
          <a:p>
            <a:pPr>
              <a:buClrTx/>
              <a:buFont typeface="Wingdings" pitchFamily="2" charset="2"/>
              <a:buNone/>
            </a:pPr>
            <a:r>
              <a:rPr lang="en-US" altLang="zh-CN" dirty="0">
                <a:cs typeface="Times New Roman" pitchFamily="18" charset="0"/>
                <a:sym typeface="Symbol" pitchFamily="18" charset="2"/>
              </a:rPr>
              <a:t> (1) </a:t>
            </a:r>
            <a:r>
              <a:rPr lang="en-US" altLang="zh-CN" i="1" dirty="0">
                <a:cs typeface="Times New Roman" pitchFamily="18" charset="0"/>
                <a:sym typeface="Symbol" pitchFamily="18" charset="2"/>
              </a:rPr>
              <a:t>E </a:t>
            </a:r>
            <a:r>
              <a:rPr lang="en-US" altLang="zh-CN" dirty="0">
                <a:ea typeface="华文行楷" pitchFamily="2" charset="-122"/>
                <a:cs typeface="Times New Roman" pitchFamily="18" charset="0"/>
                <a:sym typeface="Symbol" pitchFamily="18" charset="2"/>
              </a:rPr>
              <a:t></a:t>
            </a:r>
            <a:r>
              <a:rPr lang="en-US" altLang="zh-CN" i="1" dirty="0">
                <a:ea typeface="华文行楷" pitchFamily="2" charset="-122"/>
                <a:cs typeface="Times New Roman" pitchFamily="18" charset="0"/>
                <a:sym typeface="Symbol" pitchFamily="18" charset="2"/>
              </a:rPr>
              <a:t> E+T </a:t>
            </a:r>
          </a:p>
          <a:p>
            <a:pPr>
              <a:buClrTx/>
              <a:buFont typeface="Wingdings" pitchFamily="2" charset="2"/>
              <a:buNone/>
            </a:pPr>
            <a:r>
              <a:rPr lang="en-US" altLang="zh-CN" dirty="0">
                <a:cs typeface="Times New Roman" pitchFamily="18" charset="0"/>
                <a:sym typeface="Symbol" pitchFamily="18" charset="2"/>
              </a:rPr>
              <a:t> (2) </a:t>
            </a:r>
            <a:r>
              <a:rPr lang="en-US" altLang="zh-CN" i="1" dirty="0">
                <a:cs typeface="Times New Roman" pitchFamily="18" charset="0"/>
                <a:sym typeface="Symbol" pitchFamily="18" charset="2"/>
              </a:rPr>
              <a:t>E </a:t>
            </a:r>
            <a:r>
              <a:rPr lang="en-US" altLang="zh-CN" dirty="0">
                <a:cs typeface="Times New Roman" pitchFamily="18" charset="0"/>
                <a:sym typeface="Symbol" pitchFamily="18" charset="2"/>
              </a:rPr>
              <a:t></a:t>
            </a:r>
            <a:r>
              <a:rPr lang="en-US" altLang="zh-CN" i="1" dirty="0">
                <a:cs typeface="Times New Roman" pitchFamily="18" charset="0"/>
                <a:sym typeface="Symbol" pitchFamily="18" charset="2"/>
              </a:rPr>
              <a:t> T</a:t>
            </a:r>
            <a:r>
              <a:rPr lang="en-US" altLang="zh-CN" i="1" dirty="0">
                <a:ea typeface="华文行楷" pitchFamily="2" charset="-122"/>
                <a:cs typeface="Times New Roman" pitchFamily="18" charset="0"/>
                <a:sym typeface="Symbol" pitchFamily="18" charset="2"/>
              </a:rPr>
              <a:t> </a:t>
            </a:r>
          </a:p>
          <a:p>
            <a:pPr>
              <a:buClrTx/>
              <a:buFont typeface="Wingdings" pitchFamily="2" charset="2"/>
              <a:buNone/>
            </a:pPr>
            <a:r>
              <a:rPr lang="en-US" altLang="zh-CN" dirty="0">
                <a:cs typeface="Times New Roman" pitchFamily="18" charset="0"/>
                <a:sym typeface="Symbol" pitchFamily="18" charset="2"/>
              </a:rPr>
              <a:t> (3) </a:t>
            </a:r>
            <a:r>
              <a:rPr lang="en-US" altLang="zh-CN" i="1" dirty="0">
                <a:cs typeface="Times New Roman" pitchFamily="18" charset="0"/>
                <a:sym typeface="Symbol" pitchFamily="18" charset="2"/>
              </a:rPr>
              <a:t>T </a:t>
            </a:r>
            <a:r>
              <a:rPr lang="en-US" altLang="zh-CN" dirty="0">
                <a:ea typeface="华文行楷" pitchFamily="2" charset="-122"/>
                <a:cs typeface="Times New Roman" pitchFamily="18" charset="0"/>
                <a:sym typeface="Symbol" pitchFamily="18" charset="2"/>
              </a:rPr>
              <a:t></a:t>
            </a:r>
            <a:r>
              <a:rPr lang="en-US" altLang="zh-CN" i="1" dirty="0">
                <a:ea typeface="华文行楷" pitchFamily="2" charset="-122"/>
                <a:cs typeface="Times New Roman" pitchFamily="18" charset="0"/>
                <a:sym typeface="Symbol" pitchFamily="18" charset="2"/>
              </a:rPr>
              <a:t> ( E )</a:t>
            </a:r>
          </a:p>
          <a:p>
            <a:pPr>
              <a:buClrTx/>
              <a:buFont typeface="Wingdings" pitchFamily="2" charset="2"/>
              <a:buNone/>
            </a:pPr>
            <a:r>
              <a:rPr lang="en-US" altLang="zh-CN" dirty="0">
                <a:cs typeface="Times New Roman" pitchFamily="18" charset="0"/>
                <a:sym typeface="Symbol" pitchFamily="18" charset="2"/>
              </a:rPr>
              <a:t> (4) </a:t>
            </a:r>
            <a:r>
              <a:rPr lang="en-US" altLang="zh-CN" i="1" dirty="0">
                <a:cs typeface="Times New Roman" pitchFamily="18" charset="0"/>
                <a:sym typeface="Symbol" pitchFamily="18" charset="2"/>
              </a:rPr>
              <a:t>T </a:t>
            </a:r>
            <a:r>
              <a:rPr lang="en-US" altLang="zh-CN" dirty="0">
                <a:cs typeface="Times New Roman" pitchFamily="18" charset="0"/>
                <a:sym typeface="Symbol" pitchFamily="18" charset="2"/>
              </a:rPr>
              <a:t> </a:t>
            </a:r>
            <a:r>
              <a:rPr lang="en-US" altLang="zh-CN" i="1" dirty="0">
                <a:cs typeface="Times New Roman" pitchFamily="18" charset="0"/>
                <a:sym typeface="Symbol" pitchFamily="18" charset="2"/>
              </a:rPr>
              <a:t>d</a:t>
            </a:r>
          </a:p>
        </p:txBody>
      </p:sp>
      <p:sp>
        <p:nvSpPr>
          <p:cNvPr id="476181" name="Text Box 21"/>
          <p:cNvSpPr txBox="1">
            <a:spLocks noChangeArrowheads="1"/>
          </p:cNvSpPr>
          <p:nvPr/>
        </p:nvSpPr>
        <p:spPr bwMode="auto">
          <a:xfrm>
            <a:off x="2424113" y="2276476"/>
            <a:ext cx="1655762" cy="1685925"/>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0</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E’ </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.E</a:t>
            </a:r>
            <a:endParaRPr lang="en-US" altLang="zh-CN" sz="2000" b="1">
              <a:cs typeface="Times New Roman" pitchFamily="18" charset="0"/>
              <a:sym typeface="Symbol" pitchFamily="18" charset="2"/>
            </a:endParaRPr>
          </a:p>
          <a:p>
            <a:pPr>
              <a:buClrTx/>
              <a:buFont typeface="Wingdings" pitchFamily="2" charset="2"/>
              <a:buNone/>
            </a:pPr>
            <a:r>
              <a:rPr lang="en-US" altLang="zh-CN" sz="2000" b="1" i="1">
                <a:cs typeface="Times New Roman" pitchFamily="18" charset="0"/>
                <a:sym typeface="Symbol" pitchFamily="18" charset="2"/>
              </a:rPr>
              <a:t>     E </a:t>
            </a:r>
            <a:r>
              <a:rPr lang="en-US" altLang="zh-CN" sz="2000" b="1">
                <a:ea typeface="华文行楷" pitchFamily="2" charset="-122"/>
                <a:cs typeface="Times New Roman" pitchFamily="18" charset="0"/>
                <a:sym typeface="Symbol" pitchFamily="18" charset="2"/>
              </a:rPr>
              <a:t> </a:t>
            </a:r>
            <a:r>
              <a:rPr lang="en-US" altLang="zh-CN" sz="2000" b="1" i="1">
                <a:sym typeface="Symbol" pitchFamily="18" charset="2"/>
              </a:rPr>
              <a:t>.</a:t>
            </a:r>
            <a:r>
              <a:rPr lang="en-US" altLang="zh-CN" sz="2000" b="1" i="1">
                <a:ea typeface="华文行楷" pitchFamily="2" charset="-122"/>
                <a:sym typeface="Symbol" pitchFamily="18" charset="2"/>
              </a:rPr>
              <a:t>E+T </a:t>
            </a:r>
          </a:p>
          <a:p>
            <a:pPr>
              <a:buClrTx/>
              <a:buFont typeface="Wingdings" pitchFamily="2" charset="2"/>
              <a:buNone/>
            </a:pPr>
            <a:r>
              <a:rPr lang="en-US" altLang="zh-CN" sz="2000" b="1">
                <a:sym typeface="Symbol" pitchFamily="18" charset="2"/>
              </a:rPr>
              <a:t>     </a:t>
            </a:r>
            <a:r>
              <a:rPr lang="en-US" altLang="zh-CN" sz="2000" b="1" i="1">
                <a:sym typeface="Symbol" pitchFamily="18" charset="2"/>
              </a:rPr>
              <a:t>E </a:t>
            </a:r>
            <a:r>
              <a:rPr lang="en-US" altLang="zh-CN" sz="2000" b="1">
                <a:sym typeface="Symbol" pitchFamily="18" charset="2"/>
              </a:rPr>
              <a:t></a:t>
            </a:r>
            <a:r>
              <a:rPr lang="en-US" altLang="zh-CN" sz="2000" b="1" i="1">
                <a:sym typeface="Symbol" pitchFamily="18" charset="2"/>
              </a:rPr>
              <a:t> .T</a:t>
            </a:r>
            <a:r>
              <a:rPr lang="en-US" altLang="zh-CN" sz="2000" b="1" i="1">
                <a:ea typeface="华文行楷" pitchFamily="2" charset="-122"/>
                <a:sym typeface="Symbol" pitchFamily="18" charset="2"/>
              </a:rPr>
              <a:t> </a:t>
            </a:r>
          </a:p>
          <a:p>
            <a:pPr>
              <a:buClrTx/>
              <a:buFont typeface="Wingdings" pitchFamily="2" charset="2"/>
              <a:buNone/>
            </a:pPr>
            <a:r>
              <a:rPr lang="en-US" altLang="zh-CN" sz="2000" b="1">
                <a:sym typeface="Symbol" pitchFamily="18" charset="2"/>
              </a:rPr>
              <a:t>     </a:t>
            </a:r>
            <a:r>
              <a:rPr lang="en-US" altLang="zh-CN" sz="2000" b="1" i="1">
                <a:sym typeface="Symbol" pitchFamily="18" charset="2"/>
              </a:rPr>
              <a:t>T </a:t>
            </a:r>
            <a:r>
              <a:rPr lang="en-US" altLang="zh-CN" sz="2000" b="1">
                <a:ea typeface="华文行楷" pitchFamily="2" charset="-122"/>
                <a:sym typeface="Symbol" pitchFamily="18" charset="2"/>
              </a:rPr>
              <a:t></a:t>
            </a:r>
            <a:r>
              <a:rPr lang="en-US" altLang="zh-CN" sz="2000" b="1" i="1">
                <a:ea typeface="华文行楷" pitchFamily="2" charset="-122"/>
                <a:sym typeface="Symbol" pitchFamily="18" charset="2"/>
              </a:rPr>
              <a:t> .(E)</a:t>
            </a:r>
          </a:p>
          <a:p>
            <a:pPr>
              <a:buClrTx/>
              <a:buFont typeface="Wingdings" pitchFamily="2" charset="2"/>
              <a:buNone/>
            </a:pPr>
            <a:r>
              <a:rPr lang="en-US" altLang="zh-CN" sz="2000" b="1">
                <a:sym typeface="Symbol" pitchFamily="18" charset="2"/>
              </a:rPr>
              <a:t>     </a:t>
            </a:r>
            <a:r>
              <a:rPr lang="en-US" altLang="zh-CN" sz="2000" b="1" i="1">
                <a:sym typeface="Symbol" pitchFamily="18" charset="2"/>
              </a:rPr>
              <a:t>T </a:t>
            </a:r>
            <a:r>
              <a:rPr lang="en-US" altLang="zh-CN" sz="2000" b="1">
                <a:sym typeface="Symbol" pitchFamily="18" charset="2"/>
              </a:rPr>
              <a:t> .</a:t>
            </a:r>
            <a:r>
              <a:rPr lang="en-US" altLang="zh-CN" sz="2000" b="1" i="1">
                <a:sym typeface="Symbol" pitchFamily="18" charset="2"/>
              </a:rPr>
              <a:t>d</a:t>
            </a:r>
          </a:p>
        </p:txBody>
      </p:sp>
      <p:sp>
        <p:nvSpPr>
          <p:cNvPr id="476183" name="Text Box 23"/>
          <p:cNvSpPr txBox="1">
            <a:spLocks noChangeArrowheads="1"/>
          </p:cNvSpPr>
          <p:nvPr/>
        </p:nvSpPr>
        <p:spPr bwMode="auto">
          <a:xfrm>
            <a:off x="2424113" y="4724401"/>
            <a:ext cx="1655762" cy="1685925"/>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4</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T </a:t>
            </a:r>
            <a:r>
              <a:rPr lang="en-US" altLang="zh-CN" sz="2000" b="1">
                <a:cs typeface="Times New Roman" pitchFamily="18" charset="0"/>
                <a:sym typeface="Symbol" pitchFamily="18" charset="2"/>
              </a:rPr>
              <a:t></a:t>
            </a:r>
            <a:r>
              <a:rPr lang="en-US" altLang="zh-CN" sz="2000" b="1" i="1">
                <a:cs typeface="Times New Roman" pitchFamily="18" charset="0"/>
                <a:sym typeface="Symbol" pitchFamily="18" charset="2"/>
              </a:rPr>
              <a:t> (.E)</a:t>
            </a:r>
            <a:endParaRPr lang="en-US" altLang="zh-CN" sz="2000" b="1">
              <a:cs typeface="Times New Roman" pitchFamily="18" charset="0"/>
              <a:sym typeface="Symbol" pitchFamily="18" charset="2"/>
            </a:endParaRPr>
          </a:p>
          <a:p>
            <a:pPr>
              <a:buClrTx/>
              <a:buFont typeface="Wingdings" pitchFamily="2" charset="2"/>
              <a:buNone/>
            </a:pPr>
            <a:r>
              <a:rPr lang="en-US" altLang="zh-CN" sz="2000" b="1" i="1">
                <a:cs typeface="Times New Roman" pitchFamily="18" charset="0"/>
                <a:sym typeface="Symbol" pitchFamily="18" charset="2"/>
              </a:rPr>
              <a:t>     E </a:t>
            </a:r>
            <a:r>
              <a:rPr lang="en-US" altLang="zh-CN" sz="2000" b="1">
                <a:ea typeface="华文行楷" pitchFamily="2" charset="-122"/>
                <a:cs typeface="Times New Roman" pitchFamily="18" charset="0"/>
                <a:sym typeface="Symbol" pitchFamily="18" charset="2"/>
              </a:rPr>
              <a:t> </a:t>
            </a:r>
            <a:r>
              <a:rPr lang="en-US" altLang="zh-CN" sz="2000" b="1" i="1">
                <a:sym typeface="Symbol" pitchFamily="18" charset="2"/>
              </a:rPr>
              <a:t>.</a:t>
            </a:r>
            <a:r>
              <a:rPr lang="en-US" altLang="zh-CN" sz="2000" b="1" i="1">
                <a:ea typeface="华文行楷" pitchFamily="2" charset="-122"/>
                <a:sym typeface="Symbol" pitchFamily="18" charset="2"/>
              </a:rPr>
              <a:t>E+T </a:t>
            </a:r>
          </a:p>
          <a:p>
            <a:pPr>
              <a:buClrTx/>
              <a:buFont typeface="Wingdings" pitchFamily="2" charset="2"/>
              <a:buNone/>
            </a:pPr>
            <a:r>
              <a:rPr lang="en-US" altLang="zh-CN" sz="2000" b="1">
                <a:sym typeface="Symbol" pitchFamily="18" charset="2"/>
              </a:rPr>
              <a:t>     </a:t>
            </a:r>
            <a:r>
              <a:rPr lang="en-US" altLang="zh-CN" sz="2000" b="1" i="1">
                <a:sym typeface="Symbol" pitchFamily="18" charset="2"/>
              </a:rPr>
              <a:t>E </a:t>
            </a:r>
            <a:r>
              <a:rPr lang="en-US" altLang="zh-CN" sz="2000" b="1">
                <a:sym typeface="Symbol" pitchFamily="18" charset="2"/>
              </a:rPr>
              <a:t></a:t>
            </a:r>
            <a:r>
              <a:rPr lang="en-US" altLang="zh-CN" sz="2000" b="1" i="1">
                <a:sym typeface="Symbol" pitchFamily="18" charset="2"/>
              </a:rPr>
              <a:t> .T</a:t>
            </a:r>
            <a:r>
              <a:rPr lang="en-US" altLang="zh-CN" sz="2000" b="1" i="1">
                <a:ea typeface="华文行楷" pitchFamily="2" charset="-122"/>
                <a:sym typeface="Symbol" pitchFamily="18" charset="2"/>
              </a:rPr>
              <a:t> </a:t>
            </a:r>
          </a:p>
          <a:p>
            <a:pPr>
              <a:buClrTx/>
              <a:buFont typeface="Wingdings" pitchFamily="2" charset="2"/>
              <a:buNone/>
            </a:pPr>
            <a:r>
              <a:rPr lang="en-US" altLang="zh-CN" sz="2000" b="1">
                <a:sym typeface="Symbol" pitchFamily="18" charset="2"/>
              </a:rPr>
              <a:t>     </a:t>
            </a:r>
            <a:r>
              <a:rPr lang="en-US" altLang="zh-CN" sz="2000" b="1" i="1">
                <a:sym typeface="Symbol" pitchFamily="18" charset="2"/>
              </a:rPr>
              <a:t>T </a:t>
            </a:r>
            <a:r>
              <a:rPr lang="en-US" altLang="zh-CN" sz="2000" b="1">
                <a:ea typeface="华文行楷" pitchFamily="2" charset="-122"/>
                <a:sym typeface="Symbol" pitchFamily="18" charset="2"/>
              </a:rPr>
              <a:t></a:t>
            </a:r>
            <a:r>
              <a:rPr lang="en-US" altLang="zh-CN" sz="2000" b="1" i="1">
                <a:ea typeface="华文行楷" pitchFamily="2" charset="-122"/>
                <a:sym typeface="Symbol" pitchFamily="18" charset="2"/>
              </a:rPr>
              <a:t> .( E )</a:t>
            </a:r>
          </a:p>
          <a:p>
            <a:pPr>
              <a:buClrTx/>
              <a:buFont typeface="Wingdings" pitchFamily="2" charset="2"/>
              <a:buNone/>
            </a:pPr>
            <a:r>
              <a:rPr lang="en-US" altLang="zh-CN" sz="2000" b="1">
                <a:sym typeface="Symbol" pitchFamily="18" charset="2"/>
              </a:rPr>
              <a:t>     </a:t>
            </a:r>
            <a:r>
              <a:rPr lang="en-US" altLang="zh-CN" sz="2000" b="1" i="1">
                <a:sym typeface="Symbol" pitchFamily="18" charset="2"/>
              </a:rPr>
              <a:t>T </a:t>
            </a:r>
            <a:r>
              <a:rPr lang="en-US" altLang="zh-CN" sz="2000" b="1">
                <a:sym typeface="Symbol" pitchFamily="18" charset="2"/>
              </a:rPr>
              <a:t> .</a:t>
            </a:r>
            <a:r>
              <a:rPr lang="en-US" altLang="zh-CN" sz="2000" b="1" i="1">
                <a:sym typeface="Symbol" pitchFamily="18" charset="2"/>
              </a:rPr>
              <a:t>d</a:t>
            </a:r>
          </a:p>
        </p:txBody>
      </p:sp>
      <p:sp>
        <p:nvSpPr>
          <p:cNvPr id="476184" name="Text Box 24"/>
          <p:cNvSpPr txBox="1">
            <a:spLocks noChangeArrowheads="1"/>
          </p:cNvSpPr>
          <p:nvPr/>
        </p:nvSpPr>
        <p:spPr bwMode="auto">
          <a:xfrm>
            <a:off x="4656138" y="2349500"/>
            <a:ext cx="1655762" cy="707886"/>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1</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E’ </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E.</a:t>
            </a:r>
            <a:endParaRPr lang="en-US" altLang="zh-CN" sz="2000" b="1">
              <a:cs typeface="Times New Roman" pitchFamily="18" charset="0"/>
              <a:sym typeface="Symbol" pitchFamily="18" charset="2"/>
            </a:endParaRPr>
          </a:p>
          <a:p>
            <a:pPr>
              <a:buClrTx/>
              <a:buFont typeface="Wingdings" pitchFamily="2" charset="2"/>
              <a:buNone/>
            </a:pPr>
            <a:r>
              <a:rPr lang="en-US" altLang="zh-CN" sz="2000" b="1" i="1">
                <a:cs typeface="Times New Roman" pitchFamily="18" charset="0"/>
                <a:sym typeface="Symbol" pitchFamily="18" charset="2"/>
              </a:rPr>
              <a:t>     E </a:t>
            </a:r>
            <a:r>
              <a:rPr lang="en-US" altLang="zh-CN" sz="2000" b="1">
                <a:ea typeface="华文行楷" pitchFamily="2" charset="-122"/>
                <a:cs typeface="Times New Roman" pitchFamily="18" charset="0"/>
                <a:sym typeface="Symbol" pitchFamily="18" charset="2"/>
              </a:rPr>
              <a:t> </a:t>
            </a:r>
            <a:r>
              <a:rPr lang="en-US" altLang="zh-CN" sz="2000" b="1" i="1">
                <a:ea typeface="华文行楷" pitchFamily="2" charset="-122"/>
                <a:cs typeface="Times New Roman" pitchFamily="18" charset="0"/>
                <a:sym typeface="Symbol" pitchFamily="18" charset="2"/>
              </a:rPr>
              <a:t>E.+T </a:t>
            </a:r>
            <a:endParaRPr lang="en-US" altLang="zh-CN" sz="2000" b="1" i="1">
              <a:cs typeface="Times New Roman" pitchFamily="18" charset="0"/>
              <a:sym typeface="Symbol" pitchFamily="18" charset="2"/>
            </a:endParaRPr>
          </a:p>
        </p:txBody>
      </p:sp>
      <p:sp>
        <p:nvSpPr>
          <p:cNvPr id="476185" name="Text Box 25"/>
          <p:cNvSpPr txBox="1">
            <a:spLocks noChangeArrowheads="1"/>
          </p:cNvSpPr>
          <p:nvPr/>
        </p:nvSpPr>
        <p:spPr bwMode="auto">
          <a:xfrm>
            <a:off x="4656138" y="3322638"/>
            <a:ext cx="1655762" cy="400110"/>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2</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E </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T.</a:t>
            </a:r>
            <a:endParaRPr lang="en-US" altLang="zh-CN" sz="2000" b="1">
              <a:cs typeface="Times New Roman" pitchFamily="18" charset="0"/>
              <a:sym typeface="Symbol" pitchFamily="18" charset="2"/>
            </a:endParaRPr>
          </a:p>
        </p:txBody>
      </p:sp>
      <p:sp>
        <p:nvSpPr>
          <p:cNvPr id="476186" name="Text Box 26"/>
          <p:cNvSpPr txBox="1">
            <a:spLocks noChangeArrowheads="1"/>
          </p:cNvSpPr>
          <p:nvPr/>
        </p:nvSpPr>
        <p:spPr bwMode="auto">
          <a:xfrm>
            <a:off x="4656138" y="4005263"/>
            <a:ext cx="1655762" cy="400110"/>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3</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T </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d.</a:t>
            </a:r>
            <a:endParaRPr lang="en-US" altLang="zh-CN" sz="2000" b="1">
              <a:cs typeface="Times New Roman" pitchFamily="18" charset="0"/>
              <a:sym typeface="Symbol" pitchFamily="18" charset="2"/>
            </a:endParaRPr>
          </a:p>
        </p:txBody>
      </p:sp>
      <p:sp>
        <p:nvSpPr>
          <p:cNvPr id="476187" name="Text Box 27"/>
          <p:cNvSpPr txBox="1">
            <a:spLocks noChangeArrowheads="1"/>
          </p:cNvSpPr>
          <p:nvPr/>
        </p:nvSpPr>
        <p:spPr bwMode="auto">
          <a:xfrm>
            <a:off x="4656138" y="4724400"/>
            <a:ext cx="1655762" cy="707886"/>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5</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T </a:t>
            </a:r>
            <a:r>
              <a:rPr lang="en-US" altLang="zh-CN" sz="2000" b="1">
                <a:cs typeface="Times New Roman" pitchFamily="18" charset="0"/>
                <a:sym typeface="Symbol" pitchFamily="18" charset="2"/>
              </a:rPr>
              <a:t></a:t>
            </a:r>
            <a:r>
              <a:rPr lang="en-US" altLang="zh-CN" sz="2000" b="1" i="1">
                <a:cs typeface="Times New Roman" pitchFamily="18" charset="0"/>
                <a:sym typeface="Symbol" pitchFamily="18" charset="2"/>
              </a:rPr>
              <a:t> (E.)</a:t>
            </a:r>
            <a:endParaRPr lang="en-US" altLang="zh-CN" sz="2000" b="1">
              <a:cs typeface="Times New Roman" pitchFamily="18" charset="0"/>
              <a:sym typeface="Symbol" pitchFamily="18" charset="2"/>
            </a:endParaRPr>
          </a:p>
          <a:p>
            <a:pPr>
              <a:buClrTx/>
              <a:buFont typeface="Wingdings" pitchFamily="2" charset="2"/>
              <a:buNone/>
            </a:pPr>
            <a:r>
              <a:rPr lang="en-US" altLang="zh-CN" sz="2000" b="1" i="1">
                <a:cs typeface="Times New Roman" pitchFamily="18" charset="0"/>
                <a:sym typeface="Symbol" pitchFamily="18" charset="2"/>
              </a:rPr>
              <a:t>     E </a:t>
            </a:r>
            <a:r>
              <a:rPr lang="en-US" altLang="zh-CN" sz="2000" b="1">
                <a:ea typeface="华文行楷" pitchFamily="2" charset="-122"/>
                <a:cs typeface="Times New Roman" pitchFamily="18" charset="0"/>
                <a:sym typeface="Symbol" pitchFamily="18" charset="2"/>
              </a:rPr>
              <a:t> </a:t>
            </a:r>
            <a:r>
              <a:rPr lang="en-US" altLang="zh-CN" sz="2000" b="1" i="1">
                <a:ea typeface="华文行楷" pitchFamily="2" charset="-122"/>
                <a:cs typeface="Times New Roman" pitchFamily="18" charset="0"/>
                <a:sym typeface="Symbol" pitchFamily="18" charset="2"/>
              </a:rPr>
              <a:t>E.+T </a:t>
            </a:r>
          </a:p>
        </p:txBody>
      </p:sp>
      <p:sp>
        <p:nvSpPr>
          <p:cNvPr id="476188" name="Text Box 28"/>
          <p:cNvSpPr txBox="1">
            <a:spLocks noChangeArrowheads="1"/>
          </p:cNvSpPr>
          <p:nvPr/>
        </p:nvSpPr>
        <p:spPr bwMode="auto">
          <a:xfrm>
            <a:off x="4583114" y="5564188"/>
            <a:ext cx="503237" cy="369332"/>
          </a:xfrm>
          <a:prstGeom prst="rect">
            <a:avLst/>
          </a:prstGeom>
          <a:noFill/>
          <a:ln w="9525">
            <a:no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2</a:t>
            </a:r>
            <a:endParaRPr lang="en-US" altLang="zh-CN" sz="2000" b="1">
              <a:cs typeface="Times New Roman" pitchFamily="18" charset="0"/>
              <a:sym typeface="Symbol" pitchFamily="18" charset="2"/>
            </a:endParaRPr>
          </a:p>
        </p:txBody>
      </p:sp>
      <p:sp>
        <p:nvSpPr>
          <p:cNvPr id="476189" name="Text Box 29"/>
          <p:cNvSpPr txBox="1">
            <a:spLocks noChangeArrowheads="1"/>
          </p:cNvSpPr>
          <p:nvPr/>
        </p:nvSpPr>
        <p:spPr bwMode="auto">
          <a:xfrm>
            <a:off x="4583114" y="5949950"/>
            <a:ext cx="503237" cy="369332"/>
          </a:xfrm>
          <a:prstGeom prst="rect">
            <a:avLst/>
          </a:prstGeom>
          <a:noFill/>
          <a:ln w="9525">
            <a:no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3</a:t>
            </a:r>
            <a:endParaRPr lang="en-US" altLang="zh-CN" sz="2000" b="1">
              <a:cs typeface="Times New Roman" pitchFamily="18" charset="0"/>
              <a:sym typeface="Symbol" pitchFamily="18" charset="2"/>
            </a:endParaRPr>
          </a:p>
        </p:txBody>
      </p:sp>
      <p:sp>
        <p:nvSpPr>
          <p:cNvPr id="476190" name="Text Box 30"/>
          <p:cNvSpPr txBox="1">
            <a:spLocks noChangeArrowheads="1"/>
          </p:cNvSpPr>
          <p:nvPr/>
        </p:nvSpPr>
        <p:spPr bwMode="auto">
          <a:xfrm>
            <a:off x="6888163" y="3357564"/>
            <a:ext cx="1657350" cy="1015663"/>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6</a:t>
            </a:r>
            <a:r>
              <a:rPr lang="en-US" altLang="zh-CN" sz="2000" b="1">
                <a:cs typeface="Times New Roman" pitchFamily="18" charset="0"/>
                <a:sym typeface="Symbol" pitchFamily="18" charset="2"/>
              </a:rPr>
              <a:t>:</a:t>
            </a:r>
            <a:r>
              <a:rPr lang="en-US" altLang="zh-CN" sz="2000" b="1" i="1">
                <a:cs typeface="Times New Roman" pitchFamily="18" charset="0"/>
                <a:sym typeface="Symbol" pitchFamily="18" charset="2"/>
              </a:rPr>
              <a:t> E </a:t>
            </a:r>
            <a:r>
              <a:rPr lang="en-US" altLang="zh-CN" sz="2000" b="1">
                <a:ea typeface="华文行楷" pitchFamily="2" charset="-122"/>
                <a:cs typeface="Times New Roman" pitchFamily="18" charset="0"/>
                <a:sym typeface="Symbol" pitchFamily="18" charset="2"/>
              </a:rPr>
              <a:t> </a:t>
            </a:r>
            <a:r>
              <a:rPr lang="en-US" altLang="zh-CN" sz="2000" b="1" i="1">
                <a:ea typeface="华文行楷" pitchFamily="2" charset="-122"/>
                <a:cs typeface="Times New Roman" pitchFamily="18" charset="0"/>
                <a:sym typeface="Symbol" pitchFamily="18" charset="2"/>
              </a:rPr>
              <a:t>E+.T </a:t>
            </a:r>
          </a:p>
          <a:p>
            <a:pPr>
              <a:buClrTx/>
              <a:buFont typeface="Wingdings" pitchFamily="2" charset="2"/>
              <a:buNone/>
            </a:pPr>
            <a:r>
              <a:rPr lang="en-US" altLang="zh-CN" sz="2000" b="1" i="1">
                <a:cs typeface="Times New Roman" pitchFamily="18" charset="0"/>
                <a:sym typeface="Symbol" pitchFamily="18" charset="2"/>
              </a:rPr>
              <a:t>     T </a:t>
            </a:r>
            <a:r>
              <a:rPr lang="en-US" altLang="zh-CN" sz="2000" b="1">
                <a:ea typeface="华文行楷" pitchFamily="2" charset="-122"/>
                <a:cs typeface="Times New Roman" pitchFamily="18" charset="0"/>
                <a:sym typeface="Symbol" pitchFamily="18" charset="2"/>
              </a:rPr>
              <a:t></a:t>
            </a:r>
            <a:r>
              <a:rPr lang="en-US" altLang="zh-CN" sz="2000" b="1" i="1">
                <a:ea typeface="华文行楷" pitchFamily="2" charset="-122"/>
                <a:cs typeface="Times New Roman" pitchFamily="18" charset="0"/>
                <a:sym typeface="Symbol" pitchFamily="18" charset="2"/>
              </a:rPr>
              <a:t> .( E )</a:t>
            </a:r>
          </a:p>
          <a:p>
            <a:pPr>
              <a:buClrTx/>
              <a:buFont typeface="Wingdings" pitchFamily="2" charset="2"/>
              <a:buNone/>
            </a:pP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T </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d</a:t>
            </a:r>
          </a:p>
        </p:txBody>
      </p:sp>
      <p:sp>
        <p:nvSpPr>
          <p:cNvPr id="476191" name="Text Box 31"/>
          <p:cNvSpPr txBox="1">
            <a:spLocks noChangeArrowheads="1"/>
          </p:cNvSpPr>
          <p:nvPr/>
        </p:nvSpPr>
        <p:spPr bwMode="auto">
          <a:xfrm>
            <a:off x="6888163" y="5013325"/>
            <a:ext cx="1441450" cy="400110"/>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7</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T </a:t>
            </a:r>
            <a:r>
              <a:rPr lang="en-US" altLang="zh-CN" sz="2000" b="1">
                <a:cs typeface="Times New Roman" pitchFamily="18" charset="0"/>
                <a:sym typeface="Symbol" pitchFamily="18" charset="2"/>
              </a:rPr>
              <a:t></a:t>
            </a:r>
            <a:r>
              <a:rPr lang="en-US" altLang="zh-CN" sz="2000" b="1" i="1">
                <a:cs typeface="Times New Roman" pitchFamily="18" charset="0"/>
                <a:sym typeface="Symbol" pitchFamily="18" charset="2"/>
              </a:rPr>
              <a:t> (E).</a:t>
            </a:r>
            <a:endParaRPr lang="en-US" altLang="zh-CN" sz="2000" b="1" i="1">
              <a:ea typeface="华文行楷" pitchFamily="2" charset="-122"/>
              <a:cs typeface="Times New Roman" pitchFamily="18" charset="0"/>
              <a:sym typeface="Symbol" pitchFamily="18" charset="2"/>
            </a:endParaRPr>
          </a:p>
        </p:txBody>
      </p:sp>
      <p:sp>
        <p:nvSpPr>
          <p:cNvPr id="476192" name="Text Box 32"/>
          <p:cNvSpPr txBox="1">
            <a:spLocks noChangeArrowheads="1"/>
          </p:cNvSpPr>
          <p:nvPr/>
        </p:nvSpPr>
        <p:spPr bwMode="auto">
          <a:xfrm>
            <a:off x="6816725" y="5589588"/>
            <a:ext cx="503238" cy="369332"/>
          </a:xfrm>
          <a:prstGeom prst="rect">
            <a:avLst/>
          </a:prstGeom>
          <a:noFill/>
          <a:ln w="9525">
            <a:no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6</a:t>
            </a:r>
            <a:endParaRPr lang="en-US" altLang="zh-CN" sz="2000" b="1">
              <a:cs typeface="Times New Roman" pitchFamily="18" charset="0"/>
              <a:sym typeface="Symbol" pitchFamily="18" charset="2"/>
            </a:endParaRPr>
          </a:p>
        </p:txBody>
      </p:sp>
      <p:sp>
        <p:nvSpPr>
          <p:cNvPr id="476193" name="Text Box 33"/>
          <p:cNvSpPr txBox="1">
            <a:spLocks noChangeArrowheads="1"/>
          </p:cNvSpPr>
          <p:nvPr/>
        </p:nvSpPr>
        <p:spPr bwMode="auto">
          <a:xfrm>
            <a:off x="9120189" y="3644900"/>
            <a:ext cx="1296987" cy="707886"/>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8</a:t>
            </a:r>
            <a:r>
              <a:rPr lang="en-US" altLang="zh-CN" sz="2000" b="1">
                <a:cs typeface="Times New Roman" pitchFamily="18" charset="0"/>
                <a:sym typeface="Symbol" pitchFamily="18" charset="2"/>
              </a:rPr>
              <a:t>:</a:t>
            </a:r>
            <a:r>
              <a:rPr lang="en-US" altLang="zh-CN" sz="2000" b="1" i="1">
                <a:cs typeface="Times New Roman" pitchFamily="18" charset="0"/>
                <a:sym typeface="Symbol" pitchFamily="18" charset="2"/>
              </a:rPr>
              <a:t> </a:t>
            </a:r>
          </a:p>
          <a:p>
            <a:pPr>
              <a:buClrTx/>
              <a:buFont typeface="Wingdings" pitchFamily="2" charset="2"/>
              <a:buNone/>
            </a:pPr>
            <a:r>
              <a:rPr lang="en-US" altLang="zh-CN" sz="2000" b="1" i="1">
                <a:cs typeface="Times New Roman" pitchFamily="18" charset="0"/>
                <a:sym typeface="Symbol" pitchFamily="18" charset="2"/>
              </a:rPr>
              <a:t>E </a:t>
            </a:r>
            <a:r>
              <a:rPr lang="en-US" altLang="zh-CN" sz="2000" b="1">
                <a:ea typeface="华文行楷" pitchFamily="2" charset="-122"/>
                <a:cs typeface="Times New Roman" pitchFamily="18" charset="0"/>
                <a:sym typeface="Symbol" pitchFamily="18" charset="2"/>
              </a:rPr>
              <a:t> </a:t>
            </a:r>
            <a:r>
              <a:rPr lang="en-US" altLang="zh-CN" sz="2000" b="1" i="1">
                <a:ea typeface="华文行楷" pitchFamily="2" charset="-122"/>
                <a:cs typeface="Times New Roman" pitchFamily="18" charset="0"/>
                <a:sym typeface="Symbol" pitchFamily="18" charset="2"/>
              </a:rPr>
              <a:t>E+T. </a:t>
            </a:r>
            <a:endParaRPr lang="en-US" altLang="zh-CN" sz="2000" b="1" i="1">
              <a:cs typeface="Times New Roman" pitchFamily="18" charset="0"/>
              <a:sym typeface="Symbol" pitchFamily="18" charset="2"/>
            </a:endParaRPr>
          </a:p>
        </p:txBody>
      </p:sp>
      <p:sp>
        <p:nvSpPr>
          <p:cNvPr id="476194" name="Text Box 34"/>
          <p:cNvSpPr txBox="1">
            <a:spLocks noChangeArrowheads="1"/>
          </p:cNvSpPr>
          <p:nvPr/>
        </p:nvSpPr>
        <p:spPr bwMode="auto">
          <a:xfrm>
            <a:off x="9121775" y="4700588"/>
            <a:ext cx="503238" cy="369332"/>
          </a:xfrm>
          <a:prstGeom prst="rect">
            <a:avLst/>
          </a:prstGeom>
          <a:noFill/>
          <a:ln w="9525">
            <a:no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4</a:t>
            </a:r>
            <a:endParaRPr lang="en-US" altLang="zh-CN" sz="2000" b="1">
              <a:cs typeface="Times New Roman" pitchFamily="18" charset="0"/>
              <a:sym typeface="Symbol" pitchFamily="18" charset="2"/>
            </a:endParaRPr>
          </a:p>
        </p:txBody>
      </p:sp>
      <p:sp>
        <p:nvSpPr>
          <p:cNvPr id="476195" name="Text Box 35"/>
          <p:cNvSpPr txBox="1">
            <a:spLocks noChangeArrowheads="1"/>
          </p:cNvSpPr>
          <p:nvPr/>
        </p:nvSpPr>
        <p:spPr bwMode="auto">
          <a:xfrm>
            <a:off x="8904289" y="5419725"/>
            <a:ext cx="503237" cy="369332"/>
          </a:xfrm>
          <a:prstGeom prst="rect">
            <a:avLst/>
          </a:prstGeom>
          <a:noFill/>
          <a:ln w="9525">
            <a:no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3</a:t>
            </a:r>
            <a:endParaRPr lang="en-US" altLang="zh-CN" sz="2000" b="1">
              <a:cs typeface="Times New Roman" pitchFamily="18" charset="0"/>
              <a:sym typeface="Symbol" pitchFamily="18" charset="2"/>
            </a:endParaRPr>
          </a:p>
        </p:txBody>
      </p:sp>
      <p:sp>
        <p:nvSpPr>
          <p:cNvPr id="476197" name="Line 37"/>
          <p:cNvSpPr>
            <a:spLocks noChangeShapeType="1"/>
          </p:cNvSpPr>
          <p:nvPr/>
        </p:nvSpPr>
        <p:spPr bwMode="auto">
          <a:xfrm>
            <a:off x="3216275" y="4005264"/>
            <a:ext cx="0" cy="719137"/>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198" name="Rectangle 38"/>
          <p:cNvSpPr>
            <a:spLocks noChangeArrowheads="1"/>
          </p:cNvSpPr>
          <p:nvPr/>
        </p:nvSpPr>
        <p:spPr bwMode="auto">
          <a:xfrm>
            <a:off x="2947989" y="4111626"/>
            <a:ext cx="268287"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a:t>
            </a:r>
          </a:p>
        </p:txBody>
      </p:sp>
      <p:sp>
        <p:nvSpPr>
          <p:cNvPr id="476199" name="Rectangle 39"/>
          <p:cNvSpPr>
            <a:spLocks noChangeArrowheads="1"/>
          </p:cNvSpPr>
          <p:nvPr/>
        </p:nvSpPr>
        <p:spPr bwMode="auto">
          <a:xfrm>
            <a:off x="4151313" y="2384425"/>
            <a:ext cx="293670"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E</a:t>
            </a:r>
          </a:p>
        </p:txBody>
      </p:sp>
      <p:sp>
        <p:nvSpPr>
          <p:cNvPr id="476200" name="Rectangle 40"/>
          <p:cNvSpPr>
            <a:spLocks noChangeArrowheads="1"/>
          </p:cNvSpPr>
          <p:nvPr/>
        </p:nvSpPr>
        <p:spPr bwMode="auto">
          <a:xfrm>
            <a:off x="4151313" y="3141663"/>
            <a:ext cx="293670"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T</a:t>
            </a:r>
          </a:p>
        </p:txBody>
      </p:sp>
      <p:sp>
        <p:nvSpPr>
          <p:cNvPr id="476201" name="Rectangle 41"/>
          <p:cNvSpPr>
            <a:spLocks noChangeArrowheads="1"/>
          </p:cNvSpPr>
          <p:nvPr/>
        </p:nvSpPr>
        <p:spPr bwMode="auto">
          <a:xfrm>
            <a:off x="4257675" y="3789363"/>
            <a:ext cx="308098"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d</a:t>
            </a:r>
          </a:p>
        </p:txBody>
      </p:sp>
      <p:sp>
        <p:nvSpPr>
          <p:cNvPr id="476202" name="Line 42"/>
          <p:cNvSpPr>
            <a:spLocks noChangeShapeType="1"/>
          </p:cNvSpPr>
          <p:nvPr/>
        </p:nvSpPr>
        <p:spPr bwMode="auto">
          <a:xfrm>
            <a:off x="4079876" y="2708275"/>
            <a:ext cx="576263" cy="0"/>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03" name="Line 43"/>
          <p:cNvSpPr>
            <a:spLocks noChangeShapeType="1"/>
          </p:cNvSpPr>
          <p:nvPr/>
        </p:nvSpPr>
        <p:spPr bwMode="auto">
          <a:xfrm>
            <a:off x="4079876" y="3500438"/>
            <a:ext cx="576263" cy="0"/>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04" name="Line 44"/>
          <p:cNvSpPr>
            <a:spLocks noChangeShapeType="1"/>
          </p:cNvSpPr>
          <p:nvPr/>
        </p:nvSpPr>
        <p:spPr bwMode="auto">
          <a:xfrm>
            <a:off x="4079876" y="3933826"/>
            <a:ext cx="576263" cy="358775"/>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05" name="Rectangle 45"/>
          <p:cNvSpPr>
            <a:spLocks noChangeArrowheads="1"/>
          </p:cNvSpPr>
          <p:nvPr/>
        </p:nvSpPr>
        <p:spPr bwMode="auto">
          <a:xfrm>
            <a:off x="4151313" y="4760913"/>
            <a:ext cx="293670"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E</a:t>
            </a:r>
          </a:p>
        </p:txBody>
      </p:sp>
      <p:sp>
        <p:nvSpPr>
          <p:cNvPr id="476206" name="Line 46"/>
          <p:cNvSpPr>
            <a:spLocks noChangeShapeType="1"/>
          </p:cNvSpPr>
          <p:nvPr/>
        </p:nvSpPr>
        <p:spPr bwMode="auto">
          <a:xfrm>
            <a:off x="4079876" y="5084763"/>
            <a:ext cx="576263" cy="0"/>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07" name="Rectangle 47"/>
          <p:cNvSpPr>
            <a:spLocks noChangeArrowheads="1"/>
          </p:cNvSpPr>
          <p:nvPr/>
        </p:nvSpPr>
        <p:spPr bwMode="auto">
          <a:xfrm>
            <a:off x="4151313" y="5445125"/>
            <a:ext cx="293670"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T</a:t>
            </a:r>
          </a:p>
        </p:txBody>
      </p:sp>
      <p:sp>
        <p:nvSpPr>
          <p:cNvPr id="476208" name="Line 48"/>
          <p:cNvSpPr>
            <a:spLocks noChangeShapeType="1"/>
          </p:cNvSpPr>
          <p:nvPr/>
        </p:nvSpPr>
        <p:spPr bwMode="auto">
          <a:xfrm>
            <a:off x="4079876" y="5803900"/>
            <a:ext cx="576263" cy="0"/>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09" name="Rectangle 49"/>
          <p:cNvSpPr>
            <a:spLocks noChangeArrowheads="1"/>
          </p:cNvSpPr>
          <p:nvPr/>
        </p:nvSpPr>
        <p:spPr bwMode="auto">
          <a:xfrm>
            <a:off x="4151313" y="5876925"/>
            <a:ext cx="308098"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d</a:t>
            </a:r>
          </a:p>
        </p:txBody>
      </p:sp>
      <p:sp>
        <p:nvSpPr>
          <p:cNvPr id="476210" name="Line 50"/>
          <p:cNvSpPr>
            <a:spLocks noChangeShapeType="1"/>
          </p:cNvSpPr>
          <p:nvPr/>
        </p:nvSpPr>
        <p:spPr bwMode="auto">
          <a:xfrm>
            <a:off x="4079876" y="6235700"/>
            <a:ext cx="576263" cy="0"/>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12" name="Arc 52"/>
          <p:cNvSpPr>
            <a:spLocks/>
          </p:cNvSpPr>
          <p:nvPr/>
        </p:nvSpPr>
        <p:spPr bwMode="auto">
          <a:xfrm flipH="1">
            <a:off x="2135189" y="6052622"/>
            <a:ext cx="288925" cy="3693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a:ln>
          <a:effectLst/>
        </p:spPr>
        <p:txBody>
          <a:bodyPr anchor="ctr">
            <a:spAutoFit/>
          </a:bodyPr>
          <a:lstStyle/>
          <a:p>
            <a:endParaRPr lang="zh-CN" altLang="en-US"/>
          </a:p>
        </p:txBody>
      </p:sp>
      <p:sp>
        <p:nvSpPr>
          <p:cNvPr id="476213" name="Arc 53"/>
          <p:cNvSpPr>
            <a:spLocks/>
          </p:cNvSpPr>
          <p:nvPr/>
        </p:nvSpPr>
        <p:spPr bwMode="auto">
          <a:xfrm rot="16200000" flipH="1">
            <a:off x="2135189" y="6341547"/>
            <a:ext cx="288925" cy="3693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a:ln>
          <a:effectLst/>
        </p:spPr>
        <p:txBody>
          <a:bodyPr anchor="ctr">
            <a:spAutoFit/>
          </a:bodyPr>
          <a:lstStyle/>
          <a:p>
            <a:endParaRPr lang="zh-CN" altLang="en-US"/>
          </a:p>
        </p:txBody>
      </p:sp>
      <p:sp>
        <p:nvSpPr>
          <p:cNvPr id="476214" name="Arc 54"/>
          <p:cNvSpPr>
            <a:spLocks/>
          </p:cNvSpPr>
          <p:nvPr/>
        </p:nvSpPr>
        <p:spPr bwMode="auto">
          <a:xfrm rot="10800000" flipH="1">
            <a:off x="2422526" y="6341547"/>
            <a:ext cx="288925" cy="3693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triangle" w="med" len="med"/>
          </a:ln>
          <a:effectLst/>
        </p:spPr>
        <p:txBody>
          <a:bodyPr anchor="ctr">
            <a:spAutoFit/>
          </a:bodyPr>
          <a:lstStyle/>
          <a:p>
            <a:endParaRPr lang="zh-CN" altLang="en-US"/>
          </a:p>
        </p:txBody>
      </p:sp>
      <p:sp>
        <p:nvSpPr>
          <p:cNvPr id="476215" name="Rectangle 55"/>
          <p:cNvSpPr>
            <a:spLocks noChangeArrowheads="1"/>
          </p:cNvSpPr>
          <p:nvPr/>
        </p:nvSpPr>
        <p:spPr bwMode="auto">
          <a:xfrm>
            <a:off x="2063750" y="5734051"/>
            <a:ext cx="268288"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a:t>
            </a:r>
          </a:p>
        </p:txBody>
      </p:sp>
      <p:sp>
        <p:nvSpPr>
          <p:cNvPr id="476216" name="Rectangle 56"/>
          <p:cNvSpPr>
            <a:spLocks noChangeArrowheads="1"/>
          </p:cNvSpPr>
          <p:nvPr/>
        </p:nvSpPr>
        <p:spPr bwMode="auto">
          <a:xfrm>
            <a:off x="6489700" y="2924175"/>
            <a:ext cx="356188"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a:t>
            </a:r>
          </a:p>
        </p:txBody>
      </p:sp>
      <p:sp>
        <p:nvSpPr>
          <p:cNvPr id="476217" name="Line 57"/>
          <p:cNvSpPr>
            <a:spLocks noChangeShapeType="1"/>
          </p:cNvSpPr>
          <p:nvPr/>
        </p:nvSpPr>
        <p:spPr bwMode="auto">
          <a:xfrm>
            <a:off x="6311901" y="3068639"/>
            <a:ext cx="576263" cy="358775"/>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18" name="Rectangle 58"/>
          <p:cNvSpPr>
            <a:spLocks noChangeArrowheads="1"/>
          </p:cNvSpPr>
          <p:nvPr/>
        </p:nvSpPr>
        <p:spPr bwMode="auto">
          <a:xfrm>
            <a:off x="6456364" y="4832351"/>
            <a:ext cx="268287"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a:t>
            </a:r>
          </a:p>
        </p:txBody>
      </p:sp>
      <p:sp>
        <p:nvSpPr>
          <p:cNvPr id="476219" name="Line 59"/>
          <p:cNvSpPr>
            <a:spLocks noChangeShapeType="1"/>
          </p:cNvSpPr>
          <p:nvPr/>
        </p:nvSpPr>
        <p:spPr bwMode="auto">
          <a:xfrm>
            <a:off x="6311901" y="5227638"/>
            <a:ext cx="576263" cy="0"/>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20" name="Rectangle 60"/>
          <p:cNvSpPr>
            <a:spLocks noChangeArrowheads="1"/>
          </p:cNvSpPr>
          <p:nvPr/>
        </p:nvSpPr>
        <p:spPr bwMode="auto">
          <a:xfrm>
            <a:off x="6489700" y="5300663"/>
            <a:ext cx="356188"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a:t>
            </a:r>
          </a:p>
        </p:txBody>
      </p:sp>
      <p:sp>
        <p:nvSpPr>
          <p:cNvPr id="476221" name="Line 61"/>
          <p:cNvSpPr>
            <a:spLocks noChangeShapeType="1"/>
          </p:cNvSpPr>
          <p:nvPr/>
        </p:nvSpPr>
        <p:spPr bwMode="auto">
          <a:xfrm>
            <a:off x="6311901" y="5445126"/>
            <a:ext cx="576263" cy="358775"/>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22" name="Rectangle 62"/>
          <p:cNvSpPr>
            <a:spLocks noChangeArrowheads="1"/>
          </p:cNvSpPr>
          <p:nvPr/>
        </p:nvSpPr>
        <p:spPr bwMode="auto">
          <a:xfrm>
            <a:off x="8615363" y="3608388"/>
            <a:ext cx="293670"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T</a:t>
            </a:r>
          </a:p>
        </p:txBody>
      </p:sp>
      <p:sp>
        <p:nvSpPr>
          <p:cNvPr id="476223" name="Line 63"/>
          <p:cNvSpPr>
            <a:spLocks noChangeShapeType="1"/>
          </p:cNvSpPr>
          <p:nvPr/>
        </p:nvSpPr>
        <p:spPr bwMode="auto">
          <a:xfrm>
            <a:off x="8543926" y="3967163"/>
            <a:ext cx="576263" cy="0"/>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24" name="Rectangle 64"/>
          <p:cNvSpPr>
            <a:spLocks noChangeArrowheads="1"/>
          </p:cNvSpPr>
          <p:nvPr/>
        </p:nvSpPr>
        <p:spPr bwMode="auto">
          <a:xfrm>
            <a:off x="8472488" y="4724400"/>
            <a:ext cx="308098"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d</a:t>
            </a:r>
          </a:p>
        </p:txBody>
      </p:sp>
      <p:sp>
        <p:nvSpPr>
          <p:cNvPr id="476225" name="Line 65"/>
          <p:cNvSpPr>
            <a:spLocks noChangeShapeType="1"/>
          </p:cNvSpPr>
          <p:nvPr/>
        </p:nvSpPr>
        <p:spPr bwMode="auto">
          <a:xfrm>
            <a:off x="8112125" y="4437064"/>
            <a:ext cx="863600" cy="1152525"/>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26" name="Line 66"/>
          <p:cNvSpPr>
            <a:spLocks noChangeShapeType="1"/>
          </p:cNvSpPr>
          <p:nvPr/>
        </p:nvSpPr>
        <p:spPr bwMode="auto">
          <a:xfrm>
            <a:off x="8543925" y="4292600"/>
            <a:ext cx="647700" cy="649288"/>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27" name="Rectangle 67"/>
          <p:cNvSpPr>
            <a:spLocks noChangeArrowheads="1"/>
          </p:cNvSpPr>
          <p:nvPr/>
        </p:nvSpPr>
        <p:spPr bwMode="auto">
          <a:xfrm>
            <a:off x="8616950" y="4076701"/>
            <a:ext cx="268288"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a:t>
            </a:r>
          </a:p>
        </p:txBody>
      </p:sp>
      <p:sp>
        <p:nvSpPr>
          <p:cNvPr id="53" name="标题 1"/>
          <p:cNvSpPr txBox="1">
            <a:spLocks/>
          </p:cNvSpPr>
          <p:nvPr/>
        </p:nvSpPr>
        <p:spPr>
          <a:xfrm>
            <a:off x="1150465" y="1057335"/>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dirty="0" smtClean="0"/>
              <a:t>4.4 LR(0)</a:t>
            </a:r>
            <a:r>
              <a:rPr lang="zh-CN" altLang="en-US" dirty="0" smtClean="0"/>
              <a:t>分析</a:t>
            </a:r>
            <a:endParaRPr lang="zh-CN" altLang="en-US" dirty="0"/>
          </a:p>
        </p:txBody>
      </p:sp>
    </p:spTree>
    <p:extLst>
      <p:ext uri="{BB962C8B-B14F-4D97-AF65-F5344CB8AC3E}">
        <p14:creationId xmlns:p14="http://schemas.microsoft.com/office/powerpoint/2010/main" val="42947803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6181"/>
                                        </p:tgtEl>
                                        <p:attrNameLst>
                                          <p:attrName>style.visibility</p:attrName>
                                        </p:attrNameLst>
                                      </p:cBhvr>
                                      <p:to>
                                        <p:strVal val="visible"/>
                                      </p:to>
                                    </p:set>
                                    <p:animEffect transition="in" filter="dissolve">
                                      <p:cBhvr>
                                        <p:cTn id="7" dur="500"/>
                                        <p:tgtEl>
                                          <p:spTgt spid="4761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6202"/>
                                        </p:tgtEl>
                                        <p:attrNameLst>
                                          <p:attrName>style.visibility</p:attrName>
                                        </p:attrNameLst>
                                      </p:cBhvr>
                                      <p:to>
                                        <p:strVal val="visible"/>
                                      </p:to>
                                    </p:set>
                                    <p:animEffect transition="in" filter="dissolve">
                                      <p:cBhvr>
                                        <p:cTn id="12" dur="500"/>
                                        <p:tgtEl>
                                          <p:spTgt spid="47620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76199"/>
                                        </p:tgtEl>
                                        <p:attrNameLst>
                                          <p:attrName>style.visibility</p:attrName>
                                        </p:attrNameLst>
                                      </p:cBhvr>
                                      <p:to>
                                        <p:strVal val="visible"/>
                                      </p:to>
                                    </p:set>
                                    <p:animEffect transition="in" filter="dissolve">
                                      <p:cBhvr>
                                        <p:cTn id="15" dur="500"/>
                                        <p:tgtEl>
                                          <p:spTgt spid="47619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76184"/>
                                        </p:tgtEl>
                                        <p:attrNameLst>
                                          <p:attrName>style.visibility</p:attrName>
                                        </p:attrNameLst>
                                      </p:cBhvr>
                                      <p:to>
                                        <p:strVal val="visible"/>
                                      </p:to>
                                    </p:set>
                                    <p:animEffect transition="in" filter="dissolve">
                                      <p:cBhvr>
                                        <p:cTn id="18" dur="500"/>
                                        <p:tgtEl>
                                          <p:spTgt spid="47618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76200"/>
                                        </p:tgtEl>
                                        <p:attrNameLst>
                                          <p:attrName>style.visibility</p:attrName>
                                        </p:attrNameLst>
                                      </p:cBhvr>
                                      <p:to>
                                        <p:strVal val="visible"/>
                                      </p:to>
                                    </p:set>
                                    <p:animEffect transition="in" filter="dissolve">
                                      <p:cBhvr>
                                        <p:cTn id="23" dur="500"/>
                                        <p:tgtEl>
                                          <p:spTgt spid="47620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76203"/>
                                        </p:tgtEl>
                                        <p:attrNameLst>
                                          <p:attrName>style.visibility</p:attrName>
                                        </p:attrNameLst>
                                      </p:cBhvr>
                                      <p:to>
                                        <p:strVal val="visible"/>
                                      </p:to>
                                    </p:set>
                                    <p:animEffect transition="in" filter="dissolve">
                                      <p:cBhvr>
                                        <p:cTn id="26" dur="500"/>
                                        <p:tgtEl>
                                          <p:spTgt spid="476203"/>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476185"/>
                                        </p:tgtEl>
                                        <p:attrNameLst>
                                          <p:attrName>style.visibility</p:attrName>
                                        </p:attrNameLst>
                                      </p:cBhvr>
                                      <p:to>
                                        <p:strVal val="visible"/>
                                      </p:to>
                                    </p:set>
                                    <p:animEffect transition="in" filter="dissolve">
                                      <p:cBhvr>
                                        <p:cTn id="29" dur="500"/>
                                        <p:tgtEl>
                                          <p:spTgt spid="476185"/>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76201"/>
                                        </p:tgtEl>
                                        <p:attrNameLst>
                                          <p:attrName>style.visibility</p:attrName>
                                        </p:attrNameLst>
                                      </p:cBhvr>
                                      <p:to>
                                        <p:strVal val="visible"/>
                                      </p:to>
                                    </p:set>
                                    <p:animEffect transition="in" filter="dissolve">
                                      <p:cBhvr>
                                        <p:cTn id="34" dur="500"/>
                                        <p:tgtEl>
                                          <p:spTgt spid="47620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76204"/>
                                        </p:tgtEl>
                                        <p:attrNameLst>
                                          <p:attrName>style.visibility</p:attrName>
                                        </p:attrNameLst>
                                      </p:cBhvr>
                                      <p:to>
                                        <p:strVal val="visible"/>
                                      </p:to>
                                    </p:set>
                                    <p:animEffect transition="in" filter="dissolve">
                                      <p:cBhvr>
                                        <p:cTn id="37" dur="500"/>
                                        <p:tgtEl>
                                          <p:spTgt spid="47620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76186"/>
                                        </p:tgtEl>
                                        <p:attrNameLst>
                                          <p:attrName>style.visibility</p:attrName>
                                        </p:attrNameLst>
                                      </p:cBhvr>
                                      <p:to>
                                        <p:strVal val="visible"/>
                                      </p:to>
                                    </p:set>
                                    <p:animEffect transition="in" filter="dissolve">
                                      <p:cBhvr>
                                        <p:cTn id="40" dur="500"/>
                                        <p:tgtEl>
                                          <p:spTgt spid="476186"/>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76197"/>
                                        </p:tgtEl>
                                        <p:attrNameLst>
                                          <p:attrName>style.visibility</p:attrName>
                                        </p:attrNameLst>
                                      </p:cBhvr>
                                      <p:to>
                                        <p:strVal val="visible"/>
                                      </p:to>
                                    </p:set>
                                    <p:animEffect transition="in" filter="dissolve">
                                      <p:cBhvr>
                                        <p:cTn id="45" dur="500"/>
                                        <p:tgtEl>
                                          <p:spTgt spid="476197"/>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76198"/>
                                        </p:tgtEl>
                                        <p:attrNameLst>
                                          <p:attrName>style.visibility</p:attrName>
                                        </p:attrNameLst>
                                      </p:cBhvr>
                                      <p:to>
                                        <p:strVal val="visible"/>
                                      </p:to>
                                    </p:set>
                                    <p:animEffect transition="in" filter="dissolve">
                                      <p:cBhvr>
                                        <p:cTn id="48" dur="500"/>
                                        <p:tgtEl>
                                          <p:spTgt spid="476198"/>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476183"/>
                                        </p:tgtEl>
                                        <p:attrNameLst>
                                          <p:attrName>style.visibility</p:attrName>
                                        </p:attrNameLst>
                                      </p:cBhvr>
                                      <p:to>
                                        <p:strVal val="visible"/>
                                      </p:to>
                                    </p:set>
                                    <p:animEffect transition="in" filter="dissolve">
                                      <p:cBhvr>
                                        <p:cTn id="51" dur="500"/>
                                        <p:tgtEl>
                                          <p:spTgt spid="47618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476206"/>
                                        </p:tgtEl>
                                        <p:attrNameLst>
                                          <p:attrName>style.visibility</p:attrName>
                                        </p:attrNameLst>
                                      </p:cBhvr>
                                      <p:to>
                                        <p:strVal val="visible"/>
                                      </p:to>
                                    </p:set>
                                    <p:animEffect transition="in" filter="dissolve">
                                      <p:cBhvr>
                                        <p:cTn id="56" dur="500"/>
                                        <p:tgtEl>
                                          <p:spTgt spid="47620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76205"/>
                                        </p:tgtEl>
                                        <p:attrNameLst>
                                          <p:attrName>style.visibility</p:attrName>
                                        </p:attrNameLst>
                                      </p:cBhvr>
                                      <p:to>
                                        <p:strVal val="visible"/>
                                      </p:to>
                                    </p:set>
                                    <p:animEffect transition="in" filter="dissolve">
                                      <p:cBhvr>
                                        <p:cTn id="59" dur="500"/>
                                        <p:tgtEl>
                                          <p:spTgt spid="476205"/>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476187"/>
                                        </p:tgtEl>
                                        <p:attrNameLst>
                                          <p:attrName>style.visibility</p:attrName>
                                        </p:attrNameLst>
                                      </p:cBhvr>
                                      <p:to>
                                        <p:strVal val="visible"/>
                                      </p:to>
                                    </p:set>
                                    <p:animEffect transition="in" filter="dissolve">
                                      <p:cBhvr>
                                        <p:cTn id="62" dur="500"/>
                                        <p:tgtEl>
                                          <p:spTgt spid="476187"/>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76188"/>
                                        </p:tgtEl>
                                        <p:attrNameLst>
                                          <p:attrName>style.visibility</p:attrName>
                                        </p:attrNameLst>
                                      </p:cBhvr>
                                      <p:to>
                                        <p:strVal val="visible"/>
                                      </p:to>
                                    </p:set>
                                    <p:animEffect transition="in" filter="dissolve">
                                      <p:cBhvr>
                                        <p:cTn id="67" dur="500"/>
                                        <p:tgtEl>
                                          <p:spTgt spid="476188"/>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76207"/>
                                        </p:tgtEl>
                                        <p:attrNameLst>
                                          <p:attrName>style.visibility</p:attrName>
                                        </p:attrNameLst>
                                      </p:cBhvr>
                                      <p:to>
                                        <p:strVal val="visible"/>
                                      </p:to>
                                    </p:set>
                                    <p:animEffect transition="in" filter="dissolve">
                                      <p:cBhvr>
                                        <p:cTn id="70" dur="500"/>
                                        <p:tgtEl>
                                          <p:spTgt spid="47620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76208"/>
                                        </p:tgtEl>
                                        <p:attrNameLst>
                                          <p:attrName>style.visibility</p:attrName>
                                        </p:attrNameLst>
                                      </p:cBhvr>
                                      <p:to>
                                        <p:strVal val="visible"/>
                                      </p:to>
                                    </p:set>
                                    <p:animEffect transition="in" filter="dissolve">
                                      <p:cBhvr>
                                        <p:cTn id="73" dur="500"/>
                                        <p:tgtEl>
                                          <p:spTgt spid="476208"/>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476189"/>
                                        </p:tgtEl>
                                        <p:attrNameLst>
                                          <p:attrName>style.visibility</p:attrName>
                                        </p:attrNameLst>
                                      </p:cBhvr>
                                      <p:to>
                                        <p:strVal val="visible"/>
                                      </p:to>
                                    </p:set>
                                    <p:animEffect transition="in" filter="dissolve">
                                      <p:cBhvr>
                                        <p:cTn id="78" dur="500"/>
                                        <p:tgtEl>
                                          <p:spTgt spid="476189"/>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76209"/>
                                        </p:tgtEl>
                                        <p:attrNameLst>
                                          <p:attrName>style.visibility</p:attrName>
                                        </p:attrNameLst>
                                      </p:cBhvr>
                                      <p:to>
                                        <p:strVal val="visible"/>
                                      </p:to>
                                    </p:set>
                                    <p:animEffect transition="in" filter="dissolve">
                                      <p:cBhvr>
                                        <p:cTn id="81" dur="500"/>
                                        <p:tgtEl>
                                          <p:spTgt spid="476209"/>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76210"/>
                                        </p:tgtEl>
                                        <p:attrNameLst>
                                          <p:attrName>style.visibility</p:attrName>
                                        </p:attrNameLst>
                                      </p:cBhvr>
                                      <p:to>
                                        <p:strVal val="visible"/>
                                      </p:to>
                                    </p:set>
                                    <p:animEffect transition="in" filter="dissolve">
                                      <p:cBhvr>
                                        <p:cTn id="84" dur="500"/>
                                        <p:tgtEl>
                                          <p:spTgt spid="476210"/>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76212"/>
                                        </p:tgtEl>
                                        <p:attrNameLst>
                                          <p:attrName>style.visibility</p:attrName>
                                        </p:attrNameLst>
                                      </p:cBhvr>
                                      <p:to>
                                        <p:strVal val="visible"/>
                                      </p:to>
                                    </p:set>
                                    <p:animEffect transition="in" filter="dissolve">
                                      <p:cBhvr>
                                        <p:cTn id="89" dur="500"/>
                                        <p:tgtEl>
                                          <p:spTgt spid="476212"/>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76213"/>
                                        </p:tgtEl>
                                        <p:attrNameLst>
                                          <p:attrName>style.visibility</p:attrName>
                                        </p:attrNameLst>
                                      </p:cBhvr>
                                      <p:to>
                                        <p:strVal val="visible"/>
                                      </p:to>
                                    </p:set>
                                    <p:animEffect transition="in" filter="dissolve">
                                      <p:cBhvr>
                                        <p:cTn id="92" dur="500"/>
                                        <p:tgtEl>
                                          <p:spTgt spid="476213"/>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76214"/>
                                        </p:tgtEl>
                                        <p:attrNameLst>
                                          <p:attrName>style.visibility</p:attrName>
                                        </p:attrNameLst>
                                      </p:cBhvr>
                                      <p:to>
                                        <p:strVal val="visible"/>
                                      </p:to>
                                    </p:set>
                                    <p:animEffect transition="in" filter="dissolve">
                                      <p:cBhvr>
                                        <p:cTn id="95" dur="500"/>
                                        <p:tgtEl>
                                          <p:spTgt spid="476214"/>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76215"/>
                                        </p:tgtEl>
                                        <p:attrNameLst>
                                          <p:attrName>style.visibility</p:attrName>
                                        </p:attrNameLst>
                                      </p:cBhvr>
                                      <p:to>
                                        <p:strVal val="visible"/>
                                      </p:to>
                                    </p:set>
                                    <p:animEffect transition="in" filter="dissolve">
                                      <p:cBhvr>
                                        <p:cTn id="98" dur="500"/>
                                        <p:tgtEl>
                                          <p:spTgt spid="476215"/>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76190"/>
                                        </p:tgtEl>
                                        <p:attrNameLst>
                                          <p:attrName>style.visibility</p:attrName>
                                        </p:attrNameLst>
                                      </p:cBhvr>
                                      <p:to>
                                        <p:strVal val="visible"/>
                                      </p:to>
                                    </p:set>
                                    <p:animEffect transition="in" filter="dissolve">
                                      <p:cBhvr>
                                        <p:cTn id="103" dur="500"/>
                                        <p:tgtEl>
                                          <p:spTgt spid="47619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476216"/>
                                        </p:tgtEl>
                                        <p:attrNameLst>
                                          <p:attrName>style.visibility</p:attrName>
                                        </p:attrNameLst>
                                      </p:cBhvr>
                                      <p:to>
                                        <p:strVal val="visible"/>
                                      </p:to>
                                    </p:set>
                                    <p:animEffect transition="in" filter="dissolve">
                                      <p:cBhvr>
                                        <p:cTn id="106" dur="500"/>
                                        <p:tgtEl>
                                          <p:spTgt spid="476216"/>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476217"/>
                                        </p:tgtEl>
                                        <p:attrNameLst>
                                          <p:attrName>style.visibility</p:attrName>
                                        </p:attrNameLst>
                                      </p:cBhvr>
                                      <p:to>
                                        <p:strVal val="visible"/>
                                      </p:to>
                                    </p:set>
                                    <p:animEffect transition="in" filter="dissolve">
                                      <p:cBhvr>
                                        <p:cTn id="109" dur="500"/>
                                        <p:tgtEl>
                                          <p:spTgt spid="476217"/>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76191"/>
                                        </p:tgtEl>
                                        <p:attrNameLst>
                                          <p:attrName>style.visibility</p:attrName>
                                        </p:attrNameLst>
                                      </p:cBhvr>
                                      <p:to>
                                        <p:strVal val="visible"/>
                                      </p:to>
                                    </p:set>
                                    <p:animEffect transition="in" filter="dissolve">
                                      <p:cBhvr>
                                        <p:cTn id="114" dur="500"/>
                                        <p:tgtEl>
                                          <p:spTgt spid="476191"/>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476218"/>
                                        </p:tgtEl>
                                        <p:attrNameLst>
                                          <p:attrName>style.visibility</p:attrName>
                                        </p:attrNameLst>
                                      </p:cBhvr>
                                      <p:to>
                                        <p:strVal val="visible"/>
                                      </p:to>
                                    </p:set>
                                    <p:animEffect transition="in" filter="dissolve">
                                      <p:cBhvr>
                                        <p:cTn id="117" dur="500"/>
                                        <p:tgtEl>
                                          <p:spTgt spid="476218"/>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476219"/>
                                        </p:tgtEl>
                                        <p:attrNameLst>
                                          <p:attrName>style.visibility</p:attrName>
                                        </p:attrNameLst>
                                      </p:cBhvr>
                                      <p:to>
                                        <p:strVal val="visible"/>
                                      </p:to>
                                    </p:set>
                                    <p:animEffect transition="in" filter="dissolve">
                                      <p:cBhvr>
                                        <p:cTn id="120" dur="500"/>
                                        <p:tgtEl>
                                          <p:spTgt spid="476219"/>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476192"/>
                                        </p:tgtEl>
                                        <p:attrNameLst>
                                          <p:attrName>style.visibility</p:attrName>
                                        </p:attrNameLst>
                                      </p:cBhvr>
                                      <p:to>
                                        <p:strVal val="visible"/>
                                      </p:to>
                                    </p:set>
                                    <p:animEffect transition="in" filter="dissolve">
                                      <p:cBhvr>
                                        <p:cTn id="125" dur="500"/>
                                        <p:tgtEl>
                                          <p:spTgt spid="476192"/>
                                        </p:tgtEl>
                                      </p:cBhvr>
                                    </p:animEffect>
                                  </p:childTnLst>
                                </p:cTn>
                              </p:par>
                              <p:par>
                                <p:cTn id="126" presetID="9" presetClass="entr" presetSubtype="0" fill="hold" grpId="1" nodeType="withEffect">
                                  <p:stCondLst>
                                    <p:cond delay="0"/>
                                  </p:stCondLst>
                                  <p:childTnLst>
                                    <p:set>
                                      <p:cBhvr>
                                        <p:cTn id="127" dur="1" fill="hold">
                                          <p:stCondLst>
                                            <p:cond delay="0"/>
                                          </p:stCondLst>
                                        </p:cTn>
                                        <p:tgtEl>
                                          <p:spTgt spid="476219"/>
                                        </p:tgtEl>
                                        <p:attrNameLst>
                                          <p:attrName>style.visibility</p:attrName>
                                        </p:attrNameLst>
                                      </p:cBhvr>
                                      <p:to>
                                        <p:strVal val="visible"/>
                                      </p:to>
                                    </p:set>
                                    <p:animEffect transition="in" filter="dissolve">
                                      <p:cBhvr>
                                        <p:cTn id="128" dur="500"/>
                                        <p:tgtEl>
                                          <p:spTgt spid="476219"/>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476220"/>
                                        </p:tgtEl>
                                        <p:attrNameLst>
                                          <p:attrName>style.visibility</p:attrName>
                                        </p:attrNameLst>
                                      </p:cBhvr>
                                      <p:to>
                                        <p:strVal val="visible"/>
                                      </p:to>
                                    </p:set>
                                    <p:animEffect transition="in" filter="dissolve">
                                      <p:cBhvr>
                                        <p:cTn id="131" dur="500"/>
                                        <p:tgtEl>
                                          <p:spTgt spid="476220"/>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476221"/>
                                        </p:tgtEl>
                                        <p:attrNameLst>
                                          <p:attrName>style.visibility</p:attrName>
                                        </p:attrNameLst>
                                      </p:cBhvr>
                                      <p:to>
                                        <p:strVal val="visible"/>
                                      </p:to>
                                    </p:set>
                                    <p:animEffect transition="in" filter="dissolve">
                                      <p:cBhvr>
                                        <p:cTn id="134" dur="500"/>
                                        <p:tgtEl>
                                          <p:spTgt spid="476221"/>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476193"/>
                                        </p:tgtEl>
                                        <p:attrNameLst>
                                          <p:attrName>style.visibility</p:attrName>
                                        </p:attrNameLst>
                                      </p:cBhvr>
                                      <p:to>
                                        <p:strVal val="visible"/>
                                      </p:to>
                                    </p:set>
                                    <p:animEffect transition="in" filter="dissolve">
                                      <p:cBhvr>
                                        <p:cTn id="139" dur="500"/>
                                        <p:tgtEl>
                                          <p:spTgt spid="476193"/>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476222"/>
                                        </p:tgtEl>
                                        <p:attrNameLst>
                                          <p:attrName>style.visibility</p:attrName>
                                        </p:attrNameLst>
                                      </p:cBhvr>
                                      <p:to>
                                        <p:strVal val="visible"/>
                                      </p:to>
                                    </p:set>
                                    <p:animEffect transition="in" filter="dissolve">
                                      <p:cBhvr>
                                        <p:cTn id="142" dur="500"/>
                                        <p:tgtEl>
                                          <p:spTgt spid="476222"/>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476223"/>
                                        </p:tgtEl>
                                        <p:attrNameLst>
                                          <p:attrName>style.visibility</p:attrName>
                                        </p:attrNameLst>
                                      </p:cBhvr>
                                      <p:to>
                                        <p:strVal val="visible"/>
                                      </p:to>
                                    </p:set>
                                    <p:animEffect transition="in" filter="dissolve">
                                      <p:cBhvr>
                                        <p:cTn id="145" dur="500"/>
                                        <p:tgtEl>
                                          <p:spTgt spid="476223"/>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476227"/>
                                        </p:tgtEl>
                                        <p:attrNameLst>
                                          <p:attrName>style.visibility</p:attrName>
                                        </p:attrNameLst>
                                      </p:cBhvr>
                                      <p:to>
                                        <p:strVal val="visible"/>
                                      </p:to>
                                    </p:set>
                                    <p:animEffect transition="in" filter="dissolve">
                                      <p:cBhvr>
                                        <p:cTn id="150" dur="500"/>
                                        <p:tgtEl>
                                          <p:spTgt spid="476227"/>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476226"/>
                                        </p:tgtEl>
                                        <p:attrNameLst>
                                          <p:attrName>style.visibility</p:attrName>
                                        </p:attrNameLst>
                                      </p:cBhvr>
                                      <p:to>
                                        <p:strVal val="visible"/>
                                      </p:to>
                                    </p:set>
                                    <p:animEffect transition="in" filter="dissolve">
                                      <p:cBhvr>
                                        <p:cTn id="153" dur="500"/>
                                        <p:tgtEl>
                                          <p:spTgt spid="47622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476194"/>
                                        </p:tgtEl>
                                        <p:attrNameLst>
                                          <p:attrName>style.visibility</p:attrName>
                                        </p:attrNameLst>
                                      </p:cBhvr>
                                      <p:to>
                                        <p:strVal val="visible"/>
                                      </p:to>
                                    </p:set>
                                    <p:animEffect transition="in" filter="dissolve">
                                      <p:cBhvr>
                                        <p:cTn id="156" dur="500"/>
                                        <p:tgtEl>
                                          <p:spTgt spid="476194"/>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476224"/>
                                        </p:tgtEl>
                                        <p:attrNameLst>
                                          <p:attrName>style.visibility</p:attrName>
                                        </p:attrNameLst>
                                      </p:cBhvr>
                                      <p:to>
                                        <p:strVal val="visible"/>
                                      </p:to>
                                    </p:set>
                                    <p:animEffect transition="in" filter="dissolve">
                                      <p:cBhvr>
                                        <p:cTn id="161" dur="500"/>
                                        <p:tgtEl>
                                          <p:spTgt spid="476224"/>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476225"/>
                                        </p:tgtEl>
                                        <p:attrNameLst>
                                          <p:attrName>style.visibility</p:attrName>
                                        </p:attrNameLst>
                                      </p:cBhvr>
                                      <p:to>
                                        <p:strVal val="visible"/>
                                      </p:to>
                                    </p:set>
                                    <p:animEffect transition="in" filter="dissolve">
                                      <p:cBhvr>
                                        <p:cTn id="164" dur="500"/>
                                        <p:tgtEl>
                                          <p:spTgt spid="476225"/>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476195"/>
                                        </p:tgtEl>
                                        <p:attrNameLst>
                                          <p:attrName>style.visibility</p:attrName>
                                        </p:attrNameLst>
                                      </p:cBhvr>
                                      <p:to>
                                        <p:strVal val="visible"/>
                                      </p:to>
                                    </p:set>
                                    <p:animEffect transition="in" filter="dissolve">
                                      <p:cBhvr>
                                        <p:cTn id="167" dur="500"/>
                                        <p:tgtEl>
                                          <p:spTgt spid="476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81" grpId="0" animBg="1"/>
      <p:bldP spid="476183" grpId="0" animBg="1"/>
      <p:bldP spid="476184" grpId="0" animBg="1"/>
      <p:bldP spid="476185" grpId="0" animBg="1"/>
      <p:bldP spid="476186" grpId="0" animBg="1"/>
      <p:bldP spid="476187" grpId="0" animBg="1"/>
      <p:bldP spid="476188" grpId="0"/>
      <p:bldP spid="476189" grpId="0"/>
      <p:bldP spid="476190" grpId="0" animBg="1"/>
      <p:bldP spid="476191" grpId="0" animBg="1"/>
      <p:bldP spid="476192" grpId="0"/>
      <p:bldP spid="476193" grpId="0" animBg="1"/>
      <p:bldP spid="476194" grpId="0"/>
      <p:bldP spid="476195" grpId="0"/>
      <p:bldP spid="476197" grpId="0" animBg="1"/>
      <p:bldP spid="476198" grpId="0"/>
      <p:bldP spid="476199" grpId="0"/>
      <p:bldP spid="476200" grpId="0"/>
      <p:bldP spid="476201" grpId="0"/>
      <p:bldP spid="476202" grpId="0" animBg="1"/>
      <p:bldP spid="476203" grpId="0" animBg="1"/>
      <p:bldP spid="476204" grpId="0" animBg="1"/>
      <p:bldP spid="476205" grpId="0"/>
      <p:bldP spid="476206" grpId="0" animBg="1"/>
      <p:bldP spid="476207" grpId="0"/>
      <p:bldP spid="476208" grpId="0" animBg="1"/>
      <p:bldP spid="476209" grpId="0"/>
      <p:bldP spid="476210" grpId="0" animBg="1"/>
      <p:bldP spid="476212" grpId="0" animBg="1"/>
      <p:bldP spid="476213" grpId="0" animBg="1"/>
      <p:bldP spid="476214" grpId="0" animBg="1"/>
      <p:bldP spid="476215" grpId="0"/>
      <p:bldP spid="476216" grpId="0"/>
      <p:bldP spid="476217" grpId="0" animBg="1"/>
      <p:bldP spid="476218" grpId="0"/>
      <p:bldP spid="476219" grpId="0" animBg="1"/>
      <p:bldP spid="476219" grpId="1" animBg="1"/>
      <p:bldP spid="476220" grpId="0"/>
      <p:bldP spid="476221" grpId="0" animBg="1"/>
      <p:bldP spid="476222" grpId="0"/>
      <p:bldP spid="476223" grpId="0" animBg="1"/>
      <p:bldP spid="476224" grpId="0"/>
      <p:bldP spid="476225" grpId="0" animBg="1"/>
      <p:bldP spid="476226" grpId="0" animBg="1"/>
      <p:bldP spid="47622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94" name="AutoShape 10">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7195" name="AutoShape 11">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7196" name="AutoShape 12">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7197" name="AutoShape 13">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7199" name="Text Box 15"/>
          <p:cNvSpPr txBox="1">
            <a:spLocks noChangeArrowheads="1"/>
          </p:cNvSpPr>
          <p:nvPr/>
        </p:nvSpPr>
        <p:spPr bwMode="auto">
          <a:xfrm>
            <a:off x="1150465" y="1870707"/>
            <a:ext cx="9614105" cy="4593565"/>
          </a:xfrm>
          <a:prstGeom prst="rect">
            <a:avLst/>
          </a:prstGeom>
          <a:noFill/>
          <a:ln w="9525">
            <a:noFill/>
            <a:miter lim="800000"/>
            <a:headEnd/>
            <a:tailEnd/>
          </a:ln>
          <a:effectLst/>
        </p:spPr>
        <p:txBody>
          <a:bodyPr wrap="square">
            <a:spAutoFit/>
          </a:bodyPr>
          <a:lstStyle/>
          <a:p>
            <a:pPr>
              <a:lnSpc>
                <a:spcPct val="150000"/>
              </a:lnSpc>
              <a:buClrTx/>
            </a:pPr>
            <a:r>
              <a:rPr lang="en-US" altLang="zh-CN" sz="2800" dirty="0">
                <a:latin typeface="+mn-ea"/>
              </a:rPr>
              <a:t> </a:t>
            </a:r>
            <a:r>
              <a:rPr lang="en-US" altLang="zh-CN" sz="2400" dirty="0">
                <a:latin typeface="+mn-ea"/>
              </a:rPr>
              <a:t>LR</a:t>
            </a:r>
            <a:r>
              <a:rPr lang="zh-CN" altLang="en-US" sz="2400" dirty="0">
                <a:latin typeface="+mn-ea"/>
              </a:rPr>
              <a:t>（</a:t>
            </a:r>
            <a:r>
              <a:rPr lang="en-US" altLang="zh-CN" sz="2400" dirty="0">
                <a:latin typeface="+mn-ea"/>
              </a:rPr>
              <a:t>0</a:t>
            </a:r>
            <a:r>
              <a:rPr lang="zh-CN" altLang="en-US" sz="2400" dirty="0">
                <a:latin typeface="+mn-ea"/>
              </a:rPr>
              <a:t>）分析表的构造</a:t>
            </a:r>
          </a:p>
          <a:p>
            <a:pPr>
              <a:lnSpc>
                <a:spcPct val="150000"/>
              </a:lnSpc>
              <a:buClrTx/>
              <a:buFont typeface="Wingdings" pitchFamily="2" charset="2"/>
              <a:buNone/>
            </a:pPr>
            <a:endParaRPr lang="zh-CN" altLang="en-US" sz="900" dirty="0">
              <a:solidFill>
                <a:srgbClr val="800080"/>
              </a:solidFill>
              <a:latin typeface="+mn-ea"/>
            </a:endParaRPr>
          </a:p>
          <a:p>
            <a:pPr marL="285750" indent="-285750">
              <a:lnSpc>
                <a:spcPct val="150000"/>
              </a:lnSpc>
              <a:buFont typeface="Arial" panose="020B0604020202020204" pitchFamily="34" charset="0"/>
              <a:buChar char="•"/>
            </a:pPr>
            <a:r>
              <a:rPr lang="zh-CN" altLang="en-US" sz="1600" dirty="0" smtClean="0">
                <a:latin typeface="+mn-ea"/>
              </a:rPr>
              <a:t>假定</a:t>
            </a:r>
            <a:r>
              <a:rPr lang="en-US" altLang="zh-CN" sz="1600" dirty="0">
                <a:latin typeface="+mn-ea"/>
              </a:rPr>
              <a:t>C={I</a:t>
            </a:r>
            <a:r>
              <a:rPr lang="en-US" altLang="zh-CN" sz="1600" baseline="-25000" dirty="0">
                <a:latin typeface="+mn-ea"/>
              </a:rPr>
              <a:t>0</a:t>
            </a:r>
            <a:r>
              <a:rPr lang="en-US" altLang="zh-CN" sz="1600" dirty="0">
                <a:latin typeface="+mn-ea"/>
              </a:rPr>
              <a:t>, I</a:t>
            </a:r>
            <a:r>
              <a:rPr lang="en-US" altLang="zh-CN" sz="1600" baseline="-25000" dirty="0">
                <a:latin typeface="+mn-ea"/>
              </a:rPr>
              <a:t>1</a:t>
            </a:r>
            <a:r>
              <a:rPr lang="en-US" altLang="zh-CN" sz="1600" dirty="0">
                <a:latin typeface="+mn-ea"/>
              </a:rPr>
              <a:t>,…</a:t>
            </a:r>
            <a:r>
              <a:rPr lang="zh-CN" altLang="en-US" sz="1600" dirty="0">
                <a:latin typeface="+mn-ea"/>
              </a:rPr>
              <a:t>，</a:t>
            </a:r>
            <a:r>
              <a:rPr lang="en-US" altLang="zh-CN" sz="1600" dirty="0">
                <a:latin typeface="+mn-ea"/>
              </a:rPr>
              <a:t>I</a:t>
            </a:r>
            <a:r>
              <a:rPr lang="en-US" altLang="zh-CN" sz="1600" baseline="-25000" dirty="0">
                <a:latin typeface="+mn-ea"/>
              </a:rPr>
              <a:t>n</a:t>
            </a:r>
            <a:r>
              <a:rPr lang="en-US" altLang="zh-CN" sz="1600" dirty="0">
                <a:latin typeface="+mn-ea"/>
              </a:rPr>
              <a:t>}</a:t>
            </a:r>
            <a:r>
              <a:rPr lang="zh-CN" altLang="en-US" sz="1600" dirty="0">
                <a:latin typeface="+mn-ea"/>
              </a:rPr>
              <a:t>，令状态</a:t>
            </a:r>
            <a:r>
              <a:rPr lang="en-US" altLang="zh-CN" sz="1600" dirty="0" err="1">
                <a:latin typeface="+mn-ea"/>
              </a:rPr>
              <a:t>I</a:t>
            </a:r>
            <a:r>
              <a:rPr lang="en-US" altLang="zh-CN" sz="1600" baseline="-25000" dirty="0" err="1">
                <a:latin typeface="+mn-ea"/>
              </a:rPr>
              <a:t>k</a:t>
            </a:r>
            <a:r>
              <a:rPr lang="zh-CN" altLang="en-US" sz="1600" dirty="0">
                <a:latin typeface="+mn-ea"/>
              </a:rPr>
              <a:t>对应的 </a:t>
            </a:r>
            <a:r>
              <a:rPr lang="en-US" altLang="zh-CN" sz="1600" dirty="0">
                <a:latin typeface="+mn-ea"/>
              </a:rPr>
              <a:t>LR</a:t>
            </a:r>
            <a:r>
              <a:rPr lang="zh-CN" altLang="en-US" sz="1600" dirty="0">
                <a:latin typeface="+mn-ea"/>
              </a:rPr>
              <a:t>（</a:t>
            </a:r>
            <a:r>
              <a:rPr lang="en-US" altLang="zh-CN" sz="1600" dirty="0">
                <a:latin typeface="+mn-ea"/>
              </a:rPr>
              <a:t>0</a:t>
            </a:r>
            <a:r>
              <a:rPr lang="zh-CN" altLang="en-US" sz="1600" dirty="0">
                <a:latin typeface="+mn-ea"/>
              </a:rPr>
              <a:t>）</a:t>
            </a:r>
            <a:r>
              <a:rPr lang="zh-CN" altLang="en-US" sz="1600" dirty="0" smtClean="0">
                <a:latin typeface="+mn-ea"/>
              </a:rPr>
              <a:t>分析表的栈顶状态为</a:t>
            </a:r>
            <a:r>
              <a:rPr lang="en-US" altLang="zh-CN" sz="1600" dirty="0" smtClean="0">
                <a:latin typeface="+mn-ea"/>
              </a:rPr>
              <a:t>k</a:t>
            </a:r>
            <a:r>
              <a:rPr lang="zh-CN" altLang="en-US" sz="1600" dirty="0" smtClean="0">
                <a:latin typeface="+mn-ea"/>
              </a:rPr>
              <a:t>；令含有项目</a:t>
            </a:r>
            <a:r>
              <a:rPr lang="en-US" altLang="zh-CN" sz="1600" i="1" dirty="0" smtClean="0">
                <a:latin typeface="+mn-ea"/>
              </a:rPr>
              <a:t>S’</a:t>
            </a:r>
            <a:r>
              <a:rPr lang="en-US" altLang="zh-CN" sz="1600" dirty="0" smtClean="0">
                <a:latin typeface="+mn-ea"/>
                <a:sym typeface="Symbol" pitchFamily="18" charset="2"/>
              </a:rPr>
              <a:t></a:t>
            </a:r>
            <a:r>
              <a:rPr lang="en-US" altLang="zh-CN" sz="1600" dirty="0" smtClean="0">
                <a:latin typeface="+mn-ea"/>
              </a:rPr>
              <a:t>.</a:t>
            </a:r>
            <a:r>
              <a:rPr lang="en-US" altLang="zh-CN" sz="1600" i="1" dirty="0" smtClean="0">
                <a:latin typeface="+mn-ea"/>
              </a:rPr>
              <a:t>S </a:t>
            </a:r>
            <a:r>
              <a:rPr lang="zh-CN" altLang="en-US" sz="1600" dirty="0" smtClean="0">
                <a:latin typeface="+mn-ea"/>
              </a:rPr>
              <a:t>的状态为</a:t>
            </a:r>
            <a:r>
              <a:rPr lang="en-US" altLang="zh-CN" sz="1600" dirty="0" smtClean="0">
                <a:latin typeface="+mn-ea"/>
              </a:rPr>
              <a:t>I</a:t>
            </a:r>
            <a:r>
              <a:rPr lang="en-US" altLang="zh-CN" sz="1600" baseline="-25000" dirty="0" smtClean="0">
                <a:latin typeface="+mn-ea"/>
              </a:rPr>
              <a:t>0</a:t>
            </a:r>
            <a:r>
              <a:rPr lang="en-US" altLang="zh-CN" sz="1600" dirty="0" smtClean="0">
                <a:latin typeface="+mn-ea"/>
              </a:rPr>
              <a:t>, </a:t>
            </a:r>
            <a:r>
              <a:rPr lang="zh-CN" altLang="en-US" sz="1600" dirty="0" smtClean="0">
                <a:latin typeface="+mn-ea"/>
              </a:rPr>
              <a:t>因此 </a:t>
            </a:r>
            <a:r>
              <a:rPr lang="en-US" altLang="zh-CN" sz="1600" dirty="0" smtClean="0">
                <a:latin typeface="+mn-ea"/>
              </a:rPr>
              <a:t>0</a:t>
            </a:r>
            <a:r>
              <a:rPr lang="zh-CN" altLang="en-US" sz="1600" dirty="0" smtClean="0">
                <a:latin typeface="+mn-ea"/>
              </a:rPr>
              <a:t>为</a:t>
            </a:r>
            <a:r>
              <a:rPr lang="zh-CN" altLang="en-US" sz="1600" dirty="0">
                <a:latin typeface="+mn-ea"/>
              </a:rPr>
              <a:t>初态。</a:t>
            </a:r>
            <a:r>
              <a:rPr lang="en-US" altLang="zh-CN" sz="1600" dirty="0">
                <a:latin typeface="+mn-ea"/>
              </a:rPr>
              <a:t>ACTION </a:t>
            </a:r>
            <a:r>
              <a:rPr lang="zh-CN" altLang="en-US" sz="1600" dirty="0">
                <a:latin typeface="+mn-ea"/>
              </a:rPr>
              <a:t>表项和 </a:t>
            </a:r>
            <a:r>
              <a:rPr lang="en-US" altLang="zh-CN" sz="1600" dirty="0">
                <a:latin typeface="+mn-ea"/>
              </a:rPr>
              <a:t>GOTO </a:t>
            </a:r>
            <a:r>
              <a:rPr lang="zh-CN" altLang="en-US" sz="1600" dirty="0">
                <a:latin typeface="+mn-ea"/>
              </a:rPr>
              <a:t>表项可按如下方法</a:t>
            </a:r>
            <a:r>
              <a:rPr lang="zh-CN" altLang="en-US" sz="1600" dirty="0" smtClean="0">
                <a:latin typeface="+mn-ea"/>
              </a:rPr>
              <a:t>构造：</a:t>
            </a:r>
            <a:endParaRPr lang="en-US" altLang="zh-CN" sz="1600" dirty="0" smtClean="0">
              <a:latin typeface="+mn-ea"/>
            </a:endParaRPr>
          </a:p>
          <a:p>
            <a:pPr marL="285750" indent="-285750">
              <a:lnSpc>
                <a:spcPct val="150000"/>
              </a:lnSpc>
              <a:buFont typeface="Arial" panose="020B0604020202020204" pitchFamily="34" charset="0"/>
              <a:buChar char="•"/>
            </a:pPr>
            <a:r>
              <a:rPr lang="zh-CN" altLang="en-US" dirty="0" smtClean="0">
                <a:latin typeface="+mn-ea"/>
              </a:rPr>
              <a:t>若</a:t>
            </a:r>
            <a:r>
              <a:rPr lang="zh-CN" altLang="en-US" dirty="0">
                <a:latin typeface="+mn-ea"/>
              </a:rPr>
              <a:t>项目</a:t>
            </a:r>
            <a:r>
              <a:rPr lang="en-US" altLang="zh-CN" dirty="0">
                <a:latin typeface="+mn-ea"/>
              </a:rPr>
              <a:t>A</a:t>
            </a:r>
            <a:r>
              <a:rPr lang="en-US" altLang="zh-CN" dirty="0">
                <a:latin typeface="+mn-ea"/>
                <a:sym typeface="Symbol" pitchFamily="18" charset="2"/>
              </a:rPr>
              <a:t></a:t>
            </a:r>
            <a:r>
              <a:rPr lang="en-US" altLang="zh-CN" dirty="0">
                <a:latin typeface="+mn-ea"/>
              </a:rPr>
              <a:t>α.aβ</a:t>
            </a:r>
            <a:r>
              <a:rPr lang="zh-CN" altLang="en-US" dirty="0">
                <a:latin typeface="+mn-ea"/>
              </a:rPr>
              <a:t>属于 </a:t>
            </a:r>
            <a:r>
              <a:rPr lang="en-US" altLang="zh-CN" dirty="0" err="1">
                <a:latin typeface="+mn-ea"/>
              </a:rPr>
              <a:t>I</a:t>
            </a:r>
            <a:r>
              <a:rPr lang="en-US" altLang="zh-CN" baseline="-25000" dirty="0" err="1">
                <a:latin typeface="+mn-ea"/>
              </a:rPr>
              <a:t>k</a:t>
            </a:r>
            <a:r>
              <a:rPr lang="en-US" altLang="zh-CN" baseline="-25000" dirty="0">
                <a:latin typeface="+mn-ea"/>
              </a:rPr>
              <a:t> </a:t>
            </a:r>
            <a:r>
              <a:rPr lang="zh-CN" altLang="en-US" dirty="0">
                <a:latin typeface="+mn-ea"/>
              </a:rPr>
              <a:t>且 </a:t>
            </a:r>
            <a:r>
              <a:rPr lang="en-US" altLang="zh-CN" dirty="0">
                <a:latin typeface="+mn-ea"/>
              </a:rPr>
              <a:t>GO (</a:t>
            </a:r>
            <a:r>
              <a:rPr lang="en-US" altLang="zh-CN" dirty="0" err="1">
                <a:latin typeface="+mn-ea"/>
              </a:rPr>
              <a:t>I</a:t>
            </a:r>
            <a:r>
              <a:rPr lang="en-US" altLang="zh-CN" baseline="-25000" dirty="0" err="1">
                <a:latin typeface="+mn-ea"/>
              </a:rPr>
              <a:t>k</a:t>
            </a:r>
            <a:r>
              <a:rPr lang="en-US" altLang="zh-CN" dirty="0">
                <a:latin typeface="+mn-ea"/>
              </a:rPr>
              <a:t>, a)= </a:t>
            </a:r>
            <a:r>
              <a:rPr lang="en-US" altLang="zh-CN" dirty="0" err="1">
                <a:latin typeface="+mn-ea"/>
              </a:rPr>
              <a:t>I</a:t>
            </a:r>
            <a:r>
              <a:rPr lang="en-US" altLang="zh-CN" baseline="-25000" dirty="0" err="1">
                <a:latin typeface="+mn-ea"/>
              </a:rPr>
              <a:t>j</a:t>
            </a:r>
            <a:r>
              <a:rPr lang="en-US" altLang="zh-CN" dirty="0">
                <a:latin typeface="+mn-ea"/>
              </a:rPr>
              <a:t>, a </a:t>
            </a:r>
            <a:r>
              <a:rPr lang="zh-CN" altLang="en-US" dirty="0">
                <a:latin typeface="+mn-ea"/>
              </a:rPr>
              <a:t>为终结符，</a:t>
            </a:r>
            <a:r>
              <a:rPr lang="zh-CN" altLang="en-US" dirty="0" smtClean="0">
                <a:latin typeface="+mn-ea"/>
              </a:rPr>
              <a:t>则置</a:t>
            </a:r>
            <a:r>
              <a:rPr lang="en-US" altLang="zh-CN" dirty="0" smtClean="0">
                <a:latin typeface="+mn-ea"/>
              </a:rPr>
              <a:t>ACTION[k, a] </a:t>
            </a:r>
            <a:r>
              <a:rPr lang="zh-CN" altLang="en-US" dirty="0" smtClean="0">
                <a:latin typeface="+mn-ea"/>
              </a:rPr>
              <a:t>为“把状态</a:t>
            </a:r>
            <a:r>
              <a:rPr lang="en-US" altLang="zh-CN" dirty="0" smtClean="0">
                <a:latin typeface="+mn-ea"/>
              </a:rPr>
              <a:t>j</a:t>
            </a:r>
            <a:r>
              <a:rPr lang="zh-CN" altLang="en-US" dirty="0" smtClean="0">
                <a:latin typeface="+mn-ea"/>
              </a:rPr>
              <a:t>和符号</a:t>
            </a:r>
            <a:r>
              <a:rPr lang="en-US" altLang="zh-CN" dirty="0" smtClean="0">
                <a:latin typeface="+mn-ea"/>
              </a:rPr>
              <a:t>a</a:t>
            </a:r>
            <a:r>
              <a:rPr lang="zh-CN" altLang="en-US" dirty="0" smtClean="0">
                <a:latin typeface="+mn-ea"/>
              </a:rPr>
              <a:t>移进栈”，简记为“</a:t>
            </a:r>
            <a:r>
              <a:rPr lang="en-US" altLang="zh-CN" dirty="0" err="1" smtClean="0">
                <a:latin typeface="+mn-ea"/>
              </a:rPr>
              <a:t>sj</a:t>
            </a:r>
            <a:r>
              <a:rPr lang="en-US" altLang="zh-CN" dirty="0" smtClean="0">
                <a:latin typeface="+mn-ea"/>
              </a:rPr>
              <a:t>”;</a:t>
            </a:r>
            <a:r>
              <a:rPr lang="en-US" altLang="en-US" dirty="0" smtClean="0">
                <a:latin typeface="+mn-ea"/>
              </a:rPr>
              <a:t> </a:t>
            </a:r>
            <a:endParaRPr lang="en-US" altLang="en-US" dirty="0">
              <a:solidFill>
                <a:srgbClr val="800080"/>
              </a:solidFill>
              <a:latin typeface="+mn-ea"/>
            </a:endParaRPr>
          </a:p>
          <a:p>
            <a:pPr marL="285750" indent="-285750">
              <a:lnSpc>
                <a:spcPct val="150000"/>
              </a:lnSpc>
              <a:buFont typeface="Arial" panose="020B0604020202020204" pitchFamily="34" charset="0"/>
              <a:buChar char="•"/>
            </a:pPr>
            <a:r>
              <a:rPr lang="zh-CN" altLang="en-US" dirty="0" smtClean="0">
                <a:latin typeface="+mn-ea"/>
              </a:rPr>
              <a:t>若</a:t>
            </a:r>
            <a:r>
              <a:rPr lang="zh-CN" altLang="en-US" dirty="0">
                <a:latin typeface="+mn-ea"/>
              </a:rPr>
              <a:t>项目</a:t>
            </a:r>
            <a:r>
              <a:rPr lang="en-US" altLang="zh-CN" dirty="0">
                <a:latin typeface="+mn-ea"/>
              </a:rPr>
              <a:t>A</a:t>
            </a:r>
            <a:r>
              <a:rPr lang="en-US" altLang="zh-CN" dirty="0">
                <a:latin typeface="+mn-ea"/>
                <a:sym typeface="Symbol" pitchFamily="18" charset="2"/>
              </a:rPr>
              <a:t></a:t>
            </a:r>
            <a:r>
              <a:rPr lang="en-US" altLang="zh-CN" dirty="0">
                <a:latin typeface="+mn-ea"/>
              </a:rPr>
              <a:t>α. </a:t>
            </a:r>
            <a:r>
              <a:rPr lang="zh-CN" altLang="en-US" dirty="0">
                <a:latin typeface="+mn-ea"/>
              </a:rPr>
              <a:t>属于</a:t>
            </a:r>
            <a:r>
              <a:rPr lang="en-US" altLang="zh-CN" dirty="0" err="1">
                <a:latin typeface="+mn-ea"/>
              </a:rPr>
              <a:t>I</a:t>
            </a:r>
            <a:r>
              <a:rPr lang="en-US" altLang="zh-CN" baseline="-25000" dirty="0" err="1">
                <a:latin typeface="+mn-ea"/>
              </a:rPr>
              <a:t>k</a:t>
            </a:r>
            <a:r>
              <a:rPr lang="en-US" altLang="zh-CN" dirty="0">
                <a:latin typeface="+mn-ea"/>
              </a:rPr>
              <a:t>, </a:t>
            </a:r>
            <a:r>
              <a:rPr lang="zh-CN" altLang="en-US" dirty="0">
                <a:latin typeface="+mn-ea"/>
              </a:rPr>
              <a:t>那么，对任何终结符</a:t>
            </a:r>
            <a:r>
              <a:rPr lang="en-US" altLang="zh-CN" dirty="0">
                <a:latin typeface="+mn-ea"/>
              </a:rPr>
              <a:t>a, </a:t>
            </a:r>
            <a:r>
              <a:rPr lang="zh-CN" altLang="en-US" dirty="0">
                <a:latin typeface="+mn-ea"/>
              </a:rPr>
              <a:t>置</a:t>
            </a:r>
            <a:r>
              <a:rPr lang="en-US" altLang="zh-CN" dirty="0">
                <a:latin typeface="+mn-ea"/>
              </a:rPr>
              <a:t>ACTION[k, a]</a:t>
            </a:r>
            <a:r>
              <a:rPr lang="zh-CN" altLang="en-US" dirty="0">
                <a:latin typeface="+mn-ea"/>
              </a:rPr>
              <a:t>为“</a:t>
            </a:r>
            <a:r>
              <a:rPr lang="zh-CN" altLang="en-US" dirty="0" smtClean="0">
                <a:latin typeface="+mn-ea"/>
              </a:rPr>
              <a:t>用产生式</a:t>
            </a:r>
            <a:r>
              <a:rPr lang="en-US" altLang="zh-CN" dirty="0" smtClean="0">
                <a:latin typeface="+mn-ea"/>
              </a:rPr>
              <a:t>A</a:t>
            </a:r>
            <a:r>
              <a:rPr lang="en-US" altLang="zh-CN" dirty="0" smtClean="0">
                <a:latin typeface="+mn-ea"/>
                <a:sym typeface="Symbol" pitchFamily="18" charset="2"/>
              </a:rPr>
              <a:t></a:t>
            </a:r>
            <a:r>
              <a:rPr lang="en-US" altLang="zh-CN" dirty="0" smtClean="0">
                <a:latin typeface="+mn-ea"/>
              </a:rPr>
              <a:t>α</a:t>
            </a:r>
            <a:r>
              <a:rPr lang="zh-CN" altLang="en-US" dirty="0" smtClean="0">
                <a:latin typeface="+mn-ea"/>
              </a:rPr>
              <a:t>进行归约”，简记为“</a:t>
            </a:r>
            <a:r>
              <a:rPr lang="en-US" altLang="zh-CN" dirty="0" err="1" smtClean="0">
                <a:latin typeface="+mn-ea"/>
              </a:rPr>
              <a:t>rj</a:t>
            </a:r>
            <a:r>
              <a:rPr lang="en-US" altLang="zh-CN" dirty="0" smtClean="0">
                <a:latin typeface="+mn-ea"/>
              </a:rPr>
              <a:t>”;</a:t>
            </a:r>
            <a:r>
              <a:rPr lang="zh-CN" altLang="en-US" dirty="0" smtClean="0">
                <a:latin typeface="+mn-ea"/>
              </a:rPr>
              <a:t>其中，假定</a:t>
            </a:r>
            <a:r>
              <a:rPr lang="en-US" altLang="zh-CN" dirty="0" smtClean="0">
                <a:latin typeface="+mn-ea"/>
              </a:rPr>
              <a:t>A</a:t>
            </a:r>
            <a:r>
              <a:rPr lang="en-US" altLang="zh-CN" dirty="0" smtClean="0">
                <a:latin typeface="+mn-ea"/>
                <a:sym typeface="Symbol" pitchFamily="18" charset="2"/>
              </a:rPr>
              <a:t></a:t>
            </a:r>
            <a:r>
              <a:rPr lang="en-US" altLang="zh-CN" dirty="0" smtClean="0">
                <a:latin typeface="+mn-ea"/>
              </a:rPr>
              <a:t>α</a:t>
            </a:r>
            <a:r>
              <a:rPr lang="zh-CN" altLang="en-US" dirty="0" smtClean="0">
                <a:latin typeface="+mn-ea"/>
              </a:rPr>
              <a:t>为文法</a:t>
            </a:r>
            <a:r>
              <a:rPr lang="en-US" altLang="zh-CN" i="1" dirty="0" smtClean="0">
                <a:latin typeface="+mn-ea"/>
              </a:rPr>
              <a:t>G </a:t>
            </a:r>
            <a:r>
              <a:rPr lang="zh-CN" altLang="en-US" dirty="0" smtClean="0">
                <a:latin typeface="+mn-ea"/>
              </a:rPr>
              <a:t>的第</a:t>
            </a:r>
            <a:r>
              <a:rPr lang="en-US" altLang="zh-CN" dirty="0" smtClean="0">
                <a:latin typeface="+mn-ea"/>
              </a:rPr>
              <a:t>j</a:t>
            </a:r>
            <a:r>
              <a:rPr lang="zh-CN" altLang="en-US" dirty="0" smtClean="0">
                <a:latin typeface="+mn-ea"/>
              </a:rPr>
              <a:t>个产生式； </a:t>
            </a:r>
            <a:endParaRPr lang="en-US" altLang="zh-CN" dirty="0" smtClean="0">
              <a:latin typeface="+mn-ea"/>
            </a:endParaRPr>
          </a:p>
          <a:p>
            <a:pPr marL="285750" indent="-285750">
              <a:lnSpc>
                <a:spcPct val="150000"/>
              </a:lnSpc>
              <a:buFont typeface="Arial" panose="020B0604020202020204" pitchFamily="34" charset="0"/>
              <a:buChar char="•"/>
            </a:pPr>
            <a:r>
              <a:rPr lang="zh-CN" altLang="en-US" dirty="0" smtClean="0">
                <a:latin typeface="+mn-ea"/>
              </a:rPr>
              <a:t>若</a:t>
            </a:r>
            <a:r>
              <a:rPr lang="zh-CN" altLang="en-US" dirty="0">
                <a:latin typeface="+mn-ea"/>
              </a:rPr>
              <a:t>项目</a:t>
            </a:r>
            <a:r>
              <a:rPr lang="en-US" altLang="zh-CN" i="1" dirty="0">
                <a:latin typeface="+mn-ea"/>
              </a:rPr>
              <a:t>S’</a:t>
            </a:r>
            <a:r>
              <a:rPr lang="en-US" altLang="zh-CN" dirty="0">
                <a:latin typeface="+mn-ea"/>
                <a:sym typeface="Symbol" pitchFamily="18" charset="2"/>
              </a:rPr>
              <a:t></a:t>
            </a:r>
            <a:r>
              <a:rPr lang="en-US" altLang="zh-CN" i="1" dirty="0">
                <a:latin typeface="+mn-ea"/>
              </a:rPr>
              <a:t>S</a:t>
            </a:r>
            <a:r>
              <a:rPr lang="en-US" altLang="zh-CN" dirty="0">
                <a:latin typeface="+mn-ea"/>
              </a:rPr>
              <a:t>. </a:t>
            </a:r>
            <a:r>
              <a:rPr lang="zh-CN" altLang="en-US" dirty="0">
                <a:latin typeface="+mn-ea"/>
              </a:rPr>
              <a:t>属于</a:t>
            </a:r>
            <a:r>
              <a:rPr lang="en-US" altLang="zh-CN" dirty="0" err="1">
                <a:latin typeface="+mn-ea"/>
              </a:rPr>
              <a:t>I</a:t>
            </a:r>
            <a:r>
              <a:rPr lang="en-US" altLang="zh-CN" baseline="-25000" dirty="0" err="1">
                <a:latin typeface="+mn-ea"/>
              </a:rPr>
              <a:t>k</a:t>
            </a:r>
            <a:r>
              <a:rPr lang="en-US" altLang="zh-CN" dirty="0">
                <a:latin typeface="+mn-ea"/>
              </a:rPr>
              <a:t>, </a:t>
            </a:r>
            <a:r>
              <a:rPr lang="zh-CN" altLang="en-US" dirty="0">
                <a:latin typeface="+mn-ea"/>
              </a:rPr>
              <a:t>则置</a:t>
            </a:r>
            <a:r>
              <a:rPr lang="en-US" altLang="zh-CN" dirty="0">
                <a:latin typeface="+mn-ea"/>
              </a:rPr>
              <a:t>ACTION[k, #]</a:t>
            </a:r>
            <a:r>
              <a:rPr lang="zh-CN" altLang="en-US" dirty="0">
                <a:latin typeface="+mn-ea"/>
              </a:rPr>
              <a:t>为“接受”，简记为“</a:t>
            </a:r>
            <a:r>
              <a:rPr lang="en-US" altLang="zh-CN" dirty="0" err="1">
                <a:latin typeface="+mn-ea"/>
              </a:rPr>
              <a:t>acc</a:t>
            </a:r>
            <a:r>
              <a:rPr lang="en-US" altLang="zh-CN" dirty="0" smtClean="0">
                <a:latin typeface="+mn-ea"/>
              </a:rPr>
              <a:t>”;</a:t>
            </a:r>
          </a:p>
          <a:p>
            <a:pPr marL="285750" indent="-285750">
              <a:lnSpc>
                <a:spcPct val="150000"/>
              </a:lnSpc>
              <a:buFont typeface="Arial" panose="020B0604020202020204" pitchFamily="34" charset="0"/>
              <a:buChar char="•"/>
            </a:pPr>
            <a:r>
              <a:rPr lang="zh-CN" altLang="en-US" dirty="0" smtClean="0">
                <a:latin typeface="+mn-ea"/>
              </a:rPr>
              <a:t>若</a:t>
            </a:r>
            <a:r>
              <a:rPr lang="en-US" altLang="zh-CN" dirty="0">
                <a:latin typeface="+mn-ea"/>
              </a:rPr>
              <a:t>GO (</a:t>
            </a:r>
            <a:r>
              <a:rPr lang="en-US" altLang="zh-CN" dirty="0" err="1">
                <a:latin typeface="+mn-ea"/>
              </a:rPr>
              <a:t>I</a:t>
            </a:r>
            <a:r>
              <a:rPr lang="en-US" altLang="zh-CN" baseline="-25000" dirty="0" err="1">
                <a:latin typeface="+mn-ea"/>
              </a:rPr>
              <a:t>k</a:t>
            </a:r>
            <a:r>
              <a:rPr lang="en-US" altLang="zh-CN" dirty="0">
                <a:latin typeface="+mn-ea"/>
              </a:rPr>
              <a:t>, A)= </a:t>
            </a:r>
            <a:r>
              <a:rPr lang="en-US" altLang="zh-CN" dirty="0" err="1">
                <a:latin typeface="+mn-ea"/>
              </a:rPr>
              <a:t>I</a:t>
            </a:r>
            <a:r>
              <a:rPr lang="en-US" altLang="zh-CN" baseline="-25000" dirty="0" err="1">
                <a:latin typeface="+mn-ea"/>
              </a:rPr>
              <a:t>j</a:t>
            </a:r>
            <a:r>
              <a:rPr lang="en-US" altLang="zh-CN" dirty="0">
                <a:latin typeface="+mn-ea"/>
              </a:rPr>
              <a:t>, A</a:t>
            </a:r>
            <a:r>
              <a:rPr lang="zh-CN" altLang="en-US" dirty="0">
                <a:latin typeface="+mn-ea"/>
              </a:rPr>
              <a:t>为非终结符，则置</a:t>
            </a:r>
            <a:r>
              <a:rPr lang="en-US" altLang="zh-CN" dirty="0">
                <a:latin typeface="+mn-ea"/>
              </a:rPr>
              <a:t>GOTO(k, A)=j</a:t>
            </a:r>
            <a:r>
              <a:rPr lang="en-US" altLang="zh-CN" dirty="0" smtClean="0">
                <a:latin typeface="+mn-ea"/>
              </a:rPr>
              <a:t>;</a:t>
            </a:r>
          </a:p>
          <a:p>
            <a:pPr marL="285750" indent="-285750">
              <a:lnSpc>
                <a:spcPct val="150000"/>
              </a:lnSpc>
              <a:buFont typeface="Arial" panose="020B0604020202020204" pitchFamily="34" charset="0"/>
              <a:buChar char="•"/>
            </a:pPr>
            <a:r>
              <a:rPr lang="zh-CN" altLang="en-US" dirty="0" smtClean="0">
                <a:latin typeface="+mn-ea"/>
              </a:rPr>
              <a:t>分析</a:t>
            </a:r>
            <a:r>
              <a:rPr lang="zh-CN" altLang="en-US" dirty="0">
                <a:latin typeface="+mn-ea"/>
              </a:rPr>
              <a:t>表中凡不能用上述规则填入信息的空白格均置上“出错标志”</a:t>
            </a:r>
          </a:p>
        </p:txBody>
      </p:sp>
      <p:sp>
        <p:nvSpPr>
          <p:cNvPr id="8" name="标题 1"/>
          <p:cNvSpPr txBox="1">
            <a:spLocks/>
          </p:cNvSpPr>
          <p:nvPr/>
        </p:nvSpPr>
        <p:spPr>
          <a:xfrm>
            <a:off x="1150465" y="1057335"/>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dirty="0" smtClean="0"/>
              <a:t>4.4 LR(0)</a:t>
            </a:r>
            <a:r>
              <a:rPr lang="zh-CN" altLang="en-US" dirty="0" smtClean="0"/>
              <a:t>分析</a:t>
            </a:r>
            <a:endParaRPr lang="zh-CN" altLang="en-US" dirty="0"/>
          </a:p>
        </p:txBody>
      </p:sp>
    </p:spTree>
    <p:extLst>
      <p:ext uri="{BB962C8B-B14F-4D97-AF65-F5344CB8AC3E}">
        <p14:creationId xmlns:p14="http://schemas.microsoft.com/office/powerpoint/2010/main" val="8971861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74" name="AutoShape 14">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6175" name="AutoShape 15">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6176" name="AutoShape 16">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6177" name="AutoShape 17">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6180" name="Text Box 20"/>
          <p:cNvSpPr txBox="1">
            <a:spLocks noChangeArrowheads="1"/>
          </p:cNvSpPr>
          <p:nvPr/>
        </p:nvSpPr>
        <p:spPr bwMode="auto">
          <a:xfrm>
            <a:off x="8401051" y="1125538"/>
            <a:ext cx="2016125" cy="1600438"/>
          </a:xfrm>
          <a:prstGeom prst="rect">
            <a:avLst/>
          </a:prstGeom>
          <a:noFill/>
          <a:ln w="9525">
            <a:noFill/>
            <a:miter lim="800000"/>
            <a:headEnd/>
            <a:tailEnd/>
          </a:ln>
          <a:effectLst/>
        </p:spPr>
        <p:txBody>
          <a:bodyPr>
            <a:spAutoFit/>
          </a:bodyPr>
          <a:lstStyle/>
          <a:p>
            <a:pPr>
              <a:buClrTx/>
              <a:buFont typeface="Wingdings" pitchFamily="2" charset="2"/>
              <a:buNone/>
            </a:pPr>
            <a:r>
              <a:rPr lang="en-US" altLang="zh-CN" i="1" dirty="0">
                <a:cs typeface="Times New Roman" pitchFamily="18" charset="0"/>
                <a:sym typeface="Symbol" pitchFamily="18" charset="2"/>
              </a:rPr>
              <a:t>G</a:t>
            </a:r>
            <a:r>
              <a:rPr lang="en-US" altLang="zh-CN" dirty="0">
                <a:cs typeface="Times New Roman" pitchFamily="18" charset="0"/>
                <a:sym typeface="Symbol" pitchFamily="18" charset="2"/>
              </a:rPr>
              <a:t>[</a:t>
            </a:r>
            <a:r>
              <a:rPr lang="en-US" altLang="zh-CN" i="1" dirty="0">
                <a:cs typeface="Times New Roman" pitchFamily="18" charset="0"/>
                <a:sym typeface="Symbol" pitchFamily="18" charset="2"/>
              </a:rPr>
              <a:t>E</a:t>
            </a:r>
            <a:r>
              <a:rPr lang="en-US" altLang="zh-CN" dirty="0">
                <a:cs typeface="Times New Roman" pitchFamily="18" charset="0"/>
                <a:sym typeface="Symbol" pitchFamily="18" charset="2"/>
              </a:rPr>
              <a:t>]:</a:t>
            </a:r>
          </a:p>
          <a:p>
            <a:pPr>
              <a:buClrTx/>
              <a:buFont typeface="Wingdings" pitchFamily="2" charset="2"/>
              <a:buNone/>
            </a:pPr>
            <a:endParaRPr lang="en-US" altLang="zh-CN" sz="800" dirty="0">
              <a:cs typeface="Times New Roman" pitchFamily="18" charset="0"/>
              <a:sym typeface="Symbol" pitchFamily="18" charset="2"/>
            </a:endParaRPr>
          </a:p>
          <a:p>
            <a:pPr>
              <a:buClrTx/>
              <a:buFont typeface="Wingdings" pitchFamily="2" charset="2"/>
              <a:buNone/>
            </a:pPr>
            <a:r>
              <a:rPr lang="en-US" altLang="zh-CN" dirty="0">
                <a:cs typeface="Times New Roman" pitchFamily="18" charset="0"/>
                <a:sym typeface="Symbol" pitchFamily="18" charset="2"/>
              </a:rPr>
              <a:t> (1) </a:t>
            </a:r>
            <a:r>
              <a:rPr lang="en-US" altLang="zh-CN" i="1" dirty="0">
                <a:cs typeface="Times New Roman" pitchFamily="18" charset="0"/>
                <a:sym typeface="Symbol" pitchFamily="18" charset="2"/>
              </a:rPr>
              <a:t>E </a:t>
            </a:r>
            <a:r>
              <a:rPr lang="en-US" altLang="zh-CN" dirty="0">
                <a:ea typeface="华文行楷" pitchFamily="2" charset="-122"/>
                <a:cs typeface="Times New Roman" pitchFamily="18" charset="0"/>
                <a:sym typeface="Symbol" pitchFamily="18" charset="2"/>
              </a:rPr>
              <a:t></a:t>
            </a:r>
            <a:r>
              <a:rPr lang="en-US" altLang="zh-CN" i="1" dirty="0">
                <a:ea typeface="华文行楷" pitchFamily="2" charset="-122"/>
                <a:cs typeface="Times New Roman" pitchFamily="18" charset="0"/>
                <a:sym typeface="Symbol" pitchFamily="18" charset="2"/>
              </a:rPr>
              <a:t> E+T </a:t>
            </a:r>
          </a:p>
          <a:p>
            <a:pPr>
              <a:buClrTx/>
              <a:buFont typeface="Wingdings" pitchFamily="2" charset="2"/>
              <a:buNone/>
            </a:pPr>
            <a:r>
              <a:rPr lang="en-US" altLang="zh-CN" dirty="0">
                <a:cs typeface="Times New Roman" pitchFamily="18" charset="0"/>
                <a:sym typeface="Symbol" pitchFamily="18" charset="2"/>
              </a:rPr>
              <a:t> (2) </a:t>
            </a:r>
            <a:r>
              <a:rPr lang="en-US" altLang="zh-CN" i="1" dirty="0">
                <a:cs typeface="Times New Roman" pitchFamily="18" charset="0"/>
                <a:sym typeface="Symbol" pitchFamily="18" charset="2"/>
              </a:rPr>
              <a:t>E </a:t>
            </a:r>
            <a:r>
              <a:rPr lang="en-US" altLang="zh-CN" dirty="0">
                <a:cs typeface="Times New Roman" pitchFamily="18" charset="0"/>
                <a:sym typeface="Symbol" pitchFamily="18" charset="2"/>
              </a:rPr>
              <a:t></a:t>
            </a:r>
            <a:r>
              <a:rPr lang="en-US" altLang="zh-CN" i="1" dirty="0">
                <a:cs typeface="Times New Roman" pitchFamily="18" charset="0"/>
                <a:sym typeface="Symbol" pitchFamily="18" charset="2"/>
              </a:rPr>
              <a:t> T</a:t>
            </a:r>
            <a:r>
              <a:rPr lang="en-US" altLang="zh-CN" i="1" dirty="0">
                <a:ea typeface="华文行楷" pitchFamily="2" charset="-122"/>
                <a:cs typeface="Times New Roman" pitchFamily="18" charset="0"/>
                <a:sym typeface="Symbol" pitchFamily="18" charset="2"/>
              </a:rPr>
              <a:t> </a:t>
            </a:r>
          </a:p>
          <a:p>
            <a:pPr>
              <a:buClrTx/>
              <a:buFont typeface="Wingdings" pitchFamily="2" charset="2"/>
              <a:buNone/>
            </a:pPr>
            <a:r>
              <a:rPr lang="en-US" altLang="zh-CN" dirty="0">
                <a:cs typeface="Times New Roman" pitchFamily="18" charset="0"/>
                <a:sym typeface="Symbol" pitchFamily="18" charset="2"/>
              </a:rPr>
              <a:t> (3) </a:t>
            </a:r>
            <a:r>
              <a:rPr lang="en-US" altLang="zh-CN" i="1" dirty="0">
                <a:cs typeface="Times New Roman" pitchFamily="18" charset="0"/>
                <a:sym typeface="Symbol" pitchFamily="18" charset="2"/>
              </a:rPr>
              <a:t>T </a:t>
            </a:r>
            <a:r>
              <a:rPr lang="en-US" altLang="zh-CN" dirty="0">
                <a:ea typeface="华文行楷" pitchFamily="2" charset="-122"/>
                <a:cs typeface="Times New Roman" pitchFamily="18" charset="0"/>
                <a:sym typeface="Symbol" pitchFamily="18" charset="2"/>
              </a:rPr>
              <a:t></a:t>
            </a:r>
            <a:r>
              <a:rPr lang="en-US" altLang="zh-CN" i="1" dirty="0">
                <a:ea typeface="华文行楷" pitchFamily="2" charset="-122"/>
                <a:cs typeface="Times New Roman" pitchFamily="18" charset="0"/>
                <a:sym typeface="Symbol" pitchFamily="18" charset="2"/>
              </a:rPr>
              <a:t> ( E )</a:t>
            </a:r>
          </a:p>
          <a:p>
            <a:pPr>
              <a:buClrTx/>
              <a:buFont typeface="Wingdings" pitchFamily="2" charset="2"/>
              <a:buNone/>
            </a:pPr>
            <a:r>
              <a:rPr lang="en-US" altLang="zh-CN" dirty="0">
                <a:cs typeface="Times New Roman" pitchFamily="18" charset="0"/>
                <a:sym typeface="Symbol" pitchFamily="18" charset="2"/>
              </a:rPr>
              <a:t> (4) </a:t>
            </a:r>
            <a:r>
              <a:rPr lang="en-US" altLang="zh-CN" i="1" dirty="0">
                <a:cs typeface="Times New Roman" pitchFamily="18" charset="0"/>
                <a:sym typeface="Symbol" pitchFamily="18" charset="2"/>
              </a:rPr>
              <a:t>T </a:t>
            </a:r>
            <a:r>
              <a:rPr lang="en-US" altLang="zh-CN" dirty="0">
                <a:cs typeface="Times New Roman" pitchFamily="18" charset="0"/>
                <a:sym typeface="Symbol" pitchFamily="18" charset="2"/>
              </a:rPr>
              <a:t> </a:t>
            </a:r>
            <a:r>
              <a:rPr lang="en-US" altLang="zh-CN" i="1" dirty="0">
                <a:cs typeface="Times New Roman" pitchFamily="18" charset="0"/>
                <a:sym typeface="Symbol" pitchFamily="18" charset="2"/>
              </a:rPr>
              <a:t>d</a:t>
            </a:r>
          </a:p>
        </p:txBody>
      </p:sp>
      <p:sp>
        <p:nvSpPr>
          <p:cNvPr id="476181" name="Text Box 21"/>
          <p:cNvSpPr txBox="1">
            <a:spLocks noChangeArrowheads="1"/>
          </p:cNvSpPr>
          <p:nvPr/>
        </p:nvSpPr>
        <p:spPr bwMode="auto">
          <a:xfrm>
            <a:off x="2424113" y="2276476"/>
            <a:ext cx="1655762" cy="1685925"/>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0</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E’ </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.E</a:t>
            </a:r>
            <a:endParaRPr lang="en-US" altLang="zh-CN" sz="2000" b="1">
              <a:cs typeface="Times New Roman" pitchFamily="18" charset="0"/>
              <a:sym typeface="Symbol" pitchFamily="18" charset="2"/>
            </a:endParaRPr>
          </a:p>
          <a:p>
            <a:pPr>
              <a:buClrTx/>
              <a:buFont typeface="Wingdings" pitchFamily="2" charset="2"/>
              <a:buNone/>
            </a:pPr>
            <a:r>
              <a:rPr lang="en-US" altLang="zh-CN" sz="2000" b="1" i="1">
                <a:cs typeface="Times New Roman" pitchFamily="18" charset="0"/>
                <a:sym typeface="Symbol" pitchFamily="18" charset="2"/>
              </a:rPr>
              <a:t>     E </a:t>
            </a:r>
            <a:r>
              <a:rPr lang="en-US" altLang="zh-CN" sz="2000" b="1">
                <a:ea typeface="华文行楷" pitchFamily="2" charset="-122"/>
                <a:cs typeface="Times New Roman" pitchFamily="18" charset="0"/>
                <a:sym typeface="Symbol" pitchFamily="18" charset="2"/>
              </a:rPr>
              <a:t> </a:t>
            </a:r>
            <a:r>
              <a:rPr lang="en-US" altLang="zh-CN" sz="2000" b="1" i="1">
                <a:sym typeface="Symbol" pitchFamily="18" charset="2"/>
              </a:rPr>
              <a:t>.</a:t>
            </a:r>
            <a:r>
              <a:rPr lang="en-US" altLang="zh-CN" sz="2000" b="1" i="1">
                <a:ea typeface="华文行楷" pitchFamily="2" charset="-122"/>
                <a:sym typeface="Symbol" pitchFamily="18" charset="2"/>
              </a:rPr>
              <a:t>E+T </a:t>
            </a:r>
          </a:p>
          <a:p>
            <a:pPr>
              <a:buClrTx/>
              <a:buFont typeface="Wingdings" pitchFamily="2" charset="2"/>
              <a:buNone/>
            </a:pPr>
            <a:r>
              <a:rPr lang="en-US" altLang="zh-CN" sz="2000" b="1">
                <a:sym typeface="Symbol" pitchFamily="18" charset="2"/>
              </a:rPr>
              <a:t>     </a:t>
            </a:r>
            <a:r>
              <a:rPr lang="en-US" altLang="zh-CN" sz="2000" b="1" i="1">
                <a:sym typeface="Symbol" pitchFamily="18" charset="2"/>
              </a:rPr>
              <a:t>E </a:t>
            </a:r>
            <a:r>
              <a:rPr lang="en-US" altLang="zh-CN" sz="2000" b="1">
                <a:sym typeface="Symbol" pitchFamily="18" charset="2"/>
              </a:rPr>
              <a:t></a:t>
            </a:r>
            <a:r>
              <a:rPr lang="en-US" altLang="zh-CN" sz="2000" b="1" i="1">
                <a:sym typeface="Symbol" pitchFamily="18" charset="2"/>
              </a:rPr>
              <a:t> .T</a:t>
            </a:r>
            <a:r>
              <a:rPr lang="en-US" altLang="zh-CN" sz="2000" b="1" i="1">
                <a:ea typeface="华文行楷" pitchFamily="2" charset="-122"/>
                <a:sym typeface="Symbol" pitchFamily="18" charset="2"/>
              </a:rPr>
              <a:t> </a:t>
            </a:r>
          </a:p>
          <a:p>
            <a:pPr>
              <a:buClrTx/>
              <a:buFont typeface="Wingdings" pitchFamily="2" charset="2"/>
              <a:buNone/>
            </a:pPr>
            <a:r>
              <a:rPr lang="en-US" altLang="zh-CN" sz="2000" b="1">
                <a:sym typeface="Symbol" pitchFamily="18" charset="2"/>
              </a:rPr>
              <a:t>     </a:t>
            </a:r>
            <a:r>
              <a:rPr lang="en-US" altLang="zh-CN" sz="2000" b="1" i="1">
                <a:sym typeface="Symbol" pitchFamily="18" charset="2"/>
              </a:rPr>
              <a:t>T </a:t>
            </a:r>
            <a:r>
              <a:rPr lang="en-US" altLang="zh-CN" sz="2000" b="1">
                <a:ea typeface="华文行楷" pitchFamily="2" charset="-122"/>
                <a:sym typeface="Symbol" pitchFamily="18" charset="2"/>
              </a:rPr>
              <a:t></a:t>
            </a:r>
            <a:r>
              <a:rPr lang="en-US" altLang="zh-CN" sz="2000" b="1" i="1">
                <a:ea typeface="华文行楷" pitchFamily="2" charset="-122"/>
                <a:sym typeface="Symbol" pitchFamily="18" charset="2"/>
              </a:rPr>
              <a:t> .(E)</a:t>
            </a:r>
          </a:p>
          <a:p>
            <a:pPr>
              <a:buClrTx/>
              <a:buFont typeface="Wingdings" pitchFamily="2" charset="2"/>
              <a:buNone/>
            </a:pPr>
            <a:r>
              <a:rPr lang="en-US" altLang="zh-CN" sz="2000" b="1">
                <a:sym typeface="Symbol" pitchFamily="18" charset="2"/>
              </a:rPr>
              <a:t>     </a:t>
            </a:r>
            <a:r>
              <a:rPr lang="en-US" altLang="zh-CN" sz="2000" b="1" i="1">
                <a:sym typeface="Symbol" pitchFamily="18" charset="2"/>
              </a:rPr>
              <a:t>T </a:t>
            </a:r>
            <a:r>
              <a:rPr lang="en-US" altLang="zh-CN" sz="2000" b="1">
                <a:sym typeface="Symbol" pitchFamily="18" charset="2"/>
              </a:rPr>
              <a:t> .</a:t>
            </a:r>
            <a:r>
              <a:rPr lang="en-US" altLang="zh-CN" sz="2000" b="1" i="1">
                <a:sym typeface="Symbol" pitchFamily="18" charset="2"/>
              </a:rPr>
              <a:t>d</a:t>
            </a:r>
          </a:p>
        </p:txBody>
      </p:sp>
      <p:sp>
        <p:nvSpPr>
          <p:cNvPr id="476183" name="Text Box 23"/>
          <p:cNvSpPr txBox="1">
            <a:spLocks noChangeArrowheads="1"/>
          </p:cNvSpPr>
          <p:nvPr/>
        </p:nvSpPr>
        <p:spPr bwMode="auto">
          <a:xfrm>
            <a:off x="2424113" y="4724401"/>
            <a:ext cx="1655762" cy="1685925"/>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4</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T </a:t>
            </a:r>
            <a:r>
              <a:rPr lang="en-US" altLang="zh-CN" sz="2000" b="1">
                <a:cs typeface="Times New Roman" pitchFamily="18" charset="0"/>
                <a:sym typeface="Symbol" pitchFamily="18" charset="2"/>
              </a:rPr>
              <a:t></a:t>
            </a:r>
            <a:r>
              <a:rPr lang="en-US" altLang="zh-CN" sz="2000" b="1" i="1">
                <a:cs typeface="Times New Roman" pitchFamily="18" charset="0"/>
                <a:sym typeface="Symbol" pitchFamily="18" charset="2"/>
              </a:rPr>
              <a:t> (.E)</a:t>
            </a:r>
            <a:endParaRPr lang="en-US" altLang="zh-CN" sz="2000" b="1">
              <a:cs typeface="Times New Roman" pitchFamily="18" charset="0"/>
              <a:sym typeface="Symbol" pitchFamily="18" charset="2"/>
            </a:endParaRPr>
          </a:p>
          <a:p>
            <a:pPr>
              <a:buClrTx/>
              <a:buFont typeface="Wingdings" pitchFamily="2" charset="2"/>
              <a:buNone/>
            </a:pPr>
            <a:r>
              <a:rPr lang="en-US" altLang="zh-CN" sz="2000" b="1" i="1">
                <a:cs typeface="Times New Roman" pitchFamily="18" charset="0"/>
                <a:sym typeface="Symbol" pitchFamily="18" charset="2"/>
              </a:rPr>
              <a:t>     E </a:t>
            </a:r>
            <a:r>
              <a:rPr lang="en-US" altLang="zh-CN" sz="2000" b="1">
                <a:ea typeface="华文行楷" pitchFamily="2" charset="-122"/>
                <a:cs typeface="Times New Roman" pitchFamily="18" charset="0"/>
                <a:sym typeface="Symbol" pitchFamily="18" charset="2"/>
              </a:rPr>
              <a:t> </a:t>
            </a:r>
            <a:r>
              <a:rPr lang="en-US" altLang="zh-CN" sz="2000" b="1" i="1">
                <a:sym typeface="Symbol" pitchFamily="18" charset="2"/>
              </a:rPr>
              <a:t>.</a:t>
            </a:r>
            <a:r>
              <a:rPr lang="en-US" altLang="zh-CN" sz="2000" b="1" i="1">
                <a:ea typeface="华文行楷" pitchFamily="2" charset="-122"/>
                <a:sym typeface="Symbol" pitchFamily="18" charset="2"/>
              </a:rPr>
              <a:t>E+T </a:t>
            </a:r>
          </a:p>
          <a:p>
            <a:pPr>
              <a:buClrTx/>
              <a:buFont typeface="Wingdings" pitchFamily="2" charset="2"/>
              <a:buNone/>
            </a:pPr>
            <a:r>
              <a:rPr lang="en-US" altLang="zh-CN" sz="2000" b="1">
                <a:sym typeface="Symbol" pitchFamily="18" charset="2"/>
              </a:rPr>
              <a:t>     </a:t>
            </a:r>
            <a:r>
              <a:rPr lang="en-US" altLang="zh-CN" sz="2000" b="1" i="1">
                <a:sym typeface="Symbol" pitchFamily="18" charset="2"/>
              </a:rPr>
              <a:t>E </a:t>
            </a:r>
            <a:r>
              <a:rPr lang="en-US" altLang="zh-CN" sz="2000" b="1">
                <a:sym typeface="Symbol" pitchFamily="18" charset="2"/>
              </a:rPr>
              <a:t></a:t>
            </a:r>
            <a:r>
              <a:rPr lang="en-US" altLang="zh-CN" sz="2000" b="1" i="1">
                <a:sym typeface="Symbol" pitchFamily="18" charset="2"/>
              </a:rPr>
              <a:t> .T</a:t>
            </a:r>
            <a:r>
              <a:rPr lang="en-US" altLang="zh-CN" sz="2000" b="1" i="1">
                <a:ea typeface="华文行楷" pitchFamily="2" charset="-122"/>
                <a:sym typeface="Symbol" pitchFamily="18" charset="2"/>
              </a:rPr>
              <a:t> </a:t>
            </a:r>
          </a:p>
          <a:p>
            <a:pPr>
              <a:buClrTx/>
              <a:buFont typeface="Wingdings" pitchFamily="2" charset="2"/>
              <a:buNone/>
            </a:pPr>
            <a:r>
              <a:rPr lang="en-US" altLang="zh-CN" sz="2000" b="1">
                <a:sym typeface="Symbol" pitchFamily="18" charset="2"/>
              </a:rPr>
              <a:t>     </a:t>
            </a:r>
            <a:r>
              <a:rPr lang="en-US" altLang="zh-CN" sz="2000" b="1" i="1">
                <a:sym typeface="Symbol" pitchFamily="18" charset="2"/>
              </a:rPr>
              <a:t>T </a:t>
            </a:r>
            <a:r>
              <a:rPr lang="en-US" altLang="zh-CN" sz="2000" b="1">
                <a:ea typeface="华文行楷" pitchFamily="2" charset="-122"/>
                <a:sym typeface="Symbol" pitchFamily="18" charset="2"/>
              </a:rPr>
              <a:t></a:t>
            </a:r>
            <a:r>
              <a:rPr lang="en-US" altLang="zh-CN" sz="2000" b="1" i="1">
                <a:ea typeface="华文行楷" pitchFamily="2" charset="-122"/>
                <a:sym typeface="Symbol" pitchFamily="18" charset="2"/>
              </a:rPr>
              <a:t> .( E )</a:t>
            </a:r>
          </a:p>
          <a:p>
            <a:pPr>
              <a:buClrTx/>
              <a:buFont typeface="Wingdings" pitchFamily="2" charset="2"/>
              <a:buNone/>
            </a:pPr>
            <a:r>
              <a:rPr lang="en-US" altLang="zh-CN" sz="2000" b="1">
                <a:sym typeface="Symbol" pitchFamily="18" charset="2"/>
              </a:rPr>
              <a:t>     </a:t>
            </a:r>
            <a:r>
              <a:rPr lang="en-US" altLang="zh-CN" sz="2000" b="1" i="1">
                <a:sym typeface="Symbol" pitchFamily="18" charset="2"/>
              </a:rPr>
              <a:t>T </a:t>
            </a:r>
            <a:r>
              <a:rPr lang="en-US" altLang="zh-CN" sz="2000" b="1">
                <a:sym typeface="Symbol" pitchFamily="18" charset="2"/>
              </a:rPr>
              <a:t> .</a:t>
            </a:r>
            <a:r>
              <a:rPr lang="en-US" altLang="zh-CN" sz="2000" b="1" i="1">
                <a:sym typeface="Symbol" pitchFamily="18" charset="2"/>
              </a:rPr>
              <a:t>d</a:t>
            </a:r>
          </a:p>
        </p:txBody>
      </p:sp>
      <p:sp>
        <p:nvSpPr>
          <p:cNvPr id="476184" name="Text Box 24"/>
          <p:cNvSpPr txBox="1">
            <a:spLocks noChangeArrowheads="1"/>
          </p:cNvSpPr>
          <p:nvPr/>
        </p:nvSpPr>
        <p:spPr bwMode="auto">
          <a:xfrm>
            <a:off x="4656138" y="2349500"/>
            <a:ext cx="1655762" cy="707886"/>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1</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E’ </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E.</a:t>
            </a:r>
            <a:endParaRPr lang="en-US" altLang="zh-CN" sz="2000" b="1">
              <a:cs typeface="Times New Roman" pitchFamily="18" charset="0"/>
              <a:sym typeface="Symbol" pitchFamily="18" charset="2"/>
            </a:endParaRPr>
          </a:p>
          <a:p>
            <a:pPr>
              <a:buClrTx/>
              <a:buFont typeface="Wingdings" pitchFamily="2" charset="2"/>
              <a:buNone/>
            </a:pPr>
            <a:r>
              <a:rPr lang="en-US" altLang="zh-CN" sz="2000" b="1" i="1">
                <a:cs typeface="Times New Roman" pitchFamily="18" charset="0"/>
                <a:sym typeface="Symbol" pitchFamily="18" charset="2"/>
              </a:rPr>
              <a:t>     E </a:t>
            </a:r>
            <a:r>
              <a:rPr lang="en-US" altLang="zh-CN" sz="2000" b="1">
                <a:ea typeface="华文行楷" pitchFamily="2" charset="-122"/>
                <a:cs typeface="Times New Roman" pitchFamily="18" charset="0"/>
                <a:sym typeface="Symbol" pitchFamily="18" charset="2"/>
              </a:rPr>
              <a:t> </a:t>
            </a:r>
            <a:r>
              <a:rPr lang="en-US" altLang="zh-CN" sz="2000" b="1" i="1">
                <a:ea typeface="华文行楷" pitchFamily="2" charset="-122"/>
                <a:cs typeface="Times New Roman" pitchFamily="18" charset="0"/>
                <a:sym typeface="Symbol" pitchFamily="18" charset="2"/>
              </a:rPr>
              <a:t>E.+T </a:t>
            </a:r>
            <a:endParaRPr lang="en-US" altLang="zh-CN" sz="2000" b="1" i="1">
              <a:cs typeface="Times New Roman" pitchFamily="18" charset="0"/>
              <a:sym typeface="Symbol" pitchFamily="18" charset="2"/>
            </a:endParaRPr>
          </a:p>
        </p:txBody>
      </p:sp>
      <p:sp>
        <p:nvSpPr>
          <p:cNvPr id="476185" name="Text Box 25"/>
          <p:cNvSpPr txBox="1">
            <a:spLocks noChangeArrowheads="1"/>
          </p:cNvSpPr>
          <p:nvPr/>
        </p:nvSpPr>
        <p:spPr bwMode="auto">
          <a:xfrm>
            <a:off x="4656138" y="3322638"/>
            <a:ext cx="1655762" cy="400110"/>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2</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E </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T.</a:t>
            </a:r>
            <a:endParaRPr lang="en-US" altLang="zh-CN" sz="2000" b="1">
              <a:cs typeface="Times New Roman" pitchFamily="18" charset="0"/>
              <a:sym typeface="Symbol" pitchFamily="18" charset="2"/>
            </a:endParaRPr>
          </a:p>
        </p:txBody>
      </p:sp>
      <p:sp>
        <p:nvSpPr>
          <p:cNvPr id="476186" name="Text Box 26"/>
          <p:cNvSpPr txBox="1">
            <a:spLocks noChangeArrowheads="1"/>
          </p:cNvSpPr>
          <p:nvPr/>
        </p:nvSpPr>
        <p:spPr bwMode="auto">
          <a:xfrm>
            <a:off x="4656138" y="4005263"/>
            <a:ext cx="1655762" cy="400110"/>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3</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T </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d.</a:t>
            </a:r>
            <a:endParaRPr lang="en-US" altLang="zh-CN" sz="2000" b="1">
              <a:cs typeface="Times New Roman" pitchFamily="18" charset="0"/>
              <a:sym typeface="Symbol" pitchFamily="18" charset="2"/>
            </a:endParaRPr>
          </a:p>
        </p:txBody>
      </p:sp>
      <p:sp>
        <p:nvSpPr>
          <p:cNvPr id="476187" name="Text Box 27"/>
          <p:cNvSpPr txBox="1">
            <a:spLocks noChangeArrowheads="1"/>
          </p:cNvSpPr>
          <p:nvPr/>
        </p:nvSpPr>
        <p:spPr bwMode="auto">
          <a:xfrm>
            <a:off x="4656138" y="4724400"/>
            <a:ext cx="1655762" cy="707886"/>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5</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T </a:t>
            </a:r>
            <a:r>
              <a:rPr lang="en-US" altLang="zh-CN" sz="2000" b="1">
                <a:cs typeface="Times New Roman" pitchFamily="18" charset="0"/>
                <a:sym typeface="Symbol" pitchFamily="18" charset="2"/>
              </a:rPr>
              <a:t></a:t>
            </a:r>
            <a:r>
              <a:rPr lang="en-US" altLang="zh-CN" sz="2000" b="1" i="1">
                <a:cs typeface="Times New Roman" pitchFamily="18" charset="0"/>
                <a:sym typeface="Symbol" pitchFamily="18" charset="2"/>
              </a:rPr>
              <a:t> (E.)</a:t>
            </a:r>
            <a:endParaRPr lang="en-US" altLang="zh-CN" sz="2000" b="1">
              <a:cs typeface="Times New Roman" pitchFamily="18" charset="0"/>
              <a:sym typeface="Symbol" pitchFamily="18" charset="2"/>
            </a:endParaRPr>
          </a:p>
          <a:p>
            <a:pPr>
              <a:buClrTx/>
              <a:buFont typeface="Wingdings" pitchFamily="2" charset="2"/>
              <a:buNone/>
            </a:pPr>
            <a:r>
              <a:rPr lang="en-US" altLang="zh-CN" sz="2000" b="1" i="1">
                <a:cs typeface="Times New Roman" pitchFamily="18" charset="0"/>
                <a:sym typeface="Symbol" pitchFamily="18" charset="2"/>
              </a:rPr>
              <a:t>     E </a:t>
            </a:r>
            <a:r>
              <a:rPr lang="en-US" altLang="zh-CN" sz="2000" b="1">
                <a:ea typeface="华文行楷" pitchFamily="2" charset="-122"/>
                <a:cs typeface="Times New Roman" pitchFamily="18" charset="0"/>
                <a:sym typeface="Symbol" pitchFamily="18" charset="2"/>
              </a:rPr>
              <a:t> </a:t>
            </a:r>
            <a:r>
              <a:rPr lang="en-US" altLang="zh-CN" sz="2000" b="1" i="1">
                <a:ea typeface="华文行楷" pitchFamily="2" charset="-122"/>
                <a:cs typeface="Times New Roman" pitchFamily="18" charset="0"/>
                <a:sym typeface="Symbol" pitchFamily="18" charset="2"/>
              </a:rPr>
              <a:t>E.+T </a:t>
            </a:r>
          </a:p>
        </p:txBody>
      </p:sp>
      <p:sp>
        <p:nvSpPr>
          <p:cNvPr id="476188" name="Text Box 28"/>
          <p:cNvSpPr txBox="1">
            <a:spLocks noChangeArrowheads="1"/>
          </p:cNvSpPr>
          <p:nvPr/>
        </p:nvSpPr>
        <p:spPr bwMode="auto">
          <a:xfrm>
            <a:off x="4583114" y="5564188"/>
            <a:ext cx="503237" cy="369332"/>
          </a:xfrm>
          <a:prstGeom prst="rect">
            <a:avLst/>
          </a:prstGeom>
          <a:noFill/>
          <a:ln w="9525">
            <a:no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2</a:t>
            </a:r>
            <a:endParaRPr lang="en-US" altLang="zh-CN" sz="2000" b="1">
              <a:cs typeface="Times New Roman" pitchFamily="18" charset="0"/>
              <a:sym typeface="Symbol" pitchFamily="18" charset="2"/>
            </a:endParaRPr>
          </a:p>
        </p:txBody>
      </p:sp>
      <p:sp>
        <p:nvSpPr>
          <p:cNvPr id="476189" name="Text Box 29"/>
          <p:cNvSpPr txBox="1">
            <a:spLocks noChangeArrowheads="1"/>
          </p:cNvSpPr>
          <p:nvPr/>
        </p:nvSpPr>
        <p:spPr bwMode="auto">
          <a:xfrm>
            <a:off x="4583114" y="5949950"/>
            <a:ext cx="503237" cy="369332"/>
          </a:xfrm>
          <a:prstGeom prst="rect">
            <a:avLst/>
          </a:prstGeom>
          <a:noFill/>
          <a:ln w="9525">
            <a:no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3</a:t>
            </a:r>
            <a:endParaRPr lang="en-US" altLang="zh-CN" sz="2000" b="1">
              <a:cs typeface="Times New Roman" pitchFamily="18" charset="0"/>
              <a:sym typeface="Symbol" pitchFamily="18" charset="2"/>
            </a:endParaRPr>
          </a:p>
        </p:txBody>
      </p:sp>
      <p:sp>
        <p:nvSpPr>
          <p:cNvPr id="476190" name="Text Box 30"/>
          <p:cNvSpPr txBox="1">
            <a:spLocks noChangeArrowheads="1"/>
          </p:cNvSpPr>
          <p:nvPr/>
        </p:nvSpPr>
        <p:spPr bwMode="auto">
          <a:xfrm>
            <a:off x="6888163" y="3357564"/>
            <a:ext cx="1657350" cy="1015663"/>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6</a:t>
            </a:r>
            <a:r>
              <a:rPr lang="en-US" altLang="zh-CN" sz="2000" b="1">
                <a:cs typeface="Times New Roman" pitchFamily="18" charset="0"/>
                <a:sym typeface="Symbol" pitchFamily="18" charset="2"/>
              </a:rPr>
              <a:t>:</a:t>
            </a:r>
            <a:r>
              <a:rPr lang="en-US" altLang="zh-CN" sz="2000" b="1" i="1">
                <a:cs typeface="Times New Roman" pitchFamily="18" charset="0"/>
                <a:sym typeface="Symbol" pitchFamily="18" charset="2"/>
              </a:rPr>
              <a:t> E </a:t>
            </a:r>
            <a:r>
              <a:rPr lang="en-US" altLang="zh-CN" sz="2000" b="1">
                <a:ea typeface="华文行楷" pitchFamily="2" charset="-122"/>
                <a:cs typeface="Times New Roman" pitchFamily="18" charset="0"/>
                <a:sym typeface="Symbol" pitchFamily="18" charset="2"/>
              </a:rPr>
              <a:t> </a:t>
            </a:r>
            <a:r>
              <a:rPr lang="en-US" altLang="zh-CN" sz="2000" b="1" i="1">
                <a:ea typeface="华文行楷" pitchFamily="2" charset="-122"/>
                <a:cs typeface="Times New Roman" pitchFamily="18" charset="0"/>
                <a:sym typeface="Symbol" pitchFamily="18" charset="2"/>
              </a:rPr>
              <a:t>E+.T </a:t>
            </a:r>
          </a:p>
          <a:p>
            <a:pPr>
              <a:buClrTx/>
              <a:buFont typeface="Wingdings" pitchFamily="2" charset="2"/>
              <a:buNone/>
            </a:pPr>
            <a:r>
              <a:rPr lang="en-US" altLang="zh-CN" sz="2000" b="1" i="1">
                <a:cs typeface="Times New Roman" pitchFamily="18" charset="0"/>
                <a:sym typeface="Symbol" pitchFamily="18" charset="2"/>
              </a:rPr>
              <a:t>     T </a:t>
            </a:r>
            <a:r>
              <a:rPr lang="en-US" altLang="zh-CN" sz="2000" b="1">
                <a:ea typeface="华文行楷" pitchFamily="2" charset="-122"/>
                <a:cs typeface="Times New Roman" pitchFamily="18" charset="0"/>
                <a:sym typeface="Symbol" pitchFamily="18" charset="2"/>
              </a:rPr>
              <a:t></a:t>
            </a:r>
            <a:r>
              <a:rPr lang="en-US" altLang="zh-CN" sz="2000" b="1" i="1">
                <a:ea typeface="华文行楷" pitchFamily="2" charset="-122"/>
                <a:cs typeface="Times New Roman" pitchFamily="18" charset="0"/>
                <a:sym typeface="Symbol" pitchFamily="18" charset="2"/>
              </a:rPr>
              <a:t> .( E )</a:t>
            </a:r>
          </a:p>
          <a:p>
            <a:pPr>
              <a:buClrTx/>
              <a:buFont typeface="Wingdings" pitchFamily="2" charset="2"/>
              <a:buNone/>
            </a:pP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T </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d</a:t>
            </a:r>
          </a:p>
        </p:txBody>
      </p:sp>
      <p:sp>
        <p:nvSpPr>
          <p:cNvPr id="476191" name="Text Box 31"/>
          <p:cNvSpPr txBox="1">
            <a:spLocks noChangeArrowheads="1"/>
          </p:cNvSpPr>
          <p:nvPr/>
        </p:nvSpPr>
        <p:spPr bwMode="auto">
          <a:xfrm>
            <a:off x="6888163" y="5013325"/>
            <a:ext cx="1441450" cy="400110"/>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7</a:t>
            </a:r>
            <a:r>
              <a:rPr lang="en-US" altLang="zh-CN" sz="2000" b="1">
                <a:cs typeface="Times New Roman" pitchFamily="18" charset="0"/>
                <a:sym typeface="Symbol" pitchFamily="18" charset="2"/>
              </a:rPr>
              <a:t>: </a:t>
            </a:r>
            <a:r>
              <a:rPr lang="en-US" altLang="zh-CN" sz="2000" b="1" i="1">
                <a:cs typeface="Times New Roman" pitchFamily="18" charset="0"/>
                <a:sym typeface="Symbol" pitchFamily="18" charset="2"/>
              </a:rPr>
              <a:t>T </a:t>
            </a:r>
            <a:r>
              <a:rPr lang="en-US" altLang="zh-CN" sz="2000" b="1">
                <a:cs typeface="Times New Roman" pitchFamily="18" charset="0"/>
                <a:sym typeface="Symbol" pitchFamily="18" charset="2"/>
              </a:rPr>
              <a:t></a:t>
            </a:r>
            <a:r>
              <a:rPr lang="en-US" altLang="zh-CN" sz="2000" b="1" i="1">
                <a:cs typeface="Times New Roman" pitchFamily="18" charset="0"/>
                <a:sym typeface="Symbol" pitchFamily="18" charset="2"/>
              </a:rPr>
              <a:t> (E).</a:t>
            </a:r>
            <a:endParaRPr lang="en-US" altLang="zh-CN" sz="2000" b="1" i="1">
              <a:ea typeface="华文行楷" pitchFamily="2" charset="-122"/>
              <a:cs typeface="Times New Roman" pitchFamily="18" charset="0"/>
              <a:sym typeface="Symbol" pitchFamily="18" charset="2"/>
            </a:endParaRPr>
          </a:p>
        </p:txBody>
      </p:sp>
      <p:sp>
        <p:nvSpPr>
          <p:cNvPr id="476192" name="Text Box 32"/>
          <p:cNvSpPr txBox="1">
            <a:spLocks noChangeArrowheads="1"/>
          </p:cNvSpPr>
          <p:nvPr/>
        </p:nvSpPr>
        <p:spPr bwMode="auto">
          <a:xfrm>
            <a:off x="6816725" y="5589588"/>
            <a:ext cx="503238" cy="369332"/>
          </a:xfrm>
          <a:prstGeom prst="rect">
            <a:avLst/>
          </a:prstGeom>
          <a:noFill/>
          <a:ln w="9525">
            <a:no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6</a:t>
            </a:r>
            <a:endParaRPr lang="en-US" altLang="zh-CN" sz="2000" b="1">
              <a:cs typeface="Times New Roman" pitchFamily="18" charset="0"/>
              <a:sym typeface="Symbol" pitchFamily="18" charset="2"/>
            </a:endParaRPr>
          </a:p>
        </p:txBody>
      </p:sp>
      <p:sp>
        <p:nvSpPr>
          <p:cNvPr id="476193" name="Text Box 33"/>
          <p:cNvSpPr txBox="1">
            <a:spLocks noChangeArrowheads="1"/>
          </p:cNvSpPr>
          <p:nvPr/>
        </p:nvSpPr>
        <p:spPr bwMode="auto">
          <a:xfrm>
            <a:off x="9120189" y="3644900"/>
            <a:ext cx="1296987" cy="707886"/>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8</a:t>
            </a:r>
            <a:r>
              <a:rPr lang="en-US" altLang="zh-CN" sz="2000" b="1">
                <a:cs typeface="Times New Roman" pitchFamily="18" charset="0"/>
                <a:sym typeface="Symbol" pitchFamily="18" charset="2"/>
              </a:rPr>
              <a:t>:</a:t>
            </a:r>
            <a:r>
              <a:rPr lang="en-US" altLang="zh-CN" sz="2000" b="1" i="1">
                <a:cs typeface="Times New Roman" pitchFamily="18" charset="0"/>
                <a:sym typeface="Symbol" pitchFamily="18" charset="2"/>
              </a:rPr>
              <a:t> </a:t>
            </a:r>
          </a:p>
          <a:p>
            <a:pPr>
              <a:buClrTx/>
              <a:buFont typeface="Wingdings" pitchFamily="2" charset="2"/>
              <a:buNone/>
            </a:pPr>
            <a:r>
              <a:rPr lang="en-US" altLang="zh-CN" sz="2000" b="1" i="1">
                <a:cs typeface="Times New Roman" pitchFamily="18" charset="0"/>
                <a:sym typeface="Symbol" pitchFamily="18" charset="2"/>
              </a:rPr>
              <a:t>E </a:t>
            </a:r>
            <a:r>
              <a:rPr lang="en-US" altLang="zh-CN" sz="2000" b="1">
                <a:ea typeface="华文行楷" pitchFamily="2" charset="-122"/>
                <a:cs typeface="Times New Roman" pitchFamily="18" charset="0"/>
                <a:sym typeface="Symbol" pitchFamily="18" charset="2"/>
              </a:rPr>
              <a:t> </a:t>
            </a:r>
            <a:r>
              <a:rPr lang="en-US" altLang="zh-CN" sz="2000" b="1" i="1">
                <a:ea typeface="华文行楷" pitchFamily="2" charset="-122"/>
                <a:cs typeface="Times New Roman" pitchFamily="18" charset="0"/>
                <a:sym typeface="Symbol" pitchFamily="18" charset="2"/>
              </a:rPr>
              <a:t>E+T. </a:t>
            </a:r>
            <a:endParaRPr lang="en-US" altLang="zh-CN" sz="2000" b="1" i="1">
              <a:cs typeface="Times New Roman" pitchFamily="18" charset="0"/>
              <a:sym typeface="Symbol" pitchFamily="18" charset="2"/>
            </a:endParaRPr>
          </a:p>
        </p:txBody>
      </p:sp>
      <p:sp>
        <p:nvSpPr>
          <p:cNvPr id="476194" name="Text Box 34"/>
          <p:cNvSpPr txBox="1">
            <a:spLocks noChangeArrowheads="1"/>
          </p:cNvSpPr>
          <p:nvPr/>
        </p:nvSpPr>
        <p:spPr bwMode="auto">
          <a:xfrm>
            <a:off x="9121775" y="4700588"/>
            <a:ext cx="503238" cy="369332"/>
          </a:xfrm>
          <a:prstGeom prst="rect">
            <a:avLst/>
          </a:prstGeom>
          <a:noFill/>
          <a:ln w="9525">
            <a:no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4</a:t>
            </a:r>
            <a:endParaRPr lang="en-US" altLang="zh-CN" sz="2000" b="1">
              <a:cs typeface="Times New Roman" pitchFamily="18" charset="0"/>
              <a:sym typeface="Symbol" pitchFamily="18" charset="2"/>
            </a:endParaRPr>
          </a:p>
        </p:txBody>
      </p:sp>
      <p:sp>
        <p:nvSpPr>
          <p:cNvPr id="476195" name="Text Box 35"/>
          <p:cNvSpPr txBox="1">
            <a:spLocks noChangeArrowheads="1"/>
          </p:cNvSpPr>
          <p:nvPr/>
        </p:nvSpPr>
        <p:spPr bwMode="auto">
          <a:xfrm>
            <a:off x="8904289" y="5419725"/>
            <a:ext cx="503237" cy="369332"/>
          </a:xfrm>
          <a:prstGeom prst="rect">
            <a:avLst/>
          </a:prstGeom>
          <a:noFill/>
          <a:ln w="9525">
            <a:no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3</a:t>
            </a:r>
            <a:endParaRPr lang="en-US" altLang="zh-CN" sz="2000" b="1">
              <a:cs typeface="Times New Roman" pitchFamily="18" charset="0"/>
              <a:sym typeface="Symbol" pitchFamily="18" charset="2"/>
            </a:endParaRPr>
          </a:p>
        </p:txBody>
      </p:sp>
      <p:sp>
        <p:nvSpPr>
          <p:cNvPr id="476197" name="Line 37"/>
          <p:cNvSpPr>
            <a:spLocks noChangeShapeType="1"/>
          </p:cNvSpPr>
          <p:nvPr/>
        </p:nvSpPr>
        <p:spPr bwMode="auto">
          <a:xfrm>
            <a:off x="3216275" y="4005264"/>
            <a:ext cx="0" cy="719137"/>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198" name="Rectangle 38"/>
          <p:cNvSpPr>
            <a:spLocks noChangeArrowheads="1"/>
          </p:cNvSpPr>
          <p:nvPr/>
        </p:nvSpPr>
        <p:spPr bwMode="auto">
          <a:xfrm>
            <a:off x="2947989" y="4111626"/>
            <a:ext cx="268287"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a:t>
            </a:r>
          </a:p>
        </p:txBody>
      </p:sp>
      <p:sp>
        <p:nvSpPr>
          <p:cNvPr id="476199" name="Rectangle 39"/>
          <p:cNvSpPr>
            <a:spLocks noChangeArrowheads="1"/>
          </p:cNvSpPr>
          <p:nvPr/>
        </p:nvSpPr>
        <p:spPr bwMode="auto">
          <a:xfrm>
            <a:off x="4151313" y="2384425"/>
            <a:ext cx="293670"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E</a:t>
            </a:r>
          </a:p>
        </p:txBody>
      </p:sp>
      <p:sp>
        <p:nvSpPr>
          <p:cNvPr id="476200" name="Rectangle 40"/>
          <p:cNvSpPr>
            <a:spLocks noChangeArrowheads="1"/>
          </p:cNvSpPr>
          <p:nvPr/>
        </p:nvSpPr>
        <p:spPr bwMode="auto">
          <a:xfrm>
            <a:off x="4151313" y="3141663"/>
            <a:ext cx="293670"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T</a:t>
            </a:r>
          </a:p>
        </p:txBody>
      </p:sp>
      <p:sp>
        <p:nvSpPr>
          <p:cNvPr id="476201" name="Rectangle 41"/>
          <p:cNvSpPr>
            <a:spLocks noChangeArrowheads="1"/>
          </p:cNvSpPr>
          <p:nvPr/>
        </p:nvSpPr>
        <p:spPr bwMode="auto">
          <a:xfrm>
            <a:off x="4257675" y="3789363"/>
            <a:ext cx="308098"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d</a:t>
            </a:r>
          </a:p>
        </p:txBody>
      </p:sp>
      <p:sp>
        <p:nvSpPr>
          <p:cNvPr id="476202" name="Line 42"/>
          <p:cNvSpPr>
            <a:spLocks noChangeShapeType="1"/>
          </p:cNvSpPr>
          <p:nvPr/>
        </p:nvSpPr>
        <p:spPr bwMode="auto">
          <a:xfrm>
            <a:off x="4079876" y="2708275"/>
            <a:ext cx="576263" cy="0"/>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03" name="Line 43"/>
          <p:cNvSpPr>
            <a:spLocks noChangeShapeType="1"/>
          </p:cNvSpPr>
          <p:nvPr/>
        </p:nvSpPr>
        <p:spPr bwMode="auto">
          <a:xfrm>
            <a:off x="4079876" y="3500438"/>
            <a:ext cx="576263" cy="0"/>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04" name="Line 44"/>
          <p:cNvSpPr>
            <a:spLocks noChangeShapeType="1"/>
          </p:cNvSpPr>
          <p:nvPr/>
        </p:nvSpPr>
        <p:spPr bwMode="auto">
          <a:xfrm>
            <a:off x="4079876" y="3933826"/>
            <a:ext cx="576263" cy="358775"/>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05" name="Rectangle 45"/>
          <p:cNvSpPr>
            <a:spLocks noChangeArrowheads="1"/>
          </p:cNvSpPr>
          <p:nvPr/>
        </p:nvSpPr>
        <p:spPr bwMode="auto">
          <a:xfrm>
            <a:off x="4151313" y="4760913"/>
            <a:ext cx="293670"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E</a:t>
            </a:r>
          </a:p>
        </p:txBody>
      </p:sp>
      <p:sp>
        <p:nvSpPr>
          <p:cNvPr id="476206" name="Line 46"/>
          <p:cNvSpPr>
            <a:spLocks noChangeShapeType="1"/>
          </p:cNvSpPr>
          <p:nvPr/>
        </p:nvSpPr>
        <p:spPr bwMode="auto">
          <a:xfrm>
            <a:off x="4079876" y="5084763"/>
            <a:ext cx="576263" cy="0"/>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07" name="Rectangle 47"/>
          <p:cNvSpPr>
            <a:spLocks noChangeArrowheads="1"/>
          </p:cNvSpPr>
          <p:nvPr/>
        </p:nvSpPr>
        <p:spPr bwMode="auto">
          <a:xfrm>
            <a:off x="4151313" y="5445125"/>
            <a:ext cx="293670"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T</a:t>
            </a:r>
          </a:p>
        </p:txBody>
      </p:sp>
      <p:sp>
        <p:nvSpPr>
          <p:cNvPr id="476208" name="Line 48"/>
          <p:cNvSpPr>
            <a:spLocks noChangeShapeType="1"/>
          </p:cNvSpPr>
          <p:nvPr/>
        </p:nvSpPr>
        <p:spPr bwMode="auto">
          <a:xfrm>
            <a:off x="4079876" y="5803900"/>
            <a:ext cx="576263" cy="0"/>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09" name="Rectangle 49"/>
          <p:cNvSpPr>
            <a:spLocks noChangeArrowheads="1"/>
          </p:cNvSpPr>
          <p:nvPr/>
        </p:nvSpPr>
        <p:spPr bwMode="auto">
          <a:xfrm>
            <a:off x="4151313" y="5876925"/>
            <a:ext cx="308098"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d</a:t>
            </a:r>
          </a:p>
        </p:txBody>
      </p:sp>
      <p:sp>
        <p:nvSpPr>
          <p:cNvPr id="476210" name="Line 50"/>
          <p:cNvSpPr>
            <a:spLocks noChangeShapeType="1"/>
          </p:cNvSpPr>
          <p:nvPr/>
        </p:nvSpPr>
        <p:spPr bwMode="auto">
          <a:xfrm>
            <a:off x="4079876" y="6235700"/>
            <a:ext cx="576263" cy="0"/>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12" name="Arc 52"/>
          <p:cNvSpPr>
            <a:spLocks/>
          </p:cNvSpPr>
          <p:nvPr/>
        </p:nvSpPr>
        <p:spPr bwMode="auto">
          <a:xfrm flipH="1">
            <a:off x="2135189" y="6052622"/>
            <a:ext cx="288925" cy="3693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a:ln>
          <a:effectLst/>
        </p:spPr>
        <p:txBody>
          <a:bodyPr anchor="ctr">
            <a:spAutoFit/>
          </a:bodyPr>
          <a:lstStyle/>
          <a:p>
            <a:endParaRPr lang="zh-CN" altLang="en-US"/>
          </a:p>
        </p:txBody>
      </p:sp>
      <p:sp>
        <p:nvSpPr>
          <p:cNvPr id="476213" name="Arc 53"/>
          <p:cNvSpPr>
            <a:spLocks/>
          </p:cNvSpPr>
          <p:nvPr/>
        </p:nvSpPr>
        <p:spPr bwMode="auto">
          <a:xfrm rot="16200000" flipH="1">
            <a:off x="2135189" y="6341547"/>
            <a:ext cx="288925" cy="3693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a:ln>
          <a:effectLst/>
        </p:spPr>
        <p:txBody>
          <a:bodyPr anchor="ctr">
            <a:spAutoFit/>
          </a:bodyPr>
          <a:lstStyle/>
          <a:p>
            <a:endParaRPr lang="zh-CN" altLang="en-US"/>
          </a:p>
        </p:txBody>
      </p:sp>
      <p:sp>
        <p:nvSpPr>
          <p:cNvPr id="476214" name="Arc 54"/>
          <p:cNvSpPr>
            <a:spLocks/>
          </p:cNvSpPr>
          <p:nvPr/>
        </p:nvSpPr>
        <p:spPr bwMode="auto">
          <a:xfrm rot="10800000" flipH="1">
            <a:off x="2422526" y="6341547"/>
            <a:ext cx="288925" cy="3693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triangle" w="med" len="med"/>
          </a:ln>
          <a:effectLst/>
        </p:spPr>
        <p:txBody>
          <a:bodyPr anchor="ctr">
            <a:spAutoFit/>
          </a:bodyPr>
          <a:lstStyle/>
          <a:p>
            <a:endParaRPr lang="zh-CN" altLang="en-US"/>
          </a:p>
        </p:txBody>
      </p:sp>
      <p:sp>
        <p:nvSpPr>
          <p:cNvPr id="476215" name="Rectangle 55"/>
          <p:cNvSpPr>
            <a:spLocks noChangeArrowheads="1"/>
          </p:cNvSpPr>
          <p:nvPr/>
        </p:nvSpPr>
        <p:spPr bwMode="auto">
          <a:xfrm>
            <a:off x="2063750" y="5734051"/>
            <a:ext cx="268288"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a:t>
            </a:r>
          </a:p>
        </p:txBody>
      </p:sp>
      <p:sp>
        <p:nvSpPr>
          <p:cNvPr id="476216" name="Rectangle 56"/>
          <p:cNvSpPr>
            <a:spLocks noChangeArrowheads="1"/>
          </p:cNvSpPr>
          <p:nvPr/>
        </p:nvSpPr>
        <p:spPr bwMode="auto">
          <a:xfrm>
            <a:off x="6489700" y="2924175"/>
            <a:ext cx="356188"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a:t>
            </a:r>
          </a:p>
        </p:txBody>
      </p:sp>
      <p:sp>
        <p:nvSpPr>
          <p:cNvPr id="476217" name="Line 57"/>
          <p:cNvSpPr>
            <a:spLocks noChangeShapeType="1"/>
          </p:cNvSpPr>
          <p:nvPr/>
        </p:nvSpPr>
        <p:spPr bwMode="auto">
          <a:xfrm>
            <a:off x="6311901" y="3068639"/>
            <a:ext cx="576263" cy="358775"/>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18" name="Rectangle 58"/>
          <p:cNvSpPr>
            <a:spLocks noChangeArrowheads="1"/>
          </p:cNvSpPr>
          <p:nvPr/>
        </p:nvSpPr>
        <p:spPr bwMode="auto">
          <a:xfrm>
            <a:off x="6456364" y="4832351"/>
            <a:ext cx="268287"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a:t>
            </a:r>
          </a:p>
        </p:txBody>
      </p:sp>
      <p:sp>
        <p:nvSpPr>
          <p:cNvPr id="476219" name="Line 59"/>
          <p:cNvSpPr>
            <a:spLocks noChangeShapeType="1"/>
          </p:cNvSpPr>
          <p:nvPr/>
        </p:nvSpPr>
        <p:spPr bwMode="auto">
          <a:xfrm>
            <a:off x="6311901" y="5227638"/>
            <a:ext cx="576263" cy="0"/>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20" name="Rectangle 60"/>
          <p:cNvSpPr>
            <a:spLocks noChangeArrowheads="1"/>
          </p:cNvSpPr>
          <p:nvPr/>
        </p:nvSpPr>
        <p:spPr bwMode="auto">
          <a:xfrm>
            <a:off x="6489700" y="5300663"/>
            <a:ext cx="356188"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a:t>
            </a:r>
          </a:p>
        </p:txBody>
      </p:sp>
      <p:sp>
        <p:nvSpPr>
          <p:cNvPr id="476221" name="Line 61"/>
          <p:cNvSpPr>
            <a:spLocks noChangeShapeType="1"/>
          </p:cNvSpPr>
          <p:nvPr/>
        </p:nvSpPr>
        <p:spPr bwMode="auto">
          <a:xfrm>
            <a:off x="6311901" y="5445126"/>
            <a:ext cx="576263" cy="358775"/>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22" name="Rectangle 62"/>
          <p:cNvSpPr>
            <a:spLocks noChangeArrowheads="1"/>
          </p:cNvSpPr>
          <p:nvPr/>
        </p:nvSpPr>
        <p:spPr bwMode="auto">
          <a:xfrm>
            <a:off x="8615363" y="3608388"/>
            <a:ext cx="293670"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T</a:t>
            </a:r>
          </a:p>
        </p:txBody>
      </p:sp>
      <p:sp>
        <p:nvSpPr>
          <p:cNvPr id="476223" name="Line 63"/>
          <p:cNvSpPr>
            <a:spLocks noChangeShapeType="1"/>
          </p:cNvSpPr>
          <p:nvPr/>
        </p:nvSpPr>
        <p:spPr bwMode="auto">
          <a:xfrm>
            <a:off x="8543926" y="3967163"/>
            <a:ext cx="576263" cy="0"/>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24" name="Rectangle 64"/>
          <p:cNvSpPr>
            <a:spLocks noChangeArrowheads="1"/>
          </p:cNvSpPr>
          <p:nvPr/>
        </p:nvSpPr>
        <p:spPr bwMode="auto">
          <a:xfrm>
            <a:off x="8472488" y="4724400"/>
            <a:ext cx="308098"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d</a:t>
            </a:r>
          </a:p>
        </p:txBody>
      </p:sp>
      <p:sp>
        <p:nvSpPr>
          <p:cNvPr id="476225" name="Line 65"/>
          <p:cNvSpPr>
            <a:spLocks noChangeShapeType="1"/>
          </p:cNvSpPr>
          <p:nvPr/>
        </p:nvSpPr>
        <p:spPr bwMode="auto">
          <a:xfrm>
            <a:off x="8112125" y="4437064"/>
            <a:ext cx="863600" cy="1152525"/>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26" name="Line 66"/>
          <p:cNvSpPr>
            <a:spLocks noChangeShapeType="1"/>
          </p:cNvSpPr>
          <p:nvPr/>
        </p:nvSpPr>
        <p:spPr bwMode="auto">
          <a:xfrm>
            <a:off x="8543925" y="4292600"/>
            <a:ext cx="647700" cy="649288"/>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476227" name="Rectangle 67"/>
          <p:cNvSpPr>
            <a:spLocks noChangeArrowheads="1"/>
          </p:cNvSpPr>
          <p:nvPr/>
        </p:nvSpPr>
        <p:spPr bwMode="auto">
          <a:xfrm>
            <a:off x="8616950" y="4076701"/>
            <a:ext cx="268288"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b="1" i="1">
                <a:sym typeface="Symbol" pitchFamily="18" charset="2"/>
              </a:rPr>
              <a:t>(</a:t>
            </a:r>
          </a:p>
        </p:txBody>
      </p:sp>
      <p:sp>
        <p:nvSpPr>
          <p:cNvPr id="53" name="标题 1"/>
          <p:cNvSpPr txBox="1">
            <a:spLocks/>
          </p:cNvSpPr>
          <p:nvPr/>
        </p:nvSpPr>
        <p:spPr>
          <a:xfrm>
            <a:off x="1150465" y="1057335"/>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dirty="0" smtClean="0"/>
              <a:t>4.4 LR(0)</a:t>
            </a:r>
            <a:r>
              <a:rPr lang="zh-CN" altLang="en-US" dirty="0" smtClean="0"/>
              <a:t>分析</a:t>
            </a:r>
            <a:endParaRPr lang="zh-CN" altLang="en-US" dirty="0"/>
          </a:p>
        </p:txBody>
      </p:sp>
    </p:spTree>
    <p:extLst>
      <p:ext uri="{BB962C8B-B14F-4D97-AF65-F5344CB8AC3E}">
        <p14:creationId xmlns:p14="http://schemas.microsoft.com/office/powerpoint/2010/main" val="16763312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6181"/>
                                        </p:tgtEl>
                                        <p:attrNameLst>
                                          <p:attrName>style.visibility</p:attrName>
                                        </p:attrNameLst>
                                      </p:cBhvr>
                                      <p:to>
                                        <p:strVal val="visible"/>
                                      </p:to>
                                    </p:set>
                                    <p:animEffect transition="in" filter="dissolve">
                                      <p:cBhvr>
                                        <p:cTn id="7" dur="500"/>
                                        <p:tgtEl>
                                          <p:spTgt spid="4761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6202"/>
                                        </p:tgtEl>
                                        <p:attrNameLst>
                                          <p:attrName>style.visibility</p:attrName>
                                        </p:attrNameLst>
                                      </p:cBhvr>
                                      <p:to>
                                        <p:strVal val="visible"/>
                                      </p:to>
                                    </p:set>
                                    <p:animEffect transition="in" filter="dissolve">
                                      <p:cBhvr>
                                        <p:cTn id="12" dur="500"/>
                                        <p:tgtEl>
                                          <p:spTgt spid="47620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76199"/>
                                        </p:tgtEl>
                                        <p:attrNameLst>
                                          <p:attrName>style.visibility</p:attrName>
                                        </p:attrNameLst>
                                      </p:cBhvr>
                                      <p:to>
                                        <p:strVal val="visible"/>
                                      </p:to>
                                    </p:set>
                                    <p:animEffect transition="in" filter="dissolve">
                                      <p:cBhvr>
                                        <p:cTn id="15" dur="500"/>
                                        <p:tgtEl>
                                          <p:spTgt spid="47619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76184"/>
                                        </p:tgtEl>
                                        <p:attrNameLst>
                                          <p:attrName>style.visibility</p:attrName>
                                        </p:attrNameLst>
                                      </p:cBhvr>
                                      <p:to>
                                        <p:strVal val="visible"/>
                                      </p:to>
                                    </p:set>
                                    <p:animEffect transition="in" filter="dissolve">
                                      <p:cBhvr>
                                        <p:cTn id="18" dur="500"/>
                                        <p:tgtEl>
                                          <p:spTgt spid="47618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76200"/>
                                        </p:tgtEl>
                                        <p:attrNameLst>
                                          <p:attrName>style.visibility</p:attrName>
                                        </p:attrNameLst>
                                      </p:cBhvr>
                                      <p:to>
                                        <p:strVal val="visible"/>
                                      </p:to>
                                    </p:set>
                                    <p:animEffect transition="in" filter="dissolve">
                                      <p:cBhvr>
                                        <p:cTn id="23" dur="500"/>
                                        <p:tgtEl>
                                          <p:spTgt spid="47620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76203"/>
                                        </p:tgtEl>
                                        <p:attrNameLst>
                                          <p:attrName>style.visibility</p:attrName>
                                        </p:attrNameLst>
                                      </p:cBhvr>
                                      <p:to>
                                        <p:strVal val="visible"/>
                                      </p:to>
                                    </p:set>
                                    <p:animEffect transition="in" filter="dissolve">
                                      <p:cBhvr>
                                        <p:cTn id="26" dur="500"/>
                                        <p:tgtEl>
                                          <p:spTgt spid="476203"/>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476185"/>
                                        </p:tgtEl>
                                        <p:attrNameLst>
                                          <p:attrName>style.visibility</p:attrName>
                                        </p:attrNameLst>
                                      </p:cBhvr>
                                      <p:to>
                                        <p:strVal val="visible"/>
                                      </p:to>
                                    </p:set>
                                    <p:animEffect transition="in" filter="dissolve">
                                      <p:cBhvr>
                                        <p:cTn id="29" dur="500"/>
                                        <p:tgtEl>
                                          <p:spTgt spid="476185"/>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76201"/>
                                        </p:tgtEl>
                                        <p:attrNameLst>
                                          <p:attrName>style.visibility</p:attrName>
                                        </p:attrNameLst>
                                      </p:cBhvr>
                                      <p:to>
                                        <p:strVal val="visible"/>
                                      </p:to>
                                    </p:set>
                                    <p:animEffect transition="in" filter="dissolve">
                                      <p:cBhvr>
                                        <p:cTn id="34" dur="500"/>
                                        <p:tgtEl>
                                          <p:spTgt spid="47620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76204"/>
                                        </p:tgtEl>
                                        <p:attrNameLst>
                                          <p:attrName>style.visibility</p:attrName>
                                        </p:attrNameLst>
                                      </p:cBhvr>
                                      <p:to>
                                        <p:strVal val="visible"/>
                                      </p:to>
                                    </p:set>
                                    <p:animEffect transition="in" filter="dissolve">
                                      <p:cBhvr>
                                        <p:cTn id="37" dur="500"/>
                                        <p:tgtEl>
                                          <p:spTgt spid="47620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76186"/>
                                        </p:tgtEl>
                                        <p:attrNameLst>
                                          <p:attrName>style.visibility</p:attrName>
                                        </p:attrNameLst>
                                      </p:cBhvr>
                                      <p:to>
                                        <p:strVal val="visible"/>
                                      </p:to>
                                    </p:set>
                                    <p:animEffect transition="in" filter="dissolve">
                                      <p:cBhvr>
                                        <p:cTn id="40" dur="500"/>
                                        <p:tgtEl>
                                          <p:spTgt spid="476186"/>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76197"/>
                                        </p:tgtEl>
                                        <p:attrNameLst>
                                          <p:attrName>style.visibility</p:attrName>
                                        </p:attrNameLst>
                                      </p:cBhvr>
                                      <p:to>
                                        <p:strVal val="visible"/>
                                      </p:to>
                                    </p:set>
                                    <p:animEffect transition="in" filter="dissolve">
                                      <p:cBhvr>
                                        <p:cTn id="45" dur="500"/>
                                        <p:tgtEl>
                                          <p:spTgt spid="476197"/>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76198"/>
                                        </p:tgtEl>
                                        <p:attrNameLst>
                                          <p:attrName>style.visibility</p:attrName>
                                        </p:attrNameLst>
                                      </p:cBhvr>
                                      <p:to>
                                        <p:strVal val="visible"/>
                                      </p:to>
                                    </p:set>
                                    <p:animEffect transition="in" filter="dissolve">
                                      <p:cBhvr>
                                        <p:cTn id="48" dur="500"/>
                                        <p:tgtEl>
                                          <p:spTgt spid="476198"/>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476183"/>
                                        </p:tgtEl>
                                        <p:attrNameLst>
                                          <p:attrName>style.visibility</p:attrName>
                                        </p:attrNameLst>
                                      </p:cBhvr>
                                      <p:to>
                                        <p:strVal val="visible"/>
                                      </p:to>
                                    </p:set>
                                    <p:animEffect transition="in" filter="dissolve">
                                      <p:cBhvr>
                                        <p:cTn id="51" dur="500"/>
                                        <p:tgtEl>
                                          <p:spTgt spid="47618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476206"/>
                                        </p:tgtEl>
                                        <p:attrNameLst>
                                          <p:attrName>style.visibility</p:attrName>
                                        </p:attrNameLst>
                                      </p:cBhvr>
                                      <p:to>
                                        <p:strVal val="visible"/>
                                      </p:to>
                                    </p:set>
                                    <p:animEffect transition="in" filter="dissolve">
                                      <p:cBhvr>
                                        <p:cTn id="56" dur="500"/>
                                        <p:tgtEl>
                                          <p:spTgt spid="47620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76205"/>
                                        </p:tgtEl>
                                        <p:attrNameLst>
                                          <p:attrName>style.visibility</p:attrName>
                                        </p:attrNameLst>
                                      </p:cBhvr>
                                      <p:to>
                                        <p:strVal val="visible"/>
                                      </p:to>
                                    </p:set>
                                    <p:animEffect transition="in" filter="dissolve">
                                      <p:cBhvr>
                                        <p:cTn id="59" dur="500"/>
                                        <p:tgtEl>
                                          <p:spTgt spid="476205"/>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476187"/>
                                        </p:tgtEl>
                                        <p:attrNameLst>
                                          <p:attrName>style.visibility</p:attrName>
                                        </p:attrNameLst>
                                      </p:cBhvr>
                                      <p:to>
                                        <p:strVal val="visible"/>
                                      </p:to>
                                    </p:set>
                                    <p:animEffect transition="in" filter="dissolve">
                                      <p:cBhvr>
                                        <p:cTn id="62" dur="500"/>
                                        <p:tgtEl>
                                          <p:spTgt spid="476187"/>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76188"/>
                                        </p:tgtEl>
                                        <p:attrNameLst>
                                          <p:attrName>style.visibility</p:attrName>
                                        </p:attrNameLst>
                                      </p:cBhvr>
                                      <p:to>
                                        <p:strVal val="visible"/>
                                      </p:to>
                                    </p:set>
                                    <p:animEffect transition="in" filter="dissolve">
                                      <p:cBhvr>
                                        <p:cTn id="67" dur="500"/>
                                        <p:tgtEl>
                                          <p:spTgt spid="476188"/>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76207"/>
                                        </p:tgtEl>
                                        <p:attrNameLst>
                                          <p:attrName>style.visibility</p:attrName>
                                        </p:attrNameLst>
                                      </p:cBhvr>
                                      <p:to>
                                        <p:strVal val="visible"/>
                                      </p:to>
                                    </p:set>
                                    <p:animEffect transition="in" filter="dissolve">
                                      <p:cBhvr>
                                        <p:cTn id="70" dur="500"/>
                                        <p:tgtEl>
                                          <p:spTgt spid="47620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76208"/>
                                        </p:tgtEl>
                                        <p:attrNameLst>
                                          <p:attrName>style.visibility</p:attrName>
                                        </p:attrNameLst>
                                      </p:cBhvr>
                                      <p:to>
                                        <p:strVal val="visible"/>
                                      </p:to>
                                    </p:set>
                                    <p:animEffect transition="in" filter="dissolve">
                                      <p:cBhvr>
                                        <p:cTn id="73" dur="500"/>
                                        <p:tgtEl>
                                          <p:spTgt spid="476208"/>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476189"/>
                                        </p:tgtEl>
                                        <p:attrNameLst>
                                          <p:attrName>style.visibility</p:attrName>
                                        </p:attrNameLst>
                                      </p:cBhvr>
                                      <p:to>
                                        <p:strVal val="visible"/>
                                      </p:to>
                                    </p:set>
                                    <p:animEffect transition="in" filter="dissolve">
                                      <p:cBhvr>
                                        <p:cTn id="78" dur="500"/>
                                        <p:tgtEl>
                                          <p:spTgt spid="476189"/>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76209"/>
                                        </p:tgtEl>
                                        <p:attrNameLst>
                                          <p:attrName>style.visibility</p:attrName>
                                        </p:attrNameLst>
                                      </p:cBhvr>
                                      <p:to>
                                        <p:strVal val="visible"/>
                                      </p:to>
                                    </p:set>
                                    <p:animEffect transition="in" filter="dissolve">
                                      <p:cBhvr>
                                        <p:cTn id="81" dur="500"/>
                                        <p:tgtEl>
                                          <p:spTgt spid="476209"/>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76210"/>
                                        </p:tgtEl>
                                        <p:attrNameLst>
                                          <p:attrName>style.visibility</p:attrName>
                                        </p:attrNameLst>
                                      </p:cBhvr>
                                      <p:to>
                                        <p:strVal val="visible"/>
                                      </p:to>
                                    </p:set>
                                    <p:animEffect transition="in" filter="dissolve">
                                      <p:cBhvr>
                                        <p:cTn id="84" dur="500"/>
                                        <p:tgtEl>
                                          <p:spTgt spid="476210"/>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76212"/>
                                        </p:tgtEl>
                                        <p:attrNameLst>
                                          <p:attrName>style.visibility</p:attrName>
                                        </p:attrNameLst>
                                      </p:cBhvr>
                                      <p:to>
                                        <p:strVal val="visible"/>
                                      </p:to>
                                    </p:set>
                                    <p:animEffect transition="in" filter="dissolve">
                                      <p:cBhvr>
                                        <p:cTn id="89" dur="500"/>
                                        <p:tgtEl>
                                          <p:spTgt spid="476212"/>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76213"/>
                                        </p:tgtEl>
                                        <p:attrNameLst>
                                          <p:attrName>style.visibility</p:attrName>
                                        </p:attrNameLst>
                                      </p:cBhvr>
                                      <p:to>
                                        <p:strVal val="visible"/>
                                      </p:to>
                                    </p:set>
                                    <p:animEffect transition="in" filter="dissolve">
                                      <p:cBhvr>
                                        <p:cTn id="92" dur="500"/>
                                        <p:tgtEl>
                                          <p:spTgt spid="476213"/>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76214"/>
                                        </p:tgtEl>
                                        <p:attrNameLst>
                                          <p:attrName>style.visibility</p:attrName>
                                        </p:attrNameLst>
                                      </p:cBhvr>
                                      <p:to>
                                        <p:strVal val="visible"/>
                                      </p:to>
                                    </p:set>
                                    <p:animEffect transition="in" filter="dissolve">
                                      <p:cBhvr>
                                        <p:cTn id="95" dur="500"/>
                                        <p:tgtEl>
                                          <p:spTgt spid="476214"/>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76215"/>
                                        </p:tgtEl>
                                        <p:attrNameLst>
                                          <p:attrName>style.visibility</p:attrName>
                                        </p:attrNameLst>
                                      </p:cBhvr>
                                      <p:to>
                                        <p:strVal val="visible"/>
                                      </p:to>
                                    </p:set>
                                    <p:animEffect transition="in" filter="dissolve">
                                      <p:cBhvr>
                                        <p:cTn id="98" dur="500"/>
                                        <p:tgtEl>
                                          <p:spTgt spid="476215"/>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76190"/>
                                        </p:tgtEl>
                                        <p:attrNameLst>
                                          <p:attrName>style.visibility</p:attrName>
                                        </p:attrNameLst>
                                      </p:cBhvr>
                                      <p:to>
                                        <p:strVal val="visible"/>
                                      </p:to>
                                    </p:set>
                                    <p:animEffect transition="in" filter="dissolve">
                                      <p:cBhvr>
                                        <p:cTn id="103" dur="500"/>
                                        <p:tgtEl>
                                          <p:spTgt spid="47619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476216"/>
                                        </p:tgtEl>
                                        <p:attrNameLst>
                                          <p:attrName>style.visibility</p:attrName>
                                        </p:attrNameLst>
                                      </p:cBhvr>
                                      <p:to>
                                        <p:strVal val="visible"/>
                                      </p:to>
                                    </p:set>
                                    <p:animEffect transition="in" filter="dissolve">
                                      <p:cBhvr>
                                        <p:cTn id="106" dur="500"/>
                                        <p:tgtEl>
                                          <p:spTgt spid="476216"/>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476217"/>
                                        </p:tgtEl>
                                        <p:attrNameLst>
                                          <p:attrName>style.visibility</p:attrName>
                                        </p:attrNameLst>
                                      </p:cBhvr>
                                      <p:to>
                                        <p:strVal val="visible"/>
                                      </p:to>
                                    </p:set>
                                    <p:animEffect transition="in" filter="dissolve">
                                      <p:cBhvr>
                                        <p:cTn id="109" dur="500"/>
                                        <p:tgtEl>
                                          <p:spTgt spid="476217"/>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76191"/>
                                        </p:tgtEl>
                                        <p:attrNameLst>
                                          <p:attrName>style.visibility</p:attrName>
                                        </p:attrNameLst>
                                      </p:cBhvr>
                                      <p:to>
                                        <p:strVal val="visible"/>
                                      </p:to>
                                    </p:set>
                                    <p:animEffect transition="in" filter="dissolve">
                                      <p:cBhvr>
                                        <p:cTn id="114" dur="500"/>
                                        <p:tgtEl>
                                          <p:spTgt spid="476191"/>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476218"/>
                                        </p:tgtEl>
                                        <p:attrNameLst>
                                          <p:attrName>style.visibility</p:attrName>
                                        </p:attrNameLst>
                                      </p:cBhvr>
                                      <p:to>
                                        <p:strVal val="visible"/>
                                      </p:to>
                                    </p:set>
                                    <p:animEffect transition="in" filter="dissolve">
                                      <p:cBhvr>
                                        <p:cTn id="117" dur="500"/>
                                        <p:tgtEl>
                                          <p:spTgt spid="476218"/>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476219"/>
                                        </p:tgtEl>
                                        <p:attrNameLst>
                                          <p:attrName>style.visibility</p:attrName>
                                        </p:attrNameLst>
                                      </p:cBhvr>
                                      <p:to>
                                        <p:strVal val="visible"/>
                                      </p:to>
                                    </p:set>
                                    <p:animEffect transition="in" filter="dissolve">
                                      <p:cBhvr>
                                        <p:cTn id="120" dur="500"/>
                                        <p:tgtEl>
                                          <p:spTgt spid="476219"/>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476192"/>
                                        </p:tgtEl>
                                        <p:attrNameLst>
                                          <p:attrName>style.visibility</p:attrName>
                                        </p:attrNameLst>
                                      </p:cBhvr>
                                      <p:to>
                                        <p:strVal val="visible"/>
                                      </p:to>
                                    </p:set>
                                    <p:animEffect transition="in" filter="dissolve">
                                      <p:cBhvr>
                                        <p:cTn id="125" dur="500"/>
                                        <p:tgtEl>
                                          <p:spTgt spid="476192"/>
                                        </p:tgtEl>
                                      </p:cBhvr>
                                    </p:animEffect>
                                  </p:childTnLst>
                                </p:cTn>
                              </p:par>
                              <p:par>
                                <p:cTn id="126" presetID="9" presetClass="entr" presetSubtype="0" fill="hold" grpId="1" nodeType="withEffect">
                                  <p:stCondLst>
                                    <p:cond delay="0"/>
                                  </p:stCondLst>
                                  <p:childTnLst>
                                    <p:set>
                                      <p:cBhvr>
                                        <p:cTn id="127" dur="1" fill="hold">
                                          <p:stCondLst>
                                            <p:cond delay="0"/>
                                          </p:stCondLst>
                                        </p:cTn>
                                        <p:tgtEl>
                                          <p:spTgt spid="476219"/>
                                        </p:tgtEl>
                                        <p:attrNameLst>
                                          <p:attrName>style.visibility</p:attrName>
                                        </p:attrNameLst>
                                      </p:cBhvr>
                                      <p:to>
                                        <p:strVal val="visible"/>
                                      </p:to>
                                    </p:set>
                                    <p:animEffect transition="in" filter="dissolve">
                                      <p:cBhvr>
                                        <p:cTn id="128" dur="500"/>
                                        <p:tgtEl>
                                          <p:spTgt spid="476219"/>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476220"/>
                                        </p:tgtEl>
                                        <p:attrNameLst>
                                          <p:attrName>style.visibility</p:attrName>
                                        </p:attrNameLst>
                                      </p:cBhvr>
                                      <p:to>
                                        <p:strVal val="visible"/>
                                      </p:to>
                                    </p:set>
                                    <p:animEffect transition="in" filter="dissolve">
                                      <p:cBhvr>
                                        <p:cTn id="131" dur="500"/>
                                        <p:tgtEl>
                                          <p:spTgt spid="476220"/>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476221"/>
                                        </p:tgtEl>
                                        <p:attrNameLst>
                                          <p:attrName>style.visibility</p:attrName>
                                        </p:attrNameLst>
                                      </p:cBhvr>
                                      <p:to>
                                        <p:strVal val="visible"/>
                                      </p:to>
                                    </p:set>
                                    <p:animEffect transition="in" filter="dissolve">
                                      <p:cBhvr>
                                        <p:cTn id="134" dur="500"/>
                                        <p:tgtEl>
                                          <p:spTgt spid="476221"/>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476193"/>
                                        </p:tgtEl>
                                        <p:attrNameLst>
                                          <p:attrName>style.visibility</p:attrName>
                                        </p:attrNameLst>
                                      </p:cBhvr>
                                      <p:to>
                                        <p:strVal val="visible"/>
                                      </p:to>
                                    </p:set>
                                    <p:animEffect transition="in" filter="dissolve">
                                      <p:cBhvr>
                                        <p:cTn id="139" dur="500"/>
                                        <p:tgtEl>
                                          <p:spTgt spid="476193"/>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476222"/>
                                        </p:tgtEl>
                                        <p:attrNameLst>
                                          <p:attrName>style.visibility</p:attrName>
                                        </p:attrNameLst>
                                      </p:cBhvr>
                                      <p:to>
                                        <p:strVal val="visible"/>
                                      </p:to>
                                    </p:set>
                                    <p:animEffect transition="in" filter="dissolve">
                                      <p:cBhvr>
                                        <p:cTn id="142" dur="500"/>
                                        <p:tgtEl>
                                          <p:spTgt spid="476222"/>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476223"/>
                                        </p:tgtEl>
                                        <p:attrNameLst>
                                          <p:attrName>style.visibility</p:attrName>
                                        </p:attrNameLst>
                                      </p:cBhvr>
                                      <p:to>
                                        <p:strVal val="visible"/>
                                      </p:to>
                                    </p:set>
                                    <p:animEffect transition="in" filter="dissolve">
                                      <p:cBhvr>
                                        <p:cTn id="145" dur="500"/>
                                        <p:tgtEl>
                                          <p:spTgt spid="476223"/>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476227"/>
                                        </p:tgtEl>
                                        <p:attrNameLst>
                                          <p:attrName>style.visibility</p:attrName>
                                        </p:attrNameLst>
                                      </p:cBhvr>
                                      <p:to>
                                        <p:strVal val="visible"/>
                                      </p:to>
                                    </p:set>
                                    <p:animEffect transition="in" filter="dissolve">
                                      <p:cBhvr>
                                        <p:cTn id="150" dur="500"/>
                                        <p:tgtEl>
                                          <p:spTgt spid="476227"/>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476226"/>
                                        </p:tgtEl>
                                        <p:attrNameLst>
                                          <p:attrName>style.visibility</p:attrName>
                                        </p:attrNameLst>
                                      </p:cBhvr>
                                      <p:to>
                                        <p:strVal val="visible"/>
                                      </p:to>
                                    </p:set>
                                    <p:animEffect transition="in" filter="dissolve">
                                      <p:cBhvr>
                                        <p:cTn id="153" dur="500"/>
                                        <p:tgtEl>
                                          <p:spTgt spid="47622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476194"/>
                                        </p:tgtEl>
                                        <p:attrNameLst>
                                          <p:attrName>style.visibility</p:attrName>
                                        </p:attrNameLst>
                                      </p:cBhvr>
                                      <p:to>
                                        <p:strVal val="visible"/>
                                      </p:to>
                                    </p:set>
                                    <p:animEffect transition="in" filter="dissolve">
                                      <p:cBhvr>
                                        <p:cTn id="156" dur="500"/>
                                        <p:tgtEl>
                                          <p:spTgt spid="476194"/>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476224"/>
                                        </p:tgtEl>
                                        <p:attrNameLst>
                                          <p:attrName>style.visibility</p:attrName>
                                        </p:attrNameLst>
                                      </p:cBhvr>
                                      <p:to>
                                        <p:strVal val="visible"/>
                                      </p:to>
                                    </p:set>
                                    <p:animEffect transition="in" filter="dissolve">
                                      <p:cBhvr>
                                        <p:cTn id="161" dur="500"/>
                                        <p:tgtEl>
                                          <p:spTgt spid="476224"/>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476225"/>
                                        </p:tgtEl>
                                        <p:attrNameLst>
                                          <p:attrName>style.visibility</p:attrName>
                                        </p:attrNameLst>
                                      </p:cBhvr>
                                      <p:to>
                                        <p:strVal val="visible"/>
                                      </p:to>
                                    </p:set>
                                    <p:animEffect transition="in" filter="dissolve">
                                      <p:cBhvr>
                                        <p:cTn id="164" dur="500"/>
                                        <p:tgtEl>
                                          <p:spTgt spid="476225"/>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476195"/>
                                        </p:tgtEl>
                                        <p:attrNameLst>
                                          <p:attrName>style.visibility</p:attrName>
                                        </p:attrNameLst>
                                      </p:cBhvr>
                                      <p:to>
                                        <p:strVal val="visible"/>
                                      </p:to>
                                    </p:set>
                                    <p:animEffect transition="in" filter="dissolve">
                                      <p:cBhvr>
                                        <p:cTn id="167" dur="500"/>
                                        <p:tgtEl>
                                          <p:spTgt spid="476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81" grpId="0" animBg="1"/>
      <p:bldP spid="476183" grpId="0" animBg="1"/>
      <p:bldP spid="476184" grpId="0" animBg="1"/>
      <p:bldP spid="476185" grpId="0" animBg="1"/>
      <p:bldP spid="476186" grpId="0" animBg="1"/>
      <p:bldP spid="476187" grpId="0" animBg="1"/>
      <p:bldP spid="476188" grpId="0"/>
      <p:bldP spid="476189" grpId="0"/>
      <p:bldP spid="476190" grpId="0" animBg="1"/>
      <p:bldP spid="476191" grpId="0" animBg="1"/>
      <p:bldP spid="476192" grpId="0"/>
      <p:bldP spid="476193" grpId="0" animBg="1"/>
      <p:bldP spid="476194" grpId="0"/>
      <p:bldP spid="476195" grpId="0"/>
      <p:bldP spid="476197" grpId="0" animBg="1"/>
      <p:bldP spid="476198" grpId="0"/>
      <p:bldP spid="476199" grpId="0"/>
      <p:bldP spid="476200" grpId="0"/>
      <p:bldP spid="476201" grpId="0"/>
      <p:bldP spid="476202" grpId="0" animBg="1"/>
      <p:bldP spid="476203" grpId="0" animBg="1"/>
      <p:bldP spid="476204" grpId="0" animBg="1"/>
      <p:bldP spid="476205" grpId="0"/>
      <p:bldP spid="476206" grpId="0" animBg="1"/>
      <p:bldP spid="476207" grpId="0"/>
      <p:bldP spid="476208" grpId="0" animBg="1"/>
      <p:bldP spid="476209" grpId="0"/>
      <p:bldP spid="476210" grpId="0" animBg="1"/>
      <p:bldP spid="476212" grpId="0" animBg="1"/>
      <p:bldP spid="476213" grpId="0" animBg="1"/>
      <p:bldP spid="476214" grpId="0" animBg="1"/>
      <p:bldP spid="476215" grpId="0"/>
      <p:bldP spid="476216" grpId="0"/>
      <p:bldP spid="476217" grpId="0" animBg="1"/>
      <p:bldP spid="476218" grpId="0"/>
      <p:bldP spid="476219" grpId="0" animBg="1"/>
      <p:bldP spid="476219" grpId="1" animBg="1"/>
      <p:bldP spid="476220" grpId="0"/>
      <p:bldP spid="476221" grpId="0" animBg="1"/>
      <p:bldP spid="476222" grpId="0"/>
      <p:bldP spid="476223" grpId="0" animBg="1"/>
      <p:bldP spid="476224" grpId="0"/>
      <p:bldP spid="476225" grpId="0" animBg="1"/>
      <p:bldP spid="476226" grpId="0" animBg="1"/>
      <p:bldP spid="47622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70" name="Text Box 62"/>
          <p:cNvSpPr txBox="1">
            <a:spLocks noChangeArrowheads="1"/>
          </p:cNvSpPr>
          <p:nvPr/>
        </p:nvSpPr>
        <p:spPr bwMode="auto">
          <a:xfrm>
            <a:off x="2279651" y="1125538"/>
            <a:ext cx="4968875" cy="1077218"/>
          </a:xfrm>
          <a:prstGeom prst="rect">
            <a:avLst/>
          </a:prstGeom>
          <a:noFill/>
          <a:ln w="9525">
            <a:noFill/>
            <a:miter lim="800000"/>
            <a:headEnd/>
            <a:tailEnd/>
          </a:ln>
          <a:effectLst/>
        </p:spPr>
        <p:txBody>
          <a:bodyPr>
            <a:spAutoFit/>
          </a:bodyPr>
          <a:lstStyle/>
          <a:p>
            <a:r>
              <a:rPr lang="en-US" altLang="zh-CN" sz="2800" dirty="0"/>
              <a:t>  LR</a:t>
            </a:r>
            <a:r>
              <a:rPr lang="zh-CN" altLang="en-US" sz="2800" dirty="0"/>
              <a:t>（</a:t>
            </a:r>
            <a:r>
              <a:rPr lang="en-US" altLang="zh-CN" sz="2800" dirty="0"/>
              <a:t>0</a:t>
            </a:r>
            <a:r>
              <a:rPr lang="zh-CN" altLang="en-US" sz="2800" dirty="0"/>
              <a:t>）</a:t>
            </a:r>
            <a:r>
              <a:rPr lang="zh-CN" altLang="en-US" sz="2800" b="1" dirty="0">
                <a:latin typeface="楷体_GB2312" pitchFamily="49" charset="-122"/>
              </a:rPr>
              <a:t>分析表的构造举例</a:t>
            </a:r>
          </a:p>
          <a:p>
            <a:pPr lvl="1">
              <a:buClrTx/>
            </a:pPr>
            <a:endParaRPr lang="en-US" altLang="zh-CN" i="1" dirty="0" smtClean="0">
              <a:sym typeface="Symbol" pitchFamily="18" charset="2"/>
            </a:endParaRPr>
          </a:p>
          <a:p>
            <a:pPr lvl="1">
              <a:buClrTx/>
            </a:pPr>
            <a:r>
              <a:rPr lang="en-US" altLang="zh-CN" i="1" dirty="0" smtClean="0">
                <a:sym typeface="Symbol" pitchFamily="18" charset="2"/>
              </a:rPr>
              <a:t>G</a:t>
            </a:r>
            <a:r>
              <a:rPr lang="en-US" altLang="zh-CN" i="1" dirty="0">
                <a:sym typeface="Symbol" pitchFamily="18" charset="2"/>
              </a:rPr>
              <a:t>’ </a:t>
            </a:r>
            <a:r>
              <a:rPr lang="en-US" altLang="zh-CN" dirty="0">
                <a:sym typeface="Symbol" pitchFamily="18" charset="2"/>
              </a:rPr>
              <a:t>[</a:t>
            </a:r>
            <a:r>
              <a:rPr lang="en-US" altLang="zh-CN" i="1" dirty="0">
                <a:sym typeface="Symbol" pitchFamily="18" charset="2"/>
              </a:rPr>
              <a:t>E’</a:t>
            </a:r>
            <a:r>
              <a:rPr lang="en-US" altLang="zh-CN" dirty="0">
                <a:sym typeface="Symbol" pitchFamily="18" charset="2"/>
              </a:rPr>
              <a:t>]</a:t>
            </a:r>
            <a:r>
              <a:rPr lang="en-US" altLang="zh-CN" dirty="0"/>
              <a:t> </a:t>
            </a:r>
            <a:endParaRPr lang="en-US" altLang="zh-CN" i="1" dirty="0">
              <a:sym typeface="Symbol" pitchFamily="18" charset="2"/>
            </a:endParaRPr>
          </a:p>
        </p:txBody>
      </p:sp>
      <p:sp>
        <p:nvSpPr>
          <p:cNvPr id="478271" name="AutoShape 63">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8272" name="AutoShape 64">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8273" name="AutoShape 65">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8274" name="AutoShape 66">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8281" name="Line 73"/>
          <p:cNvSpPr>
            <a:spLocks noChangeShapeType="1"/>
          </p:cNvSpPr>
          <p:nvPr/>
        </p:nvSpPr>
        <p:spPr bwMode="auto">
          <a:xfrm>
            <a:off x="7896225" y="2601914"/>
            <a:ext cx="0" cy="3851275"/>
          </a:xfrm>
          <a:prstGeom prst="line">
            <a:avLst/>
          </a:prstGeom>
          <a:noFill/>
          <a:ln w="9525">
            <a:solidFill>
              <a:srgbClr val="800080"/>
            </a:solidFill>
            <a:round/>
            <a:headEnd/>
            <a:tailEnd/>
          </a:ln>
          <a:effectLst/>
        </p:spPr>
        <p:txBody>
          <a:bodyPr>
            <a:spAutoFit/>
          </a:bodyPr>
          <a:lstStyle/>
          <a:p>
            <a:endParaRPr lang="zh-CN" altLang="en-US"/>
          </a:p>
        </p:txBody>
      </p:sp>
      <p:grpSp>
        <p:nvGrpSpPr>
          <p:cNvPr id="478360" name="Group 152"/>
          <p:cNvGrpSpPr>
            <a:grpSpLocks/>
          </p:cNvGrpSpPr>
          <p:nvPr/>
        </p:nvGrpSpPr>
        <p:grpSpPr bwMode="auto">
          <a:xfrm>
            <a:off x="2747964" y="2565400"/>
            <a:ext cx="6948487" cy="3924300"/>
            <a:chOff x="771" y="1616"/>
            <a:chExt cx="4377" cy="2472"/>
          </a:xfrm>
        </p:grpSpPr>
        <p:sp>
          <p:nvSpPr>
            <p:cNvPr id="478276" name="Line 68"/>
            <p:cNvSpPr>
              <a:spLocks noChangeShapeType="1"/>
            </p:cNvSpPr>
            <p:nvPr/>
          </p:nvSpPr>
          <p:spPr bwMode="auto">
            <a:xfrm>
              <a:off x="1292" y="1866"/>
              <a:ext cx="3856" cy="0"/>
            </a:xfrm>
            <a:prstGeom prst="line">
              <a:avLst/>
            </a:prstGeom>
            <a:noFill/>
            <a:ln w="9525">
              <a:solidFill>
                <a:srgbClr val="800080"/>
              </a:solidFill>
              <a:round/>
              <a:headEnd/>
              <a:tailEnd/>
            </a:ln>
            <a:effectLst/>
          </p:spPr>
          <p:txBody>
            <a:bodyPr>
              <a:spAutoFit/>
            </a:bodyPr>
            <a:lstStyle/>
            <a:p>
              <a:endParaRPr lang="zh-CN" altLang="en-US"/>
            </a:p>
          </p:txBody>
        </p:sp>
        <p:sp>
          <p:nvSpPr>
            <p:cNvPr id="478277" name="Text Box 69"/>
            <p:cNvSpPr txBox="1">
              <a:spLocks noChangeArrowheads="1"/>
            </p:cNvSpPr>
            <p:nvPr/>
          </p:nvSpPr>
          <p:spPr bwMode="auto">
            <a:xfrm>
              <a:off x="794" y="1639"/>
              <a:ext cx="544" cy="442"/>
            </a:xfrm>
            <a:prstGeom prst="rect">
              <a:avLst/>
            </a:prstGeom>
            <a:noFill/>
            <a:ln w="9525">
              <a:noFill/>
              <a:miter lim="800000"/>
              <a:headEnd/>
              <a:tailEnd/>
            </a:ln>
            <a:effectLst/>
          </p:spPr>
          <p:txBody>
            <a:bodyPr>
              <a:spAutoFit/>
            </a:bodyPr>
            <a:lstStyle/>
            <a:p>
              <a:pPr eaLnBrk="0" hangingPunct="0">
                <a:spcBef>
                  <a:spcPct val="50000"/>
                </a:spcBef>
                <a:buClrTx/>
                <a:buFontTx/>
                <a:buNone/>
              </a:pPr>
              <a:r>
                <a:rPr lang="zh-CN" altLang="en-US" sz="2000" b="1" dirty="0">
                  <a:latin typeface="Times New Roman" pitchFamily="18" charset="0"/>
                </a:rPr>
                <a:t>栈顶状态</a:t>
              </a:r>
            </a:p>
          </p:txBody>
        </p:sp>
        <p:sp>
          <p:nvSpPr>
            <p:cNvPr id="478278" name="Text Box 70"/>
            <p:cNvSpPr txBox="1">
              <a:spLocks noChangeArrowheads="1"/>
            </p:cNvSpPr>
            <p:nvPr/>
          </p:nvSpPr>
          <p:spPr bwMode="auto">
            <a:xfrm>
              <a:off x="2363" y="1616"/>
              <a:ext cx="744" cy="250"/>
            </a:xfrm>
            <a:prstGeom prst="rect">
              <a:avLst/>
            </a:prstGeom>
            <a:noFill/>
            <a:ln w="9525">
              <a:noFill/>
              <a:miter lim="800000"/>
              <a:headEnd/>
              <a:tailEnd/>
            </a:ln>
            <a:effectLst/>
          </p:spPr>
          <p:txBody>
            <a:bodyPr>
              <a:spAutoFit/>
            </a:bodyPr>
            <a:lstStyle/>
            <a:p>
              <a:pPr eaLnBrk="0" hangingPunct="0">
                <a:spcBef>
                  <a:spcPct val="50000"/>
                </a:spcBef>
                <a:buClrTx/>
                <a:buFontTx/>
                <a:buNone/>
              </a:pPr>
              <a:r>
                <a:rPr lang="en-US" altLang="zh-CN" sz="2000">
                  <a:solidFill>
                    <a:srgbClr val="800080"/>
                  </a:solidFill>
                </a:rPr>
                <a:t>ACTION</a:t>
              </a:r>
            </a:p>
          </p:txBody>
        </p:sp>
        <p:sp>
          <p:nvSpPr>
            <p:cNvPr id="478279" name="Text Box 71"/>
            <p:cNvSpPr txBox="1">
              <a:spLocks noChangeArrowheads="1"/>
            </p:cNvSpPr>
            <p:nvPr/>
          </p:nvSpPr>
          <p:spPr bwMode="auto">
            <a:xfrm>
              <a:off x="4310" y="1616"/>
              <a:ext cx="702" cy="250"/>
            </a:xfrm>
            <a:prstGeom prst="rect">
              <a:avLst/>
            </a:prstGeom>
            <a:noFill/>
            <a:ln w="9525">
              <a:noFill/>
              <a:miter lim="800000"/>
              <a:headEnd/>
              <a:tailEnd/>
            </a:ln>
            <a:effectLst/>
          </p:spPr>
          <p:txBody>
            <a:bodyPr>
              <a:spAutoFit/>
            </a:bodyPr>
            <a:lstStyle/>
            <a:p>
              <a:pPr eaLnBrk="0" hangingPunct="0">
                <a:spcBef>
                  <a:spcPct val="50000"/>
                </a:spcBef>
                <a:buClrTx/>
                <a:buFontTx/>
                <a:buNone/>
              </a:pPr>
              <a:r>
                <a:rPr lang="en-US" altLang="zh-CN" sz="2000">
                  <a:solidFill>
                    <a:srgbClr val="800080"/>
                  </a:solidFill>
                </a:rPr>
                <a:t>GOTO</a:t>
              </a:r>
            </a:p>
          </p:txBody>
        </p:sp>
        <p:sp>
          <p:nvSpPr>
            <p:cNvPr id="478280" name="Line 72"/>
            <p:cNvSpPr>
              <a:spLocks noChangeShapeType="1"/>
            </p:cNvSpPr>
            <p:nvPr/>
          </p:nvSpPr>
          <p:spPr bwMode="auto">
            <a:xfrm>
              <a:off x="1292" y="1639"/>
              <a:ext cx="0" cy="2426"/>
            </a:xfrm>
            <a:prstGeom prst="line">
              <a:avLst/>
            </a:prstGeom>
            <a:noFill/>
            <a:ln w="9525">
              <a:solidFill>
                <a:srgbClr val="800080"/>
              </a:solidFill>
              <a:round/>
              <a:headEnd/>
              <a:tailEnd/>
            </a:ln>
            <a:effectLst/>
          </p:spPr>
          <p:txBody>
            <a:bodyPr>
              <a:spAutoFit/>
            </a:bodyPr>
            <a:lstStyle/>
            <a:p>
              <a:endParaRPr lang="zh-CN" altLang="en-US"/>
            </a:p>
          </p:txBody>
        </p:sp>
        <p:sp>
          <p:nvSpPr>
            <p:cNvPr id="478282" name="Line 74"/>
            <p:cNvSpPr>
              <a:spLocks noChangeShapeType="1"/>
            </p:cNvSpPr>
            <p:nvPr/>
          </p:nvSpPr>
          <p:spPr bwMode="auto">
            <a:xfrm>
              <a:off x="771" y="2093"/>
              <a:ext cx="4377" cy="0"/>
            </a:xfrm>
            <a:prstGeom prst="line">
              <a:avLst/>
            </a:prstGeom>
            <a:noFill/>
            <a:ln w="9525">
              <a:solidFill>
                <a:srgbClr val="800080"/>
              </a:solidFill>
              <a:round/>
              <a:headEnd/>
              <a:tailEnd/>
            </a:ln>
            <a:effectLst/>
          </p:spPr>
          <p:txBody>
            <a:bodyPr>
              <a:spAutoFit/>
            </a:bodyPr>
            <a:lstStyle/>
            <a:p>
              <a:endParaRPr lang="zh-CN" altLang="en-US"/>
            </a:p>
          </p:txBody>
        </p:sp>
        <p:sp>
          <p:nvSpPr>
            <p:cNvPr id="478284" name="Rectangle 76"/>
            <p:cNvSpPr>
              <a:spLocks noChangeArrowheads="1"/>
            </p:cNvSpPr>
            <p:nvPr/>
          </p:nvSpPr>
          <p:spPr bwMode="auto">
            <a:xfrm>
              <a:off x="1501" y="1821"/>
              <a:ext cx="189" cy="233"/>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i="1">
                  <a:sym typeface="Symbol" pitchFamily="18" charset="2"/>
                </a:rPr>
                <a:t>d</a:t>
              </a:r>
            </a:p>
          </p:txBody>
        </p:sp>
        <p:sp>
          <p:nvSpPr>
            <p:cNvPr id="478286" name="Rectangle 78"/>
            <p:cNvSpPr>
              <a:spLocks noChangeArrowheads="1"/>
            </p:cNvSpPr>
            <p:nvPr/>
          </p:nvSpPr>
          <p:spPr bwMode="auto">
            <a:xfrm>
              <a:off x="2033" y="1821"/>
              <a:ext cx="213" cy="233"/>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a:sym typeface="Symbol" pitchFamily="18" charset="2"/>
                </a:rPr>
                <a:t>+</a:t>
              </a:r>
            </a:p>
          </p:txBody>
        </p:sp>
        <p:sp>
          <p:nvSpPr>
            <p:cNvPr id="478287" name="Rectangle 79"/>
            <p:cNvSpPr>
              <a:spLocks noChangeArrowheads="1"/>
            </p:cNvSpPr>
            <p:nvPr/>
          </p:nvSpPr>
          <p:spPr bwMode="auto">
            <a:xfrm>
              <a:off x="2609" y="1821"/>
              <a:ext cx="156" cy="233"/>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a:sym typeface="Symbol" pitchFamily="18" charset="2"/>
                </a:rPr>
                <a:t>(</a:t>
              </a:r>
            </a:p>
          </p:txBody>
        </p:sp>
        <p:sp>
          <p:nvSpPr>
            <p:cNvPr id="478288" name="Rectangle 80"/>
            <p:cNvSpPr>
              <a:spLocks noChangeArrowheads="1"/>
            </p:cNvSpPr>
            <p:nvPr/>
          </p:nvSpPr>
          <p:spPr bwMode="auto">
            <a:xfrm>
              <a:off x="3167" y="1821"/>
              <a:ext cx="156" cy="233"/>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a:sym typeface="Symbol" pitchFamily="18" charset="2"/>
                </a:rPr>
                <a:t>)</a:t>
              </a:r>
            </a:p>
          </p:txBody>
        </p:sp>
        <p:sp>
          <p:nvSpPr>
            <p:cNvPr id="478289" name="Rectangle 81"/>
            <p:cNvSpPr>
              <a:spLocks noChangeArrowheads="1"/>
            </p:cNvSpPr>
            <p:nvPr/>
          </p:nvSpPr>
          <p:spPr bwMode="auto">
            <a:xfrm>
              <a:off x="3605" y="1821"/>
              <a:ext cx="213" cy="233"/>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a:sym typeface="Symbol" pitchFamily="18" charset="2"/>
                </a:rPr>
                <a:t>#</a:t>
              </a:r>
            </a:p>
          </p:txBody>
        </p:sp>
        <p:sp>
          <p:nvSpPr>
            <p:cNvPr id="478290" name="Rectangle 82"/>
            <p:cNvSpPr>
              <a:spLocks noChangeArrowheads="1"/>
            </p:cNvSpPr>
            <p:nvPr/>
          </p:nvSpPr>
          <p:spPr bwMode="auto">
            <a:xfrm>
              <a:off x="4241" y="1821"/>
              <a:ext cx="180" cy="233"/>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i="1">
                  <a:sym typeface="Symbol" pitchFamily="18" charset="2"/>
                </a:rPr>
                <a:t>E</a:t>
              </a:r>
            </a:p>
          </p:txBody>
        </p:sp>
        <p:sp>
          <p:nvSpPr>
            <p:cNvPr id="478291" name="Rectangle 83"/>
            <p:cNvSpPr>
              <a:spLocks noChangeArrowheads="1"/>
            </p:cNvSpPr>
            <p:nvPr/>
          </p:nvSpPr>
          <p:spPr bwMode="auto">
            <a:xfrm>
              <a:off x="4618" y="1821"/>
              <a:ext cx="180" cy="233"/>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i="1">
                  <a:sym typeface="Symbol" pitchFamily="18" charset="2"/>
                </a:rPr>
                <a:t>T</a:t>
              </a:r>
            </a:p>
          </p:txBody>
        </p:sp>
        <p:sp>
          <p:nvSpPr>
            <p:cNvPr id="478293" name="Rectangle 85"/>
            <p:cNvSpPr>
              <a:spLocks noChangeArrowheads="1"/>
            </p:cNvSpPr>
            <p:nvPr/>
          </p:nvSpPr>
          <p:spPr bwMode="auto">
            <a:xfrm>
              <a:off x="906" y="2091"/>
              <a:ext cx="205" cy="25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0</a:t>
              </a:r>
            </a:p>
          </p:txBody>
        </p:sp>
        <p:sp>
          <p:nvSpPr>
            <p:cNvPr id="478294" name="Rectangle 86"/>
            <p:cNvSpPr>
              <a:spLocks noChangeArrowheads="1"/>
            </p:cNvSpPr>
            <p:nvPr/>
          </p:nvSpPr>
          <p:spPr bwMode="auto">
            <a:xfrm>
              <a:off x="906" y="2318"/>
              <a:ext cx="205" cy="25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1</a:t>
              </a:r>
            </a:p>
          </p:txBody>
        </p:sp>
        <p:sp>
          <p:nvSpPr>
            <p:cNvPr id="478295" name="Rectangle 87"/>
            <p:cNvSpPr>
              <a:spLocks noChangeArrowheads="1"/>
            </p:cNvSpPr>
            <p:nvPr/>
          </p:nvSpPr>
          <p:spPr bwMode="auto">
            <a:xfrm>
              <a:off x="906" y="2545"/>
              <a:ext cx="205" cy="25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2</a:t>
              </a:r>
            </a:p>
          </p:txBody>
        </p:sp>
        <p:sp>
          <p:nvSpPr>
            <p:cNvPr id="478296" name="Rectangle 88"/>
            <p:cNvSpPr>
              <a:spLocks noChangeArrowheads="1"/>
            </p:cNvSpPr>
            <p:nvPr/>
          </p:nvSpPr>
          <p:spPr bwMode="auto">
            <a:xfrm>
              <a:off x="906" y="2772"/>
              <a:ext cx="205" cy="25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3</a:t>
              </a:r>
            </a:p>
          </p:txBody>
        </p:sp>
        <p:sp>
          <p:nvSpPr>
            <p:cNvPr id="478297" name="Rectangle 89"/>
            <p:cNvSpPr>
              <a:spLocks noChangeArrowheads="1"/>
            </p:cNvSpPr>
            <p:nvPr/>
          </p:nvSpPr>
          <p:spPr bwMode="auto">
            <a:xfrm>
              <a:off x="906" y="2978"/>
              <a:ext cx="205" cy="25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4</a:t>
              </a:r>
            </a:p>
          </p:txBody>
        </p:sp>
        <p:sp>
          <p:nvSpPr>
            <p:cNvPr id="478298" name="Rectangle 90"/>
            <p:cNvSpPr>
              <a:spLocks noChangeArrowheads="1"/>
            </p:cNvSpPr>
            <p:nvPr/>
          </p:nvSpPr>
          <p:spPr bwMode="auto">
            <a:xfrm>
              <a:off x="906" y="3180"/>
              <a:ext cx="205" cy="25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5</a:t>
              </a:r>
            </a:p>
          </p:txBody>
        </p:sp>
        <p:sp>
          <p:nvSpPr>
            <p:cNvPr id="478299" name="Rectangle 91"/>
            <p:cNvSpPr>
              <a:spLocks noChangeArrowheads="1"/>
            </p:cNvSpPr>
            <p:nvPr/>
          </p:nvSpPr>
          <p:spPr bwMode="auto">
            <a:xfrm>
              <a:off x="906" y="3407"/>
              <a:ext cx="205" cy="25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6</a:t>
              </a:r>
            </a:p>
          </p:txBody>
        </p:sp>
        <p:sp>
          <p:nvSpPr>
            <p:cNvPr id="478300" name="Rectangle 92"/>
            <p:cNvSpPr>
              <a:spLocks noChangeArrowheads="1"/>
            </p:cNvSpPr>
            <p:nvPr/>
          </p:nvSpPr>
          <p:spPr bwMode="auto">
            <a:xfrm>
              <a:off x="906" y="3634"/>
              <a:ext cx="205" cy="25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7</a:t>
              </a:r>
            </a:p>
          </p:txBody>
        </p:sp>
        <p:sp>
          <p:nvSpPr>
            <p:cNvPr id="478301" name="Rectangle 93"/>
            <p:cNvSpPr>
              <a:spLocks noChangeArrowheads="1"/>
            </p:cNvSpPr>
            <p:nvPr/>
          </p:nvSpPr>
          <p:spPr bwMode="auto">
            <a:xfrm>
              <a:off x="906" y="3838"/>
              <a:ext cx="205" cy="25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8</a:t>
              </a:r>
            </a:p>
          </p:txBody>
        </p:sp>
      </p:grpSp>
      <p:sp>
        <p:nvSpPr>
          <p:cNvPr id="478306" name="Rectangle 98"/>
          <p:cNvSpPr>
            <a:spLocks noChangeArrowheads="1"/>
          </p:cNvSpPr>
          <p:nvPr/>
        </p:nvSpPr>
        <p:spPr bwMode="auto">
          <a:xfrm>
            <a:off x="8291514" y="3317876"/>
            <a:ext cx="325437"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1</a:t>
            </a:r>
          </a:p>
        </p:txBody>
      </p:sp>
      <p:sp>
        <p:nvSpPr>
          <p:cNvPr id="478307" name="Rectangle 99"/>
          <p:cNvSpPr>
            <a:spLocks noChangeArrowheads="1"/>
          </p:cNvSpPr>
          <p:nvPr/>
        </p:nvSpPr>
        <p:spPr bwMode="auto">
          <a:xfrm>
            <a:off x="8904289" y="3317876"/>
            <a:ext cx="325437"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2</a:t>
            </a:r>
          </a:p>
        </p:txBody>
      </p:sp>
      <p:sp>
        <p:nvSpPr>
          <p:cNvPr id="478309" name="Rectangle 101"/>
          <p:cNvSpPr>
            <a:spLocks noChangeArrowheads="1"/>
          </p:cNvSpPr>
          <p:nvPr/>
        </p:nvSpPr>
        <p:spPr bwMode="auto">
          <a:xfrm>
            <a:off x="7172326" y="3679825"/>
            <a:ext cx="511679"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acc</a:t>
            </a:r>
          </a:p>
        </p:txBody>
      </p:sp>
      <p:sp>
        <p:nvSpPr>
          <p:cNvPr id="478310" name="Rectangle 102"/>
          <p:cNvSpPr>
            <a:spLocks noChangeArrowheads="1"/>
          </p:cNvSpPr>
          <p:nvPr/>
        </p:nvSpPr>
        <p:spPr bwMode="auto">
          <a:xfrm>
            <a:off x="4727575" y="3676650"/>
            <a:ext cx="410690"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s6</a:t>
            </a:r>
          </a:p>
        </p:txBody>
      </p:sp>
      <p:sp>
        <p:nvSpPr>
          <p:cNvPr id="478312" name="Rectangle 104"/>
          <p:cNvSpPr>
            <a:spLocks noChangeArrowheads="1"/>
          </p:cNvSpPr>
          <p:nvPr/>
        </p:nvSpPr>
        <p:spPr bwMode="auto">
          <a:xfrm>
            <a:off x="4749801" y="4037014"/>
            <a:ext cx="409575"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r2</a:t>
            </a:r>
          </a:p>
        </p:txBody>
      </p:sp>
      <p:sp>
        <p:nvSpPr>
          <p:cNvPr id="478313" name="Text Box 105"/>
          <p:cNvSpPr txBox="1">
            <a:spLocks noChangeArrowheads="1"/>
          </p:cNvSpPr>
          <p:nvPr/>
        </p:nvSpPr>
        <p:spPr bwMode="auto">
          <a:xfrm>
            <a:off x="4727576" y="1700214"/>
            <a:ext cx="4752975" cy="701675"/>
          </a:xfrm>
          <a:prstGeom prst="rect">
            <a:avLst/>
          </a:prstGeom>
          <a:noFill/>
          <a:ln w="9525">
            <a:noFill/>
            <a:miter lim="800000"/>
            <a:headEnd/>
            <a:tailEnd/>
          </a:ln>
          <a:effectLst/>
        </p:spPr>
        <p:txBody>
          <a:bodyPr>
            <a:spAutoFit/>
          </a:bodyPr>
          <a:lstStyle/>
          <a:p>
            <a:pPr>
              <a:buClrTx/>
              <a:buFont typeface="Wingdings" pitchFamily="2" charset="2"/>
              <a:buNone/>
            </a:pPr>
            <a:r>
              <a:rPr lang="zh-CN" altLang="en-US" sz="2000" dirty="0">
                <a:sym typeface="Symbol" pitchFamily="18" charset="2"/>
              </a:rPr>
              <a:t>（</a:t>
            </a:r>
            <a:r>
              <a:rPr lang="en-US" altLang="zh-CN" sz="2000" dirty="0">
                <a:sym typeface="Symbol" pitchFamily="18" charset="2"/>
              </a:rPr>
              <a:t>0</a:t>
            </a:r>
            <a:r>
              <a:rPr lang="zh-CN" altLang="en-US" sz="2000" dirty="0">
                <a:sym typeface="Symbol" pitchFamily="18" charset="2"/>
              </a:rPr>
              <a:t>）</a:t>
            </a:r>
            <a:r>
              <a:rPr lang="en-US" altLang="zh-CN" sz="2000" i="1" dirty="0">
                <a:sym typeface="Symbol" pitchFamily="18" charset="2"/>
              </a:rPr>
              <a:t>E’</a:t>
            </a:r>
            <a:r>
              <a:rPr lang="en-US" altLang="zh-CN" sz="2000" dirty="0">
                <a:sym typeface="Symbol" pitchFamily="18" charset="2"/>
              </a:rPr>
              <a:t></a:t>
            </a:r>
            <a:r>
              <a:rPr lang="en-US" altLang="zh-CN" sz="2000" i="1" dirty="0">
                <a:sym typeface="Symbol" pitchFamily="18" charset="2"/>
              </a:rPr>
              <a:t>E</a:t>
            </a:r>
            <a:r>
              <a:rPr lang="en-US" altLang="zh-CN" sz="2000" dirty="0">
                <a:sym typeface="Symbol" pitchFamily="18" charset="2"/>
              </a:rPr>
              <a:t>   </a:t>
            </a:r>
            <a:r>
              <a:rPr lang="zh-CN" altLang="en-US" sz="2000" dirty="0">
                <a:sym typeface="Symbol" pitchFamily="18" charset="2"/>
              </a:rPr>
              <a:t>（</a:t>
            </a:r>
            <a:r>
              <a:rPr lang="en-US" altLang="zh-CN" sz="2000" dirty="0">
                <a:sym typeface="Symbol" pitchFamily="18" charset="2"/>
              </a:rPr>
              <a:t>1</a:t>
            </a:r>
            <a:r>
              <a:rPr lang="zh-CN" altLang="en-US" sz="2000" dirty="0">
                <a:sym typeface="Symbol" pitchFamily="18" charset="2"/>
              </a:rPr>
              <a:t>）</a:t>
            </a:r>
            <a:r>
              <a:rPr lang="en-US" altLang="zh-CN" sz="2000" i="1" dirty="0">
                <a:sym typeface="Symbol" pitchFamily="18" charset="2"/>
              </a:rPr>
              <a:t>E</a:t>
            </a:r>
            <a:r>
              <a:rPr lang="en-US" altLang="zh-CN" sz="2000" dirty="0">
                <a:sym typeface="Symbol" pitchFamily="18" charset="2"/>
              </a:rPr>
              <a:t></a:t>
            </a:r>
            <a:r>
              <a:rPr lang="en-US" altLang="zh-CN" sz="2000" i="1" dirty="0">
                <a:sym typeface="Symbol" pitchFamily="18" charset="2"/>
              </a:rPr>
              <a:t>E+T</a:t>
            </a:r>
            <a:r>
              <a:rPr lang="en-US" altLang="zh-CN" sz="2000" dirty="0">
                <a:sym typeface="Symbol" pitchFamily="18" charset="2"/>
              </a:rPr>
              <a:t> </a:t>
            </a:r>
          </a:p>
          <a:p>
            <a:pPr>
              <a:buClrTx/>
              <a:buFont typeface="Wingdings" pitchFamily="2" charset="2"/>
              <a:buNone/>
            </a:pPr>
            <a:r>
              <a:rPr lang="zh-CN" altLang="en-US" sz="2000" dirty="0">
                <a:sym typeface="Symbol" pitchFamily="18" charset="2"/>
              </a:rPr>
              <a:t>（</a:t>
            </a:r>
            <a:r>
              <a:rPr lang="en-US" altLang="zh-CN" sz="2000" dirty="0">
                <a:sym typeface="Symbol" pitchFamily="18" charset="2"/>
              </a:rPr>
              <a:t>2</a:t>
            </a:r>
            <a:r>
              <a:rPr lang="zh-CN" altLang="en-US" sz="2000" dirty="0">
                <a:sym typeface="Symbol" pitchFamily="18" charset="2"/>
              </a:rPr>
              <a:t>） </a:t>
            </a:r>
            <a:r>
              <a:rPr lang="en-US" altLang="zh-CN" sz="2000" i="1" dirty="0">
                <a:sym typeface="Symbol" pitchFamily="18" charset="2"/>
              </a:rPr>
              <a:t>E</a:t>
            </a:r>
            <a:r>
              <a:rPr lang="en-US" altLang="zh-CN" sz="2000" dirty="0">
                <a:sym typeface="Symbol" pitchFamily="18" charset="2"/>
              </a:rPr>
              <a:t></a:t>
            </a:r>
            <a:r>
              <a:rPr lang="en-US" altLang="zh-CN" sz="2000" i="1" dirty="0">
                <a:sym typeface="Symbol" pitchFamily="18" charset="2"/>
              </a:rPr>
              <a:t>T   </a:t>
            </a:r>
            <a:r>
              <a:rPr lang="zh-CN" altLang="en-US" sz="2000" dirty="0">
                <a:sym typeface="Symbol" pitchFamily="18" charset="2"/>
              </a:rPr>
              <a:t>（</a:t>
            </a:r>
            <a:r>
              <a:rPr lang="en-US" altLang="zh-CN" sz="2000" dirty="0">
                <a:sym typeface="Symbol" pitchFamily="18" charset="2"/>
              </a:rPr>
              <a:t>3</a:t>
            </a:r>
            <a:r>
              <a:rPr lang="zh-CN" altLang="en-US" sz="2000" dirty="0">
                <a:sym typeface="Symbol" pitchFamily="18" charset="2"/>
              </a:rPr>
              <a:t>）</a:t>
            </a:r>
            <a:r>
              <a:rPr lang="en-US" altLang="zh-CN" sz="2000" i="1" dirty="0">
                <a:sym typeface="Symbol" pitchFamily="18" charset="2"/>
              </a:rPr>
              <a:t>T </a:t>
            </a:r>
            <a:r>
              <a:rPr lang="en-US" altLang="zh-CN" sz="2000" dirty="0">
                <a:sym typeface="Symbol" pitchFamily="18" charset="2"/>
              </a:rPr>
              <a:t></a:t>
            </a:r>
            <a:r>
              <a:rPr lang="en-US" altLang="zh-CN" sz="2000" i="1" dirty="0">
                <a:sym typeface="Symbol" pitchFamily="18" charset="2"/>
              </a:rPr>
              <a:t> (E)  </a:t>
            </a:r>
            <a:r>
              <a:rPr lang="zh-CN" altLang="en-US" sz="2000" dirty="0">
                <a:sym typeface="Symbol" pitchFamily="18" charset="2"/>
              </a:rPr>
              <a:t>（</a:t>
            </a:r>
            <a:r>
              <a:rPr lang="en-US" altLang="zh-CN" sz="2000" dirty="0">
                <a:sym typeface="Symbol" pitchFamily="18" charset="2"/>
              </a:rPr>
              <a:t>4</a:t>
            </a:r>
            <a:r>
              <a:rPr lang="zh-CN" altLang="en-US" sz="2000" dirty="0">
                <a:sym typeface="Symbol" pitchFamily="18" charset="2"/>
              </a:rPr>
              <a:t>）</a:t>
            </a:r>
            <a:r>
              <a:rPr lang="en-US" altLang="zh-CN" sz="2000" i="1" dirty="0">
                <a:sym typeface="Symbol" pitchFamily="18" charset="2"/>
              </a:rPr>
              <a:t>T </a:t>
            </a:r>
            <a:r>
              <a:rPr lang="en-US" altLang="zh-CN" sz="2000" dirty="0">
                <a:sym typeface="Symbol" pitchFamily="18" charset="2"/>
              </a:rPr>
              <a:t></a:t>
            </a:r>
            <a:r>
              <a:rPr lang="en-US" altLang="zh-CN" sz="2000" dirty="0"/>
              <a:t> </a:t>
            </a:r>
            <a:r>
              <a:rPr lang="en-US" altLang="zh-CN" sz="2000" i="1" dirty="0">
                <a:sym typeface="Symbol" pitchFamily="18" charset="2"/>
              </a:rPr>
              <a:t>d</a:t>
            </a:r>
          </a:p>
        </p:txBody>
      </p:sp>
      <p:sp>
        <p:nvSpPr>
          <p:cNvPr id="478314" name="Rectangle 106"/>
          <p:cNvSpPr>
            <a:spLocks noChangeArrowheads="1"/>
          </p:cNvSpPr>
          <p:nvPr/>
        </p:nvSpPr>
        <p:spPr bwMode="auto">
          <a:xfrm>
            <a:off x="6456364" y="4037014"/>
            <a:ext cx="409575"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r2</a:t>
            </a:r>
          </a:p>
        </p:txBody>
      </p:sp>
      <p:sp>
        <p:nvSpPr>
          <p:cNvPr id="478315" name="Rectangle 107"/>
          <p:cNvSpPr>
            <a:spLocks noChangeArrowheads="1"/>
          </p:cNvSpPr>
          <p:nvPr/>
        </p:nvSpPr>
        <p:spPr bwMode="auto">
          <a:xfrm>
            <a:off x="7246939" y="4037014"/>
            <a:ext cx="409575"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r2</a:t>
            </a:r>
          </a:p>
        </p:txBody>
      </p:sp>
      <p:sp>
        <p:nvSpPr>
          <p:cNvPr id="478316" name="Rectangle 108"/>
          <p:cNvSpPr>
            <a:spLocks noChangeArrowheads="1"/>
          </p:cNvSpPr>
          <p:nvPr/>
        </p:nvSpPr>
        <p:spPr bwMode="auto">
          <a:xfrm>
            <a:off x="4749801" y="4397376"/>
            <a:ext cx="409575"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r4</a:t>
            </a:r>
          </a:p>
        </p:txBody>
      </p:sp>
      <p:sp>
        <p:nvSpPr>
          <p:cNvPr id="478317" name="Rectangle 109"/>
          <p:cNvSpPr>
            <a:spLocks noChangeArrowheads="1"/>
          </p:cNvSpPr>
          <p:nvPr/>
        </p:nvSpPr>
        <p:spPr bwMode="auto">
          <a:xfrm>
            <a:off x="6456364" y="4397376"/>
            <a:ext cx="409575"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r4</a:t>
            </a:r>
          </a:p>
        </p:txBody>
      </p:sp>
      <p:sp>
        <p:nvSpPr>
          <p:cNvPr id="478318" name="Rectangle 110"/>
          <p:cNvSpPr>
            <a:spLocks noChangeArrowheads="1"/>
          </p:cNvSpPr>
          <p:nvPr/>
        </p:nvSpPr>
        <p:spPr bwMode="auto">
          <a:xfrm>
            <a:off x="7246939" y="4397376"/>
            <a:ext cx="409575"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r4</a:t>
            </a:r>
          </a:p>
        </p:txBody>
      </p:sp>
      <p:sp>
        <p:nvSpPr>
          <p:cNvPr id="478319" name="Rectangle 111"/>
          <p:cNvSpPr>
            <a:spLocks noChangeArrowheads="1"/>
          </p:cNvSpPr>
          <p:nvPr/>
        </p:nvSpPr>
        <p:spPr bwMode="auto">
          <a:xfrm>
            <a:off x="5570538" y="3317875"/>
            <a:ext cx="410690"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s4</a:t>
            </a:r>
          </a:p>
        </p:txBody>
      </p:sp>
      <p:sp>
        <p:nvSpPr>
          <p:cNvPr id="478321" name="Rectangle 113"/>
          <p:cNvSpPr>
            <a:spLocks noChangeArrowheads="1"/>
          </p:cNvSpPr>
          <p:nvPr/>
        </p:nvSpPr>
        <p:spPr bwMode="auto">
          <a:xfrm>
            <a:off x="3863975" y="3317875"/>
            <a:ext cx="410690"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s3</a:t>
            </a:r>
          </a:p>
        </p:txBody>
      </p:sp>
      <p:sp>
        <p:nvSpPr>
          <p:cNvPr id="478323" name="Rectangle 115"/>
          <p:cNvSpPr>
            <a:spLocks noChangeArrowheads="1"/>
          </p:cNvSpPr>
          <p:nvPr/>
        </p:nvSpPr>
        <p:spPr bwMode="auto">
          <a:xfrm>
            <a:off x="3863975" y="4724400"/>
            <a:ext cx="410690"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s3</a:t>
            </a:r>
          </a:p>
        </p:txBody>
      </p:sp>
      <p:sp>
        <p:nvSpPr>
          <p:cNvPr id="478324" name="Rectangle 116"/>
          <p:cNvSpPr>
            <a:spLocks noChangeArrowheads="1"/>
          </p:cNvSpPr>
          <p:nvPr/>
        </p:nvSpPr>
        <p:spPr bwMode="auto">
          <a:xfrm>
            <a:off x="5549900" y="4724400"/>
            <a:ext cx="410690"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s4</a:t>
            </a:r>
          </a:p>
        </p:txBody>
      </p:sp>
      <p:sp>
        <p:nvSpPr>
          <p:cNvPr id="478325" name="Rectangle 117"/>
          <p:cNvSpPr>
            <a:spLocks noChangeArrowheads="1"/>
          </p:cNvSpPr>
          <p:nvPr/>
        </p:nvSpPr>
        <p:spPr bwMode="auto">
          <a:xfrm>
            <a:off x="8291514" y="4760914"/>
            <a:ext cx="325437"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5</a:t>
            </a:r>
          </a:p>
        </p:txBody>
      </p:sp>
      <p:sp>
        <p:nvSpPr>
          <p:cNvPr id="478326" name="Rectangle 118"/>
          <p:cNvSpPr>
            <a:spLocks noChangeArrowheads="1"/>
          </p:cNvSpPr>
          <p:nvPr/>
        </p:nvSpPr>
        <p:spPr bwMode="auto">
          <a:xfrm>
            <a:off x="8904289" y="4760914"/>
            <a:ext cx="325437"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2</a:t>
            </a:r>
          </a:p>
        </p:txBody>
      </p:sp>
      <p:sp>
        <p:nvSpPr>
          <p:cNvPr id="478329" name="Rectangle 121"/>
          <p:cNvSpPr>
            <a:spLocks noChangeArrowheads="1"/>
          </p:cNvSpPr>
          <p:nvPr/>
        </p:nvSpPr>
        <p:spPr bwMode="auto">
          <a:xfrm>
            <a:off x="4773613" y="5045075"/>
            <a:ext cx="410690"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s6</a:t>
            </a:r>
          </a:p>
        </p:txBody>
      </p:sp>
      <p:sp>
        <p:nvSpPr>
          <p:cNvPr id="478330" name="Rectangle 122"/>
          <p:cNvSpPr>
            <a:spLocks noChangeArrowheads="1"/>
          </p:cNvSpPr>
          <p:nvPr/>
        </p:nvSpPr>
        <p:spPr bwMode="auto">
          <a:xfrm>
            <a:off x="6480175" y="5045075"/>
            <a:ext cx="410690"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s7</a:t>
            </a:r>
          </a:p>
        </p:txBody>
      </p:sp>
      <p:sp>
        <p:nvSpPr>
          <p:cNvPr id="478333" name="Rectangle 125"/>
          <p:cNvSpPr>
            <a:spLocks noChangeArrowheads="1"/>
          </p:cNvSpPr>
          <p:nvPr/>
        </p:nvSpPr>
        <p:spPr bwMode="auto">
          <a:xfrm>
            <a:off x="3886200" y="5405438"/>
            <a:ext cx="410690"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s3</a:t>
            </a:r>
          </a:p>
        </p:txBody>
      </p:sp>
      <p:sp>
        <p:nvSpPr>
          <p:cNvPr id="478334" name="Rectangle 126"/>
          <p:cNvSpPr>
            <a:spLocks noChangeArrowheads="1"/>
          </p:cNvSpPr>
          <p:nvPr/>
        </p:nvSpPr>
        <p:spPr bwMode="auto">
          <a:xfrm>
            <a:off x="5572125" y="5405438"/>
            <a:ext cx="410690" cy="400110"/>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s4</a:t>
            </a:r>
          </a:p>
        </p:txBody>
      </p:sp>
      <p:sp>
        <p:nvSpPr>
          <p:cNvPr id="478340" name="Rectangle 132"/>
          <p:cNvSpPr>
            <a:spLocks noChangeArrowheads="1"/>
          </p:cNvSpPr>
          <p:nvPr/>
        </p:nvSpPr>
        <p:spPr bwMode="auto">
          <a:xfrm>
            <a:off x="8904289" y="5445126"/>
            <a:ext cx="325437"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8</a:t>
            </a:r>
          </a:p>
        </p:txBody>
      </p:sp>
      <p:sp>
        <p:nvSpPr>
          <p:cNvPr id="478361" name="Rectangle 153"/>
          <p:cNvSpPr>
            <a:spLocks noChangeArrowheads="1"/>
          </p:cNvSpPr>
          <p:nvPr/>
        </p:nvSpPr>
        <p:spPr bwMode="auto">
          <a:xfrm>
            <a:off x="3863976" y="4040189"/>
            <a:ext cx="409575"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r2</a:t>
            </a:r>
          </a:p>
        </p:txBody>
      </p:sp>
      <p:sp>
        <p:nvSpPr>
          <p:cNvPr id="478362" name="Rectangle 154"/>
          <p:cNvSpPr>
            <a:spLocks noChangeArrowheads="1"/>
          </p:cNvSpPr>
          <p:nvPr/>
        </p:nvSpPr>
        <p:spPr bwMode="auto">
          <a:xfrm>
            <a:off x="5591176" y="4040189"/>
            <a:ext cx="409575"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r2</a:t>
            </a:r>
          </a:p>
        </p:txBody>
      </p:sp>
      <p:sp>
        <p:nvSpPr>
          <p:cNvPr id="478363" name="Rectangle 155"/>
          <p:cNvSpPr>
            <a:spLocks noChangeArrowheads="1"/>
          </p:cNvSpPr>
          <p:nvPr/>
        </p:nvSpPr>
        <p:spPr bwMode="auto">
          <a:xfrm>
            <a:off x="3863976" y="4400551"/>
            <a:ext cx="409575"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r4</a:t>
            </a:r>
          </a:p>
        </p:txBody>
      </p:sp>
      <p:sp>
        <p:nvSpPr>
          <p:cNvPr id="478364" name="Rectangle 156"/>
          <p:cNvSpPr>
            <a:spLocks noChangeArrowheads="1"/>
          </p:cNvSpPr>
          <p:nvPr/>
        </p:nvSpPr>
        <p:spPr bwMode="auto">
          <a:xfrm>
            <a:off x="5591176" y="4400551"/>
            <a:ext cx="409575"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r4</a:t>
            </a:r>
          </a:p>
        </p:txBody>
      </p:sp>
      <p:sp>
        <p:nvSpPr>
          <p:cNvPr id="478365" name="Rectangle 157"/>
          <p:cNvSpPr>
            <a:spLocks noChangeArrowheads="1"/>
          </p:cNvSpPr>
          <p:nvPr/>
        </p:nvSpPr>
        <p:spPr bwMode="auto">
          <a:xfrm>
            <a:off x="4749801" y="5765801"/>
            <a:ext cx="409575"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r3</a:t>
            </a:r>
          </a:p>
        </p:txBody>
      </p:sp>
      <p:sp>
        <p:nvSpPr>
          <p:cNvPr id="478366" name="Rectangle 158"/>
          <p:cNvSpPr>
            <a:spLocks noChangeArrowheads="1"/>
          </p:cNvSpPr>
          <p:nvPr/>
        </p:nvSpPr>
        <p:spPr bwMode="auto">
          <a:xfrm>
            <a:off x="6456364" y="5765801"/>
            <a:ext cx="409575"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r3</a:t>
            </a:r>
          </a:p>
        </p:txBody>
      </p:sp>
      <p:sp>
        <p:nvSpPr>
          <p:cNvPr id="478367" name="Rectangle 159"/>
          <p:cNvSpPr>
            <a:spLocks noChangeArrowheads="1"/>
          </p:cNvSpPr>
          <p:nvPr/>
        </p:nvSpPr>
        <p:spPr bwMode="auto">
          <a:xfrm>
            <a:off x="7246939" y="5765801"/>
            <a:ext cx="409575"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r3</a:t>
            </a:r>
          </a:p>
        </p:txBody>
      </p:sp>
      <p:sp>
        <p:nvSpPr>
          <p:cNvPr id="478368" name="Rectangle 160"/>
          <p:cNvSpPr>
            <a:spLocks noChangeArrowheads="1"/>
          </p:cNvSpPr>
          <p:nvPr/>
        </p:nvSpPr>
        <p:spPr bwMode="auto">
          <a:xfrm>
            <a:off x="3863976" y="5768976"/>
            <a:ext cx="409575"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r3</a:t>
            </a:r>
          </a:p>
        </p:txBody>
      </p:sp>
      <p:sp>
        <p:nvSpPr>
          <p:cNvPr id="478369" name="Rectangle 161"/>
          <p:cNvSpPr>
            <a:spLocks noChangeArrowheads="1"/>
          </p:cNvSpPr>
          <p:nvPr/>
        </p:nvSpPr>
        <p:spPr bwMode="auto">
          <a:xfrm>
            <a:off x="5591176" y="5768976"/>
            <a:ext cx="409575"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r3</a:t>
            </a:r>
          </a:p>
        </p:txBody>
      </p:sp>
      <p:sp>
        <p:nvSpPr>
          <p:cNvPr id="478370" name="Rectangle 162"/>
          <p:cNvSpPr>
            <a:spLocks noChangeArrowheads="1"/>
          </p:cNvSpPr>
          <p:nvPr/>
        </p:nvSpPr>
        <p:spPr bwMode="auto">
          <a:xfrm>
            <a:off x="4773614" y="6124576"/>
            <a:ext cx="409575"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r1</a:t>
            </a:r>
          </a:p>
        </p:txBody>
      </p:sp>
      <p:sp>
        <p:nvSpPr>
          <p:cNvPr id="478371" name="Rectangle 163"/>
          <p:cNvSpPr>
            <a:spLocks noChangeArrowheads="1"/>
          </p:cNvSpPr>
          <p:nvPr/>
        </p:nvSpPr>
        <p:spPr bwMode="auto">
          <a:xfrm>
            <a:off x="6480176" y="6124576"/>
            <a:ext cx="409575"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r1</a:t>
            </a:r>
          </a:p>
        </p:txBody>
      </p:sp>
      <p:sp>
        <p:nvSpPr>
          <p:cNvPr id="478372" name="Rectangle 164"/>
          <p:cNvSpPr>
            <a:spLocks noChangeArrowheads="1"/>
          </p:cNvSpPr>
          <p:nvPr/>
        </p:nvSpPr>
        <p:spPr bwMode="auto">
          <a:xfrm>
            <a:off x="7270751" y="6124576"/>
            <a:ext cx="409575"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r1</a:t>
            </a:r>
          </a:p>
        </p:txBody>
      </p:sp>
      <p:sp>
        <p:nvSpPr>
          <p:cNvPr id="478373" name="Rectangle 165"/>
          <p:cNvSpPr>
            <a:spLocks noChangeArrowheads="1"/>
          </p:cNvSpPr>
          <p:nvPr/>
        </p:nvSpPr>
        <p:spPr bwMode="auto">
          <a:xfrm>
            <a:off x="3887789" y="6127751"/>
            <a:ext cx="409575"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r1</a:t>
            </a:r>
          </a:p>
        </p:txBody>
      </p:sp>
      <p:sp>
        <p:nvSpPr>
          <p:cNvPr id="478374" name="Rectangle 166"/>
          <p:cNvSpPr>
            <a:spLocks noChangeArrowheads="1"/>
          </p:cNvSpPr>
          <p:nvPr/>
        </p:nvSpPr>
        <p:spPr bwMode="auto">
          <a:xfrm>
            <a:off x="5614989" y="6127751"/>
            <a:ext cx="409575" cy="396875"/>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sz="2000" i="1">
                <a:sym typeface="Symbol" pitchFamily="18" charset="2"/>
              </a:rPr>
              <a:t>r1</a:t>
            </a:r>
          </a:p>
        </p:txBody>
      </p:sp>
    </p:spTree>
    <p:extLst>
      <p:ext uri="{BB962C8B-B14F-4D97-AF65-F5344CB8AC3E}">
        <p14:creationId xmlns:p14="http://schemas.microsoft.com/office/powerpoint/2010/main" val="18712830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78306"/>
                                        </p:tgtEl>
                                        <p:attrNameLst>
                                          <p:attrName>style.visibility</p:attrName>
                                        </p:attrNameLst>
                                      </p:cBhvr>
                                      <p:to>
                                        <p:strVal val="visible"/>
                                      </p:to>
                                    </p:set>
                                    <p:animEffect transition="in" filter="slide(fromBottom)">
                                      <p:cBhvr>
                                        <p:cTn id="7" dur="500"/>
                                        <p:tgtEl>
                                          <p:spTgt spid="47830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78307"/>
                                        </p:tgtEl>
                                        <p:attrNameLst>
                                          <p:attrName>style.visibility</p:attrName>
                                        </p:attrNameLst>
                                      </p:cBhvr>
                                      <p:to>
                                        <p:strVal val="visible"/>
                                      </p:to>
                                    </p:set>
                                    <p:animEffect transition="in" filter="slide(fromBottom)">
                                      <p:cBhvr>
                                        <p:cTn id="12" dur="500"/>
                                        <p:tgtEl>
                                          <p:spTgt spid="47830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78321"/>
                                        </p:tgtEl>
                                        <p:attrNameLst>
                                          <p:attrName>style.visibility</p:attrName>
                                        </p:attrNameLst>
                                      </p:cBhvr>
                                      <p:to>
                                        <p:strVal val="visible"/>
                                      </p:to>
                                    </p:set>
                                    <p:animEffect transition="in" filter="slide(fromBottom)">
                                      <p:cBhvr>
                                        <p:cTn id="17" dur="500"/>
                                        <p:tgtEl>
                                          <p:spTgt spid="47832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78319"/>
                                        </p:tgtEl>
                                        <p:attrNameLst>
                                          <p:attrName>style.visibility</p:attrName>
                                        </p:attrNameLst>
                                      </p:cBhvr>
                                      <p:to>
                                        <p:strVal val="visible"/>
                                      </p:to>
                                    </p:set>
                                    <p:animEffect transition="in" filter="slide(fromBottom)">
                                      <p:cBhvr>
                                        <p:cTn id="22" dur="500"/>
                                        <p:tgtEl>
                                          <p:spTgt spid="47831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478309"/>
                                        </p:tgtEl>
                                        <p:attrNameLst>
                                          <p:attrName>style.visibility</p:attrName>
                                        </p:attrNameLst>
                                      </p:cBhvr>
                                      <p:to>
                                        <p:strVal val="visible"/>
                                      </p:to>
                                    </p:set>
                                    <p:animEffect transition="in" filter="slide(fromBottom)">
                                      <p:cBhvr>
                                        <p:cTn id="27" dur="500"/>
                                        <p:tgtEl>
                                          <p:spTgt spid="47830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478310"/>
                                        </p:tgtEl>
                                        <p:attrNameLst>
                                          <p:attrName>style.visibility</p:attrName>
                                        </p:attrNameLst>
                                      </p:cBhvr>
                                      <p:to>
                                        <p:strVal val="visible"/>
                                      </p:to>
                                    </p:set>
                                    <p:animEffect transition="in" filter="slide(fromBottom)">
                                      <p:cBhvr>
                                        <p:cTn id="32" dur="500"/>
                                        <p:tgtEl>
                                          <p:spTgt spid="478310"/>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478312"/>
                                        </p:tgtEl>
                                        <p:attrNameLst>
                                          <p:attrName>style.visibility</p:attrName>
                                        </p:attrNameLst>
                                      </p:cBhvr>
                                      <p:to>
                                        <p:strVal val="visible"/>
                                      </p:to>
                                    </p:set>
                                    <p:animEffect transition="in" filter="slide(fromBottom)">
                                      <p:cBhvr>
                                        <p:cTn id="37" dur="500"/>
                                        <p:tgtEl>
                                          <p:spTgt spid="478312"/>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478314"/>
                                        </p:tgtEl>
                                        <p:attrNameLst>
                                          <p:attrName>style.visibility</p:attrName>
                                        </p:attrNameLst>
                                      </p:cBhvr>
                                      <p:to>
                                        <p:strVal val="visible"/>
                                      </p:to>
                                    </p:set>
                                    <p:animEffect transition="in" filter="slide(fromBottom)">
                                      <p:cBhvr>
                                        <p:cTn id="40" dur="500"/>
                                        <p:tgtEl>
                                          <p:spTgt spid="478314"/>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478315"/>
                                        </p:tgtEl>
                                        <p:attrNameLst>
                                          <p:attrName>style.visibility</p:attrName>
                                        </p:attrNameLst>
                                      </p:cBhvr>
                                      <p:to>
                                        <p:strVal val="visible"/>
                                      </p:to>
                                    </p:set>
                                    <p:animEffect transition="in" filter="slide(fromBottom)">
                                      <p:cBhvr>
                                        <p:cTn id="43" dur="500"/>
                                        <p:tgtEl>
                                          <p:spTgt spid="478315"/>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478361"/>
                                        </p:tgtEl>
                                        <p:attrNameLst>
                                          <p:attrName>style.visibility</p:attrName>
                                        </p:attrNameLst>
                                      </p:cBhvr>
                                      <p:to>
                                        <p:strVal val="visible"/>
                                      </p:to>
                                    </p:set>
                                    <p:animEffect transition="in" filter="slide(fromBottom)">
                                      <p:cBhvr>
                                        <p:cTn id="46" dur="500"/>
                                        <p:tgtEl>
                                          <p:spTgt spid="478361"/>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478362"/>
                                        </p:tgtEl>
                                        <p:attrNameLst>
                                          <p:attrName>style.visibility</p:attrName>
                                        </p:attrNameLst>
                                      </p:cBhvr>
                                      <p:to>
                                        <p:strVal val="visible"/>
                                      </p:to>
                                    </p:set>
                                    <p:animEffect transition="in" filter="slide(fromBottom)">
                                      <p:cBhvr>
                                        <p:cTn id="49" dur="500"/>
                                        <p:tgtEl>
                                          <p:spTgt spid="478362"/>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478316"/>
                                        </p:tgtEl>
                                        <p:attrNameLst>
                                          <p:attrName>style.visibility</p:attrName>
                                        </p:attrNameLst>
                                      </p:cBhvr>
                                      <p:to>
                                        <p:strVal val="visible"/>
                                      </p:to>
                                    </p:set>
                                    <p:animEffect transition="in" filter="slide(fromBottom)">
                                      <p:cBhvr>
                                        <p:cTn id="54" dur="500"/>
                                        <p:tgtEl>
                                          <p:spTgt spid="478316"/>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478317"/>
                                        </p:tgtEl>
                                        <p:attrNameLst>
                                          <p:attrName>style.visibility</p:attrName>
                                        </p:attrNameLst>
                                      </p:cBhvr>
                                      <p:to>
                                        <p:strVal val="visible"/>
                                      </p:to>
                                    </p:set>
                                    <p:animEffect transition="in" filter="slide(fromBottom)">
                                      <p:cBhvr>
                                        <p:cTn id="57" dur="500"/>
                                        <p:tgtEl>
                                          <p:spTgt spid="478317"/>
                                        </p:tgtEl>
                                      </p:cBhvr>
                                    </p:animEffect>
                                  </p:childTnLst>
                                </p:cTn>
                              </p:par>
                              <p:par>
                                <p:cTn id="58" presetID="12" presetClass="entr" presetSubtype="4" fill="hold" grpId="0" nodeType="withEffect">
                                  <p:stCondLst>
                                    <p:cond delay="0"/>
                                  </p:stCondLst>
                                  <p:childTnLst>
                                    <p:set>
                                      <p:cBhvr>
                                        <p:cTn id="59" dur="1" fill="hold">
                                          <p:stCondLst>
                                            <p:cond delay="0"/>
                                          </p:stCondLst>
                                        </p:cTn>
                                        <p:tgtEl>
                                          <p:spTgt spid="478318"/>
                                        </p:tgtEl>
                                        <p:attrNameLst>
                                          <p:attrName>style.visibility</p:attrName>
                                        </p:attrNameLst>
                                      </p:cBhvr>
                                      <p:to>
                                        <p:strVal val="visible"/>
                                      </p:to>
                                    </p:set>
                                    <p:animEffect transition="in" filter="slide(fromBottom)">
                                      <p:cBhvr>
                                        <p:cTn id="60" dur="500"/>
                                        <p:tgtEl>
                                          <p:spTgt spid="478318"/>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478363"/>
                                        </p:tgtEl>
                                        <p:attrNameLst>
                                          <p:attrName>style.visibility</p:attrName>
                                        </p:attrNameLst>
                                      </p:cBhvr>
                                      <p:to>
                                        <p:strVal val="visible"/>
                                      </p:to>
                                    </p:set>
                                    <p:animEffect transition="in" filter="slide(fromBottom)">
                                      <p:cBhvr>
                                        <p:cTn id="63" dur="500"/>
                                        <p:tgtEl>
                                          <p:spTgt spid="478363"/>
                                        </p:tgtEl>
                                      </p:cBhvr>
                                    </p:animEffect>
                                  </p:childTnLst>
                                </p:cTn>
                              </p:par>
                              <p:par>
                                <p:cTn id="64" presetID="12" presetClass="entr" presetSubtype="4" fill="hold" grpId="0" nodeType="withEffect">
                                  <p:stCondLst>
                                    <p:cond delay="0"/>
                                  </p:stCondLst>
                                  <p:childTnLst>
                                    <p:set>
                                      <p:cBhvr>
                                        <p:cTn id="65" dur="1" fill="hold">
                                          <p:stCondLst>
                                            <p:cond delay="0"/>
                                          </p:stCondLst>
                                        </p:cTn>
                                        <p:tgtEl>
                                          <p:spTgt spid="478364"/>
                                        </p:tgtEl>
                                        <p:attrNameLst>
                                          <p:attrName>style.visibility</p:attrName>
                                        </p:attrNameLst>
                                      </p:cBhvr>
                                      <p:to>
                                        <p:strVal val="visible"/>
                                      </p:to>
                                    </p:set>
                                    <p:animEffect transition="in" filter="slide(fromBottom)">
                                      <p:cBhvr>
                                        <p:cTn id="66" dur="500"/>
                                        <p:tgtEl>
                                          <p:spTgt spid="478364"/>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478325"/>
                                        </p:tgtEl>
                                        <p:attrNameLst>
                                          <p:attrName>style.visibility</p:attrName>
                                        </p:attrNameLst>
                                      </p:cBhvr>
                                      <p:to>
                                        <p:strVal val="visible"/>
                                      </p:to>
                                    </p:set>
                                    <p:animEffect transition="in" filter="slide(fromBottom)">
                                      <p:cBhvr>
                                        <p:cTn id="71" dur="500"/>
                                        <p:tgtEl>
                                          <p:spTgt spid="478325"/>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grpId="0" nodeType="clickEffect">
                                  <p:stCondLst>
                                    <p:cond delay="0"/>
                                  </p:stCondLst>
                                  <p:childTnLst>
                                    <p:set>
                                      <p:cBhvr>
                                        <p:cTn id="75" dur="1" fill="hold">
                                          <p:stCondLst>
                                            <p:cond delay="0"/>
                                          </p:stCondLst>
                                        </p:cTn>
                                        <p:tgtEl>
                                          <p:spTgt spid="478326"/>
                                        </p:tgtEl>
                                        <p:attrNameLst>
                                          <p:attrName>style.visibility</p:attrName>
                                        </p:attrNameLst>
                                      </p:cBhvr>
                                      <p:to>
                                        <p:strVal val="visible"/>
                                      </p:to>
                                    </p:set>
                                    <p:animEffect transition="in" filter="slide(fromBottom)">
                                      <p:cBhvr>
                                        <p:cTn id="76" dur="500"/>
                                        <p:tgtEl>
                                          <p:spTgt spid="478326"/>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4" fill="hold" grpId="0" nodeType="clickEffect">
                                  <p:stCondLst>
                                    <p:cond delay="0"/>
                                  </p:stCondLst>
                                  <p:childTnLst>
                                    <p:set>
                                      <p:cBhvr>
                                        <p:cTn id="80" dur="1" fill="hold">
                                          <p:stCondLst>
                                            <p:cond delay="0"/>
                                          </p:stCondLst>
                                        </p:cTn>
                                        <p:tgtEl>
                                          <p:spTgt spid="478323"/>
                                        </p:tgtEl>
                                        <p:attrNameLst>
                                          <p:attrName>style.visibility</p:attrName>
                                        </p:attrNameLst>
                                      </p:cBhvr>
                                      <p:to>
                                        <p:strVal val="visible"/>
                                      </p:to>
                                    </p:set>
                                    <p:animEffect transition="in" filter="slide(fromBottom)">
                                      <p:cBhvr>
                                        <p:cTn id="81" dur="500"/>
                                        <p:tgtEl>
                                          <p:spTgt spid="478323"/>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4" fill="hold" grpId="0" nodeType="clickEffect">
                                  <p:stCondLst>
                                    <p:cond delay="0"/>
                                  </p:stCondLst>
                                  <p:childTnLst>
                                    <p:set>
                                      <p:cBhvr>
                                        <p:cTn id="85" dur="1" fill="hold">
                                          <p:stCondLst>
                                            <p:cond delay="0"/>
                                          </p:stCondLst>
                                        </p:cTn>
                                        <p:tgtEl>
                                          <p:spTgt spid="478324"/>
                                        </p:tgtEl>
                                        <p:attrNameLst>
                                          <p:attrName>style.visibility</p:attrName>
                                        </p:attrNameLst>
                                      </p:cBhvr>
                                      <p:to>
                                        <p:strVal val="visible"/>
                                      </p:to>
                                    </p:set>
                                    <p:animEffect transition="in" filter="slide(fromBottom)">
                                      <p:cBhvr>
                                        <p:cTn id="86" dur="500"/>
                                        <p:tgtEl>
                                          <p:spTgt spid="478324"/>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4" fill="hold" grpId="0" nodeType="clickEffect">
                                  <p:stCondLst>
                                    <p:cond delay="0"/>
                                  </p:stCondLst>
                                  <p:childTnLst>
                                    <p:set>
                                      <p:cBhvr>
                                        <p:cTn id="90" dur="1" fill="hold">
                                          <p:stCondLst>
                                            <p:cond delay="0"/>
                                          </p:stCondLst>
                                        </p:cTn>
                                        <p:tgtEl>
                                          <p:spTgt spid="478330"/>
                                        </p:tgtEl>
                                        <p:attrNameLst>
                                          <p:attrName>style.visibility</p:attrName>
                                        </p:attrNameLst>
                                      </p:cBhvr>
                                      <p:to>
                                        <p:strVal val="visible"/>
                                      </p:to>
                                    </p:set>
                                    <p:animEffect transition="in" filter="slide(fromBottom)">
                                      <p:cBhvr>
                                        <p:cTn id="91" dur="500"/>
                                        <p:tgtEl>
                                          <p:spTgt spid="478330"/>
                                        </p:tgtEl>
                                      </p:cBhvr>
                                    </p:animEffect>
                                  </p:childTnLst>
                                </p:cTn>
                              </p:par>
                            </p:childTnLst>
                          </p:cTn>
                        </p:par>
                      </p:childTnLst>
                    </p:cTn>
                  </p:par>
                  <p:par>
                    <p:cTn id="92" fill="hold">
                      <p:stCondLst>
                        <p:cond delay="indefinite"/>
                      </p:stCondLst>
                      <p:childTnLst>
                        <p:par>
                          <p:cTn id="93" fill="hold">
                            <p:stCondLst>
                              <p:cond delay="0"/>
                            </p:stCondLst>
                            <p:childTnLst>
                              <p:par>
                                <p:cTn id="94" presetID="12" presetClass="entr" presetSubtype="4" fill="hold" grpId="0" nodeType="clickEffect">
                                  <p:stCondLst>
                                    <p:cond delay="0"/>
                                  </p:stCondLst>
                                  <p:childTnLst>
                                    <p:set>
                                      <p:cBhvr>
                                        <p:cTn id="95" dur="1" fill="hold">
                                          <p:stCondLst>
                                            <p:cond delay="0"/>
                                          </p:stCondLst>
                                        </p:cTn>
                                        <p:tgtEl>
                                          <p:spTgt spid="478329"/>
                                        </p:tgtEl>
                                        <p:attrNameLst>
                                          <p:attrName>style.visibility</p:attrName>
                                        </p:attrNameLst>
                                      </p:cBhvr>
                                      <p:to>
                                        <p:strVal val="visible"/>
                                      </p:to>
                                    </p:set>
                                    <p:animEffect transition="in" filter="slide(fromBottom)">
                                      <p:cBhvr>
                                        <p:cTn id="96" dur="500"/>
                                        <p:tgtEl>
                                          <p:spTgt spid="478329"/>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4" fill="hold" grpId="0" nodeType="clickEffect">
                                  <p:stCondLst>
                                    <p:cond delay="0"/>
                                  </p:stCondLst>
                                  <p:childTnLst>
                                    <p:set>
                                      <p:cBhvr>
                                        <p:cTn id="100" dur="1" fill="hold">
                                          <p:stCondLst>
                                            <p:cond delay="0"/>
                                          </p:stCondLst>
                                        </p:cTn>
                                        <p:tgtEl>
                                          <p:spTgt spid="478340"/>
                                        </p:tgtEl>
                                        <p:attrNameLst>
                                          <p:attrName>style.visibility</p:attrName>
                                        </p:attrNameLst>
                                      </p:cBhvr>
                                      <p:to>
                                        <p:strVal val="visible"/>
                                      </p:to>
                                    </p:set>
                                    <p:animEffect transition="in" filter="slide(fromBottom)">
                                      <p:cBhvr>
                                        <p:cTn id="101" dur="500"/>
                                        <p:tgtEl>
                                          <p:spTgt spid="478340"/>
                                        </p:tgtEl>
                                      </p:cBhvr>
                                    </p:animEffect>
                                  </p:childTnLst>
                                </p:cTn>
                              </p:par>
                            </p:childTnLst>
                          </p:cTn>
                        </p:par>
                      </p:childTnLst>
                    </p:cTn>
                  </p:par>
                  <p:par>
                    <p:cTn id="102" fill="hold">
                      <p:stCondLst>
                        <p:cond delay="indefinite"/>
                      </p:stCondLst>
                      <p:childTnLst>
                        <p:par>
                          <p:cTn id="103" fill="hold">
                            <p:stCondLst>
                              <p:cond delay="0"/>
                            </p:stCondLst>
                            <p:childTnLst>
                              <p:par>
                                <p:cTn id="104" presetID="12" presetClass="entr" presetSubtype="4" fill="hold" grpId="0" nodeType="clickEffect">
                                  <p:stCondLst>
                                    <p:cond delay="0"/>
                                  </p:stCondLst>
                                  <p:childTnLst>
                                    <p:set>
                                      <p:cBhvr>
                                        <p:cTn id="105" dur="1" fill="hold">
                                          <p:stCondLst>
                                            <p:cond delay="0"/>
                                          </p:stCondLst>
                                        </p:cTn>
                                        <p:tgtEl>
                                          <p:spTgt spid="478334"/>
                                        </p:tgtEl>
                                        <p:attrNameLst>
                                          <p:attrName>style.visibility</p:attrName>
                                        </p:attrNameLst>
                                      </p:cBhvr>
                                      <p:to>
                                        <p:strVal val="visible"/>
                                      </p:to>
                                    </p:set>
                                    <p:animEffect transition="in" filter="slide(fromBottom)">
                                      <p:cBhvr>
                                        <p:cTn id="106" dur="500"/>
                                        <p:tgtEl>
                                          <p:spTgt spid="478334"/>
                                        </p:tgtEl>
                                      </p:cBhvr>
                                    </p:animEffect>
                                  </p:childTnLst>
                                </p:cTn>
                              </p:par>
                            </p:childTnLst>
                          </p:cTn>
                        </p:par>
                      </p:childTnLst>
                    </p:cTn>
                  </p:par>
                  <p:par>
                    <p:cTn id="107" fill="hold">
                      <p:stCondLst>
                        <p:cond delay="indefinite"/>
                      </p:stCondLst>
                      <p:childTnLst>
                        <p:par>
                          <p:cTn id="108" fill="hold">
                            <p:stCondLst>
                              <p:cond delay="0"/>
                            </p:stCondLst>
                            <p:childTnLst>
                              <p:par>
                                <p:cTn id="109" presetID="12" presetClass="entr" presetSubtype="4" fill="hold" grpId="0" nodeType="clickEffect">
                                  <p:stCondLst>
                                    <p:cond delay="0"/>
                                  </p:stCondLst>
                                  <p:childTnLst>
                                    <p:set>
                                      <p:cBhvr>
                                        <p:cTn id="110" dur="1" fill="hold">
                                          <p:stCondLst>
                                            <p:cond delay="0"/>
                                          </p:stCondLst>
                                        </p:cTn>
                                        <p:tgtEl>
                                          <p:spTgt spid="478333"/>
                                        </p:tgtEl>
                                        <p:attrNameLst>
                                          <p:attrName>style.visibility</p:attrName>
                                        </p:attrNameLst>
                                      </p:cBhvr>
                                      <p:to>
                                        <p:strVal val="visible"/>
                                      </p:to>
                                    </p:set>
                                    <p:animEffect transition="in" filter="slide(fromBottom)">
                                      <p:cBhvr>
                                        <p:cTn id="111" dur="500"/>
                                        <p:tgtEl>
                                          <p:spTgt spid="478333"/>
                                        </p:tgtEl>
                                      </p:cBhvr>
                                    </p:animEffect>
                                  </p:childTnLst>
                                </p:cTn>
                              </p:par>
                            </p:childTnLst>
                          </p:cTn>
                        </p:par>
                      </p:childTnLst>
                    </p:cTn>
                  </p:par>
                  <p:par>
                    <p:cTn id="112" fill="hold">
                      <p:stCondLst>
                        <p:cond delay="indefinite"/>
                      </p:stCondLst>
                      <p:childTnLst>
                        <p:par>
                          <p:cTn id="113" fill="hold">
                            <p:stCondLst>
                              <p:cond delay="0"/>
                            </p:stCondLst>
                            <p:childTnLst>
                              <p:par>
                                <p:cTn id="114" presetID="12" presetClass="entr" presetSubtype="4" fill="hold" grpId="0" nodeType="clickEffect">
                                  <p:stCondLst>
                                    <p:cond delay="0"/>
                                  </p:stCondLst>
                                  <p:childTnLst>
                                    <p:set>
                                      <p:cBhvr>
                                        <p:cTn id="115" dur="1" fill="hold">
                                          <p:stCondLst>
                                            <p:cond delay="0"/>
                                          </p:stCondLst>
                                        </p:cTn>
                                        <p:tgtEl>
                                          <p:spTgt spid="478365"/>
                                        </p:tgtEl>
                                        <p:attrNameLst>
                                          <p:attrName>style.visibility</p:attrName>
                                        </p:attrNameLst>
                                      </p:cBhvr>
                                      <p:to>
                                        <p:strVal val="visible"/>
                                      </p:to>
                                    </p:set>
                                    <p:animEffect transition="in" filter="slide(fromBottom)">
                                      <p:cBhvr>
                                        <p:cTn id="116" dur="500"/>
                                        <p:tgtEl>
                                          <p:spTgt spid="478365"/>
                                        </p:tgtEl>
                                      </p:cBhvr>
                                    </p:animEffect>
                                  </p:childTnLst>
                                </p:cTn>
                              </p:par>
                              <p:par>
                                <p:cTn id="117" presetID="12" presetClass="entr" presetSubtype="4" fill="hold" grpId="0" nodeType="withEffect">
                                  <p:stCondLst>
                                    <p:cond delay="0"/>
                                  </p:stCondLst>
                                  <p:childTnLst>
                                    <p:set>
                                      <p:cBhvr>
                                        <p:cTn id="118" dur="1" fill="hold">
                                          <p:stCondLst>
                                            <p:cond delay="0"/>
                                          </p:stCondLst>
                                        </p:cTn>
                                        <p:tgtEl>
                                          <p:spTgt spid="478366"/>
                                        </p:tgtEl>
                                        <p:attrNameLst>
                                          <p:attrName>style.visibility</p:attrName>
                                        </p:attrNameLst>
                                      </p:cBhvr>
                                      <p:to>
                                        <p:strVal val="visible"/>
                                      </p:to>
                                    </p:set>
                                    <p:animEffect transition="in" filter="slide(fromBottom)">
                                      <p:cBhvr>
                                        <p:cTn id="119" dur="500"/>
                                        <p:tgtEl>
                                          <p:spTgt spid="478366"/>
                                        </p:tgtEl>
                                      </p:cBhvr>
                                    </p:animEffect>
                                  </p:childTnLst>
                                </p:cTn>
                              </p:par>
                              <p:par>
                                <p:cTn id="120" presetID="12" presetClass="entr" presetSubtype="4" fill="hold" grpId="0" nodeType="withEffect">
                                  <p:stCondLst>
                                    <p:cond delay="0"/>
                                  </p:stCondLst>
                                  <p:childTnLst>
                                    <p:set>
                                      <p:cBhvr>
                                        <p:cTn id="121" dur="1" fill="hold">
                                          <p:stCondLst>
                                            <p:cond delay="0"/>
                                          </p:stCondLst>
                                        </p:cTn>
                                        <p:tgtEl>
                                          <p:spTgt spid="478367"/>
                                        </p:tgtEl>
                                        <p:attrNameLst>
                                          <p:attrName>style.visibility</p:attrName>
                                        </p:attrNameLst>
                                      </p:cBhvr>
                                      <p:to>
                                        <p:strVal val="visible"/>
                                      </p:to>
                                    </p:set>
                                    <p:animEffect transition="in" filter="slide(fromBottom)">
                                      <p:cBhvr>
                                        <p:cTn id="122" dur="500"/>
                                        <p:tgtEl>
                                          <p:spTgt spid="478367"/>
                                        </p:tgtEl>
                                      </p:cBhvr>
                                    </p:animEffect>
                                  </p:childTnLst>
                                </p:cTn>
                              </p:par>
                              <p:par>
                                <p:cTn id="123" presetID="12" presetClass="entr" presetSubtype="4" fill="hold" grpId="0" nodeType="withEffect">
                                  <p:stCondLst>
                                    <p:cond delay="0"/>
                                  </p:stCondLst>
                                  <p:childTnLst>
                                    <p:set>
                                      <p:cBhvr>
                                        <p:cTn id="124" dur="1" fill="hold">
                                          <p:stCondLst>
                                            <p:cond delay="0"/>
                                          </p:stCondLst>
                                        </p:cTn>
                                        <p:tgtEl>
                                          <p:spTgt spid="478368"/>
                                        </p:tgtEl>
                                        <p:attrNameLst>
                                          <p:attrName>style.visibility</p:attrName>
                                        </p:attrNameLst>
                                      </p:cBhvr>
                                      <p:to>
                                        <p:strVal val="visible"/>
                                      </p:to>
                                    </p:set>
                                    <p:animEffect transition="in" filter="slide(fromBottom)">
                                      <p:cBhvr>
                                        <p:cTn id="125" dur="500"/>
                                        <p:tgtEl>
                                          <p:spTgt spid="478368"/>
                                        </p:tgtEl>
                                      </p:cBhvr>
                                    </p:animEffect>
                                  </p:childTnLst>
                                </p:cTn>
                              </p:par>
                              <p:par>
                                <p:cTn id="126" presetID="12" presetClass="entr" presetSubtype="4" fill="hold" grpId="0" nodeType="withEffect">
                                  <p:stCondLst>
                                    <p:cond delay="0"/>
                                  </p:stCondLst>
                                  <p:childTnLst>
                                    <p:set>
                                      <p:cBhvr>
                                        <p:cTn id="127" dur="1" fill="hold">
                                          <p:stCondLst>
                                            <p:cond delay="0"/>
                                          </p:stCondLst>
                                        </p:cTn>
                                        <p:tgtEl>
                                          <p:spTgt spid="478369"/>
                                        </p:tgtEl>
                                        <p:attrNameLst>
                                          <p:attrName>style.visibility</p:attrName>
                                        </p:attrNameLst>
                                      </p:cBhvr>
                                      <p:to>
                                        <p:strVal val="visible"/>
                                      </p:to>
                                    </p:set>
                                    <p:animEffect transition="in" filter="slide(fromBottom)">
                                      <p:cBhvr>
                                        <p:cTn id="128" dur="500"/>
                                        <p:tgtEl>
                                          <p:spTgt spid="478369"/>
                                        </p:tgtEl>
                                      </p:cBhvr>
                                    </p:animEffect>
                                  </p:childTnLst>
                                </p:cTn>
                              </p:par>
                            </p:childTnLst>
                          </p:cTn>
                        </p:par>
                      </p:childTnLst>
                    </p:cTn>
                  </p:par>
                  <p:par>
                    <p:cTn id="129" fill="hold">
                      <p:stCondLst>
                        <p:cond delay="indefinite"/>
                      </p:stCondLst>
                      <p:childTnLst>
                        <p:par>
                          <p:cTn id="130" fill="hold">
                            <p:stCondLst>
                              <p:cond delay="0"/>
                            </p:stCondLst>
                            <p:childTnLst>
                              <p:par>
                                <p:cTn id="131" presetID="12" presetClass="entr" presetSubtype="4" fill="hold" grpId="0" nodeType="clickEffect">
                                  <p:stCondLst>
                                    <p:cond delay="0"/>
                                  </p:stCondLst>
                                  <p:childTnLst>
                                    <p:set>
                                      <p:cBhvr>
                                        <p:cTn id="132" dur="1" fill="hold">
                                          <p:stCondLst>
                                            <p:cond delay="0"/>
                                          </p:stCondLst>
                                        </p:cTn>
                                        <p:tgtEl>
                                          <p:spTgt spid="478370"/>
                                        </p:tgtEl>
                                        <p:attrNameLst>
                                          <p:attrName>style.visibility</p:attrName>
                                        </p:attrNameLst>
                                      </p:cBhvr>
                                      <p:to>
                                        <p:strVal val="visible"/>
                                      </p:to>
                                    </p:set>
                                    <p:animEffect transition="in" filter="slide(fromBottom)">
                                      <p:cBhvr>
                                        <p:cTn id="133" dur="500"/>
                                        <p:tgtEl>
                                          <p:spTgt spid="478370"/>
                                        </p:tgtEl>
                                      </p:cBhvr>
                                    </p:animEffect>
                                  </p:childTnLst>
                                </p:cTn>
                              </p:par>
                              <p:par>
                                <p:cTn id="134" presetID="12" presetClass="entr" presetSubtype="4" fill="hold" grpId="0" nodeType="withEffect">
                                  <p:stCondLst>
                                    <p:cond delay="0"/>
                                  </p:stCondLst>
                                  <p:childTnLst>
                                    <p:set>
                                      <p:cBhvr>
                                        <p:cTn id="135" dur="1" fill="hold">
                                          <p:stCondLst>
                                            <p:cond delay="0"/>
                                          </p:stCondLst>
                                        </p:cTn>
                                        <p:tgtEl>
                                          <p:spTgt spid="478371"/>
                                        </p:tgtEl>
                                        <p:attrNameLst>
                                          <p:attrName>style.visibility</p:attrName>
                                        </p:attrNameLst>
                                      </p:cBhvr>
                                      <p:to>
                                        <p:strVal val="visible"/>
                                      </p:to>
                                    </p:set>
                                    <p:animEffect transition="in" filter="slide(fromBottom)">
                                      <p:cBhvr>
                                        <p:cTn id="136" dur="500"/>
                                        <p:tgtEl>
                                          <p:spTgt spid="478371"/>
                                        </p:tgtEl>
                                      </p:cBhvr>
                                    </p:animEffect>
                                  </p:childTnLst>
                                </p:cTn>
                              </p:par>
                              <p:par>
                                <p:cTn id="137" presetID="12" presetClass="entr" presetSubtype="4" fill="hold" grpId="0" nodeType="withEffect">
                                  <p:stCondLst>
                                    <p:cond delay="0"/>
                                  </p:stCondLst>
                                  <p:childTnLst>
                                    <p:set>
                                      <p:cBhvr>
                                        <p:cTn id="138" dur="1" fill="hold">
                                          <p:stCondLst>
                                            <p:cond delay="0"/>
                                          </p:stCondLst>
                                        </p:cTn>
                                        <p:tgtEl>
                                          <p:spTgt spid="478372"/>
                                        </p:tgtEl>
                                        <p:attrNameLst>
                                          <p:attrName>style.visibility</p:attrName>
                                        </p:attrNameLst>
                                      </p:cBhvr>
                                      <p:to>
                                        <p:strVal val="visible"/>
                                      </p:to>
                                    </p:set>
                                    <p:animEffect transition="in" filter="slide(fromBottom)">
                                      <p:cBhvr>
                                        <p:cTn id="139" dur="500"/>
                                        <p:tgtEl>
                                          <p:spTgt spid="478372"/>
                                        </p:tgtEl>
                                      </p:cBhvr>
                                    </p:animEffect>
                                  </p:childTnLst>
                                </p:cTn>
                              </p:par>
                              <p:par>
                                <p:cTn id="140" presetID="12" presetClass="entr" presetSubtype="4" fill="hold" grpId="0" nodeType="withEffect">
                                  <p:stCondLst>
                                    <p:cond delay="0"/>
                                  </p:stCondLst>
                                  <p:childTnLst>
                                    <p:set>
                                      <p:cBhvr>
                                        <p:cTn id="141" dur="1" fill="hold">
                                          <p:stCondLst>
                                            <p:cond delay="0"/>
                                          </p:stCondLst>
                                        </p:cTn>
                                        <p:tgtEl>
                                          <p:spTgt spid="478373"/>
                                        </p:tgtEl>
                                        <p:attrNameLst>
                                          <p:attrName>style.visibility</p:attrName>
                                        </p:attrNameLst>
                                      </p:cBhvr>
                                      <p:to>
                                        <p:strVal val="visible"/>
                                      </p:to>
                                    </p:set>
                                    <p:animEffect transition="in" filter="slide(fromBottom)">
                                      <p:cBhvr>
                                        <p:cTn id="142" dur="500"/>
                                        <p:tgtEl>
                                          <p:spTgt spid="478373"/>
                                        </p:tgtEl>
                                      </p:cBhvr>
                                    </p:animEffect>
                                  </p:childTnLst>
                                </p:cTn>
                              </p:par>
                              <p:par>
                                <p:cTn id="143" presetID="12" presetClass="entr" presetSubtype="4" fill="hold" grpId="0" nodeType="withEffect">
                                  <p:stCondLst>
                                    <p:cond delay="0"/>
                                  </p:stCondLst>
                                  <p:childTnLst>
                                    <p:set>
                                      <p:cBhvr>
                                        <p:cTn id="144" dur="1" fill="hold">
                                          <p:stCondLst>
                                            <p:cond delay="0"/>
                                          </p:stCondLst>
                                        </p:cTn>
                                        <p:tgtEl>
                                          <p:spTgt spid="478374"/>
                                        </p:tgtEl>
                                        <p:attrNameLst>
                                          <p:attrName>style.visibility</p:attrName>
                                        </p:attrNameLst>
                                      </p:cBhvr>
                                      <p:to>
                                        <p:strVal val="visible"/>
                                      </p:to>
                                    </p:set>
                                    <p:animEffect transition="in" filter="slide(fromBottom)">
                                      <p:cBhvr>
                                        <p:cTn id="145" dur="500"/>
                                        <p:tgtEl>
                                          <p:spTgt spid="478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306" grpId="0"/>
      <p:bldP spid="478307" grpId="0"/>
      <p:bldP spid="478309" grpId="0"/>
      <p:bldP spid="478310" grpId="0"/>
      <p:bldP spid="478312" grpId="0"/>
      <p:bldP spid="478314" grpId="0"/>
      <p:bldP spid="478315" grpId="0"/>
      <p:bldP spid="478316" grpId="0"/>
      <p:bldP spid="478317" grpId="0"/>
      <p:bldP spid="478318" grpId="0"/>
      <p:bldP spid="478319" grpId="0"/>
      <p:bldP spid="478321" grpId="0"/>
      <p:bldP spid="478323" grpId="0"/>
      <p:bldP spid="478324" grpId="0"/>
      <p:bldP spid="478325" grpId="0"/>
      <p:bldP spid="478326" grpId="0"/>
      <p:bldP spid="478329" grpId="0"/>
      <p:bldP spid="478330" grpId="0"/>
      <p:bldP spid="478333" grpId="0"/>
      <p:bldP spid="478334" grpId="0"/>
      <p:bldP spid="478340" grpId="0"/>
      <p:bldP spid="478361" grpId="0"/>
      <p:bldP spid="478362" grpId="0"/>
      <p:bldP spid="478363" grpId="0"/>
      <p:bldP spid="478364" grpId="0"/>
      <p:bldP spid="478365" grpId="0"/>
      <p:bldP spid="478366" grpId="0"/>
      <p:bldP spid="478367" grpId="0"/>
      <p:bldP spid="478368" grpId="0"/>
      <p:bldP spid="478369" grpId="0"/>
      <p:bldP spid="478370" grpId="0"/>
      <p:bldP spid="478371" grpId="0"/>
      <p:bldP spid="478372" grpId="0"/>
      <p:bldP spid="478373" grpId="0"/>
      <p:bldP spid="47837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LR(0)</a:t>
            </a:r>
            <a:r>
              <a:rPr lang="zh-CN" altLang="en-US" dirty="0" smtClean="0"/>
              <a:t>分析</a:t>
            </a:r>
            <a:endParaRPr lang="zh-CN" altLang="en-US" dirty="0"/>
          </a:p>
        </p:txBody>
      </p:sp>
      <p:sp>
        <p:nvSpPr>
          <p:cNvPr id="3" name="内容占位符 2"/>
          <p:cNvSpPr>
            <a:spLocks noGrp="1"/>
          </p:cNvSpPr>
          <p:nvPr>
            <p:ph idx="1"/>
          </p:nvPr>
        </p:nvSpPr>
        <p:spPr>
          <a:xfrm>
            <a:off x="1141412" y="2249487"/>
            <a:ext cx="9905999" cy="3834442"/>
          </a:xfrm>
        </p:spPr>
        <p:txBody>
          <a:bodyPr>
            <a:normAutofit/>
          </a:bodyPr>
          <a:lstStyle/>
          <a:p>
            <a:r>
              <a:rPr lang="en-US" altLang="zh-CN" dirty="0" smtClean="0">
                <a:latin typeface="+mn-ea"/>
              </a:rPr>
              <a:t>LR(0)</a:t>
            </a:r>
            <a:r>
              <a:rPr lang="zh-CN" altLang="en-US" dirty="0" smtClean="0">
                <a:latin typeface="+mn-ea"/>
              </a:rPr>
              <a:t>分析容易产生冲突</a:t>
            </a:r>
            <a:endParaRPr lang="en-US" altLang="zh-CN" dirty="0" smtClean="0">
              <a:latin typeface="+mn-ea"/>
            </a:endParaRPr>
          </a:p>
          <a:p>
            <a:endParaRPr lang="en-US" altLang="zh-CN" dirty="0">
              <a:latin typeface="+mn-ea"/>
            </a:endParaRPr>
          </a:p>
          <a:p>
            <a:pPr lvl="1"/>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smtClean="0">
              <a:latin typeface="+mn-ea"/>
            </a:endParaRPr>
          </a:p>
          <a:p>
            <a:pPr lvl="1"/>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b="0" dirty="0" smtClean="0">
              <a:latin typeface="+mn-ea"/>
            </a:endParaRPr>
          </a:p>
          <a:p>
            <a:endParaRPr lang="en-US" altLang="zh-CN" b="0" dirty="0" smtClean="0">
              <a:latin typeface="+mn-ea"/>
            </a:endParaRPr>
          </a:p>
        </p:txBody>
      </p:sp>
      <p:sp>
        <p:nvSpPr>
          <p:cNvPr id="4" name="文本框 3"/>
          <p:cNvSpPr txBox="1"/>
          <p:nvPr/>
        </p:nvSpPr>
        <p:spPr>
          <a:xfrm>
            <a:off x="5631255" y="2974063"/>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362750487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39" name="AutoShape 35">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82340" name="AutoShape 36">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82341" name="AutoShape 37">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82342" name="AutoShape 38">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82344" name="Text Box 40"/>
          <p:cNvSpPr txBox="1">
            <a:spLocks noChangeArrowheads="1"/>
          </p:cNvSpPr>
          <p:nvPr/>
        </p:nvSpPr>
        <p:spPr bwMode="auto">
          <a:xfrm>
            <a:off x="3143251" y="2592389"/>
            <a:ext cx="2232025" cy="2431435"/>
          </a:xfrm>
          <a:prstGeom prst="rect">
            <a:avLst/>
          </a:prstGeom>
          <a:noFill/>
          <a:ln w="9525">
            <a:noFill/>
            <a:miter lim="800000"/>
            <a:headEnd/>
            <a:tailEnd/>
          </a:ln>
          <a:effectLst/>
        </p:spPr>
        <p:txBody>
          <a:bodyPr>
            <a:spAutoFit/>
          </a:bodyPr>
          <a:lstStyle/>
          <a:p>
            <a:pPr>
              <a:buClrTx/>
              <a:buFont typeface="Wingdings" pitchFamily="2" charset="2"/>
              <a:buNone/>
            </a:pPr>
            <a:r>
              <a:rPr lang="zh-CN" altLang="en-US" b="1" dirty="0">
                <a:cs typeface="Times New Roman" pitchFamily="18" charset="0"/>
                <a:sym typeface="Symbol" pitchFamily="18" charset="2"/>
              </a:rPr>
              <a:t>文法 </a:t>
            </a:r>
            <a:r>
              <a:rPr lang="en-US" altLang="zh-CN" i="1" dirty="0">
                <a:cs typeface="Times New Roman" pitchFamily="18" charset="0"/>
                <a:sym typeface="Symbol" pitchFamily="18" charset="2"/>
              </a:rPr>
              <a:t>G</a:t>
            </a:r>
            <a:r>
              <a:rPr lang="en-US" altLang="zh-CN" dirty="0">
                <a:cs typeface="Times New Roman" pitchFamily="18" charset="0"/>
                <a:sym typeface="Symbol" pitchFamily="18" charset="2"/>
              </a:rPr>
              <a:t>[</a:t>
            </a:r>
            <a:r>
              <a:rPr lang="en-US" altLang="zh-CN" i="1" dirty="0">
                <a:cs typeface="Times New Roman" pitchFamily="18" charset="0"/>
                <a:sym typeface="Symbol" pitchFamily="18" charset="2"/>
              </a:rPr>
              <a:t>E</a:t>
            </a:r>
            <a:r>
              <a:rPr lang="en-US" altLang="zh-CN" dirty="0">
                <a:cs typeface="Times New Roman" pitchFamily="18" charset="0"/>
                <a:sym typeface="Symbol" pitchFamily="18" charset="2"/>
              </a:rPr>
              <a:t>]:</a:t>
            </a:r>
          </a:p>
          <a:p>
            <a:pPr>
              <a:buClrTx/>
              <a:buFont typeface="Wingdings" pitchFamily="2" charset="2"/>
              <a:buNone/>
            </a:pPr>
            <a:endParaRPr lang="en-US" altLang="zh-CN" sz="800" dirty="0">
              <a:cs typeface="Times New Roman" pitchFamily="18" charset="0"/>
              <a:sym typeface="Symbol" pitchFamily="18" charset="2"/>
            </a:endParaRPr>
          </a:p>
          <a:p>
            <a:pPr>
              <a:buClrTx/>
              <a:buFont typeface="Wingdings" pitchFamily="2" charset="2"/>
              <a:buNone/>
            </a:pPr>
            <a:r>
              <a:rPr lang="en-US" altLang="zh-CN" dirty="0">
                <a:cs typeface="Times New Roman" pitchFamily="18" charset="0"/>
                <a:sym typeface="Symbol" pitchFamily="18" charset="2"/>
              </a:rPr>
              <a:t> (1) </a:t>
            </a:r>
            <a:r>
              <a:rPr lang="en-US" altLang="zh-CN" i="1" dirty="0">
                <a:cs typeface="Times New Roman" pitchFamily="18" charset="0"/>
                <a:sym typeface="Symbol" pitchFamily="18" charset="2"/>
              </a:rPr>
              <a:t>E </a:t>
            </a:r>
            <a:r>
              <a:rPr lang="en-US" altLang="zh-CN" dirty="0">
                <a:ea typeface="华文行楷" pitchFamily="2" charset="-122"/>
                <a:cs typeface="Times New Roman" pitchFamily="18" charset="0"/>
                <a:sym typeface="Symbol" pitchFamily="18" charset="2"/>
              </a:rPr>
              <a:t></a:t>
            </a:r>
            <a:r>
              <a:rPr lang="en-US" altLang="zh-CN" i="1" dirty="0">
                <a:ea typeface="华文行楷" pitchFamily="2" charset="-122"/>
                <a:cs typeface="Times New Roman" pitchFamily="18" charset="0"/>
                <a:sym typeface="Symbol" pitchFamily="18" charset="2"/>
              </a:rPr>
              <a:t> E + T </a:t>
            </a:r>
          </a:p>
          <a:p>
            <a:pPr>
              <a:buClrTx/>
              <a:buFont typeface="Wingdings" pitchFamily="2" charset="2"/>
              <a:buNone/>
            </a:pPr>
            <a:r>
              <a:rPr lang="en-US" altLang="zh-CN" dirty="0">
                <a:cs typeface="Times New Roman" pitchFamily="18" charset="0"/>
                <a:sym typeface="Symbol" pitchFamily="18" charset="2"/>
              </a:rPr>
              <a:t> (2) </a:t>
            </a:r>
            <a:r>
              <a:rPr lang="en-US" altLang="zh-CN" i="1" dirty="0">
                <a:cs typeface="Times New Roman" pitchFamily="18" charset="0"/>
                <a:sym typeface="Symbol" pitchFamily="18" charset="2"/>
              </a:rPr>
              <a:t>E </a:t>
            </a:r>
            <a:r>
              <a:rPr lang="en-US" altLang="zh-CN" dirty="0">
                <a:cs typeface="Times New Roman" pitchFamily="18" charset="0"/>
                <a:sym typeface="Symbol" pitchFamily="18" charset="2"/>
              </a:rPr>
              <a:t></a:t>
            </a:r>
            <a:r>
              <a:rPr lang="en-US" altLang="zh-CN" i="1" dirty="0">
                <a:cs typeface="Times New Roman" pitchFamily="18" charset="0"/>
                <a:sym typeface="Symbol" pitchFamily="18" charset="2"/>
              </a:rPr>
              <a:t> T</a:t>
            </a:r>
            <a:r>
              <a:rPr lang="en-US" altLang="zh-CN" i="1" dirty="0">
                <a:ea typeface="华文行楷" pitchFamily="2" charset="-122"/>
                <a:cs typeface="Times New Roman" pitchFamily="18" charset="0"/>
                <a:sym typeface="Symbol" pitchFamily="18" charset="2"/>
              </a:rPr>
              <a:t> </a:t>
            </a:r>
          </a:p>
          <a:p>
            <a:pPr>
              <a:buClrTx/>
              <a:buFont typeface="Wingdings" pitchFamily="2" charset="2"/>
              <a:buNone/>
            </a:pPr>
            <a:r>
              <a:rPr lang="en-US" altLang="zh-CN" dirty="0">
                <a:cs typeface="Times New Roman" pitchFamily="18" charset="0"/>
                <a:sym typeface="Symbol" pitchFamily="18" charset="2"/>
              </a:rPr>
              <a:t> (3) </a:t>
            </a:r>
            <a:r>
              <a:rPr lang="en-US" altLang="zh-CN" i="1" dirty="0">
                <a:cs typeface="Times New Roman" pitchFamily="18" charset="0"/>
                <a:sym typeface="Symbol" pitchFamily="18" charset="2"/>
              </a:rPr>
              <a:t>T </a:t>
            </a:r>
            <a:r>
              <a:rPr lang="en-US" altLang="zh-CN" dirty="0">
                <a:ea typeface="华文行楷" pitchFamily="2" charset="-122"/>
                <a:cs typeface="Times New Roman" pitchFamily="18" charset="0"/>
                <a:sym typeface="Symbol" pitchFamily="18" charset="2"/>
              </a:rPr>
              <a:t></a:t>
            </a:r>
            <a:r>
              <a:rPr lang="en-US" altLang="zh-CN" i="1" dirty="0">
                <a:ea typeface="华文行楷" pitchFamily="2" charset="-122"/>
                <a:cs typeface="Times New Roman" pitchFamily="18" charset="0"/>
                <a:sym typeface="Symbol" pitchFamily="18" charset="2"/>
              </a:rPr>
              <a:t> T </a:t>
            </a:r>
            <a:r>
              <a:rPr lang="en-US" altLang="zh-CN" dirty="0">
                <a:cs typeface="Times New Roman" pitchFamily="18" charset="0"/>
                <a:sym typeface="Symbol" pitchFamily="18" charset="2"/>
              </a:rPr>
              <a:t></a:t>
            </a:r>
            <a:r>
              <a:rPr lang="en-US" altLang="zh-CN" i="1" dirty="0">
                <a:cs typeface="Times New Roman" pitchFamily="18" charset="0"/>
                <a:sym typeface="Symbol" pitchFamily="18" charset="2"/>
              </a:rPr>
              <a:t> F</a:t>
            </a:r>
          </a:p>
          <a:p>
            <a:pPr>
              <a:buClrTx/>
              <a:buFont typeface="Wingdings" pitchFamily="2" charset="2"/>
              <a:buNone/>
            </a:pPr>
            <a:r>
              <a:rPr lang="en-US" altLang="zh-CN" dirty="0">
                <a:cs typeface="Times New Roman" pitchFamily="18" charset="0"/>
                <a:sym typeface="Symbol" pitchFamily="18" charset="2"/>
              </a:rPr>
              <a:t> (4) </a:t>
            </a:r>
            <a:r>
              <a:rPr lang="en-US" altLang="zh-CN" i="1" dirty="0">
                <a:cs typeface="Times New Roman" pitchFamily="18" charset="0"/>
                <a:sym typeface="Symbol" pitchFamily="18" charset="2"/>
              </a:rPr>
              <a:t>T </a:t>
            </a:r>
            <a:r>
              <a:rPr lang="en-US" altLang="zh-CN" dirty="0">
                <a:cs typeface="Times New Roman" pitchFamily="18" charset="0"/>
                <a:sym typeface="Symbol" pitchFamily="18" charset="2"/>
              </a:rPr>
              <a:t> </a:t>
            </a:r>
            <a:r>
              <a:rPr lang="en-US" altLang="zh-CN" i="1" dirty="0">
                <a:cs typeface="Times New Roman" pitchFamily="18" charset="0"/>
                <a:sym typeface="Symbol" pitchFamily="18" charset="2"/>
              </a:rPr>
              <a:t>F</a:t>
            </a:r>
          </a:p>
          <a:p>
            <a:pPr>
              <a:buClrTx/>
              <a:buFont typeface="Wingdings" pitchFamily="2" charset="2"/>
              <a:buNone/>
            </a:pPr>
            <a:r>
              <a:rPr lang="en-US" altLang="zh-CN" dirty="0">
                <a:cs typeface="Times New Roman" pitchFamily="18" charset="0"/>
                <a:sym typeface="Symbol" pitchFamily="18" charset="2"/>
              </a:rPr>
              <a:t> (5) </a:t>
            </a:r>
            <a:r>
              <a:rPr lang="en-US" altLang="zh-CN" i="1" dirty="0">
                <a:cs typeface="Times New Roman" pitchFamily="18" charset="0"/>
                <a:sym typeface="Symbol" pitchFamily="18" charset="2"/>
              </a:rPr>
              <a:t>F </a:t>
            </a:r>
            <a:r>
              <a:rPr lang="en-US" altLang="zh-CN" dirty="0">
                <a:ea typeface="华文行楷" pitchFamily="2" charset="-122"/>
                <a:cs typeface="Times New Roman" pitchFamily="18" charset="0"/>
                <a:sym typeface="Symbol" pitchFamily="18" charset="2"/>
              </a:rPr>
              <a:t></a:t>
            </a:r>
            <a:r>
              <a:rPr lang="en-US" altLang="zh-CN" i="1" dirty="0">
                <a:ea typeface="华文行楷" pitchFamily="2" charset="-122"/>
                <a:cs typeface="Times New Roman" pitchFamily="18" charset="0"/>
                <a:sym typeface="Symbol" pitchFamily="18" charset="2"/>
              </a:rPr>
              <a:t> ( E )</a:t>
            </a:r>
          </a:p>
          <a:p>
            <a:pPr>
              <a:buClrTx/>
              <a:buFont typeface="Wingdings" pitchFamily="2" charset="2"/>
              <a:buNone/>
            </a:pPr>
            <a:r>
              <a:rPr lang="en-US" altLang="zh-CN" dirty="0">
                <a:cs typeface="Times New Roman" pitchFamily="18" charset="0"/>
                <a:sym typeface="Symbol" pitchFamily="18" charset="2"/>
              </a:rPr>
              <a:t> (6) </a:t>
            </a:r>
            <a:r>
              <a:rPr lang="en-US" altLang="zh-CN" i="1" dirty="0">
                <a:cs typeface="Times New Roman" pitchFamily="18" charset="0"/>
                <a:sym typeface="Symbol" pitchFamily="18" charset="2"/>
              </a:rPr>
              <a:t>F </a:t>
            </a:r>
            <a:r>
              <a:rPr lang="en-US" altLang="zh-CN" dirty="0">
                <a:cs typeface="Times New Roman" pitchFamily="18" charset="0"/>
                <a:sym typeface="Symbol" pitchFamily="18" charset="2"/>
              </a:rPr>
              <a:t></a:t>
            </a:r>
            <a:r>
              <a:rPr lang="en-US" altLang="zh-CN" i="1" dirty="0">
                <a:cs typeface="Times New Roman" pitchFamily="18" charset="0"/>
                <a:sym typeface="Symbol" pitchFamily="18" charset="2"/>
              </a:rPr>
              <a:t> v</a:t>
            </a:r>
            <a:r>
              <a:rPr lang="en-US" altLang="zh-CN" dirty="0">
                <a:cs typeface="Times New Roman" pitchFamily="18" charset="0"/>
                <a:sym typeface="Symbol" pitchFamily="18" charset="2"/>
              </a:rPr>
              <a:t> </a:t>
            </a:r>
          </a:p>
          <a:p>
            <a:pPr>
              <a:buClrTx/>
              <a:buFont typeface="Wingdings" pitchFamily="2" charset="2"/>
              <a:buNone/>
            </a:pPr>
            <a:r>
              <a:rPr lang="en-US" altLang="zh-CN" dirty="0">
                <a:cs typeface="Times New Roman" pitchFamily="18" charset="0"/>
                <a:sym typeface="Symbol" pitchFamily="18" charset="2"/>
              </a:rPr>
              <a:t> (7) </a:t>
            </a:r>
            <a:r>
              <a:rPr lang="en-US" altLang="zh-CN" i="1" dirty="0">
                <a:cs typeface="Times New Roman" pitchFamily="18" charset="0"/>
                <a:sym typeface="Symbol" pitchFamily="18" charset="2"/>
              </a:rPr>
              <a:t>F </a:t>
            </a:r>
            <a:r>
              <a:rPr lang="en-US" altLang="zh-CN" dirty="0">
                <a:cs typeface="Times New Roman" pitchFamily="18" charset="0"/>
                <a:sym typeface="Symbol" pitchFamily="18" charset="2"/>
              </a:rPr>
              <a:t></a:t>
            </a:r>
            <a:r>
              <a:rPr lang="en-US" altLang="zh-CN" i="1" dirty="0">
                <a:cs typeface="Times New Roman" pitchFamily="18" charset="0"/>
                <a:sym typeface="Symbol" pitchFamily="18" charset="2"/>
              </a:rPr>
              <a:t> d</a:t>
            </a:r>
          </a:p>
        </p:txBody>
      </p:sp>
      <p:sp>
        <p:nvSpPr>
          <p:cNvPr id="482345" name="Text Box 41"/>
          <p:cNvSpPr txBox="1">
            <a:spLocks noChangeArrowheads="1"/>
          </p:cNvSpPr>
          <p:nvPr/>
        </p:nvSpPr>
        <p:spPr bwMode="auto">
          <a:xfrm>
            <a:off x="6240463" y="2636838"/>
            <a:ext cx="3384550" cy="2708434"/>
          </a:xfrm>
          <a:prstGeom prst="rect">
            <a:avLst/>
          </a:prstGeom>
          <a:noFill/>
          <a:ln w="9525">
            <a:noFill/>
            <a:miter lim="800000"/>
            <a:headEnd/>
            <a:tailEnd/>
          </a:ln>
          <a:effectLst/>
        </p:spPr>
        <p:txBody>
          <a:bodyPr>
            <a:spAutoFit/>
          </a:bodyPr>
          <a:lstStyle/>
          <a:p>
            <a:pPr>
              <a:buClrTx/>
              <a:buFont typeface="Wingdings" pitchFamily="2" charset="2"/>
              <a:buNone/>
            </a:pPr>
            <a:r>
              <a:rPr lang="en-US" altLang="zh-CN" i="1" dirty="0">
                <a:sym typeface="Symbol" pitchFamily="18" charset="2"/>
              </a:rPr>
              <a:t>G</a:t>
            </a:r>
            <a:r>
              <a:rPr lang="en-US" altLang="zh-CN" dirty="0">
                <a:sym typeface="Symbol" pitchFamily="18" charset="2"/>
              </a:rPr>
              <a:t>[</a:t>
            </a:r>
            <a:r>
              <a:rPr lang="en-US" altLang="zh-CN" i="1" dirty="0">
                <a:sym typeface="Symbol" pitchFamily="18" charset="2"/>
              </a:rPr>
              <a:t>E</a:t>
            </a:r>
            <a:r>
              <a:rPr lang="en-US" altLang="zh-CN" dirty="0">
                <a:sym typeface="Symbol" pitchFamily="18" charset="2"/>
              </a:rPr>
              <a:t>] </a:t>
            </a:r>
            <a:r>
              <a:rPr lang="zh-CN" altLang="en-US" b="1" dirty="0">
                <a:sym typeface="Symbol" pitchFamily="18" charset="2"/>
              </a:rPr>
              <a:t>的增广</a:t>
            </a:r>
            <a:r>
              <a:rPr lang="zh-CN" altLang="en-US" b="1" dirty="0">
                <a:cs typeface="Times New Roman" pitchFamily="18" charset="0"/>
                <a:sym typeface="Symbol" pitchFamily="18" charset="2"/>
              </a:rPr>
              <a:t>文法 </a:t>
            </a:r>
            <a:r>
              <a:rPr lang="en-US" altLang="zh-CN" i="1" dirty="0">
                <a:cs typeface="Times New Roman" pitchFamily="18" charset="0"/>
                <a:sym typeface="Symbol" pitchFamily="18" charset="2"/>
              </a:rPr>
              <a:t>G’ </a:t>
            </a:r>
            <a:r>
              <a:rPr lang="en-US" altLang="zh-CN" dirty="0">
                <a:cs typeface="Times New Roman" pitchFamily="18" charset="0"/>
                <a:sym typeface="Symbol" pitchFamily="18" charset="2"/>
              </a:rPr>
              <a:t>[</a:t>
            </a:r>
            <a:r>
              <a:rPr lang="en-US" altLang="zh-CN" i="1" dirty="0">
                <a:cs typeface="Times New Roman" pitchFamily="18" charset="0"/>
                <a:sym typeface="Symbol" pitchFamily="18" charset="2"/>
              </a:rPr>
              <a:t>S</a:t>
            </a:r>
            <a:r>
              <a:rPr lang="en-US" altLang="zh-CN" dirty="0">
                <a:cs typeface="Times New Roman" pitchFamily="18" charset="0"/>
                <a:sym typeface="Symbol" pitchFamily="18" charset="2"/>
              </a:rPr>
              <a:t>]:</a:t>
            </a:r>
          </a:p>
          <a:p>
            <a:pPr>
              <a:buClrTx/>
              <a:buFont typeface="Wingdings" pitchFamily="2" charset="2"/>
              <a:buNone/>
            </a:pPr>
            <a:endParaRPr lang="en-US" altLang="zh-CN" sz="800" dirty="0">
              <a:cs typeface="Times New Roman" pitchFamily="18" charset="0"/>
              <a:sym typeface="Symbol" pitchFamily="18" charset="2"/>
            </a:endParaRPr>
          </a:p>
          <a:p>
            <a:pPr>
              <a:buClrTx/>
              <a:buFont typeface="Wingdings" pitchFamily="2" charset="2"/>
              <a:buNone/>
            </a:pPr>
            <a:r>
              <a:rPr lang="en-US" altLang="zh-CN" dirty="0">
                <a:cs typeface="Times New Roman" pitchFamily="18" charset="0"/>
                <a:sym typeface="Symbol" pitchFamily="18" charset="2"/>
              </a:rPr>
              <a:t> (0)</a:t>
            </a:r>
            <a:r>
              <a:rPr lang="en-US" altLang="zh-CN" i="1" dirty="0">
                <a:cs typeface="Times New Roman" pitchFamily="18" charset="0"/>
                <a:sym typeface="Symbol" pitchFamily="18" charset="2"/>
              </a:rPr>
              <a:t> S </a:t>
            </a:r>
            <a:r>
              <a:rPr lang="en-US" altLang="zh-CN" dirty="0">
                <a:cs typeface="Times New Roman" pitchFamily="18" charset="0"/>
                <a:sym typeface="Symbol" pitchFamily="18" charset="2"/>
              </a:rPr>
              <a:t></a:t>
            </a:r>
            <a:r>
              <a:rPr lang="en-US" altLang="zh-CN" i="1" dirty="0">
                <a:cs typeface="Times New Roman" pitchFamily="18" charset="0"/>
                <a:sym typeface="Symbol" pitchFamily="18" charset="2"/>
              </a:rPr>
              <a:t> E</a:t>
            </a:r>
            <a:endParaRPr lang="en-US" altLang="zh-CN" dirty="0">
              <a:cs typeface="Times New Roman" pitchFamily="18" charset="0"/>
              <a:sym typeface="Symbol" pitchFamily="18" charset="2"/>
            </a:endParaRPr>
          </a:p>
          <a:p>
            <a:pPr>
              <a:buClrTx/>
              <a:buFont typeface="Wingdings" pitchFamily="2" charset="2"/>
              <a:buNone/>
            </a:pPr>
            <a:r>
              <a:rPr lang="en-US" altLang="zh-CN" dirty="0">
                <a:cs typeface="Times New Roman" pitchFamily="18" charset="0"/>
                <a:sym typeface="Symbol" pitchFamily="18" charset="2"/>
              </a:rPr>
              <a:t> (1) </a:t>
            </a:r>
            <a:r>
              <a:rPr lang="en-US" altLang="zh-CN" i="1" dirty="0">
                <a:cs typeface="Times New Roman" pitchFamily="18" charset="0"/>
                <a:sym typeface="Symbol" pitchFamily="18" charset="2"/>
              </a:rPr>
              <a:t>E </a:t>
            </a:r>
            <a:r>
              <a:rPr lang="en-US" altLang="zh-CN" dirty="0">
                <a:ea typeface="华文行楷" pitchFamily="2" charset="-122"/>
                <a:cs typeface="Times New Roman" pitchFamily="18" charset="0"/>
                <a:sym typeface="Symbol" pitchFamily="18" charset="2"/>
              </a:rPr>
              <a:t></a:t>
            </a:r>
            <a:r>
              <a:rPr lang="en-US" altLang="zh-CN" i="1" dirty="0">
                <a:ea typeface="华文行楷" pitchFamily="2" charset="-122"/>
                <a:cs typeface="Times New Roman" pitchFamily="18" charset="0"/>
                <a:sym typeface="Symbol" pitchFamily="18" charset="2"/>
              </a:rPr>
              <a:t> E + T </a:t>
            </a:r>
          </a:p>
          <a:p>
            <a:pPr>
              <a:buClrTx/>
              <a:buFont typeface="Wingdings" pitchFamily="2" charset="2"/>
              <a:buNone/>
            </a:pPr>
            <a:r>
              <a:rPr lang="en-US" altLang="zh-CN" dirty="0">
                <a:cs typeface="Times New Roman" pitchFamily="18" charset="0"/>
                <a:sym typeface="Symbol" pitchFamily="18" charset="2"/>
              </a:rPr>
              <a:t> (2) </a:t>
            </a:r>
            <a:r>
              <a:rPr lang="en-US" altLang="zh-CN" i="1" dirty="0">
                <a:cs typeface="Times New Roman" pitchFamily="18" charset="0"/>
                <a:sym typeface="Symbol" pitchFamily="18" charset="2"/>
              </a:rPr>
              <a:t>E </a:t>
            </a:r>
            <a:r>
              <a:rPr lang="en-US" altLang="zh-CN" dirty="0">
                <a:cs typeface="Times New Roman" pitchFamily="18" charset="0"/>
                <a:sym typeface="Symbol" pitchFamily="18" charset="2"/>
              </a:rPr>
              <a:t></a:t>
            </a:r>
            <a:r>
              <a:rPr lang="en-US" altLang="zh-CN" i="1" dirty="0">
                <a:cs typeface="Times New Roman" pitchFamily="18" charset="0"/>
                <a:sym typeface="Symbol" pitchFamily="18" charset="2"/>
              </a:rPr>
              <a:t> T</a:t>
            </a:r>
            <a:r>
              <a:rPr lang="en-US" altLang="zh-CN" i="1" dirty="0">
                <a:ea typeface="华文行楷" pitchFamily="2" charset="-122"/>
                <a:cs typeface="Times New Roman" pitchFamily="18" charset="0"/>
                <a:sym typeface="Symbol" pitchFamily="18" charset="2"/>
              </a:rPr>
              <a:t> </a:t>
            </a:r>
          </a:p>
          <a:p>
            <a:pPr>
              <a:buClrTx/>
              <a:buFont typeface="Wingdings" pitchFamily="2" charset="2"/>
              <a:buNone/>
            </a:pPr>
            <a:r>
              <a:rPr lang="en-US" altLang="zh-CN" dirty="0">
                <a:cs typeface="Times New Roman" pitchFamily="18" charset="0"/>
                <a:sym typeface="Symbol" pitchFamily="18" charset="2"/>
              </a:rPr>
              <a:t> (3) </a:t>
            </a:r>
            <a:r>
              <a:rPr lang="en-US" altLang="zh-CN" i="1" dirty="0">
                <a:cs typeface="Times New Roman" pitchFamily="18" charset="0"/>
                <a:sym typeface="Symbol" pitchFamily="18" charset="2"/>
              </a:rPr>
              <a:t>T </a:t>
            </a:r>
            <a:r>
              <a:rPr lang="en-US" altLang="zh-CN" dirty="0">
                <a:ea typeface="华文行楷" pitchFamily="2" charset="-122"/>
                <a:cs typeface="Times New Roman" pitchFamily="18" charset="0"/>
                <a:sym typeface="Symbol" pitchFamily="18" charset="2"/>
              </a:rPr>
              <a:t></a:t>
            </a:r>
            <a:r>
              <a:rPr lang="en-US" altLang="zh-CN" i="1" dirty="0">
                <a:ea typeface="华文行楷" pitchFamily="2" charset="-122"/>
                <a:cs typeface="Times New Roman" pitchFamily="18" charset="0"/>
                <a:sym typeface="Symbol" pitchFamily="18" charset="2"/>
              </a:rPr>
              <a:t> T </a:t>
            </a:r>
            <a:r>
              <a:rPr lang="en-US" altLang="zh-CN" dirty="0">
                <a:cs typeface="Times New Roman" pitchFamily="18" charset="0"/>
                <a:sym typeface="Symbol" pitchFamily="18" charset="2"/>
              </a:rPr>
              <a:t></a:t>
            </a:r>
            <a:r>
              <a:rPr lang="en-US" altLang="zh-CN" i="1" dirty="0">
                <a:cs typeface="Times New Roman" pitchFamily="18" charset="0"/>
                <a:sym typeface="Symbol" pitchFamily="18" charset="2"/>
              </a:rPr>
              <a:t> F</a:t>
            </a:r>
          </a:p>
          <a:p>
            <a:pPr>
              <a:buClrTx/>
              <a:buFont typeface="Wingdings" pitchFamily="2" charset="2"/>
              <a:buNone/>
            </a:pPr>
            <a:r>
              <a:rPr lang="en-US" altLang="zh-CN" dirty="0">
                <a:cs typeface="Times New Roman" pitchFamily="18" charset="0"/>
                <a:sym typeface="Symbol" pitchFamily="18" charset="2"/>
              </a:rPr>
              <a:t> (4) </a:t>
            </a:r>
            <a:r>
              <a:rPr lang="en-US" altLang="zh-CN" i="1" dirty="0">
                <a:cs typeface="Times New Roman" pitchFamily="18" charset="0"/>
                <a:sym typeface="Symbol" pitchFamily="18" charset="2"/>
              </a:rPr>
              <a:t>T </a:t>
            </a:r>
            <a:r>
              <a:rPr lang="en-US" altLang="zh-CN" dirty="0">
                <a:cs typeface="Times New Roman" pitchFamily="18" charset="0"/>
                <a:sym typeface="Symbol" pitchFamily="18" charset="2"/>
              </a:rPr>
              <a:t> </a:t>
            </a:r>
            <a:r>
              <a:rPr lang="en-US" altLang="zh-CN" i="1" dirty="0">
                <a:cs typeface="Times New Roman" pitchFamily="18" charset="0"/>
                <a:sym typeface="Symbol" pitchFamily="18" charset="2"/>
              </a:rPr>
              <a:t>F</a:t>
            </a:r>
          </a:p>
          <a:p>
            <a:pPr>
              <a:buClrTx/>
              <a:buFont typeface="Wingdings" pitchFamily="2" charset="2"/>
              <a:buNone/>
            </a:pPr>
            <a:r>
              <a:rPr lang="en-US" altLang="zh-CN" dirty="0">
                <a:cs typeface="Times New Roman" pitchFamily="18" charset="0"/>
                <a:sym typeface="Symbol" pitchFamily="18" charset="2"/>
              </a:rPr>
              <a:t> (5) </a:t>
            </a:r>
            <a:r>
              <a:rPr lang="en-US" altLang="zh-CN" i="1" dirty="0">
                <a:cs typeface="Times New Roman" pitchFamily="18" charset="0"/>
                <a:sym typeface="Symbol" pitchFamily="18" charset="2"/>
              </a:rPr>
              <a:t>F </a:t>
            </a:r>
            <a:r>
              <a:rPr lang="en-US" altLang="zh-CN" dirty="0">
                <a:ea typeface="华文行楷" pitchFamily="2" charset="-122"/>
                <a:cs typeface="Times New Roman" pitchFamily="18" charset="0"/>
                <a:sym typeface="Symbol" pitchFamily="18" charset="2"/>
              </a:rPr>
              <a:t></a:t>
            </a:r>
            <a:r>
              <a:rPr lang="en-US" altLang="zh-CN" i="1" dirty="0">
                <a:ea typeface="华文行楷" pitchFamily="2" charset="-122"/>
                <a:cs typeface="Times New Roman" pitchFamily="18" charset="0"/>
                <a:sym typeface="Symbol" pitchFamily="18" charset="2"/>
              </a:rPr>
              <a:t> ( E )</a:t>
            </a:r>
          </a:p>
          <a:p>
            <a:pPr>
              <a:buClrTx/>
              <a:buFont typeface="Wingdings" pitchFamily="2" charset="2"/>
              <a:buNone/>
            </a:pPr>
            <a:r>
              <a:rPr lang="en-US" altLang="zh-CN" dirty="0">
                <a:cs typeface="Times New Roman" pitchFamily="18" charset="0"/>
                <a:sym typeface="Symbol" pitchFamily="18" charset="2"/>
              </a:rPr>
              <a:t> (6) </a:t>
            </a:r>
            <a:r>
              <a:rPr lang="en-US" altLang="zh-CN" i="1" dirty="0">
                <a:cs typeface="Times New Roman" pitchFamily="18" charset="0"/>
                <a:sym typeface="Symbol" pitchFamily="18" charset="2"/>
              </a:rPr>
              <a:t>F </a:t>
            </a:r>
            <a:r>
              <a:rPr lang="en-US" altLang="zh-CN" dirty="0">
                <a:cs typeface="Times New Roman" pitchFamily="18" charset="0"/>
                <a:sym typeface="Symbol" pitchFamily="18" charset="2"/>
              </a:rPr>
              <a:t></a:t>
            </a:r>
            <a:r>
              <a:rPr lang="en-US" altLang="zh-CN" i="1" dirty="0">
                <a:cs typeface="Times New Roman" pitchFamily="18" charset="0"/>
                <a:sym typeface="Symbol" pitchFamily="18" charset="2"/>
              </a:rPr>
              <a:t> v</a:t>
            </a:r>
            <a:r>
              <a:rPr lang="en-US" altLang="zh-CN" dirty="0">
                <a:cs typeface="Times New Roman" pitchFamily="18" charset="0"/>
                <a:sym typeface="Symbol" pitchFamily="18" charset="2"/>
              </a:rPr>
              <a:t> </a:t>
            </a:r>
          </a:p>
          <a:p>
            <a:pPr>
              <a:buClrTx/>
              <a:buFont typeface="Wingdings" pitchFamily="2" charset="2"/>
              <a:buNone/>
            </a:pPr>
            <a:r>
              <a:rPr lang="en-US" altLang="zh-CN" dirty="0">
                <a:cs typeface="Times New Roman" pitchFamily="18" charset="0"/>
                <a:sym typeface="Symbol" pitchFamily="18" charset="2"/>
              </a:rPr>
              <a:t> (7) </a:t>
            </a:r>
            <a:r>
              <a:rPr lang="en-US" altLang="zh-CN" i="1" dirty="0">
                <a:cs typeface="Times New Roman" pitchFamily="18" charset="0"/>
                <a:sym typeface="Symbol" pitchFamily="18" charset="2"/>
              </a:rPr>
              <a:t>F </a:t>
            </a:r>
            <a:r>
              <a:rPr lang="en-US" altLang="zh-CN" dirty="0">
                <a:cs typeface="Times New Roman" pitchFamily="18" charset="0"/>
                <a:sym typeface="Symbol" pitchFamily="18" charset="2"/>
              </a:rPr>
              <a:t></a:t>
            </a:r>
            <a:r>
              <a:rPr lang="en-US" altLang="zh-CN" i="1" dirty="0">
                <a:cs typeface="Times New Roman" pitchFamily="18" charset="0"/>
                <a:sym typeface="Symbol" pitchFamily="18" charset="2"/>
              </a:rPr>
              <a:t> d</a:t>
            </a:r>
          </a:p>
        </p:txBody>
      </p:sp>
      <p:sp>
        <p:nvSpPr>
          <p:cNvPr id="10" name="标题 1"/>
          <p:cNvSpPr txBox="1">
            <a:spLocks/>
          </p:cNvSpPr>
          <p:nvPr/>
        </p:nvSpPr>
        <p:spPr>
          <a:xfrm>
            <a:off x="1159520" y="1018594"/>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dirty="0" smtClean="0"/>
              <a:t>4.4 LR(0)</a:t>
            </a:r>
            <a:r>
              <a:rPr lang="zh-CN" altLang="en-US" dirty="0" smtClean="0"/>
              <a:t>分析</a:t>
            </a:r>
            <a:endParaRPr lang="zh-CN" altLang="en-US" dirty="0"/>
          </a:p>
        </p:txBody>
      </p:sp>
      <p:sp>
        <p:nvSpPr>
          <p:cNvPr id="2" name="文本框 1"/>
          <p:cNvSpPr txBox="1"/>
          <p:nvPr/>
        </p:nvSpPr>
        <p:spPr>
          <a:xfrm>
            <a:off x="1258432" y="1756372"/>
            <a:ext cx="4116844" cy="461665"/>
          </a:xfrm>
          <a:prstGeom prst="rect">
            <a:avLst/>
          </a:prstGeom>
          <a:noFill/>
        </p:spPr>
        <p:txBody>
          <a:bodyPr wrap="square" rtlCol="0">
            <a:spAutoFit/>
          </a:bodyPr>
          <a:lstStyle/>
          <a:p>
            <a:r>
              <a:rPr lang="en-US" altLang="zh-CN" sz="2400" dirty="0" smtClean="0"/>
              <a:t>LR(0)</a:t>
            </a:r>
            <a:r>
              <a:rPr lang="zh-CN" altLang="en-US" sz="2400" dirty="0" smtClean="0"/>
              <a:t>分析法产生冲突举例</a:t>
            </a:r>
            <a:endParaRPr lang="zh-CN" altLang="en-US" sz="2400" dirty="0"/>
          </a:p>
        </p:txBody>
      </p:sp>
    </p:spTree>
    <p:extLst>
      <p:ext uri="{BB962C8B-B14F-4D97-AF65-F5344CB8AC3E}">
        <p14:creationId xmlns:p14="http://schemas.microsoft.com/office/powerpoint/2010/main" val="16761303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76" name="Text Box 48"/>
          <p:cNvSpPr txBox="1">
            <a:spLocks noChangeArrowheads="1"/>
          </p:cNvSpPr>
          <p:nvPr/>
        </p:nvSpPr>
        <p:spPr bwMode="auto">
          <a:xfrm>
            <a:off x="2206625" y="2192339"/>
            <a:ext cx="1512888" cy="2389187"/>
          </a:xfrm>
          <a:prstGeom prst="rect">
            <a:avLst/>
          </a:prstGeom>
          <a:noFill/>
          <a:ln w="9525">
            <a:solidFill>
              <a:schemeClr val="accent2">
                <a:lumMod val="40000"/>
                <a:lumOff val="6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0</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S</a:t>
            </a:r>
            <a:r>
              <a:rPr lang="en-US" altLang="zh-CN" b="1">
                <a:cs typeface="Times New Roman" pitchFamily="18" charset="0"/>
                <a:sym typeface="Symbol" pitchFamily="18" charset="2"/>
              </a:rPr>
              <a:t>  </a:t>
            </a:r>
            <a:r>
              <a:rPr lang="en-US" altLang="zh-CN" b="1" i="1">
                <a:cs typeface="Times New Roman" pitchFamily="18" charset="0"/>
                <a:sym typeface="Symbol" pitchFamily="18" charset="2"/>
              </a:rPr>
              <a:t>.E</a:t>
            </a:r>
            <a:endParaRPr lang="en-US" altLang="zh-CN" b="1">
              <a:cs typeface="Times New Roman" pitchFamily="18" charset="0"/>
              <a:sym typeface="Symbol" pitchFamily="18" charset="2"/>
            </a:endParaRPr>
          </a:p>
          <a:p>
            <a:pPr>
              <a:buClrTx/>
              <a:buFont typeface="Wingdings" pitchFamily="2" charset="2"/>
              <a:buNone/>
            </a:pPr>
            <a:r>
              <a:rPr lang="en-US" altLang="zh-CN" b="1" i="1">
                <a:cs typeface="Times New Roman" pitchFamily="18" charset="0"/>
                <a:sym typeface="Symbol" pitchFamily="18" charset="2"/>
              </a:rPr>
              <a:t>    E </a:t>
            </a:r>
            <a:r>
              <a:rPr lang="en-US" altLang="zh-CN" b="1">
                <a:ea typeface="华文行楷" pitchFamily="2" charset="-122"/>
                <a:cs typeface="Times New Roman" pitchFamily="18" charset="0"/>
                <a:sym typeface="Symbol" pitchFamily="18" charset="2"/>
              </a:rPr>
              <a:t> </a:t>
            </a:r>
            <a:r>
              <a:rPr lang="en-US" altLang="zh-CN" b="1" i="1">
                <a:sym typeface="Symbol" pitchFamily="18" charset="2"/>
              </a:rPr>
              <a:t>.</a:t>
            </a:r>
            <a:r>
              <a:rPr lang="en-US" altLang="zh-CN" b="1" i="1">
                <a:ea typeface="华文行楷" pitchFamily="2" charset="-122"/>
                <a:sym typeface="Symbol" pitchFamily="18" charset="2"/>
              </a:rPr>
              <a:t>E+T </a:t>
            </a:r>
          </a:p>
          <a:p>
            <a:pPr>
              <a:buClrTx/>
              <a:buFont typeface="Wingdings" pitchFamily="2" charset="2"/>
              <a:buNone/>
            </a:pPr>
            <a:r>
              <a:rPr lang="en-US" altLang="zh-CN" b="1">
                <a:sym typeface="Symbol" pitchFamily="18" charset="2"/>
              </a:rPr>
              <a:t>    </a:t>
            </a:r>
            <a:r>
              <a:rPr lang="en-US" altLang="zh-CN" b="1" i="1">
                <a:sym typeface="Symbol" pitchFamily="18" charset="2"/>
              </a:rPr>
              <a:t>E </a:t>
            </a:r>
            <a:r>
              <a:rPr lang="en-US" altLang="zh-CN" b="1">
                <a:sym typeface="Symbol" pitchFamily="18" charset="2"/>
              </a:rPr>
              <a:t></a:t>
            </a:r>
            <a:r>
              <a:rPr lang="en-US" altLang="zh-CN" b="1" i="1">
                <a:sym typeface="Symbol" pitchFamily="18" charset="2"/>
              </a:rPr>
              <a:t> .T</a:t>
            </a:r>
          </a:p>
          <a:p>
            <a:pPr>
              <a:buClrTx/>
              <a:buFont typeface="Wingdings" pitchFamily="2" charset="2"/>
              <a:buNone/>
            </a:pPr>
            <a:r>
              <a:rPr lang="en-US" altLang="zh-CN" b="1" i="1">
                <a:sym typeface="Symbol" pitchFamily="18" charset="2"/>
              </a:rPr>
              <a:t>    T </a:t>
            </a:r>
            <a:r>
              <a:rPr lang="en-US" altLang="zh-CN" b="1">
                <a:sym typeface="Symbol" pitchFamily="18" charset="2"/>
              </a:rPr>
              <a:t> </a:t>
            </a:r>
            <a:r>
              <a:rPr lang="en-US" altLang="zh-CN" b="1" i="1">
                <a:sym typeface="Symbol" pitchFamily="18" charset="2"/>
              </a:rPr>
              <a:t>.T</a:t>
            </a:r>
            <a:r>
              <a:rPr lang="en-US" altLang="zh-CN" b="1">
                <a:sym typeface="Symbol" pitchFamily="18" charset="2"/>
              </a:rPr>
              <a:t></a:t>
            </a:r>
            <a:r>
              <a:rPr lang="en-US" altLang="zh-CN" b="1" i="1">
                <a:sym typeface="Symbol" pitchFamily="18" charset="2"/>
              </a:rPr>
              <a:t>F</a:t>
            </a:r>
            <a:r>
              <a:rPr lang="en-US" altLang="zh-CN" b="1" i="1">
                <a:ea typeface="华文行楷" pitchFamily="2" charset="-122"/>
                <a:sym typeface="Symbol" pitchFamily="18" charset="2"/>
              </a:rPr>
              <a:t> </a:t>
            </a:r>
          </a:p>
          <a:p>
            <a:pPr>
              <a:buClrTx/>
              <a:buFont typeface="Wingdings" pitchFamily="2" charset="2"/>
              <a:buNone/>
            </a:pPr>
            <a:r>
              <a:rPr lang="en-US" altLang="zh-CN" b="1" i="1">
                <a:sym typeface="Symbol" pitchFamily="18" charset="2"/>
              </a:rPr>
              <a:t>    T </a:t>
            </a:r>
            <a:r>
              <a:rPr lang="en-US" altLang="zh-CN" b="1">
                <a:sym typeface="Symbol" pitchFamily="18" charset="2"/>
              </a:rPr>
              <a:t> </a:t>
            </a:r>
            <a:r>
              <a:rPr lang="en-US" altLang="zh-CN" b="1" i="1">
                <a:sym typeface="Symbol" pitchFamily="18" charset="2"/>
              </a:rPr>
              <a:t>.F</a:t>
            </a:r>
            <a:endParaRPr lang="en-US" altLang="zh-CN" b="1" i="1">
              <a:ea typeface="华文行楷" pitchFamily="2" charset="-122"/>
              <a:sym typeface="Symbol" pitchFamily="18" charset="2"/>
            </a:endParaRPr>
          </a:p>
          <a:p>
            <a:pPr>
              <a:buClrTx/>
              <a:buFont typeface="Wingdings" pitchFamily="2" charset="2"/>
              <a:buNone/>
            </a:pPr>
            <a:r>
              <a:rPr lang="en-US" altLang="zh-CN" b="1">
                <a:sym typeface="Symbol" pitchFamily="18" charset="2"/>
              </a:rPr>
              <a:t>    </a:t>
            </a:r>
            <a:r>
              <a:rPr lang="en-US" altLang="zh-CN" b="1" i="1">
                <a:sym typeface="Symbol" pitchFamily="18" charset="2"/>
              </a:rPr>
              <a:t>F </a:t>
            </a:r>
            <a:r>
              <a:rPr lang="en-US" altLang="zh-CN" b="1">
                <a:ea typeface="华文行楷" pitchFamily="2" charset="-122"/>
                <a:sym typeface="Symbol" pitchFamily="18" charset="2"/>
              </a:rPr>
              <a:t></a:t>
            </a:r>
            <a:r>
              <a:rPr lang="en-US" altLang="zh-CN" b="1" i="1">
                <a:ea typeface="华文行楷" pitchFamily="2" charset="-122"/>
                <a:sym typeface="Symbol" pitchFamily="18" charset="2"/>
              </a:rPr>
              <a:t> .(E)</a:t>
            </a:r>
          </a:p>
          <a:p>
            <a:pPr>
              <a:buClrTx/>
              <a:buFont typeface="Wingdings" pitchFamily="2" charset="2"/>
              <a:buNone/>
            </a:pPr>
            <a:r>
              <a:rPr lang="en-US" altLang="zh-CN" b="1">
                <a:sym typeface="Symbol" pitchFamily="18" charset="2"/>
              </a:rPr>
              <a:t>    </a:t>
            </a:r>
            <a:r>
              <a:rPr lang="en-US" altLang="zh-CN" b="1" i="1">
                <a:sym typeface="Symbol" pitchFamily="18" charset="2"/>
              </a:rPr>
              <a:t>F </a:t>
            </a:r>
            <a:r>
              <a:rPr lang="en-US" altLang="zh-CN" b="1">
                <a:sym typeface="Symbol" pitchFamily="18" charset="2"/>
              </a:rPr>
              <a:t> .</a:t>
            </a:r>
            <a:r>
              <a:rPr lang="en-US" altLang="zh-CN" b="1" i="1">
                <a:sym typeface="Symbol" pitchFamily="18" charset="2"/>
              </a:rPr>
              <a:t>v</a:t>
            </a:r>
          </a:p>
          <a:p>
            <a:pPr>
              <a:buClrTx/>
              <a:buFont typeface="Wingdings" pitchFamily="2" charset="2"/>
              <a:buNone/>
            </a:pPr>
            <a:r>
              <a:rPr lang="en-US" altLang="zh-CN" b="1" i="1">
                <a:sym typeface="Symbol" pitchFamily="18" charset="2"/>
              </a:rPr>
              <a:t>   F </a:t>
            </a:r>
            <a:r>
              <a:rPr lang="en-US" altLang="zh-CN" b="1">
                <a:sym typeface="Symbol" pitchFamily="18" charset="2"/>
              </a:rPr>
              <a:t> .</a:t>
            </a:r>
            <a:r>
              <a:rPr lang="en-US" altLang="zh-CN" b="1" i="1">
                <a:sym typeface="Symbol" pitchFamily="18" charset="2"/>
              </a:rPr>
              <a:t>d</a:t>
            </a:r>
          </a:p>
        </p:txBody>
      </p:sp>
      <p:sp>
        <p:nvSpPr>
          <p:cNvPr id="483378" name="Text Box 50"/>
          <p:cNvSpPr txBox="1">
            <a:spLocks noChangeArrowheads="1"/>
          </p:cNvSpPr>
          <p:nvPr/>
        </p:nvSpPr>
        <p:spPr bwMode="auto">
          <a:xfrm>
            <a:off x="4367214" y="6018214"/>
            <a:ext cx="1512887" cy="650875"/>
          </a:xfrm>
          <a:prstGeom prst="rect">
            <a:avLst/>
          </a:prstGeom>
          <a:noFill/>
          <a:ln w="9525">
            <a:solidFill>
              <a:schemeClr val="accent2">
                <a:lumMod val="40000"/>
                <a:lumOff val="6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1</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S </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E.</a:t>
            </a:r>
            <a:endParaRPr lang="en-US" altLang="zh-CN" b="1">
              <a:cs typeface="Times New Roman" pitchFamily="18" charset="0"/>
              <a:sym typeface="Symbol" pitchFamily="18" charset="2"/>
            </a:endParaRPr>
          </a:p>
          <a:p>
            <a:pPr>
              <a:buClrTx/>
              <a:buFont typeface="Wingdings" pitchFamily="2" charset="2"/>
              <a:buNone/>
            </a:pPr>
            <a:r>
              <a:rPr lang="en-US" altLang="zh-CN" b="1" i="1">
                <a:cs typeface="Times New Roman" pitchFamily="18" charset="0"/>
                <a:sym typeface="Symbol" pitchFamily="18" charset="2"/>
              </a:rPr>
              <a:t>     E </a:t>
            </a:r>
            <a:r>
              <a:rPr lang="en-US" altLang="zh-CN" b="1">
                <a:ea typeface="华文行楷" pitchFamily="2" charset="-122"/>
                <a:cs typeface="Times New Roman" pitchFamily="18" charset="0"/>
                <a:sym typeface="Symbol" pitchFamily="18" charset="2"/>
              </a:rPr>
              <a:t> </a:t>
            </a:r>
            <a:r>
              <a:rPr lang="en-US" altLang="zh-CN" b="1" i="1">
                <a:ea typeface="华文行楷" pitchFamily="2" charset="-122"/>
                <a:cs typeface="Times New Roman" pitchFamily="18" charset="0"/>
                <a:sym typeface="Symbol" pitchFamily="18" charset="2"/>
              </a:rPr>
              <a:t>E.+T </a:t>
            </a:r>
            <a:endParaRPr lang="en-US" altLang="zh-CN" b="1" i="1">
              <a:cs typeface="Times New Roman" pitchFamily="18" charset="0"/>
              <a:sym typeface="Symbol" pitchFamily="18" charset="2"/>
            </a:endParaRPr>
          </a:p>
        </p:txBody>
      </p:sp>
      <p:sp>
        <p:nvSpPr>
          <p:cNvPr id="483379" name="Text Box 51"/>
          <p:cNvSpPr txBox="1">
            <a:spLocks noChangeArrowheads="1"/>
          </p:cNvSpPr>
          <p:nvPr/>
        </p:nvSpPr>
        <p:spPr bwMode="auto">
          <a:xfrm>
            <a:off x="2711451" y="5084764"/>
            <a:ext cx="1008063" cy="376237"/>
          </a:xfrm>
          <a:prstGeom prst="rect">
            <a:avLst/>
          </a:prstGeom>
          <a:noFill/>
          <a:ln w="9525">
            <a:solidFill>
              <a:schemeClr val="accent2">
                <a:lumMod val="40000"/>
                <a:lumOff val="6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3</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T</a:t>
            </a:r>
            <a:r>
              <a:rPr lang="en-US" altLang="zh-CN" b="1">
                <a:cs typeface="Times New Roman" pitchFamily="18" charset="0"/>
                <a:sym typeface="Symbol" pitchFamily="18" charset="2"/>
              </a:rPr>
              <a:t></a:t>
            </a:r>
            <a:r>
              <a:rPr lang="en-US" altLang="zh-CN" b="1" i="1">
                <a:cs typeface="Times New Roman" pitchFamily="18" charset="0"/>
                <a:sym typeface="Symbol" pitchFamily="18" charset="2"/>
              </a:rPr>
              <a:t>F.</a:t>
            </a:r>
            <a:endParaRPr lang="en-US" altLang="zh-CN" b="1">
              <a:cs typeface="Times New Roman" pitchFamily="18" charset="0"/>
              <a:sym typeface="Symbol" pitchFamily="18" charset="2"/>
            </a:endParaRPr>
          </a:p>
        </p:txBody>
      </p:sp>
      <p:sp>
        <p:nvSpPr>
          <p:cNvPr id="483380" name="Text Box 52"/>
          <p:cNvSpPr txBox="1">
            <a:spLocks noChangeArrowheads="1"/>
          </p:cNvSpPr>
          <p:nvPr/>
        </p:nvSpPr>
        <p:spPr bwMode="auto">
          <a:xfrm>
            <a:off x="2135189" y="6292850"/>
            <a:ext cx="1152525" cy="376238"/>
          </a:xfrm>
          <a:prstGeom prst="rect">
            <a:avLst/>
          </a:prstGeom>
          <a:noFill/>
          <a:ln w="9525">
            <a:solidFill>
              <a:schemeClr val="accent2">
                <a:lumMod val="40000"/>
                <a:lumOff val="6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6</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F </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d.</a:t>
            </a:r>
            <a:endParaRPr lang="en-US" altLang="zh-CN" b="1">
              <a:cs typeface="Times New Roman" pitchFamily="18" charset="0"/>
              <a:sym typeface="Symbol" pitchFamily="18" charset="2"/>
            </a:endParaRPr>
          </a:p>
        </p:txBody>
      </p:sp>
      <p:sp>
        <p:nvSpPr>
          <p:cNvPr id="483390" name="Line 62"/>
          <p:cNvSpPr>
            <a:spLocks noChangeShapeType="1"/>
          </p:cNvSpPr>
          <p:nvPr/>
        </p:nvSpPr>
        <p:spPr bwMode="auto">
          <a:xfrm>
            <a:off x="7248525" y="2852739"/>
            <a:ext cx="0" cy="504825"/>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395" name="Line 67"/>
          <p:cNvSpPr>
            <a:spLocks noChangeShapeType="1"/>
          </p:cNvSpPr>
          <p:nvPr/>
        </p:nvSpPr>
        <p:spPr bwMode="auto">
          <a:xfrm>
            <a:off x="5880101" y="6597650"/>
            <a:ext cx="2232025" cy="0"/>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396" name="Line 68"/>
          <p:cNvSpPr>
            <a:spLocks noChangeShapeType="1"/>
          </p:cNvSpPr>
          <p:nvPr/>
        </p:nvSpPr>
        <p:spPr bwMode="auto">
          <a:xfrm>
            <a:off x="3719513" y="2997200"/>
            <a:ext cx="647700" cy="0"/>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398" name="Rectangle 70"/>
          <p:cNvSpPr>
            <a:spLocks noChangeArrowheads="1"/>
          </p:cNvSpPr>
          <p:nvPr/>
        </p:nvSpPr>
        <p:spPr bwMode="auto">
          <a:xfrm>
            <a:off x="3719514" y="5300663"/>
            <a:ext cx="287337" cy="366712"/>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E</a:t>
            </a:r>
          </a:p>
        </p:txBody>
      </p:sp>
      <p:sp>
        <p:nvSpPr>
          <p:cNvPr id="483404" name="Arc 76"/>
          <p:cNvSpPr>
            <a:spLocks/>
          </p:cNvSpPr>
          <p:nvPr/>
        </p:nvSpPr>
        <p:spPr bwMode="auto">
          <a:xfrm flipH="1">
            <a:off x="4079876" y="4250810"/>
            <a:ext cx="288925" cy="3693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accent2">
                <a:lumMod val="40000"/>
                <a:lumOff val="60000"/>
              </a:schemeClr>
            </a:solidFill>
            <a:round/>
            <a:headEnd/>
            <a:tailEnd/>
          </a:ln>
          <a:effectLst/>
        </p:spPr>
        <p:txBody>
          <a:bodyPr anchor="ctr">
            <a:spAutoFit/>
          </a:bodyPr>
          <a:lstStyle/>
          <a:p>
            <a:endParaRPr lang="zh-CN" altLang="en-US"/>
          </a:p>
        </p:txBody>
      </p:sp>
      <p:sp>
        <p:nvSpPr>
          <p:cNvPr id="483405" name="Arc 77"/>
          <p:cNvSpPr>
            <a:spLocks/>
          </p:cNvSpPr>
          <p:nvPr/>
        </p:nvSpPr>
        <p:spPr bwMode="auto">
          <a:xfrm rot="16200000" flipH="1">
            <a:off x="4125141" y="4539736"/>
            <a:ext cx="288926" cy="3693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accent2">
                <a:lumMod val="40000"/>
                <a:lumOff val="60000"/>
              </a:schemeClr>
            </a:solidFill>
            <a:round/>
            <a:headEnd/>
            <a:tailEnd/>
          </a:ln>
          <a:effectLst/>
        </p:spPr>
        <p:txBody>
          <a:bodyPr wrap="square" anchor="ctr">
            <a:spAutoFit/>
          </a:bodyPr>
          <a:lstStyle/>
          <a:p>
            <a:endParaRPr lang="zh-CN" altLang="en-US"/>
          </a:p>
        </p:txBody>
      </p:sp>
      <p:sp>
        <p:nvSpPr>
          <p:cNvPr id="483406" name="Arc 78"/>
          <p:cNvSpPr>
            <a:spLocks/>
          </p:cNvSpPr>
          <p:nvPr/>
        </p:nvSpPr>
        <p:spPr bwMode="auto">
          <a:xfrm rot="10800000" flipH="1">
            <a:off x="4412479" y="4512576"/>
            <a:ext cx="288925" cy="3693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accent2">
                <a:lumMod val="40000"/>
                <a:lumOff val="60000"/>
              </a:schemeClr>
            </a:solidFill>
            <a:round/>
            <a:headEnd/>
            <a:tailEnd type="triangle" w="med" len="med"/>
          </a:ln>
          <a:effectLst/>
        </p:spPr>
        <p:txBody>
          <a:bodyPr anchor="ctr">
            <a:spAutoFit/>
          </a:bodyPr>
          <a:lstStyle/>
          <a:p>
            <a:endParaRPr lang="zh-CN" altLang="en-US"/>
          </a:p>
        </p:txBody>
      </p:sp>
      <p:sp>
        <p:nvSpPr>
          <p:cNvPr id="483407" name="Rectangle 79"/>
          <p:cNvSpPr>
            <a:spLocks noChangeArrowheads="1"/>
          </p:cNvSpPr>
          <p:nvPr/>
        </p:nvSpPr>
        <p:spPr bwMode="auto">
          <a:xfrm>
            <a:off x="4079875" y="3933826"/>
            <a:ext cx="260350" cy="366713"/>
          </a:xfrm>
          <a:prstGeom prst="rect">
            <a:avLst/>
          </a:prstGeom>
          <a:noFill/>
          <a:ln w="9525" algn="ctr">
            <a:noFill/>
            <a:miter lim="800000"/>
            <a:headEnd/>
            <a:tailEnd/>
          </a:ln>
          <a:effectLst/>
        </p:spPr>
        <p:txBody>
          <a:bodyPr wrap="none">
            <a:spAutoFit/>
          </a:bodyPr>
          <a:lstStyle/>
          <a:p>
            <a:pPr>
              <a:buFont typeface="Wingdings" pitchFamily="2" charset="2"/>
              <a:buNone/>
            </a:pPr>
            <a:r>
              <a:rPr lang="en-US" altLang="zh-CN" b="1" i="1">
                <a:sym typeface="Symbol" pitchFamily="18" charset="2"/>
              </a:rPr>
              <a:t>(</a:t>
            </a:r>
          </a:p>
        </p:txBody>
      </p:sp>
      <p:sp>
        <p:nvSpPr>
          <p:cNvPr id="483408" name="Rectangle 80"/>
          <p:cNvSpPr>
            <a:spLocks noChangeArrowheads="1"/>
          </p:cNvSpPr>
          <p:nvPr/>
        </p:nvSpPr>
        <p:spPr bwMode="auto">
          <a:xfrm>
            <a:off x="5951538" y="6302376"/>
            <a:ext cx="254000"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a:t>
            </a:r>
          </a:p>
        </p:txBody>
      </p:sp>
      <p:sp>
        <p:nvSpPr>
          <p:cNvPr id="483409" name="Line 81"/>
          <p:cNvSpPr>
            <a:spLocks noChangeShapeType="1"/>
          </p:cNvSpPr>
          <p:nvPr/>
        </p:nvSpPr>
        <p:spPr bwMode="auto">
          <a:xfrm>
            <a:off x="3575051" y="4581526"/>
            <a:ext cx="792163" cy="1439863"/>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420" name="Text Box 92"/>
          <p:cNvSpPr txBox="1">
            <a:spLocks noChangeArrowheads="1"/>
          </p:cNvSpPr>
          <p:nvPr/>
        </p:nvSpPr>
        <p:spPr bwMode="auto">
          <a:xfrm>
            <a:off x="4367213" y="2192339"/>
            <a:ext cx="1655762" cy="2389187"/>
          </a:xfrm>
          <a:prstGeom prst="rect">
            <a:avLst/>
          </a:prstGeom>
          <a:noFill/>
          <a:ln w="9525">
            <a:solidFill>
              <a:schemeClr val="accent2">
                <a:lumMod val="40000"/>
                <a:lumOff val="6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4</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F </a:t>
            </a:r>
            <a:r>
              <a:rPr lang="en-US" altLang="zh-CN" b="1">
                <a:cs typeface="Times New Roman" pitchFamily="18" charset="0"/>
                <a:sym typeface="Symbol" pitchFamily="18" charset="2"/>
              </a:rPr>
              <a:t></a:t>
            </a:r>
            <a:r>
              <a:rPr lang="en-US" altLang="zh-CN" b="1" i="1">
                <a:cs typeface="Times New Roman" pitchFamily="18" charset="0"/>
                <a:sym typeface="Symbol" pitchFamily="18" charset="2"/>
              </a:rPr>
              <a:t> (.E)</a:t>
            </a:r>
            <a:endParaRPr lang="en-US" altLang="zh-CN" b="1">
              <a:cs typeface="Times New Roman" pitchFamily="18" charset="0"/>
              <a:sym typeface="Symbol" pitchFamily="18" charset="2"/>
            </a:endParaRPr>
          </a:p>
          <a:p>
            <a:pPr>
              <a:buClrTx/>
              <a:buFont typeface="Wingdings" pitchFamily="2" charset="2"/>
              <a:buNone/>
            </a:pPr>
            <a:r>
              <a:rPr lang="en-US" altLang="zh-CN" b="1" i="1">
                <a:cs typeface="Times New Roman" pitchFamily="18" charset="0"/>
                <a:sym typeface="Symbol" pitchFamily="18" charset="2"/>
              </a:rPr>
              <a:t>    E </a:t>
            </a:r>
            <a:r>
              <a:rPr lang="en-US" altLang="zh-CN" b="1">
                <a:ea typeface="华文行楷" pitchFamily="2" charset="-122"/>
                <a:cs typeface="Times New Roman" pitchFamily="18" charset="0"/>
                <a:sym typeface="Symbol" pitchFamily="18" charset="2"/>
              </a:rPr>
              <a:t> </a:t>
            </a:r>
            <a:r>
              <a:rPr lang="en-US" altLang="zh-CN" b="1" i="1">
                <a:sym typeface="Symbol" pitchFamily="18" charset="2"/>
              </a:rPr>
              <a:t>.</a:t>
            </a:r>
            <a:r>
              <a:rPr lang="en-US" altLang="zh-CN" b="1" i="1">
                <a:ea typeface="华文行楷" pitchFamily="2" charset="-122"/>
                <a:sym typeface="Symbol" pitchFamily="18" charset="2"/>
              </a:rPr>
              <a:t>E+T </a:t>
            </a:r>
          </a:p>
          <a:p>
            <a:pPr>
              <a:buClrTx/>
              <a:buFont typeface="Wingdings" pitchFamily="2" charset="2"/>
              <a:buNone/>
            </a:pPr>
            <a:r>
              <a:rPr lang="en-US" altLang="zh-CN" b="1">
                <a:sym typeface="Symbol" pitchFamily="18" charset="2"/>
              </a:rPr>
              <a:t>    </a:t>
            </a:r>
            <a:r>
              <a:rPr lang="en-US" altLang="zh-CN" b="1" i="1">
                <a:sym typeface="Symbol" pitchFamily="18" charset="2"/>
              </a:rPr>
              <a:t>E </a:t>
            </a:r>
            <a:r>
              <a:rPr lang="en-US" altLang="zh-CN" b="1">
                <a:sym typeface="Symbol" pitchFamily="18" charset="2"/>
              </a:rPr>
              <a:t></a:t>
            </a:r>
            <a:r>
              <a:rPr lang="en-US" altLang="zh-CN" b="1" i="1">
                <a:sym typeface="Symbol" pitchFamily="18" charset="2"/>
              </a:rPr>
              <a:t> .T</a:t>
            </a:r>
          </a:p>
          <a:p>
            <a:pPr>
              <a:buClrTx/>
              <a:buFont typeface="Wingdings" pitchFamily="2" charset="2"/>
              <a:buNone/>
            </a:pPr>
            <a:r>
              <a:rPr lang="en-US" altLang="zh-CN" b="1" i="1">
                <a:sym typeface="Symbol" pitchFamily="18" charset="2"/>
              </a:rPr>
              <a:t>    T </a:t>
            </a:r>
            <a:r>
              <a:rPr lang="en-US" altLang="zh-CN" b="1">
                <a:sym typeface="Symbol" pitchFamily="18" charset="2"/>
              </a:rPr>
              <a:t> </a:t>
            </a:r>
            <a:r>
              <a:rPr lang="en-US" altLang="zh-CN" b="1" i="1">
                <a:sym typeface="Symbol" pitchFamily="18" charset="2"/>
              </a:rPr>
              <a:t>.T</a:t>
            </a:r>
            <a:r>
              <a:rPr lang="en-US" altLang="zh-CN" b="1">
                <a:sym typeface="Symbol" pitchFamily="18" charset="2"/>
              </a:rPr>
              <a:t></a:t>
            </a:r>
            <a:r>
              <a:rPr lang="en-US" altLang="zh-CN" b="1" i="1">
                <a:sym typeface="Symbol" pitchFamily="18" charset="2"/>
              </a:rPr>
              <a:t>F</a:t>
            </a:r>
            <a:r>
              <a:rPr lang="en-US" altLang="zh-CN" b="1" i="1">
                <a:ea typeface="华文行楷" pitchFamily="2" charset="-122"/>
                <a:sym typeface="Symbol" pitchFamily="18" charset="2"/>
              </a:rPr>
              <a:t> </a:t>
            </a:r>
          </a:p>
          <a:p>
            <a:pPr>
              <a:buClrTx/>
              <a:buFont typeface="Wingdings" pitchFamily="2" charset="2"/>
              <a:buNone/>
            </a:pPr>
            <a:r>
              <a:rPr lang="en-US" altLang="zh-CN" b="1" i="1">
                <a:sym typeface="Symbol" pitchFamily="18" charset="2"/>
              </a:rPr>
              <a:t>    T </a:t>
            </a:r>
            <a:r>
              <a:rPr lang="en-US" altLang="zh-CN" b="1">
                <a:sym typeface="Symbol" pitchFamily="18" charset="2"/>
              </a:rPr>
              <a:t> </a:t>
            </a:r>
            <a:r>
              <a:rPr lang="en-US" altLang="zh-CN" b="1" i="1">
                <a:sym typeface="Symbol" pitchFamily="18" charset="2"/>
              </a:rPr>
              <a:t>.F</a:t>
            </a:r>
            <a:endParaRPr lang="en-US" altLang="zh-CN" b="1" i="1">
              <a:ea typeface="华文行楷" pitchFamily="2" charset="-122"/>
              <a:sym typeface="Symbol" pitchFamily="18" charset="2"/>
            </a:endParaRPr>
          </a:p>
          <a:p>
            <a:pPr>
              <a:buClrTx/>
              <a:buFont typeface="Wingdings" pitchFamily="2" charset="2"/>
              <a:buNone/>
            </a:pPr>
            <a:r>
              <a:rPr lang="en-US" altLang="zh-CN" b="1">
                <a:sym typeface="Symbol" pitchFamily="18" charset="2"/>
              </a:rPr>
              <a:t>    </a:t>
            </a:r>
            <a:r>
              <a:rPr lang="en-US" altLang="zh-CN" b="1" i="1">
                <a:sym typeface="Symbol" pitchFamily="18" charset="2"/>
              </a:rPr>
              <a:t>F </a:t>
            </a:r>
            <a:r>
              <a:rPr lang="en-US" altLang="zh-CN" b="1">
                <a:ea typeface="华文行楷" pitchFamily="2" charset="-122"/>
                <a:sym typeface="Symbol" pitchFamily="18" charset="2"/>
              </a:rPr>
              <a:t></a:t>
            </a:r>
            <a:r>
              <a:rPr lang="en-US" altLang="zh-CN" b="1" i="1">
                <a:ea typeface="华文行楷" pitchFamily="2" charset="-122"/>
                <a:sym typeface="Symbol" pitchFamily="18" charset="2"/>
              </a:rPr>
              <a:t> .(E)</a:t>
            </a:r>
          </a:p>
          <a:p>
            <a:pPr>
              <a:buClrTx/>
              <a:buFont typeface="Wingdings" pitchFamily="2" charset="2"/>
              <a:buNone/>
            </a:pPr>
            <a:r>
              <a:rPr lang="en-US" altLang="zh-CN" b="1">
                <a:sym typeface="Symbol" pitchFamily="18" charset="2"/>
              </a:rPr>
              <a:t>    </a:t>
            </a:r>
            <a:r>
              <a:rPr lang="en-US" altLang="zh-CN" b="1" i="1">
                <a:sym typeface="Symbol" pitchFamily="18" charset="2"/>
              </a:rPr>
              <a:t>F </a:t>
            </a:r>
            <a:r>
              <a:rPr lang="en-US" altLang="zh-CN" b="1">
                <a:sym typeface="Symbol" pitchFamily="18" charset="2"/>
              </a:rPr>
              <a:t> .</a:t>
            </a:r>
            <a:r>
              <a:rPr lang="en-US" altLang="zh-CN" b="1" i="1">
                <a:sym typeface="Symbol" pitchFamily="18" charset="2"/>
              </a:rPr>
              <a:t>v</a:t>
            </a:r>
          </a:p>
          <a:p>
            <a:pPr>
              <a:buClrTx/>
              <a:buFont typeface="Wingdings" pitchFamily="2" charset="2"/>
              <a:buNone/>
            </a:pPr>
            <a:r>
              <a:rPr lang="en-US" altLang="zh-CN" b="1" i="1">
                <a:sym typeface="Symbol" pitchFamily="18" charset="2"/>
              </a:rPr>
              <a:t>   F </a:t>
            </a:r>
            <a:r>
              <a:rPr lang="en-US" altLang="zh-CN" b="1">
                <a:sym typeface="Symbol" pitchFamily="18" charset="2"/>
              </a:rPr>
              <a:t> .</a:t>
            </a:r>
            <a:r>
              <a:rPr lang="en-US" altLang="zh-CN" b="1" i="1">
                <a:sym typeface="Symbol" pitchFamily="18" charset="2"/>
              </a:rPr>
              <a:t>d</a:t>
            </a:r>
          </a:p>
        </p:txBody>
      </p:sp>
      <p:sp>
        <p:nvSpPr>
          <p:cNvPr id="483421" name="Text Box 93"/>
          <p:cNvSpPr txBox="1">
            <a:spLocks noChangeArrowheads="1"/>
          </p:cNvSpPr>
          <p:nvPr/>
        </p:nvSpPr>
        <p:spPr bwMode="auto">
          <a:xfrm>
            <a:off x="6959600" y="2201864"/>
            <a:ext cx="1441450" cy="650875"/>
          </a:xfrm>
          <a:prstGeom prst="rect">
            <a:avLst/>
          </a:prstGeom>
          <a:noFill/>
          <a:ln w="9525">
            <a:solidFill>
              <a:schemeClr val="accent2">
                <a:lumMod val="40000"/>
                <a:lumOff val="6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9</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F </a:t>
            </a:r>
            <a:r>
              <a:rPr lang="en-US" altLang="zh-CN" b="1">
                <a:cs typeface="Times New Roman" pitchFamily="18" charset="0"/>
                <a:sym typeface="Symbol" pitchFamily="18" charset="2"/>
              </a:rPr>
              <a:t></a:t>
            </a:r>
            <a:r>
              <a:rPr lang="en-US" altLang="zh-CN" b="1" i="1">
                <a:cs typeface="Times New Roman" pitchFamily="18" charset="0"/>
                <a:sym typeface="Symbol" pitchFamily="18" charset="2"/>
              </a:rPr>
              <a:t> (E.)</a:t>
            </a:r>
            <a:endParaRPr lang="en-US" altLang="zh-CN" b="1">
              <a:cs typeface="Times New Roman" pitchFamily="18" charset="0"/>
              <a:sym typeface="Symbol" pitchFamily="18" charset="2"/>
            </a:endParaRPr>
          </a:p>
          <a:p>
            <a:pPr>
              <a:buClrTx/>
              <a:buFont typeface="Wingdings" pitchFamily="2" charset="2"/>
              <a:buNone/>
            </a:pPr>
            <a:r>
              <a:rPr lang="en-US" altLang="zh-CN" b="1" i="1">
                <a:cs typeface="Times New Roman" pitchFamily="18" charset="0"/>
                <a:sym typeface="Symbol" pitchFamily="18" charset="2"/>
              </a:rPr>
              <a:t>    E </a:t>
            </a:r>
            <a:r>
              <a:rPr lang="en-US" altLang="zh-CN" b="1">
                <a:ea typeface="华文行楷" pitchFamily="2" charset="-122"/>
                <a:cs typeface="Times New Roman" pitchFamily="18" charset="0"/>
                <a:sym typeface="Symbol" pitchFamily="18" charset="2"/>
              </a:rPr>
              <a:t> </a:t>
            </a:r>
            <a:r>
              <a:rPr lang="en-US" altLang="zh-CN" b="1" i="1">
                <a:ea typeface="华文行楷" pitchFamily="2" charset="-122"/>
                <a:cs typeface="Times New Roman" pitchFamily="18" charset="0"/>
                <a:sym typeface="Symbol" pitchFamily="18" charset="2"/>
              </a:rPr>
              <a:t>E.+T </a:t>
            </a:r>
          </a:p>
        </p:txBody>
      </p:sp>
      <p:sp>
        <p:nvSpPr>
          <p:cNvPr id="483422" name="Text Box 94"/>
          <p:cNvSpPr txBox="1">
            <a:spLocks noChangeArrowheads="1"/>
          </p:cNvSpPr>
          <p:nvPr/>
        </p:nvSpPr>
        <p:spPr bwMode="auto">
          <a:xfrm>
            <a:off x="7031038" y="3357564"/>
            <a:ext cx="1441450" cy="376237"/>
          </a:xfrm>
          <a:prstGeom prst="rect">
            <a:avLst/>
          </a:prstGeom>
          <a:noFill/>
          <a:ln w="9525">
            <a:solidFill>
              <a:schemeClr val="accent2">
                <a:lumMod val="40000"/>
                <a:lumOff val="6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12</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F </a:t>
            </a:r>
            <a:r>
              <a:rPr lang="en-US" altLang="zh-CN" b="1">
                <a:cs typeface="Times New Roman" pitchFamily="18" charset="0"/>
                <a:sym typeface="Symbol" pitchFamily="18" charset="2"/>
              </a:rPr>
              <a:t></a:t>
            </a:r>
            <a:r>
              <a:rPr lang="en-US" altLang="zh-CN" b="1" i="1">
                <a:cs typeface="Times New Roman" pitchFamily="18" charset="0"/>
                <a:sym typeface="Symbol" pitchFamily="18" charset="2"/>
              </a:rPr>
              <a:t> (E).</a:t>
            </a:r>
            <a:endParaRPr lang="en-US" altLang="zh-CN" b="1" i="1">
              <a:ea typeface="华文行楷" pitchFamily="2" charset="-122"/>
              <a:cs typeface="Times New Roman" pitchFamily="18" charset="0"/>
              <a:sym typeface="Symbol" pitchFamily="18" charset="2"/>
            </a:endParaRPr>
          </a:p>
        </p:txBody>
      </p:sp>
      <p:sp>
        <p:nvSpPr>
          <p:cNvPr id="483423" name="Text Box 95"/>
          <p:cNvSpPr txBox="1">
            <a:spLocks noChangeArrowheads="1"/>
          </p:cNvSpPr>
          <p:nvPr/>
        </p:nvSpPr>
        <p:spPr bwMode="auto">
          <a:xfrm>
            <a:off x="2424114" y="5716589"/>
            <a:ext cx="1152525" cy="376237"/>
          </a:xfrm>
          <a:prstGeom prst="rect">
            <a:avLst/>
          </a:prstGeom>
          <a:noFill/>
          <a:ln w="9525">
            <a:solidFill>
              <a:schemeClr val="accent2">
                <a:lumMod val="40000"/>
                <a:lumOff val="6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5</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F </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v.</a:t>
            </a:r>
            <a:endParaRPr lang="en-US" altLang="zh-CN" b="1">
              <a:cs typeface="Times New Roman" pitchFamily="18" charset="0"/>
              <a:sym typeface="Symbol" pitchFamily="18" charset="2"/>
            </a:endParaRPr>
          </a:p>
        </p:txBody>
      </p:sp>
      <p:sp>
        <p:nvSpPr>
          <p:cNvPr id="483424" name="Text Box 96"/>
          <p:cNvSpPr txBox="1">
            <a:spLocks noChangeArrowheads="1"/>
          </p:cNvSpPr>
          <p:nvPr/>
        </p:nvSpPr>
        <p:spPr bwMode="auto">
          <a:xfrm>
            <a:off x="4367214" y="5010151"/>
            <a:ext cx="1512887" cy="650875"/>
          </a:xfrm>
          <a:prstGeom prst="rect">
            <a:avLst/>
          </a:prstGeom>
          <a:noFill/>
          <a:ln w="9525">
            <a:solidFill>
              <a:schemeClr val="accent2">
                <a:lumMod val="40000"/>
                <a:lumOff val="6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2</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E </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T.</a:t>
            </a:r>
            <a:endParaRPr lang="en-US" altLang="zh-CN" b="1">
              <a:cs typeface="Times New Roman" pitchFamily="18" charset="0"/>
              <a:sym typeface="Symbol" pitchFamily="18" charset="2"/>
            </a:endParaRPr>
          </a:p>
          <a:p>
            <a:pPr>
              <a:buClrTx/>
              <a:buFont typeface="Wingdings" pitchFamily="2" charset="2"/>
              <a:buNone/>
            </a:pPr>
            <a:r>
              <a:rPr lang="en-US" altLang="zh-CN" b="1" i="1">
                <a:cs typeface="Times New Roman" pitchFamily="18" charset="0"/>
                <a:sym typeface="Symbol" pitchFamily="18" charset="2"/>
              </a:rPr>
              <a:t>    T </a:t>
            </a:r>
            <a:r>
              <a:rPr lang="en-US" altLang="zh-CN" b="1">
                <a:ea typeface="华文行楷" pitchFamily="2" charset="-122"/>
                <a:cs typeface="Times New Roman" pitchFamily="18" charset="0"/>
                <a:sym typeface="Symbol" pitchFamily="18" charset="2"/>
              </a:rPr>
              <a:t> </a:t>
            </a:r>
            <a:r>
              <a:rPr lang="en-US" altLang="zh-CN" b="1" i="1">
                <a:ea typeface="华文行楷" pitchFamily="2" charset="-122"/>
                <a:cs typeface="Times New Roman" pitchFamily="18" charset="0"/>
                <a:sym typeface="Symbol" pitchFamily="18" charset="2"/>
              </a:rPr>
              <a:t>T. </a:t>
            </a:r>
            <a:r>
              <a:rPr lang="en-US" altLang="zh-CN" b="1">
                <a:sym typeface="Symbol" pitchFamily="18" charset="2"/>
              </a:rPr>
              <a:t></a:t>
            </a:r>
            <a:r>
              <a:rPr lang="en-US" altLang="zh-CN" b="1" i="1">
                <a:ea typeface="华文行楷" pitchFamily="2" charset="-122"/>
                <a:sym typeface="Symbol" pitchFamily="18" charset="2"/>
              </a:rPr>
              <a:t>F </a:t>
            </a:r>
          </a:p>
        </p:txBody>
      </p:sp>
      <p:sp>
        <p:nvSpPr>
          <p:cNvPr id="483425" name="Text Box 97"/>
          <p:cNvSpPr txBox="1">
            <a:spLocks noChangeArrowheads="1"/>
          </p:cNvSpPr>
          <p:nvPr/>
        </p:nvSpPr>
        <p:spPr bwMode="auto">
          <a:xfrm>
            <a:off x="8112125" y="4868863"/>
            <a:ext cx="1511300" cy="1754326"/>
          </a:xfrm>
          <a:prstGeom prst="rect">
            <a:avLst/>
          </a:prstGeom>
          <a:noFill/>
          <a:ln w="9525">
            <a:solidFill>
              <a:schemeClr val="accent2">
                <a:lumMod val="40000"/>
                <a:lumOff val="6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7</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E </a:t>
            </a:r>
            <a:r>
              <a:rPr lang="en-US" altLang="zh-CN" b="1">
                <a:ea typeface="华文行楷" pitchFamily="2" charset="-122"/>
                <a:cs typeface="Times New Roman" pitchFamily="18" charset="0"/>
                <a:sym typeface="Symbol" pitchFamily="18" charset="2"/>
              </a:rPr>
              <a:t> </a:t>
            </a:r>
            <a:r>
              <a:rPr lang="en-US" altLang="zh-CN" b="1" i="1">
                <a:ea typeface="华文行楷" pitchFamily="2" charset="-122"/>
                <a:sym typeface="Symbol" pitchFamily="18" charset="2"/>
              </a:rPr>
              <a:t>E+.T </a:t>
            </a:r>
          </a:p>
          <a:p>
            <a:pPr>
              <a:buClrTx/>
              <a:buFont typeface="Wingdings" pitchFamily="2" charset="2"/>
              <a:buNone/>
            </a:pPr>
            <a:r>
              <a:rPr lang="en-US" altLang="zh-CN" b="1" i="1">
                <a:sym typeface="Symbol" pitchFamily="18" charset="2"/>
              </a:rPr>
              <a:t>    T </a:t>
            </a:r>
            <a:r>
              <a:rPr lang="en-US" altLang="zh-CN" b="1">
                <a:sym typeface="Symbol" pitchFamily="18" charset="2"/>
              </a:rPr>
              <a:t> </a:t>
            </a:r>
            <a:r>
              <a:rPr lang="en-US" altLang="zh-CN" b="1" i="1">
                <a:sym typeface="Symbol" pitchFamily="18" charset="2"/>
              </a:rPr>
              <a:t>.T</a:t>
            </a:r>
            <a:r>
              <a:rPr lang="en-US" altLang="zh-CN" b="1">
                <a:sym typeface="Symbol" pitchFamily="18" charset="2"/>
              </a:rPr>
              <a:t></a:t>
            </a:r>
            <a:r>
              <a:rPr lang="en-US" altLang="zh-CN" b="1" i="1">
                <a:sym typeface="Symbol" pitchFamily="18" charset="2"/>
              </a:rPr>
              <a:t>F</a:t>
            </a:r>
            <a:r>
              <a:rPr lang="en-US" altLang="zh-CN" b="1" i="1">
                <a:ea typeface="华文行楷" pitchFamily="2" charset="-122"/>
                <a:sym typeface="Symbol" pitchFamily="18" charset="2"/>
              </a:rPr>
              <a:t> </a:t>
            </a:r>
          </a:p>
          <a:p>
            <a:pPr>
              <a:buClrTx/>
              <a:buFont typeface="Wingdings" pitchFamily="2" charset="2"/>
              <a:buNone/>
            </a:pPr>
            <a:r>
              <a:rPr lang="en-US" altLang="zh-CN" b="1" i="1">
                <a:sym typeface="Symbol" pitchFamily="18" charset="2"/>
              </a:rPr>
              <a:t>    T </a:t>
            </a:r>
            <a:r>
              <a:rPr lang="en-US" altLang="zh-CN" b="1">
                <a:sym typeface="Symbol" pitchFamily="18" charset="2"/>
              </a:rPr>
              <a:t> </a:t>
            </a:r>
            <a:r>
              <a:rPr lang="en-US" altLang="zh-CN" b="1" i="1">
                <a:sym typeface="Symbol" pitchFamily="18" charset="2"/>
              </a:rPr>
              <a:t>.F</a:t>
            </a:r>
            <a:endParaRPr lang="en-US" altLang="zh-CN" b="1" i="1">
              <a:ea typeface="华文行楷" pitchFamily="2" charset="-122"/>
              <a:sym typeface="Symbol" pitchFamily="18" charset="2"/>
            </a:endParaRPr>
          </a:p>
          <a:p>
            <a:pPr>
              <a:buClrTx/>
              <a:buFont typeface="Wingdings" pitchFamily="2" charset="2"/>
              <a:buNone/>
            </a:pPr>
            <a:r>
              <a:rPr lang="en-US" altLang="zh-CN" b="1">
                <a:sym typeface="Symbol" pitchFamily="18" charset="2"/>
              </a:rPr>
              <a:t>    </a:t>
            </a:r>
            <a:r>
              <a:rPr lang="en-US" altLang="zh-CN" b="1" i="1">
                <a:sym typeface="Symbol" pitchFamily="18" charset="2"/>
              </a:rPr>
              <a:t>F </a:t>
            </a:r>
            <a:r>
              <a:rPr lang="en-US" altLang="zh-CN" b="1">
                <a:ea typeface="华文行楷" pitchFamily="2" charset="-122"/>
                <a:sym typeface="Symbol" pitchFamily="18" charset="2"/>
              </a:rPr>
              <a:t></a:t>
            </a:r>
            <a:r>
              <a:rPr lang="en-US" altLang="zh-CN" b="1" i="1">
                <a:ea typeface="华文行楷" pitchFamily="2" charset="-122"/>
                <a:sym typeface="Symbol" pitchFamily="18" charset="2"/>
              </a:rPr>
              <a:t> .(E)</a:t>
            </a:r>
          </a:p>
          <a:p>
            <a:pPr>
              <a:buClrTx/>
              <a:buFont typeface="Wingdings" pitchFamily="2" charset="2"/>
              <a:buNone/>
            </a:pPr>
            <a:r>
              <a:rPr lang="en-US" altLang="zh-CN" b="1">
                <a:sym typeface="Symbol" pitchFamily="18" charset="2"/>
              </a:rPr>
              <a:t>    </a:t>
            </a:r>
            <a:r>
              <a:rPr lang="en-US" altLang="zh-CN" b="1" i="1">
                <a:sym typeface="Symbol" pitchFamily="18" charset="2"/>
              </a:rPr>
              <a:t>F </a:t>
            </a:r>
            <a:r>
              <a:rPr lang="en-US" altLang="zh-CN" b="1">
                <a:sym typeface="Symbol" pitchFamily="18" charset="2"/>
              </a:rPr>
              <a:t> .</a:t>
            </a:r>
            <a:r>
              <a:rPr lang="en-US" altLang="zh-CN" b="1" i="1">
                <a:sym typeface="Symbol" pitchFamily="18" charset="2"/>
              </a:rPr>
              <a:t>v</a:t>
            </a:r>
          </a:p>
          <a:p>
            <a:pPr>
              <a:buClrTx/>
              <a:buFont typeface="Wingdings" pitchFamily="2" charset="2"/>
              <a:buNone/>
            </a:pPr>
            <a:r>
              <a:rPr lang="en-US" altLang="zh-CN" b="1" i="1">
                <a:sym typeface="Symbol" pitchFamily="18" charset="2"/>
              </a:rPr>
              <a:t>   F </a:t>
            </a:r>
            <a:r>
              <a:rPr lang="en-US" altLang="zh-CN" b="1">
                <a:sym typeface="Symbol" pitchFamily="18" charset="2"/>
              </a:rPr>
              <a:t> .</a:t>
            </a:r>
            <a:r>
              <a:rPr lang="en-US" altLang="zh-CN" b="1" i="1">
                <a:sym typeface="Symbol" pitchFamily="18" charset="2"/>
              </a:rPr>
              <a:t>d</a:t>
            </a:r>
          </a:p>
        </p:txBody>
      </p:sp>
      <p:sp>
        <p:nvSpPr>
          <p:cNvPr id="483426" name="Text Box 98"/>
          <p:cNvSpPr txBox="1">
            <a:spLocks noChangeArrowheads="1"/>
          </p:cNvSpPr>
          <p:nvPr/>
        </p:nvSpPr>
        <p:spPr bwMode="auto">
          <a:xfrm>
            <a:off x="6383338" y="4581526"/>
            <a:ext cx="1439862" cy="1200329"/>
          </a:xfrm>
          <a:prstGeom prst="rect">
            <a:avLst/>
          </a:prstGeom>
          <a:noFill/>
          <a:ln w="9525">
            <a:solidFill>
              <a:schemeClr val="accent2">
                <a:lumMod val="40000"/>
                <a:lumOff val="60000"/>
              </a:schemeClr>
            </a:solidFill>
            <a:miter lim="800000"/>
            <a:headEnd/>
            <a:tailEnd/>
          </a:ln>
          <a:effectLst/>
        </p:spPr>
        <p:txBody>
          <a:bodyPr>
            <a:spAutoFit/>
          </a:bodyPr>
          <a:lstStyle/>
          <a:p>
            <a:pPr>
              <a:buClrTx/>
              <a:buFont typeface="Wingdings" pitchFamily="2" charset="2"/>
              <a:buNone/>
            </a:pPr>
            <a:r>
              <a:rPr lang="en-US" altLang="zh-CN" b="1" dirty="0">
                <a:cs typeface="Times New Roman" pitchFamily="18" charset="0"/>
                <a:sym typeface="Symbol" pitchFamily="18" charset="2"/>
              </a:rPr>
              <a:t>I</a:t>
            </a:r>
            <a:r>
              <a:rPr lang="en-US" altLang="zh-CN" b="1" baseline="-25000" dirty="0">
                <a:cs typeface="Times New Roman" pitchFamily="18" charset="0"/>
                <a:sym typeface="Symbol" pitchFamily="18" charset="2"/>
              </a:rPr>
              <a:t>8</a:t>
            </a:r>
            <a:r>
              <a:rPr lang="en-US" altLang="zh-CN" b="1" dirty="0">
                <a:cs typeface="Times New Roman" pitchFamily="18" charset="0"/>
                <a:sym typeface="Symbol" pitchFamily="18" charset="2"/>
              </a:rPr>
              <a:t>: </a:t>
            </a:r>
            <a:r>
              <a:rPr lang="en-US" altLang="zh-CN" b="1" i="1" dirty="0">
                <a:cs typeface="Times New Roman" pitchFamily="18" charset="0"/>
                <a:sym typeface="Symbol" pitchFamily="18" charset="2"/>
              </a:rPr>
              <a:t>T </a:t>
            </a:r>
            <a:r>
              <a:rPr lang="en-US" altLang="zh-CN" b="1" dirty="0">
                <a:cs typeface="Times New Roman" pitchFamily="18" charset="0"/>
                <a:sym typeface="Symbol" pitchFamily="18" charset="2"/>
              </a:rPr>
              <a:t> </a:t>
            </a:r>
            <a:r>
              <a:rPr lang="en-US" altLang="zh-CN" b="1" i="1" dirty="0">
                <a:cs typeface="Times New Roman" pitchFamily="18" charset="0"/>
                <a:sym typeface="Symbol" pitchFamily="18" charset="2"/>
              </a:rPr>
              <a:t>T</a:t>
            </a:r>
            <a:r>
              <a:rPr lang="en-US" altLang="zh-CN" b="1" dirty="0">
                <a:cs typeface="Times New Roman" pitchFamily="18" charset="0"/>
                <a:sym typeface="Symbol" pitchFamily="18" charset="2"/>
              </a:rPr>
              <a:t>.</a:t>
            </a:r>
            <a:r>
              <a:rPr lang="en-US" altLang="zh-CN" b="1" i="1" dirty="0">
                <a:cs typeface="Times New Roman" pitchFamily="18" charset="0"/>
                <a:sym typeface="Symbol" pitchFamily="18" charset="2"/>
              </a:rPr>
              <a:t>F</a:t>
            </a:r>
            <a:r>
              <a:rPr lang="en-US" altLang="zh-CN" b="1" i="1" dirty="0">
                <a:ea typeface="华文行楷" pitchFamily="2" charset="-122"/>
                <a:cs typeface="Times New Roman" pitchFamily="18" charset="0"/>
                <a:sym typeface="Symbol" pitchFamily="18" charset="2"/>
              </a:rPr>
              <a:t> </a:t>
            </a:r>
          </a:p>
          <a:p>
            <a:pPr>
              <a:buClrTx/>
              <a:buFont typeface="Wingdings" pitchFamily="2" charset="2"/>
              <a:buNone/>
            </a:pPr>
            <a:r>
              <a:rPr lang="en-US" altLang="zh-CN" b="1" i="1" dirty="0">
                <a:cs typeface="Times New Roman" pitchFamily="18" charset="0"/>
                <a:sym typeface="Symbol" pitchFamily="18" charset="2"/>
              </a:rPr>
              <a:t>    F </a:t>
            </a:r>
            <a:r>
              <a:rPr lang="en-US" altLang="zh-CN" b="1" dirty="0">
                <a:ea typeface="华文行楷" pitchFamily="2" charset="-122"/>
                <a:cs typeface="Times New Roman" pitchFamily="18" charset="0"/>
                <a:sym typeface="Symbol" pitchFamily="18" charset="2"/>
              </a:rPr>
              <a:t></a:t>
            </a:r>
            <a:r>
              <a:rPr lang="en-US" altLang="zh-CN" b="1" i="1" dirty="0">
                <a:ea typeface="华文行楷" pitchFamily="2" charset="-122"/>
                <a:cs typeface="Times New Roman" pitchFamily="18" charset="0"/>
                <a:sym typeface="Symbol" pitchFamily="18" charset="2"/>
              </a:rPr>
              <a:t> .(E)</a:t>
            </a:r>
          </a:p>
          <a:p>
            <a:pPr>
              <a:buClrTx/>
              <a:buFont typeface="Wingdings" pitchFamily="2" charset="2"/>
              <a:buNone/>
            </a:pPr>
            <a:r>
              <a:rPr lang="en-US" altLang="zh-CN" b="1" dirty="0">
                <a:cs typeface="Times New Roman" pitchFamily="18" charset="0"/>
                <a:sym typeface="Symbol" pitchFamily="18" charset="2"/>
              </a:rPr>
              <a:t>    </a:t>
            </a:r>
            <a:r>
              <a:rPr lang="en-US" altLang="zh-CN" b="1" i="1" dirty="0">
                <a:cs typeface="Times New Roman" pitchFamily="18" charset="0"/>
                <a:sym typeface="Symbol" pitchFamily="18" charset="2"/>
              </a:rPr>
              <a:t>F </a:t>
            </a:r>
            <a:r>
              <a:rPr lang="en-US" altLang="zh-CN" b="1" dirty="0">
                <a:cs typeface="Times New Roman" pitchFamily="18" charset="0"/>
                <a:sym typeface="Symbol" pitchFamily="18" charset="2"/>
              </a:rPr>
              <a:t> .</a:t>
            </a:r>
            <a:r>
              <a:rPr lang="en-US" altLang="zh-CN" b="1" i="1" dirty="0">
                <a:cs typeface="Times New Roman" pitchFamily="18" charset="0"/>
                <a:sym typeface="Symbol" pitchFamily="18" charset="2"/>
              </a:rPr>
              <a:t>v</a:t>
            </a:r>
          </a:p>
          <a:p>
            <a:pPr>
              <a:buClrTx/>
              <a:buFont typeface="Wingdings" pitchFamily="2" charset="2"/>
              <a:buNone/>
            </a:pPr>
            <a:r>
              <a:rPr lang="en-US" altLang="zh-CN" b="1" i="1" dirty="0">
                <a:cs typeface="Times New Roman" pitchFamily="18" charset="0"/>
                <a:sym typeface="Symbol" pitchFamily="18" charset="2"/>
              </a:rPr>
              <a:t>   F </a:t>
            </a:r>
            <a:r>
              <a:rPr lang="en-US" altLang="zh-CN" b="1" dirty="0">
                <a:cs typeface="Times New Roman" pitchFamily="18" charset="0"/>
                <a:sym typeface="Symbol" pitchFamily="18" charset="2"/>
              </a:rPr>
              <a:t> .</a:t>
            </a:r>
            <a:r>
              <a:rPr lang="en-US" altLang="zh-CN" b="1" i="1" dirty="0">
                <a:cs typeface="Times New Roman" pitchFamily="18" charset="0"/>
                <a:sym typeface="Symbol" pitchFamily="18" charset="2"/>
              </a:rPr>
              <a:t>d</a:t>
            </a:r>
          </a:p>
        </p:txBody>
      </p:sp>
      <p:sp>
        <p:nvSpPr>
          <p:cNvPr id="483427" name="Text Box 99"/>
          <p:cNvSpPr txBox="1">
            <a:spLocks noChangeArrowheads="1"/>
          </p:cNvSpPr>
          <p:nvPr/>
        </p:nvSpPr>
        <p:spPr bwMode="auto">
          <a:xfrm>
            <a:off x="8832850" y="3930651"/>
            <a:ext cx="1511300" cy="650875"/>
          </a:xfrm>
          <a:prstGeom prst="rect">
            <a:avLst/>
          </a:prstGeom>
          <a:noFill/>
          <a:ln w="9525">
            <a:solidFill>
              <a:schemeClr val="accent2">
                <a:lumMod val="40000"/>
                <a:lumOff val="6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10</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E </a:t>
            </a:r>
            <a:r>
              <a:rPr lang="en-US" altLang="zh-CN" b="1">
                <a:ea typeface="华文行楷" pitchFamily="2" charset="-122"/>
                <a:cs typeface="Times New Roman" pitchFamily="18" charset="0"/>
                <a:sym typeface="Symbol" pitchFamily="18" charset="2"/>
              </a:rPr>
              <a:t> </a:t>
            </a:r>
            <a:r>
              <a:rPr lang="en-US" altLang="zh-CN" b="1" i="1">
                <a:ea typeface="华文行楷" pitchFamily="2" charset="-122"/>
                <a:sym typeface="Symbol" pitchFamily="18" charset="2"/>
              </a:rPr>
              <a:t>E+T. </a:t>
            </a:r>
          </a:p>
          <a:p>
            <a:pPr>
              <a:buClrTx/>
              <a:buFont typeface="Wingdings" pitchFamily="2" charset="2"/>
              <a:buNone/>
            </a:pPr>
            <a:r>
              <a:rPr lang="en-US" altLang="zh-CN" b="1" i="1">
                <a:sym typeface="Symbol" pitchFamily="18" charset="2"/>
              </a:rPr>
              <a:t>    T </a:t>
            </a:r>
            <a:r>
              <a:rPr lang="en-US" altLang="zh-CN" b="1">
                <a:sym typeface="Symbol" pitchFamily="18" charset="2"/>
              </a:rPr>
              <a:t> </a:t>
            </a:r>
            <a:r>
              <a:rPr lang="en-US" altLang="zh-CN" b="1" i="1">
                <a:sym typeface="Symbol" pitchFamily="18" charset="2"/>
              </a:rPr>
              <a:t>T.</a:t>
            </a:r>
            <a:r>
              <a:rPr lang="en-US" altLang="zh-CN" b="1">
                <a:sym typeface="Symbol" pitchFamily="18" charset="2"/>
              </a:rPr>
              <a:t></a:t>
            </a:r>
            <a:r>
              <a:rPr lang="en-US" altLang="zh-CN" b="1" i="1">
                <a:sym typeface="Symbol" pitchFamily="18" charset="2"/>
              </a:rPr>
              <a:t>F</a:t>
            </a:r>
            <a:r>
              <a:rPr lang="en-US" altLang="zh-CN" b="1" i="1">
                <a:ea typeface="华文行楷" pitchFamily="2" charset="-122"/>
                <a:sym typeface="Symbol" pitchFamily="18" charset="2"/>
              </a:rPr>
              <a:t> </a:t>
            </a:r>
            <a:endParaRPr lang="en-US" altLang="zh-CN" b="1" i="1">
              <a:sym typeface="Symbol" pitchFamily="18" charset="2"/>
            </a:endParaRPr>
          </a:p>
        </p:txBody>
      </p:sp>
      <p:sp>
        <p:nvSpPr>
          <p:cNvPr id="483428" name="Text Box 100"/>
          <p:cNvSpPr txBox="1">
            <a:spLocks noChangeArrowheads="1"/>
          </p:cNvSpPr>
          <p:nvPr/>
        </p:nvSpPr>
        <p:spPr bwMode="auto">
          <a:xfrm>
            <a:off x="6889750" y="4076700"/>
            <a:ext cx="1511300" cy="376238"/>
          </a:xfrm>
          <a:prstGeom prst="rect">
            <a:avLst/>
          </a:prstGeom>
          <a:noFill/>
          <a:ln w="9525">
            <a:solidFill>
              <a:schemeClr val="accent2">
                <a:lumMod val="40000"/>
                <a:lumOff val="6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11</a:t>
            </a:r>
            <a:r>
              <a:rPr lang="en-US" altLang="zh-CN" b="1">
                <a:cs typeface="Times New Roman" pitchFamily="18" charset="0"/>
                <a:sym typeface="Symbol" pitchFamily="18" charset="2"/>
              </a:rPr>
              <a:t>:</a:t>
            </a:r>
            <a:r>
              <a:rPr lang="en-US" altLang="zh-CN" b="1" i="1">
                <a:cs typeface="Times New Roman" pitchFamily="18" charset="0"/>
                <a:sym typeface="Symbol" pitchFamily="18" charset="2"/>
              </a:rPr>
              <a:t> T </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T</a:t>
            </a:r>
            <a:r>
              <a:rPr lang="en-US" altLang="zh-CN" b="1">
                <a:cs typeface="Times New Roman" pitchFamily="18" charset="0"/>
                <a:sym typeface="Symbol" pitchFamily="18" charset="2"/>
              </a:rPr>
              <a:t></a:t>
            </a:r>
            <a:r>
              <a:rPr lang="en-US" altLang="zh-CN" b="1" i="1">
                <a:cs typeface="Times New Roman" pitchFamily="18" charset="0"/>
                <a:sym typeface="Symbol" pitchFamily="18" charset="2"/>
              </a:rPr>
              <a:t>F.</a:t>
            </a:r>
            <a:r>
              <a:rPr lang="en-US" altLang="zh-CN" b="1" i="1">
                <a:ea typeface="华文行楷" pitchFamily="2" charset="-122"/>
                <a:cs typeface="Times New Roman" pitchFamily="18" charset="0"/>
                <a:sym typeface="Symbol" pitchFamily="18" charset="2"/>
              </a:rPr>
              <a:t> </a:t>
            </a:r>
            <a:endParaRPr lang="en-US" altLang="zh-CN" b="1" i="1">
              <a:cs typeface="Times New Roman" pitchFamily="18" charset="0"/>
              <a:sym typeface="Symbol" pitchFamily="18" charset="2"/>
            </a:endParaRPr>
          </a:p>
        </p:txBody>
      </p:sp>
      <p:sp>
        <p:nvSpPr>
          <p:cNvPr id="483429" name="Line 101"/>
          <p:cNvSpPr>
            <a:spLocks noChangeShapeType="1"/>
          </p:cNvSpPr>
          <p:nvPr/>
        </p:nvSpPr>
        <p:spPr bwMode="auto">
          <a:xfrm>
            <a:off x="3719513" y="4221163"/>
            <a:ext cx="647700" cy="1223962"/>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430" name="Rectangle 102"/>
          <p:cNvSpPr>
            <a:spLocks noChangeArrowheads="1"/>
          </p:cNvSpPr>
          <p:nvPr/>
        </p:nvSpPr>
        <p:spPr bwMode="auto">
          <a:xfrm>
            <a:off x="3719514" y="4141788"/>
            <a:ext cx="287337" cy="366712"/>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T</a:t>
            </a:r>
          </a:p>
        </p:txBody>
      </p:sp>
      <p:sp>
        <p:nvSpPr>
          <p:cNvPr id="483431" name="Rectangle 103"/>
          <p:cNvSpPr>
            <a:spLocks noChangeArrowheads="1"/>
          </p:cNvSpPr>
          <p:nvPr/>
        </p:nvSpPr>
        <p:spPr bwMode="auto">
          <a:xfrm>
            <a:off x="3935414" y="2630488"/>
            <a:ext cx="287337" cy="366712"/>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a:t>
            </a:r>
          </a:p>
        </p:txBody>
      </p:sp>
      <p:sp>
        <p:nvSpPr>
          <p:cNvPr id="483432" name="Line 104"/>
          <p:cNvSpPr>
            <a:spLocks noChangeShapeType="1"/>
          </p:cNvSpPr>
          <p:nvPr/>
        </p:nvSpPr>
        <p:spPr bwMode="auto">
          <a:xfrm>
            <a:off x="3144838" y="4581525"/>
            <a:ext cx="0" cy="503238"/>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433" name="Rectangle 105"/>
          <p:cNvSpPr>
            <a:spLocks noChangeArrowheads="1"/>
          </p:cNvSpPr>
          <p:nvPr/>
        </p:nvSpPr>
        <p:spPr bwMode="auto">
          <a:xfrm>
            <a:off x="3071814" y="4646613"/>
            <a:ext cx="287337" cy="366712"/>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F</a:t>
            </a:r>
          </a:p>
        </p:txBody>
      </p:sp>
      <p:sp>
        <p:nvSpPr>
          <p:cNvPr id="483434" name="Line 106"/>
          <p:cNvSpPr>
            <a:spLocks noChangeShapeType="1"/>
          </p:cNvSpPr>
          <p:nvPr/>
        </p:nvSpPr>
        <p:spPr bwMode="auto">
          <a:xfrm>
            <a:off x="2568575" y="4581526"/>
            <a:ext cx="0" cy="1152525"/>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435" name="Rectangle 107"/>
          <p:cNvSpPr>
            <a:spLocks noChangeArrowheads="1"/>
          </p:cNvSpPr>
          <p:nvPr/>
        </p:nvSpPr>
        <p:spPr bwMode="auto">
          <a:xfrm>
            <a:off x="2495550" y="4646613"/>
            <a:ext cx="287338" cy="366712"/>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v</a:t>
            </a:r>
          </a:p>
        </p:txBody>
      </p:sp>
      <p:sp>
        <p:nvSpPr>
          <p:cNvPr id="483436" name="Line 108"/>
          <p:cNvSpPr>
            <a:spLocks noChangeShapeType="1"/>
          </p:cNvSpPr>
          <p:nvPr/>
        </p:nvSpPr>
        <p:spPr bwMode="auto">
          <a:xfrm>
            <a:off x="2281238" y="4581525"/>
            <a:ext cx="0" cy="1727200"/>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437" name="Rectangle 109"/>
          <p:cNvSpPr>
            <a:spLocks noChangeArrowheads="1"/>
          </p:cNvSpPr>
          <p:nvPr/>
        </p:nvSpPr>
        <p:spPr bwMode="auto">
          <a:xfrm>
            <a:off x="1992314" y="4646613"/>
            <a:ext cx="287337" cy="366712"/>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d</a:t>
            </a:r>
          </a:p>
        </p:txBody>
      </p:sp>
      <p:sp>
        <p:nvSpPr>
          <p:cNvPr id="483438" name="Line 110"/>
          <p:cNvSpPr>
            <a:spLocks noChangeShapeType="1"/>
          </p:cNvSpPr>
          <p:nvPr/>
        </p:nvSpPr>
        <p:spPr bwMode="auto">
          <a:xfrm>
            <a:off x="5880100" y="5373688"/>
            <a:ext cx="503238" cy="0"/>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439" name="Rectangle 111"/>
          <p:cNvSpPr>
            <a:spLocks noChangeArrowheads="1"/>
          </p:cNvSpPr>
          <p:nvPr/>
        </p:nvSpPr>
        <p:spPr bwMode="auto">
          <a:xfrm>
            <a:off x="5951538" y="5078413"/>
            <a:ext cx="254000" cy="366712"/>
          </a:xfrm>
          <a:prstGeom prst="rect">
            <a:avLst/>
          </a:prstGeom>
          <a:noFill/>
          <a:ln w="9525" algn="ctr">
            <a:noFill/>
            <a:miter lim="800000"/>
            <a:headEnd/>
            <a:tailEnd/>
          </a:ln>
          <a:effectLst/>
        </p:spPr>
        <p:txBody>
          <a:bodyPr>
            <a:spAutoFit/>
          </a:bodyPr>
          <a:lstStyle/>
          <a:p>
            <a:pPr>
              <a:buFont typeface="Wingdings" pitchFamily="2" charset="2"/>
              <a:buNone/>
            </a:pPr>
            <a:r>
              <a:rPr lang="en-US" altLang="zh-CN" b="1" dirty="0">
                <a:sym typeface="Symbol" pitchFamily="18" charset="2"/>
              </a:rPr>
              <a:t></a:t>
            </a:r>
          </a:p>
        </p:txBody>
      </p:sp>
      <p:sp>
        <p:nvSpPr>
          <p:cNvPr id="483440" name="Line 112"/>
          <p:cNvSpPr>
            <a:spLocks noChangeShapeType="1"/>
          </p:cNvSpPr>
          <p:nvPr/>
        </p:nvSpPr>
        <p:spPr bwMode="auto">
          <a:xfrm>
            <a:off x="6024564" y="2428875"/>
            <a:ext cx="935037" cy="0"/>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441" name="Rectangle 113"/>
          <p:cNvSpPr>
            <a:spLocks noChangeArrowheads="1"/>
          </p:cNvSpPr>
          <p:nvPr/>
        </p:nvSpPr>
        <p:spPr bwMode="auto">
          <a:xfrm>
            <a:off x="6311901" y="2133601"/>
            <a:ext cx="360363"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E</a:t>
            </a:r>
          </a:p>
        </p:txBody>
      </p:sp>
      <p:sp>
        <p:nvSpPr>
          <p:cNvPr id="483443" name="Rectangle 115"/>
          <p:cNvSpPr>
            <a:spLocks noChangeArrowheads="1"/>
          </p:cNvSpPr>
          <p:nvPr/>
        </p:nvSpPr>
        <p:spPr bwMode="auto">
          <a:xfrm>
            <a:off x="6672263" y="2565401"/>
            <a:ext cx="360362"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a:sym typeface="Symbol" pitchFamily="18" charset="2"/>
              </a:rPr>
              <a:t>I</a:t>
            </a:r>
            <a:r>
              <a:rPr lang="en-US" altLang="zh-CN" b="1" baseline="-25000">
                <a:sym typeface="Symbol" pitchFamily="18" charset="2"/>
              </a:rPr>
              <a:t>2</a:t>
            </a:r>
          </a:p>
        </p:txBody>
      </p:sp>
      <p:sp>
        <p:nvSpPr>
          <p:cNvPr id="483444" name="Line 116"/>
          <p:cNvSpPr>
            <a:spLocks noChangeShapeType="1"/>
          </p:cNvSpPr>
          <p:nvPr/>
        </p:nvSpPr>
        <p:spPr bwMode="auto">
          <a:xfrm>
            <a:off x="6024563" y="2781300"/>
            <a:ext cx="647700" cy="0"/>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446" name="Rectangle 118"/>
          <p:cNvSpPr>
            <a:spLocks noChangeArrowheads="1"/>
          </p:cNvSpPr>
          <p:nvPr/>
        </p:nvSpPr>
        <p:spPr bwMode="auto">
          <a:xfrm>
            <a:off x="6167438" y="2492376"/>
            <a:ext cx="360362"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T</a:t>
            </a:r>
          </a:p>
        </p:txBody>
      </p:sp>
      <p:sp>
        <p:nvSpPr>
          <p:cNvPr id="483447" name="Rectangle 119"/>
          <p:cNvSpPr>
            <a:spLocks noChangeArrowheads="1"/>
          </p:cNvSpPr>
          <p:nvPr/>
        </p:nvSpPr>
        <p:spPr bwMode="auto">
          <a:xfrm>
            <a:off x="6672263" y="2917826"/>
            <a:ext cx="360362"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a:sym typeface="Symbol" pitchFamily="18" charset="2"/>
              </a:rPr>
              <a:t>I</a:t>
            </a:r>
            <a:r>
              <a:rPr lang="en-US" altLang="zh-CN" b="1" baseline="-25000">
                <a:sym typeface="Symbol" pitchFamily="18" charset="2"/>
              </a:rPr>
              <a:t>3</a:t>
            </a:r>
          </a:p>
        </p:txBody>
      </p:sp>
      <p:sp>
        <p:nvSpPr>
          <p:cNvPr id="483448" name="Line 120"/>
          <p:cNvSpPr>
            <a:spLocks noChangeShapeType="1"/>
          </p:cNvSpPr>
          <p:nvPr/>
        </p:nvSpPr>
        <p:spPr bwMode="auto">
          <a:xfrm>
            <a:off x="6024563" y="3133725"/>
            <a:ext cx="647700" cy="0"/>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449" name="Rectangle 121"/>
          <p:cNvSpPr>
            <a:spLocks noChangeArrowheads="1"/>
          </p:cNvSpPr>
          <p:nvPr/>
        </p:nvSpPr>
        <p:spPr bwMode="auto">
          <a:xfrm>
            <a:off x="6167438" y="2844801"/>
            <a:ext cx="360362"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F</a:t>
            </a:r>
          </a:p>
        </p:txBody>
      </p:sp>
      <p:sp>
        <p:nvSpPr>
          <p:cNvPr id="483450" name="Rectangle 122"/>
          <p:cNvSpPr>
            <a:spLocks noChangeArrowheads="1"/>
          </p:cNvSpPr>
          <p:nvPr/>
        </p:nvSpPr>
        <p:spPr bwMode="auto">
          <a:xfrm>
            <a:off x="6672263" y="3278188"/>
            <a:ext cx="360362" cy="366712"/>
          </a:xfrm>
          <a:prstGeom prst="rect">
            <a:avLst/>
          </a:prstGeom>
          <a:noFill/>
          <a:ln w="9525" algn="ctr">
            <a:noFill/>
            <a:miter lim="800000"/>
            <a:headEnd/>
            <a:tailEnd/>
          </a:ln>
          <a:effectLst/>
        </p:spPr>
        <p:txBody>
          <a:bodyPr>
            <a:spAutoFit/>
          </a:bodyPr>
          <a:lstStyle/>
          <a:p>
            <a:pPr>
              <a:buFont typeface="Wingdings" pitchFamily="2" charset="2"/>
              <a:buNone/>
            </a:pPr>
            <a:r>
              <a:rPr lang="en-US" altLang="zh-CN" b="1">
                <a:sym typeface="Symbol" pitchFamily="18" charset="2"/>
              </a:rPr>
              <a:t>I</a:t>
            </a:r>
            <a:r>
              <a:rPr lang="en-US" altLang="zh-CN" b="1" baseline="-25000">
                <a:sym typeface="Symbol" pitchFamily="18" charset="2"/>
              </a:rPr>
              <a:t>5</a:t>
            </a:r>
          </a:p>
        </p:txBody>
      </p:sp>
      <p:sp>
        <p:nvSpPr>
          <p:cNvPr id="483451" name="Line 123"/>
          <p:cNvSpPr>
            <a:spLocks noChangeShapeType="1"/>
          </p:cNvSpPr>
          <p:nvPr/>
        </p:nvSpPr>
        <p:spPr bwMode="auto">
          <a:xfrm>
            <a:off x="6024563" y="3494088"/>
            <a:ext cx="647700" cy="0"/>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452" name="Rectangle 124"/>
          <p:cNvSpPr>
            <a:spLocks noChangeArrowheads="1"/>
          </p:cNvSpPr>
          <p:nvPr/>
        </p:nvSpPr>
        <p:spPr bwMode="auto">
          <a:xfrm>
            <a:off x="6167438" y="3205163"/>
            <a:ext cx="360362" cy="366712"/>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v</a:t>
            </a:r>
          </a:p>
        </p:txBody>
      </p:sp>
      <p:sp>
        <p:nvSpPr>
          <p:cNvPr id="483453" name="Rectangle 125"/>
          <p:cNvSpPr>
            <a:spLocks noChangeArrowheads="1"/>
          </p:cNvSpPr>
          <p:nvPr/>
        </p:nvSpPr>
        <p:spPr bwMode="auto">
          <a:xfrm>
            <a:off x="6672263" y="3638551"/>
            <a:ext cx="360362"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a:sym typeface="Symbol" pitchFamily="18" charset="2"/>
              </a:rPr>
              <a:t>I</a:t>
            </a:r>
            <a:r>
              <a:rPr lang="en-US" altLang="zh-CN" b="1" baseline="-25000">
                <a:sym typeface="Symbol" pitchFamily="18" charset="2"/>
              </a:rPr>
              <a:t>6</a:t>
            </a:r>
          </a:p>
        </p:txBody>
      </p:sp>
      <p:sp>
        <p:nvSpPr>
          <p:cNvPr id="483454" name="Line 126"/>
          <p:cNvSpPr>
            <a:spLocks noChangeShapeType="1"/>
          </p:cNvSpPr>
          <p:nvPr/>
        </p:nvSpPr>
        <p:spPr bwMode="auto">
          <a:xfrm>
            <a:off x="6024563" y="3854450"/>
            <a:ext cx="647700" cy="0"/>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455" name="Rectangle 127"/>
          <p:cNvSpPr>
            <a:spLocks noChangeArrowheads="1"/>
          </p:cNvSpPr>
          <p:nvPr/>
        </p:nvSpPr>
        <p:spPr bwMode="auto">
          <a:xfrm>
            <a:off x="6167438" y="3565526"/>
            <a:ext cx="360362"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d</a:t>
            </a:r>
          </a:p>
        </p:txBody>
      </p:sp>
      <p:sp>
        <p:nvSpPr>
          <p:cNvPr id="483456" name="Rectangle 128"/>
          <p:cNvSpPr>
            <a:spLocks noChangeArrowheads="1"/>
          </p:cNvSpPr>
          <p:nvPr/>
        </p:nvSpPr>
        <p:spPr bwMode="auto">
          <a:xfrm>
            <a:off x="7246939" y="2852738"/>
            <a:ext cx="288925" cy="366712"/>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a:t>
            </a:r>
          </a:p>
        </p:txBody>
      </p:sp>
      <p:sp>
        <p:nvSpPr>
          <p:cNvPr id="483457" name="Line 129"/>
          <p:cNvSpPr>
            <a:spLocks noChangeShapeType="1"/>
          </p:cNvSpPr>
          <p:nvPr/>
        </p:nvSpPr>
        <p:spPr bwMode="auto">
          <a:xfrm>
            <a:off x="7680325" y="2852739"/>
            <a:ext cx="0" cy="288925"/>
          </a:xfrm>
          <a:prstGeom prst="line">
            <a:avLst/>
          </a:prstGeom>
          <a:noFill/>
          <a:ln w="9525">
            <a:solidFill>
              <a:schemeClr val="accent2">
                <a:lumMod val="40000"/>
                <a:lumOff val="60000"/>
              </a:schemeClr>
            </a:solidFill>
            <a:round/>
            <a:headEnd/>
            <a:tailEnd/>
          </a:ln>
          <a:effectLst/>
        </p:spPr>
        <p:txBody>
          <a:bodyPr>
            <a:spAutoFit/>
          </a:bodyPr>
          <a:lstStyle/>
          <a:p>
            <a:endParaRPr lang="zh-CN" altLang="en-US"/>
          </a:p>
        </p:txBody>
      </p:sp>
      <p:sp>
        <p:nvSpPr>
          <p:cNvPr id="483458" name="Rectangle 130"/>
          <p:cNvSpPr>
            <a:spLocks noChangeArrowheads="1"/>
          </p:cNvSpPr>
          <p:nvPr/>
        </p:nvSpPr>
        <p:spPr bwMode="auto">
          <a:xfrm>
            <a:off x="8328026" y="2924176"/>
            <a:ext cx="360363"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a:sym typeface="Symbol" pitchFamily="18" charset="2"/>
              </a:rPr>
              <a:t>I</a:t>
            </a:r>
            <a:r>
              <a:rPr lang="en-US" altLang="zh-CN" b="1" baseline="-25000">
                <a:sym typeface="Symbol" pitchFamily="18" charset="2"/>
              </a:rPr>
              <a:t>7</a:t>
            </a:r>
          </a:p>
        </p:txBody>
      </p:sp>
      <p:sp>
        <p:nvSpPr>
          <p:cNvPr id="483459" name="Line 131"/>
          <p:cNvSpPr>
            <a:spLocks noChangeShapeType="1"/>
          </p:cNvSpPr>
          <p:nvPr/>
        </p:nvSpPr>
        <p:spPr bwMode="auto">
          <a:xfrm>
            <a:off x="7680325" y="3141663"/>
            <a:ext cx="647700" cy="0"/>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460" name="Rectangle 132"/>
          <p:cNvSpPr>
            <a:spLocks noChangeArrowheads="1"/>
          </p:cNvSpPr>
          <p:nvPr/>
        </p:nvSpPr>
        <p:spPr bwMode="auto">
          <a:xfrm>
            <a:off x="7823201" y="2852738"/>
            <a:ext cx="360363" cy="366712"/>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a:t>
            </a:r>
          </a:p>
        </p:txBody>
      </p:sp>
      <p:sp>
        <p:nvSpPr>
          <p:cNvPr id="483461" name="Line 133"/>
          <p:cNvSpPr>
            <a:spLocks noChangeShapeType="1"/>
          </p:cNvSpPr>
          <p:nvPr/>
        </p:nvSpPr>
        <p:spPr bwMode="auto">
          <a:xfrm flipH="1">
            <a:off x="6681789" y="4221163"/>
            <a:ext cx="206375" cy="360362"/>
          </a:xfrm>
          <a:prstGeom prst="line">
            <a:avLst/>
          </a:prstGeom>
          <a:noFill/>
          <a:ln w="9525">
            <a:solidFill>
              <a:schemeClr val="accent2">
                <a:lumMod val="40000"/>
                <a:lumOff val="60000"/>
              </a:schemeClr>
            </a:solidFill>
            <a:round/>
            <a:headEnd type="triangle" w="med" len="med"/>
            <a:tailEnd/>
          </a:ln>
          <a:effectLst/>
        </p:spPr>
        <p:txBody>
          <a:bodyPr>
            <a:spAutoFit/>
          </a:bodyPr>
          <a:lstStyle/>
          <a:p>
            <a:endParaRPr lang="zh-CN" altLang="en-US"/>
          </a:p>
        </p:txBody>
      </p:sp>
      <p:sp>
        <p:nvSpPr>
          <p:cNvPr id="483462" name="Rectangle 134"/>
          <p:cNvSpPr>
            <a:spLocks noChangeArrowheads="1"/>
          </p:cNvSpPr>
          <p:nvPr/>
        </p:nvSpPr>
        <p:spPr bwMode="auto">
          <a:xfrm>
            <a:off x="6456364" y="4221163"/>
            <a:ext cx="288925" cy="366712"/>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F</a:t>
            </a:r>
          </a:p>
        </p:txBody>
      </p:sp>
      <p:sp>
        <p:nvSpPr>
          <p:cNvPr id="483463" name="Line 135"/>
          <p:cNvSpPr>
            <a:spLocks noChangeShapeType="1"/>
          </p:cNvSpPr>
          <p:nvPr/>
        </p:nvSpPr>
        <p:spPr bwMode="auto">
          <a:xfrm>
            <a:off x="6604000" y="5872164"/>
            <a:ext cx="0" cy="365125"/>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464" name="Rectangle 136"/>
          <p:cNvSpPr>
            <a:spLocks noChangeArrowheads="1"/>
          </p:cNvSpPr>
          <p:nvPr/>
        </p:nvSpPr>
        <p:spPr bwMode="auto">
          <a:xfrm>
            <a:off x="6599239" y="5870576"/>
            <a:ext cx="288925"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a:t>
            </a:r>
          </a:p>
        </p:txBody>
      </p:sp>
      <p:sp>
        <p:nvSpPr>
          <p:cNvPr id="483469" name="Rectangle 141"/>
          <p:cNvSpPr>
            <a:spLocks noChangeArrowheads="1"/>
          </p:cNvSpPr>
          <p:nvPr/>
        </p:nvSpPr>
        <p:spPr bwMode="auto">
          <a:xfrm>
            <a:off x="6456363" y="6165851"/>
            <a:ext cx="360362"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a:sym typeface="Symbol" pitchFamily="18" charset="2"/>
              </a:rPr>
              <a:t>I</a:t>
            </a:r>
            <a:r>
              <a:rPr lang="en-US" altLang="zh-CN" b="1" baseline="-25000">
                <a:sym typeface="Symbol" pitchFamily="18" charset="2"/>
              </a:rPr>
              <a:t>4</a:t>
            </a:r>
          </a:p>
        </p:txBody>
      </p:sp>
      <p:sp>
        <p:nvSpPr>
          <p:cNvPr id="483470" name="Line 142"/>
          <p:cNvSpPr>
            <a:spLocks noChangeShapeType="1"/>
          </p:cNvSpPr>
          <p:nvPr/>
        </p:nvSpPr>
        <p:spPr bwMode="auto">
          <a:xfrm>
            <a:off x="7035800" y="5872164"/>
            <a:ext cx="0" cy="365125"/>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471" name="Rectangle 143"/>
          <p:cNvSpPr>
            <a:spLocks noChangeArrowheads="1"/>
          </p:cNvSpPr>
          <p:nvPr/>
        </p:nvSpPr>
        <p:spPr bwMode="auto">
          <a:xfrm>
            <a:off x="6959601" y="5870576"/>
            <a:ext cx="288925"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v</a:t>
            </a:r>
          </a:p>
        </p:txBody>
      </p:sp>
      <p:sp>
        <p:nvSpPr>
          <p:cNvPr id="483472" name="Rectangle 144"/>
          <p:cNvSpPr>
            <a:spLocks noChangeArrowheads="1"/>
          </p:cNvSpPr>
          <p:nvPr/>
        </p:nvSpPr>
        <p:spPr bwMode="auto">
          <a:xfrm>
            <a:off x="6888163" y="6165851"/>
            <a:ext cx="360362"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a:sym typeface="Symbol" pitchFamily="18" charset="2"/>
              </a:rPr>
              <a:t>I</a:t>
            </a:r>
            <a:r>
              <a:rPr lang="en-US" altLang="zh-CN" b="1" baseline="-25000">
                <a:sym typeface="Symbol" pitchFamily="18" charset="2"/>
              </a:rPr>
              <a:t>5</a:t>
            </a:r>
          </a:p>
        </p:txBody>
      </p:sp>
      <p:sp>
        <p:nvSpPr>
          <p:cNvPr id="483473" name="Line 145"/>
          <p:cNvSpPr>
            <a:spLocks noChangeShapeType="1"/>
          </p:cNvSpPr>
          <p:nvPr/>
        </p:nvSpPr>
        <p:spPr bwMode="auto">
          <a:xfrm>
            <a:off x="7467600" y="5872164"/>
            <a:ext cx="0" cy="365125"/>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474" name="Rectangle 146"/>
          <p:cNvSpPr>
            <a:spLocks noChangeArrowheads="1"/>
          </p:cNvSpPr>
          <p:nvPr/>
        </p:nvSpPr>
        <p:spPr bwMode="auto">
          <a:xfrm>
            <a:off x="7391401" y="5870576"/>
            <a:ext cx="288925"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d</a:t>
            </a:r>
          </a:p>
        </p:txBody>
      </p:sp>
      <p:sp>
        <p:nvSpPr>
          <p:cNvPr id="483475" name="Rectangle 147"/>
          <p:cNvSpPr>
            <a:spLocks noChangeArrowheads="1"/>
          </p:cNvSpPr>
          <p:nvPr/>
        </p:nvSpPr>
        <p:spPr bwMode="auto">
          <a:xfrm>
            <a:off x="7319963" y="6165851"/>
            <a:ext cx="360362"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a:sym typeface="Symbol" pitchFamily="18" charset="2"/>
              </a:rPr>
              <a:t>I</a:t>
            </a:r>
            <a:r>
              <a:rPr lang="en-US" altLang="zh-CN" b="1" baseline="-25000">
                <a:sym typeface="Symbol" pitchFamily="18" charset="2"/>
              </a:rPr>
              <a:t>6</a:t>
            </a:r>
          </a:p>
        </p:txBody>
      </p:sp>
      <p:sp>
        <p:nvSpPr>
          <p:cNvPr id="483476" name="Line 148"/>
          <p:cNvSpPr>
            <a:spLocks noChangeShapeType="1"/>
          </p:cNvSpPr>
          <p:nvPr/>
        </p:nvSpPr>
        <p:spPr bwMode="auto">
          <a:xfrm flipH="1">
            <a:off x="8585200" y="4437063"/>
            <a:ext cx="247650" cy="431800"/>
          </a:xfrm>
          <a:prstGeom prst="line">
            <a:avLst/>
          </a:prstGeom>
          <a:noFill/>
          <a:ln w="9525">
            <a:solidFill>
              <a:schemeClr val="accent2">
                <a:lumMod val="40000"/>
                <a:lumOff val="60000"/>
              </a:schemeClr>
            </a:solidFill>
            <a:round/>
            <a:headEnd type="triangle" w="med" len="med"/>
            <a:tailEnd/>
          </a:ln>
          <a:effectLst/>
        </p:spPr>
        <p:txBody>
          <a:bodyPr>
            <a:spAutoFit/>
          </a:bodyPr>
          <a:lstStyle/>
          <a:p>
            <a:endParaRPr lang="zh-CN" altLang="en-US"/>
          </a:p>
        </p:txBody>
      </p:sp>
      <p:sp>
        <p:nvSpPr>
          <p:cNvPr id="483477" name="Rectangle 149"/>
          <p:cNvSpPr>
            <a:spLocks noChangeArrowheads="1"/>
          </p:cNvSpPr>
          <p:nvPr/>
        </p:nvSpPr>
        <p:spPr bwMode="auto">
          <a:xfrm>
            <a:off x="8399464" y="4508501"/>
            <a:ext cx="288925"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T</a:t>
            </a:r>
          </a:p>
        </p:txBody>
      </p:sp>
      <p:sp>
        <p:nvSpPr>
          <p:cNvPr id="483478" name="Rectangle 150"/>
          <p:cNvSpPr>
            <a:spLocks noChangeArrowheads="1"/>
          </p:cNvSpPr>
          <p:nvPr/>
        </p:nvSpPr>
        <p:spPr bwMode="auto">
          <a:xfrm>
            <a:off x="10272713" y="5302251"/>
            <a:ext cx="360362"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a:sym typeface="Symbol" pitchFamily="18" charset="2"/>
              </a:rPr>
              <a:t>I</a:t>
            </a:r>
            <a:r>
              <a:rPr lang="en-US" altLang="zh-CN" b="1" baseline="-25000">
                <a:sym typeface="Symbol" pitchFamily="18" charset="2"/>
              </a:rPr>
              <a:t>3</a:t>
            </a:r>
          </a:p>
        </p:txBody>
      </p:sp>
      <p:sp>
        <p:nvSpPr>
          <p:cNvPr id="483479" name="Line 151"/>
          <p:cNvSpPr>
            <a:spLocks noChangeShapeType="1"/>
          </p:cNvSpPr>
          <p:nvPr/>
        </p:nvSpPr>
        <p:spPr bwMode="auto">
          <a:xfrm>
            <a:off x="9625013" y="5518150"/>
            <a:ext cx="647700" cy="0"/>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480" name="Rectangle 152"/>
          <p:cNvSpPr>
            <a:spLocks noChangeArrowheads="1"/>
          </p:cNvSpPr>
          <p:nvPr/>
        </p:nvSpPr>
        <p:spPr bwMode="auto">
          <a:xfrm>
            <a:off x="9767888" y="5229226"/>
            <a:ext cx="360362"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F</a:t>
            </a:r>
          </a:p>
        </p:txBody>
      </p:sp>
      <p:sp>
        <p:nvSpPr>
          <p:cNvPr id="483481" name="Rectangle 153"/>
          <p:cNvSpPr>
            <a:spLocks noChangeArrowheads="1"/>
          </p:cNvSpPr>
          <p:nvPr/>
        </p:nvSpPr>
        <p:spPr bwMode="auto">
          <a:xfrm>
            <a:off x="10272713" y="5654676"/>
            <a:ext cx="360362"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a:sym typeface="Symbol" pitchFamily="18" charset="2"/>
              </a:rPr>
              <a:t>I</a:t>
            </a:r>
            <a:r>
              <a:rPr lang="en-US" altLang="zh-CN" b="1" baseline="-25000">
                <a:sym typeface="Symbol" pitchFamily="18" charset="2"/>
              </a:rPr>
              <a:t>4</a:t>
            </a:r>
          </a:p>
        </p:txBody>
      </p:sp>
      <p:sp>
        <p:nvSpPr>
          <p:cNvPr id="483482" name="Line 154"/>
          <p:cNvSpPr>
            <a:spLocks noChangeShapeType="1"/>
          </p:cNvSpPr>
          <p:nvPr/>
        </p:nvSpPr>
        <p:spPr bwMode="auto">
          <a:xfrm>
            <a:off x="9625013" y="5870575"/>
            <a:ext cx="647700" cy="0"/>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483" name="Rectangle 155"/>
          <p:cNvSpPr>
            <a:spLocks noChangeArrowheads="1"/>
          </p:cNvSpPr>
          <p:nvPr/>
        </p:nvSpPr>
        <p:spPr bwMode="auto">
          <a:xfrm>
            <a:off x="9767888" y="5518151"/>
            <a:ext cx="360362"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a:t>
            </a:r>
          </a:p>
        </p:txBody>
      </p:sp>
      <p:sp>
        <p:nvSpPr>
          <p:cNvPr id="483484" name="Rectangle 156"/>
          <p:cNvSpPr>
            <a:spLocks noChangeArrowheads="1"/>
          </p:cNvSpPr>
          <p:nvPr/>
        </p:nvSpPr>
        <p:spPr bwMode="auto">
          <a:xfrm>
            <a:off x="10272713" y="6015038"/>
            <a:ext cx="360362" cy="366712"/>
          </a:xfrm>
          <a:prstGeom prst="rect">
            <a:avLst/>
          </a:prstGeom>
          <a:noFill/>
          <a:ln w="9525" algn="ctr">
            <a:noFill/>
            <a:miter lim="800000"/>
            <a:headEnd/>
            <a:tailEnd/>
          </a:ln>
          <a:effectLst/>
        </p:spPr>
        <p:txBody>
          <a:bodyPr>
            <a:spAutoFit/>
          </a:bodyPr>
          <a:lstStyle/>
          <a:p>
            <a:pPr>
              <a:buFont typeface="Wingdings" pitchFamily="2" charset="2"/>
              <a:buNone/>
            </a:pPr>
            <a:r>
              <a:rPr lang="en-US" altLang="zh-CN" b="1">
                <a:sym typeface="Symbol" pitchFamily="18" charset="2"/>
              </a:rPr>
              <a:t>I</a:t>
            </a:r>
            <a:r>
              <a:rPr lang="en-US" altLang="zh-CN" b="1" baseline="-25000">
                <a:sym typeface="Symbol" pitchFamily="18" charset="2"/>
              </a:rPr>
              <a:t>5</a:t>
            </a:r>
          </a:p>
        </p:txBody>
      </p:sp>
      <p:sp>
        <p:nvSpPr>
          <p:cNvPr id="483485" name="Line 157"/>
          <p:cNvSpPr>
            <a:spLocks noChangeShapeType="1"/>
          </p:cNvSpPr>
          <p:nvPr/>
        </p:nvSpPr>
        <p:spPr bwMode="auto">
          <a:xfrm>
            <a:off x="9625013" y="6230938"/>
            <a:ext cx="647700" cy="0"/>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486" name="Rectangle 158"/>
          <p:cNvSpPr>
            <a:spLocks noChangeArrowheads="1"/>
          </p:cNvSpPr>
          <p:nvPr/>
        </p:nvSpPr>
        <p:spPr bwMode="auto">
          <a:xfrm>
            <a:off x="9767888" y="5942013"/>
            <a:ext cx="360362" cy="366712"/>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v</a:t>
            </a:r>
          </a:p>
        </p:txBody>
      </p:sp>
      <p:sp>
        <p:nvSpPr>
          <p:cNvPr id="483487" name="Rectangle 159"/>
          <p:cNvSpPr>
            <a:spLocks noChangeArrowheads="1"/>
          </p:cNvSpPr>
          <p:nvPr/>
        </p:nvSpPr>
        <p:spPr bwMode="auto">
          <a:xfrm>
            <a:off x="10272713" y="6375401"/>
            <a:ext cx="360362"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a:sym typeface="Symbol" pitchFamily="18" charset="2"/>
              </a:rPr>
              <a:t>I</a:t>
            </a:r>
            <a:r>
              <a:rPr lang="en-US" altLang="zh-CN" b="1" baseline="-25000">
                <a:sym typeface="Symbol" pitchFamily="18" charset="2"/>
              </a:rPr>
              <a:t>6</a:t>
            </a:r>
          </a:p>
        </p:txBody>
      </p:sp>
      <p:sp>
        <p:nvSpPr>
          <p:cNvPr id="483488" name="Line 160"/>
          <p:cNvSpPr>
            <a:spLocks noChangeShapeType="1"/>
          </p:cNvSpPr>
          <p:nvPr/>
        </p:nvSpPr>
        <p:spPr bwMode="auto">
          <a:xfrm>
            <a:off x="9625013" y="6591300"/>
            <a:ext cx="647700" cy="0"/>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489" name="Rectangle 161"/>
          <p:cNvSpPr>
            <a:spLocks noChangeArrowheads="1"/>
          </p:cNvSpPr>
          <p:nvPr/>
        </p:nvSpPr>
        <p:spPr bwMode="auto">
          <a:xfrm>
            <a:off x="9767888" y="6302376"/>
            <a:ext cx="360362"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d</a:t>
            </a:r>
          </a:p>
        </p:txBody>
      </p:sp>
      <p:sp>
        <p:nvSpPr>
          <p:cNvPr id="483490" name="Line 162"/>
          <p:cNvSpPr>
            <a:spLocks noChangeShapeType="1"/>
          </p:cNvSpPr>
          <p:nvPr/>
        </p:nvSpPr>
        <p:spPr bwMode="auto">
          <a:xfrm>
            <a:off x="10059988" y="4583114"/>
            <a:ext cx="0" cy="365125"/>
          </a:xfrm>
          <a:prstGeom prst="line">
            <a:avLst/>
          </a:prstGeom>
          <a:noFill/>
          <a:ln w="9525">
            <a:solidFill>
              <a:schemeClr val="accent2">
                <a:lumMod val="40000"/>
                <a:lumOff val="60000"/>
              </a:schemeClr>
            </a:solidFill>
            <a:round/>
            <a:headEnd/>
            <a:tailEnd type="triangle" w="med" len="med"/>
          </a:ln>
          <a:effectLst/>
        </p:spPr>
        <p:txBody>
          <a:bodyPr>
            <a:spAutoFit/>
          </a:bodyPr>
          <a:lstStyle/>
          <a:p>
            <a:endParaRPr lang="zh-CN" altLang="en-US"/>
          </a:p>
        </p:txBody>
      </p:sp>
      <p:sp>
        <p:nvSpPr>
          <p:cNvPr id="483492" name="Rectangle 164"/>
          <p:cNvSpPr>
            <a:spLocks noChangeArrowheads="1"/>
          </p:cNvSpPr>
          <p:nvPr/>
        </p:nvSpPr>
        <p:spPr bwMode="auto">
          <a:xfrm>
            <a:off x="9912351" y="4876801"/>
            <a:ext cx="360363"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a:sym typeface="Symbol" pitchFamily="18" charset="2"/>
              </a:rPr>
              <a:t>I</a:t>
            </a:r>
            <a:r>
              <a:rPr lang="en-US" altLang="zh-CN" b="1" baseline="-25000">
                <a:sym typeface="Symbol" pitchFamily="18" charset="2"/>
              </a:rPr>
              <a:t>8</a:t>
            </a:r>
          </a:p>
        </p:txBody>
      </p:sp>
      <p:sp>
        <p:nvSpPr>
          <p:cNvPr id="483493" name="Rectangle 165"/>
          <p:cNvSpPr>
            <a:spLocks noChangeArrowheads="1"/>
          </p:cNvSpPr>
          <p:nvPr/>
        </p:nvSpPr>
        <p:spPr bwMode="auto">
          <a:xfrm>
            <a:off x="10018713" y="4575176"/>
            <a:ext cx="254000"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a:sym typeface="Symbol" pitchFamily="18" charset="2"/>
              </a:rPr>
              <a:t></a:t>
            </a:r>
          </a:p>
        </p:txBody>
      </p:sp>
      <p:sp>
        <p:nvSpPr>
          <p:cNvPr id="483494" name="Text Box 166"/>
          <p:cNvSpPr txBox="1">
            <a:spLocks noChangeArrowheads="1"/>
          </p:cNvSpPr>
          <p:nvPr/>
        </p:nvSpPr>
        <p:spPr bwMode="auto">
          <a:xfrm>
            <a:off x="8743477" y="725522"/>
            <a:ext cx="1979613" cy="2725737"/>
          </a:xfrm>
          <a:prstGeom prst="rect">
            <a:avLst/>
          </a:prstGeom>
          <a:noFill/>
          <a:ln w="9525" cap="rnd">
            <a:solidFill>
              <a:srgbClr val="990099"/>
            </a:solidFill>
            <a:prstDash val="sysDot"/>
            <a:miter lim="800000"/>
            <a:headEnd/>
            <a:tailEnd/>
          </a:ln>
          <a:effectLst/>
        </p:spPr>
        <p:txBody>
          <a:bodyPr>
            <a:spAutoFit/>
          </a:bodyPr>
          <a:lstStyle/>
          <a:p>
            <a:pPr>
              <a:buClrTx/>
              <a:buFont typeface="Wingdings" pitchFamily="2" charset="2"/>
              <a:buNone/>
            </a:pPr>
            <a:r>
              <a:rPr lang="zh-CN" altLang="en-US" sz="2000" b="1" dirty="0">
                <a:sym typeface="Symbol" pitchFamily="18" charset="2"/>
              </a:rPr>
              <a:t>增广</a:t>
            </a:r>
            <a:r>
              <a:rPr lang="zh-CN" altLang="en-US" sz="2000" b="1" dirty="0">
                <a:cs typeface="Times New Roman" pitchFamily="18" charset="0"/>
                <a:sym typeface="Symbol" pitchFamily="18" charset="2"/>
              </a:rPr>
              <a:t>文法</a:t>
            </a:r>
            <a:r>
              <a:rPr lang="en-US" altLang="zh-CN" sz="2000" i="1" dirty="0">
                <a:cs typeface="Times New Roman" pitchFamily="18" charset="0"/>
                <a:sym typeface="Symbol" pitchFamily="18" charset="2"/>
              </a:rPr>
              <a:t>G’ </a:t>
            </a:r>
            <a:r>
              <a:rPr lang="en-US" altLang="zh-CN" sz="2000" dirty="0">
                <a:cs typeface="Times New Roman" pitchFamily="18" charset="0"/>
                <a:sym typeface="Symbol" pitchFamily="18" charset="2"/>
              </a:rPr>
              <a:t>[</a:t>
            </a:r>
            <a:r>
              <a:rPr lang="en-US" altLang="zh-CN" sz="2000" i="1" dirty="0">
                <a:cs typeface="Times New Roman" pitchFamily="18" charset="0"/>
                <a:sym typeface="Symbol" pitchFamily="18" charset="2"/>
              </a:rPr>
              <a:t>S</a:t>
            </a:r>
            <a:r>
              <a:rPr lang="en-US" altLang="zh-CN" sz="2000" dirty="0">
                <a:cs typeface="Times New Roman" pitchFamily="18" charset="0"/>
                <a:sym typeface="Symbol" pitchFamily="18" charset="2"/>
              </a:rPr>
              <a:t>]:</a:t>
            </a:r>
          </a:p>
          <a:p>
            <a:pPr>
              <a:buClrTx/>
              <a:buFont typeface="Wingdings" pitchFamily="2" charset="2"/>
              <a:buNone/>
            </a:pPr>
            <a:endParaRPr lang="en-US" altLang="zh-CN" sz="800" dirty="0">
              <a:cs typeface="Times New Roman" pitchFamily="18" charset="0"/>
              <a:sym typeface="Symbol" pitchFamily="18" charset="2"/>
            </a:endParaRPr>
          </a:p>
          <a:p>
            <a:pPr>
              <a:buClrTx/>
              <a:buFont typeface="Wingdings" pitchFamily="2" charset="2"/>
              <a:buNone/>
            </a:pPr>
            <a:r>
              <a:rPr lang="en-US" altLang="zh-CN" dirty="0">
                <a:cs typeface="Times New Roman" pitchFamily="18" charset="0"/>
                <a:sym typeface="Symbol" pitchFamily="18" charset="2"/>
              </a:rPr>
              <a:t> (0)</a:t>
            </a:r>
            <a:r>
              <a:rPr lang="en-US" altLang="zh-CN" i="1" dirty="0">
                <a:cs typeface="Times New Roman" pitchFamily="18" charset="0"/>
                <a:sym typeface="Symbol" pitchFamily="18" charset="2"/>
              </a:rPr>
              <a:t> S </a:t>
            </a:r>
            <a:r>
              <a:rPr lang="en-US" altLang="zh-CN" dirty="0">
                <a:cs typeface="Times New Roman" pitchFamily="18" charset="0"/>
                <a:sym typeface="Symbol" pitchFamily="18" charset="2"/>
              </a:rPr>
              <a:t></a:t>
            </a:r>
            <a:r>
              <a:rPr lang="en-US" altLang="zh-CN" i="1" dirty="0">
                <a:cs typeface="Times New Roman" pitchFamily="18" charset="0"/>
                <a:sym typeface="Symbol" pitchFamily="18" charset="2"/>
              </a:rPr>
              <a:t> E</a:t>
            </a:r>
            <a:endParaRPr lang="en-US" altLang="zh-CN" dirty="0">
              <a:cs typeface="Times New Roman" pitchFamily="18" charset="0"/>
              <a:sym typeface="Symbol" pitchFamily="18" charset="2"/>
            </a:endParaRPr>
          </a:p>
          <a:p>
            <a:pPr>
              <a:buClrTx/>
              <a:buFont typeface="Wingdings" pitchFamily="2" charset="2"/>
              <a:buNone/>
            </a:pPr>
            <a:r>
              <a:rPr lang="en-US" altLang="zh-CN" dirty="0">
                <a:cs typeface="Times New Roman" pitchFamily="18" charset="0"/>
                <a:sym typeface="Symbol" pitchFamily="18" charset="2"/>
              </a:rPr>
              <a:t> (1) </a:t>
            </a:r>
            <a:r>
              <a:rPr lang="en-US" altLang="zh-CN" i="1" dirty="0">
                <a:cs typeface="Times New Roman" pitchFamily="18" charset="0"/>
                <a:sym typeface="Symbol" pitchFamily="18" charset="2"/>
              </a:rPr>
              <a:t>E </a:t>
            </a:r>
            <a:r>
              <a:rPr lang="en-US" altLang="zh-CN" dirty="0">
                <a:ea typeface="华文行楷" pitchFamily="2" charset="-122"/>
                <a:cs typeface="Times New Roman" pitchFamily="18" charset="0"/>
                <a:sym typeface="Symbol" pitchFamily="18" charset="2"/>
              </a:rPr>
              <a:t></a:t>
            </a:r>
            <a:r>
              <a:rPr lang="en-US" altLang="zh-CN" i="1" dirty="0">
                <a:ea typeface="华文行楷" pitchFamily="2" charset="-122"/>
                <a:cs typeface="Times New Roman" pitchFamily="18" charset="0"/>
                <a:sym typeface="Symbol" pitchFamily="18" charset="2"/>
              </a:rPr>
              <a:t> E + T </a:t>
            </a:r>
          </a:p>
          <a:p>
            <a:pPr>
              <a:buClrTx/>
              <a:buFont typeface="Wingdings" pitchFamily="2" charset="2"/>
              <a:buNone/>
            </a:pPr>
            <a:r>
              <a:rPr lang="en-US" altLang="zh-CN" dirty="0">
                <a:cs typeface="Times New Roman" pitchFamily="18" charset="0"/>
                <a:sym typeface="Symbol" pitchFamily="18" charset="2"/>
              </a:rPr>
              <a:t> (2) </a:t>
            </a:r>
            <a:r>
              <a:rPr lang="en-US" altLang="zh-CN" i="1" dirty="0">
                <a:cs typeface="Times New Roman" pitchFamily="18" charset="0"/>
                <a:sym typeface="Symbol" pitchFamily="18" charset="2"/>
              </a:rPr>
              <a:t>E </a:t>
            </a:r>
            <a:r>
              <a:rPr lang="en-US" altLang="zh-CN" dirty="0">
                <a:cs typeface="Times New Roman" pitchFamily="18" charset="0"/>
                <a:sym typeface="Symbol" pitchFamily="18" charset="2"/>
              </a:rPr>
              <a:t></a:t>
            </a:r>
            <a:r>
              <a:rPr lang="en-US" altLang="zh-CN" i="1" dirty="0">
                <a:cs typeface="Times New Roman" pitchFamily="18" charset="0"/>
                <a:sym typeface="Symbol" pitchFamily="18" charset="2"/>
              </a:rPr>
              <a:t> T</a:t>
            </a:r>
            <a:r>
              <a:rPr lang="en-US" altLang="zh-CN" i="1" dirty="0">
                <a:ea typeface="华文行楷" pitchFamily="2" charset="-122"/>
                <a:cs typeface="Times New Roman" pitchFamily="18" charset="0"/>
                <a:sym typeface="Symbol" pitchFamily="18" charset="2"/>
              </a:rPr>
              <a:t> </a:t>
            </a:r>
          </a:p>
          <a:p>
            <a:pPr>
              <a:buClrTx/>
              <a:buFont typeface="Wingdings" pitchFamily="2" charset="2"/>
              <a:buNone/>
            </a:pPr>
            <a:r>
              <a:rPr lang="en-US" altLang="zh-CN" dirty="0">
                <a:cs typeface="Times New Roman" pitchFamily="18" charset="0"/>
                <a:sym typeface="Symbol" pitchFamily="18" charset="2"/>
              </a:rPr>
              <a:t> (3) </a:t>
            </a:r>
            <a:r>
              <a:rPr lang="en-US" altLang="zh-CN" i="1" dirty="0">
                <a:cs typeface="Times New Roman" pitchFamily="18" charset="0"/>
                <a:sym typeface="Symbol" pitchFamily="18" charset="2"/>
              </a:rPr>
              <a:t>T </a:t>
            </a:r>
            <a:r>
              <a:rPr lang="en-US" altLang="zh-CN" dirty="0">
                <a:ea typeface="华文行楷" pitchFamily="2" charset="-122"/>
                <a:cs typeface="Times New Roman" pitchFamily="18" charset="0"/>
                <a:sym typeface="Symbol" pitchFamily="18" charset="2"/>
              </a:rPr>
              <a:t></a:t>
            </a:r>
            <a:r>
              <a:rPr lang="en-US" altLang="zh-CN" i="1" dirty="0">
                <a:ea typeface="华文行楷" pitchFamily="2" charset="-122"/>
                <a:cs typeface="Times New Roman" pitchFamily="18" charset="0"/>
                <a:sym typeface="Symbol" pitchFamily="18" charset="2"/>
              </a:rPr>
              <a:t> T </a:t>
            </a:r>
            <a:r>
              <a:rPr lang="en-US" altLang="zh-CN" dirty="0">
                <a:cs typeface="Times New Roman" pitchFamily="18" charset="0"/>
                <a:sym typeface="Symbol" pitchFamily="18" charset="2"/>
              </a:rPr>
              <a:t></a:t>
            </a:r>
            <a:r>
              <a:rPr lang="en-US" altLang="zh-CN" i="1" dirty="0">
                <a:cs typeface="Times New Roman" pitchFamily="18" charset="0"/>
                <a:sym typeface="Symbol" pitchFamily="18" charset="2"/>
              </a:rPr>
              <a:t> F</a:t>
            </a:r>
          </a:p>
          <a:p>
            <a:pPr>
              <a:buClrTx/>
              <a:buFont typeface="Wingdings" pitchFamily="2" charset="2"/>
              <a:buNone/>
            </a:pPr>
            <a:r>
              <a:rPr lang="en-US" altLang="zh-CN" dirty="0">
                <a:cs typeface="Times New Roman" pitchFamily="18" charset="0"/>
                <a:sym typeface="Symbol" pitchFamily="18" charset="2"/>
              </a:rPr>
              <a:t> (4) </a:t>
            </a:r>
            <a:r>
              <a:rPr lang="en-US" altLang="zh-CN" i="1" dirty="0">
                <a:cs typeface="Times New Roman" pitchFamily="18" charset="0"/>
                <a:sym typeface="Symbol" pitchFamily="18" charset="2"/>
              </a:rPr>
              <a:t>T </a:t>
            </a:r>
            <a:r>
              <a:rPr lang="en-US" altLang="zh-CN" dirty="0">
                <a:cs typeface="Times New Roman" pitchFamily="18" charset="0"/>
                <a:sym typeface="Symbol" pitchFamily="18" charset="2"/>
              </a:rPr>
              <a:t> </a:t>
            </a:r>
            <a:r>
              <a:rPr lang="en-US" altLang="zh-CN" i="1" dirty="0">
                <a:cs typeface="Times New Roman" pitchFamily="18" charset="0"/>
                <a:sym typeface="Symbol" pitchFamily="18" charset="2"/>
              </a:rPr>
              <a:t>F</a:t>
            </a:r>
          </a:p>
          <a:p>
            <a:pPr>
              <a:buClrTx/>
              <a:buFont typeface="Wingdings" pitchFamily="2" charset="2"/>
              <a:buNone/>
            </a:pPr>
            <a:r>
              <a:rPr lang="en-US" altLang="zh-CN" dirty="0">
                <a:cs typeface="Times New Roman" pitchFamily="18" charset="0"/>
                <a:sym typeface="Symbol" pitchFamily="18" charset="2"/>
              </a:rPr>
              <a:t> (5) </a:t>
            </a:r>
            <a:r>
              <a:rPr lang="en-US" altLang="zh-CN" i="1" dirty="0">
                <a:cs typeface="Times New Roman" pitchFamily="18" charset="0"/>
                <a:sym typeface="Symbol" pitchFamily="18" charset="2"/>
              </a:rPr>
              <a:t>F </a:t>
            </a:r>
            <a:r>
              <a:rPr lang="en-US" altLang="zh-CN" dirty="0">
                <a:ea typeface="华文行楷" pitchFamily="2" charset="-122"/>
                <a:cs typeface="Times New Roman" pitchFamily="18" charset="0"/>
                <a:sym typeface="Symbol" pitchFamily="18" charset="2"/>
              </a:rPr>
              <a:t></a:t>
            </a:r>
            <a:r>
              <a:rPr lang="en-US" altLang="zh-CN" i="1" dirty="0">
                <a:ea typeface="华文行楷" pitchFamily="2" charset="-122"/>
                <a:cs typeface="Times New Roman" pitchFamily="18" charset="0"/>
                <a:sym typeface="Symbol" pitchFamily="18" charset="2"/>
              </a:rPr>
              <a:t> ( E )</a:t>
            </a:r>
          </a:p>
          <a:p>
            <a:pPr>
              <a:buClrTx/>
              <a:buFont typeface="Wingdings" pitchFamily="2" charset="2"/>
              <a:buNone/>
            </a:pPr>
            <a:r>
              <a:rPr lang="en-US" altLang="zh-CN" dirty="0">
                <a:cs typeface="Times New Roman" pitchFamily="18" charset="0"/>
                <a:sym typeface="Symbol" pitchFamily="18" charset="2"/>
              </a:rPr>
              <a:t> (6) </a:t>
            </a:r>
            <a:r>
              <a:rPr lang="en-US" altLang="zh-CN" i="1" dirty="0">
                <a:cs typeface="Times New Roman" pitchFamily="18" charset="0"/>
                <a:sym typeface="Symbol" pitchFamily="18" charset="2"/>
              </a:rPr>
              <a:t>F </a:t>
            </a:r>
            <a:r>
              <a:rPr lang="en-US" altLang="zh-CN" dirty="0">
                <a:cs typeface="Times New Roman" pitchFamily="18" charset="0"/>
                <a:sym typeface="Symbol" pitchFamily="18" charset="2"/>
              </a:rPr>
              <a:t></a:t>
            </a:r>
            <a:r>
              <a:rPr lang="en-US" altLang="zh-CN" i="1" dirty="0">
                <a:cs typeface="Times New Roman" pitchFamily="18" charset="0"/>
                <a:sym typeface="Symbol" pitchFamily="18" charset="2"/>
              </a:rPr>
              <a:t> v</a:t>
            </a:r>
            <a:r>
              <a:rPr lang="en-US" altLang="zh-CN" dirty="0">
                <a:cs typeface="Times New Roman" pitchFamily="18" charset="0"/>
                <a:sym typeface="Symbol" pitchFamily="18" charset="2"/>
              </a:rPr>
              <a:t> </a:t>
            </a:r>
          </a:p>
          <a:p>
            <a:pPr>
              <a:buClrTx/>
              <a:buFont typeface="Wingdings" pitchFamily="2" charset="2"/>
              <a:buNone/>
            </a:pPr>
            <a:r>
              <a:rPr lang="en-US" altLang="zh-CN" dirty="0">
                <a:cs typeface="Times New Roman" pitchFamily="18" charset="0"/>
                <a:sym typeface="Symbol" pitchFamily="18" charset="2"/>
              </a:rPr>
              <a:t> (7) </a:t>
            </a:r>
            <a:r>
              <a:rPr lang="en-US" altLang="zh-CN" i="1" dirty="0">
                <a:cs typeface="Times New Roman" pitchFamily="18" charset="0"/>
                <a:sym typeface="Symbol" pitchFamily="18" charset="2"/>
              </a:rPr>
              <a:t>F </a:t>
            </a:r>
            <a:r>
              <a:rPr lang="en-US" altLang="zh-CN" dirty="0">
                <a:cs typeface="Times New Roman" pitchFamily="18" charset="0"/>
                <a:sym typeface="Symbol" pitchFamily="18" charset="2"/>
              </a:rPr>
              <a:t></a:t>
            </a:r>
            <a:r>
              <a:rPr lang="en-US" altLang="zh-CN" i="1" dirty="0">
                <a:cs typeface="Times New Roman" pitchFamily="18" charset="0"/>
                <a:sym typeface="Symbol" pitchFamily="18" charset="2"/>
              </a:rPr>
              <a:t> d</a:t>
            </a:r>
          </a:p>
        </p:txBody>
      </p:sp>
      <p:sp>
        <p:nvSpPr>
          <p:cNvPr id="86" name="标题 1"/>
          <p:cNvSpPr txBox="1">
            <a:spLocks/>
          </p:cNvSpPr>
          <p:nvPr/>
        </p:nvSpPr>
        <p:spPr>
          <a:xfrm>
            <a:off x="1159520" y="1018594"/>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dirty="0" smtClean="0"/>
              <a:t>4.4 LR(0)</a:t>
            </a:r>
            <a:r>
              <a:rPr lang="zh-CN" altLang="en-US" dirty="0" smtClean="0"/>
              <a:t>分析</a:t>
            </a:r>
            <a:endParaRPr lang="zh-CN" altLang="en-US" dirty="0"/>
          </a:p>
        </p:txBody>
      </p:sp>
    </p:spTree>
    <p:extLst>
      <p:ext uri="{BB962C8B-B14F-4D97-AF65-F5344CB8AC3E}">
        <p14:creationId xmlns:p14="http://schemas.microsoft.com/office/powerpoint/2010/main" val="31625601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3376"/>
                                        </p:tgtEl>
                                        <p:attrNameLst>
                                          <p:attrName>style.visibility</p:attrName>
                                        </p:attrNameLst>
                                      </p:cBhvr>
                                      <p:to>
                                        <p:strVal val="visible"/>
                                      </p:to>
                                    </p:set>
                                    <p:animEffect transition="in" filter="dissolve">
                                      <p:cBhvr>
                                        <p:cTn id="7" dur="500"/>
                                        <p:tgtEl>
                                          <p:spTgt spid="48337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3409"/>
                                        </p:tgtEl>
                                        <p:attrNameLst>
                                          <p:attrName>style.visibility</p:attrName>
                                        </p:attrNameLst>
                                      </p:cBhvr>
                                      <p:to>
                                        <p:strVal val="visible"/>
                                      </p:to>
                                    </p:set>
                                    <p:animEffect transition="in" filter="dissolve">
                                      <p:cBhvr>
                                        <p:cTn id="12" dur="500"/>
                                        <p:tgtEl>
                                          <p:spTgt spid="48340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83378"/>
                                        </p:tgtEl>
                                        <p:attrNameLst>
                                          <p:attrName>style.visibility</p:attrName>
                                        </p:attrNameLst>
                                      </p:cBhvr>
                                      <p:to>
                                        <p:strVal val="visible"/>
                                      </p:to>
                                    </p:set>
                                    <p:animEffect transition="in" filter="dissolve">
                                      <p:cBhvr>
                                        <p:cTn id="15" dur="500"/>
                                        <p:tgtEl>
                                          <p:spTgt spid="48337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83398"/>
                                        </p:tgtEl>
                                        <p:attrNameLst>
                                          <p:attrName>style.visibility</p:attrName>
                                        </p:attrNameLst>
                                      </p:cBhvr>
                                      <p:to>
                                        <p:strVal val="visible"/>
                                      </p:to>
                                    </p:set>
                                    <p:animEffect transition="in" filter="dissolve">
                                      <p:cBhvr>
                                        <p:cTn id="18" dur="500"/>
                                        <p:tgtEl>
                                          <p:spTgt spid="48339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83430"/>
                                        </p:tgtEl>
                                        <p:attrNameLst>
                                          <p:attrName>style.visibility</p:attrName>
                                        </p:attrNameLst>
                                      </p:cBhvr>
                                      <p:to>
                                        <p:strVal val="visible"/>
                                      </p:to>
                                    </p:set>
                                    <p:animEffect transition="in" filter="dissolve">
                                      <p:cBhvr>
                                        <p:cTn id="23" dur="500"/>
                                        <p:tgtEl>
                                          <p:spTgt spid="48343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83429"/>
                                        </p:tgtEl>
                                        <p:attrNameLst>
                                          <p:attrName>style.visibility</p:attrName>
                                        </p:attrNameLst>
                                      </p:cBhvr>
                                      <p:to>
                                        <p:strVal val="visible"/>
                                      </p:to>
                                    </p:set>
                                    <p:animEffect transition="in" filter="dissolve">
                                      <p:cBhvr>
                                        <p:cTn id="26" dur="500"/>
                                        <p:tgtEl>
                                          <p:spTgt spid="48342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483424"/>
                                        </p:tgtEl>
                                        <p:attrNameLst>
                                          <p:attrName>style.visibility</p:attrName>
                                        </p:attrNameLst>
                                      </p:cBhvr>
                                      <p:to>
                                        <p:strVal val="visible"/>
                                      </p:to>
                                    </p:set>
                                    <p:animEffect transition="in" filter="dissolve">
                                      <p:cBhvr>
                                        <p:cTn id="29" dur="500"/>
                                        <p:tgtEl>
                                          <p:spTgt spid="483424"/>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83432"/>
                                        </p:tgtEl>
                                        <p:attrNameLst>
                                          <p:attrName>style.visibility</p:attrName>
                                        </p:attrNameLst>
                                      </p:cBhvr>
                                      <p:to>
                                        <p:strVal val="visible"/>
                                      </p:to>
                                    </p:set>
                                    <p:animEffect transition="in" filter="dissolve">
                                      <p:cBhvr>
                                        <p:cTn id="34" dur="500"/>
                                        <p:tgtEl>
                                          <p:spTgt spid="48343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83433"/>
                                        </p:tgtEl>
                                        <p:attrNameLst>
                                          <p:attrName>style.visibility</p:attrName>
                                        </p:attrNameLst>
                                      </p:cBhvr>
                                      <p:to>
                                        <p:strVal val="visible"/>
                                      </p:to>
                                    </p:set>
                                    <p:animEffect transition="in" filter="dissolve">
                                      <p:cBhvr>
                                        <p:cTn id="37" dur="500"/>
                                        <p:tgtEl>
                                          <p:spTgt spid="48343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83379"/>
                                        </p:tgtEl>
                                        <p:attrNameLst>
                                          <p:attrName>style.visibility</p:attrName>
                                        </p:attrNameLst>
                                      </p:cBhvr>
                                      <p:to>
                                        <p:strVal val="visible"/>
                                      </p:to>
                                    </p:set>
                                    <p:animEffect transition="in" filter="dissolve">
                                      <p:cBhvr>
                                        <p:cTn id="40" dur="500"/>
                                        <p:tgtEl>
                                          <p:spTgt spid="48337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83396"/>
                                        </p:tgtEl>
                                        <p:attrNameLst>
                                          <p:attrName>style.visibility</p:attrName>
                                        </p:attrNameLst>
                                      </p:cBhvr>
                                      <p:to>
                                        <p:strVal val="visible"/>
                                      </p:to>
                                    </p:set>
                                    <p:animEffect transition="in" filter="dissolve">
                                      <p:cBhvr>
                                        <p:cTn id="45" dur="500"/>
                                        <p:tgtEl>
                                          <p:spTgt spid="483396"/>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83431"/>
                                        </p:tgtEl>
                                        <p:attrNameLst>
                                          <p:attrName>style.visibility</p:attrName>
                                        </p:attrNameLst>
                                      </p:cBhvr>
                                      <p:to>
                                        <p:strVal val="visible"/>
                                      </p:to>
                                    </p:set>
                                    <p:animEffect transition="in" filter="dissolve">
                                      <p:cBhvr>
                                        <p:cTn id="48" dur="500"/>
                                        <p:tgtEl>
                                          <p:spTgt spid="48343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483420"/>
                                        </p:tgtEl>
                                        <p:attrNameLst>
                                          <p:attrName>style.visibility</p:attrName>
                                        </p:attrNameLst>
                                      </p:cBhvr>
                                      <p:to>
                                        <p:strVal val="visible"/>
                                      </p:to>
                                    </p:set>
                                    <p:animEffect transition="in" filter="dissolve">
                                      <p:cBhvr>
                                        <p:cTn id="51" dur="500"/>
                                        <p:tgtEl>
                                          <p:spTgt spid="483420"/>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483435"/>
                                        </p:tgtEl>
                                        <p:attrNameLst>
                                          <p:attrName>style.visibility</p:attrName>
                                        </p:attrNameLst>
                                      </p:cBhvr>
                                      <p:to>
                                        <p:strVal val="visible"/>
                                      </p:to>
                                    </p:set>
                                    <p:animEffect transition="in" filter="dissolve">
                                      <p:cBhvr>
                                        <p:cTn id="56" dur="500"/>
                                        <p:tgtEl>
                                          <p:spTgt spid="483435"/>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83434"/>
                                        </p:tgtEl>
                                        <p:attrNameLst>
                                          <p:attrName>style.visibility</p:attrName>
                                        </p:attrNameLst>
                                      </p:cBhvr>
                                      <p:to>
                                        <p:strVal val="visible"/>
                                      </p:to>
                                    </p:set>
                                    <p:animEffect transition="in" filter="dissolve">
                                      <p:cBhvr>
                                        <p:cTn id="59" dur="500"/>
                                        <p:tgtEl>
                                          <p:spTgt spid="48343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483423"/>
                                        </p:tgtEl>
                                        <p:attrNameLst>
                                          <p:attrName>style.visibility</p:attrName>
                                        </p:attrNameLst>
                                      </p:cBhvr>
                                      <p:to>
                                        <p:strVal val="visible"/>
                                      </p:to>
                                    </p:set>
                                    <p:animEffect transition="in" filter="dissolve">
                                      <p:cBhvr>
                                        <p:cTn id="62" dur="500"/>
                                        <p:tgtEl>
                                          <p:spTgt spid="483423"/>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83437"/>
                                        </p:tgtEl>
                                        <p:attrNameLst>
                                          <p:attrName>style.visibility</p:attrName>
                                        </p:attrNameLst>
                                      </p:cBhvr>
                                      <p:to>
                                        <p:strVal val="visible"/>
                                      </p:to>
                                    </p:set>
                                    <p:animEffect transition="in" filter="dissolve">
                                      <p:cBhvr>
                                        <p:cTn id="67" dur="500"/>
                                        <p:tgtEl>
                                          <p:spTgt spid="483437"/>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83436"/>
                                        </p:tgtEl>
                                        <p:attrNameLst>
                                          <p:attrName>style.visibility</p:attrName>
                                        </p:attrNameLst>
                                      </p:cBhvr>
                                      <p:to>
                                        <p:strVal val="visible"/>
                                      </p:to>
                                    </p:set>
                                    <p:animEffect transition="in" filter="dissolve">
                                      <p:cBhvr>
                                        <p:cTn id="70" dur="500"/>
                                        <p:tgtEl>
                                          <p:spTgt spid="48343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83380"/>
                                        </p:tgtEl>
                                        <p:attrNameLst>
                                          <p:attrName>style.visibility</p:attrName>
                                        </p:attrNameLst>
                                      </p:cBhvr>
                                      <p:to>
                                        <p:strVal val="visible"/>
                                      </p:to>
                                    </p:set>
                                    <p:animEffect transition="in" filter="dissolve">
                                      <p:cBhvr>
                                        <p:cTn id="73" dur="500"/>
                                        <p:tgtEl>
                                          <p:spTgt spid="483380"/>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483408"/>
                                        </p:tgtEl>
                                        <p:attrNameLst>
                                          <p:attrName>style.visibility</p:attrName>
                                        </p:attrNameLst>
                                      </p:cBhvr>
                                      <p:to>
                                        <p:strVal val="visible"/>
                                      </p:to>
                                    </p:set>
                                    <p:animEffect transition="in" filter="dissolve">
                                      <p:cBhvr>
                                        <p:cTn id="78" dur="500"/>
                                        <p:tgtEl>
                                          <p:spTgt spid="483408"/>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83395"/>
                                        </p:tgtEl>
                                        <p:attrNameLst>
                                          <p:attrName>style.visibility</p:attrName>
                                        </p:attrNameLst>
                                      </p:cBhvr>
                                      <p:to>
                                        <p:strVal val="visible"/>
                                      </p:to>
                                    </p:set>
                                    <p:animEffect transition="in" filter="dissolve">
                                      <p:cBhvr>
                                        <p:cTn id="81" dur="500"/>
                                        <p:tgtEl>
                                          <p:spTgt spid="483395"/>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83425"/>
                                        </p:tgtEl>
                                        <p:attrNameLst>
                                          <p:attrName>style.visibility</p:attrName>
                                        </p:attrNameLst>
                                      </p:cBhvr>
                                      <p:to>
                                        <p:strVal val="visible"/>
                                      </p:to>
                                    </p:set>
                                    <p:animEffect transition="in" filter="dissolve">
                                      <p:cBhvr>
                                        <p:cTn id="84" dur="500"/>
                                        <p:tgtEl>
                                          <p:spTgt spid="483425"/>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83439"/>
                                        </p:tgtEl>
                                        <p:attrNameLst>
                                          <p:attrName>style.visibility</p:attrName>
                                        </p:attrNameLst>
                                      </p:cBhvr>
                                      <p:to>
                                        <p:strVal val="visible"/>
                                      </p:to>
                                    </p:set>
                                    <p:animEffect transition="in" filter="dissolve">
                                      <p:cBhvr>
                                        <p:cTn id="89" dur="500"/>
                                        <p:tgtEl>
                                          <p:spTgt spid="48343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83438"/>
                                        </p:tgtEl>
                                        <p:attrNameLst>
                                          <p:attrName>style.visibility</p:attrName>
                                        </p:attrNameLst>
                                      </p:cBhvr>
                                      <p:to>
                                        <p:strVal val="visible"/>
                                      </p:to>
                                    </p:set>
                                    <p:animEffect transition="in" filter="dissolve">
                                      <p:cBhvr>
                                        <p:cTn id="92" dur="500"/>
                                        <p:tgtEl>
                                          <p:spTgt spid="483438"/>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83426"/>
                                        </p:tgtEl>
                                        <p:attrNameLst>
                                          <p:attrName>style.visibility</p:attrName>
                                        </p:attrNameLst>
                                      </p:cBhvr>
                                      <p:to>
                                        <p:strVal val="visible"/>
                                      </p:to>
                                    </p:set>
                                    <p:animEffect transition="in" filter="dissolve">
                                      <p:cBhvr>
                                        <p:cTn id="95" dur="500"/>
                                        <p:tgtEl>
                                          <p:spTgt spid="483426"/>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483441"/>
                                        </p:tgtEl>
                                        <p:attrNameLst>
                                          <p:attrName>style.visibility</p:attrName>
                                        </p:attrNameLst>
                                      </p:cBhvr>
                                      <p:to>
                                        <p:strVal val="visible"/>
                                      </p:to>
                                    </p:set>
                                    <p:animEffect transition="in" filter="dissolve">
                                      <p:cBhvr>
                                        <p:cTn id="100" dur="500"/>
                                        <p:tgtEl>
                                          <p:spTgt spid="483441"/>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483440"/>
                                        </p:tgtEl>
                                        <p:attrNameLst>
                                          <p:attrName>style.visibility</p:attrName>
                                        </p:attrNameLst>
                                      </p:cBhvr>
                                      <p:to>
                                        <p:strVal val="visible"/>
                                      </p:to>
                                    </p:set>
                                    <p:animEffect transition="in" filter="dissolve">
                                      <p:cBhvr>
                                        <p:cTn id="103" dur="500"/>
                                        <p:tgtEl>
                                          <p:spTgt spid="48344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483421"/>
                                        </p:tgtEl>
                                        <p:attrNameLst>
                                          <p:attrName>style.visibility</p:attrName>
                                        </p:attrNameLst>
                                      </p:cBhvr>
                                      <p:to>
                                        <p:strVal val="visible"/>
                                      </p:to>
                                    </p:set>
                                    <p:animEffect transition="in" filter="dissolve">
                                      <p:cBhvr>
                                        <p:cTn id="106" dur="500"/>
                                        <p:tgtEl>
                                          <p:spTgt spid="483421"/>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483446"/>
                                        </p:tgtEl>
                                        <p:attrNameLst>
                                          <p:attrName>style.visibility</p:attrName>
                                        </p:attrNameLst>
                                      </p:cBhvr>
                                      <p:to>
                                        <p:strVal val="visible"/>
                                      </p:to>
                                    </p:set>
                                    <p:animEffect transition="in" filter="dissolve">
                                      <p:cBhvr>
                                        <p:cTn id="111" dur="500"/>
                                        <p:tgtEl>
                                          <p:spTgt spid="48344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483444"/>
                                        </p:tgtEl>
                                        <p:attrNameLst>
                                          <p:attrName>style.visibility</p:attrName>
                                        </p:attrNameLst>
                                      </p:cBhvr>
                                      <p:to>
                                        <p:strVal val="visible"/>
                                      </p:to>
                                    </p:set>
                                    <p:animEffect transition="in" filter="dissolve">
                                      <p:cBhvr>
                                        <p:cTn id="114" dur="500"/>
                                        <p:tgtEl>
                                          <p:spTgt spid="483444"/>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483443"/>
                                        </p:tgtEl>
                                        <p:attrNameLst>
                                          <p:attrName>style.visibility</p:attrName>
                                        </p:attrNameLst>
                                      </p:cBhvr>
                                      <p:to>
                                        <p:strVal val="visible"/>
                                      </p:to>
                                    </p:set>
                                    <p:animEffect transition="in" filter="dissolve">
                                      <p:cBhvr>
                                        <p:cTn id="117" dur="500"/>
                                        <p:tgtEl>
                                          <p:spTgt spid="483443"/>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483449"/>
                                        </p:tgtEl>
                                        <p:attrNameLst>
                                          <p:attrName>style.visibility</p:attrName>
                                        </p:attrNameLst>
                                      </p:cBhvr>
                                      <p:to>
                                        <p:strVal val="visible"/>
                                      </p:to>
                                    </p:set>
                                    <p:animEffect transition="in" filter="dissolve">
                                      <p:cBhvr>
                                        <p:cTn id="122" dur="500"/>
                                        <p:tgtEl>
                                          <p:spTgt spid="483449"/>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483448"/>
                                        </p:tgtEl>
                                        <p:attrNameLst>
                                          <p:attrName>style.visibility</p:attrName>
                                        </p:attrNameLst>
                                      </p:cBhvr>
                                      <p:to>
                                        <p:strVal val="visible"/>
                                      </p:to>
                                    </p:set>
                                    <p:animEffect transition="in" filter="dissolve">
                                      <p:cBhvr>
                                        <p:cTn id="125" dur="500"/>
                                        <p:tgtEl>
                                          <p:spTgt spid="483448"/>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483447"/>
                                        </p:tgtEl>
                                        <p:attrNameLst>
                                          <p:attrName>style.visibility</p:attrName>
                                        </p:attrNameLst>
                                      </p:cBhvr>
                                      <p:to>
                                        <p:strVal val="visible"/>
                                      </p:to>
                                    </p:set>
                                    <p:animEffect transition="in" filter="dissolve">
                                      <p:cBhvr>
                                        <p:cTn id="128" dur="500"/>
                                        <p:tgtEl>
                                          <p:spTgt spid="483447"/>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483404"/>
                                        </p:tgtEl>
                                        <p:attrNameLst>
                                          <p:attrName>style.visibility</p:attrName>
                                        </p:attrNameLst>
                                      </p:cBhvr>
                                      <p:to>
                                        <p:strVal val="visible"/>
                                      </p:to>
                                    </p:set>
                                    <p:animEffect transition="in" filter="dissolve">
                                      <p:cBhvr>
                                        <p:cTn id="133" dur="500"/>
                                        <p:tgtEl>
                                          <p:spTgt spid="483404"/>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483405"/>
                                        </p:tgtEl>
                                        <p:attrNameLst>
                                          <p:attrName>style.visibility</p:attrName>
                                        </p:attrNameLst>
                                      </p:cBhvr>
                                      <p:to>
                                        <p:strVal val="visible"/>
                                      </p:to>
                                    </p:set>
                                    <p:animEffect transition="in" filter="dissolve">
                                      <p:cBhvr>
                                        <p:cTn id="136" dur="500"/>
                                        <p:tgtEl>
                                          <p:spTgt spid="483405"/>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483406"/>
                                        </p:tgtEl>
                                        <p:attrNameLst>
                                          <p:attrName>style.visibility</p:attrName>
                                        </p:attrNameLst>
                                      </p:cBhvr>
                                      <p:to>
                                        <p:strVal val="visible"/>
                                      </p:to>
                                    </p:set>
                                    <p:animEffect transition="in" filter="dissolve">
                                      <p:cBhvr>
                                        <p:cTn id="139" dur="500"/>
                                        <p:tgtEl>
                                          <p:spTgt spid="483406"/>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483407"/>
                                        </p:tgtEl>
                                        <p:attrNameLst>
                                          <p:attrName>style.visibility</p:attrName>
                                        </p:attrNameLst>
                                      </p:cBhvr>
                                      <p:to>
                                        <p:strVal val="visible"/>
                                      </p:to>
                                    </p:set>
                                    <p:animEffect transition="in" filter="dissolve">
                                      <p:cBhvr>
                                        <p:cTn id="142" dur="500"/>
                                        <p:tgtEl>
                                          <p:spTgt spid="483407"/>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483452"/>
                                        </p:tgtEl>
                                        <p:attrNameLst>
                                          <p:attrName>style.visibility</p:attrName>
                                        </p:attrNameLst>
                                      </p:cBhvr>
                                      <p:to>
                                        <p:strVal val="visible"/>
                                      </p:to>
                                    </p:set>
                                    <p:animEffect transition="in" filter="dissolve">
                                      <p:cBhvr>
                                        <p:cTn id="147" dur="500"/>
                                        <p:tgtEl>
                                          <p:spTgt spid="483452"/>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483451"/>
                                        </p:tgtEl>
                                        <p:attrNameLst>
                                          <p:attrName>style.visibility</p:attrName>
                                        </p:attrNameLst>
                                      </p:cBhvr>
                                      <p:to>
                                        <p:strVal val="visible"/>
                                      </p:to>
                                    </p:set>
                                    <p:animEffect transition="in" filter="dissolve">
                                      <p:cBhvr>
                                        <p:cTn id="150" dur="500"/>
                                        <p:tgtEl>
                                          <p:spTgt spid="483451"/>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483450"/>
                                        </p:tgtEl>
                                        <p:attrNameLst>
                                          <p:attrName>style.visibility</p:attrName>
                                        </p:attrNameLst>
                                      </p:cBhvr>
                                      <p:to>
                                        <p:strVal val="visible"/>
                                      </p:to>
                                    </p:set>
                                    <p:animEffect transition="in" filter="dissolve">
                                      <p:cBhvr>
                                        <p:cTn id="153" dur="500"/>
                                        <p:tgtEl>
                                          <p:spTgt spid="483450"/>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grpId="0" nodeType="clickEffect">
                                  <p:stCondLst>
                                    <p:cond delay="0"/>
                                  </p:stCondLst>
                                  <p:childTnLst>
                                    <p:set>
                                      <p:cBhvr>
                                        <p:cTn id="157" dur="1" fill="hold">
                                          <p:stCondLst>
                                            <p:cond delay="0"/>
                                          </p:stCondLst>
                                        </p:cTn>
                                        <p:tgtEl>
                                          <p:spTgt spid="483455"/>
                                        </p:tgtEl>
                                        <p:attrNameLst>
                                          <p:attrName>style.visibility</p:attrName>
                                        </p:attrNameLst>
                                      </p:cBhvr>
                                      <p:to>
                                        <p:strVal val="visible"/>
                                      </p:to>
                                    </p:set>
                                    <p:animEffect transition="in" filter="dissolve">
                                      <p:cBhvr>
                                        <p:cTn id="158" dur="500"/>
                                        <p:tgtEl>
                                          <p:spTgt spid="483455"/>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483454"/>
                                        </p:tgtEl>
                                        <p:attrNameLst>
                                          <p:attrName>style.visibility</p:attrName>
                                        </p:attrNameLst>
                                      </p:cBhvr>
                                      <p:to>
                                        <p:strVal val="visible"/>
                                      </p:to>
                                    </p:set>
                                    <p:animEffect transition="in" filter="dissolve">
                                      <p:cBhvr>
                                        <p:cTn id="161" dur="500"/>
                                        <p:tgtEl>
                                          <p:spTgt spid="483454"/>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483453"/>
                                        </p:tgtEl>
                                        <p:attrNameLst>
                                          <p:attrName>style.visibility</p:attrName>
                                        </p:attrNameLst>
                                      </p:cBhvr>
                                      <p:to>
                                        <p:strVal val="visible"/>
                                      </p:to>
                                    </p:set>
                                    <p:animEffect transition="in" filter="dissolve">
                                      <p:cBhvr>
                                        <p:cTn id="164" dur="500"/>
                                        <p:tgtEl>
                                          <p:spTgt spid="483453"/>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483477"/>
                                        </p:tgtEl>
                                        <p:attrNameLst>
                                          <p:attrName>style.visibility</p:attrName>
                                        </p:attrNameLst>
                                      </p:cBhvr>
                                      <p:to>
                                        <p:strVal val="visible"/>
                                      </p:to>
                                    </p:set>
                                    <p:animEffect transition="in" filter="dissolve">
                                      <p:cBhvr>
                                        <p:cTn id="169" dur="500"/>
                                        <p:tgtEl>
                                          <p:spTgt spid="483477"/>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483476"/>
                                        </p:tgtEl>
                                        <p:attrNameLst>
                                          <p:attrName>style.visibility</p:attrName>
                                        </p:attrNameLst>
                                      </p:cBhvr>
                                      <p:to>
                                        <p:strVal val="visible"/>
                                      </p:to>
                                    </p:set>
                                    <p:animEffect transition="in" filter="dissolve">
                                      <p:cBhvr>
                                        <p:cTn id="172" dur="500"/>
                                        <p:tgtEl>
                                          <p:spTgt spid="483476"/>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483427"/>
                                        </p:tgtEl>
                                        <p:attrNameLst>
                                          <p:attrName>style.visibility</p:attrName>
                                        </p:attrNameLst>
                                      </p:cBhvr>
                                      <p:to>
                                        <p:strVal val="visible"/>
                                      </p:to>
                                    </p:set>
                                    <p:animEffect transition="in" filter="dissolve">
                                      <p:cBhvr>
                                        <p:cTn id="175" dur="500"/>
                                        <p:tgtEl>
                                          <p:spTgt spid="483427"/>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483480"/>
                                        </p:tgtEl>
                                        <p:attrNameLst>
                                          <p:attrName>style.visibility</p:attrName>
                                        </p:attrNameLst>
                                      </p:cBhvr>
                                      <p:to>
                                        <p:strVal val="visible"/>
                                      </p:to>
                                    </p:set>
                                    <p:animEffect transition="in" filter="dissolve">
                                      <p:cBhvr>
                                        <p:cTn id="180" dur="500"/>
                                        <p:tgtEl>
                                          <p:spTgt spid="483480"/>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483478"/>
                                        </p:tgtEl>
                                        <p:attrNameLst>
                                          <p:attrName>style.visibility</p:attrName>
                                        </p:attrNameLst>
                                      </p:cBhvr>
                                      <p:to>
                                        <p:strVal val="visible"/>
                                      </p:to>
                                    </p:set>
                                    <p:animEffect transition="in" filter="dissolve">
                                      <p:cBhvr>
                                        <p:cTn id="183" dur="500"/>
                                        <p:tgtEl>
                                          <p:spTgt spid="483478"/>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483479"/>
                                        </p:tgtEl>
                                        <p:attrNameLst>
                                          <p:attrName>style.visibility</p:attrName>
                                        </p:attrNameLst>
                                      </p:cBhvr>
                                      <p:to>
                                        <p:strVal val="visible"/>
                                      </p:to>
                                    </p:set>
                                    <p:animEffect transition="in" filter="dissolve">
                                      <p:cBhvr>
                                        <p:cTn id="186" dur="500"/>
                                        <p:tgtEl>
                                          <p:spTgt spid="483479"/>
                                        </p:tgtEl>
                                      </p:cBhvr>
                                    </p:animEffect>
                                  </p:childTnLst>
                                </p:cTn>
                              </p:par>
                            </p:childTnLst>
                          </p:cTn>
                        </p:par>
                      </p:childTnLst>
                    </p:cTn>
                  </p:par>
                  <p:par>
                    <p:cTn id="187" fill="hold">
                      <p:stCondLst>
                        <p:cond delay="indefinite"/>
                      </p:stCondLst>
                      <p:childTnLst>
                        <p:par>
                          <p:cTn id="188" fill="hold">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483481"/>
                                        </p:tgtEl>
                                        <p:attrNameLst>
                                          <p:attrName>style.visibility</p:attrName>
                                        </p:attrNameLst>
                                      </p:cBhvr>
                                      <p:to>
                                        <p:strVal val="visible"/>
                                      </p:to>
                                    </p:set>
                                    <p:animEffect transition="in" filter="dissolve">
                                      <p:cBhvr>
                                        <p:cTn id="191" dur="500"/>
                                        <p:tgtEl>
                                          <p:spTgt spid="483481"/>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483482"/>
                                        </p:tgtEl>
                                        <p:attrNameLst>
                                          <p:attrName>style.visibility</p:attrName>
                                        </p:attrNameLst>
                                      </p:cBhvr>
                                      <p:to>
                                        <p:strVal val="visible"/>
                                      </p:to>
                                    </p:set>
                                    <p:animEffect transition="in" filter="dissolve">
                                      <p:cBhvr>
                                        <p:cTn id="194" dur="500"/>
                                        <p:tgtEl>
                                          <p:spTgt spid="483482"/>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483483"/>
                                        </p:tgtEl>
                                        <p:attrNameLst>
                                          <p:attrName>style.visibility</p:attrName>
                                        </p:attrNameLst>
                                      </p:cBhvr>
                                      <p:to>
                                        <p:strVal val="visible"/>
                                      </p:to>
                                    </p:set>
                                    <p:animEffect transition="in" filter="dissolve">
                                      <p:cBhvr>
                                        <p:cTn id="197" dur="500"/>
                                        <p:tgtEl>
                                          <p:spTgt spid="483483"/>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grpId="0" nodeType="clickEffect">
                                  <p:stCondLst>
                                    <p:cond delay="0"/>
                                  </p:stCondLst>
                                  <p:childTnLst>
                                    <p:set>
                                      <p:cBhvr>
                                        <p:cTn id="201" dur="1" fill="hold">
                                          <p:stCondLst>
                                            <p:cond delay="0"/>
                                          </p:stCondLst>
                                        </p:cTn>
                                        <p:tgtEl>
                                          <p:spTgt spid="483484"/>
                                        </p:tgtEl>
                                        <p:attrNameLst>
                                          <p:attrName>style.visibility</p:attrName>
                                        </p:attrNameLst>
                                      </p:cBhvr>
                                      <p:to>
                                        <p:strVal val="visible"/>
                                      </p:to>
                                    </p:set>
                                    <p:animEffect transition="in" filter="dissolve">
                                      <p:cBhvr>
                                        <p:cTn id="202" dur="500"/>
                                        <p:tgtEl>
                                          <p:spTgt spid="483484"/>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483485"/>
                                        </p:tgtEl>
                                        <p:attrNameLst>
                                          <p:attrName>style.visibility</p:attrName>
                                        </p:attrNameLst>
                                      </p:cBhvr>
                                      <p:to>
                                        <p:strVal val="visible"/>
                                      </p:to>
                                    </p:set>
                                    <p:animEffect transition="in" filter="dissolve">
                                      <p:cBhvr>
                                        <p:cTn id="205" dur="500"/>
                                        <p:tgtEl>
                                          <p:spTgt spid="483485"/>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483486"/>
                                        </p:tgtEl>
                                        <p:attrNameLst>
                                          <p:attrName>style.visibility</p:attrName>
                                        </p:attrNameLst>
                                      </p:cBhvr>
                                      <p:to>
                                        <p:strVal val="visible"/>
                                      </p:to>
                                    </p:set>
                                    <p:animEffect transition="in" filter="dissolve">
                                      <p:cBhvr>
                                        <p:cTn id="208" dur="500"/>
                                        <p:tgtEl>
                                          <p:spTgt spid="483486"/>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483487"/>
                                        </p:tgtEl>
                                        <p:attrNameLst>
                                          <p:attrName>style.visibility</p:attrName>
                                        </p:attrNameLst>
                                      </p:cBhvr>
                                      <p:to>
                                        <p:strVal val="visible"/>
                                      </p:to>
                                    </p:set>
                                    <p:animEffect transition="in" filter="dissolve">
                                      <p:cBhvr>
                                        <p:cTn id="213" dur="500"/>
                                        <p:tgtEl>
                                          <p:spTgt spid="483487"/>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483488"/>
                                        </p:tgtEl>
                                        <p:attrNameLst>
                                          <p:attrName>style.visibility</p:attrName>
                                        </p:attrNameLst>
                                      </p:cBhvr>
                                      <p:to>
                                        <p:strVal val="visible"/>
                                      </p:to>
                                    </p:set>
                                    <p:animEffect transition="in" filter="dissolve">
                                      <p:cBhvr>
                                        <p:cTn id="216" dur="500"/>
                                        <p:tgtEl>
                                          <p:spTgt spid="483488"/>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483489"/>
                                        </p:tgtEl>
                                        <p:attrNameLst>
                                          <p:attrName>style.visibility</p:attrName>
                                        </p:attrNameLst>
                                      </p:cBhvr>
                                      <p:to>
                                        <p:strVal val="visible"/>
                                      </p:to>
                                    </p:set>
                                    <p:animEffect transition="in" filter="dissolve">
                                      <p:cBhvr>
                                        <p:cTn id="219" dur="500"/>
                                        <p:tgtEl>
                                          <p:spTgt spid="483489"/>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483462"/>
                                        </p:tgtEl>
                                        <p:attrNameLst>
                                          <p:attrName>style.visibility</p:attrName>
                                        </p:attrNameLst>
                                      </p:cBhvr>
                                      <p:to>
                                        <p:strVal val="visible"/>
                                      </p:to>
                                    </p:set>
                                    <p:animEffect transition="in" filter="dissolve">
                                      <p:cBhvr>
                                        <p:cTn id="224" dur="500"/>
                                        <p:tgtEl>
                                          <p:spTgt spid="483462"/>
                                        </p:tgtEl>
                                      </p:cBhvr>
                                    </p:animEffect>
                                  </p:childTnLst>
                                </p:cTn>
                              </p:par>
                              <p:par>
                                <p:cTn id="225" presetID="9" presetClass="entr" presetSubtype="0" fill="hold" grpId="0" nodeType="withEffect">
                                  <p:stCondLst>
                                    <p:cond delay="0"/>
                                  </p:stCondLst>
                                  <p:childTnLst>
                                    <p:set>
                                      <p:cBhvr>
                                        <p:cTn id="226" dur="1" fill="hold">
                                          <p:stCondLst>
                                            <p:cond delay="0"/>
                                          </p:stCondLst>
                                        </p:cTn>
                                        <p:tgtEl>
                                          <p:spTgt spid="483461"/>
                                        </p:tgtEl>
                                        <p:attrNameLst>
                                          <p:attrName>style.visibility</p:attrName>
                                        </p:attrNameLst>
                                      </p:cBhvr>
                                      <p:to>
                                        <p:strVal val="visible"/>
                                      </p:to>
                                    </p:set>
                                    <p:animEffect transition="in" filter="dissolve">
                                      <p:cBhvr>
                                        <p:cTn id="227" dur="500"/>
                                        <p:tgtEl>
                                          <p:spTgt spid="483461"/>
                                        </p:tgtEl>
                                      </p:cBhvr>
                                    </p:animEffect>
                                  </p:childTnLst>
                                </p:cTn>
                              </p:par>
                              <p:par>
                                <p:cTn id="228" presetID="9" presetClass="entr" presetSubtype="0" fill="hold" grpId="0" nodeType="withEffect">
                                  <p:stCondLst>
                                    <p:cond delay="0"/>
                                  </p:stCondLst>
                                  <p:childTnLst>
                                    <p:set>
                                      <p:cBhvr>
                                        <p:cTn id="229" dur="1" fill="hold">
                                          <p:stCondLst>
                                            <p:cond delay="0"/>
                                          </p:stCondLst>
                                        </p:cTn>
                                        <p:tgtEl>
                                          <p:spTgt spid="483428"/>
                                        </p:tgtEl>
                                        <p:attrNameLst>
                                          <p:attrName>style.visibility</p:attrName>
                                        </p:attrNameLst>
                                      </p:cBhvr>
                                      <p:to>
                                        <p:strVal val="visible"/>
                                      </p:to>
                                    </p:set>
                                    <p:animEffect transition="in" filter="dissolve">
                                      <p:cBhvr>
                                        <p:cTn id="230" dur="500"/>
                                        <p:tgtEl>
                                          <p:spTgt spid="483428"/>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483463"/>
                                        </p:tgtEl>
                                        <p:attrNameLst>
                                          <p:attrName>style.visibility</p:attrName>
                                        </p:attrNameLst>
                                      </p:cBhvr>
                                      <p:to>
                                        <p:strVal val="visible"/>
                                      </p:to>
                                    </p:set>
                                    <p:animEffect transition="in" filter="dissolve">
                                      <p:cBhvr>
                                        <p:cTn id="235" dur="500"/>
                                        <p:tgtEl>
                                          <p:spTgt spid="483463"/>
                                        </p:tgtEl>
                                      </p:cBhvr>
                                    </p:animEffect>
                                  </p:childTnLst>
                                </p:cTn>
                              </p:par>
                              <p:par>
                                <p:cTn id="236" presetID="9" presetClass="entr" presetSubtype="0" fill="hold" grpId="0" nodeType="withEffect">
                                  <p:stCondLst>
                                    <p:cond delay="0"/>
                                  </p:stCondLst>
                                  <p:childTnLst>
                                    <p:set>
                                      <p:cBhvr>
                                        <p:cTn id="237" dur="1" fill="hold">
                                          <p:stCondLst>
                                            <p:cond delay="0"/>
                                          </p:stCondLst>
                                        </p:cTn>
                                        <p:tgtEl>
                                          <p:spTgt spid="483464"/>
                                        </p:tgtEl>
                                        <p:attrNameLst>
                                          <p:attrName>style.visibility</p:attrName>
                                        </p:attrNameLst>
                                      </p:cBhvr>
                                      <p:to>
                                        <p:strVal val="visible"/>
                                      </p:to>
                                    </p:set>
                                    <p:animEffect transition="in" filter="dissolve">
                                      <p:cBhvr>
                                        <p:cTn id="238" dur="500"/>
                                        <p:tgtEl>
                                          <p:spTgt spid="483464"/>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483469"/>
                                        </p:tgtEl>
                                        <p:attrNameLst>
                                          <p:attrName>style.visibility</p:attrName>
                                        </p:attrNameLst>
                                      </p:cBhvr>
                                      <p:to>
                                        <p:strVal val="visible"/>
                                      </p:to>
                                    </p:set>
                                    <p:animEffect transition="in" filter="dissolve">
                                      <p:cBhvr>
                                        <p:cTn id="241" dur="500"/>
                                        <p:tgtEl>
                                          <p:spTgt spid="483469"/>
                                        </p:tgtEl>
                                      </p:cBhvr>
                                    </p:animEffect>
                                  </p:childTnLst>
                                </p:cTn>
                              </p:par>
                            </p:childTnLst>
                          </p:cTn>
                        </p:par>
                      </p:childTnLst>
                    </p:cTn>
                  </p:par>
                  <p:par>
                    <p:cTn id="242" fill="hold">
                      <p:stCondLst>
                        <p:cond delay="indefinite"/>
                      </p:stCondLst>
                      <p:childTnLst>
                        <p:par>
                          <p:cTn id="243" fill="hold">
                            <p:stCondLst>
                              <p:cond delay="0"/>
                            </p:stCondLst>
                            <p:childTnLst>
                              <p:par>
                                <p:cTn id="244" presetID="9" presetClass="entr" presetSubtype="0" fill="hold" grpId="0" nodeType="clickEffect">
                                  <p:stCondLst>
                                    <p:cond delay="0"/>
                                  </p:stCondLst>
                                  <p:childTnLst>
                                    <p:set>
                                      <p:cBhvr>
                                        <p:cTn id="245" dur="1" fill="hold">
                                          <p:stCondLst>
                                            <p:cond delay="0"/>
                                          </p:stCondLst>
                                        </p:cTn>
                                        <p:tgtEl>
                                          <p:spTgt spid="483470"/>
                                        </p:tgtEl>
                                        <p:attrNameLst>
                                          <p:attrName>style.visibility</p:attrName>
                                        </p:attrNameLst>
                                      </p:cBhvr>
                                      <p:to>
                                        <p:strVal val="visible"/>
                                      </p:to>
                                    </p:set>
                                    <p:animEffect transition="in" filter="dissolve">
                                      <p:cBhvr>
                                        <p:cTn id="246" dur="500"/>
                                        <p:tgtEl>
                                          <p:spTgt spid="483470"/>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483471"/>
                                        </p:tgtEl>
                                        <p:attrNameLst>
                                          <p:attrName>style.visibility</p:attrName>
                                        </p:attrNameLst>
                                      </p:cBhvr>
                                      <p:to>
                                        <p:strVal val="visible"/>
                                      </p:to>
                                    </p:set>
                                    <p:animEffect transition="in" filter="dissolve">
                                      <p:cBhvr>
                                        <p:cTn id="249" dur="500"/>
                                        <p:tgtEl>
                                          <p:spTgt spid="483471"/>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483472"/>
                                        </p:tgtEl>
                                        <p:attrNameLst>
                                          <p:attrName>style.visibility</p:attrName>
                                        </p:attrNameLst>
                                      </p:cBhvr>
                                      <p:to>
                                        <p:strVal val="visible"/>
                                      </p:to>
                                    </p:set>
                                    <p:animEffect transition="in" filter="dissolve">
                                      <p:cBhvr>
                                        <p:cTn id="252" dur="500"/>
                                        <p:tgtEl>
                                          <p:spTgt spid="483472"/>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ntr" presetSubtype="0" fill="hold" grpId="0" nodeType="clickEffect">
                                  <p:stCondLst>
                                    <p:cond delay="0"/>
                                  </p:stCondLst>
                                  <p:childTnLst>
                                    <p:set>
                                      <p:cBhvr>
                                        <p:cTn id="256" dur="1" fill="hold">
                                          <p:stCondLst>
                                            <p:cond delay="0"/>
                                          </p:stCondLst>
                                        </p:cTn>
                                        <p:tgtEl>
                                          <p:spTgt spid="483473"/>
                                        </p:tgtEl>
                                        <p:attrNameLst>
                                          <p:attrName>style.visibility</p:attrName>
                                        </p:attrNameLst>
                                      </p:cBhvr>
                                      <p:to>
                                        <p:strVal val="visible"/>
                                      </p:to>
                                    </p:set>
                                    <p:animEffect transition="in" filter="dissolve">
                                      <p:cBhvr>
                                        <p:cTn id="257" dur="500"/>
                                        <p:tgtEl>
                                          <p:spTgt spid="483473"/>
                                        </p:tgtEl>
                                      </p:cBhvr>
                                    </p:animEffect>
                                  </p:childTnLst>
                                </p:cTn>
                              </p:par>
                              <p:par>
                                <p:cTn id="258" presetID="9" presetClass="entr" presetSubtype="0" fill="hold" grpId="0" nodeType="withEffect">
                                  <p:stCondLst>
                                    <p:cond delay="0"/>
                                  </p:stCondLst>
                                  <p:childTnLst>
                                    <p:set>
                                      <p:cBhvr>
                                        <p:cTn id="259" dur="1" fill="hold">
                                          <p:stCondLst>
                                            <p:cond delay="0"/>
                                          </p:stCondLst>
                                        </p:cTn>
                                        <p:tgtEl>
                                          <p:spTgt spid="483474"/>
                                        </p:tgtEl>
                                        <p:attrNameLst>
                                          <p:attrName>style.visibility</p:attrName>
                                        </p:attrNameLst>
                                      </p:cBhvr>
                                      <p:to>
                                        <p:strVal val="visible"/>
                                      </p:to>
                                    </p:set>
                                    <p:animEffect transition="in" filter="dissolve">
                                      <p:cBhvr>
                                        <p:cTn id="260" dur="500"/>
                                        <p:tgtEl>
                                          <p:spTgt spid="483474"/>
                                        </p:tgtEl>
                                      </p:cBhvr>
                                    </p:animEffect>
                                  </p:childTnLst>
                                </p:cTn>
                              </p:par>
                              <p:par>
                                <p:cTn id="261" presetID="9" presetClass="entr" presetSubtype="0" fill="hold" grpId="0" nodeType="withEffect">
                                  <p:stCondLst>
                                    <p:cond delay="0"/>
                                  </p:stCondLst>
                                  <p:childTnLst>
                                    <p:set>
                                      <p:cBhvr>
                                        <p:cTn id="262" dur="1" fill="hold">
                                          <p:stCondLst>
                                            <p:cond delay="0"/>
                                          </p:stCondLst>
                                        </p:cTn>
                                        <p:tgtEl>
                                          <p:spTgt spid="483475"/>
                                        </p:tgtEl>
                                        <p:attrNameLst>
                                          <p:attrName>style.visibility</p:attrName>
                                        </p:attrNameLst>
                                      </p:cBhvr>
                                      <p:to>
                                        <p:strVal val="visible"/>
                                      </p:to>
                                    </p:set>
                                    <p:animEffect transition="in" filter="dissolve">
                                      <p:cBhvr>
                                        <p:cTn id="263" dur="500"/>
                                        <p:tgtEl>
                                          <p:spTgt spid="483475"/>
                                        </p:tgtEl>
                                      </p:cBhvr>
                                    </p:animEffect>
                                  </p:childTnLst>
                                </p:cTn>
                              </p:par>
                            </p:childTnLst>
                          </p:cTn>
                        </p:par>
                      </p:childTnLst>
                    </p:cTn>
                  </p:par>
                  <p:par>
                    <p:cTn id="264" fill="hold">
                      <p:stCondLst>
                        <p:cond delay="indefinite"/>
                      </p:stCondLst>
                      <p:childTnLst>
                        <p:par>
                          <p:cTn id="265" fill="hold">
                            <p:stCondLst>
                              <p:cond delay="0"/>
                            </p:stCondLst>
                            <p:childTnLst>
                              <p:par>
                                <p:cTn id="266" presetID="9" presetClass="entr" presetSubtype="0" fill="hold" grpId="0" nodeType="clickEffect">
                                  <p:stCondLst>
                                    <p:cond delay="0"/>
                                  </p:stCondLst>
                                  <p:childTnLst>
                                    <p:set>
                                      <p:cBhvr>
                                        <p:cTn id="267" dur="1" fill="hold">
                                          <p:stCondLst>
                                            <p:cond delay="0"/>
                                          </p:stCondLst>
                                        </p:cTn>
                                        <p:tgtEl>
                                          <p:spTgt spid="483390"/>
                                        </p:tgtEl>
                                        <p:attrNameLst>
                                          <p:attrName>style.visibility</p:attrName>
                                        </p:attrNameLst>
                                      </p:cBhvr>
                                      <p:to>
                                        <p:strVal val="visible"/>
                                      </p:to>
                                    </p:set>
                                    <p:animEffect transition="in" filter="dissolve">
                                      <p:cBhvr>
                                        <p:cTn id="268" dur="500"/>
                                        <p:tgtEl>
                                          <p:spTgt spid="483390"/>
                                        </p:tgtEl>
                                      </p:cBhvr>
                                    </p:animEffect>
                                  </p:childTnLst>
                                </p:cTn>
                              </p:par>
                              <p:par>
                                <p:cTn id="269" presetID="9" presetClass="entr" presetSubtype="0" fill="hold" grpId="0" nodeType="withEffect">
                                  <p:stCondLst>
                                    <p:cond delay="0"/>
                                  </p:stCondLst>
                                  <p:childTnLst>
                                    <p:set>
                                      <p:cBhvr>
                                        <p:cTn id="270" dur="1" fill="hold">
                                          <p:stCondLst>
                                            <p:cond delay="0"/>
                                          </p:stCondLst>
                                        </p:cTn>
                                        <p:tgtEl>
                                          <p:spTgt spid="483456"/>
                                        </p:tgtEl>
                                        <p:attrNameLst>
                                          <p:attrName>style.visibility</p:attrName>
                                        </p:attrNameLst>
                                      </p:cBhvr>
                                      <p:to>
                                        <p:strVal val="visible"/>
                                      </p:to>
                                    </p:set>
                                    <p:animEffect transition="in" filter="dissolve">
                                      <p:cBhvr>
                                        <p:cTn id="271" dur="500"/>
                                        <p:tgtEl>
                                          <p:spTgt spid="483456"/>
                                        </p:tgtEl>
                                      </p:cBhvr>
                                    </p:animEffect>
                                  </p:childTnLst>
                                </p:cTn>
                              </p:par>
                              <p:par>
                                <p:cTn id="272" presetID="9" presetClass="entr" presetSubtype="0" fill="hold" grpId="0" nodeType="withEffect">
                                  <p:stCondLst>
                                    <p:cond delay="0"/>
                                  </p:stCondLst>
                                  <p:childTnLst>
                                    <p:set>
                                      <p:cBhvr>
                                        <p:cTn id="273" dur="1" fill="hold">
                                          <p:stCondLst>
                                            <p:cond delay="0"/>
                                          </p:stCondLst>
                                        </p:cTn>
                                        <p:tgtEl>
                                          <p:spTgt spid="483422"/>
                                        </p:tgtEl>
                                        <p:attrNameLst>
                                          <p:attrName>style.visibility</p:attrName>
                                        </p:attrNameLst>
                                      </p:cBhvr>
                                      <p:to>
                                        <p:strVal val="visible"/>
                                      </p:to>
                                    </p:set>
                                    <p:animEffect transition="in" filter="dissolve">
                                      <p:cBhvr>
                                        <p:cTn id="274" dur="500"/>
                                        <p:tgtEl>
                                          <p:spTgt spid="483422"/>
                                        </p:tgtEl>
                                      </p:cBhvr>
                                    </p:animEffect>
                                  </p:childTnLst>
                                </p:cTn>
                              </p:par>
                            </p:childTnLst>
                          </p:cTn>
                        </p:par>
                      </p:childTnLst>
                    </p:cTn>
                  </p:par>
                  <p:par>
                    <p:cTn id="275" fill="hold">
                      <p:stCondLst>
                        <p:cond delay="indefinite"/>
                      </p:stCondLst>
                      <p:childTnLst>
                        <p:par>
                          <p:cTn id="276" fill="hold">
                            <p:stCondLst>
                              <p:cond delay="0"/>
                            </p:stCondLst>
                            <p:childTnLst>
                              <p:par>
                                <p:cTn id="277" presetID="9" presetClass="entr" presetSubtype="0" fill="hold" grpId="0" nodeType="clickEffect">
                                  <p:stCondLst>
                                    <p:cond delay="0"/>
                                  </p:stCondLst>
                                  <p:childTnLst>
                                    <p:set>
                                      <p:cBhvr>
                                        <p:cTn id="278" dur="1" fill="hold">
                                          <p:stCondLst>
                                            <p:cond delay="0"/>
                                          </p:stCondLst>
                                        </p:cTn>
                                        <p:tgtEl>
                                          <p:spTgt spid="483457"/>
                                        </p:tgtEl>
                                        <p:attrNameLst>
                                          <p:attrName>style.visibility</p:attrName>
                                        </p:attrNameLst>
                                      </p:cBhvr>
                                      <p:to>
                                        <p:strVal val="visible"/>
                                      </p:to>
                                    </p:set>
                                    <p:animEffect transition="in" filter="dissolve">
                                      <p:cBhvr>
                                        <p:cTn id="279" dur="500"/>
                                        <p:tgtEl>
                                          <p:spTgt spid="483457"/>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483459"/>
                                        </p:tgtEl>
                                        <p:attrNameLst>
                                          <p:attrName>style.visibility</p:attrName>
                                        </p:attrNameLst>
                                      </p:cBhvr>
                                      <p:to>
                                        <p:strVal val="visible"/>
                                      </p:to>
                                    </p:set>
                                    <p:animEffect transition="in" filter="dissolve">
                                      <p:cBhvr>
                                        <p:cTn id="282" dur="500"/>
                                        <p:tgtEl>
                                          <p:spTgt spid="483459"/>
                                        </p:tgtEl>
                                      </p:cBhvr>
                                    </p:animEffect>
                                  </p:childTnLst>
                                </p:cTn>
                              </p:par>
                              <p:par>
                                <p:cTn id="283" presetID="9" presetClass="entr" presetSubtype="0" fill="hold" grpId="0" nodeType="withEffect">
                                  <p:stCondLst>
                                    <p:cond delay="0"/>
                                  </p:stCondLst>
                                  <p:childTnLst>
                                    <p:set>
                                      <p:cBhvr>
                                        <p:cTn id="284" dur="1" fill="hold">
                                          <p:stCondLst>
                                            <p:cond delay="0"/>
                                          </p:stCondLst>
                                        </p:cTn>
                                        <p:tgtEl>
                                          <p:spTgt spid="483460"/>
                                        </p:tgtEl>
                                        <p:attrNameLst>
                                          <p:attrName>style.visibility</p:attrName>
                                        </p:attrNameLst>
                                      </p:cBhvr>
                                      <p:to>
                                        <p:strVal val="visible"/>
                                      </p:to>
                                    </p:set>
                                    <p:animEffect transition="in" filter="dissolve">
                                      <p:cBhvr>
                                        <p:cTn id="285" dur="500"/>
                                        <p:tgtEl>
                                          <p:spTgt spid="483460"/>
                                        </p:tgtEl>
                                      </p:cBhvr>
                                    </p:animEffect>
                                  </p:childTnLst>
                                </p:cTn>
                              </p:par>
                              <p:par>
                                <p:cTn id="286" presetID="9" presetClass="entr" presetSubtype="0" fill="hold" grpId="0" nodeType="withEffect">
                                  <p:stCondLst>
                                    <p:cond delay="0"/>
                                  </p:stCondLst>
                                  <p:childTnLst>
                                    <p:set>
                                      <p:cBhvr>
                                        <p:cTn id="287" dur="1" fill="hold">
                                          <p:stCondLst>
                                            <p:cond delay="0"/>
                                          </p:stCondLst>
                                        </p:cTn>
                                        <p:tgtEl>
                                          <p:spTgt spid="483458"/>
                                        </p:tgtEl>
                                        <p:attrNameLst>
                                          <p:attrName>style.visibility</p:attrName>
                                        </p:attrNameLst>
                                      </p:cBhvr>
                                      <p:to>
                                        <p:strVal val="visible"/>
                                      </p:to>
                                    </p:set>
                                    <p:animEffect transition="in" filter="dissolve">
                                      <p:cBhvr>
                                        <p:cTn id="288" dur="500"/>
                                        <p:tgtEl>
                                          <p:spTgt spid="483458"/>
                                        </p:tgtEl>
                                      </p:cBhvr>
                                    </p:animEffect>
                                  </p:childTnLst>
                                </p:cTn>
                              </p:par>
                            </p:childTnLst>
                          </p:cTn>
                        </p:par>
                      </p:childTnLst>
                    </p:cTn>
                  </p:par>
                  <p:par>
                    <p:cTn id="289" fill="hold">
                      <p:stCondLst>
                        <p:cond delay="indefinite"/>
                      </p:stCondLst>
                      <p:childTnLst>
                        <p:par>
                          <p:cTn id="290" fill="hold">
                            <p:stCondLst>
                              <p:cond delay="0"/>
                            </p:stCondLst>
                            <p:childTnLst>
                              <p:par>
                                <p:cTn id="291" presetID="9" presetClass="entr" presetSubtype="0" fill="hold" grpId="0" nodeType="clickEffect">
                                  <p:stCondLst>
                                    <p:cond delay="0"/>
                                  </p:stCondLst>
                                  <p:childTnLst>
                                    <p:set>
                                      <p:cBhvr>
                                        <p:cTn id="292" dur="1" fill="hold">
                                          <p:stCondLst>
                                            <p:cond delay="0"/>
                                          </p:stCondLst>
                                        </p:cTn>
                                        <p:tgtEl>
                                          <p:spTgt spid="483490"/>
                                        </p:tgtEl>
                                        <p:attrNameLst>
                                          <p:attrName>style.visibility</p:attrName>
                                        </p:attrNameLst>
                                      </p:cBhvr>
                                      <p:to>
                                        <p:strVal val="visible"/>
                                      </p:to>
                                    </p:set>
                                    <p:animEffect transition="in" filter="dissolve">
                                      <p:cBhvr>
                                        <p:cTn id="293" dur="500"/>
                                        <p:tgtEl>
                                          <p:spTgt spid="483490"/>
                                        </p:tgtEl>
                                      </p:cBhvr>
                                    </p:animEffect>
                                  </p:childTnLst>
                                </p:cTn>
                              </p:par>
                              <p:par>
                                <p:cTn id="294" presetID="9" presetClass="entr" presetSubtype="0" fill="hold" grpId="0" nodeType="withEffect">
                                  <p:stCondLst>
                                    <p:cond delay="0"/>
                                  </p:stCondLst>
                                  <p:childTnLst>
                                    <p:set>
                                      <p:cBhvr>
                                        <p:cTn id="295" dur="1" fill="hold">
                                          <p:stCondLst>
                                            <p:cond delay="0"/>
                                          </p:stCondLst>
                                        </p:cTn>
                                        <p:tgtEl>
                                          <p:spTgt spid="483492"/>
                                        </p:tgtEl>
                                        <p:attrNameLst>
                                          <p:attrName>style.visibility</p:attrName>
                                        </p:attrNameLst>
                                      </p:cBhvr>
                                      <p:to>
                                        <p:strVal val="visible"/>
                                      </p:to>
                                    </p:set>
                                    <p:animEffect transition="in" filter="dissolve">
                                      <p:cBhvr>
                                        <p:cTn id="296" dur="500"/>
                                        <p:tgtEl>
                                          <p:spTgt spid="483492"/>
                                        </p:tgtEl>
                                      </p:cBhvr>
                                    </p:animEffect>
                                  </p:childTnLst>
                                </p:cTn>
                              </p:par>
                              <p:par>
                                <p:cTn id="297" presetID="9" presetClass="entr" presetSubtype="0" fill="hold" grpId="0" nodeType="withEffect">
                                  <p:stCondLst>
                                    <p:cond delay="0"/>
                                  </p:stCondLst>
                                  <p:childTnLst>
                                    <p:set>
                                      <p:cBhvr>
                                        <p:cTn id="298" dur="1" fill="hold">
                                          <p:stCondLst>
                                            <p:cond delay="0"/>
                                          </p:stCondLst>
                                        </p:cTn>
                                        <p:tgtEl>
                                          <p:spTgt spid="483493"/>
                                        </p:tgtEl>
                                        <p:attrNameLst>
                                          <p:attrName>style.visibility</p:attrName>
                                        </p:attrNameLst>
                                      </p:cBhvr>
                                      <p:to>
                                        <p:strVal val="visible"/>
                                      </p:to>
                                    </p:set>
                                    <p:animEffect transition="in" filter="dissolve">
                                      <p:cBhvr>
                                        <p:cTn id="299" dur="500"/>
                                        <p:tgtEl>
                                          <p:spTgt spid="48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76" grpId="0" animBg="1"/>
      <p:bldP spid="483378" grpId="0" animBg="1"/>
      <p:bldP spid="483379" grpId="0" animBg="1"/>
      <p:bldP spid="483380" grpId="0" animBg="1"/>
      <p:bldP spid="483390" grpId="0" animBg="1"/>
      <p:bldP spid="483395" grpId="0" animBg="1"/>
      <p:bldP spid="483396" grpId="0" animBg="1"/>
      <p:bldP spid="483398" grpId="0"/>
      <p:bldP spid="483404" grpId="0" animBg="1"/>
      <p:bldP spid="483405" grpId="0" animBg="1"/>
      <p:bldP spid="483406" grpId="0" animBg="1"/>
      <p:bldP spid="483407" grpId="0"/>
      <p:bldP spid="483408" grpId="0"/>
      <p:bldP spid="483409" grpId="0" animBg="1"/>
      <p:bldP spid="483420" grpId="0" animBg="1"/>
      <p:bldP spid="483421" grpId="0" animBg="1"/>
      <p:bldP spid="483422" grpId="0" animBg="1"/>
      <p:bldP spid="483423" grpId="0" animBg="1"/>
      <p:bldP spid="483424" grpId="0" animBg="1"/>
      <p:bldP spid="483425" grpId="0" animBg="1"/>
      <p:bldP spid="483426" grpId="0" animBg="1"/>
      <p:bldP spid="483427" grpId="0" animBg="1"/>
      <p:bldP spid="483428" grpId="0" animBg="1"/>
      <p:bldP spid="483429" grpId="0" animBg="1"/>
      <p:bldP spid="483430" grpId="0"/>
      <p:bldP spid="483431" grpId="0"/>
      <p:bldP spid="483432" grpId="0" animBg="1"/>
      <p:bldP spid="483433" grpId="0"/>
      <p:bldP spid="483434" grpId="0" animBg="1"/>
      <p:bldP spid="483435" grpId="0"/>
      <p:bldP spid="483436" grpId="0" animBg="1"/>
      <p:bldP spid="483437" grpId="0"/>
      <p:bldP spid="483438" grpId="0" animBg="1"/>
      <p:bldP spid="483439" grpId="0"/>
      <p:bldP spid="483440" grpId="0" animBg="1"/>
      <p:bldP spid="483441" grpId="0"/>
      <p:bldP spid="483443" grpId="0"/>
      <p:bldP spid="483444" grpId="0" animBg="1"/>
      <p:bldP spid="483446" grpId="0"/>
      <p:bldP spid="483447" grpId="0"/>
      <p:bldP spid="483448" grpId="0" animBg="1"/>
      <p:bldP spid="483449" grpId="0"/>
      <p:bldP spid="483450" grpId="0"/>
      <p:bldP spid="483451" grpId="0" animBg="1"/>
      <p:bldP spid="483452" grpId="0"/>
      <p:bldP spid="483453" grpId="0"/>
      <p:bldP spid="483454" grpId="0" animBg="1"/>
      <p:bldP spid="483455" grpId="0"/>
      <p:bldP spid="483456" grpId="0"/>
      <p:bldP spid="483457" grpId="0" animBg="1"/>
      <p:bldP spid="483458" grpId="0"/>
      <p:bldP spid="483459" grpId="0" animBg="1"/>
      <p:bldP spid="483460" grpId="0"/>
      <p:bldP spid="483461" grpId="0" animBg="1"/>
      <p:bldP spid="483462" grpId="0"/>
      <p:bldP spid="483463" grpId="0" animBg="1"/>
      <p:bldP spid="483464" grpId="0"/>
      <p:bldP spid="483469" grpId="0"/>
      <p:bldP spid="483470" grpId="0" animBg="1"/>
      <p:bldP spid="483471" grpId="0"/>
      <p:bldP spid="483472" grpId="0"/>
      <p:bldP spid="483473" grpId="0" animBg="1"/>
      <p:bldP spid="483474" grpId="0"/>
      <p:bldP spid="483475" grpId="0"/>
      <p:bldP spid="483476" grpId="0" animBg="1"/>
      <p:bldP spid="483477" grpId="0"/>
      <p:bldP spid="483478" grpId="0"/>
      <p:bldP spid="483479" grpId="0" animBg="1"/>
      <p:bldP spid="483480" grpId="0"/>
      <p:bldP spid="483481" grpId="0"/>
      <p:bldP spid="483482" grpId="0" animBg="1"/>
      <p:bldP spid="483483" grpId="0"/>
      <p:bldP spid="483484" grpId="0"/>
      <p:bldP spid="483485" grpId="0" animBg="1"/>
      <p:bldP spid="483486" grpId="0"/>
      <p:bldP spid="483487" grpId="0"/>
      <p:bldP spid="483488" grpId="0" animBg="1"/>
      <p:bldP spid="483489" grpId="0"/>
      <p:bldP spid="483490" grpId="0" animBg="1"/>
      <p:bldP spid="483492" grpId="0"/>
      <p:bldP spid="48349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 LR(1)</a:t>
            </a:r>
            <a:r>
              <a:rPr lang="zh-CN" altLang="en-US" dirty="0" smtClean="0"/>
              <a:t>分析</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141412" y="2249487"/>
                <a:ext cx="9905999" cy="3834442"/>
              </a:xfrm>
            </p:spPr>
            <p:txBody>
              <a:bodyPr>
                <a:normAutofit fontScale="92500"/>
              </a:bodyPr>
              <a:lstStyle/>
              <a:p>
                <a:r>
                  <a:rPr lang="en-US" altLang="zh-CN" dirty="0" smtClean="0">
                    <a:latin typeface="+mn-ea"/>
                  </a:rPr>
                  <a:t>LR(1)</a:t>
                </a:r>
                <a:r>
                  <a:rPr lang="zh-CN" altLang="en-US" dirty="0" smtClean="0">
                    <a:latin typeface="+mn-ea"/>
                  </a:rPr>
                  <a:t>分析与</a:t>
                </a:r>
                <a:r>
                  <a:rPr lang="en-US" altLang="zh-CN" dirty="0" smtClean="0">
                    <a:latin typeface="+mn-ea"/>
                  </a:rPr>
                  <a:t>LR(0)</a:t>
                </a:r>
                <a:r>
                  <a:rPr lang="zh-CN" altLang="en-US" dirty="0" smtClean="0">
                    <a:latin typeface="+mn-ea"/>
                  </a:rPr>
                  <a:t>分析类似，只是在对于每个项目的基础上增加一个终结符，这个终结符只在归约时有实际作用，在其它情况下仅作传递信息用。在归约市仅在下一个输入字符是该归约项目的终结符时才进行归约。</a:t>
                </a:r>
                <a:endParaRPr lang="en-US" altLang="zh-CN" dirty="0" smtClean="0">
                  <a:latin typeface="+mn-ea"/>
                </a:endParaRPr>
              </a:p>
              <a:p>
                <a:r>
                  <a:rPr lang="zh-CN" altLang="en-US" dirty="0" smtClean="0">
                    <a:latin typeface="+mn-ea"/>
                  </a:rPr>
                  <a:t>聪明的</a:t>
                </a:r>
                <a:r>
                  <a:rPr lang="zh-CN" altLang="en-US" dirty="0">
                    <a:latin typeface="+mn-ea"/>
                  </a:rPr>
                  <a:t>听众</a:t>
                </a:r>
                <a:r>
                  <a:rPr lang="zh-CN" altLang="en-US" dirty="0" smtClean="0">
                    <a:latin typeface="+mn-ea"/>
                  </a:rPr>
                  <a:t>又已经发现，</a:t>
                </a:r>
                <a:r>
                  <a:rPr lang="en-US" altLang="zh-CN" dirty="0" smtClean="0">
                    <a:latin typeface="+mn-ea"/>
                  </a:rPr>
                  <a:t>LR(1)</a:t>
                </a:r>
                <a:r>
                  <a:rPr lang="zh-CN" altLang="en-US" dirty="0" smtClean="0">
                    <a:latin typeface="+mn-ea"/>
                  </a:rPr>
                  <a:t>与</a:t>
                </a:r>
                <a:r>
                  <a:rPr lang="en-US" altLang="zh-CN" dirty="0" smtClean="0">
                    <a:latin typeface="+mn-ea"/>
                  </a:rPr>
                  <a:t>LR(0)</a:t>
                </a:r>
                <a:r>
                  <a:rPr lang="zh-CN" altLang="en-US" dirty="0" smtClean="0">
                    <a:latin typeface="+mn-ea"/>
                  </a:rPr>
                  <a:t>的唯一区别在于计算例如</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𝐵</m:t>
                    </m:r>
                    <m:r>
                      <a:rPr lang="en-US" altLang="zh-CN" b="0" i="1" smtClean="0">
                        <a:latin typeface="Cambria Math" panose="02040503050406030204" pitchFamily="18" charset="0"/>
                      </a:rPr>
                      <m:t>𝐶</m:t>
                    </m:r>
                    <m:r>
                      <a:rPr lang="en-US" altLang="zh-CN" i="1">
                        <a:latin typeface="Cambria Math" panose="02040503050406030204" pitchFamily="18" charset="0"/>
                      </a:rPr>
                      <m:t>𝑦</m:t>
                    </m:r>
                  </m:oMath>
                </a14:m>
                <a:r>
                  <a:rPr lang="zh-CN" altLang="en-US" dirty="0" smtClean="0">
                    <a:latin typeface="+mn-ea"/>
                  </a:rPr>
                  <a:t>的闭包时，需要将</a:t>
                </a:r>
                <a:r>
                  <a:rPr lang="en-US" altLang="zh-CN" dirty="0" smtClean="0">
                    <a:latin typeface="+mn-ea"/>
                  </a:rPr>
                  <a:t>B</a:t>
                </a:r>
                <a:r>
                  <a:rPr lang="zh-CN" altLang="en-US" dirty="0" smtClean="0">
                    <a:latin typeface="+mn-ea"/>
                  </a:rPr>
                  <a:t>后面的</a:t>
                </a:r>
                <a:r>
                  <a:rPr lang="en-US" altLang="zh-CN" dirty="0" smtClean="0">
                    <a:latin typeface="+mn-ea"/>
                  </a:rPr>
                  <a:t>Cy</a:t>
                </a:r>
                <a:r>
                  <a:rPr lang="zh-CN" altLang="en-US" dirty="0" smtClean="0">
                    <a:latin typeface="+mn-ea"/>
                  </a:rPr>
                  <a:t>中有可能做作为开头的非终结符作为项目的终结符即可。</a:t>
                </a:r>
                <a:endParaRPr lang="en-US" altLang="zh-CN" dirty="0" smtClean="0">
                  <a:latin typeface="+mn-ea"/>
                </a:endParaRPr>
              </a:p>
              <a:p>
                <a:endParaRPr lang="en-US" altLang="zh-CN" dirty="0" smtClean="0">
                  <a:latin typeface="+mn-ea"/>
                </a:endParaRPr>
              </a:p>
              <a:p>
                <a:endParaRPr lang="en-US" altLang="zh-CN" dirty="0">
                  <a:latin typeface="+mn-ea"/>
                </a:endParaRPr>
              </a:p>
              <a:p>
                <a:pPr lvl="1"/>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smtClean="0">
                  <a:latin typeface="+mn-ea"/>
                </a:endParaRPr>
              </a:p>
              <a:p>
                <a:pPr lvl="1"/>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b="0" dirty="0" smtClean="0">
                  <a:latin typeface="+mn-ea"/>
                </a:endParaRPr>
              </a:p>
              <a:p>
                <a:endParaRPr lang="en-US" altLang="zh-CN" b="0" dirty="0" smtClean="0">
                  <a:latin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141412" y="2249487"/>
                <a:ext cx="9905999" cy="3834442"/>
              </a:xfrm>
              <a:blipFill rotWithShape="0">
                <a:blip r:embed="rId2"/>
                <a:stretch>
                  <a:fillRect l="-1046" t="-1749" r="-862"/>
                </a:stretch>
              </a:blipFill>
            </p:spPr>
            <p:txBody>
              <a:bodyPr/>
              <a:lstStyle/>
              <a:p>
                <a:r>
                  <a:rPr lang="zh-CN" altLang="en-US">
                    <a:noFill/>
                  </a:rPr>
                  <a:t> </a:t>
                </a:r>
              </a:p>
            </p:txBody>
          </p:sp>
        </mc:Fallback>
      </mc:AlternateContent>
      <p:sp>
        <p:nvSpPr>
          <p:cNvPr id="4" name="文本框 3"/>
          <p:cNvSpPr txBox="1"/>
          <p:nvPr/>
        </p:nvSpPr>
        <p:spPr>
          <a:xfrm>
            <a:off x="5631255" y="2974063"/>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13837011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67" name="Text Box 19"/>
          <p:cNvSpPr txBox="1">
            <a:spLocks noChangeArrowheads="1"/>
          </p:cNvSpPr>
          <p:nvPr/>
        </p:nvSpPr>
        <p:spPr bwMode="auto">
          <a:xfrm>
            <a:off x="1198563" y="1796573"/>
            <a:ext cx="6192837" cy="738664"/>
          </a:xfrm>
          <a:prstGeom prst="rect">
            <a:avLst/>
          </a:prstGeom>
          <a:noFill/>
          <a:ln w="9525">
            <a:noFill/>
            <a:miter lim="800000"/>
            <a:headEnd/>
            <a:tailEnd/>
          </a:ln>
          <a:effectLst/>
        </p:spPr>
        <p:txBody>
          <a:bodyPr>
            <a:spAutoFit/>
          </a:bodyPr>
          <a:lstStyle/>
          <a:p>
            <a:pPr>
              <a:buClrTx/>
            </a:pPr>
            <a:r>
              <a:rPr lang="en-US" altLang="zh-CN" sz="3200" b="1" dirty="0">
                <a:solidFill>
                  <a:srgbClr val="800080"/>
                </a:solidFill>
              </a:rPr>
              <a:t> </a:t>
            </a:r>
            <a:r>
              <a:rPr lang="en-US" altLang="zh-CN" sz="3200" dirty="0"/>
              <a:t>LR</a:t>
            </a:r>
            <a:r>
              <a:rPr lang="zh-CN" altLang="en-US" sz="3200" dirty="0"/>
              <a:t>（</a:t>
            </a:r>
            <a:r>
              <a:rPr lang="en-US" altLang="zh-CN" sz="3200" dirty="0"/>
              <a:t>1</a:t>
            </a:r>
            <a:r>
              <a:rPr lang="zh-CN" altLang="en-US" sz="3200" dirty="0"/>
              <a:t>）</a:t>
            </a:r>
            <a:r>
              <a:rPr lang="en-US" altLang="zh-CN" sz="3200" dirty="0"/>
              <a:t>FSM</a:t>
            </a:r>
            <a:r>
              <a:rPr lang="zh-CN" altLang="en-US" sz="3200" b="1" dirty="0"/>
              <a:t>的构造举例</a:t>
            </a:r>
            <a:endParaRPr lang="zh-CN" altLang="en-US" sz="3200" b="1" dirty="0">
              <a:latin typeface="楷体_GB2312" pitchFamily="49" charset="-122"/>
            </a:endParaRPr>
          </a:p>
          <a:p>
            <a:pPr>
              <a:buClrTx/>
              <a:buFont typeface="Wingdings" pitchFamily="2" charset="2"/>
              <a:buNone/>
            </a:pPr>
            <a:endParaRPr lang="zh-CN" altLang="en-US" sz="1000" b="1" dirty="0">
              <a:solidFill>
                <a:srgbClr val="800080"/>
              </a:solidFill>
            </a:endParaRPr>
          </a:p>
        </p:txBody>
      </p:sp>
      <p:sp>
        <p:nvSpPr>
          <p:cNvPr id="539668" name="Text Box 20"/>
          <p:cNvSpPr txBox="1">
            <a:spLocks noChangeArrowheads="1"/>
          </p:cNvSpPr>
          <p:nvPr/>
        </p:nvSpPr>
        <p:spPr bwMode="auto">
          <a:xfrm>
            <a:off x="8688389" y="1125538"/>
            <a:ext cx="1908175" cy="2451100"/>
          </a:xfrm>
          <a:prstGeom prst="rect">
            <a:avLst/>
          </a:prstGeom>
          <a:noFill/>
          <a:ln w="9525" cap="rnd">
            <a:solidFill>
              <a:srgbClr val="990099"/>
            </a:solidFill>
            <a:prstDash val="sysDot"/>
            <a:miter lim="800000"/>
            <a:headEnd/>
            <a:tailEnd/>
          </a:ln>
          <a:effectLst/>
        </p:spPr>
        <p:txBody>
          <a:bodyPr>
            <a:spAutoFit/>
          </a:bodyPr>
          <a:lstStyle/>
          <a:p>
            <a:pPr>
              <a:buClrTx/>
              <a:buFont typeface="Wingdings" pitchFamily="2" charset="2"/>
              <a:buNone/>
            </a:pPr>
            <a:r>
              <a:rPr lang="zh-CN" altLang="en-US" sz="2000" b="1" dirty="0">
                <a:sym typeface="Symbol" pitchFamily="18" charset="2"/>
              </a:rPr>
              <a:t>增广</a:t>
            </a:r>
            <a:r>
              <a:rPr lang="zh-CN" altLang="en-US" sz="2000" b="1" dirty="0">
                <a:cs typeface="Times New Roman" pitchFamily="18" charset="0"/>
                <a:sym typeface="Symbol" pitchFamily="18" charset="2"/>
              </a:rPr>
              <a:t>文法</a:t>
            </a:r>
            <a:r>
              <a:rPr lang="en-US" altLang="zh-CN" sz="2000" i="1" dirty="0">
                <a:cs typeface="Times New Roman" pitchFamily="18" charset="0"/>
                <a:sym typeface="Symbol" pitchFamily="18" charset="2"/>
              </a:rPr>
              <a:t>G’ </a:t>
            </a:r>
            <a:r>
              <a:rPr lang="en-US" altLang="zh-CN" sz="2000" dirty="0">
                <a:cs typeface="Times New Roman" pitchFamily="18" charset="0"/>
                <a:sym typeface="Symbol" pitchFamily="18" charset="2"/>
              </a:rPr>
              <a:t>[</a:t>
            </a:r>
            <a:r>
              <a:rPr lang="en-US" altLang="zh-CN" sz="2000" i="1" dirty="0">
                <a:cs typeface="Times New Roman" pitchFamily="18" charset="0"/>
                <a:sym typeface="Symbol" pitchFamily="18" charset="2"/>
              </a:rPr>
              <a:t>S</a:t>
            </a:r>
            <a:r>
              <a:rPr lang="en-US" altLang="zh-CN" sz="2000" dirty="0">
                <a:cs typeface="Times New Roman" pitchFamily="18" charset="0"/>
                <a:sym typeface="Symbol" pitchFamily="18" charset="2"/>
              </a:rPr>
              <a:t>]:</a:t>
            </a:r>
          </a:p>
          <a:p>
            <a:pPr>
              <a:buClrTx/>
              <a:buFont typeface="Wingdings" pitchFamily="2" charset="2"/>
              <a:buNone/>
            </a:pPr>
            <a:endParaRPr lang="en-US" altLang="zh-CN" sz="800" dirty="0">
              <a:cs typeface="Times New Roman" pitchFamily="18" charset="0"/>
              <a:sym typeface="Symbol" pitchFamily="18" charset="2"/>
            </a:endParaRPr>
          </a:p>
          <a:p>
            <a:pPr>
              <a:buClrTx/>
              <a:buFont typeface="Wingdings" pitchFamily="2" charset="2"/>
              <a:buNone/>
            </a:pPr>
            <a:r>
              <a:rPr lang="en-US" altLang="zh-CN" dirty="0">
                <a:cs typeface="Times New Roman" pitchFamily="18" charset="0"/>
                <a:sym typeface="Symbol" pitchFamily="18" charset="2"/>
              </a:rPr>
              <a:t> (0)</a:t>
            </a:r>
            <a:r>
              <a:rPr lang="en-US" altLang="zh-CN" i="1" dirty="0">
                <a:cs typeface="Times New Roman" pitchFamily="18" charset="0"/>
                <a:sym typeface="Symbol" pitchFamily="18" charset="2"/>
              </a:rPr>
              <a:t> S </a:t>
            </a:r>
            <a:r>
              <a:rPr lang="en-US" altLang="zh-CN" dirty="0">
                <a:cs typeface="Times New Roman" pitchFamily="18" charset="0"/>
                <a:sym typeface="Symbol" pitchFamily="18" charset="2"/>
              </a:rPr>
              <a:t></a:t>
            </a:r>
            <a:r>
              <a:rPr lang="en-US" altLang="zh-CN" i="1" dirty="0">
                <a:cs typeface="Times New Roman" pitchFamily="18" charset="0"/>
                <a:sym typeface="Symbol" pitchFamily="18" charset="2"/>
              </a:rPr>
              <a:t> E</a:t>
            </a:r>
            <a:endParaRPr lang="en-US" altLang="zh-CN" dirty="0">
              <a:cs typeface="Times New Roman" pitchFamily="18" charset="0"/>
              <a:sym typeface="Symbol" pitchFamily="18" charset="2"/>
            </a:endParaRPr>
          </a:p>
          <a:p>
            <a:pPr>
              <a:buClrTx/>
              <a:buFont typeface="Wingdings" pitchFamily="2" charset="2"/>
              <a:buNone/>
            </a:pPr>
            <a:r>
              <a:rPr lang="en-US" altLang="zh-CN" dirty="0">
                <a:cs typeface="Times New Roman" pitchFamily="18" charset="0"/>
                <a:sym typeface="Symbol" pitchFamily="18" charset="2"/>
              </a:rPr>
              <a:t> (1) </a:t>
            </a:r>
            <a:r>
              <a:rPr lang="en-US" altLang="zh-CN" i="1" dirty="0">
                <a:cs typeface="Times New Roman" pitchFamily="18" charset="0"/>
                <a:sym typeface="Symbol" pitchFamily="18" charset="2"/>
              </a:rPr>
              <a:t>E </a:t>
            </a:r>
            <a:r>
              <a:rPr lang="en-US" altLang="zh-CN" dirty="0">
                <a:ea typeface="华文行楷" pitchFamily="2" charset="-122"/>
                <a:cs typeface="Times New Roman" pitchFamily="18" charset="0"/>
                <a:sym typeface="Symbol" pitchFamily="18" charset="2"/>
              </a:rPr>
              <a:t></a:t>
            </a:r>
            <a:r>
              <a:rPr lang="en-US" altLang="zh-CN" i="1" dirty="0">
                <a:ea typeface="华文行楷" pitchFamily="2" charset="-122"/>
                <a:cs typeface="Times New Roman" pitchFamily="18" charset="0"/>
                <a:sym typeface="Symbol" pitchFamily="18" charset="2"/>
              </a:rPr>
              <a:t> </a:t>
            </a:r>
            <a:r>
              <a:rPr lang="en-US" altLang="zh-CN" i="1" dirty="0">
                <a:cs typeface="Times New Roman" pitchFamily="18" charset="0"/>
                <a:sym typeface="Symbol" pitchFamily="18" charset="2"/>
              </a:rPr>
              <a:t>(L </a:t>
            </a:r>
            <a:r>
              <a:rPr lang="en-US" altLang="zh-CN" b="1" i="1" dirty="0">
                <a:cs typeface="Times New Roman" pitchFamily="18" charset="0"/>
                <a:sym typeface="Symbol" pitchFamily="18" charset="2"/>
              </a:rPr>
              <a:t>, </a:t>
            </a:r>
            <a:r>
              <a:rPr lang="en-US" altLang="zh-CN" i="1" dirty="0">
                <a:cs typeface="Times New Roman" pitchFamily="18" charset="0"/>
                <a:sym typeface="Symbol" pitchFamily="18" charset="2"/>
              </a:rPr>
              <a:t>E )</a:t>
            </a:r>
            <a:endParaRPr lang="en-US" altLang="zh-CN" i="1" dirty="0">
              <a:ea typeface="华文行楷" pitchFamily="2" charset="-122"/>
              <a:sym typeface="Symbol" pitchFamily="18" charset="2"/>
            </a:endParaRPr>
          </a:p>
          <a:p>
            <a:pPr>
              <a:buClrTx/>
              <a:buFont typeface="Wingdings" pitchFamily="2" charset="2"/>
              <a:buNone/>
            </a:pPr>
            <a:r>
              <a:rPr lang="en-US" altLang="zh-CN" dirty="0">
                <a:sym typeface="Symbol" pitchFamily="18" charset="2"/>
              </a:rPr>
              <a:t> (2) </a:t>
            </a:r>
            <a:r>
              <a:rPr lang="en-US" altLang="zh-CN" i="1" dirty="0">
                <a:sym typeface="Symbol" pitchFamily="18" charset="2"/>
              </a:rPr>
              <a:t>E </a:t>
            </a:r>
            <a:r>
              <a:rPr lang="en-US" altLang="zh-CN" dirty="0">
                <a:sym typeface="Symbol" pitchFamily="18" charset="2"/>
              </a:rPr>
              <a:t></a:t>
            </a:r>
            <a:r>
              <a:rPr lang="en-US" altLang="zh-CN" i="1" dirty="0">
                <a:sym typeface="Symbol" pitchFamily="18" charset="2"/>
              </a:rPr>
              <a:t> F</a:t>
            </a:r>
            <a:r>
              <a:rPr lang="en-US" altLang="zh-CN" i="1" dirty="0">
                <a:ea typeface="华文行楷" pitchFamily="2" charset="-122"/>
                <a:sym typeface="Symbol" pitchFamily="18" charset="2"/>
              </a:rPr>
              <a:t> </a:t>
            </a:r>
          </a:p>
          <a:p>
            <a:pPr>
              <a:buClrTx/>
              <a:buFont typeface="Wingdings" pitchFamily="2" charset="2"/>
              <a:buNone/>
            </a:pPr>
            <a:r>
              <a:rPr lang="en-US" altLang="zh-CN" dirty="0">
                <a:sym typeface="Symbol" pitchFamily="18" charset="2"/>
              </a:rPr>
              <a:t> (3) </a:t>
            </a:r>
            <a:r>
              <a:rPr lang="en-US" altLang="zh-CN" i="1" dirty="0">
                <a:sym typeface="Symbol" pitchFamily="18" charset="2"/>
              </a:rPr>
              <a:t>L </a:t>
            </a:r>
            <a:r>
              <a:rPr lang="en-US" altLang="zh-CN" dirty="0">
                <a:ea typeface="华文行楷" pitchFamily="2" charset="-122"/>
                <a:sym typeface="Symbol" pitchFamily="18" charset="2"/>
              </a:rPr>
              <a:t></a:t>
            </a:r>
            <a:r>
              <a:rPr lang="en-US" altLang="zh-CN" i="1" dirty="0">
                <a:ea typeface="华文行楷" pitchFamily="2" charset="-122"/>
                <a:sym typeface="Symbol" pitchFamily="18" charset="2"/>
              </a:rPr>
              <a:t> </a:t>
            </a:r>
            <a:r>
              <a:rPr lang="en-US" altLang="zh-CN" i="1" dirty="0">
                <a:sym typeface="Symbol" pitchFamily="18" charset="2"/>
              </a:rPr>
              <a:t>L </a:t>
            </a:r>
            <a:r>
              <a:rPr lang="en-US" altLang="zh-CN" b="1" i="1" dirty="0">
                <a:sym typeface="Symbol" pitchFamily="18" charset="2"/>
              </a:rPr>
              <a:t>, </a:t>
            </a:r>
            <a:r>
              <a:rPr lang="en-US" altLang="zh-CN" i="1" dirty="0">
                <a:sym typeface="Symbol" pitchFamily="18" charset="2"/>
              </a:rPr>
              <a:t>E</a:t>
            </a:r>
            <a:r>
              <a:rPr lang="en-US" altLang="zh-CN" dirty="0">
                <a:sym typeface="Symbol" pitchFamily="18" charset="2"/>
              </a:rPr>
              <a:t> </a:t>
            </a:r>
            <a:endParaRPr lang="en-US" altLang="zh-CN" i="1" dirty="0">
              <a:sym typeface="Symbol" pitchFamily="18" charset="2"/>
            </a:endParaRPr>
          </a:p>
          <a:p>
            <a:pPr>
              <a:buClrTx/>
              <a:buFont typeface="Wingdings" pitchFamily="2" charset="2"/>
              <a:buNone/>
            </a:pPr>
            <a:r>
              <a:rPr lang="en-US" altLang="zh-CN" dirty="0">
                <a:sym typeface="Symbol" pitchFamily="18" charset="2"/>
              </a:rPr>
              <a:t> (4) </a:t>
            </a:r>
            <a:r>
              <a:rPr lang="en-US" altLang="zh-CN" i="1" dirty="0">
                <a:sym typeface="Symbol" pitchFamily="18" charset="2"/>
              </a:rPr>
              <a:t>L </a:t>
            </a:r>
            <a:r>
              <a:rPr lang="en-US" altLang="zh-CN" dirty="0">
                <a:sym typeface="Symbol" pitchFamily="18" charset="2"/>
              </a:rPr>
              <a:t> </a:t>
            </a:r>
            <a:r>
              <a:rPr lang="en-US" altLang="zh-CN" i="1" dirty="0">
                <a:sym typeface="Symbol" pitchFamily="18" charset="2"/>
              </a:rPr>
              <a:t>E</a:t>
            </a:r>
          </a:p>
          <a:p>
            <a:pPr>
              <a:buClrTx/>
              <a:buFont typeface="Wingdings" pitchFamily="2" charset="2"/>
              <a:buNone/>
            </a:pPr>
            <a:r>
              <a:rPr lang="en-US" altLang="zh-CN" dirty="0">
                <a:sym typeface="Symbol" pitchFamily="18" charset="2"/>
              </a:rPr>
              <a:t> (5) </a:t>
            </a:r>
            <a:r>
              <a:rPr lang="en-US" altLang="zh-CN" i="1" dirty="0">
                <a:sym typeface="Symbol" pitchFamily="18" charset="2"/>
              </a:rPr>
              <a:t>F </a:t>
            </a:r>
            <a:r>
              <a:rPr lang="en-US" altLang="zh-CN" dirty="0">
                <a:ea typeface="华文行楷" pitchFamily="2" charset="-122"/>
                <a:sym typeface="Symbol" pitchFamily="18" charset="2"/>
              </a:rPr>
              <a:t></a:t>
            </a:r>
            <a:r>
              <a:rPr lang="en-US" altLang="zh-CN" i="1" dirty="0">
                <a:ea typeface="华文行楷" pitchFamily="2" charset="-122"/>
                <a:sym typeface="Symbol" pitchFamily="18" charset="2"/>
              </a:rPr>
              <a:t> </a:t>
            </a:r>
            <a:r>
              <a:rPr lang="en-US" altLang="zh-CN" i="1" dirty="0">
                <a:sym typeface="Symbol" pitchFamily="18" charset="2"/>
              </a:rPr>
              <a:t>( F )</a:t>
            </a:r>
            <a:endParaRPr lang="en-US" altLang="zh-CN" i="1" dirty="0">
              <a:ea typeface="华文行楷" pitchFamily="2" charset="-122"/>
              <a:sym typeface="Symbol" pitchFamily="18" charset="2"/>
            </a:endParaRPr>
          </a:p>
          <a:p>
            <a:pPr>
              <a:buClrTx/>
              <a:buFont typeface="Wingdings" pitchFamily="2" charset="2"/>
              <a:buNone/>
            </a:pPr>
            <a:r>
              <a:rPr lang="en-US" altLang="zh-CN" dirty="0">
                <a:sym typeface="Symbol" pitchFamily="18" charset="2"/>
              </a:rPr>
              <a:t> (6) </a:t>
            </a:r>
            <a:r>
              <a:rPr lang="en-US" altLang="zh-CN" i="1" dirty="0">
                <a:sym typeface="Symbol" pitchFamily="18" charset="2"/>
              </a:rPr>
              <a:t>F </a:t>
            </a:r>
            <a:r>
              <a:rPr lang="en-US" altLang="zh-CN" dirty="0">
                <a:sym typeface="Symbol" pitchFamily="18" charset="2"/>
              </a:rPr>
              <a:t></a:t>
            </a:r>
            <a:r>
              <a:rPr lang="en-US" altLang="zh-CN" i="1" dirty="0">
                <a:sym typeface="Symbol" pitchFamily="18" charset="2"/>
              </a:rPr>
              <a:t> d</a:t>
            </a:r>
          </a:p>
        </p:txBody>
      </p:sp>
      <p:sp>
        <p:nvSpPr>
          <p:cNvPr id="539669" name="Text Box 21"/>
          <p:cNvSpPr txBox="1">
            <a:spLocks noChangeArrowheads="1"/>
          </p:cNvSpPr>
          <p:nvPr/>
        </p:nvSpPr>
        <p:spPr bwMode="auto">
          <a:xfrm>
            <a:off x="2206625" y="2441575"/>
            <a:ext cx="1873250" cy="1474788"/>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dirty="0">
                <a:cs typeface="Times New Roman" pitchFamily="18" charset="0"/>
                <a:sym typeface="Symbol" pitchFamily="18" charset="2"/>
              </a:rPr>
              <a:t>I</a:t>
            </a:r>
            <a:r>
              <a:rPr lang="en-US" altLang="zh-CN" b="1" baseline="-25000" dirty="0">
                <a:cs typeface="Times New Roman" pitchFamily="18" charset="0"/>
                <a:sym typeface="Symbol" pitchFamily="18" charset="2"/>
              </a:rPr>
              <a:t>0</a:t>
            </a:r>
            <a:r>
              <a:rPr lang="en-US" altLang="zh-CN" b="1" dirty="0">
                <a:cs typeface="Times New Roman" pitchFamily="18" charset="0"/>
                <a:sym typeface="Symbol" pitchFamily="18" charset="2"/>
              </a:rPr>
              <a:t>: </a:t>
            </a:r>
            <a:r>
              <a:rPr lang="en-US" altLang="zh-CN" b="1" i="1" dirty="0">
                <a:cs typeface="Times New Roman" pitchFamily="18" charset="0"/>
                <a:sym typeface="Symbol" pitchFamily="18" charset="2"/>
              </a:rPr>
              <a:t>S</a:t>
            </a:r>
            <a:r>
              <a:rPr lang="en-US" altLang="zh-CN" b="1" dirty="0">
                <a:cs typeface="Times New Roman" pitchFamily="18" charset="0"/>
                <a:sym typeface="Symbol" pitchFamily="18" charset="2"/>
              </a:rPr>
              <a:t>  </a:t>
            </a:r>
            <a:r>
              <a:rPr lang="en-US" altLang="zh-CN" b="1" i="1" dirty="0">
                <a:cs typeface="Times New Roman" pitchFamily="18" charset="0"/>
                <a:sym typeface="Symbol" pitchFamily="18" charset="2"/>
              </a:rPr>
              <a:t>.E  </a:t>
            </a:r>
            <a:r>
              <a:rPr lang="en-US" altLang="zh-CN" b="1" i="1" dirty="0">
                <a:solidFill>
                  <a:srgbClr val="993366"/>
                </a:solidFill>
                <a:cs typeface="Times New Roman" pitchFamily="18" charset="0"/>
                <a:sym typeface="Symbol" pitchFamily="18" charset="2"/>
              </a:rPr>
              <a:t>, </a:t>
            </a:r>
            <a:r>
              <a:rPr lang="en-US" altLang="zh-CN" b="1" i="1" dirty="0">
                <a:cs typeface="Times New Roman" pitchFamily="18" charset="0"/>
                <a:sym typeface="Symbol" pitchFamily="18" charset="2"/>
              </a:rPr>
              <a:t>#</a:t>
            </a:r>
            <a:endParaRPr lang="en-US" altLang="zh-CN" b="1" dirty="0">
              <a:cs typeface="Times New Roman" pitchFamily="18" charset="0"/>
              <a:sym typeface="Symbol" pitchFamily="18" charset="2"/>
            </a:endParaRPr>
          </a:p>
          <a:p>
            <a:pPr>
              <a:buClrTx/>
              <a:buFont typeface="Wingdings" pitchFamily="2" charset="2"/>
              <a:buNone/>
            </a:pPr>
            <a:r>
              <a:rPr lang="en-US" altLang="zh-CN" b="1" i="1" dirty="0">
                <a:cs typeface="Times New Roman" pitchFamily="18" charset="0"/>
                <a:sym typeface="Symbol" pitchFamily="18" charset="2"/>
              </a:rPr>
              <a:t>    E </a:t>
            </a:r>
            <a:r>
              <a:rPr lang="en-US" altLang="zh-CN" b="1" dirty="0">
                <a:ea typeface="华文行楷" pitchFamily="2" charset="-122"/>
                <a:cs typeface="Times New Roman" pitchFamily="18" charset="0"/>
                <a:sym typeface="Symbol" pitchFamily="18" charset="2"/>
              </a:rPr>
              <a:t> </a:t>
            </a:r>
            <a:r>
              <a:rPr lang="en-US" altLang="zh-CN" b="1" i="1" dirty="0">
                <a:sym typeface="Symbol" pitchFamily="18" charset="2"/>
              </a:rPr>
              <a:t>.(</a:t>
            </a:r>
            <a:r>
              <a:rPr lang="en-US" altLang="zh-CN" b="1" i="1" dirty="0">
                <a:ea typeface="华文行楷" pitchFamily="2" charset="-122"/>
                <a:sym typeface="Symbol" pitchFamily="18" charset="2"/>
              </a:rPr>
              <a:t>L,E) </a:t>
            </a:r>
            <a:r>
              <a:rPr lang="en-US" altLang="zh-CN" b="1" i="1" dirty="0">
                <a:solidFill>
                  <a:srgbClr val="993366"/>
                </a:solidFill>
                <a:ea typeface="华文行楷" pitchFamily="2" charset="-122"/>
                <a:sym typeface="Symbol" pitchFamily="18" charset="2"/>
              </a:rPr>
              <a:t>,</a:t>
            </a:r>
            <a:r>
              <a:rPr lang="en-US" altLang="zh-CN" b="1" i="1" dirty="0">
                <a:ea typeface="华文行楷" pitchFamily="2" charset="-122"/>
                <a:sym typeface="Symbol" pitchFamily="18" charset="2"/>
              </a:rPr>
              <a:t> #</a:t>
            </a:r>
          </a:p>
          <a:p>
            <a:pPr>
              <a:buClrTx/>
              <a:buFont typeface="Wingdings" pitchFamily="2" charset="2"/>
              <a:buNone/>
            </a:pPr>
            <a:r>
              <a:rPr lang="en-US" altLang="zh-CN" b="1" dirty="0">
                <a:sym typeface="Symbol" pitchFamily="18" charset="2"/>
              </a:rPr>
              <a:t>    </a:t>
            </a:r>
            <a:r>
              <a:rPr lang="en-US" altLang="zh-CN" b="1" i="1" dirty="0">
                <a:sym typeface="Symbol" pitchFamily="18" charset="2"/>
              </a:rPr>
              <a:t>E </a:t>
            </a:r>
            <a:r>
              <a:rPr lang="en-US" altLang="zh-CN" b="1" dirty="0">
                <a:sym typeface="Symbol" pitchFamily="18" charset="2"/>
              </a:rPr>
              <a:t></a:t>
            </a:r>
            <a:r>
              <a:rPr lang="en-US" altLang="zh-CN" b="1" i="1" dirty="0">
                <a:sym typeface="Symbol" pitchFamily="18" charset="2"/>
              </a:rPr>
              <a:t> .F </a:t>
            </a:r>
            <a:r>
              <a:rPr lang="en-US" altLang="zh-CN" b="1" i="1" dirty="0">
                <a:solidFill>
                  <a:srgbClr val="993366"/>
                </a:solidFill>
                <a:sym typeface="Symbol" pitchFamily="18" charset="2"/>
              </a:rPr>
              <a:t>,</a:t>
            </a:r>
            <a:r>
              <a:rPr lang="en-US" altLang="zh-CN" b="1" i="1" dirty="0">
                <a:sym typeface="Symbol" pitchFamily="18" charset="2"/>
              </a:rPr>
              <a:t> #</a:t>
            </a:r>
          </a:p>
          <a:p>
            <a:pPr>
              <a:buClrTx/>
              <a:buFont typeface="Wingdings" pitchFamily="2" charset="2"/>
              <a:buNone/>
            </a:pPr>
            <a:r>
              <a:rPr lang="en-US" altLang="zh-CN" b="1" i="1" dirty="0">
                <a:sym typeface="Symbol" pitchFamily="18" charset="2"/>
              </a:rPr>
              <a:t>    F </a:t>
            </a:r>
            <a:r>
              <a:rPr lang="en-US" altLang="zh-CN" b="1" dirty="0">
                <a:ea typeface="华文行楷" pitchFamily="2" charset="-122"/>
                <a:sym typeface="Symbol" pitchFamily="18" charset="2"/>
              </a:rPr>
              <a:t></a:t>
            </a:r>
            <a:r>
              <a:rPr lang="en-US" altLang="zh-CN" b="1" i="1" dirty="0">
                <a:ea typeface="华文行楷" pitchFamily="2" charset="-122"/>
                <a:sym typeface="Symbol" pitchFamily="18" charset="2"/>
              </a:rPr>
              <a:t> .(F) </a:t>
            </a:r>
            <a:r>
              <a:rPr lang="en-US" altLang="zh-CN" b="1" i="1" dirty="0">
                <a:solidFill>
                  <a:srgbClr val="993366"/>
                </a:solidFill>
                <a:sym typeface="Symbol" pitchFamily="18" charset="2"/>
              </a:rPr>
              <a:t>,</a:t>
            </a:r>
            <a:r>
              <a:rPr lang="en-US" altLang="zh-CN" b="1" i="1" dirty="0">
                <a:sym typeface="Symbol" pitchFamily="18" charset="2"/>
              </a:rPr>
              <a:t> #</a:t>
            </a:r>
          </a:p>
          <a:p>
            <a:pPr>
              <a:buClrTx/>
              <a:buFont typeface="Wingdings" pitchFamily="2" charset="2"/>
              <a:buNone/>
            </a:pPr>
            <a:r>
              <a:rPr lang="en-US" altLang="zh-CN" b="1" i="1" dirty="0">
                <a:sym typeface="Symbol" pitchFamily="18" charset="2"/>
              </a:rPr>
              <a:t>    F </a:t>
            </a:r>
            <a:r>
              <a:rPr lang="en-US" altLang="zh-CN" b="1" dirty="0">
                <a:sym typeface="Symbol" pitchFamily="18" charset="2"/>
              </a:rPr>
              <a:t> .</a:t>
            </a:r>
            <a:r>
              <a:rPr lang="en-US" altLang="zh-CN" b="1" i="1" dirty="0">
                <a:sym typeface="Symbol" pitchFamily="18" charset="2"/>
              </a:rPr>
              <a:t>d </a:t>
            </a:r>
            <a:r>
              <a:rPr lang="en-US" altLang="zh-CN" b="1" i="1" dirty="0">
                <a:solidFill>
                  <a:srgbClr val="993366"/>
                </a:solidFill>
                <a:sym typeface="Symbol" pitchFamily="18" charset="2"/>
              </a:rPr>
              <a:t>,</a:t>
            </a:r>
            <a:r>
              <a:rPr lang="en-US" altLang="zh-CN" b="1" i="1" dirty="0">
                <a:sym typeface="Symbol" pitchFamily="18" charset="2"/>
              </a:rPr>
              <a:t> #</a:t>
            </a:r>
          </a:p>
        </p:txBody>
      </p:sp>
      <p:sp>
        <p:nvSpPr>
          <p:cNvPr id="539670" name="Text Box 22"/>
          <p:cNvSpPr txBox="1">
            <a:spLocks noChangeArrowheads="1"/>
          </p:cNvSpPr>
          <p:nvPr/>
        </p:nvSpPr>
        <p:spPr bwMode="auto">
          <a:xfrm>
            <a:off x="2854326" y="4852989"/>
            <a:ext cx="1585913" cy="376237"/>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1</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S </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E. </a:t>
            </a:r>
            <a:r>
              <a:rPr lang="en-US" altLang="zh-CN" b="1" i="1">
                <a:solidFill>
                  <a:srgbClr val="993366"/>
                </a:solidFill>
                <a:cs typeface="Times New Roman" pitchFamily="18" charset="0"/>
                <a:sym typeface="Symbol" pitchFamily="18" charset="2"/>
              </a:rPr>
              <a:t>,</a:t>
            </a:r>
            <a:r>
              <a:rPr lang="en-US" altLang="zh-CN" b="1" i="1">
                <a:cs typeface="Times New Roman" pitchFamily="18" charset="0"/>
                <a:sym typeface="Symbol" pitchFamily="18" charset="2"/>
              </a:rPr>
              <a:t> #</a:t>
            </a:r>
          </a:p>
        </p:txBody>
      </p:sp>
      <p:sp>
        <p:nvSpPr>
          <p:cNvPr id="539671" name="Text Box 23"/>
          <p:cNvSpPr txBox="1">
            <a:spLocks noChangeArrowheads="1"/>
          </p:cNvSpPr>
          <p:nvPr/>
        </p:nvSpPr>
        <p:spPr bwMode="auto">
          <a:xfrm>
            <a:off x="2135189" y="6003925"/>
            <a:ext cx="1512887" cy="376238"/>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4</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F </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d. </a:t>
            </a:r>
            <a:r>
              <a:rPr lang="en-US" altLang="zh-CN" b="1" i="1">
                <a:solidFill>
                  <a:srgbClr val="993366"/>
                </a:solidFill>
                <a:cs typeface="Times New Roman" pitchFamily="18" charset="0"/>
                <a:sym typeface="Symbol" pitchFamily="18" charset="2"/>
              </a:rPr>
              <a:t>,</a:t>
            </a:r>
            <a:r>
              <a:rPr lang="en-US" altLang="zh-CN" b="1" i="1">
                <a:cs typeface="Times New Roman" pitchFamily="18" charset="0"/>
                <a:sym typeface="Symbol" pitchFamily="18" charset="2"/>
              </a:rPr>
              <a:t> #</a:t>
            </a:r>
          </a:p>
        </p:txBody>
      </p:sp>
      <p:sp>
        <p:nvSpPr>
          <p:cNvPr id="539672" name="Line 24"/>
          <p:cNvSpPr>
            <a:spLocks noChangeShapeType="1"/>
          </p:cNvSpPr>
          <p:nvPr/>
        </p:nvSpPr>
        <p:spPr bwMode="auto">
          <a:xfrm>
            <a:off x="4078289" y="3268663"/>
            <a:ext cx="504825" cy="0"/>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539673" name="Rectangle 25"/>
          <p:cNvSpPr>
            <a:spLocks noChangeArrowheads="1"/>
          </p:cNvSpPr>
          <p:nvPr/>
        </p:nvSpPr>
        <p:spPr bwMode="auto">
          <a:xfrm>
            <a:off x="3576639" y="4149726"/>
            <a:ext cx="287337"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E</a:t>
            </a:r>
          </a:p>
        </p:txBody>
      </p:sp>
      <p:sp>
        <p:nvSpPr>
          <p:cNvPr id="539678" name="Line 30"/>
          <p:cNvSpPr>
            <a:spLocks noChangeShapeType="1"/>
          </p:cNvSpPr>
          <p:nvPr/>
        </p:nvSpPr>
        <p:spPr bwMode="auto">
          <a:xfrm>
            <a:off x="3576639" y="3932239"/>
            <a:ext cx="1587" cy="936625"/>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539679" name="Text Box 31"/>
          <p:cNvSpPr txBox="1">
            <a:spLocks noChangeArrowheads="1"/>
          </p:cNvSpPr>
          <p:nvPr/>
        </p:nvSpPr>
        <p:spPr bwMode="auto">
          <a:xfrm>
            <a:off x="4583114" y="2482850"/>
            <a:ext cx="1946275" cy="2298700"/>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dirty="0">
                <a:cs typeface="Times New Roman" pitchFamily="18" charset="0"/>
                <a:sym typeface="Symbol" pitchFamily="18" charset="2"/>
              </a:rPr>
              <a:t>I</a:t>
            </a:r>
            <a:r>
              <a:rPr lang="en-US" altLang="zh-CN" b="1" baseline="-25000" dirty="0">
                <a:cs typeface="Times New Roman" pitchFamily="18" charset="0"/>
                <a:sym typeface="Symbol" pitchFamily="18" charset="2"/>
              </a:rPr>
              <a:t>3</a:t>
            </a:r>
            <a:r>
              <a:rPr lang="en-US" altLang="zh-CN" b="1" dirty="0">
                <a:cs typeface="Times New Roman" pitchFamily="18" charset="0"/>
                <a:sym typeface="Symbol" pitchFamily="18" charset="2"/>
              </a:rPr>
              <a:t>: </a:t>
            </a:r>
            <a:r>
              <a:rPr lang="en-US" altLang="zh-CN" b="1" i="1" dirty="0">
                <a:cs typeface="Times New Roman" pitchFamily="18" charset="0"/>
                <a:sym typeface="Symbol" pitchFamily="18" charset="2"/>
              </a:rPr>
              <a:t>E </a:t>
            </a:r>
            <a:r>
              <a:rPr lang="en-US" altLang="zh-CN" b="1" dirty="0">
                <a:cs typeface="Times New Roman" pitchFamily="18" charset="0"/>
                <a:sym typeface="Symbol" pitchFamily="18" charset="2"/>
              </a:rPr>
              <a:t></a:t>
            </a:r>
            <a:r>
              <a:rPr lang="en-US" altLang="zh-CN" b="1" i="1" dirty="0">
                <a:cs typeface="Times New Roman" pitchFamily="18" charset="0"/>
                <a:sym typeface="Symbol" pitchFamily="18" charset="2"/>
              </a:rPr>
              <a:t> (.L,E) </a:t>
            </a:r>
            <a:r>
              <a:rPr lang="en-US" altLang="zh-CN" b="1" i="1" dirty="0">
                <a:solidFill>
                  <a:srgbClr val="993366"/>
                </a:solidFill>
                <a:cs typeface="Times New Roman" pitchFamily="18" charset="0"/>
                <a:sym typeface="Symbol" pitchFamily="18" charset="2"/>
              </a:rPr>
              <a:t>,</a:t>
            </a:r>
            <a:r>
              <a:rPr lang="en-US" altLang="zh-CN" b="1" i="1" dirty="0">
                <a:cs typeface="Times New Roman" pitchFamily="18" charset="0"/>
                <a:sym typeface="Symbol" pitchFamily="18" charset="2"/>
              </a:rPr>
              <a:t> #</a:t>
            </a:r>
            <a:endParaRPr lang="en-US" altLang="zh-CN" b="1" dirty="0">
              <a:cs typeface="Times New Roman" pitchFamily="18" charset="0"/>
              <a:sym typeface="Symbol" pitchFamily="18" charset="2"/>
            </a:endParaRPr>
          </a:p>
          <a:p>
            <a:pPr>
              <a:buClrTx/>
              <a:buFont typeface="Wingdings" pitchFamily="2" charset="2"/>
              <a:buNone/>
            </a:pPr>
            <a:r>
              <a:rPr lang="en-US" altLang="zh-CN" b="1" i="1" dirty="0">
                <a:cs typeface="Times New Roman" pitchFamily="18" charset="0"/>
                <a:sym typeface="Symbol" pitchFamily="18" charset="2"/>
              </a:rPr>
              <a:t>    </a:t>
            </a:r>
            <a:r>
              <a:rPr lang="en-US" altLang="zh-CN" dirty="0">
                <a:cs typeface="Times New Roman" pitchFamily="18" charset="0"/>
                <a:sym typeface="Symbol" pitchFamily="18" charset="2"/>
              </a:rPr>
              <a:t> </a:t>
            </a:r>
            <a:r>
              <a:rPr lang="en-US" altLang="zh-CN" b="1" i="1" dirty="0">
                <a:cs typeface="Times New Roman" pitchFamily="18" charset="0"/>
                <a:sym typeface="Symbol" pitchFamily="18" charset="2"/>
              </a:rPr>
              <a:t>F </a:t>
            </a:r>
            <a:r>
              <a:rPr lang="en-US" altLang="zh-CN" b="1" dirty="0">
                <a:cs typeface="Times New Roman" pitchFamily="18" charset="0"/>
                <a:sym typeface="Symbol" pitchFamily="18" charset="2"/>
              </a:rPr>
              <a:t></a:t>
            </a:r>
            <a:r>
              <a:rPr lang="en-US" altLang="zh-CN" b="1" i="1" dirty="0">
                <a:cs typeface="Times New Roman" pitchFamily="18" charset="0"/>
                <a:sym typeface="Symbol" pitchFamily="18" charset="2"/>
              </a:rPr>
              <a:t> (.F) </a:t>
            </a:r>
            <a:r>
              <a:rPr lang="en-US" altLang="zh-CN" b="1" i="1" dirty="0">
                <a:solidFill>
                  <a:srgbClr val="993366"/>
                </a:solidFill>
                <a:cs typeface="Times New Roman" pitchFamily="18" charset="0"/>
                <a:sym typeface="Symbol" pitchFamily="18" charset="2"/>
              </a:rPr>
              <a:t>,</a:t>
            </a:r>
            <a:r>
              <a:rPr lang="en-US" altLang="zh-CN" b="1" i="1" dirty="0">
                <a:cs typeface="Times New Roman" pitchFamily="18" charset="0"/>
                <a:sym typeface="Symbol" pitchFamily="18" charset="2"/>
              </a:rPr>
              <a:t> #</a:t>
            </a:r>
          </a:p>
          <a:p>
            <a:pPr>
              <a:buClrTx/>
              <a:buFont typeface="Wingdings" pitchFamily="2" charset="2"/>
              <a:buNone/>
            </a:pPr>
            <a:r>
              <a:rPr lang="en-US" altLang="zh-CN" b="1" i="1" dirty="0">
                <a:cs typeface="Times New Roman" pitchFamily="18" charset="0"/>
                <a:sym typeface="Symbol" pitchFamily="18" charset="2"/>
              </a:rPr>
              <a:t>     L </a:t>
            </a:r>
            <a:r>
              <a:rPr lang="en-US" altLang="zh-CN" b="1" dirty="0">
                <a:cs typeface="Times New Roman" pitchFamily="18" charset="0"/>
                <a:sym typeface="Symbol" pitchFamily="18" charset="2"/>
              </a:rPr>
              <a:t> </a:t>
            </a:r>
            <a:r>
              <a:rPr lang="en-US" altLang="zh-CN" b="1" i="1" dirty="0">
                <a:cs typeface="Times New Roman" pitchFamily="18" charset="0"/>
                <a:sym typeface="Symbol" pitchFamily="18" charset="2"/>
              </a:rPr>
              <a:t>.L,E </a:t>
            </a:r>
            <a:r>
              <a:rPr lang="en-US" altLang="zh-CN" b="1" i="1" dirty="0">
                <a:solidFill>
                  <a:srgbClr val="993366"/>
                </a:solidFill>
                <a:cs typeface="Times New Roman" pitchFamily="18" charset="0"/>
                <a:sym typeface="Symbol" pitchFamily="18" charset="2"/>
              </a:rPr>
              <a:t>,</a:t>
            </a:r>
            <a:r>
              <a:rPr lang="en-US" altLang="zh-CN" b="1" i="1" dirty="0">
                <a:cs typeface="Times New Roman" pitchFamily="18" charset="0"/>
                <a:sym typeface="Symbol" pitchFamily="18" charset="2"/>
              </a:rPr>
              <a:t> ,</a:t>
            </a:r>
            <a:r>
              <a:rPr lang="en-US" altLang="zh-CN" b="1" i="1" dirty="0">
                <a:ea typeface="华文行楷" pitchFamily="2" charset="-122"/>
                <a:cs typeface="Times New Roman" pitchFamily="18" charset="0"/>
                <a:sym typeface="Symbol" pitchFamily="18" charset="2"/>
              </a:rPr>
              <a:t> </a:t>
            </a:r>
          </a:p>
          <a:p>
            <a:pPr>
              <a:buClrTx/>
              <a:buFont typeface="Wingdings" pitchFamily="2" charset="2"/>
              <a:buNone/>
            </a:pPr>
            <a:r>
              <a:rPr lang="en-US" altLang="zh-CN" b="1" i="1" dirty="0">
                <a:cs typeface="Times New Roman" pitchFamily="18" charset="0"/>
                <a:sym typeface="Symbol" pitchFamily="18" charset="2"/>
              </a:rPr>
              <a:t>     L </a:t>
            </a:r>
            <a:r>
              <a:rPr lang="en-US" altLang="zh-CN" b="1" dirty="0">
                <a:cs typeface="Times New Roman" pitchFamily="18" charset="0"/>
                <a:sym typeface="Symbol" pitchFamily="18" charset="2"/>
              </a:rPr>
              <a:t> </a:t>
            </a:r>
            <a:r>
              <a:rPr lang="en-US" altLang="zh-CN" b="1" i="1" dirty="0">
                <a:cs typeface="Times New Roman" pitchFamily="18" charset="0"/>
                <a:sym typeface="Symbol" pitchFamily="18" charset="2"/>
              </a:rPr>
              <a:t>.E </a:t>
            </a:r>
            <a:r>
              <a:rPr lang="en-US" altLang="zh-CN" b="1" i="1" dirty="0">
                <a:solidFill>
                  <a:srgbClr val="993366"/>
                </a:solidFill>
                <a:cs typeface="Times New Roman" pitchFamily="18" charset="0"/>
                <a:sym typeface="Symbol" pitchFamily="18" charset="2"/>
              </a:rPr>
              <a:t>,</a:t>
            </a:r>
            <a:r>
              <a:rPr lang="en-US" altLang="zh-CN" b="1" i="1" dirty="0">
                <a:cs typeface="Times New Roman" pitchFamily="18" charset="0"/>
                <a:sym typeface="Symbol" pitchFamily="18" charset="2"/>
              </a:rPr>
              <a:t> ,</a:t>
            </a:r>
            <a:endParaRPr lang="en-US" altLang="zh-CN" b="1" i="1" dirty="0">
              <a:ea typeface="华文行楷" pitchFamily="2" charset="-122"/>
              <a:cs typeface="Times New Roman" pitchFamily="18" charset="0"/>
              <a:sym typeface="Symbol" pitchFamily="18" charset="2"/>
            </a:endParaRPr>
          </a:p>
          <a:p>
            <a:pPr>
              <a:buClrTx/>
              <a:buFont typeface="Wingdings" pitchFamily="2" charset="2"/>
              <a:buNone/>
            </a:pPr>
            <a:r>
              <a:rPr lang="en-US" altLang="zh-CN" b="1" dirty="0">
                <a:cs typeface="Times New Roman" pitchFamily="18" charset="0"/>
                <a:sym typeface="Symbol" pitchFamily="18" charset="2"/>
              </a:rPr>
              <a:t>     </a:t>
            </a:r>
            <a:r>
              <a:rPr lang="en-US" altLang="zh-CN" b="1" i="1" dirty="0">
                <a:cs typeface="Times New Roman" pitchFamily="18" charset="0"/>
                <a:sym typeface="Symbol" pitchFamily="18" charset="2"/>
              </a:rPr>
              <a:t>F </a:t>
            </a:r>
            <a:r>
              <a:rPr lang="en-US" altLang="zh-CN" b="1" dirty="0">
                <a:ea typeface="华文行楷" pitchFamily="2" charset="-122"/>
                <a:cs typeface="Times New Roman" pitchFamily="18" charset="0"/>
                <a:sym typeface="Symbol" pitchFamily="18" charset="2"/>
              </a:rPr>
              <a:t></a:t>
            </a:r>
            <a:r>
              <a:rPr lang="en-US" altLang="zh-CN" b="1" i="1" dirty="0">
                <a:ea typeface="华文行楷" pitchFamily="2" charset="-122"/>
                <a:cs typeface="Times New Roman" pitchFamily="18" charset="0"/>
                <a:sym typeface="Symbol" pitchFamily="18" charset="2"/>
              </a:rPr>
              <a:t> .(F) </a:t>
            </a:r>
            <a:r>
              <a:rPr lang="en-US" altLang="zh-CN" b="1" i="1" dirty="0">
                <a:solidFill>
                  <a:srgbClr val="993366"/>
                </a:solidFill>
                <a:ea typeface="华文行楷" pitchFamily="2" charset="-122"/>
                <a:cs typeface="Times New Roman" pitchFamily="18" charset="0"/>
                <a:sym typeface="Symbol" pitchFamily="18" charset="2"/>
              </a:rPr>
              <a:t>,</a:t>
            </a:r>
            <a:r>
              <a:rPr lang="en-US" altLang="zh-CN" b="1" i="1" dirty="0">
                <a:ea typeface="华文行楷" pitchFamily="2" charset="-122"/>
                <a:cs typeface="Times New Roman" pitchFamily="18" charset="0"/>
                <a:sym typeface="Symbol" pitchFamily="18" charset="2"/>
              </a:rPr>
              <a:t> , </a:t>
            </a:r>
            <a:r>
              <a:rPr lang="en-US" altLang="zh-CN" b="1" dirty="0">
                <a:ea typeface="华文行楷" pitchFamily="2" charset="-122"/>
                <a:cs typeface="Times New Roman" pitchFamily="18" charset="0"/>
                <a:sym typeface="Symbol" pitchFamily="18" charset="2"/>
              </a:rPr>
              <a:t></a:t>
            </a:r>
            <a:r>
              <a:rPr lang="en-US" altLang="zh-CN" b="1" dirty="0">
                <a:solidFill>
                  <a:srgbClr val="993366"/>
                </a:solidFill>
                <a:ea typeface="华文行楷" pitchFamily="2" charset="-122"/>
                <a:cs typeface="Times New Roman" pitchFamily="18" charset="0"/>
                <a:sym typeface="Symbol" pitchFamily="18" charset="2"/>
              </a:rPr>
              <a:t> </a:t>
            </a:r>
            <a:r>
              <a:rPr lang="en-US" altLang="zh-CN" b="1" i="1" dirty="0">
                <a:ea typeface="华文行楷" pitchFamily="2" charset="-122"/>
                <a:cs typeface="Times New Roman" pitchFamily="18" charset="0"/>
                <a:sym typeface="Symbol" pitchFamily="18" charset="2"/>
              </a:rPr>
              <a:t>)</a:t>
            </a:r>
          </a:p>
          <a:p>
            <a:pPr>
              <a:buClrTx/>
              <a:buFont typeface="Wingdings" pitchFamily="2" charset="2"/>
              <a:buNone/>
            </a:pPr>
            <a:r>
              <a:rPr lang="en-US" altLang="zh-CN" b="1" i="1" dirty="0">
                <a:cs typeface="Times New Roman" pitchFamily="18" charset="0"/>
                <a:sym typeface="Symbol" pitchFamily="18" charset="2"/>
              </a:rPr>
              <a:t>     F </a:t>
            </a:r>
            <a:r>
              <a:rPr lang="en-US" altLang="zh-CN" b="1" dirty="0">
                <a:cs typeface="Times New Roman" pitchFamily="18" charset="0"/>
                <a:sym typeface="Symbol" pitchFamily="18" charset="2"/>
              </a:rPr>
              <a:t> .</a:t>
            </a:r>
            <a:r>
              <a:rPr lang="en-US" altLang="zh-CN" b="1" i="1" dirty="0">
                <a:cs typeface="Times New Roman" pitchFamily="18" charset="0"/>
                <a:sym typeface="Symbol" pitchFamily="18" charset="2"/>
              </a:rPr>
              <a:t>d </a:t>
            </a:r>
            <a:r>
              <a:rPr lang="en-US" altLang="zh-CN" b="1" i="1" dirty="0">
                <a:solidFill>
                  <a:srgbClr val="993366"/>
                </a:solidFill>
                <a:cs typeface="Times New Roman" pitchFamily="18" charset="0"/>
                <a:sym typeface="Symbol" pitchFamily="18" charset="2"/>
              </a:rPr>
              <a:t>,</a:t>
            </a:r>
            <a:r>
              <a:rPr lang="en-US" altLang="zh-CN" b="1" i="1" dirty="0">
                <a:cs typeface="Times New Roman" pitchFamily="18" charset="0"/>
                <a:sym typeface="Symbol" pitchFamily="18" charset="2"/>
              </a:rPr>
              <a:t> </a:t>
            </a:r>
            <a:r>
              <a:rPr lang="en-US" altLang="zh-CN" b="1" i="1" dirty="0">
                <a:sym typeface="Symbol" pitchFamily="18" charset="2"/>
              </a:rPr>
              <a:t>, </a:t>
            </a:r>
            <a:r>
              <a:rPr lang="en-US" altLang="zh-CN" b="1" dirty="0">
                <a:sym typeface="Symbol" pitchFamily="18" charset="2"/>
              </a:rPr>
              <a:t></a:t>
            </a:r>
            <a:r>
              <a:rPr lang="en-US" altLang="zh-CN" dirty="0">
                <a:sym typeface="Symbol" pitchFamily="18" charset="2"/>
              </a:rPr>
              <a:t> </a:t>
            </a:r>
            <a:r>
              <a:rPr lang="en-US" altLang="zh-CN" b="1" i="1" dirty="0">
                <a:sym typeface="Symbol" pitchFamily="18" charset="2"/>
              </a:rPr>
              <a:t>)</a:t>
            </a:r>
          </a:p>
          <a:p>
            <a:pPr>
              <a:buFont typeface="Wingdings" pitchFamily="2" charset="2"/>
              <a:buNone/>
            </a:pPr>
            <a:r>
              <a:rPr lang="en-US" altLang="zh-CN" b="1" i="1" dirty="0">
                <a:sym typeface="Symbol" pitchFamily="18" charset="2"/>
              </a:rPr>
              <a:t>     E </a:t>
            </a:r>
            <a:r>
              <a:rPr lang="en-US" altLang="zh-CN" b="1" dirty="0">
                <a:sym typeface="Symbol" pitchFamily="18" charset="2"/>
              </a:rPr>
              <a:t> </a:t>
            </a:r>
            <a:r>
              <a:rPr lang="en-US" altLang="zh-CN" b="1" i="1" dirty="0">
                <a:sym typeface="Symbol" pitchFamily="18" charset="2"/>
              </a:rPr>
              <a:t>.(L,E) </a:t>
            </a:r>
            <a:r>
              <a:rPr lang="en-US" altLang="zh-CN" b="1" i="1" dirty="0">
                <a:solidFill>
                  <a:srgbClr val="993366"/>
                </a:solidFill>
                <a:sym typeface="Symbol" pitchFamily="18" charset="2"/>
              </a:rPr>
              <a:t>,</a:t>
            </a:r>
            <a:r>
              <a:rPr lang="en-US" altLang="zh-CN" b="1" i="1" dirty="0">
                <a:sym typeface="Symbol" pitchFamily="18" charset="2"/>
              </a:rPr>
              <a:t> ,</a:t>
            </a:r>
          </a:p>
          <a:p>
            <a:pPr>
              <a:buFont typeface="Wingdings" pitchFamily="2" charset="2"/>
              <a:buNone/>
            </a:pPr>
            <a:r>
              <a:rPr lang="en-US" altLang="zh-CN" b="1" i="1" dirty="0">
                <a:sym typeface="Symbol" pitchFamily="18" charset="2"/>
              </a:rPr>
              <a:t>     E </a:t>
            </a:r>
            <a:r>
              <a:rPr lang="en-US" altLang="zh-CN" b="1" dirty="0">
                <a:sym typeface="Symbol" pitchFamily="18" charset="2"/>
              </a:rPr>
              <a:t></a:t>
            </a:r>
            <a:r>
              <a:rPr lang="en-US" altLang="zh-CN" b="1" i="1" dirty="0">
                <a:sym typeface="Symbol" pitchFamily="18" charset="2"/>
              </a:rPr>
              <a:t> .F </a:t>
            </a:r>
            <a:r>
              <a:rPr lang="en-US" altLang="zh-CN" b="1" i="1" dirty="0">
                <a:solidFill>
                  <a:srgbClr val="993366"/>
                </a:solidFill>
                <a:sym typeface="Symbol" pitchFamily="18" charset="2"/>
              </a:rPr>
              <a:t>,</a:t>
            </a:r>
            <a:r>
              <a:rPr lang="en-US" altLang="zh-CN" b="1" i="1" dirty="0">
                <a:sym typeface="Symbol" pitchFamily="18" charset="2"/>
              </a:rPr>
              <a:t> ,</a:t>
            </a:r>
          </a:p>
        </p:txBody>
      </p:sp>
      <p:sp>
        <p:nvSpPr>
          <p:cNvPr id="539680" name="Text Box 32"/>
          <p:cNvSpPr txBox="1">
            <a:spLocks noChangeArrowheads="1"/>
          </p:cNvSpPr>
          <p:nvPr/>
        </p:nvSpPr>
        <p:spPr bwMode="auto">
          <a:xfrm>
            <a:off x="7104063" y="2776539"/>
            <a:ext cx="1441450" cy="376237"/>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dirty="0">
                <a:cs typeface="Times New Roman" pitchFamily="18" charset="0"/>
                <a:sym typeface="Symbol" pitchFamily="18" charset="2"/>
              </a:rPr>
              <a:t>I</a:t>
            </a:r>
            <a:r>
              <a:rPr lang="en-US" altLang="zh-CN" b="1" baseline="-25000" dirty="0">
                <a:cs typeface="Times New Roman" pitchFamily="18" charset="0"/>
                <a:sym typeface="Symbol" pitchFamily="18" charset="2"/>
              </a:rPr>
              <a:t>5</a:t>
            </a:r>
            <a:r>
              <a:rPr lang="en-US" altLang="zh-CN" b="1" dirty="0">
                <a:cs typeface="Times New Roman" pitchFamily="18" charset="0"/>
                <a:sym typeface="Symbol" pitchFamily="18" charset="2"/>
              </a:rPr>
              <a:t>: </a:t>
            </a:r>
            <a:r>
              <a:rPr lang="en-US" altLang="zh-CN" b="1" i="1" dirty="0">
                <a:cs typeface="Times New Roman" pitchFamily="18" charset="0"/>
                <a:sym typeface="Symbol" pitchFamily="18" charset="2"/>
              </a:rPr>
              <a:t>L </a:t>
            </a:r>
            <a:r>
              <a:rPr lang="en-US" altLang="zh-CN" b="1" dirty="0">
                <a:cs typeface="Times New Roman" pitchFamily="18" charset="0"/>
                <a:sym typeface="Symbol" pitchFamily="18" charset="2"/>
              </a:rPr>
              <a:t></a:t>
            </a:r>
            <a:r>
              <a:rPr lang="en-US" altLang="zh-CN" b="1" i="1" dirty="0">
                <a:cs typeface="Times New Roman" pitchFamily="18" charset="0"/>
                <a:sym typeface="Symbol" pitchFamily="18" charset="2"/>
              </a:rPr>
              <a:t> E. </a:t>
            </a:r>
            <a:r>
              <a:rPr lang="en-US" altLang="zh-CN" b="1" i="1" dirty="0">
                <a:solidFill>
                  <a:srgbClr val="993366"/>
                </a:solidFill>
                <a:cs typeface="Times New Roman" pitchFamily="18" charset="0"/>
                <a:sym typeface="Symbol" pitchFamily="18" charset="2"/>
              </a:rPr>
              <a:t>,</a:t>
            </a:r>
            <a:r>
              <a:rPr lang="en-US" altLang="zh-CN" b="1" i="1" dirty="0">
                <a:cs typeface="Times New Roman" pitchFamily="18" charset="0"/>
                <a:sym typeface="Symbol" pitchFamily="18" charset="2"/>
              </a:rPr>
              <a:t> ,</a:t>
            </a:r>
            <a:endParaRPr lang="en-US" altLang="zh-CN" b="1" i="1" dirty="0">
              <a:ea typeface="华文行楷" pitchFamily="2" charset="-122"/>
              <a:cs typeface="Times New Roman" pitchFamily="18" charset="0"/>
              <a:sym typeface="Symbol" pitchFamily="18" charset="2"/>
            </a:endParaRPr>
          </a:p>
        </p:txBody>
      </p:sp>
      <p:sp>
        <p:nvSpPr>
          <p:cNvPr id="539681" name="Text Box 33"/>
          <p:cNvSpPr txBox="1">
            <a:spLocks noChangeArrowheads="1"/>
          </p:cNvSpPr>
          <p:nvPr/>
        </p:nvSpPr>
        <p:spPr bwMode="auto">
          <a:xfrm>
            <a:off x="2495550" y="5373689"/>
            <a:ext cx="1512888" cy="376237"/>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2</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E </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F. </a:t>
            </a:r>
            <a:r>
              <a:rPr lang="en-US" altLang="zh-CN" b="1" i="1">
                <a:solidFill>
                  <a:srgbClr val="993366"/>
                </a:solidFill>
                <a:cs typeface="Times New Roman" pitchFamily="18" charset="0"/>
                <a:sym typeface="Symbol" pitchFamily="18" charset="2"/>
              </a:rPr>
              <a:t>,</a:t>
            </a:r>
            <a:r>
              <a:rPr lang="en-US" altLang="zh-CN" b="1" i="1">
                <a:cs typeface="Times New Roman" pitchFamily="18" charset="0"/>
                <a:sym typeface="Symbol" pitchFamily="18" charset="2"/>
              </a:rPr>
              <a:t> #</a:t>
            </a:r>
            <a:endParaRPr lang="en-US" altLang="zh-CN" b="1" i="1">
              <a:ea typeface="华文行楷" pitchFamily="2" charset="-122"/>
              <a:cs typeface="Times New Roman" pitchFamily="18" charset="0"/>
              <a:sym typeface="Symbol" pitchFamily="18" charset="2"/>
            </a:endParaRPr>
          </a:p>
        </p:txBody>
      </p:sp>
      <p:sp>
        <p:nvSpPr>
          <p:cNvPr id="539682" name="Text Box 34"/>
          <p:cNvSpPr txBox="1">
            <a:spLocks noChangeArrowheads="1"/>
          </p:cNvSpPr>
          <p:nvPr/>
        </p:nvSpPr>
        <p:spPr bwMode="auto">
          <a:xfrm>
            <a:off x="4583113" y="5734051"/>
            <a:ext cx="1655762" cy="650875"/>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7</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F </a:t>
            </a:r>
            <a:r>
              <a:rPr lang="en-US" altLang="zh-CN" b="1">
                <a:ea typeface="华文行楷" pitchFamily="2" charset="-122"/>
                <a:cs typeface="Times New Roman" pitchFamily="18" charset="0"/>
                <a:sym typeface="Symbol" pitchFamily="18" charset="2"/>
              </a:rPr>
              <a:t></a:t>
            </a:r>
            <a:r>
              <a:rPr lang="en-US" altLang="zh-CN" b="1" i="1">
                <a:ea typeface="华文行楷" pitchFamily="2" charset="-122"/>
                <a:cs typeface="Times New Roman" pitchFamily="18" charset="0"/>
                <a:sym typeface="Symbol" pitchFamily="18" charset="2"/>
              </a:rPr>
              <a:t> (F.) </a:t>
            </a:r>
            <a:r>
              <a:rPr lang="en-US" altLang="zh-CN" b="1" i="1">
                <a:solidFill>
                  <a:srgbClr val="993366"/>
                </a:solidFill>
                <a:ea typeface="华文行楷" pitchFamily="2" charset="-122"/>
                <a:cs typeface="Times New Roman" pitchFamily="18" charset="0"/>
                <a:sym typeface="Symbol" pitchFamily="18" charset="2"/>
              </a:rPr>
              <a:t>,</a:t>
            </a:r>
            <a:r>
              <a:rPr lang="en-US" altLang="zh-CN" b="1" i="1">
                <a:ea typeface="华文行楷" pitchFamily="2" charset="-122"/>
                <a:cs typeface="Times New Roman" pitchFamily="18" charset="0"/>
                <a:sym typeface="Symbol" pitchFamily="18" charset="2"/>
              </a:rPr>
              <a:t> #</a:t>
            </a:r>
          </a:p>
          <a:p>
            <a:pPr>
              <a:buClrTx/>
              <a:buFont typeface="Wingdings" pitchFamily="2" charset="2"/>
              <a:buNone/>
            </a:pPr>
            <a:r>
              <a:rPr lang="en-US" altLang="zh-CN" b="1" i="1">
                <a:cs typeface="Times New Roman" pitchFamily="18" charset="0"/>
                <a:sym typeface="Symbol" pitchFamily="18" charset="2"/>
              </a:rPr>
              <a:t>     E </a:t>
            </a:r>
            <a:r>
              <a:rPr lang="en-US" altLang="zh-CN" b="1">
                <a:cs typeface="Times New Roman" pitchFamily="18" charset="0"/>
                <a:sym typeface="Symbol" pitchFamily="18" charset="2"/>
              </a:rPr>
              <a:t></a:t>
            </a:r>
            <a:r>
              <a:rPr lang="en-US" altLang="zh-CN" b="1" i="1">
                <a:cs typeface="Times New Roman" pitchFamily="18" charset="0"/>
                <a:sym typeface="Symbol" pitchFamily="18" charset="2"/>
              </a:rPr>
              <a:t> F. </a:t>
            </a:r>
            <a:r>
              <a:rPr lang="en-US" altLang="zh-CN" b="1" i="1">
                <a:solidFill>
                  <a:srgbClr val="993366"/>
                </a:solidFill>
                <a:cs typeface="Times New Roman" pitchFamily="18" charset="0"/>
                <a:sym typeface="Symbol" pitchFamily="18" charset="2"/>
              </a:rPr>
              <a:t>,</a:t>
            </a:r>
            <a:r>
              <a:rPr lang="en-US" altLang="zh-CN" b="1" i="1">
                <a:cs typeface="Times New Roman" pitchFamily="18" charset="0"/>
                <a:sym typeface="Symbol" pitchFamily="18" charset="2"/>
              </a:rPr>
              <a:t> ,</a:t>
            </a:r>
          </a:p>
        </p:txBody>
      </p:sp>
      <p:sp>
        <p:nvSpPr>
          <p:cNvPr id="539683" name="Text Box 35"/>
          <p:cNvSpPr txBox="1">
            <a:spLocks noChangeArrowheads="1"/>
          </p:cNvSpPr>
          <p:nvPr/>
        </p:nvSpPr>
        <p:spPr bwMode="auto">
          <a:xfrm>
            <a:off x="6672263" y="5010151"/>
            <a:ext cx="1873250" cy="650875"/>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6</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E </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(L.,E) </a:t>
            </a:r>
            <a:r>
              <a:rPr lang="en-US" altLang="zh-CN" b="1" i="1">
                <a:solidFill>
                  <a:srgbClr val="993366"/>
                </a:solidFill>
                <a:cs typeface="Times New Roman" pitchFamily="18" charset="0"/>
                <a:sym typeface="Symbol" pitchFamily="18" charset="2"/>
              </a:rPr>
              <a:t>,</a:t>
            </a:r>
            <a:r>
              <a:rPr lang="en-US" altLang="zh-CN" b="1" i="1">
                <a:cs typeface="Times New Roman" pitchFamily="18" charset="0"/>
                <a:sym typeface="Symbol" pitchFamily="18" charset="2"/>
              </a:rPr>
              <a:t>#</a:t>
            </a:r>
            <a:endParaRPr lang="en-US" altLang="zh-CN" b="1" i="1">
              <a:ea typeface="华文行楷" pitchFamily="2" charset="-122"/>
              <a:cs typeface="Times New Roman" pitchFamily="18" charset="0"/>
              <a:sym typeface="Symbol" pitchFamily="18" charset="2"/>
            </a:endParaRPr>
          </a:p>
          <a:p>
            <a:pPr>
              <a:buClrTx/>
              <a:buFont typeface="Wingdings" pitchFamily="2" charset="2"/>
              <a:buNone/>
            </a:pPr>
            <a:r>
              <a:rPr lang="en-US" altLang="zh-CN" b="1" i="1">
                <a:sym typeface="Symbol" pitchFamily="18" charset="2"/>
              </a:rPr>
              <a:t>     L </a:t>
            </a:r>
            <a:r>
              <a:rPr lang="en-US" altLang="zh-CN" b="1">
                <a:sym typeface="Symbol" pitchFamily="18" charset="2"/>
              </a:rPr>
              <a:t> </a:t>
            </a:r>
            <a:r>
              <a:rPr lang="en-US" altLang="zh-CN" b="1" i="1">
                <a:sym typeface="Symbol" pitchFamily="18" charset="2"/>
              </a:rPr>
              <a:t>L.,E </a:t>
            </a:r>
            <a:r>
              <a:rPr lang="en-US" altLang="zh-CN" b="1" i="1">
                <a:solidFill>
                  <a:srgbClr val="993366"/>
                </a:solidFill>
                <a:sym typeface="Symbol" pitchFamily="18" charset="2"/>
              </a:rPr>
              <a:t>,</a:t>
            </a:r>
            <a:r>
              <a:rPr lang="en-US" altLang="zh-CN" b="1" i="1">
                <a:sym typeface="Symbol" pitchFamily="18" charset="2"/>
              </a:rPr>
              <a:t> ,</a:t>
            </a:r>
            <a:r>
              <a:rPr lang="en-US" altLang="zh-CN">
                <a:sym typeface="Symbol" pitchFamily="18" charset="2"/>
              </a:rPr>
              <a:t> </a:t>
            </a:r>
          </a:p>
        </p:txBody>
      </p:sp>
      <p:sp>
        <p:nvSpPr>
          <p:cNvPr id="539684" name="Line 36"/>
          <p:cNvSpPr>
            <a:spLocks noChangeShapeType="1"/>
          </p:cNvSpPr>
          <p:nvPr/>
        </p:nvSpPr>
        <p:spPr bwMode="auto">
          <a:xfrm flipH="1">
            <a:off x="2711450" y="3933826"/>
            <a:ext cx="1588" cy="1439863"/>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539685" name="Rectangle 37"/>
          <p:cNvSpPr>
            <a:spLocks noChangeArrowheads="1"/>
          </p:cNvSpPr>
          <p:nvPr/>
        </p:nvSpPr>
        <p:spPr bwMode="auto">
          <a:xfrm>
            <a:off x="2713039" y="4149726"/>
            <a:ext cx="287337"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F</a:t>
            </a:r>
          </a:p>
        </p:txBody>
      </p:sp>
      <p:sp>
        <p:nvSpPr>
          <p:cNvPr id="539686" name="Rectangle 38"/>
          <p:cNvSpPr>
            <a:spLocks noChangeArrowheads="1"/>
          </p:cNvSpPr>
          <p:nvPr/>
        </p:nvSpPr>
        <p:spPr bwMode="auto">
          <a:xfrm>
            <a:off x="4151314" y="2901951"/>
            <a:ext cx="287337"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a:t>
            </a:r>
          </a:p>
        </p:txBody>
      </p:sp>
      <p:sp>
        <p:nvSpPr>
          <p:cNvPr id="539687" name="Line 39"/>
          <p:cNvSpPr>
            <a:spLocks noChangeShapeType="1"/>
          </p:cNvSpPr>
          <p:nvPr/>
        </p:nvSpPr>
        <p:spPr bwMode="auto">
          <a:xfrm>
            <a:off x="2281238" y="3933825"/>
            <a:ext cx="0" cy="2012950"/>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539688" name="Rectangle 40"/>
          <p:cNvSpPr>
            <a:spLocks noChangeArrowheads="1"/>
          </p:cNvSpPr>
          <p:nvPr/>
        </p:nvSpPr>
        <p:spPr bwMode="auto">
          <a:xfrm>
            <a:off x="2208214" y="4125913"/>
            <a:ext cx="287337" cy="366712"/>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d</a:t>
            </a:r>
          </a:p>
        </p:txBody>
      </p:sp>
      <p:sp>
        <p:nvSpPr>
          <p:cNvPr id="539689" name="Line 41"/>
          <p:cNvSpPr>
            <a:spLocks noChangeShapeType="1"/>
          </p:cNvSpPr>
          <p:nvPr/>
        </p:nvSpPr>
        <p:spPr bwMode="auto">
          <a:xfrm>
            <a:off x="6527801" y="3003550"/>
            <a:ext cx="576263" cy="0"/>
          </a:xfrm>
          <a:prstGeom prst="line">
            <a:avLst/>
          </a:prstGeom>
          <a:noFill/>
          <a:ln w="9525">
            <a:solidFill>
              <a:srgbClr val="000080"/>
            </a:solidFill>
            <a:round/>
            <a:headEnd/>
            <a:tailEnd type="triangle" w="med" len="med"/>
          </a:ln>
          <a:effectLst/>
        </p:spPr>
        <p:txBody>
          <a:bodyPr>
            <a:spAutoFit/>
          </a:bodyPr>
          <a:lstStyle/>
          <a:p>
            <a:endParaRPr lang="zh-CN" altLang="en-US"/>
          </a:p>
        </p:txBody>
      </p:sp>
      <p:sp>
        <p:nvSpPr>
          <p:cNvPr id="539690" name="Rectangle 42"/>
          <p:cNvSpPr>
            <a:spLocks noChangeArrowheads="1"/>
          </p:cNvSpPr>
          <p:nvPr/>
        </p:nvSpPr>
        <p:spPr bwMode="auto">
          <a:xfrm>
            <a:off x="6600826" y="2708276"/>
            <a:ext cx="360363"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E</a:t>
            </a:r>
          </a:p>
        </p:txBody>
      </p:sp>
      <p:sp>
        <p:nvSpPr>
          <p:cNvPr id="539692" name="Line 44"/>
          <p:cNvSpPr>
            <a:spLocks noChangeShapeType="1"/>
          </p:cNvSpPr>
          <p:nvPr/>
        </p:nvSpPr>
        <p:spPr bwMode="auto">
          <a:xfrm>
            <a:off x="6527801" y="3629025"/>
            <a:ext cx="576263" cy="0"/>
          </a:xfrm>
          <a:prstGeom prst="line">
            <a:avLst/>
          </a:prstGeom>
          <a:noFill/>
          <a:ln w="9525">
            <a:solidFill>
              <a:srgbClr val="000080"/>
            </a:solidFill>
            <a:round/>
            <a:headEnd/>
            <a:tailEnd type="triangle" w="med" len="med"/>
          </a:ln>
          <a:effectLst/>
        </p:spPr>
        <p:txBody>
          <a:bodyPr>
            <a:spAutoFit/>
          </a:bodyPr>
          <a:lstStyle/>
          <a:p>
            <a:endParaRPr lang="zh-CN" altLang="en-US"/>
          </a:p>
        </p:txBody>
      </p:sp>
      <p:sp>
        <p:nvSpPr>
          <p:cNvPr id="539693" name="Rectangle 45"/>
          <p:cNvSpPr>
            <a:spLocks noChangeArrowheads="1"/>
          </p:cNvSpPr>
          <p:nvPr/>
        </p:nvSpPr>
        <p:spPr bwMode="auto">
          <a:xfrm>
            <a:off x="6599238" y="3333751"/>
            <a:ext cx="360362"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d</a:t>
            </a:r>
          </a:p>
        </p:txBody>
      </p:sp>
      <p:sp>
        <p:nvSpPr>
          <p:cNvPr id="539694" name="Line 46"/>
          <p:cNvSpPr>
            <a:spLocks noChangeShapeType="1"/>
          </p:cNvSpPr>
          <p:nvPr/>
        </p:nvSpPr>
        <p:spPr bwMode="auto">
          <a:xfrm>
            <a:off x="6527801" y="4437063"/>
            <a:ext cx="1008063" cy="576262"/>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539695" name="Rectangle 47"/>
          <p:cNvSpPr>
            <a:spLocks noChangeArrowheads="1"/>
          </p:cNvSpPr>
          <p:nvPr/>
        </p:nvSpPr>
        <p:spPr bwMode="auto">
          <a:xfrm>
            <a:off x="6959601" y="4430713"/>
            <a:ext cx="360363" cy="366712"/>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L</a:t>
            </a:r>
          </a:p>
        </p:txBody>
      </p:sp>
      <p:sp>
        <p:nvSpPr>
          <p:cNvPr id="539696" name="Line 48"/>
          <p:cNvSpPr>
            <a:spLocks noChangeShapeType="1"/>
          </p:cNvSpPr>
          <p:nvPr/>
        </p:nvSpPr>
        <p:spPr bwMode="auto">
          <a:xfrm flipH="1" flipV="1">
            <a:off x="5303838" y="4797426"/>
            <a:ext cx="0" cy="936625"/>
          </a:xfrm>
          <a:prstGeom prst="line">
            <a:avLst/>
          </a:prstGeom>
          <a:noFill/>
          <a:ln w="9525">
            <a:solidFill>
              <a:schemeClr val="accent2">
                <a:lumMod val="60000"/>
                <a:lumOff val="40000"/>
              </a:schemeClr>
            </a:solidFill>
            <a:round/>
            <a:headEnd type="triangle" w="med" len="med"/>
            <a:tailEnd/>
          </a:ln>
          <a:effectLst/>
        </p:spPr>
        <p:txBody>
          <a:bodyPr>
            <a:spAutoFit/>
          </a:bodyPr>
          <a:lstStyle/>
          <a:p>
            <a:endParaRPr lang="zh-CN" altLang="en-US"/>
          </a:p>
        </p:txBody>
      </p:sp>
      <p:sp>
        <p:nvSpPr>
          <p:cNvPr id="539697" name="Rectangle 49"/>
          <p:cNvSpPr>
            <a:spLocks noChangeArrowheads="1"/>
          </p:cNvSpPr>
          <p:nvPr/>
        </p:nvSpPr>
        <p:spPr bwMode="auto">
          <a:xfrm>
            <a:off x="5302251" y="5080001"/>
            <a:ext cx="288925"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F</a:t>
            </a:r>
          </a:p>
        </p:txBody>
      </p:sp>
      <p:sp>
        <p:nvSpPr>
          <p:cNvPr id="539710" name="Line 62"/>
          <p:cNvSpPr>
            <a:spLocks noChangeShapeType="1"/>
          </p:cNvSpPr>
          <p:nvPr/>
        </p:nvSpPr>
        <p:spPr bwMode="auto">
          <a:xfrm flipH="1" flipV="1">
            <a:off x="6527800" y="4214813"/>
            <a:ext cx="2305050" cy="0"/>
          </a:xfrm>
          <a:prstGeom prst="line">
            <a:avLst/>
          </a:prstGeom>
          <a:noFill/>
          <a:ln w="9525">
            <a:solidFill>
              <a:schemeClr val="accent2">
                <a:lumMod val="60000"/>
                <a:lumOff val="40000"/>
              </a:schemeClr>
            </a:solidFill>
            <a:round/>
            <a:headEnd type="triangle" w="med" len="med"/>
            <a:tailEnd/>
          </a:ln>
          <a:effectLst/>
        </p:spPr>
        <p:txBody>
          <a:bodyPr>
            <a:spAutoFit/>
          </a:bodyPr>
          <a:lstStyle/>
          <a:p>
            <a:endParaRPr lang="zh-CN" altLang="en-US"/>
          </a:p>
        </p:txBody>
      </p:sp>
      <p:sp>
        <p:nvSpPr>
          <p:cNvPr id="539711" name="Rectangle 63"/>
          <p:cNvSpPr>
            <a:spLocks noChangeArrowheads="1"/>
          </p:cNvSpPr>
          <p:nvPr/>
        </p:nvSpPr>
        <p:spPr bwMode="auto">
          <a:xfrm>
            <a:off x="6672264" y="3854451"/>
            <a:ext cx="287337"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a:t>
            </a:r>
          </a:p>
        </p:txBody>
      </p:sp>
      <p:sp>
        <p:nvSpPr>
          <p:cNvPr id="539712" name="Text Box 64"/>
          <p:cNvSpPr txBox="1">
            <a:spLocks noChangeArrowheads="1"/>
          </p:cNvSpPr>
          <p:nvPr/>
        </p:nvSpPr>
        <p:spPr bwMode="auto">
          <a:xfrm>
            <a:off x="7104064" y="3413125"/>
            <a:ext cx="1512887" cy="376238"/>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dirty="0">
                <a:cs typeface="Times New Roman" pitchFamily="18" charset="0"/>
                <a:sym typeface="Symbol" pitchFamily="18" charset="2"/>
              </a:rPr>
              <a:t>I</a:t>
            </a:r>
            <a:r>
              <a:rPr lang="en-US" altLang="zh-CN" b="1" baseline="-25000" dirty="0">
                <a:cs typeface="Times New Roman" pitchFamily="18" charset="0"/>
                <a:sym typeface="Symbol" pitchFamily="18" charset="2"/>
              </a:rPr>
              <a:t>9</a:t>
            </a:r>
            <a:r>
              <a:rPr lang="en-US" altLang="zh-CN" b="1" dirty="0">
                <a:cs typeface="Times New Roman" pitchFamily="18" charset="0"/>
                <a:sym typeface="Symbol" pitchFamily="18" charset="2"/>
              </a:rPr>
              <a:t>: </a:t>
            </a:r>
            <a:r>
              <a:rPr lang="en-US" altLang="zh-CN" b="1" i="1" dirty="0" err="1">
                <a:cs typeface="Times New Roman" pitchFamily="18" charset="0"/>
                <a:sym typeface="Symbol" pitchFamily="18" charset="2"/>
              </a:rPr>
              <a:t>F</a:t>
            </a:r>
            <a:r>
              <a:rPr lang="en-US" altLang="zh-CN" b="1" dirty="0" err="1">
                <a:cs typeface="Times New Roman" pitchFamily="18" charset="0"/>
                <a:sym typeface="Symbol" pitchFamily="18" charset="2"/>
              </a:rPr>
              <a:t></a:t>
            </a:r>
            <a:r>
              <a:rPr lang="en-US" altLang="zh-CN" b="1" i="1" dirty="0" err="1">
                <a:cs typeface="Times New Roman" pitchFamily="18" charset="0"/>
                <a:sym typeface="Symbol" pitchFamily="18" charset="2"/>
              </a:rPr>
              <a:t>d</a:t>
            </a:r>
            <a:r>
              <a:rPr lang="en-US" altLang="zh-CN" b="1" i="1" dirty="0">
                <a:cs typeface="Times New Roman" pitchFamily="18" charset="0"/>
                <a:sym typeface="Symbol" pitchFamily="18" charset="2"/>
              </a:rPr>
              <a:t>. </a:t>
            </a:r>
            <a:r>
              <a:rPr lang="en-US" altLang="zh-CN" b="1" i="1" dirty="0">
                <a:solidFill>
                  <a:srgbClr val="993366"/>
                </a:solidFill>
                <a:cs typeface="Times New Roman" pitchFamily="18" charset="0"/>
                <a:sym typeface="Symbol" pitchFamily="18" charset="2"/>
              </a:rPr>
              <a:t>,</a:t>
            </a:r>
            <a:r>
              <a:rPr lang="en-US" altLang="zh-CN" b="1" i="1" dirty="0">
                <a:cs typeface="Times New Roman" pitchFamily="18" charset="0"/>
                <a:sym typeface="Symbol" pitchFamily="18" charset="2"/>
              </a:rPr>
              <a:t> , </a:t>
            </a:r>
            <a:r>
              <a:rPr lang="en-US" altLang="zh-CN" b="1" dirty="0">
                <a:cs typeface="Times New Roman" pitchFamily="18" charset="0"/>
                <a:sym typeface="Symbol" pitchFamily="18" charset="2"/>
              </a:rPr>
              <a:t></a:t>
            </a:r>
            <a:r>
              <a:rPr lang="en-US" altLang="zh-CN" dirty="0">
                <a:cs typeface="Times New Roman" pitchFamily="18" charset="0"/>
                <a:sym typeface="Symbol" pitchFamily="18" charset="2"/>
              </a:rPr>
              <a:t> </a:t>
            </a:r>
            <a:r>
              <a:rPr lang="en-US" altLang="zh-CN" b="1" i="1" dirty="0">
                <a:cs typeface="Times New Roman" pitchFamily="18" charset="0"/>
                <a:sym typeface="Symbol" pitchFamily="18" charset="2"/>
              </a:rPr>
              <a:t>)</a:t>
            </a:r>
          </a:p>
        </p:txBody>
      </p:sp>
      <p:sp>
        <p:nvSpPr>
          <p:cNvPr id="539713" name="Text Box 65"/>
          <p:cNvSpPr txBox="1">
            <a:spLocks noChangeArrowheads="1"/>
          </p:cNvSpPr>
          <p:nvPr/>
        </p:nvSpPr>
        <p:spPr bwMode="auto">
          <a:xfrm>
            <a:off x="8832850" y="3808414"/>
            <a:ext cx="1511300" cy="2573337"/>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dirty="0">
                <a:cs typeface="Times New Roman" pitchFamily="18" charset="0"/>
                <a:sym typeface="Symbol" pitchFamily="18" charset="2"/>
              </a:rPr>
              <a:t>I</a:t>
            </a:r>
            <a:r>
              <a:rPr lang="en-US" altLang="zh-CN" b="1" baseline="-25000" dirty="0">
                <a:cs typeface="Times New Roman" pitchFamily="18" charset="0"/>
                <a:sym typeface="Symbol" pitchFamily="18" charset="2"/>
              </a:rPr>
              <a:t>8</a:t>
            </a:r>
            <a:r>
              <a:rPr lang="en-US" altLang="zh-CN" b="1" dirty="0">
                <a:cs typeface="Times New Roman" pitchFamily="18" charset="0"/>
                <a:sym typeface="Symbol" pitchFamily="18" charset="2"/>
              </a:rPr>
              <a:t>: </a:t>
            </a:r>
          </a:p>
          <a:p>
            <a:pPr>
              <a:buClrTx/>
              <a:buFont typeface="Wingdings" pitchFamily="2" charset="2"/>
              <a:buNone/>
            </a:pPr>
            <a:r>
              <a:rPr lang="en-US" altLang="zh-CN" b="1" i="1" dirty="0">
                <a:cs typeface="Times New Roman" pitchFamily="18" charset="0"/>
                <a:sym typeface="Symbol" pitchFamily="18" charset="2"/>
              </a:rPr>
              <a:t>E </a:t>
            </a:r>
            <a:r>
              <a:rPr lang="en-US" altLang="zh-CN" b="1" dirty="0">
                <a:cs typeface="Times New Roman" pitchFamily="18" charset="0"/>
                <a:sym typeface="Symbol" pitchFamily="18" charset="2"/>
              </a:rPr>
              <a:t></a:t>
            </a:r>
            <a:r>
              <a:rPr lang="en-US" altLang="zh-CN" b="1" i="1" dirty="0">
                <a:cs typeface="Times New Roman" pitchFamily="18" charset="0"/>
                <a:sym typeface="Symbol" pitchFamily="18" charset="2"/>
              </a:rPr>
              <a:t> (.L,E) </a:t>
            </a:r>
            <a:r>
              <a:rPr lang="en-US" altLang="zh-CN" b="1" i="1" dirty="0">
                <a:solidFill>
                  <a:srgbClr val="993366"/>
                </a:solidFill>
                <a:cs typeface="Times New Roman" pitchFamily="18" charset="0"/>
                <a:sym typeface="Symbol" pitchFamily="18" charset="2"/>
              </a:rPr>
              <a:t>,</a:t>
            </a:r>
            <a:r>
              <a:rPr lang="en-US" altLang="zh-CN" b="1" i="1" dirty="0">
                <a:cs typeface="Times New Roman" pitchFamily="18" charset="0"/>
                <a:sym typeface="Symbol" pitchFamily="18" charset="2"/>
              </a:rPr>
              <a:t> ,</a:t>
            </a:r>
            <a:endParaRPr lang="en-US" altLang="zh-CN" b="1" dirty="0">
              <a:cs typeface="Times New Roman" pitchFamily="18" charset="0"/>
              <a:sym typeface="Symbol" pitchFamily="18" charset="2"/>
            </a:endParaRPr>
          </a:p>
          <a:p>
            <a:pPr>
              <a:buClrTx/>
              <a:buFont typeface="Wingdings" pitchFamily="2" charset="2"/>
              <a:buNone/>
            </a:pPr>
            <a:r>
              <a:rPr lang="en-US" altLang="zh-CN" b="1" i="1" dirty="0">
                <a:cs typeface="Times New Roman" pitchFamily="18" charset="0"/>
                <a:sym typeface="Symbol" pitchFamily="18" charset="2"/>
              </a:rPr>
              <a:t>F </a:t>
            </a:r>
            <a:r>
              <a:rPr lang="en-US" altLang="zh-CN" b="1" dirty="0">
                <a:cs typeface="Times New Roman" pitchFamily="18" charset="0"/>
                <a:sym typeface="Symbol" pitchFamily="18" charset="2"/>
              </a:rPr>
              <a:t></a:t>
            </a:r>
            <a:r>
              <a:rPr lang="en-US" altLang="zh-CN" b="1" i="1" dirty="0">
                <a:cs typeface="Times New Roman" pitchFamily="18" charset="0"/>
                <a:sym typeface="Symbol" pitchFamily="18" charset="2"/>
              </a:rPr>
              <a:t> (.F) </a:t>
            </a:r>
            <a:r>
              <a:rPr lang="en-US" altLang="zh-CN" b="1" i="1" dirty="0">
                <a:solidFill>
                  <a:srgbClr val="993366"/>
                </a:solidFill>
                <a:cs typeface="Times New Roman" pitchFamily="18" charset="0"/>
                <a:sym typeface="Symbol" pitchFamily="18" charset="2"/>
              </a:rPr>
              <a:t>,</a:t>
            </a:r>
            <a:r>
              <a:rPr lang="en-US" altLang="zh-CN" b="1" i="1" dirty="0">
                <a:cs typeface="Times New Roman" pitchFamily="18" charset="0"/>
                <a:sym typeface="Symbol" pitchFamily="18" charset="2"/>
              </a:rPr>
              <a:t> , </a:t>
            </a:r>
            <a:r>
              <a:rPr lang="en-US" altLang="zh-CN" b="1" dirty="0">
                <a:cs typeface="Times New Roman" pitchFamily="18" charset="0"/>
                <a:sym typeface="Symbol" pitchFamily="18" charset="2"/>
              </a:rPr>
              <a:t></a:t>
            </a:r>
            <a:r>
              <a:rPr lang="en-US" altLang="zh-CN" b="1" dirty="0">
                <a:solidFill>
                  <a:srgbClr val="993366"/>
                </a:solidFill>
                <a:cs typeface="Times New Roman" pitchFamily="18" charset="0"/>
                <a:sym typeface="Symbol" pitchFamily="18" charset="2"/>
              </a:rPr>
              <a:t> </a:t>
            </a:r>
            <a:r>
              <a:rPr lang="en-US" altLang="zh-CN" b="1" i="1" dirty="0">
                <a:cs typeface="Times New Roman" pitchFamily="18" charset="0"/>
                <a:sym typeface="Symbol" pitchFamily="18" charset="2"/>
              </a:rPr>
              <a:t>)</a:t>
            </a:r>
            <a:r>
              <a:rPr lang="en-US" altLang="zh-CN" dirty="0">
                <a:cs typeface="Times New Roman" pitchFamily="18" charset="0"/>
                <a:sym typeface="Symbol" pitchFamily="18" charset="2"/>
              </a:rPr>
              <a:t> </a:t>
            </a:r>
            <a:r>
              <a:rPr lang="en-US" altLang="zh-CN" b="1" i="1" dirty="0">
                <a:cs typeface="Times New Roman" pitchFamily="18" charset="0"/>
                <a:sym typeface="Symbol" pitchFamily="18" charset="2"/>
              </a:rPr>
              <a:t>L </a:t>
            </a:r>
            <a:r>
              <a:rPr lang="en-US" altLang="zh-CN" b="1" dirty="0">
                <a:cs typeface="Times New Roman" pitchFamily="18" charset="0"/>
                <a:sym typeface="Symbol" pitchFamily="18" charset="2"/>
              </a:rPr>
              <a:t> </a:t>
            </a:r>
            <a:r>
              <a:rPr lang="en-US" altLang="zh-CN" b="1" i="1" dirty="0">
                <a:cs typeface="Times New Roman" pitchFamily="18" charset="0"/>
                <a:sym typeface="Symbol" pitchFamily="18" charset="2"/>
              </a:rPr>
              <a:t>.L,E </a:t>
            </a:r>
            <a:r>
              <a:rPr lang="en-US" altLang="zh-CN" b="1" i="1" dirty="0">
                <a:solidFill>
                  <a:srgbClr val="993366"/>
                </a:solidFill>
                <a:cs typeface="Times New Roman" pitchFamily="18" charset="0"/>
                <a:sym typeface="Symbol" pitchFamily="18" charset="2"/>
              </a:rPr>
              <a:t>,</a:t>
            </a:r>
            <a:r>
              <a:rPr lang="en-US" altLang="zh-CN" b="1" i="1" dirty="0">
                <a:cs typeface="Times New Roman" pitchFamily="18" charset="0"/>
                <a:sym typeface="Symbol" pitchFamily="18" charset="2"/>
              </a:rPr>
              <a:t> ,</a:t>
            </a:r>
            <a:r>
              <a:rPr lang="en-US" altLang="zh-CN" b="1" i="1" dirty="0">
                <a:ea typeface="华文行楷" pitchFamily="2" charset="-122"/>
                <a:cs typeface="Times New Roman" pitchFamily="18" charset="0"/>
                <a:sym typeface="Symbol" pitchFamily="18" charset="2"/>
              </a:rPr>
              <a:t> </a:t>
            </a:r>
          </a:p>
          <a:p>
            <a:pPr>
              <a:buClrTx/>
              <a:buFont typeface="Wingdings" pitchFamily="2" charset="2"/>
              <a:buNone/>
            </a:pPr>
            <a:r>
              <a:rPr lang="en-US" altLang="zh-CN" b="1" i="1" dirty="0">
                <a:cs typeface="Times New Roman" pitchFamily="18" charset="0"/>
                <a:sym typeface="Symbol" pitchFamily="18" charset="2"/>
              </a:rPr>
              <a:t>L </a:t>
            </a:r>
            <a:r>
              <a:rPr lang="en-US" altLang="zh-CN" b="1" dirty="0">
                <a:cs typeface="Times New Roman" pitchFamily="18" charset="0"/>
                <a:sym typeface="Symbol" pitchFamily="18" charset="2"/>
              </a:rPr>
              <a:t> </a:t>
            </a:r>
            <a:r>
              <a:rPr lang="en-US" altLang="zh-CN" b="1" i="1" dirty="0">
                <a:cs typeface="Times New Roman" pitchFamily="18" charset="0"/>
                <a:sym typeface="Symbol" pitchFamily="18" charset="2"/>
              </a:rPr>
              <a:t>.E </a:t>
            </a:r>
            <a:r>
              <a:rPr lang="en-US" altLang="zh-CN" b="1" i="1" dirty="0">
                <a:solidFill>
                  <a:srgbClr val="993366"/>
                </a:solidFill>
                <a:cs typeface="Times New Roman" pitchFamily="18" charset="0"/>
                <a:sym typeface="Symbol" pitchFamily="18" charset="2"/>
              </a:rPr>
              <a:t>,</a:t>
            </a:r>
            <a:r>
              <a:rPr lang="en-US" altLang="zh-CN" b="1" i="1" dirty="0">
                <a:cs typeface="Times New Roman" pitchFamily="18" charset="0"/>
                <a:sym typeface="Symbol" pitchFamily="18" charset="2"/>
              </a:rPr>
              <a:t> ,</a:t>
            </a:r>
            <a:endParaRPr lang="en-US" altLang="zh-CN" b="1" i="1" dirty="0">
              <a:ea typeface="华文行楷" pitchFamily="2" charset="-122"/>
              <a:cs typeface="Times New Roman" pitchFamily="18" charset="0"/>
              <a:sym typeface="Symbol" pitchFamily="18" charset="2"/>
            </a:endParaRPr>
          </a:p>
          <a:p>
            <a:pPr>
              <a:buClrTx/>
              <a:buFont typeface="Wingdings" pitchFamily="2" charset="2"/>
              <a:buNone/>
            </a:pPr>
            <a:r>
              <a:rPr lang="en-US" altLang="zh-CN" b="1" i="1" dirty="0">
                <a:cs typeface="Times New Roman" pitchFamily="18" charset="0"/>
                <a:sym typeface="Symbol" pitchFamily="18" charset="2"/>
              </a:rPr>
              <a:t>F </a:t>
            </a:r>
            <a:r>
              <a:rPr lang="en-US" altLang="zh-CN" b="1" dirty="0">
                <a:ea typeface="华文行楷" pitchFamily="2" charset="-122"/>
                <a:cs typeface="Times New Roman" pitchFamily="18" charset="0"/>
                <a:sym typeface="Symbol" pitchFamily="18" charset="2"/>
              </a:rPr>
              <a:t></a:t>
            </a:r>
            <a:r>
              <a:rPr lang="en-US" altLang="zh-CN" b="1" i="1" dirty="0">
                <a:ea typeface="华文行楷" pitchFamily="2" charset="-122"/>
                <a:cs typeface="Times New Roman" pitchFamily="18" charset="0"/>
                <a:sym typeface="Symbol" pitchFamily="18" charset="2"/>
              </a:rPr>
              <a:t> .(F) </a:t>
            </a:r>
            <a:r>
              <a:rPr lang="en-US" altLang="zh-CN" b="1" i="1" dirty="0">
                <a:solidFill>
                  <a:srgbClr val="993366"/>
                </a:solidFill>
                <a:ea typeface="华文行楷" pitchFamily="2" charset="-122"/>
                <a:cs typeface="Times New Roman" pitchFamily="18" charset="0"/>
                <a:sym typeface="Symbol" pitchFamily="18" charset="2"/>
              </a:rPr>
              <a:t>,</a:t>
            </a:r>
            <a:r>
              <a:rPr lang="en-US" altLang="zh-CN" b="1" i="1" dirty="0">
                <a:ea typeface="华文行楷" pitchFamily="2" charset="-122"/>
                <a:cs typeface="Times New Roman" pitchFamily="18" charset="0"/>
                <a:sym typeface="Symbol" pitchFamily="18" charset="2"/>
              </a:rPr>
              <a:t> , </a:t>
            </a:r>
            <a:r>
              <a:rPr lang="en-US" altLang="zh-CN" b="1" dirty="0">
                <a:ea typeface="华文行楷" pitchFamily="2" charset="-122"/>
                <a:cs typeface="Times New Roman" pitchFamily="18" charset="0"/>
                <a:sym typeface="Symbol" pitchFamily="18" charset="2"/>
              </a:rPr>
              <a:t></a:t>
            </a:r>
            <a:r>
              <a:rPr lang="en-US" altLang="zh-CN" b="1" dirty="0">
                <a:solidFill>
                  <a:srgbClr val="993366"/>
                </a:solidFill>
                <a:ea typeface="华文行楷" pitchFamily="2" charset="-122"/>
                <a:cs typeface="Times New Roman" pitchFamily="18" charset="0"/>
                <a:sym typeface="Symbol" pitchFamily="18" charset="2"/>
              </a:rPr>
              <a:t> </a:t>
            </a:r>
            <a:r>
              <a:rPr lang="en-US" altLang="zh-CN" b="1" i="1" dirty="0">
                <a:ea typeface="华文行楷" pitchFamily="2" charset="-122"/>
                <a:cs typeface="Times New Roman" pitchFamily="18" charset="0"/>
                <a:sym typeface="Symbol" pitchFamily="18" charset="2"/>
              </a:rPr>
              <a:t>)</a:t>
            </a:r>
          </a:p>
          <a:p>
            <a:pPr>
              <a:buClrTx/>
              <a:buFont typeface="Wingdings" pitchFamily="2" charset="2"/>
              <a:buNone/>
            </a:pPr>
            <a:r>
              <a:rPr lang="en-US" altLang="zh-CN" b="1" i="1" dirty="0">
                <a:cs typeface="Times New Roman" pitchFamily="18" charset="0"/>
                <a:sym typeface="Symbol" pitchFamily="18" charset="2"/>
              </a:rPr>
              <a:t>F </a:t>
            </a:r>
            <a:r>
              <a:rPr lang="en-US" altLang="zh-CN" b="1" dirty="0">
                <a:cs typeface="Times New Roman" pitchFamily="18" charset="0"/>
                <a:sym typeface="Symbol" pitchFamily="18" charset="2"/>
              </a:rPr>
              <a:t> .</a:t>
            </a:r>
            <a:r>
              <a:rPr lang="en-US" altLang="zh-CN" b="1" i="1" dirty="0">
                <a:cs typeface="Times New Roman" pitchFamily="18" charset="0"/>
                <a:sym typeface="Symbol" pitchFamily="18" charset="2"/>
              </a:rPr>
              <a:t>d </a:t>
            </a:r>
            <a:r>
              <a:rPr lang="en-US" altLang="zh-CN" b="1" i="1" dirty="0">
                <a:solidFill>
                  <a:srgbClr val="993366"/>
                </a:solidFill>
                <a:cs typeface="Times New Roman" pitchFamily="18" charset="0"/>
                <a:sym typeface="Symbol" pitchFamily="18" charset="2"/>
              </a:rPr>
              <a:t>,</a:t>
            </a:r>
            <a:r>
              <a:rPr lang="en-US" altLang="zh-CN" b="1" i="1" dirty="0">
                <a:cs typeface="Times New Roman" pitchFamily="18" charset="0"/>
                <a:sym typeface="Symbol" pitchFamily="18" charset="2"/>
              </a:rPr>
              <a:t> </a:t>
            </a:r>
            <a:r>
              <a:rPr lang="en-US" altLang="zh-CN" b="1" i="1" dirty="0">
                <a:sym typeface="Symbol" pitchFamily="18" charset="2"/>
              </a:rPr>
              <a:t>, </a:t>
            </a:r>
            <a:r>
              <a:rPr lang="en-US" altLang="zh-CN" b="1" dirty="0">
                <a:solidFill>
                  <a:srgbClr val="993366"/>
                </a:solidFill>
                <a:sym typeface="Symbol" pitchFamily="18" charset="2"/>
              </a:rPr>
              <a:t></a:t>
            </a:r>
            <a:r>
              <a:rPr lang="en-US" altLang="zh-CN" dirty="0">
                <a:sym typeface="Symbol" pitchFamily="18" charset="2"/>
              </a:rPr>
              <a:t> </a:t>
            </a:r>
            <a:r>
              <a:rPr lang="en-US" altLang="zh-CN" b="1" i="1" dirty="0">
                <a:sym typeface="Symbol" pitchFamily="18" charset="2"/>
              </a:rPr>
              <a:t>)</a:t>
            </a:r>
          </a:p>
          <a:p>
            <a:pPr>
              <a:buFont typeface="Wingdings" pitchFamily="2" charset="2"/>
              <a:buNone/>
            </a:pPr>
            <a:r>
              <a:rPr lang="en-US" altLang="zh-CN" b="1" i="1" dirty="0">
                <a:sym typeface="Symbol" pitchFamily="18" charset="2"/>
              </a:rPr>
              <a:t>E </a:t>
            </a:r>
            <a:r>
              <a:rPr lang="en-US" altLang="zh-CN" b="1" dirty="0">
                <a:sym typeface="Symbol" pitchFamily="18" charset="2"/>
              </a:rPr>
              <a:t> </a:t>
            </a:r>
            <a:r>
              <a:rPr lang="en-US" altLang="zh-CN" b="1" i="1" dirty="0">
                <a:sym typeface="Symbol" pitchFamily="18" charset="2"/>
              </a:rPr>
              <a:t>.(L,E) </a:t>
            </a:r>
            <a:r>
              <a:rPr lang="en-US" altLang="zh-CN" b="1" i="1" dirty="0">
                <a:solidFill>
                  <a:srgbClr val="993366"/>
                </a:solidFill>
                <a:sym typeface="Symbol" pitchFamily="18" charset="2"/>
              </a:rPr>
              <a:t>,</a:t>
            </a:r>
            <a:r>
              <a:rPr lang="en-US" altLang="zh-CN" b="1" i="1" dirty="0">
                <a:sym typeface="Symbol" pitchFamily="18" charset="2"/>
              </a:rPr>
              <a:t> ,</a:t>
            </a:r>
          </a:p>
          <a:p>
            <a:pPr>
              <a:buFont typeface="Wingdings" pitchFamily="2" charset="2"/>
              <a:buNone/>
            </a:pPr>
            <a:r>
              <a:rPr lang="en-US" altLang="zh-CN" b="1" i="1" dirty="0">
                <a:sym typeface="Symbol" pitchFamily="18" charset="2"/>
              </a:rPr>
              <a:t>E </a:t>
            </a:r>
            <a:r>
              <a:rPr lang="en-US" altLang="zh-CN" b="1" dirty="0">
                <a:sym typeface="Symbol" pitchFamily="18" charset="2"/>
              </a:rPr>
              <a:t></a:t>
            </a:r>
            <a:r>
              <a:rPr lang="en-US" altLang="zh-CN" b="1" i="1" dirty="0">
                <a:sym typeface="Symbol" pitchFamily="18" charset="2"/>
              </a:rPr>
              <a:t> .F </a:t>
            </a:r>
            <a:r>
              <a:rPr lang="en-US" altLang="zh-CN" b="1" i="1" dirty="0">
                <a:solidFill>
                  <a:srgbClr val="993366"/>
                </a:solidFill>
                <a:sym typeface="Symbol" pitchFamily="18" charset="2"/>
              </a:rPr>
              <a:t>,</a:t>
            </a:r>
            <a:r>
              <a:rPr lang="en-US" altLang="zh-CN" b="1" i="1" dirty="0">
                <a:sym typeface="Symbol" pitchFamily="18" charset="2"/>
              </a:rPr>
              <a:t> ,</a:t>
            </a:r>
          </a:p>
        </p:txBody>
      </p:sp>
      <p:sp>
        <p:nvSpPr>
          <p:cNvPr id="539714" name="AutoShape 66">
            <a:hlinkClick r:id="" action="ppaction://hlinkshowjump?jump=nextslide" highlightClick="1"/>
          </p:cNvPr>
          <p:cNvSpPr>
            <a:spLocks noChangeArrowheads="1"/>
          </p:cNvSpPr>
          <p:nvPr/>
        </p:nvSpPr>
        <p:spPr bwMode="auto">
          <a:xfrm>
            <a:off x="9906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39715" name="AutoShape 67">
            <a:hlinkClick r:id="" action="ppaction://hlinkshowjump?jump=previousslide" highlightClick="1"/>
          </p:cNvPr>
          <p:cNvSpPr>
            <a:spLocks noChangeArrowheads="1"/>
          </p:cNvSpPr>
          <p:nvPr/>
        </p:nvSpPr>
        <p:spPr bwMode="auto">
          <a:xfrm>
            <a:off x="9601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39716" name="AutoShape 68">
            <a:hlinkClick r:id="" action="ppaction://hlinkshowjump?jump=firstslide" highlightClick="1"/>
          </p:cNvPr>
          <p:cNvSpPr>
            <a:spLocks noChangeArrowheads="1"/>
          </p:cNvSpPr>
          <p:nvPr/>
        </p:nvSpPr>
        <p:spPr bwMode="auto">
          <a:xfrm>
            <a:off x="9296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39717" name="AutoShape 69">
            <a:hlinkClick r:id="" action="ppaction://hlinkshowjump?jump=lastslide" highlightClick="1"/>
          </p:cNvPr>
          <p:cNvSpPr>
            <a:spLocks noChangeArrowheads="1"/>
          </p:cNvSpPr>
          <p:nvPr/>
        </p:nvSpPr>
        <p:spPr bwMode="auto">
          <a:xfrm>
            <a:off x="10210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39718" name="Text Box 70"/>
          <p:cNvSpPr txBox="1">
            <a:spLocks noChangeArrowheads="1"/>
          </p:cNvSpPr>
          <p:nvPr/>
        </p:nvSpPr>
        <p:spPr bwMode="auto">
          <a:xfrm>
            <a:off x="6743701" y="6005514"/>
            <a:ext cx="1800225" cy="376237"/>
          </a:xfrm>
          <a:prstGeom prst="rect">
            <a:avLst/>
          </a:prstGeom>
          <a:noFill/>
          <a:ln w="9525">
            <a:solidFill>
              <a:schemeClr val="accent2">
                <a:lumMod val="60000"/>
                <a:lumOff val="40000"/>
              </a:schemeClr>
            </a:solidFill>
            <a:miter lim="800000"/>
            <a:headEnd/>
            <a:tailEnd/>
          </a:ln>
          <a:effectLst/>
        </p:spPr>
        <p:txBody>
          <a:bodyPr>
            <a:spAutoFit/>
          </a:bodyPr>
          <a:lstStyle/>
          <a:p>
            <a:pPr>
              <a:buClrTx/>
              <a:buFont typeface="Wingdings" pitchFamily="2" charset="2"/>
              <a:buNone/>
            </a:pPr>
            <a:r>
              <a:rPr lang="en-US" altLang="zh-CN" b="1">
                <a:cs typeface="Times New Roman" pitchFamily="18" charset="0"/>
                <a:sym typeface="Symbol" pitchFamily="18" charset="2"/>
              </a:rPr>
              <a:t>I</a:t>
            </a:r>
            <a:r>
              <a:rPr lang="en-US" altLang="zh-CN" b="1" baseline="-25000">
                <a:cs typeface="Times New Roman" pitchFamily="18" charset="0"/>
                <a:sym typeface="Symbol" pitchFamily="18" charset="2"/>
              </a:rPr>
              <a:t>16</a:t>
            </a:r>
            <a:r>
              <a:rPr lang="en-US" altLang="zh-CN" b="1">
                <a:cs typeface="Times New Roman" pitchFamily="18" charset="0"/>
                <a:sym typeface="Symbol" pitchFamily="18" charset="2"/>
              </a:rPr>
              <a:t>: </a:t>
            </a:r>
            <a:r>
              <a:rPr lang="en-US" altLang="zh-CN" b="1" i="1">
                <a:cs typeface="Times New Roman" pitchFamily="18" charset="0"/>
                <a:sym typeface="Symbol" pitchFamily="18" charset="2"/>
              </a:rPr>
              <a:t>F </a:t>
            </a:r>
            <a:r>
              <a:rPr lang="en-US" altLang="zh-CN" b="1">
                <a:ea typeface="华文行楷" pitchFamily="2" charset="-122"/>
                <a:cs typeface="Times New Roman" pitchFamily="18" charset="0"/>
                <a:sym typeface="Symbol" pitchFamily="18" charset="2"/>
              </a:rPr>
              <a:t></a:t>
            </a:r>
            <a:r>
              <a:rPr lang="en-US" altLang="zh-CN" b="1" i="1">
                <a:ea typeface="华文行楷" pitchFamily="2" charset="-122"/>
                <a:cs typeface="Times New Roman" pitchFamily="18" charset="0"/>
                <a:sym typeface="Symbol" pitchFamily="18" charset="2"/>
              </a:rPr>
              <a:t> (F). </a:t>
            </a:r>
            <a:r>
              <a:rPr lang="en-US" altLang="zh-CN" b="1" i="1">
                <a:solidFill>
                  <a:srgbClr val="993366"/>
                </a:solidFill>
                <a:ea typeface="华文行楷" pitchFamily="2" charset="-122"/>
                <a:cs typeface="Times New Roman" pitchFamily="18" charset="0"/>
                <a:sym typeface="Symbol" pitchFamily="18" charset="2"/>
              </a:rPr>
              <a:t>,</a:t>
            </a:r>
            <a:r>
              <a:rPr lang="en-US" altLang="zh-CN" b="1" i="1">
                <a:ea typeface="华文行楷" pitchFamily="2" charset="-122"/>
                <a:cs typeface="Times New Roman" pitchFamily="18" charset="0"/>
                <a:sym typeface="Symbol" pitchFamily="18" charset="2"/>
              </a:rPr>
              <a:t> #</a:t>
            </a:r>
            <a:endParaRPr lang="en-US" altLang="zh-CN" b="1" i="1">
              <a:cs typeface="Times New Roman" pitchFamily="18" charset="0"/>
              <a:sym typeface="Symbol" pitchFamily="18" charset="2"/>
            </a:endParaRPr>
          </a:p>
        </p:txBody>
      </p:sp>
      <p:sp>
        <p:nvSpPr>
          <p:cNvPr id="539719" name="Line 71"/>
          <p:cNvSpPr>
            <a:spLocks noChangeShapeType="1"/>
          </p:cNvSpPr>
          <p:nvPr/>
        </p:nvSpPr>
        <p:spPr bwMode="auto">
          <a:xfrm>
            <a:off x="6238876" y="6237288"/>
            <a:ext cx="504825" cy="0"/>
          </a:xfrm>
          <a:prstGeom prst="line">
            <a:avLst/>
          </a:prstGeom>
          <a:noFill/>
          <a:ln w="9525">
            <a:solidFill>
              <a:schemeClr val="accent2">
                <a:lumMod val="60000"/>
                <a:lumOff val="40000"/>
              </a:schemeClr>
            </a:solidFill>
            <a:round/>
            <a:headEnd/>
            <a:tailEnd type="triangle" w="med" len="med"/>
          </a:ln>
          <a:effectLst/>
        </p:spPr>
        <p:txBody>
          <a:bodyPr>
            <a:spAutoFit/>
          </a:bodyPr>
          <a:lstStyle/>
          <a:p>
            <a:endParaRPr lang="zh-CN" altLang="en-US"/>
          </a:p>
        </p:txBody>
      </p:sp>
      <p:sp>
        <p:nvSpPr>
          <p:cNvPr id="539720" name="Rectangle 72"/>
          <p:cNvSpPr>
            <a:spLocks noChangeArrowheads="1"/>
          </p:cNvSpPr>
          <p:nvPr/>
        </p:nvSpPr>
        <p:spPr bwMode="auto">
          <a:xfrm>
            <a:off x="6311900" y="5870576"/>
            <a:ext cx="287338" cy="366713"/>
          </a:xfrm>
          <a:prstGeom prst="rect">
            <a:avLst/>
          </a:prstGeom>
          <a:noFill/>
          <a:ln w="9525" algn="ctr">
            <a:noFill/>
            <a:miter lim="800000"/>
            <a:headEnd/>
            <a:tailEnd/>
          </a:ln>
          <a:effectLst/>
        </p:spPr>
        <p:txBody>
          <a:bodyPr>
            <a:spAutoFit/>
          </a:bodyPr>
          <a:lstStyle/>
          <a:p>
            <a:pPr>
              <a:buFont typeface="Wingdings" pitchFamily="2" charset="2"/>
              <a:buNone/>
            </a:pPr>
            <a:r>
              <a:rPr lang="en-US" altLang="zh-CN" b="1" i="1">
                <a:sym typeface="Symbol" pitchFamily="18" charset="2"/>
              </a:rPr>
              <a:t>)</a:t>
            </a:r>
          </a:p>
        </p:txBody>
      </p:sp>
      <p:sp>
        <p:nvSpPr>
          <p:cNvPr id="40" name="标题 1"/>
          <p:cNvSpPr txBox="1">
            <a:spLocks/>
          </p:cNvSpPr>
          <p:nvPr/>
        </p:nvSpPr>
        <p:spPr>
          <a:xfrm>
            <a:off x="1123306" y="1054589"/>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dirty="0" smtClean="0"/>
              <a:t>4.5 LR(1)</a:t>
            </a:r>
            <a:r>
              <a:rPr lang="zh-CN" altLang="en-US" dirty="0" smtClean="0"/>
              <a:t>分析</a:t>
            </a:r>
            <a:endParaRPr lang="zh-CN" altLang="en-US" dirty="0"/>
          </a:p>
        </p:txBody>
      </p:sp>
    </p:spTree>
    <p:extLst>
      <p:ext uri="{BB962C8B-B14F-4D97-AF65-F5344CB8AC3E}">
        <p14:creationId xmlns:p14="http://schemas.microsoft.com/office/powerpoint/2010/main" val="26739903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9669"/>
                                        </p:tgtEl>
                                        <p:attrNameLst>
                                          <p:attrName>style.visibility</p:attrName>
                                        </p:attrNameLst>
                                      </p:cBhvr>
                                      <p:to>
                                        <p:strVal val="visible"/>
                                      </p:to>
                                    </p:set>
                                    <p:animEffect transition="in" filter="dissolve">
                                      <p:cBhvr>
                                        <p:cTn id="7" dur="500"/>
                                        <p:tgtEl>
                                          <p:spTgt spid="53966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9670"/>
                                        </p:tgtEl>
                                        <p:attrNameLst>
                                          <p:attrName>style.visibility</p:attrName>
                                        </p:attrNameLst>
                                      </p:cBhvr>
                                      <p:to>
                                        <p:strVal val="visible"/>
                                      </p:to>
                                    </p:set>
                                    <p:animEffect transition="in" filter="dissolve">
                                      <p:cBhvr>
                                        <p:cTn id="12" dur="500"/>
                                        <p:tgtEl>
                                          <p:spTgt spid="53967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39678"/>
                                        </p:tgtEl>
                                        <p:attrNameLst>
                                          <p:attrName>style.visibility</p:attrName>
                                        </p:attrNameLst>
                                      </p:cBhvr>
                                      <p:to>
                                        <p:strVal val="visible"/>
                                      </p:to>
                                    </p:set>
                                    <p:animEffect transition="in" filter="dissolve">
                                      <p:cBhvr>
                                        <p:cTn id="15" dur="500"/>
                                        <p:tgtEl>
                                          <p:spTgt spid="53967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39673"/>
                                        </p:tgtEl>
                                        <p:attrNameLst>
                                          <p:attrName>style.visibility</p:attrName>
                                        </p:attrNameLst>
                                      </p:cBhvr>
                                      <p:to>
                                        <p:strVal val="visible"/>
                                      </p:to>
                                    </p:set>
                                    <p:animEffect transition="in" filter="dissolve">
                                      <p:cBhvr>
                                        <p:cTn id="18" dur="500"/>
                                        <p:tgtEl>
                                          <p:spTgt spid="53967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39684"/>
                                        </p:tgtEl>
                                        <p:attrNameLst>
                                          <p:attrName>style.visibility</p:attrName>
                                        </p:attrNameLst>
                                      </p:cBhvr>
                                      <p:to>
                                        <p:strVal val="visible"/>
                                      </p:to>
                                    </p:set>
                                    <p:animEffect transition="in" filter="dissolve">
                                      <p:cBhvr>
                                        <p:cTn id="23" dur="500"/>
                                        <p:tgtEl>
                                          <p:spTgt spid="53968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39685"/>
                                        </p:tgtEl>
                                        <p:attrNameLst>
                                          <p:attrName>style.visibility</p:attrName>
                                        </p:attrNameLst>
                                      </p:cBhvr>
                                      <p:to>
                                        <p:strVal val="visible"/>
                                      </p:to>
                                    </p:set>
                                    <p:animEffect transition="in" filter="dissolve">
                                      <p:cBhvr>
                                        <p:cTn id="26" dur="500"/>
                                        <p:tgtEl>
                                          <p:spTgt spid="539685"/>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39681"/>
                                        </p:tgtEl>
                                        <p:attrNameLst>
                                          <p:attrName>style.visibility</p:attrName>
                                        </p:attrNameLst>
                                      </p:cBhvr>
                                      <p:to>
                                        <p:strVal val="visible"/>
                                      </p:to>
                                    </p:set>
                                    <p:animEffect transition="in" filter="dissolve">
                                      <p:cBhvr>
                                        <p:cTn id="29" dur="500"/>
                                        <p:tgtEl>
                                          <p:spTgt spid="539681"/>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539687"/>
                                        </p:tgtEl>
                                        <p:attrNameLst>
                                          <p:attrName>style.visibility</p:attrName>
                                        </p:attrNameLst>
                                      </p:cBhvr>
                                      <p:to>
                                        <p:strVal val="visible"/>
                                      </p:to>
                                    </p:set>
                                    <p:animEffect transition="in" filter="dissolve">
                                      <p:cBhvr>
                                        <p:cTn id="34" dur="500"/>
                                        <p:tgtEl>
                                          <p:spTgt spid="539687"/>
                                        </p:tgtEl>
                                      </p:cBhvr>
                                    </p:animEffect>
                                  </p:childTnLst>
                                </p:cTn>
                              </p:par>
                              <p:par>
                                <p:cTn id="35" presetID="9" presetClass="entr" presetSubtype="0" fill="hold" nodeType="withEffect">
                                  <p:stCondLst>
                                    <p:cond delay="0"/>
                                  </p:stCondLst>
                                  <p:childTnLst>
                                    <p:set>
                                      <p:cBhvr>
                                        <p:cTn id="36" dur="1" fill="hold">
                                          <p:stCondLst>
                                            <p:cond delay="0"/>
                                          </p:stCondLst>
                                        </p:cTn>
                                        <p:tgtEl>
                                          <p:spTgt spid="539688"/>
                                        </p:tgtEl>
                                        <p:attrNameLst>
                                          <p:attrName>style.visibility</p:attrName>
                                        </p:attrNameLst>
                                      </p:cBhvr>
                                      <p:to>
                                        <p:strVal val="visible"/>
                                      </p:to>
                                    </p:set>
                                    <p:animEffect transition="in" filter="dissolve">
                                      <p:cBhvr>
                                        <p:cTn id="37" dur="500"/>
                                        <p:tgtEl>
                                          <p:spTgt spid="539688"/>
                                        </p:tgtEl>
                                      </p:cBhvr>
                                    </p:animEffect>
                                  </p:childTnLst>
                                </p:cTn>
                              </p:par>
                              <p:par>
                                <p:cTn id="38" presetID="9" presetClass="entr" presetSubtype="0" fill="hold" nodeType="withEffect">
                                  <p:stCondLst>
                                    <p:cond delay="0"/>
                                  </p:stCondLst>
                                  <p:childTnLst>
                                    <p:set>
                                      <p:cBhvr>
                                        <p:cTn id="39" dur="1" fill="hold">
                                          <p:stCondLst>
                                            <p:cond delay="0"/>
                                          </p:stCondLst>
                                        </p:cTn>
                                        <p:tgtEl>
                                          <p:spTgt spid="539671"/>
                                        </p:tgtEl>
                                        <p:attrNameLst>
                                          <p:attrName>style.visibility</p:attrName>
                                        </p:attrNameLst>
                                      </p:cBhvr>
                                      <p:to>
                                        <p:strVal val="visible"/>
                                      </p:to>
                                    </p:set>
                                    <p:animEffect transition="in" filter="dissolve">
                                      <p:cBhvr>
                                        <p:cTn id="40" dur="500"/>
                                        <p:tgtEl>
                                          <p:spTgt spid="53967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39672"/>
                                        </p:tgtEl>
                                        <p:attrNameLst>
                                          <p:attrName>style.visibility</p:attrName>
                                        </p:attrNameLst>
                                      </p:cBhvr>
                                      <p:to>
                                        <p:strVal val="visible"/>
                                      </p:to>
                                    </p:set>
                                    <p:animEffect transition="in" filter="dissolve">
                                      <p:cBhvr>
                                        <p:cTn id="45" dur="500"/>
                                        <p:tgtEl>
                                          <p:spTgt spid="53967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539686"/>
                                        </p:tgtEl>
                                        <p:attrNameLst>
                                          <p:attrName>style.visibility</p:attrName>
                                        </p:attrNameLst>
                                      </p:cBhvr>
                                      <p:to>
                                        <p:strVal val="visible"/>
                                      </p:to>
                                    </p:set>
                                    <p:animEffect transition="in" filter="dissolve">
                                      <p:cBhvr>
                                        <p:cTn id="48" dur="500"/>
                                        <p:tgtEl>
                                          <p:spTgt spid="539686"/>
                                        </p:tgtEl>
                                      </p:cBhvr>
                                    </p:animEffect>
                                  </p:childTnLst>
                                </p:cTn>
                              </p:par>
                              <p:par>
                                <p:cTn id="49" presetID="9" presetClass="entr" presetSubtype="0" fill="hold" nodeType="withEffect">
                                  <p:stCondLst>
                                    <p:cond delay="0"/>
                                  </p:stCondLst>
                                  <p:childTnLst>
                                    <p:set>
                                      <p:cBhvr>
                                        <p:cTn id="50" dur="1" fill="hold">
                                          <p:stCondLst>
                                            <p:cond delay="0"/>
                                          </p:stCondLst>
                                        </p:cTn>
                                        <p:tgtEl>
                                          <p:spTgt spid="539679"/>
                                        </p:tgtEl>
                                        <p:attrNameLst>
                                          <p:attrName>style.visibility</p:attrName>
                                        </p:attrNameLst>
                                      </p:cBhvr>
                                      <p:to>
                                        <p:strVal val="visible"/>
                                      </p:to>
                                    </p:set>
                                    <p:animEffect transition="in" filter="dissolve">
                                      <p:cBhvr>
                                        <p:cTn id="51" dur="500"/>
                                        <p:tgtEl>
                                          <p:spTgt spid="539679"/>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539680"/>
                                        </p:tgtEl>
                                        <p:attrNameLst>
                                          <p:attrName>style.visibility</p:attrName>
                                        </p:attrNameLst>
                                      </p:cBhvr>
                                      <p:to>
                                        <p:strVal val="visible"/>
                                      </p:to>
                                    </p:set>
                                    <p:animEffect transition="in" filter="dissolve">
                                      <p:cBhvr>
                                        <p:cTn id="56" dur="500"/>
                                        <p:tgtEl>
                                          <p:spTgt spid="539680"/>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539689"/>
                                        </p:tgtEl>
                                        <p:attrNameLst>
                                          <p:attrName>style.visibility</p:attrName>
                                        </p:attrNameLst>
                                      </p:cBhvr>
                                      <p:to>
                                        <p:strVal val="visible"/>
                                      </p:to>
                                    </p:set>
                                    <p:animEffect transition="in" filter="dissolve">
                                      <p:cBhvr>
                                        <p:cTn id="59" dur="500"/>
                                        <p:tgtEl>
                                          <p:spTgt spid="53968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539690"/>
                                        </p:tgtEl>
                                        <p:attrNameLst>
                                          <p:attrName>style.visibility</p:attrName>
                                        </p:attrNameLst>
                                      </p:cBhvr>
                                      <p:to>
                                        <p:strVal val="visible"/>
                                      </p:to>
                                    </p:set>
                                    <p:animEffect transition="in" filter="dissolve">
                                      <p:cBhvr>
                                        <p:cTn id="62" dur="500"/>
                                        <p:tgtEl>
                                          <p:spTgt spid="53969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39683"/>
                                        </p:tgtEl>
                                        <p:attrNameLst>
                                          <p:attrName>style.visibility</p:attrName>
                                        </p:attrNameLst>
                                      </p:cBhvr>
                                      <p:to>
                                        <p:strVal val="visible"/>
                                      </p:to>
                                    </p:set>
                                    <p:animEffect transition="in" filter="dissolve">
                                      <p:cBhvr>
                                        <p:cTn id="67" dur="500"/>
                                        <p:tgtEl>
                                          <p:spTgt spid="53968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39694"/>
                                        </p:tgtEl>
                                        <p:attrNameLst>
                                          <p:attrName>style.visibility</p:attrName>
                                        </p:attrNameLst>
                                      </p:cBhvr>
                                      <p:to>
                                        <p:strVal val="visible"/>
                                      </p:to>
                                    </p:set>
                                    <p:animEffect transition="in" filter="dissolve">
                                      <p:cBhvr>
                                        <p:cTn id="70" dur="500"/>
                                        <p:tgtEl>
                                          <p:spTgt spid="539694"/>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539695"/>
                                        </p:tgtEl>
                                        <p:attrNameLst>
                                          <p:attrName>style.visibility</p:attrName>
                                        </p:attrNameLst>
                                      </p:cBhvr>
                                      <p:to>
                                        <p:strVal val="visible"/>
                                      </p:to>
                                    </p:set>
                                    <p:animEffect transition="in" filter="dissolve">
                                      <p:cBhvr>
                                        <p:cTn id="73" dur="500"/>
                                        <p:tgtEl>
                                          <p:spTgt spid="539695"/>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539682"/>
                                        </p:tgtEl>
                                        <p:attrNameLst>
                                          <p:attrName>style.visibility</p:attrName>
                                        </p:attrNameLst>
                                      </p:cBhvr>
                                      <p:to>
                                        <p:strVal val="visible"/>
                                      </p:to>
                                    </p:set>
                                    <p:animEffect transition="in" filter="dissolve">
                                      <p:cBhvr>
                                        <p:cTn id="78" dur="500"/>
                                        <p:tgtEl>
                                          <p:spTgt spid="53968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539696"/>
                                        </p:tgtEl>
                                        <p:attrNameLst>
                                          <p:attrName>style.visibility</p:attrName>
                                        </p:attrNameLst>
                                      </p:cBhvr>
                                      <p:to>
                                        <p:strVal val="visible"/>
                                      </p:to>
                                    </p:set>
                                    <p:animEffect transition="in" filter="dissolve">
                                      <p:cBhvr>
                                        <p:cTn id="81" dur="500"/>
                                        <p:tgtEl>
                                          <p:spTgt spid="53969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539697"/>
                                        </p:tgtEl>
                                        <p:attrNameLst>
                                          <p:attrName>style.visibility</p:attrName>
                                        </p:attrNameLst>
                                      </p:cBhvr>
                                      <p:to>
                                        <p:strVal val="visible"/>
                                      </p:to>
                                    </p:set>
                                    <p:animEffect transition="in" filter="dissolve">
                                      <p:cBhvr>
                                        <p:cTn id="84" dur="500"/>
                                        <p:tgtEl>
                                          <p:spTgt spid="539697"/>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539710"/>
                                        </p:tgtEl>
                                        <p:attrNameLst>
                                          <p:attrName>style.visibility</p:attrName>
                                        </p:attrNameLst>
                                      </p:cBhvr>
                                      <p:to>
                                        <p:strVal val="visible"/>
                                      </p:to>
                                    </p:set>
                                    <p:animEffect transition="in" filter="dissolve">
                                      <p:cBhvr>
                                        <p:cTn id="89" dur="500"/>
                                        <p:tgtEl>
                                          <p:spTgt spid="53971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539711"/>
                                        </p:tgtEl>
                                        <p:attrNameLst>
                                          <p:attrName>style.visibility</p:attrName>
                                        </p:attrNameLst>
                                      </p:cBhvr>
                                      <p:to>
                                        <p:strVal val="visible"/>
                                      </p:to>
                                    </p:set>
                                    <p:animEffect transition="in" filter="dissolve">
                                      <p:cBhvr>
                                        <p:cTn id="92" dur="500"/>
                                        <p:tgtEl>
                                          <p:spTgt spid="53971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539713"/>
                                        </p:tgtEl>
                                        <p:attrNameLst>
                                          <p:attrName>style.visibility</p:attrName>
                                        </p:attrNameLst>
                                      </p:cBhvr>
                                      <p:to>
                                        <p:strVal val="visible"/>
                                      </p:to>
                                    </p:set>
                                    <p:animEffect transition="in" filter="dissolve">
                                      <p:cBhvr>
                                        <p:cTn id="95" dur="500"/>
                                        <p:tgtEl>
                                          <p:spTgt spid="539713"/>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539692"/>
                                        </p:tgtEl>
                                        <p:attrNameLst>
                                          <p:attrName>style.visibility</p:attrName>
                                        </p:attrNameLst>
                                      </p:cBhvr>
                                      <p:to>
                                        <p:strVal val="visible"/>
                                      </p:to>
                                    </p:set>
                                    <p:animEffect transition="in" filter="dissolve">
                                      <p:cBhvr>
                                        <p:cTn id="100" dur="500"/>
                                        <p:tgtEl>
                                          <p:spTgt spid="539692"/>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539693"/>
                                        </p:tgtEl>
                                        <p:attrNameLst>
                                          <p:attrName>style.visibility</p:attrName>
                                        </p:attrNameLst>
                                      </p:cBhvr>
                                      <p:to>
                                        <p:strVal val="visible"/>
                                      </p:to>
                                    </p:set>
                                    <p:animEffect transition="in" filter="dissolve">
                                      <p:cBhvr>
                                        <p:cTn id="103" dur="500"/>
                                        <p:tgtEl>
                                          <p:spTgt spid="539693"/>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539712"/>
                                        </p:tgtEl>
                                        <p:attrNameLst>
                                          <p:attrName>style.visibility</p:attrName>
                                        </p:attrNameLst>
                                      </p:cBhvr>
                                      <p:to>
                                        <p:strVal val="visible"/>
                                      </p:to>
                                    </p:set>
                                    <p:animEffect transition="in" filter="dissolve">
                                      <p:cBhvr>
                                        <p:cTn id="106" dur="500"/>
                                        <p:tgtEl>
                                          <p:spTgt spid="539712"/>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539718"/>
                                        </p:tgtEl>
                                        <p:attrNameLst>
                                          <p:attrName>style.visibility</p:attrName>
                                        </p:attrNameLst>
                                      </p:cBhvr>
                                      <p:to>
                                        <p:strVal val="visible"/>
                                      </p:to>
                                    </p:set>
                                    <p:animEffect transition="in" filter="dissolve">
                                      <p:cBhvr>
                                        <p:cTn id="111" dur="500"/>
                                        <p:tgtEl>
                                          <p:spTgt spid="539718"/>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539719"/>
                                        </p:tgtEl>
                                        <p:attrNameLst>
                                          <p:attrName>style.visibility</p:attrName>
                                        </p:attrNameLst>
                                      </p:cBhvr>
                                      <p:to>
                                        <p:strVal val="visible"/>
                                      </p:to>
                                    </p:set>
                                    <p:animEffect transition="in" filter="dissolve">
                                      <p:cBhvr>
                                        <p:cTn id="114" dur="500"/>
                                        <p:tgtEl>
                                          <p:spTgt spid="539719"/>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539720"/>
                                        </p:tgtEl>
                                        <p:attrNameLst>
                                          <p:attrName>style.visibility</p:attrName>
                                        </p:attrNameLst>
                                      </p:cBhvr>
                                      <p:to>
                                        <p:strVal val="visible"/>
                                      </p:to>
                                    </p:set>
                                    <p:animEffect transition="in" filter="dissolve">
                                      <p:cBhvr>
                                        <p:cTn id="117" dur="500"/>
                                        <p:tgtEl>
                                          <p:spTgt spid="539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69" grpId="0" animBg="1"/>
      <p:bldP spid="539670" grpId="0" animBg="1"/>
      <p:bldP spid="539672" grpId="0" animBg="1"/>
      <p:bldP spid="539673" grpId="0"/>
      <p:bldP spid="539678" grpId="0" animBg="1"/>
      <p:bldP spid="539680" grpId="0" animBg="1"/>
      <p:bldP spid="539681" grpId="0" animBg="1"/>
      <p:bldP spid="539682" grpId="0" animBg="1"/>
      <p:bldP spid="539683" grpId="0" animBg="1"/>
      <p:bldP spid="539684" grpId="0" animBg="1"/>
      <p:bldP spid="539685" grpId="0"/>
      <p:bldP spid="539686" grpId="0"/>
      <p:bldP spid="539687" grpId="0" animBg="1"/>
      <p:bldP spid="539689" grpId="0" animBg="1"/>
      <p:bldP spid="539690" grpId="0"/>
      <p:bldP spid="539692" grpId="0" animBg="1"/>
      <p:bldP spid="539693" grpId="0"/>
      <p:bldP spid="539694" grpId="0" animBg="1"/>
      <p:bldP spid="539695" grpId="0"/>
      <p:bldP spid="539696" grpId="0" animBg="1"/>
      <p:bldP spid="539697" grpId="0"/>
      <p:bldP spid="539710" grpId="0" animBg="1"/>
      <p:bldP spid="539711" grpId="0"/>
      <p:bldP spid="539712" grpId="0" animBg="1"/>
      <p:bldP spid="539713" grpId="0" animBg="1"/>
      <p:bldP spid="539718" grpId="0" animBg="1"/>
      <p:bldP spid="539719" grpId="0" animBg="1"/>
      <p:bldP spid="5397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a:t>形式语言</a:t>
            </a:r>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smtClean="0"/>
              <a:t>形式语言的分类：</a:t>
            </a:r>
            <a:endParaRPr lang="en-US" altLang="zh-CN" dirty="0" smtClean="0"/>
          </a:p>
          <a:p>
            <a:pPr marL="457200" indent="-457200">
              <a:buFont typeface="+mj-lt"/>
              <a:buAutoNum type="arabicPeriod"/>
            </a:pPr>
            <a:r>
              <a:rPr lang="en-US" altLang="zh-CN" dirty="0" smtClean="0"/>
              <a:t>0</a:t>
            </a:r>
            <a:r>
              <a:rPr lang="zh-CN" altLang="en-US" dirty="0" smtClean="0"/>
              <a:t>型语言，又称递归可枚举语言，能力相当于图灵机</a:t>
            </a:r>
            <a:r>
              <a:rPr lang="en-US" altLang="zh-CN" dirty="0" smtClean="0"/>
              <a:t>(Turing Machine)</a:t>
            </a:r>
          </a:p>
          <a:p>
            <a:pPr marL="457200" indent="-457200">
              <a:buFont typeface="+mj-lt"/>
              <a:buAutoNum type="arabicPeriod"/>
            </a:pPr>
            <a:r>
              <a:rPr lang="en-US" altLang="zh-CN" dirty="0" smtClean="0"/>
              <a:t>1</a:t>
            </a:r>
            <a:r>
              <a:rPr lang="zh-CN" altLang="en-US" dirty="0" smtClean="0"/>
              <a:t>型语言，又称上下文有关语言，能力相当于线性有界自动机</a:t>
            </a:r>
            <a:r>
              <a:rPr lang="en-US" altLang="zh-CN" dirty="0" smtClean="0"/>
              <a:t>(</a:t>
            </a:r>
            <a:r>
              <a:rPr lang="en-US" altLang="zh-CN" dirty="0"/>
              <a:t>linear bounded </a:t>
            </a:r>
            <a:r>
              <a:rPr lang="en-US" altLang="zh-CN" dirty="0" smtClean="0"/>
              <a:t>automaton, LBA)</a:t>
            </a:r>
          </a:p>
          <a:p>
            <a:pPr marL="457200" indent="-457200">
              <a:buFont typeface="+mj-lt"/>
              <a:buAutoNum type="arabicPeriod"/>
            </a:pPr>
            <a:r>
              <a:rPr lang="en-US" altLang="zh-CN" dirty="0" smtClean="0"/>
              <a:t>2</a:t>
            </a:r>
            <a:r>
              <a:rPr lang="zh-CN" altLang="en-US" dirty="0" smtClean="0"/>
              <a:t>型语言，又称上下文无关语言，能力相当于下推自动机</a:t>
            </a:r>
            <a:r>
              <a:rPr lang="en-US" altLang="zh-CN" dirty="0" smtClean="0"/>
              <a:t>(pushdown automaton, PDA)</a:t>
            </a:r>
          </a:p>
          <a:p>
            <a:pPr marL="457200" indent="-457200">
              <a:buFont typeface="+mj-lt"/>
              <a:buAutoNum type="arabicPeriod"/>
            </a:pPr>
            <a:r>
              <a:rPr lang="en-US" altLang="zh-CN" dirty="0" smtClean="0"/>
              <a:t>3</a:t>
            </a:r>
            <a:r>
              <a:rPr lang="zh-CN" altLang="en-US" dirty="0" smtClean="0"/>
              <a:t>型语言，又称正规语言，能力相当于有限状态自动机</a:t>
            </a:r>
            <a:r>
              <a:rPr lang="en-US" altLang="zh-CN" dirty="0" smtClean="0"/>
              <a:t>(finite state automaton, FSA)</a:t>
            </a:r>
          </a:p>
          <a:p>
            <a:pPr marL="0" indent="0">
              <a:buNone/>
            </a:pPr>
            <a:endParaRPr lang="zh-CN" altLang="en-US" dirty="0"/>
          </a:p>
        </p:txBody>
      </p:sp>
    </p:spTree>
    <p:extLst>
      <p:ext uri="{BB962C8B-B14F-4D97-AF65-F5344CB8AC3E}">
        <p14:creationId xmlns:p14="http://schemas.microsoft.com/office/powerpoint/2010/main" val="295260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EFDDF6"/>
                                      </p:to>
                                    </p:animClr>
                                    <p:animClr clrSpc="rgb" dir="cw">
                                      <p:cBhvr>
                                        <p:cTn id="7" dur="500" fill="hold"/>
                                        <p:tgtEl>
                                          <p:spTgt spid="3">
                                            <p:txEl>
                                              <p:pRg st="3" end="3"/>
                                            </p:txEl>
                                          </p:spTgt>
                                        </p:tgtEl>
                                        <p:attrNameLst>
                                          <p:attrName>fillcolor</p:attrName>
                                        </p:attrNameLst>
                                      </p:cBhvr>
                                      <p:to>
                                        <a:srgbClr val="EFDDF6"/>
                                      </p:to>
                                    </p:animClr>
                                    <p:set>
                                      <p:cBhvr>
                                        <p:cTn id="8" dur="500" fill="hold"/>
                                        <p:tgtEl>
                                          <p:spTgt spid="3">
                                            <p:txEl>
                                              <p:pRg st="3" end="3"/>
                                            </p:txEl>
                                          </p:spTgt>
                                        </p:tgtEl>
                                        <p:attrNameLst>
                                          <p:attrName>fill.type</p:attrName>
                                        </p:attrNameLst>
                                      </p:cBhvr>
                                      <p:to>
                                        <p:strVal val="solid"/>
                                      </p:to>
                                    </p:set>
                                    <p:set>
                                      <p:cBhvr>
                                        <p:cTn id="9" dur="500" fill="hold"/>
                                        <p:tgtEl>
                                          <p:spTgt spid="3">
                                            <p:txEl>
                                              <p:pRg st="3" end="3"/>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3">
                                            <p:txEl>
                                              <p:pRg st="4" end="4"/>
                                            </p:txEl>
                                          </p:spTgt>
                                        </p:tgtEl>
                                        <p:attrNameLst>
                                          <p:attrName>style.color</p:attrName>
                                        </p:attrNameLst>
                                      </p:cBhvr>
                                      <p:to>
                                        <a:srgbClr val="EFDDF6"/>
                                      </p:to>
                                    </p:animClr>
                                    <p:animClr clrSpc="rgb" dir="cw">
                                      <p:cBhvr>
                                        <p:cTn id="14" dur="500" fill="hold"/>
                                        <p:tgtEl>
                                          <p:spTgt spid="3">
                                            <p:txEl>
                                              <p:pRg st="4" end="4"/>
                                            </p:txEl>
                                          </p:spTgt>
                                        </p:tgtEl>
                                        <p:attrNameLst>
                                          <p:attrName>fillcolor</p:attrName>
                                        </p:attrNameLst>
                                      </p:cBhvr>
                                      <p:to>
                                        <a:srgbClr val="EFDDF6"/>
                                      </p:to>
                                    </p:animClr>
                                    <p:set>
                                      <p:cBhvr>
                                        <p:cTn id="15" dur="500" fill="hold"/>
                                        <p:tgtEl>
                                          <p:spTgt spid="3">
                                            <p:txEl>
                                              <p:pRg st="4" end="4"/>
                                            </p:txEl>
                                          </p:spTgt>
                                        </p:tgtEl>
                                        <p:attrNameLst>
                                          <p:attrName>fill.type</p:attrName>
                                        </p:attrNameLst>
                                      </p:cBhvr>
                                      <p:to>
                                        <p:strVal val="solid"/>
                                      </p:to>
                                    </p:set>
                                    <p:set>
                                      <p:cBhvr>
                                        <p:cTn id="16" dur="500" fill="hold"/>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3305" y="2881885"/>
            <a:ext cx="9905998" cy="1478570"/>
          </a:xfrm>
        </p:spPr>
        <p:txBody>
          <a:bodyPr>
            <a:normAutofit/>
          </a:bodyPr>
          <a:lstStyle/>
          <a:p>
            <a:pPr algn="ctr"/>
            <a:r>
              <a:rPr lang="zh-CN" altLang="en-US" sz="4800" smtClean="0"/>
              <a:t>谢谢大家，欢迎提问！</a:t>
            </a:r>
            <a:endParaRPr lang="zh-CN" altLang="en-US" sz="4800" dirty="0"/>
          </a:p>
        </p:txBody>
      </p:sp>
    </p:spTree>
    <p:extLst>
      <p:ext uri="{BB962C8B-B14F-4D97-AF65-F5344CB8AC3E}">
        <p14:creationId xmlns:p14="http://schemas.microsoft.com/office/powerpoint/2010/main" val="22454804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电路</Template>
  <TotalTime>2546</TotalTime>
  <Words>5709</Words>
  <Application>Microsoft Office PowerPoint</Application>
  <PresentationFormat>宽屏</PresentationFormat>
  <Paragraphs>1124</Paragraphs>
  <Slides>90</Slides>
  <Notes>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90</vt:i4>
      </vt:variant>
    </vt:vector>
  </HeadingPairs>
  <TitlesOfParts>
    <vt:vector size="104" baseType="lpstr">
      <vt:lpstr>华文行楷</vt:lpstr>
      <vt:lpstr>楷体_GB2312</vt:lpstr>
      <vt:lpstr>宋体</vt:lpstr>
      <vt:lpstr>Arial</vt:lpstr>
      <vt:lpstr>Calibri</vt:lpstr>
      <vt:lpstr>Cambria Math</vt:lpstr>
      <vt:lpstr>Symbol</vt:lpstr>
      <vt:lpstr>Times New Roman</vt:lpstr>
      <vt:lpstr>Trebuchet MS</vt:lpstr>
      <vt:lpstr>Tw Cen MT</vt:lpstr>
      <vt:lpstr>Wingdings</vt:lpstr>
      <vt:lpstr>电路</vt:lpstr>
      <vt:lpstr>VISIO</vt:lpstr>
      <vt:lpstr>Visio</vt:lpstr>
      <vt:lpstr>形式语言与自动机</vt:lpstr>
      <vt:lpstr>目录</vt:lpstr>
      <vt:lpstr>目录</vt:lpstr>
      <vt:lpstr>概述</vt:lpstr>
      <vt:lpstr>1.1形式语言</vt:lpstr>
      <vt:lpstr>1.1形式语言</vt:lpstr>
      <vt:lpstr>1.1形式语言</vt:lpstr>
      <vt:lpstr>1.1形式语言</vt:lpstr>
      <vt:lpstr>1.1形式语言</vt:lpstr>
      <vt:lpstr>1.2 自动机</vt:lpstr>
      <vt:lpstr>1.2 自动机</vt:lpstr>
      <vt:lpstr>正规语言与有限状态自动机</vt:lpstr>
      <vt:lpstr>2.1 正规语言</vt:lpstr>
      <vt:lpstr>2.1 正规语言</vt:lpstr>
      <vt:lpstr>2.1 正规语言</vt:lpstr>
      <vt:lpstr>2.1 正规语言</vt:lpstr>
      <vt:lpstr>2.2 确定型有限状态自动机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非确定型有限状态自动机</vt:lpstr>
      <vt:lpstr>PowerPoint 演示文稿</vt:lpstr>
      <vt:lpstr>PowerPoint 演示文稿</vt:lpstr>
      <vt:lpstr>2.4 DFA与NFA的等价性 </vt:lpstr>
      <vt:lpstr>PowerPoint 演示文稿</vt:lpstr>
      <vt:lpstr>2.5 正规语言与NFA的等价性 </vt:lpstr>
      <vt:lpstr>PowerPoint 演示文稿</vt:lpstr>
      <vt:lpstr>PowerPoint 演示文稿</vt:lpstr>
      <vt:lpstr>PowerPoint 演示文稿</vt:lpstr>
      <vt:lpstr>PowerPoint 演示文稿</vt:lpstr>
      <vt:lpstr>PowerPoint 演示文稿</vt:lpstr>
      <vt:lpstr>2.5 正规语言与NFA的等价性 </vt:lpstr>
      <vt:lpstr>2.5 正规语言与NFA的等价性 </vt:lpstr>
      <vt:lpstr>PowerPoint 演示文稿</vt:lpstr>
      <vt:lpstr>PowerPoint 演示文稿</vt:lpstr>
      <vt:lpstr>2.6 正规语言的性质</vt:lpstr>
      <vt:lpstr>2.6 正规语言的性质</vt:lpstr>
      <vt:lpstr>2.6 正规语言的性质</vt:lpstr>
      <vt:lpstr>2.6 正规语言的性质</vt:lpstr>
      <vt:lpstr>2.7 正规语言的应用</vt:lpstr>
      <vt:lpstr>2.7 正规语言的应用</vt:lpstr>
      <vt:lpstr>2.7 正规语言的应用</vt:lpstr>
      <vt:lpstr>2.7 正规语言的应用</vt:lpstr>
      <vt:lpstr>2.7 正规语言的应用</vt:lpstr>
      <vt:lpstr>上下文无关语言与下推自动机</vt:lpstr>
      <vt:lpstr>3.1 上下文无关语言</vt:lpstr>
      <vt:lpstr>3.1 上下文无关语言</vt:lpstr>
      <vt:lpstr>3.1 上下文无关语言</vt:lpstr>
      <vt:lpstr>3.1 上下文无关语言</vt:lpstr>
      <vt:lpstr>3.1 上下文无关语言</vt:lpstr>
      <vt:lpstr>3.2 下推自动机</vt:lpstr>
      <vt:lpstr>PowerPoint 演示文稿</vt:lpstr>
      <vt:lpstr>3.3 上下文无关语言与下推自动机的等价性</vt:lpstr>
      <vt:lpstr>3.3 上下文无关语言与下推自动机的等价性</vt:lpstr>
      <vt:lpstr>编译器</vt:lpstr>
      <vt:lpstr>PowerPoint 演示文稿</vt:lpstr>
      <vt:lpstr>4.2 词法分析</vt:lpstr>
      <vt:lpstr>4.3 语法分析</vt:lpstr>
      <vt:lpstr>4.3 语法分析</vt:lpstr>
      <vt:lpstr>4.3 语法分析</vt:lpstr>
      <vt:lpstr>4.3 语法分析</vt:lpstr>
      <vt:lpstr>4.3 语法分析</vt:lpstr>
      <vt:lpstr>4.3 语法分析</vt:lpstr>
      <vt:lpstr>4.3 语法分析</vt:lpstr>
      <vt:lpstr>4.4 LR(0)分析</vt:lpstr>
      <vt:lpstr>PowerPoint 演示文稿</vt:lpstr>
      <vt:lpstr>PowerPoint 演示文稿</vt:lpstr>
      <vt:lpstr>PowerPoint 演示文稿</vt:lpstr>
      <vt:lpstr>PowerPoint 演示文稿</vt:lpstr>
      <vt:lpstr>PowerPoint 演示文稿</vt:lpstr>
      <vt:lpstr>4.4 LR(0)分析</vt:lpstr>
      <vt:lpstr>PowerPoint 演示文稿</vt:lpstr>
      <vt:lpstr>PowerPoint 演示文稿</vt:lpstr>
      <vt:lpstr>4.5 LR(1)分析</vt:lpstr>
      <vt:lpstr>PowerPoint 演示文稿</vt:lpstr>
      <vt:lpstr>谢谢大家，欢迎提问！</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yizhong ru</dc:creator>
  <cp:lastModifiedBy>yizhong ru</cp:lastModifiedBy>
  <cp:revision>174</cp:revision>
  <dcterms:created xsi:type="dcterms:W3CDTF">2016-01-18T00:40:04Z</dcterms:created>
  <dcterms:modified xsi:type="dcterms:W3CDTF">2016-01-20T04:00:32Z</dcterms:modified>
</cp:coreProperties>
</file>