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60" r:id="rId3"/>
    <p:sldId id="257" r:id="rId4"/>
    <p:sldId id="276" r:id="rId5"/>
    <p:sldId id="258" r:id="rId6"/>
    <p:sldId id="314" r:id="rId7"/>
    <p:sldId id="315" r:id="rId8"/>
    <p:sldId id="262" r:id="rId9"/>
    <p:sldId id="263" r:id="rId10"/>
    <p:sldId id="264" r:id="rId11"/>
    <p:sldId id="265" r:id="rId12"/>
    <p:sldId id="266" r:id="rId13"/>
    <p:sldId id="317" r:id="rId14"/>
    <p:sldId id="319" r:id="rId15"/>
    <p:sldId id="320" r:id="rId16"/>
    <p:sldId id="321" r:id="rId17"/>
    <p:sldId id="322" r:id="rId18"/>
    <p:sldId id="273" r:id="rId19"/>
    <p:sldId id="274" r:id="rId20"/>
    <p:sldId id="31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07" r:id="rId30"/>
    <p:sldId id="286" r:id="rId31"/>
    <p:sldId id="287" r:id="rId32"/>
    <p:sldId id="285" r:id="rId33"/>
    <p:sldId id="288" r:id="rId34"/>
    <p:sldId id="289" r:id="rId35"/>
    <p:sldId id="290" r:id="rId36"/>
    <p:sldId id="318" r:id="rId37"/>
    <p:sldId id="291" r:id="rId38"/>
    <p:sldId id="292" r:id="rId39"/>
    <p:sldId id="293" r:id="rId40"/>
    <p:sldId id="294" r:id="rId41"/>
    <p:sldId id="295" r:id="rId42"/>
    <p:sldId id="325" r:id="rId43"/>
    <p:sldId id="296" r:id="rId44"/>
    <p:sldId id="297" r:id="rId45"/>
    <p:sldId id="298" r:id="rId46"/>
    <p:sldId id="323" r:id="rId47"/>
    <p:sldId id="324" r:id="rId48"/>
    <p:sldId id="301" r:id="rId49"/>
    <p:sldId id="302" r:id="rId50"/>
    <p:sldId id="303" r:id="rId51"/>
    <p:sldId id="305" r:id="rId52"/>
    <p:sldId id="306" r:id="rId53"/>
    <p:sldId id="304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35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88.wmf"/><Relationship Id="rId1" Type="http://schemas.openxmlformats.org/officeDocument/2006/relationships/image" Target="../media/image94.wmf"/><Relationship Id="rId4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4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FE454-166D-4F97-B463-43FE9E024983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4F89E-E82F-4E1D-B20E-31BE9997D8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4F89E-E82F-4E1D-B20E-31BE9997D83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4F89E-E82F-4E1D-B20E-31BE9997D83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4F89E-E82F-4E1D-B20E-31BE9997D83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6.png"/><Relationship Id="rId4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7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11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112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12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24744"/>
            <a:ext cx="6624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atin typeface="楷体" pitchFamily="49" charset="-122"/>
                <a:ea typeface="楷体" pitchFamily="49" charset="-122"/>
              </a:rPr>
              <a:t>自然语言处理</a:t>
            </a:r>
            <a:endParaRPr lang="en-US" altLang="zh-CN" sz="54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5400" b="1" dirty="0" smtClean="0">
                <a:latin typeface="楷体" pitchFamily="49" charset="-122"/>
                <a:ea typeface="楷体" pitchFamily="49" charset="-122"/>
              </a:rPr>
              <a:t>与</a:t>
            </a:r>
            <a:endParaRPr lang="en-US" altLang="zh-CN" sz="54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5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词向量</a:t>
            </a:r>
            <a:endParaRPr lang="zh-CN" altLang="en-US" sz="5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5499229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北京大学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黎才华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lch1475369@pku.edu.cn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贝叶斯公式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63688" y="1772816"/>
          <a:ext cx="5752168" cy="504056"/>
        </p:xfrm>
        <a:graphic>
          <a:graphicData uri="http://schemas.openxmlformats.org/presentationml/2006/ole">
            <p:oleObj spid="_x0000_s4098" name="Equation" r:id="rId3" imgW="2463480" imgH="21564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83768" y="2643386"/>
          <a:ext cx="4158315" cy="1001638"/>
        </p:xfrm>
        <a:graphic>
          <a:graphicData uri="http://schemas.openxmlformats.org/presentationml/2006/ole">
            <p:oleObj spid="_x0000_s4099" name="Equation" r:id="rId4" imgW="1739880" imgH="419040" progId="Equation.KSEE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2048" y="3861048"/>
            <a:ext cx="8460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先验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P(Y)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是没有任何已知条件下对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发生的信念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似然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P(X|Y)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是在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发生的条件下，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发生的概率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后验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P(Y|X)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是已知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发生的条件下，对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发生的信念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贝叶斯公式举例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484784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一所学校里面有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60%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的男生，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40%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的女生。男生总是穿长裤，女生则一半穿长裤一半穿裙子。假如你高度近视且忘了戴眼镜，迎面走来一位穿长裤的同学，那么这位同学是女生的概率是多少？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629342"/>
            <a:ext cx="8424936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设学生总数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U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穿长裤的男生人数：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穿长裤的女生人数：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遇见女生的概率：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21099" y="4437112"/>
          <a:ext cx="4256455" cy="539998"/>
        </p:xfrm>
        <a:graphic>
          <a:graphicData uri="http://schemas.openxmlformats.org/presentationml/2006/ole">
            <p:oleObj spid="_x0000_s24578" name="Equation" r:id="rId3" imgW="1701720" imgH="215640" progId="Equation.KSEE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668713" y="5049838"/>
          <a:ext cx="4319587" cy="539750"/>
        </p:xfrm>
        <a:graphic>
          <a:graphicData uri="http://schemas.openxmlformats.org/presentationml/2006/ole">
            <p:oleObj spid="_x0000_s24579" name="Equation" r:id="rId4" imgW="1726920" imgH="21564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03848" y="5661248"/>
          <a:ext cx="5880653" cy="792088"/>
        </p:xfrm>
        <a:graphic>
          <a:graphicData uri="http://schemas.openxmlformats.org/presentationml/2006/ole">
            <p:oleObj spid="_x0000_s24580" name="Equation" r:id="rId5" imgW="3111480" imgH="4190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09613" y="1700213"/>
          <a:ext cx="7847012" cy="792162"/>
        </p:xfrm>
        <a:graphic>
          <a:graphicData uri="http://schemas.openxmlformats.org/presentationml/2006/ole">
            <p:oleObj spid="_x0000_s25604" name="Equation" r:id="rId3" imgW="4152600" imgH="419040" progId="Equation.KSEE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187624" y="2924944"/>
          <a:ext cx="6845829" cy="1008881"/>
        </p:xfrm>
        <a:graphic>
          <a:graphicData uri="http://schemas.openxmlformats.org/presentationml/2006/ole">
            <p:oleObj spid="_x0000_s25605" name="Equation" r:id="rId4" imgW="2844720" imgH="419040" progId="Equation.KSEE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530475" y="4298950"/>
          <a:ext cx="4065588" cy="1001713"/>
        </p:xfrm>
        <a:graphic>
          <a:graphicData uri="http://schemas.openxmlformats.org/presentationml/2006/ole">
            <p:oleObj spid="_x0000_s25606" name="Equation" r:id="rId5" imgW="1701720" imgH="419040" progId="Equation.KSEE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92696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贝叶斯公式举例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初看垃圾邮件识别问题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给定一封邮件的内容，判断这是否垃圾邮件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409269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这怎么看都很难的样子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提示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如果改为求出这封邮件为垃圾邮件的概率呢？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如果邮件里出现“大减价”，你是否觉得更可能是垃圾邮件？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如果我们手里有很多垃圾邮件和正常邮件的样本呢？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初看垃圾邮件识别问题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问：我们想求什么？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答：一封邮件是垃圾邮件的概率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636912"/>
            <a:ext cx="7920880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问：关于这封邮件，你知道些什么？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答：我知道这封邮件的内容是什么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3933056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问：所以你想求的实际上是条件概率？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答：对，我想求的是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229200"/>
            <a:ext cx="7920880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问：尝试一下贝叶斯公式怎么样？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答：好，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310946" y="2204864"/>
          <a:ext cx="1357398" cy="512795"/>
        </p:xfrm>
        <a:graphic>
          <a:graphicData uri="http://schemas.openxmlformats.org/presentationml/2006/ole">
            <p:oleObj spid="_x0000_s84994" name="Equation" r:id="rId3" imgW="571320" imgH="215640" progId="Equation.KSEE3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513808" y="4725144"/>
          <a:ext cx="1930400" cy="603250"/>
        </p:xfrm>
        <a:graphic>
          <a:graphicData uri="http://schemas.openxmlformats.org/presentationml/2006/ole">
            <p:oleObj spid="_x0000_s84995" name="Equation" r:id="rId4" imgW="812520" imgH="253800" progId="Equation.KSEE3">
              <p:embed/>
            </p:oleObj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627784" y="5877272"/>
          <a:ext cx="4248472" cy="830707"/>
        </p:xfrm>
        <a:graphic>
          <a:graphicData uri="http://schemas.openxmlformats.org/presentationml/2006/ole">
            <p:oleObj spid="_x0000_s84996" name="Equation" r:id="rId5" imgW="2273040" imgH="4442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初看垃圾邮件识别问题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8532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问：你知道       吗？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答：一封邮件是垃圾邮件的概率，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en...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不知道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636912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问：或许你可以做一些调查？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答：我有一个邮件的样本集，或许可以统计出来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3933056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问：嗯，不错。           呢？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答：求垃圾邮件的正文是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text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的概率，似乎不会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229200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问：可以先简化一下，一篇文章只有一个词？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答：一个词？也就是          ？这个可以！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2134568" y="1556792"/>
          <a:ext cx="1357312" cy="512762"/>
        </p:xfrm>
        <a:graphic>
          <a:graphicData uri="http://schemas.openxmlformats.org/presentationml/2006/ole">
            <p:oleObj spid="_x0000_s86021" name="Equation" r:id="rId3" imgW="571320" imgH="215640" progId="Equation.KSEE3">
              <p:embed/>
            </p:oleObj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2929632" y="4049886"/>
          <a:ext cx="1930400" cy="603250"/>
        </p:xfrm>
        <a:graphic>
          <a:graphicData uri="http://schemas.openxmlformats.org/presentationml/2006/ole">
            <p:oleObj spid="_x0000_s86022" name="Equation" r:id="rId4" imgW="812520" imgH="253800" progId="Equation.KSEE3">
              <p:embed/>
            </p:oleObj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4546600" y="5994400"/>
          <a:ext cx="1719263" cy="603250"/>
        </p:xfrm>
        <a:graphic>
          <a:graphicData uri="http://schemas.openxmlformats.org/presentationml/2006/ole">
            <p:oleObj spid="_x0000_s86023" name="Equation" r:id="rId5" imgW="723600" imgH="2538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初看垃圾邮件识别问题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8532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问：文章由词组成的嘛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~~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所以           应该等于？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答：所以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636912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问：不错！但还有一个问题，词与词同现的概率是独立的吗？你的式子暗示了这一点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答：是喔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~~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那怎么办？我还是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too naive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5384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问：这有点复杂，先假设独立好了，那么      呢？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答：我可以同样地求出              ，然后就有      啦！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5017864" y="1556792"/>
          <a:ext cx="1930400" cy="603250"/>
        </p:xfrm>
        <a:graphic>
          <a:graphicData uri="http://schemas.openxmlformats.org/presentationml/2006/ole">
            <p:oleObj spid="_x0000_s87045" name="Equation" r:id="rId3" imgW="812520" imgH="253800" progId="Equation.KSEE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728595" y="2204864"/>
          <a:ext cx="6019869" cy="576064"/>
        </p:xfrm>
        <a:graphic>
          <a:graphicData uri="http://schemas.openxmlformats.org/presentationml/2006/ole">
            <p:oleObj spid="_x0000_s87046" name="Equation" r:id="rId4" imgW="2654280" imgH="253800" progId="Equation.KSEE3">
              <p:embed/>
            </p:oleObj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6768355" y="4689151"/>
          <a:ext cx="1116013" cy="512763"/>
        </p:xfrm>
        <a:graphic>
          <a:graphicData uri="http://schemas.openxmlformats.org/presentationml/2006/ole">
            <p:oleObj spid="_x0000_s87047" name="Equation" r:id="rId5" imgW="469800" imgH="215640" progId="Equation.KSEE3">
              <p:embed/>
            </p:oleObj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4865141" y="5346030"/>
          <a:ext cx="2443163" cy="603250"/>
        </p:xfrm>
        <a:graphic>
          <a:graphicData uri="http://schemas.openxmlformats.org/presentationml/2006/ole">
            <p:oleObj spid="_x0000_s87048" name="Equation" r:id="rId6" imgW="1028520" imgH="253800" progId="Equation.KSEE3">
              <p:embed/>
            </p:oleObj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1043608" y="6012581"/>
          <a:ext cx="1116013" cy="512763"/>
        </p:xfrm>
        <a:graphic>
          <a:graphicData uri="http://schemas.openxmlformats.org/presentationml/2006/ole">
            <p:oleObj spid="_x0000_s87049" name="Equation" r:id="rId7" imgW="469800" imgH="215640" progId="Equation.KSEE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36096" y="598237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楷体" pitchFamily="49" charset="-122"/>
                <a:ea typeface="楷体" pitchFamily="49" charset="-122"/>
              </a:rPr>
              <a:t>统计的力量！</a:t>
            </a:r>
            <a:endParaRPr lang="zh-CN" altLang="en-US" sz="4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2267744" y="2310705"/>
          <a:ext cx="4248150" cy="830263"/>
        </p:xfrm>
        <a:graphic>
          <a:graphicData uri="http://schemas.openxmlformats.org/presentationml/2006/ole">
            <p:oleObj spid="_x0000_s88071" name="Equation" r:id="rId3" imgW="2273040" imgH="444240" progId="Equation.KSEE3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07704" y="3212976"/>
          <a:ext cx="3072341" cy="792088"/>
        </p:xfrm>
        <a:graphic>
          <a:graphicData uri="http://schemas.openxmlformats.org/presentationml/2006/ole">
            <p:oleObj spid="_x0000_s88072" name="Equation" r:id="rId4" imgW="1625400" imgH="419040" progId="Equation.KSEE3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907704" y="4077072"/>
          <a:ext cx="5688632" cy="792088"/>
        </p:xfrm>
        <a:graphic>
          <a:graphicData uri="http://schemas.openxmlformats.org/presentationml/2006/ole">
            <p:oleObj spid="_x0000_s88073" name="Equation" r:id="rId5" imgW="3009600" imgH="419040" progId="Equation.KSEE3">
              <p:embed/>
            </p:oleObj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1907704" y="5013176"/>
          <a:ext cx="7115175" cy="576262"/>
        </p:xfrm>
        <a:graphic>
          <a:graphicData uri="http://schemas.openxmlformats.org/presentationml/2006/ole">
            <p:oleObj spid="_x0000_s88075" name="Equation" r:id="rId6" imgW="3136680" imgH="253800" progId="Equation.KSEE3">
              <p:embed/>
            </p:oleObj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1875085" y="5733256"/>
          <a:ext cx="7305427" cy="828867"/>
        </p:xfrm>
        <a:graphic>
          <a:graphicData uri="http://schemas.openxmlformats.org/presentationml/2006/ole">
            <p:oleObj spid="_x0000_s88076" name="Equation" r:id="rId7" imgW="4140000" imgH="46980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536" y="1556792"/>
            <a:ext cx="56166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朴素贝叶斯方法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要求的是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统计出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计算出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代入得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54868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初看垃圾邮件识别问题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初看中文分词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给定一个中文句子，如何分词？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如：南京市长江大桥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56490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设字串为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，即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 =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南京市长江大桥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设分词方案为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，如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 =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南京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|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市长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|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江大桥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即求使得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P(Y|X)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最大的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，用贝叶斯公式展开得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因为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P(X|Y) = 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，所以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051720" y="4885777"/>
          <a:ext cx="4536504" cy="775471"/>
        </p:xfrm>
        <a:graphic>
          <a:graphicData uri="http://schemas.openxmlformats.org/presentationml/2006/ole">
            <p:oleObj spid="_x0000_s33796" name="Equation" r:id="rId3" imgW="1485720" imgH="253800" progId="Equation.KSEE3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499992" y="5822652"/>
          <a:ext cx="2868612" cy="774700"/>
        </p:xfrm>
        <a:graphic>
          <a:graphicData uri="http://schemas.openxmlformats.org/presentationml/2006/ole">
            <p:oleObj spid="_x0000_s33797" name="Equation" r:id="rId4" imgW="939600" imgH="2538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132482" y="1358156"/>
          <a:ext cx="6319838" cy="774700"/>
        </p:xfrm>
        <a:graphic>
          <a:graphicData uri="http://schemas.openxmlformats.org/presentationml/2006/ole">
            <p:oleObj spid="_x0000_s34819" name="Equation" r:id="rId3" imgW="2070000" imgH="25380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2088" y="2276872"/>
          <a:ext cx="8683625" cy="703262"/>
        </p:xfrm>
        <a:graphic>
          <a:graphicData uri="http://schemas.openxmlformats.org/presentationml/2006/ole">
            <p:oleObj spid="_x0000_s34820" name="Equation" r:id="rId4" imgW="3136680" imgH="253800" progId="Equation.KSEE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3068960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这就是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NLP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中最基础的统计语言模型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(Statistical Language Model)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，即给定一个词串，判断其构成一个句子的概率是多少。如果我们已知     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，则可以通过动态规划等方法解决中文分词问题。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6084168" y="4509120"/>
          <a:ext cx="2592388" cy="576262"/>
        </p:xfrm>
        <a:graphic>
          <a:graphicData uri="http://schemas.openxmlformats.org/presentationml/2006/ole">
            <p:oleObj spid="_x0000_s34822" name="Equation" r:id="rId5" imgW="1143000" imgH="253800" progId="Equation.KSEE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5959677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N-gram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近似计算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987824" y="6093296"/>
          <a:ext cx="5883474" cy="597167"/>
        </p:xfrm>
        <a:graphic>
          <a:graphicData uri="http://schemas.openxmlformats.org/presentationml/2006/ole">
            <p:oleObj spid="_x0000_s34824" name="Equation" r:id="rId6" imgW="2501640" imgH="253800" progId="Equation.KSEE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54868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初看中文分词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Outline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·NLP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与词向量简单介绍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·Target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Bayes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Rule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·Logistic Regression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·Word2vec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Summary 1.0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推导出贝叶斯公式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用朴素贝叶斯分类器初步解决垃圾邮件识别问题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用统计概率模型及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N-gram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初步解决中文分词问题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都是基于统计，得到概率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，再进一步估计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机器学习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196752"/>
            <a:ext cx="8424936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机器学习是人工智能的一个分支，主要研究的是能从数据中进行学习的系统。可以分为几个类别：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771050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监督式学习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：数据带有预期输出，目标是得到一个函数拟合输入输出关系，并期望这个关系具有普适性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无监督式学习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：数据不带有预期输出，目标是发现数据中的结构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半监督式学习：混合使用以上两种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其他方法。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线性回归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196752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小伙伴们实际上已经至少会一种机器学习算法了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线性回归！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回想通过伏安法测电阻验证欧姆定律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形式化来说，给定样本集：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假设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x1,...,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xp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的线性组合再加上一个随机误差，想要求出这个线性组合的系数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19672" y="4165451"/>
          <a:ext cx="6142037" cy="847725"/>
        </p:xfrm>
        <a:graphic>
          <a:graphicData uri="http://schemas.openxmlformats.org/presentationml/2006/ole">
            <p:oleObj spid="_x0000_s36866" name="Equation" r:id="rId3" imgW="1841400" imgH="2538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线性回归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196752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我们需要求出好的线性组合使得随机误差尽量小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从而我们需要对“好”下个定义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高斯王子曾指出：（高斯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马尔可夫定理）若误差满足“零均值，同方差，互不相关”条件，则最小二乘目标函数是最优的！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即求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19672" y="4437112"/>
          <a:ext cx="2292886" cy="792088"/>
        </p:xfrm>
        <a:graphic>
          <a:graphicData uri="http://schemas.openxmlformats.org/presentationml/2006/ole">
            <p:oleObj spid="_x0000_s37891" name="Equation" r:id="rId3" imgW="698400" imgH="241200" progId="Equation.KSEE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1650" y="5300663"/>
          <a:ext cx="8302625" cy="1152525"/>
        </p:xfrm>
        <a:graphic>
          <a:graphicData uri="http://schemas.openxmlformats.org/presentationml/2006/ole">
            <p:oleObj spid="_x0000_s37892" name="Equation" r:id="rId4" imgW="3111480" imgH="431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线性回归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1650" y="1196975"/>
          <a:ext cx="8302625" cy="1152525"/>
        </p:xfrm>
        <a:graphic>
          <a:graphicData uri="http://schemas.openxmlformats.org/presentationml/2006/ole">
            <p:oleObj spid="_x0000_s38915" name="Equation" r:id="rId3" imgW="3111480" imgH="431640" progId="Equation.KSEE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2132856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线性代数中，令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只需去找  在                   的正交投影即可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也即解这样一个方程：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还没学线性代数的看不懂没关系，因为我们基本不用这个方法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~~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00375" y="2147888"/>
          <a:ext cx="4903788" cy="1166812"/>
        </p:xfrm>
        <a:graphic>
          <a:graphicData uri="http://schemas.openxmlformats.org/presentationml/2006/ole">
            <p:oleObj spid="_x0000_s38916" name="Equation" r:id="rId4" imgW="2133360" imgH="507960" progId="Equation.KSEE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62022" y="3212976"/>
          <a:ext cx="445984" cy="648072"/>
        </p:xfrm>
        <a:graphic>
          <a:graphicData uri="http://schemas.openxmlformats.org/presentationml/2006/ole">
            <p:oleObj spid="_x0000_s38917" name="Equation" r:id="rId5" imgW="139680" imgH="203040" progId="Equation.KSEE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699792" y="3122966"/>
          <a:ext cx="3240360" cy="810090"/>
        </p:xfrm>
        <a:graphic>
          <a:graphicData uri="http://schemas.openxmlformats.org/presentationml/2006/ole">
            <p:oleObj spid="_x0000_s38918" name="Equation" r:id="rId6" imgW="1117440" imgH="279360" progId="Equation.KSEE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067944" y="4077072"/>
          <a:ext cx="2592288" cy="648072"/>
        </p:xfrm>
        <a:graphic>
          <a:graphicData uri="http://schemas.openxmlformats.org/presentationml/2006/ole">
            <p:oleObj spid="_x0000_s38919" name="Equation" r:id="rId7" imgW="965160" imgH="241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线性回归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132856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梯度下降法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(Gradient descent)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f(x)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在点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q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处可微且有定义，那么函数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f(x)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沿着梯度相反方向        下降最快。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随机初始化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迭代直到收敛（其中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α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为学习率）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067944" y="3541713"/>
          <a:ext cx="1406525" cy="534987"/>
        </p:xfrm>
        <a:graphic>
          <a:graphicData uri="http://schemas.openxmlformats.org/presentationml/2006/ole">
            <p:oleObj spid="_x0000_s39943" name="Equation" r:id="rId3" imgW="533160" imgH="203040" progId="Equation.KSEE3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699792" y="4147770"/>
          <a:ext cx="2088233" cy="721390"/>
        </p:xfrm>
        <a:graphic>
          <a:graphicData uri="http://schemas.openxmlformats.org/presentationml/2006/ole">
            <p:oleObj spid="_x0000_s39944" name="Equation" r:id="rId4" imgW="698400" imgH="241200" progId="Equation.KSEE3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752725" y="5373688"/>
          <a:ext cx="3495675" cy="1382712"/>
        </p:xfrm>
        <a:graphic>
          <a:graphicData uri="http://schemas.openxmlformats.org/presentationml/2006/ole">
            <p:oleObj spid="_x0000_s39945" name="Equation" r:id="rId5" imgW="1155600" imgH="457200" progId="Equation.KSEE3">
              <p:embed/>
            </p:oleObj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501650" y="1196975"/>
          <a:ext cx="8302625" cy="1152525"/>
        </p:xfrm>
        <a:graphic>
          <a:graphicData uri="http://schemas.openxmlformats.org/presentationml/2006/ole">
            <p:oleObj spid="_x0000_s39946" name="Equation" r:id="rId6" imgW="3111480" imgH="431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线性回归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752725" y="2205038"/>
          <a:ext cx="3495675" cy="1382712"/>
        </p:xfrm>
        <a:graphic>
          <a:graphicData uri="http://schemas.openxmlformats.org/presentationml/2006/ole">
            <p:oleObj spid="_x0000_s40965" name="Equation" r:id="rId3" imgW="1155600" imgH="457200" progId="Equation.KSEE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3429000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偏导数不难求，用一下链式法则就好。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其中    是第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个样本，   是第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个样本的第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个特征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35175" y="4365625"/>
          <a:ext cx="5216525" cy="1439863"/>
        </p:xfrm>
        <a:graphic>
          <a:graphicData uri="http://schemas.openxmlformats.org/presentationml/2006/ole">
            <p:oleObj spid="_x0000_s40966" name="Equation" r:id="rId4" imgW="1701720" imgH="469800" progId="Equation.KSEE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26667" y="6021288"/>
          <a:ext cx="681037" cy="639763"/>
        </p:xfrm>
        <a:graphic>
          <a:graphicData uri="http://schemas.openxmlformats.org/presentationml/2006/ole">
            <p:oleObj spid="_x0000_s40967" name="Equation" r:id="rId5" imgW="215640" imgH="203040" progId="Equation.KSEE3">
              <p:embed/>
            </p:oleObj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106863" y="6013276"/>
          <a:ext cx="681037" cy="800100"/>
        </p:xfrm>
        <a:graphic>
          <a:graphicData uri="http://schemas.openxmlformats.org/presentationml/2006/ole">
            <p:oleObj spid="_x0000_s40968" name="Equation" r:id="rId6" imgW="215640" imgH="253800" progId="Equation.KSEE3">
              <p:embed/>
            </p:oleObj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501650" y="1196975"/>
          <a:ext cx="8302625" cy="1152525"/>
        </p:xfrm>
        <a:graphic>
          <a:graphicData uri="http://schemas.openxmlformats.org/presentationml/2006/ole">
            <p:oleObj spid="_x0000_s40969" name="Equation" r:id="rId7" imgW="3111480" imgH="431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逻辑回归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196752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逻辑回归与线性回归最大的区别在于因变量不同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给定样本集：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其中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再给一个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未知的样本            ，要求预测它的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还是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6156012"/>
            <a:ext cx="874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Ps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：逻辑回归的因变量可以是多分类的，但把其理解为二分类也没太大关系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75656" y="2780928"/>
          <a:ext cx="6264696" cy="864096"/>
        </p:xfrm>
        <a:graphic>
          <a:graphicData uri="http://schemas.openxmlformats.org/presentationml/2006/ole">
            <p:oleObj spid="_x0000_s41991" name="Equation" r:id="rId3" imgW="1841400" imgH="253800" progId="Equation.KSEE3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59632" y="3776464"/>
          <a:ext cx="1871836" cy="660648"/>
        </p:xfrm>
        <a:graphic>
          <a:graphicData uri="http://schemas.openxmlformats.org/presentationml/2006/ole">
            <p:oleObj spid="_x0000_s41992" name="Equation" r:id="rId4" imgW="647640" imgH="228600" progId="Equation.KSEE3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851920" y="4483844"/>
          <a:ext cx="2232680" cy="673348"/>
        </p:xfrm>
        <a:graphic>
          <a:graphicData uri="http://schemas.openxmlformats.org/presentationml/2006/ole">
            <p:oleObj spid="_x0000_s41993" name="Equation" r:id="rId5" imgW="799920" imgH="241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逻辑回归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196752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线性回归的输出值是一个连续值，值域为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为了得到离散的输出值，可以先把连续的输出值映射到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[0,1]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，将其理解为该样本的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的概率，再定一个阈值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即可，如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T = 0.5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55775" y="4077072"/>
          <a:ext cx="800089" cy="1800200"/>
        </p:xfrm>
        <a:graphic>
          <a:graphicData uri="http://schemas.openxmlformats.org/presentationml/2006/ole">
            <p:oleObj spid="_x0000_s43013" name="Equation" r:id="rId3" imgW="203040" imgH="457200" progId="Equation.KSEE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79912" y="4128506"/>
          <a:ext cx="2934325" cy="1676758"/>
        </p:xfrm>
        <a:graphic>
          <a:graphicData uri="http://schemas.openxmlformats.org/presentationml/2006/ole">
            <p:oleObj spid="_x0000_s43014" name="Equation" r:id="rId4" imgW="799920" imgH="457200" progId="Equation.KSEE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15601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Ps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sigmoid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函数或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logistic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函数，是做概率归一化最流行的函数之一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sigmoid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15014" y="1719982"/>
          <a:ext cx="2720882" cy="1204962"/>
        </p:xfrm>
        <a:graphic>
          <a:graphicData uri="http://schemas.openxmlformats.org/presentationml/2006/ole">
            <p:oleObj spid="_x0000_s61442" name="Equation" r:id="rId4" imgW="888840" imgH="393480" progId="Equation.KSEE3">
              <p:embed/>
            </p:oleObj>
          </a:graphicData>
        </a:graphic>
      </p:graphicFrame>
      <p:pic>
        <p:nvPicPr>
          <p:cNvPr id="7" name="图片 6" descr="sigmoid图像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72008"/>
            <a:ext cx="4571987" cy="3140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350274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性质：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51721" y="3465066"/>
          <a:ext cx="4585208" cy="704147"/>
        </p:xfrm>
        <a:graphic>
          <a:graphicData uri="http://schemas.openxmlformats.org/presentationml/2006/ole">
            <p:oleObj spid="_x0000_s61443" name="Equation" r:id="rId6" imgW="1371600" imgH="215640" progId="Equation.KSEE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51720" y="4077072"/>
          <a:ext cx="4158163" cy="896859"/>
        </p:xfrm>
        <a:graphic>
          <a:graphicData uri="http://schemas.openxmlformats.org/presentationml/2006/ole">
            <p:oleObj spid="_x0000_s61444" name="Equation" r:id="rId7" imgW="1295280" imgH="279360" progId="Equation.KSEE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51721" y="4945484"/>
          <a:ext cx="4536504" cy="867853"/>
        </p:xfrm>
        <a:graphic>
          <a:graphicData uri="http://schemas.openxmlformats.org/presentationml/2006/ole">
            <p:oleObj spid="_x0000_s61445" name="Equation" r:id="rId8" imgW="1460160" imgH="279360" progId="Equation.KSEE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5536" y="615601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Ps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sigmoid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函数或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logistic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函数，是做概率归一化最流行的函数之一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自然语言处理（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NLP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46682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利用计算机处理自然语言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如机器翻译、人机对话等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自然语言数学化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one-hot representation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word embedding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再看垃圾邮件识别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196752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给定一封邮件的内容，问这是否垃圾邮件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娴熟地运用贝叶斯公式：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9388" y="2780928"/>
          <a:ext cx="8820150" cy="1001713"/>
        </p:xfrm>
        <a:graphic>
          <a:graphicData uri="http://schemas.openxmlformats.org/presentationml/2006/ole">
            <p:oleObj spid="_x0000_s46084" name="Equation" r:id="rId3" imgW="4140000" imgH="469800" progId="Equation.KSEE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835696" y="3899396"/>
          <a:ext cx="5994693" cy="897756"/>
        </p:xfrm>
        <a:graphic>
          <a:graphicData uri="http://schemas.openxmlformats.org/presentationml/2006/ole">
            <p:oleObj spid="_x0000_s46085" name="Equation" r:id="rId4" imgW="2628720" imgH="393480" progId="Equation.KSEE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28823" y="5258966"/>
          <a:ext cx="6767513" cy="1122362"/>
        </p:xfrm>
        <a:graphic>
          <a:graphicData uri="http://schemas.openxmlformats.org/presentationml/2006/ole">
            <p:oleObj spid="_x0000_s46086" name="Equation" r:id="rId5" imgW="2755800" imgH="457200" progId="Equation.KSEE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525896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其中，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59805" y="1340768"/>
          <a:ext cx="7432675" cy="2211387"/>
        </p:xfrm>
        <a:graphic>
          <a:graphicData uri="http://schemas.openxmlformats.org/presentationml/2006/ole">
            <p:oleObj spid="_x0000_s47109" name="Equation" r:id="rId3" imgW="3670200" imgH="1091880" progId="Equation.KSEE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95536" y="1340768"/>
          <a:ext cx="1008112" cy="428448"/>
        </p:xfrm>
        <a:graphic>
          <a:graphicData uri="http://schemas.openxmlformats.org/presentationml/2006/ole">
            <p:oleObj spid="_x0000_s47110" name="Equation" r:id="rId4" imgW="507960" imgH="215640" progId="Equation.KSEE3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7111" name="Equation" r:id="rId5" imgW="114120" imgH="215640" progId="Equation.KSEE3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483768" y="3969370"/>
          <a:ext cx="4424362" cy="539750"/>
        </p:xfrm>
        <a:graphic>
          <a:graphicData uri="http://schemas.openxmlformats.org/presentationml/2006/ole">
            <p:oleObj spid="_x0000_s47112" name="Equation" r:id="rId6" imgW="2184120" imgH="266400" progId="Equation.KSEE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3284984"/>
            <a:ext cx="2160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同理得：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合并得：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后验概率：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899939" y="4878487"/>
          <a:ext cx="5840413" cy="566737"/>
        </p:xfrm>
        <a:graphic>
          <a:graphicData uri="http://schemas.openxmlformats.org/presentationml/2006/ole">
            <p:oleObj spid="_x0000_s47113" name="Equation" r:id="rId7" imgW="2882880" imgH="279360" progId="Equation.KSEE3">
              <p:embed/>
            </p:oleObj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972318" y="5877272"/>
          <a:ext cx="7704138" cy="735013"/>
        </p:xfrm>
        <a:graphic>
          <a:graphicData uri="http://schemas.openxmlformats.org/presentationml/2006/ole">
            <p:oleObj spid="_x0000_s47114" name="Equation" r:id="rId8" imgW="2793960" imgH="266400" progId="Equation.KSEE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47667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再看垃圾邮件识别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32160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所以最大似然估计的最优化目标为：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1188" y="1844824"/>
          <a:ext cx="7956550" cy="1223963"/>
        </p:xfrm>
        <a:graphic>
          <a:graphicData uri="http://schemas.openxmlformats.org/presentationml/2006/ole">
            <p:oleObj spid="_x0000_s44036" name="Equation" r:id="rId3" imgW="2806560" imgH="431640" progId="Equation.KSEE3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38125" y="3646488"/>
          <a:ext cx="8609013" cy="935037"/>
        </p:xfrm>
        <a:graphic>
          <a:graphicData uri="http://schemas.openxmlformats.org/presentationml/2006/ole">
            <p:oleObj spid="_x0000_s44037" name="Equation" r:id="rId4" imgW="3974760" imgH="431640" progId="Equation.KSEE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304979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等价于：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463397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同样地通过爬山法求最佳参数即可。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35696" y="5373216"/>
          <a:ext cx="5364596" cy="1296144"/>
        </p:xfrm>
        <a:graphic>
          <a:graphicData uri="http://schemas.openxmlformats.org/presentationml/2006/ole">
            <p:oleObj spid="_x0000_s44038" name="Equation" r:id="rId5" imgW="1892160" imgH="457200" progId="Equation.KSEE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47667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再看垃圾邮件识别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神经网络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321604"/>
            <a:ext cx="8424936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回想高中生物课本上的单个神经元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多个神经元相互联结形成神经网络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如果我们把一个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logistic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分类器的输出作为另一个分类器的输入呢？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9" descr="前馈网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3428252"/>
            <a:ext cx="4320480" cy="3313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前馈网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-27384"/>
            <a:ext cx="4320480" cy="33131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47667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人工神经网络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(ANN)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321604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前馈网络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(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最常见的网络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)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①输入层：把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个输入值看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作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个节点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②隐藏层：第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层节点的输入值是第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k-1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层所有节点的输出值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③输出层：最后一层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个节点的输出值组成的向量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可以看作是           的映射。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83768" y="5229200"/>
          <a:ext cx="1944216" cy="648072"/>
        </p:xfrm>
        <a:graphic>
          <a:graphicData uri="http://schemas.openxmlformats.org/presentationml/2006/ole">
            <p:oleObj spid="_x0000_s50178" name="Equation" r:id="rId4" imgW="723600" imgH="241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再看中文分词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9512" y="1411637"/>
          <a:ext cx="3625399" cy="1081259"/>
        </p:xfrm>
        <a:graphic>
          <a:graphicData uri="http://schemas.openxmlformats.org/presentationml/2006/ole">
            <p:oleObj spid="_x0000_s52226" name="Equation" r:id="rId3" imgW="1447560" imgH="431640" progId="Equation.KSEE3">
              <p:embed/>
            </p:oleObj>
          </a:graphicData>
        </a:graphic>
      </p:graphicFrame>
      <p:pic>
        <p:nvPicPr>
          <p:cNvPr id="6" name="图片 5" descr="bengio20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9379" y="-27384"/>
            <a:ext cx="5181133" cy="4104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234888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利用神经网络模型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预测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15616" y="3212976"/>
          <a:ext cx="1865661" cy="720080"/>
        </p:xfrm>
        <a:graphic>
          <a:graphicData uri="http://schemas.openxmlformats.org/presentationml/2006/ole">
            <p:oleObj spid="_x0000_s52227" name="Equation" r:id="rId5" imgW="723600" imgH="279360" progId="Equation.KSEE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400506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输入层：前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个词的词向量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隐藏层：特定的激活函数，如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tanh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输出层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|V|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个节点，代表第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个词为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Wi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的概率</a:t>
            </a:r>
            <a:endParaRPr lang="en-US" altLang="zh-CN" sz="2800" dirty="0" smtClean="0">
              <a:latin typeface="黑体" pitchFamily="49" charset="-122"/>
              <a:ea typeface="黑体" pitchFamily="49" charset="-122"/>
              <a:sym typeface="Wingdings" pitchFamily="2" charset="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样本集：每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个词构成的词串为一个样本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参数集：神经网络参数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词向量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目标函数：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11760" y="6137864"/>
          <a:ext cx="2376264" cy="747520"/>
        </p:xfrm>
        <a:graphic>
          <a:graphicData uri="http://schemas.openxmlformats.org/presentationml/2006/ole">
            <p:oleObj spid="_x0000_s52228" name="Equation" r:id="rId6" imgW="1371600" imgH="431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Summary 2.0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线性回归基本解法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线性代数解法、梯度下降法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从逻辑回归角度看垃圾邮件问题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从神经网络角度看中文分词问题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都是先建立模型，构建目标函数，然后使用梯度下降法求出最佳参数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engio2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68760"/>
            <a:ext cx="7055404" cy="5589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47667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Bengio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 2003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378021" y="2996952"/>
          <a:ext cx="5765979" cy="720080"/>
        </p:xfrm>
        <a:graphic>
          <a:graphicData uri="http://schemas.openxmlformats.org/presentationml/2006/ole">
            <p:oleObj spid="_x0000_s53253" name="Equation" r:id="rId4" imgW="1726920" imgH="215640" progId="Equation.KSEE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012160" y="3933056"/>
          <a:ext cx="3122612" cy="1223962"/>
        </p:xfrm>
        <a:graphic>
          <a:graphicData uri="http://schemas.openxmlformats.org/presentationml/2006/ole">
            <p:oleObj spid="_x0000_s53254" name="Equation" r:id="rId5" imgW="939600" imgH="368280" progId="Equation.KSEE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16016" y="332656"/>
          <a:ext cx="4447552" cy="720080"/>
        </p:xfrm>
        <a:graphic>
          <a:graphicData uri="http://schemas.openxmlformats.org/presentationml/2006/ole">
            <p:oleObj spid="_x0000_s53255" name="Equation" r:id="rId6" imgW="1333440" imgH="215640" progId="Equation.KSEE3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255276" y="1340768"/>
          <a:ext cx="3891632" cy="1368152"/>
        </p:xfrm>
        <a:graphic>
          <a:graphicData uri="http://schemas.openxmlformats.org/presentationml/2006/ole">
            <p:oleObj spid="_x0000_s53256" name="Equation" r:id="rId7" imgW="1625400" imgH="57132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Bengio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 2003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每迭代一次，到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|V|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个输出节点的参数都要更新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能否只更新被促进的节点，而不更新被抑制的？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在都更新的情况下，能否加速？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Hierarchical 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Softmax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Negative Sampling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Hierarchical 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Softmax</a:t>
            </a:r>
            <a:endParaRPr lang="en-US" altLang="zh-CN" sz="4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图片 4" descr="hierarchical softma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7341" y="0"/>
            <a:ext cx="4236660" cy="4149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24744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构建一棵以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|V|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个词为叶子的二叉树（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GMM&amp;EM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每个词的概率为根到叶子路径上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个分类器决策的概率乘积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59632" y="5517232"/>
          <a:ext cx="6902767" cy="1224136"/>
        </p:xfrm>
        <a:graphic>
          <a:graphicData uri="http://schemas.openxmlformats.org/presentationml/2006/ole">
            <p:oleObj spid="_x0000_s55299" name="Equation" r:id="rId4" imgW="2577960" imgH="457200" progId="Equation.KSEE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95536" y="4725144"/>
          <a:ext cx="8608229" cy="720080"/>
        </p:xfrm>
        <a:graphic>
          <a:graphicData uri="http://schemas.openxmlformats.org/presentationml/2006/ole">
            <p:oleObj spid="_x0000_s55300" name="Equation" r:id="rId5" imgW="3340080" imgH="27936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One-hot representation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46682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用长向量代表一个词，维度为词库大小，如：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“话筒”表示为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[0001000000000000...]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“麦克”表示为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[0000000010000000...]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优点：简单，能处理特定规模的特定问题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不足：① 维数灾难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      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② 无法度量相似性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Negative Sampling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02898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对样本             而言，给定          只有  是正例，其他都是负例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若             反复出现，            会快速上升，               会快速下降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不需要每次对剩下的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|V|-1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个词都抑制，只需随机选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个抑制一下就有同样好的效果，即负采样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00013" y="1586508"/>
          <a:ext cx="2239939" cy="474340"/>
        </p:xfrm>
        <a:graphic>
          <a:graphicData uri="http://schemas.openxmlformats.org/presentationml/2006/ole">
            <p:oleObj spid="_x0000_s56322" name="Equation" r:id="rId3" imgW="1079280" imgH="22860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40152" y="1550890"/>
          <a:ext cx="1728192" cy="509958"/>
        </p:xfrm>
        <a:graphic>
          <a:graphicData uri="http://schemas.openxmlformats.org/presentationml/2006/ole">
            <p:oleObj spid="_x0000_s56323" name="Equation" r:id="rId4" imgW="774360" imgH="228600" progId="Equation.KSEE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425189" y="1586508"/>
          <a:ext cx="395283" cy="474340"/>
        </p:xfrm>
        <a:graphic>
          <a:graphicData uri="http://schemas.openxmlformats.org/presentationml/2006/ole">
            <p:oleObj spid="_x0000_s56324" name="Equation" r:id="rId5" imgW="190440" imgH="228600" progId="Equation.KSEE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179910" y="2810321"/>
          <a:ext cx="2239962" cy="474663"/>
        </p:xfrm>
        <a:graphic>
          <a:graphicData uri="http://schemas.openxmlformats.org/presentationml/2006/ole">
            <p:oleObj spid="_x0000_s56325" name="Equation" r:id="rId6" imgW="1079280" imgH="228600" progId="Equation.KSEE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04048" y="2812932"/>
          <a:ext cx="2448272" cy="544060"/>
        </p:xfrm>
        <a:graphic>
          <a:graphicData uri="http://schemas.openxmlformats.org/presentationml/2006/ole">
            <p:oleObj spid="_x0000_s56326" name="Equation" r:id="rId7" imgW="1143000" imgH="253800" progId="Equation.KSEE3">
              <p:embed/>
            </p:oleObj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338014" y="3460552"/>
          <a:ext cx="2801938" cy="544512"/>
        </p:xfrm>
        <a:graphic>
          <a:graphicData uri="http://schemas.openxmlformats.org/presentationml/2006/ole">
            <p:oleObj spid="_x0000_s56327" name="Equation" r:id="rId8" imgW="1307880" imgH="2538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Word2vec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181651"/>
            <a:ext cx="3168352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两套模型，即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CBOW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Skip-gram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，可分别配合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NS</a:t>
            </a:r>
          </a:p>
        </p:txBody>
      </p:sp>
      <p:pic>
        <p:nvPicPr>
          <p:cNvPr id="11" name="图片 10" descr="word2ve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4241"/>
            <a:ext cx="5455523" cy="32087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7544" y="3429000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输入层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个向量相加而不是首尾相接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去掉隐层，且输出层不需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softmax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·Context(w)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取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w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前后各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个词，真正的上下文而不仅是上文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·HS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中的二叉树改为以词频为特征的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huffman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树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Summary 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3.0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沿着统计语言模型的思路，应用人工神经网络，得到神经概率语言模型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bengio2003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，充分训练后可用于预测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       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，同时得到副产品词向量。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bengio2003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模型中隐层到输出层的训练效率过于低下，提出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Hierarchical </a:t>
            </a:r>
            <a:r>
              <a:rPr lang="en-US" altLang="zh-CN" sz="2800" b="1" dirty="0" err="1" smtClean="0">
                <a:latin typeface="黑体" pitchFamily="49" charset="-122"/>
                <a:ea typeface="黑体" pitchFamily="49" charset="-122"/>
              </a:rPr>
              <a:t>Softmax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Negative Sampling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两种优化策略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只关注得到词向量的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word2vec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做了更多的“不讲道理”的优化。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2051720" y="2708275"/>
          <a:ext cx="1865312" cy="720725"/>
        </p:xfrm>
        <a:graphic>
          <a:graphicData uri="http://schemas.openxmlformats.org/presentationml/2006/ole">
            <p:oleObj spid="_x0000_s108546" name="Equation" r:id="rId3" imgW="723600" imgH="27936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CBOW + Hierarchical 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Softmax</a:t>
            </a:r>
            <a:endParaRPr lang="en-US" altLang="zh-CN" sz="4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81651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Context(w)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预测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目标函数：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定义：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：从根节点出发到达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w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对应叶子结点的路径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：路径   中包含结点的个数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：路径   中的第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个结点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：词的第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Huffman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编码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：路径中第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个非叶子结点对应的向量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27784" y="1961406"/>
          <a:ext cx="3654513" cy="747514"/>
        </p:xfrm>
        <a:graphic>
          <a:graphicData uri="http://schemas.openxmlformats.org/presentationml/2006/ole">
            <p:oleObj spid="_x0000_s58370" name="Equation" r:id="rId3" imgW="1676160" imgH="342720" progId="Equation.KSEE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467544" y="5733256"/>
          <a:ext cx="577050" cy="720080"/>
        </p:xfrm>
        <a:graphic>
          <a:graphicData uri="http://schemas.openxmlformats.org/presentationml/2006/ole">
            <p:oleObj spid="_x0000_s58375" name="Equation" r:id="rId4" imgW="203040" imgH="253800" progId="Equation.KSEE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467544" y="3140968"/>
          <a:ext cx="648072" cy="685887"/>
        </p:xfrm>
        <a:graphic>
          <a:graphicData uri="http://schemas.openxmlformats.org/presentationml/2006/ole">
            <p:oleObj spid="_x0000_s58376" name="Equation" r:id="rId5" imgW="215640" imgH="228600" progId="Equation.KSEE3">
              <p:embed/>
            </p:oleObj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539552" y="3789040"/>
          <a:ext cx="527339" cy="648072"/>
        </p:xfrm>
        <a:graphic>
          <a:graphicData uri="http://schemas.openxmlformats.org/presentationml/2006/ole">
            <p:oleObj spid="_x0000_s58377" name="Equation" r:id="rId6" imgW="164880" imgH="203040" progId="Equation.KSEE3">
              <p:embed/>
            </p:oleObj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2051720" y="3751312"/>
          <a:ext cx="647700" cy="685800"/>
        </p:xfrm>
        <a:graphic>
          <a:graphicData uri="http://schemas.openxmlformats.org/presentationml/2006/ole">
            <p:oleObj spid="_x0000_s58378" name="Equation" r:id="rId7" imgW="215640" imgH="228600" progId="Equation.KSEE3">
              <p:embed/>
            </p:oleObj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467544" y="4365104"/>
          <a:ext cx="674089" cy="792088"/>
        </p:xfrm>
        <a:graphic>
          <a:graphicData uri="http://schemas.openxmlformats.org/presentationml/2006/ole">
            <p:oleObj spid="_x0000_s58379" name="Equation" r:id="rId8" imgW="215640" imgH="253800" progId="Equation.KSEE3">
              <p:embed/>
            </p:oleObj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2052092" y="4399384"/>
          <a:ext cx="647700" cy="685800"/>
        </p:xfrm>
        <a:graphic>
          <a:graphicData uri="http://schemas.openxmlformats.org/presentationml/2006/ole">
            <p:oleObj spid="_x0000_s58380" name="Equation" r:id="rId9" imgW="215640" imgH="228600" progId="Equation.KSEE3">
              <p:embed/>
            </p:oleObj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488076" y="5022180"/>
          <a:ext cx="627540" cy="783084"/>
        </p:xfrm>
        <a:graphic>
          <a:graphicData uri="http://schemas.openxmlformats.org/presentationml/2006/ole">
            <p:oleObj spid="_x0000_s58381" name="Equation" r:id="rId10" imgW="203040" imgH="2538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47667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CBOW + Hierarchical 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Softmax</a:t>
            </a:r>
            <a:endParaRPr lang="en-US" altLang="zh-CN" sz="4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83768" y="2204864"/>
          <a:ext cx="4897254" cy="1081952"/>
        </p:xfrm>
        <a:graphic>
          <a:graphicData uri="http://schemas.openxmlformats.org/presentationml/2006/ole">
            <p:oleObj spid="_x0000_s59402" name="Equation" r:id="rId3" imgW="2184120" imgH="482400" progId="Equation.KSEE3">
              <p:embed/>
            </p:oleObj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2501751" y="1556792"/>
          <a:ext cx="3654425" cy="747712"/>
        </p:xfrm>
        <a:graphic>
          <a:graphicData uri="http://schemas.openxmlformats.org/presentationml/2006/ole">
            <p:oleObj spid="_x0000_s59403" name="Equation" r:id="rId4" imgW="1676160" imgH="342720" progId="Equation.KSEE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496" y="1181651"/>
            <a:ext cx="8280920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目标函数：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条件概率：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即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75656" y="3376428"/>
          <a:ext cx="6984776" cy="772652"/>
        </p:xfrm>
        <a:graphic>
          <a:graphicData uri="http://schemas.openxmlformats.org/presentationml/2006/ole">
            <p:oleObj spid="_x0000_s59404" name="Equation" r:id="rId5" imgW="2869920" imgH="317160" progId="Equation.KSEE3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43608" y="4294336"/>
          <a:ext cx="7897812" cy="2159000"/>
        </p:xfrm>
        <a:graphic>
          <a:graphicData uri="http://schemas.openxmlformats.org/presentationml/2006/ole">
            <p:oleObj spid="_x0000_s59405" name="Equation" r:id="rId6" imgW="3530520" imgH="96516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CBOW + Hierarchical 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Softmax</a:t>
            </a:r>
            <a:endParaRPr lang="en-US" altLang="zh-CN" sz="4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6" name="图片 5" descr="cb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154893"/>
            <a:ext cx="3600400" cy="5610717"/>
          </a:xfrm>
          <a:prstGeom prst="rect">
            <a:avLst/>
          </a:prstGeom>
        </p:spPr>
      </p:pic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4211960" y="1772815"/>
          <a:ext cx="4644008" cy="1055263"/>
        </p:xfrm>
        <a:graphic>
          <a:graphicData uri="http://schemas.openxmlformats.org/presentationml/2006/ole">
            <p:oleObj spid="_x0000_s76802" name="Equation" r:id="rId4" imgW="1955520" imgH="444240" progId="Equation.KSEE3">
              <p:embed/>
            </p:oleObj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4211960" y="3501008"/>
          <a:ext cx="4731489" cy="1008112"/>
        </p:xfrm>
        <a:graphic>
          <a:graphicData uri="http://schemas.openxmlformats.org/presentationml/2006/ole">
            <p:oleObj spid="_x0000_s76803" name="Equation" r:id="rId5" imgW="2031840" imgH="431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Skip-gram + Hierarchical 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Softmax</a:t>
            </a:r>
            <a:endParaRPr lang="en-US" altLang="zh-CN" sz="4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81651"/>
            <a:ext cx="8280920" cy="311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w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预测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Context(w)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且上下文无序→同现关系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</a:t>
            </a:r>
          </a:p>
          <a:p>
            <a:pPr>
              <a:lnSpc>
                <a:spcPct val="2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目标函数：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条件概率：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37061" y="2492896"/>
          <a:ext cx="6671443" cy="982076"/>
        </p:xfrm>
        <a:graphic>
          <a:graphicData uri="http://schemas.openxmlformats.org/presentationml/2006/ole">
            <p:oleObj spid="_x0000_s89091" name="Equation" r:id="rId3" imgW="3276360" imgH="482400" progId="Equation.KSEE3">
              <p:embed/>
            </p:oleObj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2441996" y="3500040"/>
          <a:ext cx="3786188" cy="1081088"/>
        </p:xfrm>
        <a:graphic>
          <a:graphicData uri="http://schemas.openxmlformats.org/presentationml/2006/ole">
            <p:oleObj spid="_x0000_s89094" name="Equation" r:id="rId4" imgW="1688760" imgH="482400" progId="Equation.KSEE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3528" y="4744739"/>
          <a:ext cx="8636878" cy="1924621"/>
        </p:xfrm>
        <a:graphic>
          <a:graphicData uri="http://schemas.openxmlformats.org/presentationml/2006/ole">
            <p:oleObj spid="_x0000_s89095" name="Equation" r:id="rId5" imgW="4330440" imgH="96516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Skip-gram + Hierarchical 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Softmax</a:t>
            </a:r>
            <a:endParaRPr lang="en-US" altLang="zh-CN" sz="4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图片 4" descr="skip-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676" y="1238111"/>
            <a:ext cx="4289644" cy="5575265"/>
          </a:xfrm>
          <a:prstGeom prst="rect">
            <a:avLst/>
          </a:prstGeom>
        </p:spPr>
      </p:pic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4512618" y="1853676"/>
          <a:ext cx="4235846" cy="783236"/>
        </p:xfrm>
        <a:graphic>
          <a:graphicData uri="http://schemas.openxmlformats.org/presentationml/2006/ole">
            <p:oleObj spid="_x0000_s90114" name="Equation" r:id="rId4" imgW="2400120" imgH="444240" progId="Equation.KSEE3">
              <p:embed/>
            </p:oleObj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4627563" y="3100388"/>
          <a:ext cx="4122737" cy="738187"/>
        </p:xfrm>
        <a:graphic>
          <a:graphicData uri="http://schemas.openxmlformats.org/presentationml/2006/ole">
            <p:oleObj spid="_x0000_s90115" name="Equation" r:id="rId5" imgW="2336760" imgH="4190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84249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感谢</a:t>
            </a:r>
            <a:endParaRPr lang="en-US" altLang="zh-CN" sz="40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感谢北京大学胡俊峰老师的指导</a:t>
            </a:r>
            <a:endParaRPr lang="en-US" altLang="zh-CN" sz="28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感谢北京大学杨志轩学长、阮翀学长的指导</a:t>
            </a:r>
            <a:endParaRPr lang="en-US" altLang="zh-CN" sz="28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感谢清华大学陈许旻学长提出宝贵的修改建议</a:t>
            </a:r>
            <a:endParaRPr lang="en-US" altLang="zh-CN" sz="28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参考资料</a:t>
            </a:r>
            <a:endParaRPr lang="en-US" altLang="zh-CN" sz="4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[1]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Yoshua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Bengio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Rejean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Ducharme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Pascal Vincent, and Christian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Jauvin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neural  probabilistic language model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Journal of Machine Learning Research (JMLR), 3:1137-1155,2003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[2] Tomas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Mikolov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Kai Chen, Greg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Corrado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Jeffrey Dean.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Efficient Estimation of Word Representations in Vector Space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arXiv:1301.3781, 2013.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[3] Tomas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Mikolov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Ilya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Sutskever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Kai Chen, Greg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Corrado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Jeffrey Dean.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Distributed Representations of Words and  Phrases and  their Compositionality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arXiv:1310.4546, 2013.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word embedding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46682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用一个普通向量代表一个词，如：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“话筒”表示为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[0.80,0.30]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“麦克”表示为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[0.70,0.40]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一般满足相似的词距离相近等优美性质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参考资料</a:t>
            </a:r>
            <a:endParaRPr lang="en-US" altLang="zh-CN" sz="4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[4]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Mnih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Andriy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and G. E. Hinton.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Scalable Hierarchical Distributed Language Model..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Nips (2008):1081-1088.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[5] Morin, Frederic, and Y.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Bengio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Hierarchical probabilistic neural network language model.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Aistats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(2005).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[6]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Goldberg,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and O. Levy.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word2vec Explained: deriving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Mikolov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et al.'s negative-sampling word-embedding method.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Eprint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Arxiv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(2014).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licstar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 Deep Learning in NLP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（一）词向量和语言模型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http://licstar.net/archives/328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参考资料</a:t>
            </a:r>
            <a:endParaRPr lang="en-US" altLang="zh-CN" sz="4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[8]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杨至轩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Machine Learning: a Beginning from a Programmer's Perspective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http://yangzhixuan.github.io/classification1/#/step-1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[9]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杨至轩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Crash Course on Classification Algorithms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http://yangzhixuan.github.io/classification2/slides/#/step-1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[10]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杨至轩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Machine Learning: Basic Problems, Methods and Applications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http://yangzhixuan.github.io/thesis.slides/#/step-1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84249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参考资料</a:t>
            </a:r>
            <a:endParaRPr lang="en-US" altLang="zh-CN" sz="4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[11] </a:t>
            </a:r>
            <a:r>
              <a:rPr lang="zh-CN" altLang="en-US" sz="2400" dirty="0" smtClean="0"/>
              <a:t>刘未鹏</a:t>
            </a:r>
            <a:r>
              <a:rPr lang="en-US" altLang="zh-CN" sz="2400" dirty="0" smtClean="0"/>
              <a:t>.</a:t>
            </a:r>
            <a:r>
              <a:rPr lang="zh-CN" altLang="en-US" sz="2400" b="1" dirty="0" smtClean="0"/>
              <a:t>数学之美番外篇：平凡而又神奇的贝叶斯方法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http://mindhacks.cn/2008/09/21/the-magical-bayesian-method/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[12] </a:t>
            </a:r>
            <a:r>
              <a:rPr lang="en-US" altLang="zh-CN" sz="2400" dirty="0" err="1" smtClean="0"/>
              <a:t>peghoty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  <a:r>
              <a:rPr lang="en-US" altLang="zh-CN" sz="2400" b="1" dirty="0" smtClean="0"/>
              <a:t> word2vec </a:t>
            </a:r>
            <a:r>
              <a:rPr lang="zh-CN" altLang="en-US" sz="2400" b="1" dirty="0" smtClean="0"/>
              <a:t>中的数学原理详解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http://blog.csdn.net/itplus/article/details/37969519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[13] </a:t>
            </a:r>
            <a:r>
              <a:rPr lang="zh-CN" altLang="en-US" sz="2400" dirty="0" smtClean="0"/>
              <a:t>杨超</a:t>
            </a:r>
            <a:r>
              <a:rPr lang="en-US" altLang="zh-CN" sz="2400" dirty="0" smtClean="0"/>
              <a:t>.</a:t>
            </a:r>
            <a:r>
              <a:rPr lang="en-US" altLang="zh-CN" sz="2400" b="1" dirty="0" smtClean="0"/>
              <a:t>Word2Vec</a:t>
            </a:r>
            <a:r>
              <a:rPr lang="zh-CN" altLang="en-US" sz="2400" b="1" dirty="0" smtClean="0"/>
              <a:t>的一些理解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http://www.zhihu.com/question/21661274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[14] </a:t>
            </a:r>
            <a:r>
              <a:rPr lang="zh-CN" altLang="en-US" sz="2400" dirty="0" smtClean="0"/>
              <a:t>北流浪子</a:t>
            </a:r>
            <a:r>
              <a:rPr lang="en-US" altLang="zh-CN" sz="2400" dirty="0" smtClean="0"/>
              <a:t>.</a:t>
            </a:r>
            <a:r>
              <a:rPr lang="zh-CN" altLang="en-US" sz="2400" b="1" dirty="0" smtClean="0"/>
              <a:t>深度学习</a:t>
            </a:r>
            <a:r>
              <a:rPr lang="en-US" altLang="zh-CN" sz="2400" b="1" dirty="0" smtClean="0"/>
              <a:t>word2vec</a:t>
            </a:r>
            <a:r>
              <a:rPr lang="zh-CN" altLang="en-US" sz="2400" b="1" dirty="0" smtClean="0"/>
              <a:t>笔记之基础篇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http://blog.csdn.net/mytestmy/article/details/26961315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[15]</a:t>
            </a:r>
            <a:r>
              <a:rPr lang="zh-CN" altLang="en-US" sz="2400" dirty="0" smtClean="0"/>
              <a:t>北流浪子</a:t>
            </a:r>
            <a:r>
              <a:rPr lang="en-US" altLang="zh-CN" sz="2400" dirty="0" smtClean="0"/>
              <a:t>.</a:t>
            </a:r>
            <a:r>
              <a:rPr lang="zh-CN" altLang="en-US" sz="2400" b="1" dirty="0" smtClean="0"/>
              <a:t>深度学习</a:t>
            </a:r>
            <a:r>
              <a:rPr lang="en-US" altLang="zh-CN" sz="2400" b="1" dirty="0" smtClean="0"/>
              <a:t>word2vec</a:t>
            </a:r>
            <a:r>
              <a:rPr lang="zh-CN" altLang="en-US" sz="2400" b="1" dirty="0" smtClean="0"/>
              <a:t>笔记之算法篇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http://blog.csdn.net/mytestmy/article/details/26969149</a:t>
            </a:r>
            <a:r>
              <a:rPr lang="zh-CN" altLang="en-US" sz="2400" b="1" dirty="0" smtClean="0"/>
              <a:t> 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84249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推荐书目</a:t>
            </a:r>
            <a:endParaRPr lang="en-US" altLang="zh-CN" sz="4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吴军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《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数学之美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》.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人民邮电出版社，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200" y="5085184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楷体" pitchFamily="49" charset="-122"/>
                <a:ea typeface="楷体" pitchFamily="49" charset="-122"/>
              </a:rPr>
              <a:t>谢谢！</a:t>
            </a:r>
            <a:endParaRPr lang="zh-CN" altLang="en-US" sz="6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Bayes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公式实例二  拼写纠正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用户输入一个错误的单词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thew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，他本来是想输入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the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还是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thaw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78092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设观测值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Data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 = 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thew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设猜测值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hypothesis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h1 = the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h2 = thaw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19672" y="4293096"/>
          <a:ext cx="5976664" cy="668443"/>
        </p:xfrm>
        <a:graphic>
          <a:graphicData uri="http://schemas.openxmlformats.org/presentationml/2006/ole">
            <p:oleObj spid="_x0000_s62466" name="Equation" r:id="rId3" imgW="1930320" imgH="215640" progId="Equation.KSEE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208213" y="5157192"/>
          <a:ext cx="4797425" cy="668337"/>
        </p:xfrm>
        <a:graphic>
          <a:graphicData uri="http://schemas.openxmlformats.org/presentationml/2006/ole">
            <p:oleObj spid="_x0000_s62467" name="Equation" r:id="rId4" imgW="1549080" imgH="215640" progId="Equation.KSEE3">
              <p:embed/>
            </p:oleObj>
          </a:graphicData>
        </a:graphic>
      </p:graphicFrame>
      <p:sp>
        <p:nvSpPr>
          <p:cNvPr id="9" name="矩形标注 8"/>
          <p:cNvSpPr/>
          <p:nvPr/>
        </p:nvSpPr>
        <p:spPr>
          <a:xfrm>
            <a:off x="1043608" y="6021288"/>
            <a:ext cx="1368152" cy="648072"/>
          </a:xfrm>
          <a:prstGeom prst="wedgeRectCallout">
            <a:avLst>
              <a:gd name="adj1" fmla="val 54786"/>
              <a:gd name="adj2" fmla="val -109014"/>
            </a:avLst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4067944" y="6021288"/>
            <a:ext cx="1368152" cy="648072"/>
          </a:xfrm>
          <a:prstGeom prst="wedgeRectCallout">
            <a:avLst>
              <a:gd name="adj1" fmla="val 5137"/>
              <a:gd name="adj2" fmla="val -96920"/>
            </a:avLst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6732240" y="6021288"/>
            <a:ext cx="1368152" cy="648072"/>
          </a:xfrm>
          <a:prstGeom prst="wedgeRectCallout">
            <a:avLst>
              <a:gd name="adj1" fmla="val -40692"/>
              <a:gd name="adj2" fmla="val -80795"/>
            </a:avLst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87624" y="609329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后验</a:t>
            </a:r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11960" y="609329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先验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876256" y="6084585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似然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Bayes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公式实例二  拼写纠正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208213" y="1700808"/>
          <a:ext cx="4797425" cy="668337"/>
        </p:xfrm>
        <a:graphic>
          <a:graphicData uri="http://schemas.openxmlformats.org/presentationml/2006/ole">
            <p:oleObj spid="_x0000_s63490" name="Equation" r:id="rId3" imgW="1549080" imgH="215640" progId="Equation.KSEE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261774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后验正比于先验与似然的乘积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9225" y="3473252"/>
          <a:ext cx="8753475" cy="531812"/>
        </p:xfrm>
        <a:graphic>
          <a:graphicData uri="http://schemas.openxmlformats.org/presentationml/2006/ole">
            <p:oleObj spid="_x0000_s63491" name="Equation" r:id="rId4" imgW="3555720" imgH="215640" progId="Equation.KSEE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5536" y="4365104"/>
            <a:ext cx="8424936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似然：像真的一样？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先验：天生的信念？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似然与极大似然估计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给你一枚不规则硬币，抛了十次，有四次正面朝上，你觉得正面朝上的概率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是多少？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913325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直觉告诉我们，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p=0.4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但为什么我们不会觉得是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0.01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p=0.01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，抛十次有四次正面朝上，这也太假了吧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像这样根据数据来估计参数的方法叫“极大似然估计”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似然与极大似然估计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提供样本集   ，   ，参数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θ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的极大似然估计为：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 flipH="1" flipV="1">
          <a:off x="2267744" y="1281409"/>
          <a:ext cx="828154" cy="779439"/>
        </p:xfrm>
        <a:graphic>
          <a:graphicData uri="http://schemas.openxmlformats.org/presentationml/2006/ole">
            <p:oleObj spid="_x0000_s64514" name="Equation" r:id="rId3" imgW="215640" imgH="203040" progId="Equation.KSEE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963863" y="1268760"/>
          <a:ext cx="874712" cy="876300"/>
        </p:xfrm>
        <a:graphic>
          <a:graphicData uri="http://schemas.openxmlformats.org/presentationml/2006/ole">
            <p:oleObj spid="_x0000_s64515" name="Equation" r:id="rId4" imgW="228600" imgH="228600" progId="Equation.KSEE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4950" y="2060575"/>
          <a:ext cx="8777288" cy="1152525"/>
        </p:xfrm>
        <a:graphic>
          <a:graphicData uri="http://schemas.openxmlformats.org/presentationml/2006/ole">
            <p:oleObj spid="_x0000_s64516" name="Equation" r:id="rId5" imgW="3288960" imgH="431640" progId="Equation.KSEE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3483005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如硬币例子：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易知当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 = 0.4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时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Dataset|p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有最大值。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99792" y="3380358"/>
          <a:ext cx="4766991" cy="696714"/>
        </p:xfrm>
        <a:graphic>
          <a:graphicData uri="http://schemas.openxmlformats.org/presentationml/2006/ole">
            <p:oleObj spid="_x0000_s64517" name="Equation" r:id="rId6" imgW="1650960" imgH="241200" progId="Equation.KSEE3">
              <p:embed/>
            </p:oleObj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659532" y="4333875"/>
          <a:ext cx="5792788" cy="660400"/>
        </p:xfrm>
        <a:graphic>
          <a:graphicData uri="http://schemas.openxmlformats.org/presentationml/2006/ole">
            <p:oleObj spid="_x0000_s64518" name="Equation" r:id="rId7" imgW="2006280" imgH="228600" progId="Equation.KSEE3">
              <p:embed/>
            </p:oleObj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527175" y="5144864"/>
          <a:ext cx="5976938" cy="660400"/>
        </p:xfrm>
        <a:graphic>
          <a:graphicData uri="http://schemas.openxmlformats.org/presentationml/2006/ole">
            <p:oleObj spid="_x0000_s64519" name="Equation" r:id="rId8" imgW="2070000" imgH="2286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先验与奥卡姆剃刀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thew|the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)=P(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thew|thaw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，用户实际想输入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the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还是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thaw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在误差范围内，你会选择线性回归拟合给定的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个采样，还是选择一个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阶多项式？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奥卡姆剃刀精神：如无必要，勿增实体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先验与奥卡姆剃刀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如果在硬币例子中，抛十次，十次都是正面朝上呢？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按最大似然估计精神：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θ = 1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一枚没有反面的硬币！这是要逆天了！！！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先验：偏得越多的硬币越罕见，假设满足正态分布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显然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θ = 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是不行的，因为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p(θ= 1) = 0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248739" y="3609082"/>
          <a:ext cx="715749" cy="467990"/>
        </p:xfrm>
        <a:graphic>
          <a:graphicData uri="http://schemas.openxmlformats.org/presentationml/2006/ole">
            <p:oleObj spid="_x0000_s65538" name="Equation" r:id="rId3" imgW="330120" imgH="215640" progId="Equation.KSEE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691680" y="4420146"/>
          <a:ext cx="5389563" cy="881062"/>
        </p:xfrm>
        <a:graphic>
          <a:graphicData uri="http://schemas.openxmlformats.org/presentationml/2006/ole">
            <p:oleObj spid="_x0000_s65539" name="Equation" r:id="rId4" imgW="2019240" imgH="33012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Target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79208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垃圾邮件识别问题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给你一封邮件的内容，判断这是否垃圾邮件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中文分词问题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给你一个句子，返回最佳分词方案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如何生成“好”的词向量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Summary 0.0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·NLP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指的是利用计算机处理自然语言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词向量主要用于自然语言的数学化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即将进行讨论的三个问题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垃圾邮件识别、中文分词、生成词向量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概率复习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424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随机变量的分布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离散随机变量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P(X=xi)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：随机变量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取值为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xi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时的概率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常用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P(X)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表示分布构成的函数，满足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P(xi)=P(X=xi)</a:t>
            </a: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连续随机变量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表示连续随机变量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满足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A&lt;=X&lt;=B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的概率，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p(t)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被称为概率密度函数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举例：二项分布             ，高斯分布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30111" y="3356992"/>
          <a:ext cx="3930121" cy="1224136"/>
        </p:xfrm>
        <a:graphic>
          <a:graphicData uri="http://schemas.openxmlformats.org/presentationml/2006/ole">
            <p:oleObj spid="_x0000_s2050" name="Equation" r:id="rId3" imgW="1549080" imgH="48240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87824" y="5733256"/>
          <a:ext cx="2304256" cy="593520"/>
        </p:xfrm>
        <a:graphic>
          <a:graphicData uri="http://schemas.openxmlformats.org/presentationml/2006/ole">
            <p:oleObj spid="_x0000_s2051" name="Equation" r:id="rId4" imgW="838080" imgH="215640" progId="Equation.KSEE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092280" y="5733256"/>
          <a:ext cx="1907704" cy="611905"/>
        </p:xfrm>
        <a:graphic>
          <a:graphicData uri="http://schemas.openxmlformats.org/presentationml/2006/ole">
            <p:oleObj spid="_x0000_s2052" name="Equation" r:id="rId5" imgW="67284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概率复习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424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联合概率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P(X=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x,Y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=y)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：同时满足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取值为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取值为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的概率，简记为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P(X,Y)</a:t>
            </a: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条件概率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P(X=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x|Y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=y)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取值为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时，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取值为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的概率，简记为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P(X|Y)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，且满足：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独立变量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若随机变量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满足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P(X,Y)=P(X)P(Y)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，称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独立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35696" y="4293096"/>
          <a:ext cx="5752168" cy="504056"/>
        </p:xfrm>
        <a:graphic>
          <a:graphicData uri="http://schemas.openxmlformats.org/presentationml/2006/ole">
            <p:oleObj spid="_x0000_s3074" name="Equation" r:id="rId3" imgW="246348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3006</Words>
  <Application>Microsoft Office PowerPoint</Application>
  <PresentationFormat>全屏显示(4:3)</PresentationFormat>
  <Paragraphs>345</Paragraphs>
  <Slides>59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387</cp:revision>
  <dcterms:modified xsi:type="dcterms:W3CDTF">2016-01-16T12:44:27Z</dcterms:modified>
</cp:coreProperties>
</file>