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9" r:id="rId3"/>
  </p:sldMasterIdLst>
  <p:notesMasterIdLst>
    <p:notesMasterId r:id="rId69"/>
  </p:notesMasterIdLst>
  <p:sldIdLst>
    <p:sldId id="264" r:id="rId4"/>
    <p:sldId id="256" r:id="rId5"/>
    <p:sldId id="257" r:id="rId6"/>
    <p:sldId id="258" r:id="rId7"/>
    <p:sldId id="260" r:id="rId8"/>
    <p:sldId id="261" r:id="rId9"/>
    <p:sldId id="262" r:id="rId10"/>
    <p:sldId id="266" r:id="rId11"/>
    <p:sldId id="267" r:id="rId12"/>
    <p:sldId id="268" r:id="rId13"/>
    <p:sldId id="270" r:id="rId14"/>
    <p:sldId id="272" r:id="rId15"/>
    <p:sldId id="273" r:id="rId16"/>
    <p:sldId id="278" r:id="rId17"/>
    <p:sldId id="275" r:id="rId18"/>
    <p:sldId id="276" r:id="rId19"/>
    <p:sldId id="283" r:id="rId20"/>
    <p:sldId id="284" r:id="rId21"/>
    <p:sldId id="285" r:id="rId22"/>
    <p:sldId id="286" r:id="rId23"/>
    <p:sldId id="287" r:id="rId24"/>
    <p:sldId id="289" r:id="rId25"/>
    <p:sldId id="291" r:id="rId26"/>
    <p:sldId id="292" r:id="rId27"/>
    <p:sldId id="295" r:id="rId28"/>
    <p:sldId id="297" r:id="rId29"/>
    <p:sldId id="298" r:id="rId30"/>
    <p:sldId id="299" r:id="rId31"/>
    <p:sldId id="300" r:id="rId32"/>
    <p:sldId id="316" r:id="rId33"/>
    <p:sldId id="302" r:id="rId34"/>
    <p:sldId id="314" r:id="rId35"/>
    <p:sldId id="315" r:id="rId36"/>
    <p:sldId id="304" r:id="rId37"/>
    <p:sldId id="307" r:id="rId38"/>
    <p:sldId id="306" r:id="rId39"/>
    <p:sldId id="305" r:id="rId40"/>
    <p:sldId id="309" r:id="rId41"/>
    <p:sldId id="308" r:id="rId42"/>
    <p:sldId id="310" r:id="rId43"/>
    <p:sldId id="311" r:id="rId44"/>
    <p:sldId id="313" r:id="rId45"/>
    <p:sldId id="319" r:id="rId46"/>
    <p:sldId id="320" r:id="rId47"/>
    <p:sldId id="321" r:id="rId48"/>
    <p:sldId id="322" r:id="rId49"/>
    <p:sldId id="347" r:id="rId50"/>
    <p:sldId id="324" r:id="rId51"/>
    <p:sldId id="325" r:id="rId52"/>
    <p:sldId id="326" r:id="rId53"/>
    <p:sldId id="328" r:id="rId54"/>
    <p:sldId id="329" r:id="rId55"/>
    <p:sldId id="330" r:id="rId56"/>
    <p:sldId id="345" r:id="rId57"/>
    <p:sldId id="349" r:id="rId58"/>
    <p:sldId id="341" r:id="rId59"/>
    <p:sldId id="342" r:id="rId60"/>
    <p:sldId id="346" r:id="rId61"/>
    <p:sldId id="348" r:id="rId62"/>
    <p:sldId id="350" r:id="rId63"/>
    <p:sldId id="351" r:id="rId64"/>
    <p:sldId id="352" r:id="rId65"/>
    <p:sldId id="353" r:id="rId66"/>
    <p:sldId id="354" r:id="rId67"/>
    <p:sldId id="355" r:id="rId6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EEA7"/>
    <a:srgbClr val="C6E28B"/>
    <a:srgbClr val="DE7480"/>
    <a:srgbClr val="FA6427"/>
    <a:srgbClr val="C9E755"/>
    <a:srgbClr val="EE6829"/>
    <a:srgbClr val="D9E749"/>
    <a:srgbClr val="D5F0A9"/>
    <a:srgbClr val="C7E398"/>
    <a:srgbClr val="B351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4.xml"/><Relationship Id="rId69" Type="http://schemas.openxmlformats.org/officeDocument/2006/relationships/notesMaster" Target="notesMasters/notesMaster1.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5" Type="http://schemas.openxmlformats.org/officeDocument/2006/relationships/image" Target="../media/image19.wmf"/><Relationship Id="rId4" Type="http://schemas.openxmlformats.org/officeDocument/2006/relationships/image" Target="../media/image18.wmf"/><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23.wmf"/><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9" Type="http://schemas.openxmlformats.org/officeDocument/2006/relationships/image" Target="../media/image32.wmf"/><Relationship Id="rId8" Type="http://schemas.openxmlformats.org/officeDocument/2006/relationships/image" Target="../media/image31.wmf"/><Relationship Id="rId7" Type="http://schemas.openxmlformats.org/officeDocument/2006/relationships/image" Target="../media/image30.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 Id="rId3" Type="http://schemas.openxmlformats.org/officeDocument/2006/relationships/image" Target="../media/image26.wmf"/><Relationship Id="rId2" Type="http://schemas.openxmlformats.org/officeDocument/2006/relationships/image" Target="../media/image25.wmf"/><Relationship Id="rId11" Type="http://schemas.openxmlformats.org/officeDocument/2006/relationships/image" Target="../media/image34.wmf"/><Relationship Id="rId10" Type="http://schemas.openxmlformats.org/officeDocument/2006/relationships/image" Target="../media/image33.wmf"/><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053843" y="4237654"/>
            <a:ext cx="4023360" cy="509985"/>
          </a:xfrm>
          <a:solidFill>
            <a:schemeClr val="tx1">
              <a:alpha val="33000"/>
            </a:schemeClr>
          </a:solidFill>
        </p:spPr>
        <p:txBody>
          <a:bodyPr anchor="ctr">
            <a:normAutofit/>
          </a:bodyPr>
          <a:lstStyle>
            <a:lvl1pPr marL="0" indent="0" algn="ctr">
              <a:buNone/>
              <a:defRPr sz="20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1493523" y="3158615"/>
            <a:ext cx="9144000" cy="1006475"/>
          </a:xfrm>
        </p:spPr>
        <p:txBody>
          <a:bodyPr anchor="ctr">
            <a:normAutofit/>
          </a:bodyPr>
          <a:lstStyle>
            <a:lvl1pPr algn="ctr">
              <a:defRPr sz="4400"/>
            </a:lvl1pPr>
          </a:lstStyle>
          <a:p>
            <a:r>
              <a:rPr lang="zh-CN" altLang="en-US" dirty="0" smtClean="0"/>
              <a:t>单击此处编辑母版标题样式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314100" y="2263837"/>
            <a:ext cx="6033349" cy="2003364"/>
          </a:xfrm>
        </p:spPr>
        <p:txBody>
          <a:bodyPr anchor="ctr"/>
          <a:lstStyle>
            <a:lvl1pPr>
              <a:defRPr sz="4800"/>
            </a:lvl1pPr>
          </a:lstStyle>
          <a:p>
            <a:r>
              <a:rPr lang="zh-CN" altLang="en-US" dirty="0" smtClean="0"/>
              <a:t>单击此处编辑标题</a:t>
            </a:r>
            <a:endParaRPr lang="zh-CN" altLang="en-US" dirty="0"/>
          </a:p>
        </p:txBody>
      </p:sp>
      <p:sp>
        <p:nvSpPr>
          <p:cNvPr id="3" name="文本占位符 2"/>
          <p:cNvSpPr>
            <a:spLocks noGrp="1"/>
          </p:cNvSpPr>
          <p:nvPr>
            <p:ph type="body" idx="1"/>
          </p:nvPr>
        </p:nvSpPr>
        <p:spPr>
          <a:xfrm>
            <a:off x="5314100" y="4327092"/>
            <a:ext cx="6033349" cy="515193"/>
          </a:xfrm>
        </p:spPr>
        <p:txBody>
          <a:bodyPr wrap="square" anchor="ctr">
            <a:normAutofit/>
          </a:bodyPr>
          <a:lstStyle>
            <a:lvl1pPr marL="0" indent="0" algn="just">
              <a:spcBef>
                <a:spcPts val="0"/>
              </a:spcBef>
              <a:buNone/>
              <a:defRPr sz="2000" b="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838200" y="1438275"/>
            <a:ext cx="5181600" cy="4738688"/>
          </a:xfrm>
        </p:spPr>
        <p:txBody>
          <a:body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6172200" y="1438275"/>
            <a:ext cx="5181600" cy="4738688"/>
          </a:xfrm>
        </p:spPr>
        <p:txBody>
          <a:body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360800" y="298800"/>
            <a:ext cx="9993600" cy="63360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303506"/>
            <a:ext cx="5157787" cy="9291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839788" y="2232701"/>
            <a:ext cx="5157787" cy="3684588"/>
          </a:xfrm>
        </p:spPr>
        <p:txBody>
          <a:bodyPr/>
          <a:lstStyle/>
          <a:p>
            <a:pPr lvl="0"/>
            <a:r>
              <a:rPr lang="zh-CN" altLang="en-US" dirty="0" smtClean="0"/>
              <a:t>单击此处编辑母版文本样式</a:t>
            </a:r>
            <a:endParaRPr lang="zh-CN" altLang="en-US" dirty="0" smtClean="0"/>
          </a:p>
        </p:txBody>
      </p:sp>
      <p:sp>
        <p:nvSpPr>
          <p:cNvPr id="5" name="文本占位符 4"/>
          <p:cNvSpPr>
            <a:spLocks noGrp="1"/>
          </p:cNvSpPr>
          <p:nvPr>
            <p:ph type="body" sz="quarter" idx="3"/>
          </p:nvPr>
        </p:nvSpPr>
        <p:spPr>
          <a:xfrm>
            <a:off x="6172200" y="1303506"/>
            <a:ext cx="5183188" cy="9291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232701"/>
            <a:ext cx="5183188" cy="3684588"/>
          </a:xfrm>
        </p:spPr>
        <p:txBody>
          <a:body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12" name="组合 11"/>
          <p:cNvGrpSpPr/>
          <p:nvPr userDrawn="1"/>
        </p:nvGrpSpPr>
        <p:grpSpPr>
          <a:xfrm>
            <a:off x="3542622" y="1275023"/>
            <a:ext cx="4344757" cy="4307954"/>
            <a:chOff x="3542622" y="1275023"/>
            <a:chExt cx="4344757" cy="4307954"/>
          </a:xfrm>
        </p:grpSpPr>
        <p:sp>
          <p:nvSpPr>
            <p:cNvPr id="6" name="矩形 5"/>
            <p:cNvSpPr/>
            <p:nvPr userDrawn="1"/>
          </p:nvSpPr>
          <p:spPr>
            <a:xfrm rot="2801929">
              <a:off x="4485890" y="1820714"/>
              <a:ext cx="3197357" cy="3197358"/>
            </a:xfrm>
            <a:prstGeom prst="rect">
              <a:avLst/>
            </a:prstGeom>
            <a:solidFill>
              <a:schemeClr val="tx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rot="2801929">
              <a:off x="6159991" y="5218251"/>
              <a:ext cx="364726" cy="364726"/>
            </a:xfrm>
            <a:prstGeom prst="rect">
              <a:avLst/>
            </a:prstGeom>
            <a:solidFill>
              <a:schemeClr val="tx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rot="2801929">
              <a:off x="4720605" y="1275023"/>
              <a:ext cx="558565" cy="558565"/>
            </a:xfrm>
            <a:prstGeom prst="rect">
              <a:avLst/>
            </a:prstGeom>
            <a:solidFill>
              <a:schemeClr val="tx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flipV="1">
              <a:off x="7227968" y="1341713"/>
              <a:ext cx="659411" cy="607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V="1">
              <a:off x="3542622" y="4364890"/>
              <a:ext cx="879326" cy="7578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flipV="1">
              <a:off x="4976520" y="4353843"/>
              <a:ext cx="1142175" cy="9844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hasCustomPrompt="1"/>
          </p:nvPr>
        </p:nvSpPr>
        <p:spPr>
          <a:xfrm>
            <a:off x="4323600" y="2794064"/>
            <a:ext cx="3524400" cy="1189519"/>
          </a:xfrm>
        </p:spPr>
        <p:txBody>
          <a:bodyPr>
            <a:normAutofit/>
          </a:bodyPr>
          <a:lstStyle>
            <a:lvl1pPr algn="ctr">
              <a:defRPr sz="6600" b="1"/>
            </a:lvl1pPr>
          </a:lstStyle>
          <a:p>
            <a:r>
              <a:rPr lang="zh-CN" altLang="en-US" dirty="0" smtClean="0"/>
              <a:t>标题</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9788" y="457200"/>
            <a:ext cx="3932237" cy="1600200"/>
          </a:xfrm>
        </p:spPr>
        <p:txBody>
          <a:bodyPr anchor="b"/>
          <a:lstStyle>
            <a:lvl1pPr>
              <a:defRPr sz="3200"/>
            </a:lvl1pPr>
          </a:lstStyle>
          <a:p>
            <a:r>
              <a:rPr lang="zh-CN" altLang="en-US" dirty="0" smtClean="0"/>
              <a:t>单击此处编辑标题</a:t>
            </a:r>
            <a:endParaRPr lang="zh-CN" altLang="en-US" dirty="0"/>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572016" y="365125"/>
            <a:ext cx="1781783" cy="5811838"/>
          </a:xfr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38199" y="365125"/>
            <a:ext cx="8539265" cy="5811838"/>
          </a:xfrm>
        </p:spPr>
        <p:txBody>
          <a:bodyPr vert="eaVert"/>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lgn="l">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lgn="l">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970222"/>
          </a:xfrm>
        </p:spPr>
        <p:txBody>
          <a:bodyPr/>
          <a:lstStyle>
            <a:lvl1pPr algn="ctr">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1259724" y="1567346"/>
            <a:ext cx="4701840" cy="710095"/>
          </a:xfrm>
        </p:spPr>
        <p:txBody>
          <a:bodyPr anchor="ctr" anchorCtr="0">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1259724" y="2338388"/>
            <a:ext cx="4701840" cy="3785964"/>
          </a:xfrm>
        </p:spPr>
        <p:txBody>
          <a:bodyPr>
            <a:normAutofit/>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289616" y="1567346"/>
            <a:ext cx="4701841" cy="710095"/>
          </a:xfrm>
        </p:spPr>
        <p:txBody>
          <a:bodyPr vert="horz" lIns="91440" tIns="45720" rIns="91440" bIns="45720" rtlCol="0" anchor="ctr" anchorCtr="0">
            <a:normAutofit/>
          </a:bodyPr>
          <a:lstStyle>
            <a:lvl1pPr marL="228600" indent="-228600">
              <a:buNone/>
              <a:defRPr lang="zh-CN" altLang="en-US" b="0" smtClean="0"/>
            </a:lvl1pPr>
          </a:lstStyle>
          <a:p>
            <a:pPr marL="0" lvl="0" indent="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89616" y="2357460"/>
            <a:ext cx="4701841" cy="3766892"/>
          </a:xfrm>
        </p:spPr>
        <p:txBody>
          <a:bodyPr>
            <a:normAutofit/>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260850" cy="1600200"/>
          </a:xfrm>
        </p:spPr>
        <p:txBody>
          <a:bodyPr anchor="t" anchorCtr="0">
            <a:normAutofit/>
          </a:bodyPr>
          <a:lstStyle>
            <a:lvl1pPr>
              <a:defRPr sz="4000"/>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5384800" y="457201"/>
            <a:ext cx="5970588"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26085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0"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35000">
              <a:srgbClr val="D3EEA7">
                <a:lumMod val="75000"/>
                <a:alpha val="70000"/>
              </a:srgbClr>
            </a:gs>
            <a:gs pos="65000">
              <a:srgbClr val="DE7480">
                <a:lumMod val="85000"/>
                <a:alpha val="70000"/>
              </a:srgb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0">
          <a:gsLst>
            <a:gs pos="35000">
              <a:srgbClr val="D3EEA7">
                <a:lumMod val="75000"/>
                <a:alpha val="70000"/>
              </a:srgbClr>
            </a:gs>
            <a:gs pos="65000">
              <a:srgbClr val="DE7480">
                <a:lumMod val="85000"/>
                <a:alpha val="70000"/>
              </a:srgb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361412" y="296878"/>
            <a:ext cx="9992387" cy="632874"/>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303867"/>
            <a:ext cx="10515600" cy="4873096"/>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F0B4B0-E5CD-4DE8-BA78-EDE1F17116D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B7B37B-48ED-407C-8612-577537467A1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just" defTabSz="914400" rtl="0" eaLnBrk="1" latinLnBrk="0" hangingPunct="1">
        <a:lnSpc>
          <a:spcPct val="130000"/>
        </a:lnSpc>
        <a:spcBef>
          <a:spcPts val="1200"/>
        </a:spcBef>
        <a:buSzPct val="80000"/>
        <a:buFont typeface="Wingdings 2" pitchFamily="18" charset="2"/>
        <a:buChar char=""/>
        <a:defRPr sz="2400" b="0" kern="1200">
          <a:solidFill>
            <a:schemeClr val="tx1"/>
          </a:solidFill>
          <a:latin typeface="+mn-lt"/>
          <a:ea typeface="+mn-ea"/>
          <a:cs typeface="+mn-cs"/>
        </a:defRPr>
      </a:lvl1pPr>
      <a:lvl2pPr marL="252095" indent="0" algn="just" defTabSz="914400" rtl="0" eaLnBrk="1" latinLnBrk="0" hangingPunct="1">
        <a:lnSpc>
          <a:spcPct val="120000"/>
        </a:lnSpc>
        <a:spcBef>
          <a:spcPts val="600"/>
        </a:spcBef>
        <a:buFont typeface="Arial" pitchFamily="34" charset="0"/>
        <a:buNone/>
        <a:defRPr sz="2000" b="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Font typeface="Arial" pitchFamily="34" charset="0"/>
        <a:buChar char="•"/>
        <a:defRPr sz="1800" b="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Font typeface="Arial" pitchFamily="34" charset="0"/>
        <a:buChar char="•"/>
        <a:defRPr sz="1800" b="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5.wmf"/><Relationship Id="rId7" Type="http://schemas.openxmlformats.org/officeDocument/2006/relationships/oleObject" Target="../embeddings/oleObject4.bin"/><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4" Type="http://schemas.openxmlformats.org/officeDocument/2006/relationships/vmlDrawing" Target="../drawings/vmlDrawing1.vml"/><Relationship Id="rId13" Type="http://schemas.openxmlformats.org/officeDocument/2006/relationships/slideLayout" Target="../slideLayouts/slideLayout2.xml"/><Relationship Id="rId12" Type="http://schemas.openxmlformats.org/officeDocument/2006/relationships/image" Target="../media/image7.wmf"/><Relationship Id="rId11" Type="http://schemas.openxmlformats.org/officeDocument/2006/relationships/oleObject" Target="../embeddings/oleObject6.bin"/><Relationship Id="rId10" Type="http://schemas.openxmlformats.org/officeDocument/2006/relationships/image" Target="../media/image6.wmf"/><Relationship Id="rId1"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7.bin"/></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11.wmf"/><Relationship Id="rId3" Type="http://schemas.openxmlformats.org/officeDocument/2006/relationships/oleObject" Target="../embeddings/oleObject10.bin"/><Relationship Id="rId2" Type="http://schemas.openxmlformats.org/officeDocument/2006/relationships/image" Target="../media/image10.wmf"/><Relationship Id="rId1" Type="http://schemas.openxmlformats.org/officeDocument/2006/relationships/oleObject" Target="../embeddings/oleObject9.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12.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13.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18.bin"/><Relationship Id="rId8" Type="http://schemas.openxmlformats.org/officeDocument/2006/relationships/image" Target="../media/image18.wmf"/><Relationship Id="rId7" Type="http://schemas.openxmlformats.org/officeDocument/2006/relationships/oleObject" Target="../embeddings/oleObject17.bin"/><Relationship Id="rId6" Type="http://schemas.openxmlformats.org/officeDocument/2006/relationships/image" Target="../media/image17.wmf"/><Relationship Id="rId5" Type="http://schemas.openxmlformats.org/officeDocument/2006/relationships/oleObject" Target="../embeddings/oleObject16.bin"/><Relationship Id="rId4" Type="http://schemas.openxmlformats.org/officeDocument/2006/relationships/image" Target="../media/image16.wmf"/><Relationship Id="rId3" Type="http://schemas.openxmlformats.org/officeDocument/2006/relationships/oleObject" Target="../embeddings/oleObject15.bin"/><Relationship Id="rId2" Type="http://schemas.openxmlformats.org/officeDocument/2006/relationships/image" Target="../media/image15.wmf"/><Relationship Id="rId12" Type="http://schemas.openxmlformats.org/officeDocument/2006/relationships/vmlDrawing" Target="../drawings/vmlDrawing7.vml"/><Relationship Id="rId11" Type="http://schemas.openxmlformats.org/officeDocument/2006/relationships/slideLayout" Target="../slideLayouts/slideLayout2.xml"/><Relationship Id="rId10" Type="http://schemas.openxmlformats.org/officeDocument/2006/relationships/image" Target="../media/image19.wmf"/><Relationship Id="rId1" Type="http://schemas.openxmlformats.org/officeDocument/2006/relationships/oleObject" Target="../embeddings/oleObject14.bin"/></Relationships>
</file>

<file path=ppt/slides/_rels/slide3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3.wmf"/><Relationship Id="rId7" Type="http://schemas.openxmlformats.org/officeDocument/2006/relationships/oleObject" Target="../embeddings/oleObject22.bin"/><Relationship Id="rId6" Type="http://schemas.openxmlformats.org/officeDocument/2006/relationships/image" Target="../media/image22.wmf"/><Relationship Id="rId5" Type="http://schemas.openxmlformats.org/officeDocument/2006/relationships/oleObject" Target="../embeddings/oleObject21.bin"/><Relationship Id="rId4" Type="http://schemas.openxmlformats.org/officeDocument/2006/relationships/image" Target="../media/image21.wmf"/><Relationship Id="rId3" Type="http://schemas.openxmlformats.org/officeDocument/2006/relationships/oleObject" Target="../embeddings/oleObject20.bin"/><Relationship Id="rId2" Type="http://schemas.openxmlformats.org/officeDocument/2006/relationships/image" Target="../media/image20.wmf"/><Relationship Id="rId10" Type="http://schemas.openxmlformats.org/officeDocument/2006/relationships/vmlDrawing" Target="../drawings/vmlDrawing8.vml"/><Relationship Id="rId1" Type="http://schemas.openxmlformats.org/officeDocument/2006/relationships/oleObject" Target="../embeddings/oleObject19.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9" Type="http://schemas.openxmlformats.org/officeDocument/2006/relationships/oleObject" Target="../embeddings/oleObject27.bin"/><Relationship Id="rId8" Type="http://schemas.openxmlformats.org/officeDocument/2006/relationships/image" Target="../media/image27.wmf"/><Relationship Id="rId7" Type="http://schemas.openxmlformats.org/officeDocument/2006/relationships/oleObject" Target="../embeddings/oleObject26.bin"/><Relationship Id="rId6" Type="http://schemas.openxmlformats.org/officeDocument/2006/relationships/image" Target="../media/image26.wmf"/><Relationship Id="rId5" Type="http://schemas.openxmlformats.org/officeDocument/2006/relationships/oleObject" Target="../embeddings/oleObject25.bin"/><Relationship Id="rId4" Type="http://schemas.openxmlformats.org/officeDocument/2006/relationships/image" Target="../media/image25.wmf"/><Relationship Id="rId3" Type="http://schemas.openxmlformats.org/officeDocument/2006/relationships/oleObject" Target="../embeddings/oleObject24.bin"/><Relationship Id="rId24" Type="http://schemas.openxmlformats.org/officeDocument/2006/relationships/vmlDrawing" Target="../drawings/vmlDrawing9.vml"/><Relationship Id="rId23" Type="http://schemas.openxmlformats.org/officeDocument/2006/relationships/slideLayout" Target="../slideLayouts/slideLayout2.xml"/><Relationship Id="rId22" Type="http://schemas.openxmlformats.org/officeDocument/2006/relationships/image" Target="../media/image34.wmf"/><Relationship Id="rId21" Type="http://schemas.openxmlformats.org/officeDocument/2006/relationships/oleObject" Target="../embeddings/oleObject33.bin"/><Relationship Id="rId20" Type="http://schemas.openxmlformats.org/officeDocument/2006/relationships/image" Target="../media/image33.wmf"/><Relationship Id="rId2" Type="http://schemas.openxmlformats.org/officeDocument/2006/relationships/image" Target="../media/image24.wmf"/><Relationship Id="rId19" Type="http://schemas.openxmlformats.org/officeDocument/2006/relationships/oleObject" Target="../embeddings/oleObject32.bin"/><Relationship Id="rId18" Type="http://schemas.openxmlformats.org/officeDocument/2006/relationships/image" Target="../media/image32.wmf"/><Relationship Id="rId17" Type="http://schemas.openxmlformats.org/officeDocument/2006/relationships/oleObject" Target="../embeddings/oleObject31.bin"/><Relationship Id="rId16" Type="http://schemas.openxmlformats.org/officeDocument/2006/relationships/image" Target="../media/image31.wmf"/><Relationship Id="rId15" Type="http://schemas.openxmlformats.org/officeDocument/2006/relationships/oleObject" Target="../embeddings/oleObject30.bin"/><Relationship Id="rId14" Type="http://schemas.openxmlformats.org/officeDocument/2006/relationships/image" Target="../media/image30.wmf"/><Relationship Id="rId13" Type="http://schemas.openxmlformats.org/officeDocument/2006/relationships/oleObject" Target="../embeddings/oleObject29.bin"/><Relationship Id="rId12" Type="http://schemas.openxmlformats.org/officeDocument/2006/relationships/image" Target="../media/image29.wmf"/><Relationship Id="rId11" Type="http://schemas.openxmlformats.org/officeDocument/2006/relationships/oleObject" Target="../embeddings/oleObject28.bin"/><Relationship Id="rId10" Type="http://schemas.openxmlformats.org/officeDocument/2006/relationships/image" Target="../media/image28.wmf"/><Relationship Id="rId1" Type="http://schemas.openxmlformats.org/officeDocument/2006/relationships/oleObject" Target="../embeddings/oleObject23.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2.xml"/><Relationship Id="rId4" Type="http://schemas.openxmlformats.org/officeDocument/2006/relationships/image" Target="../media/image36.wmf"/><Relationship Id="rId3" Type="http://schemas.openxmlformats.org/officeDocument/2006/relationships/oleObject" Target="../embeddings/oleObject35.bin"/><Relationship Id="rId2" Type="http://schemas.openxmlformats.org/officeDocument/2006/relationships/image" Target="../media/image35.wmf"/><Relationship Id="rId1" Type="http://schemas.openxmlformats.org/officeDocument/2006/relationships/oleObject" Target="../embeddings/oleObject34.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37.wmf"/><Relationship Id="rId1" Type="http://schemas.openxmlformats.org/officeDocument/2006/relationships/oleObject" Target="../embeddings/oleObject36.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38.wmf"/><Relationship Id="rId1" Type="http://schemas.openxmlformats.org/officeDocument/2006/relationships/oleObject" Target="../embeddings/oleObject37.bin"/></Relationships>
</file>

<file path=ppt/slides/_rels/slide52.xml.rels><?xml version="1.0" encoding="UTF-8" standalone="yes"?>
<Relationships xmlns="http://schemas.openxmlformats.org/package/2006/relationships"><Relationship Id="rId8" Type="http://schemas.openxmlformats.org/officeDocument/2006/relationships/vmlDrawing" Target="../drawings/vmlDrawing13.vml"/><Relationship Id="rId7" Type="http://schemas.openxmlformats.org/officeDocument/2006/relationships/slideLayout" Target="../slideLayouts/slideLayout2.xml"/><Relationship Id="rId6" Type="http://schemas.openxmlformats.org/officeDocument/2006/relationships/image" Target="../media/image41.wmf"/><Relationship Id="rId5" Type="http://schemas.openxmlformats.org/officeDocument/2006/relationships/oleObject" Target="../embeddings/oleObject40.bin"/><Relationship Id="rId4" Type="http://schemas.openxmlformats.org/officeDocument/2006/relationships/image" Target="../media/image40.wmf"/><Relationship Id="rId3" Type="http://schemas.openxmlformats.org/officeDocument/2006/relationships/oleObject" Target="../embeddings/oleObject39.bin"/><Relationship Id="rId2" Type="http://schemas.openxmlformats.org/officeDocument/2006/relationships/image" Target="../media/image39.wmf"/><Relationship Id="rId1" Type="http://schemas.openxmlformats.org/officeDocument/2006/relationships/oleObject" Target="../embeddings/oleObject38.bin"/></Relationships>
</file>

<file path=ppt/slides/_rels/slide53.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2.xml"/><Relationship Id="rId4" Type="http://schemas.openxmlformats.org/officeDocument/2006/relationships/image" Target="../media/image43.wmf"/><Relationship Id="rId3" Type="http://schemas.openxmlformats.org/officeDocument/2006/relationships/oleObject" Target="../embeddings/oleObject42.bin"/><Relationship Id="rId2" Type="http://schemas.openxmlformats.org/officeDocument/2006/relationships/image" Target="../media/image42.wmf"/><Relationship Id="rId1" Type="http://schemas.openxmlformats.org/officeDocument/2006/relationships/oleObject" Target="../embeddings/oleObject41.bin"/></Relationships>
</file>

<file path=ppt/slides/_rels/slide54.xml.rels><?xml version="1.0" encoding="UTF-8" standalone="yes"?>
<Relationships xmlns="http://schemas.openxmlformats.org/package/2006/relationships"><Relationship Id="rId8" Type="http://schemas.openxmlformats.org/officeDocument/2006/relationships/vmlDrawing" Target="../drawings/vmlDrawing15.vml"/><Relationship Id="rId7" Type="http://schemas.openxmlformats.org/officeDocument/2006/relationships/slideLayout" Target="../slideLayouts/slideLayout2.xml"/><Relationship Id="rId6" Type="http://schemas.openxmlformats.org/officeDocument/2006/relationships/image" Target="../media/image46.wmf"/><Relationship Id="rId5" Type="http://schemas.openxmlformats.org/officeDocument/2006/relationships/oleObject" Target="../embeddings/oleObject45.bin"/><Relationship Id="rId4" Type="http://schemas.openxmlformats.org/officeDocument/2006/relationships/image" Target="../media/image45.wmf"/><Relationship Id="rId3" Type="http://schemas.openxmlformats.org/officeDocument/2006/relationships/oleObject" Target="../embeddings/oleObject44.bin"/><Relationship Id="rId2" Type="http://schemas.openxmlformats.org/officeDocument/2006/relationships/image" Target="../media/image44.wmf"/><Relationship Id="rId1" Type="http://schemas.openxmlformats.org/officeDocument/2006/relationships/oleObject" Target="../embeddings/oleObject43.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ctrTitle"/>
          </p:nvPr>
        </p:nvSpPr>
        <p:spPr>
          <a:xfrm>
            <a:off x="316230" y="959485"/>
            <a:ext cx="5781040" cy="3158490"/>
          </a:xfrm>
        </p:spPr>
        <p:txBody>
          <a:bodyPr/>
          <a:p>
            <a:pPr algn="l"/>
            <a:r>
              <a:rPr lang="en-US" altLang="zh-CN" sz="4000">
                <a:latin typeface="Consolas" charset="0"/>
              </a:rPr>
              <a:t>$Lecture = [</a:t>
            </a:r>
            <a:br>
              <a:rPr lang="en-US" altLang="zh-CN" sz="4000">
                <a:latin typeface="Consolas" charset="0"/>
              </a:rPr>
            </a:br>
            <a:r>
              <a:rPr lang="en-US" altLang="zh-CN" sz="4000">
                <a:latin typeface="Consolas" charset="0"/>
              </a:rPr>
              <a:t>	IOI</a:t>
            </a:r>
            <a:r>
              <a:rPr lang="zh-CN" altLang="zh-CN" sz="4000">
                <a:latin typeface="Consolas" charset="0"/>
              </a:rPr>
              <a:t>试题讲解</a:t>
            </a:r>
            <a:r>
              <a:rPr lang="en-US" altLang="zh-CN" sz="4000">
                <a:latin typeface="Consolas" charset="0"/>
              </a:rPr>
              <a:t>,</a:t>
            </a:r>
            <a:r>
              <a:rPr lang="zh-CN" altLang="zh-CN" sz="4000">
                <a:latin typeface="Consolas" charset="0"/>
              </a:rPr>
              <a:t> </a:t>
            </a:r>
            <a:br>
              <a:rPr lang="zh-CN" altLang="zh-CN" sz="4000">
                <a:latin typeface="Consolas" charset="0"/>
              </a:rPr>
            </a:br>
            <a:r>
              <a:rPr lang="en-US" altLang="zh-CN" sz="4000">
                <a:latin typeface="Consolas" charset="0"/>
              </a:rPr>
              <a:t>	</a:t>
            </a:r>
            <a:r>
              <a:rPr lang="zh-CN" altLang="zh-CN" sz="4000">
                <a:latin typeface="Consolas" charset="0"/>
              </a:rPr>
              <a:t>无损压缩初探</a:t>
            </a:r>
            <a:br>
              <a:rPr lang="en-US" altLang="zh-CN" sz="4000">
                <a:latin typeface="Consolas" charset="0"/>
              </a:rPr>
            </a:br>
            <a:r>
              <a:rPr lang="en-US" altLang="zh-CN" sz="4000">
                <a:latin typeface="Consolas" charset="0"/>
              </a:rPr>
              <a:t>]</a:t>
            </a:r>
            <a:endParaRPr lang="en-US" altLang="zh-CN" sz="4000">
              <a:latin typeface="Consolas" charset="0"/>
            </a:endParaRPr>
          </a:p>
        </p:txBody>
      </p:sp>
      <p:sp>
        <p:nvSpPr>
          <p:cNvPr id="6" name="副标题 3"/>
          <p:cNvSpPr>
            <a:spLocks noGrp="1"/>
          </p:cNvSpPr>
          <p:nvPr>
            <p:custDataLst>
              <p:tags r:id="rId1"/>
            </p:custDataLst>
          </p:nvPr>
        </p:nvSpPr>
        <p:spPr>
          <a:xfrm>
            <a:off x="138430" y="4353560"/>
            <a:ext cx="11918950" cy="1367790"/>
          </a:xfrm>
          <a:prstGeom prst="rect">
            <a:avLst/>
          </a:prstGeom>
          <a:noFill/>
        </p:spPr>
        <p:txBody>
          <a:bodyPr vert="horz" lIns="91440" tIns="45720" rIns="91440" bIns="45720" rtlCol="0" anchor="ctr">
            <a:normAutofit lnSpcReduction="10000"/>
          </a:bodyPr>
          <a:lstStyle>
            <a:lvl1pPr marL="0" indent="0" algn="ctr" defTabSz="914400" rtl="0" eaLnBrk="1" latinLnBrk="0" hangingPunct="1">
              <a:lnSpc>
                <a:spcPct val="130000"/>
              </a:lnSpc>
              <a:spcBef>
                <a:spcPts val="1200"/>
              </a:spcBef>
              <a:buSzPct val="80000"/>
              <a:buFont typeface="Wingdings 2" pitchFamily="18" charset="2"/>
              <a:buNone/>
              <a:defRPr sz="2000" b="0" kern="1200">
                <a:solidFill>
                  <a:schemeClr val="tx1"/>
                </a:solidFill>
                <a:latin typeface="+mn-lt"/>
                <a:ea typeface="+mn-ea"/>
                <a:cs typeface="+mn-cs"/>
              </a:defRPr>
            </a:lvl1pPr>
            <a:lvl2pPr marL="457200" indent="0" algn="ctr" defTabSz="914400" rtl="0" eaLnBrk="1" latinLnBrk="0" hangingPunct="1">
              <a:lnSpc>
                <a:spcPct val="120000"/>
              </a:lnSpc>
              <a:spcBef>
                <a:spcPts val="600"/>
              </a:spcBef>
              <a:buFont typeface="Arial" pitchFamily="34" charset="0"/>
              <a:buNone/>
              <a:defRPr sz="2000" b="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itchFamily="34" charset="0"/>
              <a:buNone/>
              <a:defRPr sz="1800" b="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itchFamily="34" charset="0"/>
              <a:buNone/>
              <a:defRPr sz="1600" b="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itchFamily="34" charset="0"/>
              <a:buNone/>
              <a:defRPr sz="1600" b="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9pPr>
          </a:lstStyle>
          <a:p>
            <a:pPr algn="r">
              <a:lnSpc>
                <a:spcPct val="70000"/>
              </a:lnSpc>
            </a:pPr>
            <a:r>
              <a:rPr lang="en-US" altLang="zh-CN" sz="3200" smtClean="0">
                <a:latin typeface="Consolas" charset="0"/>
              </a:rPr>
              <a:t>$Lecturer = THU.IIIS.getFreshmanByName("Xiaochen Lu")</a:t>
            </a:r>
            <a:endParaRPr lang="en-US" altLang="zh-CN" sz="3200" smtClean="0">
              <a:latin typeface="Consolas" charset="0"/>
            </a:endParaRPr>
          </a:p>
          <a:p>
            <a:pPr algn="r">
              <a:lnSpc>
                <a:spcPct val="70000"/>
              </a:lnSpc>
            </a:pPr>
            <a:r>
              <a:rPr lang="en-US" altLang="zh-CN" sz="3200" smtClean="0">
                <a:latin typeface="Consolas" charset="0"/>
              </a:rPr>
              <a:t>alias </a:t>
            </a:r>
            <a:r>
              <a:rPr lang="en-US" altLang="zh-CN" sz="3200" i="1" smtClean="0">
                <a:latin typeface="Consolas" charset="0"/>
              </a:rPr>
              <a:t>$Ruchiose </a:t>
            </a:r>
            <a:r>
              <a:rPr lang="en-US" altLang="zh-CN" sz="3200" smtClean="0">
                <a:latin typeface="Consolas" charset="0"/>
              </a:rPr>
              <a:t>$Lecturer</a:t>
            </a:r>
            <a:endParaRPr lang="en-US" altLang="zh-CN" sz="3200" smtClean="0">
              <a:latin typeface="Consolas"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bg1"/>
                </a:solidFill>
                <a:latin typeface="Consolas" charset="0"/>
                <a:ea typeface="微软雅黑" charset="0"/>
              </a:rPr>
              <a:t>Sorting - Maintain Mappings</a:t>
            </a:r>
            <a:endParaRPr lang="en-US" altLang="zh-CN">
              <a:solidFill>
                <a:schemeClr val="bg1"/>
              </a:solidFill>
              <a:latin typeface="Consolas" charset="0"/>
              <a:ea typeface="微软雅黑" charset="0"/>
            </a:endParaRPr>
          </a:p>
        </p:txBody>
      </p:sp>
      <p:sp>
        <p:nvSpPr>
          <p:cNvPr id="3" name="内容占位符 2"/>
          <p:cNvSpPr>
            <a:spLocks noGrp="1"/>
          </p:cNvSpPr>
          <p:nvPr>
            <p:ph idx="1"/>
          </p:nvPr>
        </p:nvSpPr>
        <p:spPr>
          <a:xfrm>
            <a:off x="838200" y="1635125"/>
            <a:ext cx="10515600" cy="4689475"/>
          </a:xfrm>
        </p:spPr>
        <p:txBody>
          <a:bodyPr>
            <a:normAutofit/>
          </a:bodyPr>
          <a:p>
            <a:r>
              <a:rPr lang="zh-CN" altLang="en-US">
                <a:solidFill>
                  <a:schemeClr val="bg1"/>
                </a:solidFill>
                <a:latin typeface="Consolas" charset="0"/>
                <a:ea typeface="微软雅黑" charset="0"/>
              </a:rPr>
              <a:t>为了实现这个算法，我们需要在模拟第</a:t>
            </a:r>
            <a:r>
              <a:rPr lang="en-US" altLang="zh-CN">
                <a:solidFill>
                  <a:schemeClr val="bg1"/>
                </a:solidFill>
                <a:latin typeface="Consolas" charset="0"/>
                <a:ea typeface="微软雅黑" charset="0"/>
              </a:rPr>
              <a:t>0</a:t>
            </a:r>
            <a:r>
              <a:rPr lang="zh-CN" altLang="en-US">
                <a:solidFill>
                  <a:schemeClr val="bg1"/>
                </a:solidFill>
                <a:latin typeface="Consolas" charset="0"/>
                <a:ea typeface="微软雅黑" charset="0"/>
              </a:rPr>
              <a:t>到第</a:t>
            </a:r>
            <a:r>
              <a:rPr lang="en-US" altLang="zh-CN">
                <a:solidFill>
                  <a:schemeClr val="bg1"/>
                </a:solidFill>
                <a:latin typeface="Consolas" charset="0"/>
                <a:ea typeface="微软雅黑" charset="0"/>
              </a:rPr>
              <a:t>i-1</a:t>
            </a:r>
            <a:r>
              <a:rPr lang="zh-CN" altLang="zh-CN">
                <a:solidFill>
                  <a:schemeClr val="bg1"/>
                </a:solidFill>
                <a:latin typeface="Consolas" charset="0"/>
                <a:ea typeface="微软雅黑" charset="0"/>
              </a:rPr>
              <a:t>步的途中，</a:t>
            </a:r>
            <a:r>
              <a:rPr lang="zh-CN" altLang="zh-CN">
                <a:solidFill>
                  <a:schemeClr val="tx1"/>
                </a:solidFill>
                <a:latin typeface="Consolas" charset="0"/>
                <a:ea typeface="微软雅黑" charset="0"/>
              </a:rPr>
              <a:t>维护每个时刻的当前下标和最终下标的互逆映射</a:t>
            </a:r>
            <a:r>
              <a:rPr lang="zh-CN" altLang="en-US">
                <a:solidFill>
                  <a:schemeClr val="tx1"/>
                </a:solidFill>
                <a:latin typeface="Consolas" charset="0"/>
                <a:ea typeface="微软雅黑" charset="0"/>
              </a:rPr>
              <a:t>。</a:t>
            </a:r>
            <a:endParaRPr lang="zh-CN" altLang="en-US">
              <a:solidFill>
                <a:schemeClr val="tx1"/>
              </a:solidFill>
              <a:latin typeface="Consolas" charset="0"/>
              <a:ea typeface="微软雅黑" charset="0"/>
            </a:endParaRPr>
          </a:p>
          <a:p>
            <a:r>
              <a:rPr lang="zh-CN" altLang="en-US">
                <a:solidFill>
                  <a:schemeClr val="bg1"/>
                </a:solidFill>
                <a:latin typeface="Consolas" charset="0"/>
                <a:ea typeface="微软雅黑" charset="0"/>
              </a:rPr>
              <a:t>首先做一个自然排列，然后模拟熊孩子的</a:t>
            </a:r>
            <a:r>
              <a:rPr lang="en-US" altLang="zh-CN">
                <a:solidFill>
                  <a:schemeClr val="bg1"/>
                </a:solidFill>
                <a:latin typeface="Consolas" charset="0"/>
                <a:ea typeface="微软雅黑" charset="0"/>
              </a:rPr>
              <a:t>i</a:t>
            </a:r>
            <a:r>
              <a:rPr lang="zh-CN" altLang="en-US">
                <a:solidFill>
                  <a:schemeClr val="bg1"/>
                </a:solidFill>
                <a:latin typeface="Consolas" charset="0"/>
                <a:ea typeface="微软雅黑" charset="0"/>
              </a:rPr>
              <a:t>步操作，得到映射</a:t>
            </a:r>
            <a:r>
              <a:rPr lang="en-US" altLang="zh-CN">
                <a:solidFill>
                  <a:schemeClr val="bg1"/>
                </a:solidFill>
                <a:latin typeface="Consolas" charset="0"/>
                <a:ea typeface="微软雅黑" charset="0"/>
              </a:rPr>
              <a:t>TJ[]</a:t>
            </a:r>
            <a:r>
              <a:rPr lang="zh-CN" altLang="en-US">
                <a:solidFill>
                  <a:schemeClr val="bg1"/>
                </a:solidFill>
                <a:latin typeface="Consolas" charset="0"/>
                <a:ea typeface="微软雅黑" charset="0"/>
              </a:rPr>
              <a:t>。对</a:t>
            </a:r>
            <a:r>
              <a:rPr lang="en-US" altLang="zh-CN">
                <a:solidFill>
                  <a:schemeClr val="bg1"/>
                </a:solidFill>
                <a:latin typeface="Consolas" charset="0"/>
                <a:ea typeface="微软雅黑" charset="0"/>
              </a:rPr>
              <a:t>TJ[]</a:t>
            </a:r>
            <a:r>
              <a:rPr lang="zh-CN" altLang="en-US">
                <a:solidFill>
                  <a:schemeClr val="bg1"/>
                </a:solidFill>
                <a:latin typeface="Consolas" charset="0"/>
                <a:ea typeface="微软雅黑" charset="0"/>
              </a:rPr>
              <a:t>求逆，得到映射</a:t>
            </a:r>
            <a:r>
              <a:rPr lang="en-US" altLang="zh-CN">
                <a:solidFill>
                  <a:schemeClr val="bg1"/>
                </a:solidFill>
                <a:latin typeface="Consolas" charset="0"/>
                <a:ea typeface="微软雅黑" charset="0"/>
              </a:rPr>
              <a:t>TI[]</a:t>
            </a:r>
            <a:r>
              <a:rPr lang="zh-CN" altLang="zh-CN">
                <a:solidFill>
                  <a:schemeClr val="bg1"/>
                </a:solidFill>
                <a:latin typeface="Consolas" charset="0"/>
                <a:ea typeface="微软雅黑" charset="0"/>
              </a:rPr>
              <a:t>。</a:t>
            </a:r>
            <a:r>
              <a:rPr lang="en-US" altLang="zh-CN">
                <a:solidFill>
                  <a:schemeClr val="bg1"/>
                </a:solidFill>
                <a:latin typeface="Consolas" charset="0"/>
                <a:ea typeface="微软雅黑" charset="0"/>
              </a:rPr>
              <a:t>TJ</a:t>
            </a:r>
            <a:r>
              <a:rPr lang="zh-CN" altLang="en-US">
                <a:solidFill>
                  <a:schemeClr val="bg1"/>
                </a:solidFill>
                <a:latin typeface="Consolas" charset="0"/>
                <a:ea typeface="微软雅黑" charset="0"/>
              </a:rPr>
              <a:t>和</a:t>
            </a:r>
            <a:r>
              <a:rPr lang="en-US" altLang="zh-CN">
                <a:solidFill>
                  <a:schemeClr val="bg1"/>
                </a:solidFill>
                <a:latin typeface="Consolas" charset="0"/>
                <a:ea typeface="微软雅黑" charset="0"/>
              </a:rPr>
              <a:t>TI</a:t>
            </a:r>
            <a:r>
              <a:rPr lang="zh-CN" altLang="en-US">
                <a:solidFill>
                  <a:schemeClr val="bg1"/>
                </a:solidFill>
                <a:latin typeface="Consolas" charset="0"/>
                <a:ea typeface="微软雅黑" charset="0"/>
              </a:rPr>
              <a:t>构成一组互逆映射，它们描述了下标的变换。</a:t>
            </a:r>
            <a:endParaRPr lang="zh-CN" altLang="en-US">
              <a:solidFill>
                <a:schemeClr val="bg1"/>
              </a:solidFill>
              <a:latin typeface="Consolas" charset="0"/>
              <a:ea typeface="微软雅黑" charset="0"/>
            </a:endParaRPr>
          </a:p>
          <a:p>
            <a:pPr lvl="1"/>
            <a:r>
              <a:rPr lang="zh-CN" altLang="zh-CN" sz="2400">
                <a:solidFill>
                  <a:schemeClr val="bg1"/>
                </a:solidFill>
                <a:latin typeface="Consolas" charset="0"/>
                <a:ea typeface="微软雅黑" charset="0"/>
              </a:rPr>
              <a:t>这组映射应当在每次熊孩子操作的时候维护。</a:t>
            </a:r>
            <a:endParaRPr lang="zh-CN" altLang="zh-CN" sz="2400">
              <a:solidFill>
                <a:schemeClr val="bg1"/>
              </a:solidFill>
              <a:latin typeface="Consolas" charset="0"/>
              <a:ea typeface="微软雅黑" charset="0"/>
            </a:endParaRPr>
          </a:p>
          <a:p>
            <a:r>
              <a:rPr lang="zh-CN" altLang="zh-CN">
                <a:solidFill>
                  <a:schemeClr val="bg1"/>
                </a:solidFill>
                <a:latin typeface="Consolas" charset="0"/>
                <a:ea typeface="微软雅黑" charset="0"/>
              </a:rPr>
              <a:t>我大胆假设你们都会在维护了逆映射的映射中交换一对值。</a:t>
            </a:r>
            <a:endParaRPr lang="zh-CN" altLang="zh-CN">
              <a:solidFill>
                <a:schemeClr val="bg1"/>
              </a:solidFill>
              <a:latin typeface="Consolas" charset="0"/>
              <a:ea typeface="微软雅黑" charset="0"/>
            </a:endParaRPr>
          </a:p>
          <a:p>
            <a:r>
              <a:rPr lang="zh-CN" altLang="zh-CN">
                <a:solidFill>
                  <a:schemeClr val="bg1"/>
                </a:solidFill>
                <a:latin typeface="Consolas" charset="0"/>
                <a:ea typeface="微软雅黑" charset="0"/>
              </a:rPr>
              <a:t>然后发现玩家操作的时候要用到一个值和一个下标，这说明还需要</a:t>
            </a:r>
            <a:r>
              <a:rPr lang="zh-CN" altLang="zh-CN">
                <a:solidFill>
                  <a:schemeClr val="tx1"/>
                </a:solidFill>
                <a:latin typeface="Consolas" charset="0"/>
                <a:ea typeface="微软雅黑" charset="0"/>
              </a:rPr>
              <a:t>维护一组描述了序列中值和下标关系的互逆映射</a:t>
            </a:r>
            <a:r>
              <a:rPr lang="en-US" altLang="zh-CN">
                <a:solidFill>
                  <a:schemeClr val="bg1"/>
                </a:solidFill>
                <a:latin typeface="Consolas" charset="0"/>
                <a:ea typeface="微软雅黑" charset="0"/>
              </a:rPr>
              <a:t>IDX</a:t>
            </a:r>
            <a:r>
              <a:rPr lang="zh-CN" altLang="zh-CN">
                <a:solidFill>
                  <a:schemeClr val="bg1"/>
                </a:solidFill>
                <a:latin typeface="Consolas" charset="0"/>
                <a:ea typeface="微软雅黑" charset="0"/>
              </a:rPr>
              <a:t>和</a:t>
            </a:r>
            <a:r>
              <a:rPr lang="en-US" altLang="zh-CN">
                <a:solidFill>
                  <a:schemeClr val="bg1"/>
                </a:solidFill>
                <a:latin typeface="Consolas" charset="0"/>
                <a:ea typeface="微软雅黑" charset="0"/>
              </a:rPr>
              <a:t>SEQ</a:t>
            </a:r>
            <a:r>
              <a:rPr lang="zh-CN" altLang="zh-CN">
                <a:solidFill>
                  <a:schemeClr val="bg1"/>
                </a:solidFill>
                <a:latin typeface="Consolas" charset="0"/>
                <a:ea typeface="微软雅黑" charset="0"/>
              </a:rPr>
              <a:t>。</a:t>
            </a:r>
            <a:endParaRPr lang="zh-CN" altLang="zh-CN">
              <a:solidFill>
                <a:schemeClr val="bg1"/>
              </a:solidFill>
              <a:latin typeface="Consolas" charset="0"/>
              <a:ea typeface="微软雅黑" charset="0"/>
            </a:endParaRPr>
          </a:p>
          <a:p>
            <a:pPr lvl="1"/>
            <a:r>
              <a:rPr lang="zh-CN" altLang="zh-CN">
                <a:solidFill>
                  <a:schemeClr val="bg1"/>
                </a:solidFill>
                <a:latin typeface="Consolas" charset="0"/>
                <a:ea typeface="微软雅黑" charset="0"/>
              </a:rPr>
              <a:t>这组映射应当在双方的每次操作时维护。</a:t>
            </a:r>
            <a:endParaRPr lang="zh-CN" altLang="zh-CN">
              <a:solidFill>
                <a:schemeClr val="bg1"/>
              </a:solidFill>
              <a:latin typeface="Consolas" charset="0"/>
              <a:ea typeface="微软雅黑"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标题 1"/>
          <p:cNvSpPr>
            <a:spLocks noGrp="1"/>
          </p:cNvSpPr>
          <p:nvPr>
            <p:ph type="title"/>
          </p:nvPr>
        </p:nvSpPr>
        <p:spPr/>
        <p:txBody>
          <a:bodyPr/>
          <a:p>
            <a:r>
              <a:rPr lang="en-US" altLang="zh-CN">
                <a:solidFill>
                  <a:schemeClr val="bg1"/>
                </a:solidFill>
                <a:latin typeface="Consolas" charset="0"/>
                <a:ea typeface="微软雅黑" charset="0"/>
              </a:rPr>
              <a:t>Sorting - Pseudocode</a:t>
            </a:r>
            <a:endParaRPr lang="en-US" altLang="zh-CN">
              <a:solidFill>
                <a:schemeClr val="bg1"/>
              </a:solidFill>
              <a:latin typeface="Consolas" charset="0"/>
              <a:ea typeface="微软雅黑" charset="0"/>
            </a:endParaRPr>
          </a:p>
        </p:txBody>
      </p:sp>
      <p:sp>
        <p:nvSpPr>
          <p:cNvPr id="5" name="文本框 4"/>
          <p:cNvSpPr txBox="1"/>
          <p:nvPr/>
        </p:nvSpPr>
        <p:spPr>
          <a:xfrm>
            <a:off x="887730" y="1425575"/>
            <a:ext cx="10174605" cy="5212080"/>
          </a:xfrm>
          <a:prstGeom prst="rect">
            <a:avLst/>
          </a:prstGeom>
          <a:noFill/>
        </p:spPr>
        <p:txBody>
          <a:bodyPr wrap="square" rtlCol="0">
            <a:spAutoFit/>
          </a:bodyPr>
          <a:p>
            <a:r>
              <a:rPr lang="en-US" altLang="zh-CN" sz="1600">
                <a:solidFill>
                  <a:schemeClr val="bg1"/>
                </a:solidFill>
                <a:latin typeface="Consolas" charset="0"/>
              </a:rPr>
              <a:t>void swap(int x, int y, int ths[], int inv[]) // swap ths[x], ths[y]</a:t>
            </a:r>
            <a:endParaRPr lang="en-US" altLang="zh-CN" sz="1600">
              <a:solidFill>
                <a:schemeClr val="bg1"/>
              </a:solidFill>
              <a:latin typeface="Consolas" charset="0"/>
            </a:endParaRPr>
          </a:p>
          <a:p>
            <a:r>
              <a:rPr lang="en-US" altLang="zh-CN" sz="1600">
                <a:solidFill>
                  <a:schemeClr val="bg1"/>
                </a:solidFill>
                <a:latin typeface="Consolas" charset="0"/>
              </a:rPr>
              <a:t>{</a:t>
            </a:r>
            <a:endParaRPr lang="en-US" altLang="zh-CN" sz="1600">
              <a:solidFill>
                <a:schemeClr val="bg1"/>
              </a:solidFill>
              <a:latin typeface="Consolas" charset="0"/>
            </a:endParaRPr>
          </a:p>
          <a:p>
            <a:r>
              <a:rPr lang="en-US" altLang="zh-CN" sz="1600">
                <a:solidFill>
                  <a:schemeClr val="bg1"/>
                </a:solidFill>
                <a:latin typeface="Consolas" charset="0"/>
              </a:rPr>
              <a:t>	swap(ths[x], ths[y]);</a:t>
            </a:r>
            <a:endParaRPr lang="en-US" altLang="zh-CN" sz="1600">
              <a:solidFill>
                <a:schemeClr val="bg1"/>
              </a:solidFill>
              <a:latin typeface="Consolas" charset="0"/>
            </a:endParaRPr>
          </a:p>
          <a:p>
            <a:r>
              <a:rPr lang="en-US" altLang="zh-CN" sz="1600">
                <a:solidFill>
                  <a:schemeClr val="bg1"/>
                </a:solidFill>
                <a:latin typeface="Consolas" charset="0"/>
              </a:rPr>
              <a:t>	swap(inv[ths[x]], inv[ths[y]]);</a:t>
            </a:r>
            <a:endParaRPr lang="en-US" altLang="zh-CN" sz="1600">
              <a:solidFill>
                <a:schemeClr val="bg1"/>
              </a:solidFill>
              <a:latin typeface="Consolas" charset="0"/>
            </a:endParaRPr>
          </a:p>
          <a:p>
            <a:r>
              <a:rPr lang="en-US" altLang="zh-CN" sz="1600">
                <a:solidFill>
                  <a:schemeClr val="bg1"/>
                </a:solidFill>
                <a:latin typeface="Consolas" charset="0"/>
              </a:rPr>
              <a:t>}</a:t>
            </a:r>
            <a:endParaRPr lang="en-US" altLang="zh-CN" sz="1600">
              <a:solidFill>
                <a:schemeClr val="bg1"/>
              </a:solidFill>
              <a:latin typeface="Consolas" charset="0"/>
            </a:endParaRPr>
          </a:p>
          <a:p>
            <a:r>
              <a:rPr lang="en-US" altLang="zh-CN" sz="1600">
                <a:solidFill>
                  <a:schemeClr val="bg1"/>
                </a:solidFill>
                <a:latin typeface="Consolas" charset="0"/>
              </a:rPr>
              <a:t>bool judge(int step)</a:t>
            </a:r>
            <a:endParaRPr lang="en-US" altLang="zh-CN" sz="1600">
              <a:solidFill>
                <a:schemeClr val="bg1"/>
              </a:solidFill>
              <a:latin typeface="Consolas" charset="0"/>
            </a:endParaRPr>
          </a:p>
          <a:p>
            <a:r>
              <a:rPr lang="en-US" altLang="zh-CN" sz="1600">
                <a:solidFill>
                  <a:schemeClr val="bg1"/>
                </a:solidFill>
                <a:latin typeface="Consolas" charset="0"/>
              </a:rPr>
              <a:t>{</a:t>
            </a:r>
            <a:endParaRPr lang="en-US" altLang="zh-CN" sz="1600">
              <a:solidFill>
                <a:schemeClr val="bg1"/>
              </a:solidFill>
              <a:latin typeface="Consolas" charset="0"/>
            </a:endParaRPr>
          </a:p>
          <a:p>
            <a:r>
              <a:rPr lang="en-US" altLang="zh-CN" sz="1600">
                <a:solidFill>
                  <a:schemeClr val="bg1"/>
                </a:solidFill>
                <a:latin typeface="Consolas" charset="0"/>
              </a:rPr>
              <a:t>	TI = TJ = [0, 1, ..., N - 1];</a:t>
            </a:r>
            <a:endParaRPr lang="en-US" altLang="zh-CN" sz="1600">
              <a:solidFill>
                <a:schemeClr val="bg1"/>
              </a:solidFill>
              <a:latin typeface="Consolas" charset="0"/>
            </a:endParaRPr>
          </a:p>
          <a:p>
            <a:r>
              <a:rPr lang="en-US" altLang="zh-CN" sz="1600">
                <a:solidFill>
                  <a:schemeClr val="bg1"/>
                </a:solidFill>
                <a:latin typeface="Consolas" charset="0"/>
              </a:rPr>
              <a:t>	for i in [0, step)</a:t>
            </a:r>
            <a:endParaRPr lang="en-US" altLang="zh-CN" sz="1600">
              <a:solidFill>
                <a:schemeClr val="bg1"/>
              </a:solidFill>
              <a:latin typeface="Consolas" charset="0"/>
            </a:endParaRPr>
          </a:p>
          <a:p>
            <a:r>
              <a:rPr lang="en-US" altLang="zh-CN" sz="1600">
                <a:solidFill>
                  <a:schemeClr val="bg1"/>
                </a:solidFill>
                <a:latin typeface="Consolas" charset="0"/>
              </a:rPr>
              <a:t>		swap(x_2[i], y_2[i], TJ, TI);</a:t>
            </a:r>
            <a:endParaRPr lang="en-US" altLang="zh-CN" sz="1600">
              <a:solidFill>
                <a:schemeClr val="bg1"/>
              </a:solidFill>
              <a:latin typeface="Consolas" charset="0"/>
            </a:endParaRPr>
          </a:p>
          <a:p>
            <a:r>
              <a:rPr lang="en-US" altLang="zh-CN" sz="1600">
                <a:solidFill>
                  <a:schemeClr val="bg1"/>
                </a:solidFill>
                <a:latin typeface="Consolas" charset="0"/>
              </a:rPr>
              <a:t>	</a:t>
            </a:r>
            <a:r>
              <a:rPr lang="en-US" altLang="zh-CN" sz="1600">
                <a:solidFill>
                  <a:schemeClr val="bg1"/>
                </a:solidFill>
                <a:latin typeface="Consolas" charset="0"/>
                <a:sym typeface="+mn-ea"/>
              </a:rPr>
              <a:t>IDX = Inverse_Mapping(</a:t>
            </a:r>
            <a:r>
              <a:rPr lang="en-US" altLang="zh-CN" sz="1600">
                <a:solidFill>
                  <a:schemeClr val="bg1"/>
                </a:solidFill>
                <a:latin typeface="Consolas" charset="0"/>
              </a:rPr>
              <a:t>SEQ = INITIAL_SEQUENCE);</a:t>
            </a:r>
            <a:endParaRPr lang="en-US" altLang="zh-CN" sz="1600">
              <a:solidFill>
                <a:schemeClr val="bg1"/>
              </a:solidFill>
              <a:latin typeface="Consolas" charset="0"/>
            </a:endParaRPr>
          </a:p>
          <a:p>
            <a:r>
              <a:rPr lang="en-US" altLang="zh-CN" sz="1600">
                <a:solidFill>
                  <a:schemeClr val="bg1"/>
                </a:solidFill>
                <a:latin typeface="Consolas" charset="0"/>
              </a:rPr>
              <a:t>	k = 0;</a:t>
            </a:r>
            <a:endParaRPr lang="en-US" altLang="zh-CN" sz="1600">
              <a:solidFill>
                <a:schemeClr val="bg1"/>
              </a:solidFill>
              <a:latin typeface="Consolas" charset="0"/>
            </a:endParaRPr>
          </a:p>
          <a:p>
            <a:r>
              <a:rPr lang="en-US" altLang="zh-CN" sz="1600">
                <a:solidFill>
                  <a:schemeClr val="tx1"/>
                </a:solidFill>
                <a:latin typeface="Consolas" charset="0"/>
              </a:rPr>
              <a:t>	for j in [0, step)</a:t>
            </a:r>
            <a:endParaRPr lang="en-US" altLang="zh-CN" sz="1600">
              <a:solidFill>
                <a:schemeClr val="tx1"/>
              </a:solidFill>
              <a:latin typeface="Consolas" charset="0"/>
            </a:endParaRPr>
          </a:p>
          <a:p>
            <a:r>
              <a:rPr lang="en-US" altLang="zh-CN" sz="1600">
                <a:solidFill>
                  <a:schemeClr val="tx1"/>
                </a:solidFill>
                <a:latin typeface="Consolas" charset="0"/>
              </a:rPr>
              <a:t>		// Phase 1. 2P Exchange Index (x_2[j], y_2[j])</a:t>
            </a:r>
            <a:endParaRPr lang="en-US" altLang="zh-CN" sz="1600">
              <a:solidFill>
                <a:schemeClr val="tx1"/>
              </a:solidFill>
              <a:latin typeface="Consolas" charset="0"/>
            </a:endParaRPr>
          </a:p>
          <a:p>
            <a:r>
              <a:rPr lang="en-US" altLang="zh-CN" sz="1600">
                <a:solidFill>
                  <a:schemeClr val="tx1"/>
                </a:solidFill>
                <a:latin typeface="Consolas" charset="0"/>
              </a:rPr>
              <a:t>		swap(x_2[j], y_2[j], TI, TJ);</a:t>
            </a:r>
            <a:endParaRPr lang="en-US" altLang="zh-CN" sz="1600">
              <a:solidFill>
                <a:schemeClr val="tx1"/>
              </a:solidFill>
              <a:latin typeface="Consolas" charset="0"/>
            </a:endParaRPr>
          </a:p>
          <a:p>
            <a:r>
              <a:rPr lang="en-US" altLang="zh-CN" sz="1600">
                <a:solidFill>
                  <a:schemeClr val="tx1"/>
                </a:solidFill>
                <a:latin typeface="Consolas" charset="0"/>
              </a:rPr>
              <a:t>		swap(x_2[j], y_2[j], SEQ, IDX);</a:t>
            </a:r>
            <a:endParaRPr lang="en-US" altLang="zh-CN" sz="1600">
              <a:solidFill>
                <a:schemeClr val="tx1"/>
              </a:solidFill>
              <a:latin typeface="Consolas" charset="0"/>
            </a:endParaRPr>
          </a:p>
          <a:p>
            <a:r>
              <a:rPr lang="en-US" altLang="zh-CN" sz="1600">
                <a:solidFill>
                  <a:schemeClr val="tx1"/>
                </a:solidFill>
                <a:latin typeface="Consolas" charset="0"/>
              </a:rPr>
              <a:t>		// Phase 2. 1P Act.</a:t>
            </a:r>
            <a:endParaRPr lang="en-US" altLang="zh-CN" sz="1600">
              <a:solidFill>
                <a:schemeClr val="tx1"/>
              </a:solidFill>
              <a:latin typeface="Consolas" charset="0"/>
            </a:endParaRPr>
          </a:p>
          <a:p>
            <a:r>
              <a:rPr lang="en-US" altLang="zh-CN" sz="1600">
                <a:solidFill>
                  <a:schemeClr val="tx1"/>
                </a:solidFill>
                <a:latin typeface="Consolas" charset="0"/>
              </a:rPr>
              <a:t>		while ((k != N - 1) &amp;&amp; (TI[IDX[k]] == k)) k++;</a:t>
            </a:r>
            <a:endParaRPr lang="en-US" altLang="zh-CN" sz="1600">
              <a:solidFill>
                <a:schemeClr val="tx1"/>
              </a:solidFill>
              <a:latin typeface="Consolas" charset="0"/>
            </a:endParaRPr>
          </a:p>
          <a:p>
            <a:r>
              <a:rPr lang="en-US" altLang="zh-CN" sz="1600">
                <a:solidFill>
                  <a:schemeClr val="tx1"/>
                </a:solidFill>
                <a:latin typeface="Consolas" charset="0"/>
              </a:rPr>
              <a:t>		swap(IDX[k], TJ[k], SEQ, IDX);</a:t>
            </a:r>
            <a:endParaRPr lang="en-US" altLang="zh-CN" sz="1600">
              <a:solidFill>
                <a:schemeClr val="tx1"/>
              </a:solidFill>
              <a:latin typeface="Consolas" charset="0"/>
            </a:endParaRPr>
          </a:p>
          <a:p>
            <a:r>
              <a:rPr lang="en-US" altLang="zh-CN" sz="1600">
                <a:solidFill>
                  <a:schemeClr val="bg1"/>
                </a:solidFill>
                <a:latin typeface="Consolas" charset="0"/>
              </a:rPr>
              <a:t>	return (SEQ == [0, 1, ..., N - 1]);</a:t>
            </a:r>
            <a:endParaRPr lang="en-US" altLang="zh-CN" sz="1600">
              <a:solidFill>
                <a:schemeClr val="bg1"/>
              </a:solidFill>
              <a:latin typeface="Consolas" charset="0"/>
            </a:endParaRPr>
          </a:p>
          <a:p>
            <a:r>
              <a:rPr lang="en-US" altLang="zh-CN" sz="1600">
                <a:solidFill>
                  <a:schemeClr val="bg1"/>
                </a:solidFill>
                <a:latin typeface="Consolas" charset="0"/>
              </a:rPr>
              <a:t>}</a:t>
            </a:r>
            <a:endParaRPr lang="en-US" altLang="zh-CN" sz="1600">
              <a:solidFill>
                <a:schemeClr val="bg1"/>
              </a:solidFill>
              <a:latin typeface="Consolas"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bg1"/>
                </a:solidFill>
                <a:latin typeface="Consolas" charset="0"/>
                <a:ea typeface="微软雅黑" charset="0"/>
              </a:rPr>
              <a:t>Towns</a:t>
            </a:r>
            <a:r>
              <a:rPr lang="zh-CN" altLang="zh-CN">
                <a:solidFill>
                  <a:schemeClr val="bg1"/>
                </a:solidFill>
                <a:latin typeface="Consolas" charset="0"/>
                <a:ea typeface="微软雅黑" charset="0"/>
              </a:rPr>
              <a:t> </a:t>
            </a:r>
            <a:r>
              <a:rPr lang="en-US" altLang="zh-CN">
                <a:solidFill>
                  <a:schemeClr val="bg1"/>
                </a:solidFill>
                <a:latin typeface="Consolas" charset="0"/>
                <a:ea typeface="微软雅黑" charset="0"/>
              </a:rPr>
              <a:t>- Description</a:t>
            </a:r>
            <a:endParaRPr lang="en-US" altLang="zh-CN">
              <a:solidFill>
                <a:schemeClr val="bg1"/>
              </a:solidFill>
              <a:latin typeface="Consolas" charset="0"/>
              <a:ea typeface="微软雅黑" charset="0"/>
            </a:endParaRPr>
          </a:p>
        </p:txBody>
      </p:sp>
      <p:sp>
        <p:nvSpPr>
          <p:cNvPr id="3" name="内容占位符 2"/>
          <p:cNvSpPr>
            <a:spLocks noGrp="1"/>
          </p:cNvSpPr>
          <p:nvPr>
            <p:ph idx="1"/>
          </p:nvPr>
        </p:nvSpPr>
        <p:spPr/>
        <p:txBody>
          <a:bodyPr>
            <a:normAutofit lnSpcReduction="10000"/>
          </a:bodyPr>
          <a:p>
            <a:r>
              <a:rPr lang="zh-CN" altLang="en-US">
                <a:solidFill>
                  <a:schemeClr val="bg1"/>
                </a:solidFill>
                <a:latin typeface="Consolas" charset="0"/>
                <a:ea typeface="微软雅黑" charset="0"/>
              </a:rPr>
              <a:t>有一棵树，保证没有</a:t>
            </a:r>
            <a:r>
              <a:rPr lang="en-US" altLang="zh-CN">
                <a:solidFill>
                  <a:schemeClr val="bg1"/>
                </a:solidFill>
                <a:latin typeface="Consolas" charset="0"/>
                <a:ea typeface="微软雅黑" charset="0"/>
              </a:rPr>
              <a:t>2</a:t>
            </a:r>
            <a:r>
              <a:rPr lang="zh-CN" altLang="en-US">
                <a:solidFill>
                  <a:schemeClr val="bg1"/>
                </a:solidFill>
                <a:latin typeface="Consolas" charset="0"/>
                <a:ea typeface="微软雅黑" charset="0"/>
              </a:rPr>
              <a:t>度点。这棵树有</a:t>
            </a:r>
            <a:r>
              <a:rPr lang="en-US" altLang="zh-CN">
                <a:solidFill>
                  <a:schemeClr val="bg1"/>
                </a:solidFill>
                <a:latin typeface="Consolas" charset="0"/>
                <a:ea typeface="微软雅黑" charset="0"/>
              </a:rPr>
              <a:t>N</a:t>
            </a:r>
            <a:r>
              <a:rPr lang="zh-CN" altLang="en-US">
                <a:solidFill>
                  <a:schemeClr val="bg1"/>
                </a:solidFill>
                <a:latin typeface="Consolas" charset="0"/>
                <a:ea typeface="微软雅黑" charset="0"/>
              </a:rPr>
              <a:t>个叶子，你最初知道的唯一信息就是这个叶子数</a:t>
            </a:r>
            <a:r>
              <a:rPr lang="en-US" altLang="zh-CN">
                <a:solidFill>
                  <a:schemeClr val="bg1"/>
                </a:solidFill>
                <a:latin typeface="Consolas" charset="0"/>
                <a:ea typeface="微软雅黑" charset="0"/>
              </a:rPr>
              <a:t>N</a:t>
            </a:r>
            <a:r>
              <a:rPr lang="zh-CN" altLang="en-US">
                <a:solidFill>
                  <a:schemeClr val="bg1"/>
                </a:solidFill>
                <a:latin typeface="Consolas" charset="0"/>
                <a:ea typeface="微软雅黑" charset="0"/>
              </a:rPr>
              <a:t>。</a:t>
            </a:r>
            <a:endParaRPr lang="zh-CN" altLang="en-US">
              <a:solidFill>
                <a:schemeClr val="bg1"/>
              </a:solidFill>
              <a:latin typeface="Consolas" charset="0"/>
              <a:ea typeface="微软雅黑" charset="0"/>
            </a:endParaRPr>
          </a:p>
          <a:p>
            <a:r>
              <a:rPr lang="zh-CN" altLang="en-US">
                <a:solidFill>
                  <a:schemeClr val="bg1"/>
                </a:solidFill>
                <a:latin typeface="Consolas" charset="0"/>
                <a:ea typeface="微软雅黑" charset="0"/>
              </a:rPr>
              <a:t>每次可以询问一对</a:t>
            </a:r>
            <a:r>
              <a:rPr lang="en-US" altLang="zh-CN">
                <a:solidFill>
                  <a:schemeClr val="bg1"/>
                </a:solidFill>
                <a:latin typeface="Consolas" charset="0"/>
                <a:ea typeface="微软雅黑" charset="0"/>
              </a:rPr>
              <a:t>[0,N)</a:t>
            </a:r>
            <a:r>
              <a:rPr lang="zh-CN" altLang="zh-CN">
                <a:solidFill>
                  <a:schemeClr val="bg1"/>
                </a:solidFill>
                <a:latin typeface="Consolas" charset="0"/>
                <a:ea typeface="微软雅黑" charset="0"/>
              </a:rPr>
              <a:t>中的</a:t>
            </a:r>
            <a:r>
              <a:rPr lang="zh-CN" altLang="en-US">
                <a:solidFill>
                  <a:schemeClr val="bg1"/>
                </a:solidFill>
                <a:latin typeface="Consolas" charset="0"/>
                <a:ea typeface="微软雅黑" charset="0"/>
              </a:rPr>
              <a:t>编号，你将得到这对编号对应的叶子之间的路径的长度。</a:t>
            </a:r>
            <a:endParaRPr lang="zh-CN" altLang="en-US">
              <a:solidFill>
                <a:schemeClr val="bg1"/>
              </a:solidFill>
              <a:latin typeface="Consolas" charset="0"/>
              <a:ea typeface="微软雅黑" charset="0"/>
            </a:endParaRPr>
          </a:p>
          <a:p>
            <a:r>
              <a:rPr lang="zh-CN" altLang="en-US">
                <a:solidFill>
                  <a:schemeClr val="bg1"/>
                </a:solidFill>
                <a:latin typeface="Consolas" charset="0"/>
                <a:ea typeface="微软雅黑" charset="0"/>
              </a:rPr>
              <a:t>要求在尽量减少询问的次数</a:t>
            </a:r>
            <a:r>
              <a:rPr lang="en-US" altLang="zh-CN">
                <a:solidFill>
                  <a:schemeClr val="bg1"/>
                </a:solidFill>
                <a:latin typeface="Consolas" charset="0"/>
                <a:ea typeface="微软雅黑" charset="0"/>
              </a:rPr>
              <a:t>Q</a:t>
            </a:r>
            <a:r>
              <a:rPr lang="zh-CN" altLang="en-US">
                <a:solidFill>
                  <a:schemeClr val="bg1"/>
                </a:solidFill>
                <a:latin typeface="Consolas" charset="0"/>
                <a:ea typeface="微软雅黑" charset="0"/>
              </a:rPr>
              <a:t>的前提下：</a:t>
            </a:r>
            <a:endParaRPr lang="zh-CN" altLang="en-US">
              <a:solidFill>
                <a:schemeClr val="bg1"/>
              </a:solidFill>
              <a:latin typeface="Consolas" charset="0"/>
              <a:ea typeface="微软雅黑" charset="0"/>
            </a:endParaRPr>
          </a:p>
          <a:p>
            <a:pPr lvl="1"/>
            <a:r>
              <a:rPr lang="en-US" altLang="zh-CN" sz="2400">
                <a:solidFill>
                  <a:schemeClr val="bg1"/>
                </a:solidFill>
                <a:latin typeface="Consolas" charset="0"/>
                <a:ea typeface="微软雅黑" charset="0"/>
              </a:rPr>
              <a:t>1.</a:t>
            </a:r>
            <a:r>
              <a:rPr lang="zh-CN" altLang="en-US" sz="2400">
                <a:solidFill>
                  <a:schemeClr val="bg1"/>
                </a:solidFill>
                <a:latin typeface="Consolas" charset="0"/>
                <a:ea typeface="微软雅黑" charset="0"/>
              </a:rPr>
              <a:t>求半径；</a:t>
            </a:r>
            <a:endParaRPr lang="zh-CN" altLang="en-US" sz="2400">
              <a:solidFill>
                <a:schemeClr val="bg1"/>
              </a:solidFill>
              <a:latin typeface="Consolas" charset="0"/>
              <a:ea typeface="微软雅黑" charset="0"/>
            </a:endParaRPr>
          </a:p>
          <a:p>
            <a:pPr lvl="1"/>
            <a:r>
              <a:rPr lang="en-US" altLang="zh-CN" sz="2400">
                <a:solidFill>
                  <a:schemeClr val="bg1"/>
                </a:solidFill>
                <a:latin typeface="Consolas" charset="0"/>
                <a:ea typeface="微软雅黑" charset="0"/>
              </a:rPr>
              <a:t>2.</a:t>
            </a:r>
            <a:r>
              <a:rPr lang="zh-CN" altLang="en-US" sz="2400">
                <a:solidFill>
                  <a:schemeClr val="bg1"/>
                </a:solidFill>
                <a:latin typeface="Consolas" charset="0"/>
                <a:ea typeface="微软雅黑" charset="0"/>
              </a:rPr>
              <a:t>判断是否有一个中心是重心</a:t>
            </a:r>
            <a:r>
              <a:rPr lang="zh-CN" altLang="zh-CN" sz="2400">
                <a:solidFill>
                  <a:schemeClr val="bg1"/>
                </a:solidFill>
                <a:latin typeface="Consolas" charset="0"/>
                <a:ea typeface="微软雅黑" charset="0"/>
              </a:rPr>
              <a:t>。</a:t>
            </a:r>
            <a:endParaRPr lang="zh-CN" altLang="zh-CN" sz="2400">
              <a:solidFill>
                <a:schemeClr val="bg1"/>
              </a:solidFill>
              <a:latin typeface="Consolas" charset="0"/>
              <a:ea typeface="微软雅黑" charset="0"/>
            </a:endParaRPr>
          </a:p>
          <a:p>
            <a:pPr lvl="2"/>
            <a:r>
              <a:rPr lang="zh-CN" altLang="zh-CN" sz="2000">
                <a:solidFill>
                  <a:schemeClr val="bg1"/>
                </a:solidFill>
                <a:latin typeface="Consolas" charset="0"/>
                <a:ea typeface="微软雅黑" charset="0"/>
              </a:rPr>
              <a:t>这里重心指的是一个</a:t>
            </a:r>
            <a:r>
              <a:rPr lang="zh-CN" altLang="zh-CN" sz="2000">
                <a:solidFill>
                  <a:schemeClr val="tx1"/>
                </a:solidFill>
                <a:latin typeface="Consolas" charset="0"/>
                <a:ea typeface="微软雅黑" charset="0"/>
              </a:rPr>
              <a:t>非叶子</a:t>
            </a:r>
            <a:r>
              <a:rPr lang="zh-CN" altLang="zh-CN" sz="2000">
                <a:solidFill>
                  <a:schemeClr val="bg1"/>
                </a:solidFill>
                <a:latin typeface="Consolas" charset="0"/>
                <a:ea typeface="微软雅黑" charset="0"/>
              </a:rPr>
              <a:t>，删去后每个子树中包含的</a:t>
            </a:r>
            <a:r>
              <a:rPr lang="zh-CN" altLang="zh-CN" sz="2000">
                <a:solidFill>
                  <a:schemeClr val="tx1"/>
                </a:solidFill>
                <a:latin typeface="Consolas" charset="0"/>
                <a:ea typeface="微软雅黑" charset="0"/>
              </a:rPr>
              <a:t>叶子数目</a:t>
            </a:r>
            <a:r>
              <a:rPr lang="zh-CN" altLang="zh-CN" sz="2000">
                <a:solidFill>
                  <a:schemeClr val="bg1"/>
                </a:solidFill>
                <a:latin typeface="Consolas" charset="0"/>
                <a:ea typeface="微软雅黑" charset="0"/>
              </a:rPr>
              <a:t>不超过总数的一半。</a:t>
            </a:r>
            <a:endParaRPr lang="zh-CN" altLang="zh-CN" sz="2000">
              <a:solidFill>
                <a:schemeClr val="bg1"/>
              </a:solidFill>
              <a:latin typeface="Consolas" charset="0"/>
              <a:ea typeface="微软雅黑" charset="0"/>
            </a:endParaRPr>
          </a:p>
          <a:p>
            <a:endParaRPr lang="zh-CN" altLang="en-US">
              <a:solidFill>
                <a:schemeClr val="bg1"/>
              </a:solidFill>
              <a:latin typeface="Consolas" charset="0"/>
              <a:ea typeface="微软雅黑" charset="0"/>
            </a:endParaRPr>
          </a:p>
          <a:p>
            <a:r>
              <a:rPr lang="en-US" altLang="zh-CN">
                <a:solidFill>
                  <a:schemeClr val="bg1"/>
                </a:solidFill>
                <a:latin typeface="Consolas" charset="0"/>
                <a:ea typeface="微软雅黑" charset="0"/>
              </a:rPr>
              <a:t>6≤N≤11</a:t>
            </a:r>
            <a:r>
              <a:rPr lang="en-US">
                <a:solidFill>
                  <a:schemeClr val="bg1"/>
                </a:solidFill>
                <a:latin typeface="Consolas" charset="0"/>
                <a:ea typeface="微软雅黑" charset="0"/>
              </a:rPr>
              <a:t>0</a:t>
            </a:r>
            <a:r>
              <a:rPr lang="zh-CN" altLang="en-US">
                <a:solidFill>
                  <a:schemeClr val="bg1"/>
                </a:solidFill>
                <a:latin typeface="Consolas" charset="0"/>
                <a:ea typeface="微软雅黑" charset="0"/>
              </a:rPr>
              <a:t>。满分要求</a:t>
            </a:r>
            <a:r>
              <a:rPr lang="en-US" altLang="zh-CN">
                <a:solidFill>
                  <a:schemeClr val="bg1"/>
                </a:solidFill>
                <a:latin typeface="Consolas" charset="0"/>
                <a:ea typeface="微软雅黑" charset="0"/>
              </a:rPr>
              <a:t>Q≤3.5N</a:t>
            </a:r>
            <a:r>
              <a:rPr lang="zh-CN" altLang="en-US">
                <a:solidFill>
                  <a:schemeClr val="bg1"/>
                </a:solidFill>
                <a:latin typeface="Consolas" charset="0"/>
                <a:ea typeface="微软雅黑" charset="0"/>
              </a:rPr>
              <a:t>。最高一档部分分为</a:t>
            </a:r>
            <a:r>
              <a:rPr lang="en-US" altLang="zh-CN">
                <a:solidFill>
                  <a:schemeClr val="bg1"/>
                </a:solidFill>
                <a:latin typeface="Consolas" charset="0"/>
                <a:ea typeface="微软雅黑" charset="0"/>
              </a:rPr>
              <a:t>Q≤5N</a:t>
            </a:r>
            <a:r>
              <a:rPr lang="zh-CN" altLang="en-US">
                <a:solidFill>
                  <a:schemeClr val="bg1"/>
                </a:solidFill>
                <a:latin typeface="Consolas" charset="0"/>
                <a:ea typeface="微软雅黑" charset="0"/>
              </a:rPr>
              <a:t>，</a:t>
            </a:r>
            <a:r>
              <a:rPr lang="en-US" altLang="zh-CN">
                <a:solidFill>
                  <a:schemeClr val="bg1"/>
                </a:solidFill>
                <a:latin typeface="Consolas" charset="0"/>
                <a:ea typeface="微软雅黑" charset="0"/>
              </a:rPr>
              <a:t>61</a:t>
            </a:r>
            <a:r>
              <a:rPr lang="zh-CN" altLang="en-US">
                <a:solidFill>
                  <a:schemeClr val="bg1"/>
                </a:solidFill>
                <a:latin typeface="Consolas" charset="0"/>
                <a:ea typeface="微软雅黑" charset="0"/>
              </a:rPr>
              <a:t>分。</a:t>
            </a:r>
            <a:endParaRPr lang="zh-CN" altLang="en-US">
              <a:solidFill>
                <a:schemeClr val="bg1"/>
              </a:solidFill>
              <a:latin typeface="Consolas" charset="0"/>
              <a:ea typeface="微软雅黑"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bg1"/>
                </a:solidFill>
                <a:latin typeface="Consolas" charset="0"/>
                <a:ea typeface="微软雅黑" charset="0"/>
              </a:rPr>
              <a:t>Towns</a:t>
            </a:r>
            <a:r>
              <a:rPr lang="zh-CN" altLang="zh-CN">
                <a:solidFill>
                  <a:schemeClr val="bg1"/>
                </a:solidFill>
                <a:latin typeface="Consolas" charset="0"/>
                <a:ea typeface="微软雅黑" charset="0"/>
              </a:rPr>
              <a:t> </a:t>
            </a:r>
            <a:r>
              <a:rPr lang="en-US" altLang="zh-CN">
                <a:solidFill>
                  <a:schemeClr val="bg1"/>
                </a:solidFill>
                <a:latin typeface="Consolas" charset="0"/>
                <a:ea typeface="微软雅黑" charset="0"/>
              </a:rPr>
              <a:t>- Analysis</a:t>
            </a:r>
            <a:endParaRPr lang="en-US" altLang="zh-CN">
              <a:solidFill>
                <a:schemeClr val="bg1"/>
              </a:solidFill>
              <a:latin typeface="Consolas" charset="0"/>
              <a:ea typeface="微软雅黑" charset="0"/>
            </a:endParaRPr>
          </a:p>
        </p:txBody>
      </p:sp>
      <p:sp>
        <p:nvSpPr>
          <p:cNvPr id="3" name="内容占位符 2"/>
          <p:cNvSpPr>
            <a:spLocks noGrp="1"/>
          </p:cNvSpPr>
          <p:nvPr>
            <p:ph idx="1"/>
          </p:nvPr>
        </p:nvSpPr>
        <p:spPr/>
        <p:txBody>
          <a:bodyPr>
            <a:normAutofit/>
          </a:bodyPr>
          <a:p>
            <a:r>
              <a:rPr lang="zh-CN" altLang="zh-CN">
                <a:solidFill>
                  <a:schemeClr val="bg1"/>
                </a:solidFill>
                <a:latin typeface="Consolas" charset="0"/>
                <a:ea typeface="微软雅黑" charset="0"/>
              </a:rPr>
              <a:t>稍有常识的人就能看出，重心一定落在直径上。</a:t>
            </a:r>
            <a:endParaRPr lang="zh-CN" altLang="zh-CN">
              <a:solidFill>
                <a:schemeClr val="bg1"/>
              </a:solidFill>
              <a:latin typeface="Consolas" charset="0"/>
              <a:ea typeface="微软雅黑" charset="0"/>
            </a:endParaRPr>
          </a:p>
          <a:p>
            <a:r>
              <a:rPr lang="zh-CN" altLang="en-US">
                <a:solidFill>
                  <a:schemeClr val="bg1"/>
                </a:solidFill>
                <a:latin typeface="Consolas" charset="0"/>
                <a:ea typeface="微软雅黑" charset="0"/>
              </a:rPr>
              <a:t>将这个问题拆成两个部分。</a:t>
            </a:r>
            <a:endParaRPr lang="zh-CN" altLang="en-US">
              <a:solidFill>
                <a:schemeClr val="bg1"/>
              </a:solidFill>
              <a:latin typeface="Consolas" charset="0"/>
              <a:ea typeface="微软雅黑" charset="0"/>
            </a:endParaRPr>
          </a:p>
          <a:p>
            <a:r>
              <a:rPr lang="zh-CN" altLang="en-US">
                <a:solidFill>
                  <a:schemeClr val="bg1"/>
                </a:solidFill>
                <a:latin typeface="Consolas" charset="0"/>
                <a:ea typeface="微软雅黑" charset="0"/>
              </a:rPr>
              <a:t>在第一部分，求出直径长度，并把每个叶子投影到直径上，求出每个叶子的垂足坐标和到直径的距离。</a:t>
            </a:r>
            <a:endParaRPr lang="zh-CN" altLang="en-US">
              <a:solidFill>
                <a:schemeClr val="bg1"/>
              </a:solidFill>
              <a:latin typeface="Consolas" charset="0"/>
              <a:ea typeface="微软雅黑" charset="0"/>
            </a:endParaRPr>
          </a:p>
          <a:p>
            <a:pPr lvl="1"/>
            <a:r>
              <a:rPr lang="zh-CN" altLang="en-US">
                <a:solidFill>
                  <a:schemeClr val="bg1"/>
                </a:solidFill>
                <a:latin typeface="Consolas" charset="0"/>
                <a:ea typeface="微软雅黑" charset="0"/>
              </a:rPr>
              <a:t>在第一问得到的所有垂足坐标中选择最靠近半直径长的一个。</a:t>
            </a:r>
            <a:endParaRPr lang="zh-CN" altLang="en-US">
              <a:solidFill>
                <a:schemeClr val="bg1"/>
              </a:solidFill>
              <a:latin typeface="Consolas" charset="0"/>
              <a:ea typeface="微软雅黑" charset="0"/>
            </a:endParaRPr>
          </a:p>
          <a:p>
            <a:pPr lvl="1"/>
            <a:r>
              <a:rPr lang="zh-CN" altLang="en-US">
                <a:solidFill>
                  <a:schemeClr val="bg1"/>
                </a:solidFill>
                <a:latin typeface="Consolas" charset="0"/>
                <a:ea typeface="微软雅黑" charset="0"/>
              </a:rPr>
              <a:t>这是由于没有</a:t>
            </a:r>
            <a:r>
              <a:rPr lang="en-US" altLang="zh-CN">
                <a:solidFill>
                  <a:schemeClr val="bg1"/>
                </a:solidFill>
                <a:latin typeface="Consolas" charset="0"/>
                <a:ea typeface="微软雅黑" charset="0"/>
              </a:rPr>
              <a:t>2</a:t>
            </a:r>
            <a:r>
              <a:rPr lang="zh-CN" altLang="en-US">
                <a:solidFill>
                  <a:schemeClr val="bg1"/>
                </a:solidFill>
                <a:latin typeface="Consolas" charset="0"/>
                <a:ea typeface="微软雅黑" charset="0"/>
              </a:rPr>
              <a:t>度点。</a:t>
            </a:r>
            <a:endParaRPr lang="zh-CN" altLang="en-US">
              <a:solidFill>
                <a:schemeClr val="bg1"/>
              </a:solidFill>
              <a:latin typeface="Consolas" charset="0"/>
              <a:ea typeface="微软雅黑" charset="0"/>
            </a:endParaRPr>
          </a:p>
          <a:p>
            <a:r>
              <a:rPr lang="zh-CN" altLang="en-US">
                <a:solidFill>
                  <a:schemeClr val="bg1"/>
                </a:solidFill>
                <a:latin typeface="Consolas" charset="0"/>
                <a:ea typeface="微软雅黑" charset="0"/>
              </a:rPr>
              <a:t>在第二部分，考虑每一个最靠近半直径长的垂足坐标（这样的坐标至多有两个），判断之。</a:t>
            </a:r>
            <a:endParaRPr lang="zh-CN" altLang="en-US">
              <a:solidFill>
                <a:schemeClr val="bg1"/>
              </a:solidFill>
              <a:latin typeface="Consolas" charset="0"/>
              <a:ea typeface="微软雅黑"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bg1"/>
                </a:solidFill>
                <a:latin typeface="Consolas" charset="0"/>
                <a:ea typeface="微软雅黑" charset="0"/>
              </a:rPr>
              <a:t>Towns</a:t>
            </a:r>
            <a:r>
              <a:rPr lang="zh-CN" altLang="zh-CN">
                <a:solidFill>
                  <a:schemeClr val="bg1"/>
                </a:solidFill>
                <a:latin typeface="Consolas" charset="0"/>
                <a:ea typeface="微软雅黑" charset="0"/>
              </a:rPr>
              <a:t> </a:t>
            </a:r>
            <a:r>
              <a:rPr lang="en-US" altLang="zh-CN">
                <a:solidFill>
                  <a:schemeClr val="bg1"/>
                </a:solidFill>
                <a:latin typeface="Consolas" charset="0"/>
                <a:ea typeface="微软雅黑" charset="0"/>
              </a:rPr>
              <a:t>- Observation about Part 2</a:t>
            </a:r>
            <a:endParaRPr lang="en-US" altLang="zh-CN">
              <a:solidFill>
                <a:schemeClr val="bg1"/>
              </a:solidFill>
              <a:latin typeface="Consolas" charset="0"/>
              <a:ea typeface="微软雅黑" charset="0"/>
            </a:endParaRPr>
          </a:p>
        </p:txBody>
      </p:sp>
      <p:sp>
        <p:nvSpPr>
          <p:cNvPr id="3" name="内容占位符 2"/>
          <p:cNvSpPr>
            <a:spLocks noGrp="1"/>
          </p:cNvSpPr>
          <p:nvPr>
            <p:ph idx="1"/>
          </p:nvPr>
        </p:nvSpPr>
        <p:spPr/>
        <p:txBody>
          <a:bodyPr>
            <a:normAutofit/>
          </a:bodyPr>
          <a:p>
            <a:r>
              <a:rPr lang="zh-CN" altLang="en-US">
                <a:solidFill>
                  <a:schemeClr val="tx1"/>
                </a:solidFill>
                <a:effectLst/>
                <a:latin typeface="Consolas" charset="0"/>
                <a:ea typeface="微软雅黑" charset="0"/>
              </a:rPr>
              <a:t>观察：至多只需要进行对于一个中心的检查。</a:t>
            </a:r>
            <a:endParaRPr lang="zh-CN" altLang="en-US">
              <a:solidFill>
                <a:schemeClr val="tx1"/>
              </a:solidFill>
              <a:effectLst/>
              <a:latin typeface="Consolas" charset="0"/>
              <a:ea typeface="微软雅黑" charset="0"/>
            </a:endParaRPr>
          </a:p>
          <a:p>
            <a:r>
              <a:rPr lang="zh-CN" altLang="en-US">
                <a:solidFill>
                  <a:schemeClr val="bg1"/>
                </a:solidFill>
                <a:latin typeface="Consolas" charset="0"/>
                <a:ea typeface="微软雅黑" charset="0"/>
              </a:rPr>
              <a:t>证明：</a:t>
            </a:r>
            <a:endParaRPr lang="zh-CN" altLang="en-US">
              <a:solidFill>
                <a:schemeClr val="bg1"/>
              </a:solidFill>
              <a:latin typeface="Consolas" charset="0"/>
              <a:ea typeface="微软雅黑" charset="0"/>
            </a:endParaRPr>
          </a:p>
          <a:p>
            <a:pPr lvl="1"/>
            <a:r>
              <a:rPr lang="zh-CN" altLang="en-US">
                <a:solidFill>
                  <a:schemeClr val="bg1"/>
                </a:solidFill>
                <a:latin typeface="Consolas" charset="0"/>
                <a:ea typeface="微软雅黑" charset="0"/>
              </a:rPr>
              <a:t>当只有一个满足要求的中心时，显然。</a:t>
            </a:r>
            <a:endParaRPr lang="zh-CN" altLang="en-US">
              <a:solidFill>
                <a:schemeClr val="bg1"/>
              </a:solidFill>
              <a:latin typeface="Consolas" charset="0"/>
              <a:ea typeface="微软雅黑" charset="0"/>
            </a:endParaRPr>
          </a:p>
          <a:p>
            <a:pPr lvl="1"/>
            <a:r>
              <a:rPr lang="zh-CN" altLang="en-US">
                <a:solidFill>
                  <a:schemeClr val="bg1"/>
                </a:solidFill>
                <a:latin typeface="Consolas" charset="0"/>
                <a:ea typeface="微软雅黑" charset="0"/>
              </a:rPr>
              <a:t>否则，有两个满足要求的中心：</a:t>
            </a:r>
            <a:endParaRPr lang="zh-CN" altLang="en-US">
              <a:solidFill>
                <a:schemeClr val="bg1"/>
              </a:solidFill>
              <a:latin typeface="Consolas" charset="0"/>
              <a:ea typeface="微软雅黑" charset="0"/>
            </a:endParaRPr>
          </a:p>
          <a:p>
            <a:pPr lvl="2"/>
            <a:r>
              <a:rPr lang="zh-CN" altLang="en-US">
                <a:solidFill>
                  <a:schemeClr val="bg1"/>
                </a:solidFill>
                <a:latin typeface="Consolas" charset="0"/>
                <a:ea typeface="微软雅黑" charset="0"/>
              </a:rPr>
              <a:t>由于没有</a:t>
            </a:r>
            <a:r>
              <a:rPr lang="en-US" altLang="zh-CN">
                <a:solidFill>
                  <a:schemeClr val="bg1"/>
                </a:solidFill>
                <a:latin typeface="Consolas" charset="0"/>
                <a:ea typeface="微软雅黑" charset="0"/>
              </a:rPr>
              <a:t>2</a:t>
            </a:r>
            <a:r>
              <a:rPr lang="zh-CN" altLang="en-US">
                <a:solidFill>
                  <a:schemeClr val="bg1"/>
                </a:solidFill>
                <a:latin typeface="Consolas" charset="0"/>
                <a:ea typeface="微软雅黑" charset="0"/>
              </a:rPr>
              <a:t>度点，这两个中心直接相连。</a:t>
            </a:r>
            <a:endParaRPr lang="zh-CN" altLang="en-US">
              <a:solidFill>
                <a:schemeClr val="bg1"/>
              </a:solidFill>
              <a:latin typeface="Consolas" charset="0"/>
              <a:ea typeface="微软雅黑" charset="0"/>
            </a:endParaRPr>
          </a:p>
          <a:p>
            <a:pPr lvl="2"/>
            <a:r>
              <a:rPr lang="zh-CN" altLang="en-US">
                <a:solidFill>
                  <a:schemeClr val="bg1"/>
                </a:solidFill>
                <a:latin typeface="Consolas" charset="0"/>
                <a:ea typeface="微软雅黑" charset="0"/>
              </a:rPr>
              <a:t>判断投影到直径的两半上的叶子数目是否相等。</a:t>
            </a:r>
            <a:endParaRPr lang="zh-CN" altLang="en-US">
              <a:solidFill>
                <a:schemeClr val="bg1"/>
              </a:solidFill>
              <a:latin typeface="Consolas" charset="0"/>
              <a:ea typeface="微软雅黑" charset="0"/>
            </a:endParaRPr>
          </a:p>
          <a:p>
            <a:pPr lvl="2"/>
            <a:r>
              <a:rPr lang="zh-CN" altLang="en-US">
                <a:solidFill>
                  <a:schemeClr val="bg1"/>
                </a:solidFill>
                <a:latin typeface="Consolas" charset="0"/>
                <a:ea typeface="微软雅黑" charset="0"/>
              </a:rPr>
              <a:t>如果相等：</a:t>
            </a:r>
            <a:endParaRPr lang="zh-CN" altLang="en-US">
              <a:solidFill>
                <a:schemeClr val="bg1"/>
              </a:solidFill>
              <a:latin typeface="Consolas" charset="0"/>
              <a:ea typeface="微软雅黑" charset="0"/>
            </a:endParaRPr>
          </a:p>
          <a:p>
            <a:pPr lvl="3"/>
            <a:r>
              <a:rPr lang="zh-CN" altLang="en-US">
                <a:solidFill>
                  <a:schemeClr val="bg1"/>
                </a:solidFill>
                <a:latin typeface="Consolas" charset="0"/>
                <a:ea typeface="微软雅黑" charset="0"/>
              </a:rPr>
              <a:t>那么这两个中心都是重心。无需判断。</a:t>
            </a:r>
            <a:endParaRPr lang="zh-CN" altLang="en-US">
              <a:solidFill>
                <a:schemeClr val="bg1"/>
              </a:solidFill>
              <a:latin typeface="Consolas" charset="0"/>
              <a:ea typeface="微软雅黑" charset="0"/>
            </a:endParaRPr>
          </a:p>
          <a:p>
            <a:pPr lvl="2"/>
            <a:r>
              <a:rPr lang="zh-CN" altLang="en-US">
                <a:solidFill>
                  <a:schemeClr val="bg1"/>
                </a:solidFill>
                <a:latin typeface="Consolas" charset="0"/>
                <a:ea typeface="微软雅黑" charset="0"/>
              </a:rPr>
              <a:t>否则，不失一般性，假设</a:t>
            </a:r>
            <a:r>
              <a:rPr lang="en-US" altLang="zh-CN">
                <a:solidFill>
                  <a:schemeClr val="bg1"/>
                </a:solidFill>
                <a:latin typeface="Consolas" charset="0"/>
                <a:ea typeface="微软雅黑" charset="0"/>
              </a:rPr>
              <a:t>A</a:t>
            </a:r>
            <a:r>
              <a:rPr lang="zh-CN" altLang="en-US">
                <a:solidFill>
                  <a:schemeClr val="bg1"/>
                </a:solidFill>
                <a:latin typeface="Consolas" charset="0"/>
                <a:ea typeface="微软雅黑" charset="0"/>
              </a:rPr>
              <a:t>端的叶子比较多。</a:t>
            </a:r>
            <a:endParaRPr lang="zh-CN" altLang="en-US">
              <a:solidFill>
                <a:schemeClr val="bg1"/>
              </a:solidFill>
              <a:latin typeface="Consolas" charset="0"/>
              <a:ea typeface="微软雅黑" charset="0"/>
            </a:endParaRPr>
          </a:p>
          <a:p>
            <a:pPr lvl="3"/>
            <a:r>
              <a:rPr lang="zh-CN" altLang="en-US">
                <a:solidFill>
                  <a:schemeClr val="bg1"/>
                </a:solidFill>
                <a:latin typeface="Consolas" charset="0"/>
                <a:ea typeface="微软雅黑" charset="0"/>
              </a:rPr>
              <a:t>那么靠近</a:t>
            </a:r>
            <a:r>
              <a:rPr lang="en-US" altLang="zh-CN">
                <a:solidFill>
                  <a:schemeClr val="bg1"/>
                </a:solidFill>
                <a:latin typeface="Consolas" charset="0"/>
                <a:ea typeface="微软雅黑" charset="0"/>
              </a:rPr>
              <a:t>B</a:t>
            </a:r>
            <a:r>
              <a:rPr lang="zh-CN" altLang="en-US">
                <a:solidFill>
                  <a:schemeClr val="bg1"/>
                </a:solidFill>
                <a:latin typeface="Consolas" charset="0"/>
                <a:ea typeface="微软雅黑" charset="0"/>
              </a:rPr>
              <a:t>端的那个中心必定不是重心。只需判断</a:t>
            </a:r>
            <a:r>
              <a:rPr lang="en-US" altLang="zh-CN">
                <a:solidFill>
                  <a:schemeClr val="bg1"/>
                </a:solidFill>
                <a:latin typeface="Consolas" charset="0"/>
                <a:ea typeface="微软雅黑" charset="0"/>
              </a:rPr>
              <a:t>A</a:t>
            </a:r>
            <a:r>
              <a:rPr lang="zh-CN" altLang="en-US">
                <a:solidFill>
                  <a:schemeClr val="bg1"/>
                </a:solidFill>
                <a:latin typeface="Consolas" charset="0"/>
                <a:ea typeface="微软雅黑" charset="0"/>
              </a:rPr>
              <a:t>端的中心。</a:t>
            </a:r>
            <a:endParaRPr lang="zh-CN" altLang="en-US">
              <a:solidFill>
                <a:schemeClr val="bg1"/>
              </a:solidFill>
              <a:latin typeface="Consolas" charset="0"/>
              <a:ea typeface="微软雅黑" charset="0"/>
            </a:endParaRPr>
          </a:p>
          <a:p>
            <a:pPr lvl="0"/>
            <a:r>
              <a:rPr lang="zh-CN" altLang="en-US">
                <a:solidFill>
                  <a:schemeClr val="bg1"/>
                </a:solidFill>
                <a:latin typeface="Consolas" charset="0"/>
                <a:ea typeface="微软雅黑" charset="0"/>
              </a:rPr>
              <a:t>同时在这一意义下，检查只需要针对直径外的部分，这很方便。</a:t>
            </a:r>
            <a:endParaRPr lang="zh-CN" altLang="en-US">
              <a:solidFill>
                <a:schemeClr val="bg1"/>
              </a:solidFill>
              <a:latin typeface="Consolas" charset="0"/>
              <a:ea typeface="微软雅黑"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bg1"/>
                </a:solidFill>
                <a:latin typeface="Consolas" charset="0"/>
                <a:ea typeface="微软雅黑" charset="0"/>
              </a:rPr>
              <a:t>Towns</a:t>
            </a:r>
            <a:r>
              <a:rPr lang="zh-CN" altLang="zh-CN">
                <a:solidFill>
                  <a:schemeClr val="bg1"/>
                </a:solidFill>
                <a:latin typeface="Consolas" charset="0"/>
                <a:ea typeface="微软雅黑" charset="0"/>
              </a:rPr>
              <a:t> </a:t>
            </a:r>
            <a:r>
              <a:rPr lang="en-US" altLang="zh-CN">
                <a:solidFill>
                  <a:schemeClr val="bg1"/>
                </a:solidFill>
                <a:latin typeface="Consolas" charset="0"/>
                <a:ea typeface="微软雅黑" charset="0"/>
              </a:rPr>
              <a:t>- Q≤5N - Part 1</a:t>
            </a:r>
            <a:endParaRPr lang="en-US" altLang="zh-CN">
              <a:solidFill>
                <a:schemeClr val="bg1"/>
              </a:solidFill>
              <a:latin typeface="Consolas" charset="0"/>
              <a:ea typeface="微软雅黑" charset="0"/>
            </a:endParaRPr>
          </a:p>
        </p:txBody>
      </p:sp>
      <p:sp>
        <p:nvSpPr>
          <p:cNvPr id="3" name="内容占位符 2"/>
          <p:cNvSpPr>
            <a:spLocks noGrp="1"/>
          </p:cNvSpPr>
          <p:nvPr>
            <p:ph idx="1"/>
          </p:nvPr>
        </p:nvSpPr>
        <p:spPr/>
        <p:txBody>
          <a:bodyPr>
            <a:normAutofit/>
          </a:bodyPr>
          <a:p>
            <a:r>
              <a:rPr lang="zh-CN" altLang="en-US">
                <a:solidFill>
                  <a:schemeClr val="bg1"/>
                </a:solidFill>
                <a:latin typeface="Consolas" charset="0"/>
                <a:ea typeface="微软雅黑" charset="0"/>
              </a:rPr>
              <a:t>使用经典求直径做法。随便找一个叶子</a:t>
            </a:r>
            <a:r>
              <a:rPr lang="en-US" altLang="zh-CN">
                <a:solidFill>
                  <a:schemeClr val="bg1"/>
                </a:solidFill>
                <a:latin typeface="Consolas" charset="0"/>
                <a:ea typeface="微软雅黑" charset="0"/>
              </a:rPr>
              <a:t>S</a:t>
            </a:r>
            <a:r>
              <a:rPr lang="zh-CN" altLang="en-US">
                <a:solidFill>
                  <a:schemeClr val="bg1"/>
                </a:solidFill>
                <a:latin typeface="Consolas" charset="0"/>
                <a:ea typeface="微软雅黑" charset="0"/>
              </a:rPr>
              <a:t>。用</a:t>
            </a:r>
            <a:r>
              <a:rPr lang="en-US" altLang="zh-CN">
                <a:solidFill>
                  <a:schemeClr val="bg1"/>
                </a:solidFill>
                <a:latin typeface="Consolas" charset="0"/>
                <a:ea typeface="微软雅黑" charset="0"/>
              </a:rPr>
              <a:t>N-1</a:t>
            </a:r>
            <a:r>
              <a:rPr lang="zh-CN" altLang="en-US">
                <a:solidFill>
                  <a:schemeClr val="bg1"/>
                </a:solidFill>
                <a:latin typeface="Consolas" charset="0"/>
                <a:ea typeface="微软雅黑" charset="0"/>
              </a:rPr>
              <a:t>步找出离</a:t>
            </a:r>
            <a:r>
              <a:rPr lang="en-US" altLang="zh-CN">
                <a:solidFill>
                  <a:schemeClr val="bg1"/>
                </a:solidFill>
                <a:latin typeface="Consolas" charset="0"/>
                <a:ea typeface="微软雅黑" charset="0"/>
              </a:rPr>
              <a:t>S</a:t>
            </a:r>
            <a:r>
              <a:rPr lang="zh-CN" altLang="en-US">
                <a:solidFill>
                  <a:schemeClr val="bg1"/>
                </a:solidFill>
                <a:latin typeface="Consolas" charset="0"/>
                <a:ea typeface="微软雅黑" charset="0"/>
              </a:rPr>
              <a:t>最远的叶子</a:t>
            </a:r>
            <a:r>
              <a:rPr lang="en-US" altLang="zh-CN">
                <a:solidFill>
                  <a:schemeClr val="bg1"/>
                </a:solidFill>
                <a:latin typeface="Consolas" charset="0"/>
                <a:ea typeface="微软雅黑" charset="0"/>
              </a:rPr>
              <a:t>A</a:t>
            </a:r>
            <a:r>
              <a:rPr lang="zh-CN" altLang="en-US">
                <a:solidFill>
                  <a:schemeClr val="bg1"/>
                </a:solidFill>
                <a:latin typeface="Consolas" charset="0"/>
                <a:ea typeface="微软雅黑" charset="0"/>
              </a:rPr>
              <a:t>；用</a:t>
            </a:r>
            <a:r>
              <a:rPr lang="en-US" altLang="zh-CN">
                <a:solidFill>
                  <a:schemeClr val="bg1"/>
                </a:solidFill>
                <a:latin typeface="Consolas" charset="0"/>
                <a:ea typeface="微软雅黑" charset="0"/>
              </a:rPr>
              <a:t>N-2</a:t>
            </a:r>
            <a:r>
              <a:rPr lang="zh-CN" altLang="en-US">
                <a:solidFill>
                  <a:schemeClr val="bg1"/>
                </a:solidFill>
                <a:latin typeface="Consolas" charset="0"/>
                <a:ea typeface="微软雅黑" charset="0"/>
              </a:rPr>
              <a:t>步找出离</a:t>
            </a:r>
            <a:r>
              <a:rPr lang="en-US" altLang="zh-CN">
                <a:solidFill>
                  <a:schemeClr val="bg1"/>
                </a:solidFill>
                <a:latin typeface="Consolas" charset="0"/>
                <a:ea typeface="微软雅黑" charset="0"/>
              </a:rPr>
              <a:t>A</a:t>
            </a:r>
            <a:r>
              <a:rPr lang="zh-CN" altLang="en-US">
                <a:solidFill>
                  <a:schemeClr val="bg1"/>
                </a:solidFill>
                <a:latin typeface="Consolas" charset="0"/>
                <a:ea typeface="微软雅黑" charset="0"/>
              </a:rPr>
              <a:t>最远的叶子</a:t>
            </a:r>
            <a:r>
              <a:rPr lang="en-US" altLang="zh-CN">
                <a:solidFill>
                  <a:schemeClr val="bg1"/>
                </a:solidFill>
                <a:latin typeface="Consolas" charset="0"/>
                <a:ea typeface="微软雅黑" charset="0"/>
              </a:rPr>
              <a:t>B</a:t>
            </a:r>
            <a:r>
              <a:rPr lang="zh-CN" altLang="en-US">
                <a:solidFill>
                  <a:schemeClr val="bg1"/>
                </a:solidFill>
                <a:latin typeface="Consolas" charset="0"/>
                <a:ea typeface="微软雅黑" charset="0"/>
              </a:rPr>
              <a:t>。则</a:t>
            </a:r>
            <a:r>
              <a:rPr lang="en-US" altLang="zh-CN">
                <a:solidFill>
                  <a:schemeClr val="bg1"/>
                </a:solidFill>
                <a:latin typeface="Consolas" charset="0"/>
                <a:ea typeface="微软雅黑" charset="0"/>
              </a:rPr>
              <a:t>AB</a:t>
            </a:r>
            <a:r>
              <a:rPr lang="zh-CN" altLang="en-US">
                <a:solidFill>
                  <a:schemeClr val="bg1"/>
                </a:solidFill>
                <a:latin typeface="Consolas" charset="0"/>
                <a:ea typeface="微软雅黑" charset="0"/>
              </a:rPr>
              <a:t>就是一个直径。</a:t>
            </a:r>
            <a:endParaRPr lang="zh-CN" altLang="en-US">
              <a:solidFill>
                <a:schemeClr val="bg1"/>
              </a:solidFill>
              <a:latin typeface="Consolas" charset="0"/>
              <a:ea typeface="微软雅黑" charset="0"/>
            </a:endParaRPr>
          </a:p>
          <a:p>
            <a:r>
              <a:rPr lang="zh-CN" altLang="en-US">
                <a:solidFill>
                  <a:schemeClr val="bg1"/>
                </a:solidFill>
                <a:latin typeface="Consolas" charset="0"/>
                <a:ea typeface="微软雅黑" charset="0"/>
              </a:rPr>
              <a:t>在这里，为了进行投影，还需要至多</a:t>
            </a:r>
            <a:r>
              <a:rPr lang="en-US" altLang="zh-CN">
                <a:solidFill>
                  <a:schemeClr val="bg1"/>
                </a:solidFill>
                <a:latin typeface="Consolas" charset="0"/>
                <a:ea typeface="微软雅黑" charset="0"/>
              </a:rPr>
              <a:t>N-3</a:t>
            </a:r>
            <a:r>
              <a:rPr lang="zh-CN" altLang="zh-CN">
                <a:solidFill>
                  <a:schemeClr val="bg1"/>
                </a:solidFill>
                <a:latin typeface="Consolas" charset="0"/>
                <a:ea typeface="微软雅黑" charset="0"/>
              </a:rPr>
              <a:t>步来求</a:t>
            </a:r>
            <a:r>
              <a:rPr lang="en-US" altLang="zh-CN">
                <a:solidFill>
                  <a:schemeClr val="bg1"/>
                </a:solidFill>
                <a:latin typeface="Consolas" charset="0"/>
                <a:ea typeface="微软雅黑" charset="0"/>
              </a:rPr>
              <a:t>B</a:t>
            </a:r>
            <a:r>
              <a:rPr lang="zh-CN" altLang="en-US">
                <a:solidFill>
                  <a:schemeClr val="bg1"/>
                </a:solidFill>
                <a:latin typeface="Consolas" charset="0"/>
                <a:ea typeface="微软雅黑" charset="0"/>
              </a:rPr>
              <a:t>到每一个叶子的距离。</a:t>
            </a:r>
            <a:endParaRPr lang="zh-CN" altLang="en-US">
              <a:solidFill>
                <a:schemeClr val="bg1"/>
              </a:solidFill>
              <a:latin typeface="Consolas" charset="0"/>
              <a:ea typeface="微软雅黑" charset="0"/>
            </a:endParaRPr>
          </a:p>
          <a:p>
            <a:r>
              <a:rPr lang="zh-CN" altLang="en-US">
                <a:solidFill>
                  <a:schemeClr val="bg1"/>
                </a:solidFill>
                <a:latin typeface="Consolas" charset="0"/>
                <a:ea typeface="微软雅黑" charset="0"/>
              </a:rPr>
              <a:t>这样，对于每个叶子</a:t>
            </a:r>
            <a:r>
              <a:rPr lang="en-US" altLang="zh-CN">
                <a:solidFill>
                  <a:schemeClr val="bg1"/>
                </a:solidFill>
                <a:latin typeface="Consolas" charset="0"/>
                <a:ea typeface="微软雅黑" charset="0"/>
              </a:rPr>
              <a:t>i</a:t>
            </a:r>
            <a:r>
              <a:rPr lang="zh-CN" altLang="zh-CN">
                <a:solidFill>
                  <a:schemeClr val="bg1"/>
                </a:solidFill>
                <a:latin typeface="Consolas" charset="0"/>
                <a:ea typeface="微软雅黑" charset="0"/>
              </a:rPr>
              <a:t>，就可以定义：</a:t>
            </a:r>
            <a:endParaRPr lang="zh-CN" altLang="zh-CN">
              <a:solidFill>
                <a:schemeClr val="bg1"/>
              </a:solidFill>
              <a:latin typeface="Consolas" charset="0"/>
              <a:ea typeface="微软雅黑" charset="0"/>
            </a:endParaRPr>
          </a:p>
          <a:p>
            <a:pPr lvl="1"/>
            <a:r>
              <a:rPr lang="zh-CN" altLang="zh-CN">
                <a:solidFill>
                  <a:schemeClr val="bg1"/>
                </a:solidFill>
                <a:latin typeface="Consolas" charset="0"/>
                <a:ea typeface="微软雅黑" charset="0"/>
              </a:rPr>
              <a:t>垂足坐标为</a:t>
            </a:r>
            <a:r>
              <a:rPr lang="en-US" altLang="zh-CN">
                <a:solidFill>
                  <a:schemeClr val="bg1"/>
                </a:solidFill>
                <a:latin typeface="Consolas" charset="0"/>
                <a:ea typeface="微软雅黑" charset="0"/>
              </a:rPr>
              <a:t>(iA-iB)/2</a:t>
            </a:r>
            <a:r>
              <a:rPr lang="zh-CN" altLang="zh-CN">
                <a:solidFill>
                  <a:schemeClr val="bg1"/>
                </a:solidFill>
                <a:latin typeface="Consolas" charset="0"/>
                <a:ea typeface="微软雅黑" charset="0"/>
              </a:rPr>
              <a:t>，以半直径位置为</a:t>
            </a:r>
            <a:r>
              <a:rPr lang="en-US" altLang="zh-CN">
                <a:solidFill>
                  <a:schemeClr val="bg1"/>
                </a:solidFill>
                <a:latin typeface="Consolas" charset="0"/>
                <a:ea typeface="微软雅黑" charset="0"/>
              </a:rPr>
              <a:t>0</a:t>
            </a:r>
            <a:r>
              <a:rPr lang="zh-CN" altLang="en-US">
                <a:solidFill>
                  <a:schemeClr val="bg1"/>
                </a:solidFill>
                <a:latin typeface="Consolas" charset="0"/>
                <a:ea typeface="微软雅黑" charset="0"/>
              </a:rPr>
              <a:t>，靠近</a:t>
            </a:r>
            <a:r>
              <a:rPr lang="en-US" altLang="zh-CN">
                <a:solidFill>
                  <a:schemeClr val="bg1"/>
                </a:solidFill>
                <a:latin typeface="Consolas" charset="0"/>
                <a:ea typeface="微软雅黑" charset="0"/>
              </a:rPr>
              <a:t>A</a:t>
            </a:r>
            <a:r>
              <a:rPr lang="zh-CN" altLang="en-US">
                <a:solidFill>
                  <a:schemeClr val="bg1"/>
                </a:solidFill>
                <a:latin typeface="Consolas" charset="0"/>
                <a:ea typeface="微软雅黑" charset="0"/>
              </a:rPr>
              <a:t>端为负，</a:t>
            </a:r>
            <a:r>
              <a:rPr lang="en-US" altLang="zh-CN">
                <a:solidFill>
                  <a:schemeClr val="bg1"/>
                </a:solidFill>
                <a:latin typeface="Consolas" charset="0"/>
                <a:ea typeface="微软雅黑" charset="0"/>
              </a:rPr>
              <a:t>B</a:t>
            </a:r>
            <a:r>
              <a:rPr lang="zh-CN" altLang="en-US">
                <a:solidFill>
                  <a:schemeClr val="bg1"/>
                </a:solidFill>
                <a:latin typeface="Consolas" charset="0"/>
                <a:ea typeface="微软雅黑" charset="0"/>
              </a:rPr>
              <a:t>端为正。</a:t>
            </a:r>
            <a:endParaRPr lang="zh-CN" altLang="en-US">
              <a:solidFill>
                <a:schemeClr val="bg1"/>
              </a:solidFill>
              <a:latin typeface="Consolas" charset="0"/>
              <a:ea typeface="微软雅黑" charset="0"/>
            </a:endParaRPr>
          </a:p>
          <a:p>
            <a:pPr lvl="1"/>
            <a:r>
              <a:rPr lang="zh-CN" altLang="en-US">
                <a:solidFill>
                  <a:schemeClr val="bg1"/>
                </a:solidFill>
                <a:latin typeface="Consolas" charset="0"/>
                <a:ea typeface="微软雅黑" charset="0"/>
              </a:rPr>
              <a:t>到直径距离为</a:t>
            </a:r>
            <a:r>
              <a:rPr lang="en-US" altLang="zh-CN">
                <a:solidFill>
                  <a:schemeClr val="bg1"/>
                </a:solidFill>
                <a:latin typeface="Consolas" charset="0"/>
                <a:ea typeface="微软雅黑" charset="0"/>
              </a:rPr>
              <a:t>(iA+iB-AB)/2</a:t>
            </a:r>
            <a:r>
              <a:rPr lang="zh-CN" altLang="zh-CN">
                <a:solidFill>
                  <a:schemeClr val="bg1"/>
                </a:solidFill>
                <a:latin typeface="Consolas" charset="0"/>
                <a:ea typeface="微软雅黑" charset="0"/>
              </a:rPr>
              <a:t>。</a:t>
            </a:r>
            <a:endParaRPr lang="zh-CN" altLang="zh-CN">
              <a:solidFill>
                <a:schemeClr val="bg1"/>
              </a:solidFill>
              <a:latin typeface="Consolas" charset="0"/>
              <a:ea typeface="微软雅黑" charset="0"/>
            </a:endParaRPr>
          </a:p>
          <a:p>
            <a:r>
              <a:rPr lang="zh-CN" altLang="en-US">
                <a:solidFill>
                  <a:schemeClr val="bg1"/>
                </a:solidFill>
                <a:latin typeface="Consolas" charset="0"/>
                <a:ea typeface="微软雅黑" charset="0"/>
              </a:rPr>
              <a:t>第一部分步数为</a:t>
            </a:r>
            <a:r>
              <a:rPr lang="en-US" altLang="zh-CN">
                <a:solidFill>
                  <a:schemeClr val="bg1"/>
                </a:solidFill>
                <a:latin typeface="Consolas" charset="0"/>
                <a:ea typeface="微软雅黑" charset="0"/>
              </a:rPr>
              <a:t>3N-6</a:t>
            </a:r>
            <a:r>
              <a:rPr lang="zh-CN" altLang="en-US">
                <a:solidFill>
                  <a:schemeClr val="bg1"/>
                </a:solidFill>
                <a:latin typeface="Consolas" charset="0"/>
                <a:ea typeface="微软雅黑" charset="0"/>
              </a:rPr>
              <a:t>，复杂度</a:t>
            </a:r>
            <a:r>
              <a:rPr lang="zh-CN" altLang="zh-CN">
                <a:solidFill>
                  <a:schemeClr val="bg1"/>
                </a:solidFill>
                <a:latin typeface="Consolas" charset="0"/>
                <a:ea typeface="微软雅黑" charset="0"/>
              </a:rPr>
              <a:t>意义下是</a:t>
            </a:r>
            <a:r>
              <a:rPr lang="en-US" altLang="zh-CN">
                <a:solidFill>
                  <a:schemeClr val="bg1"/>
                </a:solidFill>
                <a:latin typeface="Consolas" charset="0"/>
                <a:ea typeface="微软雅黑" charset="0"/>
              </a:rPr>
              <a:t>3N</a:t>
            </a:r>
            <a:r>
              <a:rPr lang="zh-CN" altLang="zh-CN">
                <a:solidFill>
                  <a:schemeClr val="bg1"/>
                </a:solidFill>
                <a:latin typeface="Consolas" charset="0"/>
                <a:ea typeface="微软雅黑" charset="0"/>
              </a:rPr>
              <a:t>。</a:t>
            </a:r>
            <a:endParaRPr lang="zh-CN" altLang="zh-CN">
              <a:solidFill>
                <a:schemeClr val="bg1"/>
              </a:solidFill>
              <a:latin typeface="Consolas" charset="0"/>
              <a:ea typeface="微软雅黑"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bg1"/>
                </a:solidFill>
                <a:latin typeface="Consolas" charset="0"/>
                <a:ea typeface="微软雅黑" charset="0"/>
              </a:rPr>
              <a:t>Towns</a:t>
            </a:r>
            <a:r>
              <a:rPr lang="zh-CN" altLang="zh-CN">
                <a:solidFill>
                  <a:schemeClr val="bg1"/>
                </a:solidFill>
                <a:latin typeface="Consolas" charset="0"/>
                <a:ea typeface="微软雅黑" charset="0"/>
              </a:rPr>
              <a:t> </a:t>
            </a:r>
            <a:r>
              <a:rPr lang="en-US" altLang="zh-CN">
                <a:solidFill>
                  <a:schemeClr val="bg1"/>
                </a:solidFill>
                <a:latin typeface="Consolas" charset="0"/>
                <a:ea typeface="微软雅黑" charset="0"/>
              </a:rPr>
              <a:t>- Q≤5N - Part 2</a:t>
            </a:r>
            <a:endParaRPr lang="en-US" altLang="zh-CN">
              <a:solidFill>
                <a:schemeClr val="bg1"/>
              </a:solidFill>
              <a:latin typeface="Consolas" charset="0"/>
              <a:ea typeface="微软雅黑" charset="0"/>
            </a:endParaRPr>
          </a:p>
        </p:txBody>
      </p:sp>
      <p:sp>
        <p:nvSpPr>
          <p:cNvPr id="3" name="内容占位符 2"/>
          <p:cNvSpPr>
            <a:spLocks noGrp="1"/>
          </p:cNvSpPr>
          <p:nvPr>
            <p:ph idx="1"/>
          </p:nvPr>
        </p:nvSpPr>
        <p:spPr>
          <a:xfrm>
            <a:off x="828675" y="1825625"/>
            <a:ext cx="10515600" cy="4351338"/>
          </a:xfrm>
        </p:spPr>
        <p:txBody>
          <a:bodyPr>
            <a:normAutofit/>
          </a:bodyPr>
          <a:p>
            <a:r>
              <a:rPr lang="zh-CN" altLang="en-US">
                <a:solidFill>
                  <a:schemeClr val="bg1"/>
                </a:solidFill>
                <a:latin typeface="Consolas" charset="0"/>
                <a:ea typeface="微软雅黑" charset="0"/>
              </a:rPr>
              <a:t>现在我们已经用之前的那个观察将判定问题限定为</a:t>
            </a:r>
            <a:r>
              <a:rPr lang="zh-CN" altLang="en-US">
                <a:solidFill>
                  <a:schemeClr val="tx1"/>
                </a:solidFill>
                <a:latin typeface="Consolas" charset="0"/>
                <a:ea typeface="微软雅黑" charset="0"/>
              </a:rPr>
              <a:t>在直径外投影到这个点的诸叶子中</a:t>
            </a:r>
            <a:r>
              <a:rPr lang="zh-CN" altLang="en-US">
                <a:solidFill>
                  <a:schemeClr val="bg1"/>
                </a:solidFill>
                <a:latin typeface="Consolas" charset="0"/>
                <a:ea typeface="微软雅黑" charset="0"/>
              </a:rPr>
              <a:t>是否有超过</a:t>
            </a:r>
            <a:r>
              <a:rPr lang="en-US" altLang="zh-CN">
                <a:solidFill>
                  <a:schemeClr val="bg1"/>
                </a:solidFill>
                <a:latin typeface="Consolas" charset="0"/>
                <a:ea typeface="微软雅黑" charset="0"/>
              </a:rPr>
              <a:t>N/2</a:t>
            </a:r>
            <a:r>
              <a:rPr lang="zh-CN" altLang="en-US">
                <a:solidFill>
                  <a:schemeClr val="bg1"/>
                </a:solidFill>
                <a:latin typeface="Consolas" charset="0"/>
                <a:ea typeface="微软雅黑" charset="0"/>
              </a:rPr>
              <a:t>个来自同一子树。</a:t>
            </a:r>
            <a:endParaRPr lang="zh-CN" altLang="en-US">
              <a:solidFill>
                <a:schemeClr val="bg1"/>
              </a:solidFill>
              <a:latin typeface="Consolas" charset="0"/>
              <a:ea typeface="微软雅黑" charset="0"/>
            </a:endParaRPr>
          </a:p>
          <a:p>
            <a:r>
              <a:rPr lang="zh-CN" altLang="en-US">
                <a:solidFill>
                  <a:schemeClr val="bg1"/>
                </a:solidFill>
                <a:latin typeface="Consolas" charset="0"/>
                <a:ea typeface="微软雅黑" charset="0"/>
              </a:rPr>
              <a:t>如何判断两个叶子来自同一子树？如果它们到直径的距离之和不等于</a:t>
            </a:r>
            <a:r>
              <a:rPr lang="zh-CN" altLang="en-US">
                <a:solidFill>
                  <a:schemeClr val="tx1"/>
                </a:solidFill>
                <a:latin typeface="Consolas" charset="0"/>
                <a:ea typeface="微软雅黑" charset="0"/>
              </a:rPr>
              <a:t>它们之间的距离</a:t>
            </a:r>
            <a:r>
              <a:rPr lang="zh-CN" altLang="en-US">
                <a:solidFill>
                  <a:schemeClr val="bg1"/>
                </a:solidFill>
                <a:latin typeface="Consolas" charset="0"/>
                <a:ea typeface="微软雅黑" charset="0"/>
              </a:rPr>
              <a:t>（这需要一次额外的询问），那么它们来自同一子树。</a:t>
            </a:r>
            <a:endParaRPr lang="zh-CN" altLang="en-US">
              <a:solidFill>
                <a:schemeClr val="bg1"/>
              </a:solidFill>
              <a:latin typeface="Consolas" charset="0"/>
              <a:ea typeface="微软雅黑" charset="0"/>
            </a:endParaRPr>
          </a:p>
          <a:p>
            <a:r>
              <a:rPr lang="zh-CN" altLang="en-US">
                <a:solidFill>
                  <a:schemeClr val="bg1"/>
                </a:solidFill>
                <a:latin typeface="Consolas" charset="0"/>
                <a:ea typeface="微软雅黑" charset="0"/>
              </a:rPr>
              <a:t>注意：在本题中判断的标准是严格大于</a:t>
            </a:r>
            <a:r>
              <a:rPr lang="en-US" altLang="zh-CN">
                <a:solidFill>
                  <a:schemeClr val="bg1"/>
                </a:solidFill>
                <a:latin typeface="Consolas" charset="0"/>
                <a:ea typeface="微软雅黑" charset="0"/>
              </a:rPr>
              <a:t>N</a:t>
            </a:r>
            <a:r>
              <a:rPr lang="zh-CN" altLang="en-US">
                <a:solidFill>
                  <a:schemeClr val="bg1"/>
                </a:solidFill>
                <a:latin typeface="Consolas" charset="0"/>
                <a:ea typeface="微软雅黑" charset="0"/>
              </a:rPr>
              <a:t>的一半。将这个条件放宽就是，</a:t>
            </a:r>
            <a:r>
              <a:rPr lang="zh-CN" altLang="en-US">
                <a:solidFill>
                  <a:schemeClr val="tx1"/>
                </a:solidFill>
                <a:latin typeface="Consolas" charset="0"/>
                <a:ea typeface="微软雅黑" charset="0"/>
              </a:rPr>
              <a:t>严格大于</a:t>
            </a:r>
            <a:r>
              <a:rPr lang="zh-CN" altLang="en-US">
                <a:solidFill>
                  <a:schemeClr val="bg1"/>
                </a:solidFill>
                <a:latin typeface="Consolas" charset="0"/>
                <a:ea typeface="微软雅黑" charset="0"/>
              </a:rPr>
              <a:t>这个投影点对应的诸叶子总数（小于等于</a:t>
            </a:r>
            <a:r>
              <a:rPr lang="en-US" altLang="zh-CN">
                <a:solidFill>
                  <a:schemeClr val="bg1"/>
                </a:solidFill>
                <a:latin typeface="Consolas" charset="0"/>
                <a:ea typeface="微软雅黑" charset="0"/>
              </a:rPr>
              <a:t>N-2</a:t>
            </a:r>
            <a:r>
              <a:rPr lang="zh-CN" altLang="en-US">
                <a:solidFill>
                  <a:schemeClr val="bg1"/>
                </a:solidFill>
                <a:latin typeface="Consolas" charset="0"/>
                <a:ea typeface="微软雅黑" charset="0"/>
              </a:rPr>
              <a:t>）的一半。</a:t>
            </a:r>
            <a:endParaRPr lang="en-US" altLang="zh-CN">
              <a:solidFill>
                <a:schemeClr val="bg1"/>
              </a:solidFill>
              <a:latin typeface="Consolas" charset="0"/>
              <a:ea typeface="微软雅黑"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bg1"/>
                </a:solidFill>
                <a:latin typeface="Consolas" charset="0"/>
                <a:ea typeface="微软雅黑" charset="0"/>
              </a:rPr>
              <a:t>Towns</a:t>
            </a:r>
            <a:r>
              <a:rPr lang="zh-CN" altLang="zh-CN">
                <a:solidFill>
                  <a:schemeClr val="bg1"/>
                </a:solidFill>
                <a:latin typeface="Consolas" charset="0"/>
                <a:ea typeface="微软雅黑" charset="0"/>
              </a:rPr>
              <a:t> </a:t>
            </a:r>
            <a:r>
              <a:rPr lang="en-US" altLang="zh-CN">
                <a:solidFill>
                  <a:schemeClr val="bg1"/>
                </a:solidFill>
                <a:latin typeface="Consolas" charset="0"/>
                <a:ea typeface="微软雅黑" charset="0"/>
              </a:rPr>
              <a:t>- "Gangs on Cowstantinople"</a:t>
            </a:r>
            <a:endParaRPr lang="en-US" altLang="zh-CN">
              <a:solidFill>
                <a:schemeClr val="bg1"/>
              </a:solidFill>
              <a:latin typeface="Consolas" charset="0"/>
              <a:ea typeface="微软雅黑" charset="0"/>
            </a:endParaRPr>
          </a:p>
        </p:txBody>
      </p:sp>
      <p:sp>
        <p:nvSpPr>
          <p:cNvPr id="3" name="内容占位符 2"/>
          <p:cNvSpPr>
            <a:spLocks noGrp="1"/>
          </p:cNvSpPr>
          <p:nvPr>
            <p:ph idx="1"/>
          </p:nvPr>
        </p:nvSpPr>
        <p:spPr>
          <a:xfrm>
            <a:off x="828675" y="1825625"/>
            <a:ext cx="10515600" cy="4833620"/>
          </a:xfrm>
        </p:spPr>
        <p:txBody>
          <a:bodyPr>
            <a:normAutofit lnSpcReduction="10000"/>
          </a:bodyPr>
          <a:p>
            <a:r>
              <a:rPr lang="en-US">
                <a:solidFill>
                  <a:schemeClr val="bg1"/>
                </a:solidFill>
                <a:latin typeface="Consolas" charset="0"/>
                <a:ea typeface="微软雅黑" charset="0"/>
              </a:rPr>
              <a:t>"奶牛已经形成了帮派。帮派间曾和平共处了一段时间，但是现在事情真的失控了！奶牛们在争夺一个大牧场的控制权。这种冲突发生在几分钟内。</a:t>
            </a:r>
            <a:r>
              <a:rPr lang="en-US">
                <a:solidFill>
                  <a:schemeClr val="tx1"/>
                </a:solidFill>
                <a:latin typeface="Consolas" charset="0"/>
                <a:ea typeface="微软雅黑" charset="0"/>
              </a:rPr>
              <a:t>每一分钟一头奶牛进入这块牧场。如果牧场当前是空着的，那头奶牛的帮派就被认为是得到了牧场的控制权。如果牧场已经被那头奶牛的帮派控制，那么他/她就会开始放牧。否则，当前控制牧场的帮派会有一头奶牛来与新的奶牛对峙。</a:t>
            </a:r>
            <a:r>
              <a:rPr lang="en-US">
                <a:solidFill>
                  <a:schemeClr val="bg1"/>
                </a:solidFill>
                <a:latin typeface="Consolas" charset="0"/>
                <a:ea typeface="微软雅黑" charset="0"/>
              </a:rPr>
              <a:t>两头奶牛直接的对抗始于一些争吵并且不可避免的以他们逐渐意识到他们是多么的大同小异收尾。</a:t>
            </a:r>
            <a:r>
              <a:rPr lang="en-US">
                <a:solidFill>
                  <a:schemeClr val="tx1"/>
                </a:solidFill>
                <a:latin typeface="Consolas" charset="0"/>
                <a:ea typeface="微软雅黑" charset="0"/>
              </a:rPr>
              <a:t>这对奶牛认识到了他们方式的错误，离开了帮派和牧场并且到FJ的酒馆内要一杯冰豆浆。</a:t>
            </a:r>
            <a:r>
              <a:rPr lang="en-US">
                <a:solidFill>
                  <a:schemeClr val="bg1"/>
                </a:solidFill>
                <a:latin typeface="Consolas" charset="0"/>
                <a:ea typeface="微软雅黑" charset="0"/>
              </a:rPr>
              <a:t>如果在这之后牧场是空的，那么没有帮派控制着牧场。"(USACO DEC12, IOI'15</a:t>
            </a:r>
            <a:r>
              <a:rPr lang="zh-CN">
                <a:solidFill>
                  <a:schemeClr val="bg1"/>
                </a:solidFill>
                <a:latin typeface="Consolas" charset="0"/>
                <a:ea typeface="微软雅黑" charset="0"/>
              </a:rPr>
              <a:t>集训队第一次作业</a:t>
            </a:r>
            <a:r>
              <a:rPr lang="en-US">
                <a:solidFill>
                  <a:schemeClr val="bg1"/>
                </a:solidFill>
                <a:latin typeface="Consolas" charset="0"/>
                <a:ea typeface="微软雅黑" charset="0"/>
              </a:rPr>
              <a:t>)</a:t>
            </a:r>
            <a:endParaRPr lang="en-US">
              <a:solidFill>
                <a:schemeClr val="bg1"/>
              </a:solidFill>
              <a:latin typeface="Consolas" charset="0"/>
              <a:ea typeface="微软雅黑" charset="0"/>
            </a:endParaRPr>
          </a:p>
          <a:p>
            <a:r>
              <a:rPr lang="zh-CN" altLang="en-US">
                <a:solidFill>
                  <a:schemeClr val="bg1"/>
                </a:solidFill>
                <a:latin typeface="Consolas" charset="0"/>
                <a:ea typeface="微软雅黑" charset="0"/>
              </a:rPr>
              <a:t>这个过程就是</a:t>
            </a:r>
            <a:r>
              <a:rPr lang="en-US" altLang="zh-CN">
                <a:solidFill>
                  <a:schemeClr val="tx1"/>
                </a:solidFill>
                <a:latin typeface="Consolas" charset="0"/>
                <a:ea typeface="微软雅黑" charset="0"/>
              </a:rPr>
              <a:t>Boyer-Moore</a:t>
            </a:r>
            <a:r>
              <a:rPr lang="zh-CN" altLang="zh-CN">
                <a:solidFill>
                  <a:schemeClr val="tx1"/>
                </a:solidFill>
                <a:latin typeface="Consolas" charset="0"/>
                <a:ea typeface="微软雅黑" charset="0"/>
              </a:rPr>
              <a:t> </a:t>
            </a:r>
            <a:r>
              <a:rPr lang="en-US" altLang="zh-CN">
                <a:solidFill>
                  <a:schemeClr val="tx1"/>
                </a:solidFill>
                <a:latin typeface="Consolas" charset="0"/>
                <a:ea typeface="微软雅黑" charset="0"/>
              </a:rPr>
              <a:t>Majority Vote Algorithm</a:t>
            </a:r>
            <a:r>
              <a:rPr lang="zh-CN" altLang="zh-CN">
                <a:solidFill>
                  <a:schemeClr val="bg1"/>
                </a:solidFill>
                <a:latin typeface="Consolas" charset="0"/>
                <a:ea typeface="微软雅黑" charset="0"/>
              </a:rPr>
              <a:t>的</a:t>
            </a:r>
            <a:r>
              <a:rPr lang="en-US" altLang="zh-CN">
                <a:solidFill>
                  <a:schemeClr val="bg1"/>
                </a:solidFill>
                <a:latin typeface="Consolas" charset="0"/>
                <a:ea typeface="微软雅黑" charset="0"/>
              </a:rPr>
              <a:t>Pairing</a:t>
            </a:r>
            <a:r>
              <a:rPr lang="zh-CN" altLang="zh-CN">
                <a:solidFill>
                  <a:schemeClr val="bg1"/>
                </a:solidFill>
                <a:latin typeface="Consolas" charset="0"/>
                <a:ea typeface="微软雅黑" charset="0"/>
              </a:rPr>
              <a:t>阶段。</a:t>
            </a:r>
            <a:endParaRPr lang="zh-CN" altLang="zh-CN">
              <a:solidFill>
                <a:schemeClr val="bg1"/>
              </a:solidFill>
              <a:latin typeface="Consolas" charset="0"/>
              <a:ea typeface="微软雅黑"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bg1"/>
                </a:solidFill>
                <a:latin typeface="Consolas" charset="0"/>
                <a:ea typeface="微软雅黑" charset="0"/>
              </a:rPr>
              <a:t>Towns</a:t>
            </a:r>
            <a:r>
              <a:rPr lang="zh-CN" altLang="zh-CN">
                <a:solidFill>
                  <a:schemeClr val="bg1"/>
                </a:solidFill>
                <a:latin typeface="Consolas" charset="0"/>
                <a:ea typeface="微软雅黑" charset="0"/>
              </a:rPr>
              <a:t> </a:t>
            </a:r>
            <a:r>
              <a:rPr lang="en-US" altLang="zh-CN">
                <a:solidFill>
                  <a:schemeClr val="bg1"/>
                </a:solidFill>
                <a:latin typeface="Consolas" charset="0"/>
                <a:ea typeface="微软雅黑" charset="0"/>
              </a:rPr>
              <a:t>- Observation about Part 2</a:t>
            </a:r>
            <a:endParaRPr lang="en-US" altLang="zh-CN">
              <a:solidFill>
                <a:schemeClr val="bg1"/>
              </a:solidFill>
              <a:latin typeface="Consolas" charset="0"/>
              <a:ea typeface="微软雅黑" charset="0"/>
            </a:endParaRPr>
          </a:p>
        </p:txBody>
      </p:sp>
      <p:sp>
        <p:nvSpPr>
          <p:cNvPr id="3" name="内容占位符 2"/>
          <p:cNvSpPr>
            <a:spLocks noGrp="1"/>
          </p:cNvSpPr>
          <p:nvPr>
            <p:ph idx="1"/>
          </p:nvPr>
        </p:nvSpPr>
        <p:spPr>
          <a:xfrm>
            <a:off x="828675" y="1825625"/>
            <a:ext cx="10515600" cy="4351338"/>
          </a:xfrm>
        </p:spPr>
        <p:txBody>
          <a:bodyPr>
            <a:normAutofit/>
          </a:bodyPr>
          <a:p>
            <a:r>
              <a:rPr lang="zh-CN" altLang="en-US">
                <a:solidFill>
                  <a:schemeClr val="tx1"/>
                </a:solidFill>
                <a:latin typeface="Consolas" charset="0"/>
                <a:ea typeface="微软雅黑" charset="0"/>
              </a:rPr>
              <a:t>观察：在上述过程中，如果有一个帮派的奶牛数目严格大于全体的一半，则无论奶牛以怎样的顺序到达牧场，最终占据这个牧场的都必定是这个最大帮派。</a:t>
            </a:r>
            <a:endParaRPr lang="zh-CN" altLang="en-US">
              <a:solidFill>
                <a:schemeClr val="tx1"/>
              </a:solidFill>
              <a:latin typeface="Consolas" charset="0"/>
              <a:ea typeface="微软雅黑" charset="0"/>
            </a:endParaRPr>
          </a:p>
          <a:p>
            <a:r>
              <a:rPr lang="zh-CN" altLang="en-US">
                <a:solidFill>
                  <a:schemeClr val="bg1"/>
                </a:solidFill>
                <a:latin typeface="Consolas" charset="0"/>
                <a:ea typeface="微软雅黑" charset="0"/>
              </a:rPr>
              <a:t>证明：每个其他帮派成员最多抵消一个该帮派成员。因此最后总是有该帮派成员留下来。</a:t>
            </a:r>
            <a:endParaRPr lang="zh-CN" altLang="en-US">
              <a:solidFill>
                <a:schemeClr val="bg1"/>
              </a:solidFill>
              <a:latin typeface="Consolas" charset="0"/>
              <a:ea typeface="微软雅黑" charset="0"/>
            </a:endParaRPr>
          </a:p>
          <a:p>
            <a:endParaRPr lang="zh-CN" altLang="en-US">
              <a:solidFill>
                <a:schemeClr val="bg1"/>
              </a:solidFill>
              <a:latin typeface="Consolas" charset="0"/>
              <a:ea typeface="微软雅黑" charset="0"/>
            </a:endParaRPr>
          </a:p>
          <a:p>
            <a:endParaRPr lang="zh-CN" altLang="zh-CN">
              <a:solidFill>
                <a:schemeClr val="bg1"/>
              </a:solidFill>
              <a:latin typeface="Consolas" charset="0"/>
              <a:ea typeface="微软雅黑" charset="0"/>
            </a:endParaRPr>
          </a:p>
          <a:p>
            <a:endParaRPr lang="zh-CN" altLang="en-US">
              <a:solidFill>
                <a:schemeClr val="bg1"/>
              </a:solidFill>
              <a:latin typeface="Consolas" charset="0"/>
              <a:ea typeface="微软雅黑"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bg1"/>
                </a:solidFill>
                <a:latin typeface="Consolas" charset="0"/>
                <a:ea typeface="微软雅黑" charset="0"/>
              </a:rPr>
              <a:t>Towns</a:t>
            </a:r>
            <a:r>
              <a:rPr lang="zh-CN" altLang="zh-CN">
                <a:solidFill>
                  <a:schemeClr val="bg1"/>
                </a:solidFill>
                <a:latin typeface="Consolas" charset="0"/>
                <a:ea typeface="微软雅黑" charset="0"/>
              </a:rPr>
              <a:t> </a:t>
            </a:r>
            <a:r>
              <a:rPr lang="en-US" altLang="zh-CN">
                <a:solidFill>
                  <a:schemeClr val="bg1"/>
                </a:solidFill>
                <a:latin typeface="Consolas" charset="0"/>
                <a:ea typeface="微软雅黑" charset="0"/>
              </a:rPr>
              <a:t>- Q≤5N - Part 2</a:t>
            </a:r>
            <a:endParaRPr lang="en-US" altLang="zh-CN">
              <a:solidFill>
                <a:schemeClr val="bg1"/>
              </a:solidFill>
              <a:latin typeface="Consolas" charset="0"/>
              <a:ea typeface="微软雅黑" charset="0"/>
            </a:endParaRPr>
          </a:p>
        </p:txBody>
      </p:sp>
      <p:sp>
        <p:nvSpPr>
          <p:cNvPr id="3" name="内容占位符 2"/>
          <p:cNvSpPr>
            <a:spLocks noGrp="1"/>
          </p:cNvSpPr>
          <p:nvPr>
            <p:ph idx="1"/>
          </p:nvPr>
        </p:nvSpPr>
        <p:spPr>
          <a:xfrm>
            <a:off x="828675" y="1825625"/>
            <a:ext cx="10515600" cy="4351338"/>
          </a:xfrm>
        </p:spPr>
        <p:txBody>
          <a:bodyPr>
            <a:normAutofit/>
          </a:bodyPr>
          <a:p>
            <a:r>
              <a:rPr lang="zh-CN" altLang="en-US">
                <a:solidFill>
                  <a:schemeClr val="bg1"/>
                </a:solidFill>
                <a:latin typeface="Consolas" charset="0"/>
                <a:ea typeface="微软雅黑" charset="0"/>
                <a:sym typeface="+mn-ea"/>
              </a:rPr>
              <a:t>返回原问题。即：有一系列元素，每次可以判断两个元素是否相等，判断是否有一个元素出现次数大于总数的一半。</a:t>
            </a:r>
            <a:endParaRPr lang="zh-CN" altLang="en-US" sz="2400">
              <a:solidFill>
                <a:schemeClr val="bg1"/>
              </a:solidFill>
              <a:latin typeface="Consolas" charset="0"/>
              <a:ea typeface="微软雅黑" charset="0"/>
              <a:sym typeface="+mn-ea"/>
            </a:endParaRPr>
          </a:p>
          <a:p>
            <a:r>
              <a:rPr lang="zh-CN" altLang="en-US">
                <a:solidFill>
                  <a:schemeClr val="bg1"/>
                </a:solidFill>
                <a:latin typeface="Consolas" charset="0"/>
                <a:ea typeface="微软雅黑" charset="0"/>
                <a:sym typeface="+mn-ea"/>
              </a:rPr>
              <a:t>根据以上观察有以下推论：在用</a:t>
            </a:r>
            <a:r>
              <a:rPr lang="en-US" altLang="zh-CN">
                <a:solidFill>
                  <a:schemeClr val="bg1"/>
                </a:solidFill>
                <a:latin typeface="Consolas" charset="0"/>
                <a:ea typeface="微软雅黑" charset="0"/>
                <a:sym typeface="+mn-ea"/>
              </a:rPr>
              <a:t>O(N)</a:t>
            </a:r>
            <a:r>
              <a:rPr lang="zh-CN" altLang="zh-CN">
                <a:solidFill>
                  <a:schemeClr val="bg1"/>
                </a:solidFill>
                <a:latin typeface="Consolas" charset="0"/>
                <a:ea typeface="微软雅黑" charset="0"/>
                <a:sym typeface="+mn-ea"/>
              </a:rPr>
              <a:t>询问模拟一遍前述过程以后，只有留下的这类元素（如果有的话）</a:t>
            </a:r>
            <a:r>
              <a:rPr lang="zh-CN" altLang="zh-CN">
                <a:latin typeface="Consolas" charset="0"/>
                <a:ea typeface="微软雅黑" charset="0"/>
                <a:sym typeface="+mn-ea"/>
              </a:rPr>
              <a:t>可能</a:t>
            </a:r>
            <a:r>
              <a:rPr lang="zh-CN" altLang="zh-CN">
                <a:solidFill>
                  <a:schemeClr val="bg1"/>
                </a:solidFill>
                <a:latin typeface="Consolas" charset="0"/>
                <a:ea typeface="微软雅黑" charset="0"/>
                <a:sym typeface="+mn-ea"/>
              </a:rPr>
              <a:t>成为合法的解。</a:t>
            </a:r>
            <a:endParaRPr lang="zh-CN" altLang="zh-CN" sz="2400">
              <a:solidFill>
                <a:schemeClr val="bg1"/>
              </a:solidFill>
              <a:latin typeface="Consolas" charset="0"/>
              <a:ea typeface="微软雅黑" charset="0"/>
              <a:sym typeface="+mn-ea"/>
            </a:endParaRPr>
          </a:p>
          <a:p>
            <a:r>
              <a:rPr lang="zh-CN" altLang="zh-CN">
                <a:solidFill>
                  <a:schemeClr val="bg1"/>
                </a:solidFill>
                <a:latin typeface="Consolas" charset="0"/>
                <a:ea typeface="微软雅黑" charset="0"/>
                <a:sym typeface="+mn-ea"/>
              </a:rPr>
              <a:t>再用</a:t>
            </a:r>
            <a:r>
              <a:rPr lang="en-US" altLang="zh-CN">
                <a:solidFill>
                  <a:schemeClr val="bg1"/>
                </a:solidFill>
                <a:latin typeface="Consolas" charset="0"/>
                <a:ea typeface="微软雅黑" charset="0"/>
                <a:sym typeface="+mn-ea"/>
              </a:rPr>
              <a:t>O(N)</a:t>
            </a:r>
            <a:r>
              <a:rPr lang="zh-CN" altLang="zh-CN">
                <a:solidFill>
                  <a:schemeClr val="bg1"/>
                </a:solidFill>
                <a:latin typeface="Consolas" charset="0"/>
                <a:ea typeface="微软雅黑" charset="0"/>
                <a:sym typeface="+mn-ea"/>
              </a:rPr>
              <a:t>时间求出这类元素实际的数目即可。（</a:t>
            </a:r>
            <a:r>
              <a:rPr lang="en-US" altLang="zh-CN">
                <a:solidFill>
                  <a:schemeClr val="bg1"/>
                </a:solidFill>
                <a:latin typeface="Consolas" charset="0"/>
                <a:ea typeface="微软雅黑" charset="0"/>
                <a:sym typeface="+mn-ea"/>
              </a:rPr>
              <a:t>Counting</a:t>
            </a:r>
            <a:r>
              <a:rPr lang="zh-CN" altLang="zh-CN">
                <a:solidFill>
                  <a:schemeClr val="bg1"/>
                </a:solidFill>
                <a:latin typeface="Consolas" charset="0"/>
                <a:ea typeface="微软雅黑" charset="0"/>
                <a:sym typeface="+mn-ea"/>
              </a:rPr>
              <a:t>）</a:t>
            </a:r>
            <a:endParaRPr lang="en-US" altLang="zh-CN">
              <a:solidFill>
                <a:schemeClr val="bg1"/>
              </a:solidFill>
              <a:latin typeface="Consolas" charset="0"/>
              <a:ea typeface="微软雅黑" charset="0"/>
              <a:sym typeface="+mn-ea"/>
            </a:endParaRPr>
          </a:p>
          <a:p>
            <a:r>
              <a:rPr lang="zh-CN" altLang="zh-CN">
                <a:solidFill>
                  <a:schemeClr val="bg1"/>
                </a:solidFill>
                <a:latin typeface="Consolas" charset="0"/>
                <a:ea typeface="微软雅黑" charset="0"/>
                <a:sym typeface="+mn-ea"/>
              </a:rPr>
              <a:t>这样就得到了一个</a:t>
            </a:r>
            <a:r>
              <a:rPr lang="en-US" altLang="zh-CN">
                <a:solidFill>
                  <a:schemeClr val="bg1"/>
                </a:solidFill>
                <a:latin typeface="Consolas" charset="0"/>
                <a:ea typeface="微软雅黑" charset="0"/>
                <a:sym typeface="+mn-ea"/>
              </a:rPr>
              <a:t>2N</a:t>
            </a:r>
            <a:r>
              <a:rPr lang="zh-CN" altLang="en-US">
                <a:solidFill>
                  <a:schemeClr val="bg1"/>
                </a:solidFill>
                <a:latin typeface="Consolas" charset="0"/>
                <a:ea typeface="微软雅黑" charset="0"/>
                <a:sym typeface="+mn-ea"/>
              </a:rPr>
              <a:t>的判定方法。</a:t>
            </a:r>
            <a:endParaRPr lang="zh-CN" altLang="en-US">
              <a:solidFill>
                <a:schemeClr val="bg1"/>
              </a:solidFill>
              <a:latin typeface="Consolas" charset="0"/>
              <a:ea typeface="微软雅黑" charset="0"/>
              <a:sym typeface="+mn-ea"/>
            </a:endParaRPr>
          </a:p>
          <a:p>
            <a:pPr lvl="1"/>
            <a:r>
              <a:rPr lang="zh-CN" altLang="en-US" sz="2400">
                <a:solidFill>
                  <a:schemeClr val="bg1"/>
                </a:solidFill>
                <a:latin typeface="Consolas" charset="0"/>
                <a:ea typeface="微软雅黑" charset="0"/>
                <a:sym typeface="+mn-ea"/>
              </a:rPr>
              <a:t>其实这个就是原始的</a:t>
            </a:r>
            <a:r>
              <a:rPr lang="en-US" altLang="zh-CN" sz="2400">
                <a:solidFill>
                  <a:schemeClr val="bg1"/>
                </a:solidFill>
                <a:latin typeface="Consolas" charset="0"/>
                <a:ea typeface="微软雅黑" charset="0"/>
                <a:sym typeface="+mn-ea"/>
              </a:rPr>
              <a:t>Boyer-Moore Majority Vote Algorithm</a:t>
            </a:r>
            <a:r>
              <a:rPr lang="zh-CN" altLang="zh-CN" sz="2400">
                <a:solidFill>
                  <a:schemeClr val="bg1"/>
                </a:solidFill>
                <a:latin typeface="Consolas" charset="0"/>
                <a:ea typeface="微软雅黑" charset="0"/>
                <a:sym typeface="+mn-ea"/>
              </a:rPr>
              <a:t>。</a:t>
            </a:r>
            <a:endParaRPr lang="zh-CN" altLang="zh-CN" sz="2400">
              <a:solidFill>
                <a:schemeClr val="bg1"/>
              </a:solidFill>
              <a:latin typeface="Consolas" charset="0"/>
              <a:ea typeface="微软雅黑" charset="0"/>
              <a:sym typeface="+mn-ea"/>
            </a:endParaRPr>
          </a:p>
          <a:p>
            <a:pPr lvl="1"/>
            <a:r>
              <a:rPr lang="zh-CN" altLang="en-US">
                <a:solidFill>
                  <a:schemeClr val="bg1"/>
                </a:solidFill>
                <a:latin typeface="Consolas" charset="0"/>
                <a:ea typeface="微软雅黑" charset="0"/>
                <a:sym typeface="+mn-ea"/>
              </a:rPr>
              <a:t>和第一部分加起来是</a:t>
            </a:r>
            <a:r>
              <a:rPr lang="en-US" altLang="zh-CN">
                <a:solidFill>
                  <a:schemeClr val="bg1"/>
                </a:solidFill>
                <a:latin typeface="Consolas" charset="0"/>
                <a:ea typeface="微软雅黑" charset="0"/>
                <a:sym typeface="+mn-ea"/>
              </a:rPr>
              <a:t>5N</a:t>
            </a:r>
            <a:r>
              <a:rPr lang="zh-CN" altLang="en-US">
                <a:solidFill>
                  <a:schemeClr val="bg1"/>
                </a:solidFill>
                <a:latin typeface="Consolas" charset="0"/>
                <a:ea typeface="微软雅黑" charset="0"/>
                <a:sym typeface="+mn-ea"/>
              </a:rPr>
              <a:t>，得到</a:t>
            </a:r>
            <a:r>
              <a:rPr lang="en-US" altLang="zh-CN">
                <a:solidFill>
                  <a:schemeClr val="bg1"/>
                </a:solidFill>
                <a:latin typeface="Consolas" charset="0"/>
                <a:ea typeface="微软雅黑" charset="0"/>
                <a:sym typeface="+mn-ea"/>
              </a:rPr>
              <a:t>61</a:t>
            </a:r>
            <a:r>
              <a:rPr lang="zh-CN" altLang="en-US">
                <a:solidFill>
                  <a:schemeClr val="bg1"/>
                </a:solidFill>
                <a:latin typeface="Consolas" charset="0"/>
                <a:ea typeface="微软雅黑" charset="0"/>
                <a:sym typeface="+mn-ea"/>
              </a:rPr>
              <a:t>分。</a:t>
            </a:r>
            <a:endParaRPr lang="zh-CN" altLang="en-US">
              <a:solidFill>
                <a:schemeClr val="bg1"/>
              </a:solidFill>
              <a:latin typeface="Consolas" charset="0"/>
              <a:ea typeface="微软雅黑" charset="0"/>
              <a:sym typeface="+mn-ea"/>
            </a:endParaRPr>
          </a:p>
          <a:p>
            <a:endParaRPr lang="zh-CN" altLang="zh-CN">
              <a:solidFill>
                <a:schemeClr val="bg1"/>
              </a:solidFill>
              <a:latin typeface="Consolas" charset="0"/>
              <a:ea typeface="微软雅黑" charset="0"/>
            </a:endParaRPr>
          </a:p>
          <a:p>
            <a:endParaRPr lang="zh-CN" altLang="en-US">
              <a:solidFill>
                <a:schemeClr val="bg1"/>
              </a:solidFill>
              <a:latin typeface="Consolas" charset="0"/>
              <a:ea typeface="微软雅黑"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标题 9"/>
          <p:cNvSpPr>
            <a:spLocks noGrp="1"/>
          </p:cNvSpPr>
          <p:nvPr>
            <p:ph type="ctrTitle"/>
          </p:nvPr>
        </p:nvSpPr>
        <p:spPr>
          <a:xfrm>
            <a:off x="357505" y="187960"/>
            <a:ext cx="11428095" cy="3495675"/>
          </a:xfrm>
        </p:spPr>
        <p:txBody>
          <a:bodyPr>
            <a:normAutofit/>
          </a:bodyPr>
          <a:p>
            <a:pPr algn="l"/>
            <a:r>
              <a:rPr lang="en-US" altLang="zh-CN" sz="4000">
                <a:latin typeface="Consolas" charset="0"/>
              </a:rPr>
              <a:t>&gt;&gt; part1 = $Lecture[0]</a:t>
            </a:r>
            <a:br>
              <a:rPr lang="en-US" altLang="zh-CN" sz="4000">
                <a:latin typeface="Consolas" charset="0"/>
              </a:rPr>
            </a:br>
            <a:r>
              <a:rPr lang="en-US" altLang="zh-CN" sz="4000">
                <a:latin typeface="Consolas" charset="0"/>
              </a:rPr>
              <a:t>=&gt; IOI</a:t>
            </a:r>
            <a:r>
              <a:rPr lang="zh-CN" altLang="zh-CN" sz="4000">
                <a:latin typeface="Consolas" charset="0"/>
              </a:rPr>
              <a:t>试题讲解</a:t>
            </a:r>
            <a:br>
              <a:rPr lang="en-US" altLang="zh-CN" sz="4000">
                <a:latin typeface="Consolas" charset="0"/>
              </a:rPr>
            </a:br>
            <a:r>
              <a:rPr lang="en-US" altLang="zh-CN" sz="4000">
                <a:latin typeface="Consolas" charset="0"/>
              </a:rPr>
              <a:t>&gt;&gt; part1.getDetail</a:t>
            </a:r>
            <a:br>
              <a:rPr lang="en-US" altLang="zh-CN" sz="4000">
                <a:latin typeface="Consolas" charset="0"/>
              </a:rPr>
            </a:br>
            <a:r>
              <a:rPr lang="en-US" altLang="zh-CN" sz="4000">
                <a:latin typeface="Consolas" charset="0"/>
              </a:rPr>
              <a:t>=&gt; </a:t>
            </a:r>
            <a:r>
              <a:rPr lang="en-US" altLang="zh-CN" sz="4000">
                <a:solidFill>
                  <a:schemeClr val="bg1"/>
                </a:solidFill>
                <a:latin typeface="Consolas" charset="0"/>
              </a:rPr>
              <a:t>IOI'15 day2 </a:t>
            </a:r>
            <a:r>
              <a:rPr lang="zh-CN" altLang="en-US" sz="4000">
                <a:solidFill>
                  <a:schemeClr val="bg1"/>
                </a:solidFill>
                <a:latin typeface="Consolas" charset="0"/>
              </a:rPr>
              <a:t>试题讲解</a:t>
            </a:r>
            <a:br>
              <a:rPr lang="zh-CN" altLang="en-US" sz="4000">
                <a:latin typeface="Consolas" charset="0"/>
              </a:rPr>
            </a:br>
            <a:r>
              <a:rPr lang="en-US" altLang="zh-CN" sz="4000">
                <a:latin typeface="Consolas" charset="0"/>
              </a:rPr>
              <a:t>&gt;&gt; $Lecturer.do(part1)</a:t>
            </a:r>
            <a:endParaRPr lang="en-US" altLang="zh-CN" sz="5400">
              <a:latin typeface="Consolas" charset="0"/>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bg1"/>
                </a:solidFill>
                <a:latin typeface="Consolas" charset="0"/>
                <a:ea typeface="微软雅黑" charset="0"/>
              </a:rPr>
              <a:t>Towns</a:t>
            </a:r>
            <a:r>
              <a:rPr lang="zh-CN" altLang="zh-CN">
                <a:solidFill>
                  <a:schemeClr val="bg1"/>
                </a:solidFill>
                <a:latin typeface="Consolas" charset="0"/>
                <a:ea typeface="微软雅黑" charset="0"/>
              </a:rPr>
              <a:t> </a:t>
            </a:r>
            <a:r>
              <a:rPr lang="en-US" altLang="zh-CN">
                <a:solidFill>
                  <a:schemeClr val="bg1"/>
                </a:solidFill>
                <a:latin typeface="Consolas" charset="0"/>
                <a:ea typeface="微软雅黑" charset="0"/>
              </a:rPr>
              <a:t>- Optimize</a:t>
            </a:r>
            <a:r>
              <a:rPr lang="zh-CN" altLang="zh-CN">
                <a:solidFill>
                  <a:schemeClr val="bg1"/>
                </a:solidFill>
                <a:latin typeface="Consolas" charset="0"/>
                <a:ea typeface="微软雅黑" charset="0"/>
              </a:rPr>
              <a:t> </a:t>
            </a:r>
            <a:r>
              <a:rPr lang="en-US" altLang="zh-CN">
                <a:solidFill>
                  <a:schemeClr val="bg1"/>
                </a:solidFill>
                <a:latin typeface="Consolas" charset="0"/>
                <a:ea typeface="微软雅黑" charset="0"/>
              </a:rPr>
              <a:t>Part 1 to 2N</a:t>
            </a:r>
            <a:endParaRPr lang="en-US" altLang="zh-CN">
              <a:solidFill>
                <a:schemeClr val="bg1"/>
              </a:solidFill>
              <a:latin typeface="Consolas" charset="0"/>
              <a:ea typeface="微软雅黑" charset="0"/>
            </a:endParaRPr>
          </a:p>
        </p:txBody>
      </p:sp>
      <p:sp>
        <p:nvSpPr>
          <p:cNvPr id="3" name="内容占位符 2"/>
          <p:cNvSpPr>
            <a:spLocks noGrp="1"/>
          </p:cNvSpPr>
          <p:nvPr>
            <p:ph idx="1"/>
          </p:nvPr>
        </p:nvSpPr>
        <p:spPr/>
        <p:txBody>
          <a:bodyPr>
            <a:normAutofit/>
          </a:bodyPr>
          <a:p>
            <a:r>
              <a:rPr lang="zh-CN" altLang="en-US">
                <a:solidFill>
                  <a:schemeClr val="bg1"/>
                </a:solidFill>
                <a:latin typeface="Consolas" charset="0"/>
                <a:ea typeface="微软雅黑" charset="0"/>
              </a:rPr>
              <a:t>复习一下第一部分的暴力算法。</a:t>
            </a:r>
            <a:endParaRPr lang="zh-CN" altLang="en-US">
              <a:solidFill>
                <a:schemeClr val="bg1"/>
              </a:solidFill>
              <a:latin typeface="Consolas" charset="0"/>
              <a:ea typeface="微软雅黑" charset="0"/>
            </a:endParaRPr>
          </a:p>
          <a:p>
            <a:pPr lvl="1"/>
            <a:r>
              <a:rPr lang="zh-CN" altLang="en-US">
                <a:solidFill>
                  <a:schemeClr val="bg1"/>
                </a:solidFill>
                <a:latin typeface="Consolas" charset="0"/>
                <a:ea typeface="微软雅黑" charset="0"/>
              </a:rPr>
              <a:t>使用经典求直径做法。随便找一个叶子</a:t>
            </a:r>
            <a:r>
              <a:rPr lang="en-US" altLang="zh-CN">
                <a:solidFill>
                  <a:schemeClr val="bg1"/>
                </a:solidFill>
                <a:latin typeface="Consolas" charset="0"/>
                <a:ea typeface="微软雅黑" charset="0"/>
              </a:rPr>
              <a:t>S</a:t>
            </a:r>
            <a:r>
              <a:rPr lang="zh-CN" altLang="en-US">
                <a:solidFill>
                  <a:schemeClr val="bg1"/>
                </a:solidFill>
                <a:latin typeface="Consolas" charset="0"/>
                <a:ea typeface="微软雅黑" charset="0"/>
              </a:rPr>
              <a:t>。用</a:t>
            </a:r>
            <a:r>
              <a:rPr lang="en-US" altLang="zh-CN">
                <a:solidFill>
                  <a:schemeClr val="bg1"/>
                </a:solidFill>
                <a:latin typeface="Consolas" charset="0"/>
                <a:ea typeface="微软雅黑" charset="0"/>
              </a:rPr>
              <a:t>N-1</a:t>
            </a:r>
            <a:r>
              <a:rPr lang="zh-CN" altLang="en-US">
                <a:solidFill>
                  <a:schemeClr val="bg1"/>
                </a:solidFill>
                <a:latin typeface="Consolas" charset="0"/>
                <a:ea typeface="微软雅黑" charset="0"/>
              </a:rPr>
              <a:t>步找出离</a:t>
            </a:r>
            <a:r>
              <a:rPr lang="en-US" altLang="zh-CN">
                <a:solidFill>
                  <a:schemeClr val="bg1"/>
                </a:solidFill>
                <a:latin typeface="Consolas" charset="0"/>
                <a:ea typeface="微软雅黑" charset="0"/>
              </a:rPr>
              <a:t>S</a:t>
            </a:r>
            <a:r>
              <a:rPr lang="zh-CN" altLang="en-US">
                <a:solidFill>
                  <a:schemeClr val="bg1"/>
                </a:solidFill>
                <a:latin typeface="Consolas" charset="0"/>
                <a:ea typeface="微软雅黑" charset="0"/>
              </a:rPr>
              <a:t>最远的叶子</a:t>
            </a:r>
            <a:r>
              <a:rPr lang="en-US" altLang="zh-CN">
                <a:solidFill>
                  <a:schemeClr val="bg1"/>
                </a:solidFill>
                <a:latin typeface="Consolas" charset="0"/>
                <a:ea typeface="微软雅黑" charset="0"/>
              </a:rPr>
              <a:t>A</a:t>
            </a:r>
            <a:r>
              <a:rPr lang="zh-CN" altLang="en-US">
                <a:solidFill>
                  <a:schemeClr val="bg1"/>
                </a:solidFill>
                <a:latin typeface="Consolas" charset="0"/>
                <a:ea typeface="微软雅黑" charset="0"/>
              </a:rPr>
              <a:t>；用</a:t>
            </a:r>
            <a:r>
              <a:rPr lang="en-US" altLang="zh-CN">
                <a:solidFill>
                  <a:schemeClr val="bg1"/>
                </a:solidFill>
                <a:latin typeface="Consolas" charset="0"/>
                <a:ea typeface="微软雅黑" charset="0"/>
              </a:rPr>
              <a:t>N-2</a:t>
            </a:r>
            <a:r>
              <a:rPr lang="zh-CN" altLang="en-US">
                <a:solidFill>
                  <a:schemeClr val="bg1"/>
                </a:solidFill>
                <a:latin typeface="Consolas" charset="0"/>
                <a:ea typeface="微软雅黑" charset="0"/>
              </a:rPr>
              <a:t>步找出离</a:t>
            </a:r>
            <a:r>
              <a:rPr lang="en-US" altLang="zh-CN">
                <a:solidFill>
                  <a:schemeClr val="bg1"/>
                </a:solidFill>
                <a:latin typeface="Consolas" charset="0"/>
                <a:ea typeface="微软雅黑" charset="0"/>
              </a:rPr>
              <a:t>A</a:t>
            </a:r>
            <a:r>
              <a:rPr lang="zh-CN" altLang="en-US">
                <a:solidFill>
                  <a:schemeClr val="bg1"/>
                </a:solidFill>
                <a:latin typeface="Consolas" charset="0"/>
                <a:ea typeface="微软雅黑" charset="0"/>
              </a:rPr>
              <a:t>最远的叶子</a:t>
            </a:r>
            <a:r>
              <a:rPr lang="en-US" altLang="zh-CN">
                <a:solidFill>
                  <a:schemeClr val="bg1"/>
                </a:solidFill>
                <a:latin typeface="Consolas" charset="0"/>
                <a:ea typeface="微软雅黑" charset="0"/>
              </a:rPr>
              <a:t>B</a:t>
            </a:r>
            <a:r>
              <a:rPr lang="zh-CN" altLang="en-US">
                <a:solidFill>
                  <a:schemeClr val="bg1"/>
                </a:solidFill>
                <a:latin typeface="Consolas" charset="0"/>
                <a:ea typeface="微软雅黑" charset="0"/>
              </a:rPr>
              <a:t>。则</a:t>
            </a:r>
            <a:r>
              <a:rPr lang="en-US" altLang="zh-CN">
                <a:solidFill>
                  <a:schemeClr val="bg1"/>
                </a:solidFill>
                <a:latin typeface="Consolas" charset="0"/>
                <a:ea typeface="微软雅黑" charset="0"/>
              </a:rPr>
              <a:t>AB</a:t>
            </a:r>
            <a:r>
              <a:rPr lang="zh-CN" altLang="en-US">
                <a:solidFill>
                  <a:schemeClr val="bg1"/>
                </a:solidFill>
                <a:latin typeface="Consolas" charset="0"/>
                <a:ea typeface="微软雅黑" charset="0"/>
              </a:rPr>
              <a:t>就是一个直径。</a:t>
            </a:r>
            <a:endParaRPr lang="zh-CN" altLang="en-US">
              <a:solidFill>
                <a:schemeClr val="bg1"/>
              </a:solidFill>
              <a:latin typeface="Consolas" charset="0"/>
              <a:ea typeface="微软雅黑" charset="0"/>
            </a:endParaRPr>
          </a:p>
          <a:p>
            <a:pPr lvl="1"/>
            <a:r>
              <a:rPr lang="zh-CN" altLang="en-US">
                <a:solidFill>
                  <a:schemeClr val="bg1"/>
                </a:solidFill>
                <a:latin typeface="Consolas" charset="0"/>
                <a:ea typeface="微软雅黑" charset="0"/>
              </a:rPr>
              <a:t>在这里，为了进行投影，还需要至多</a:t>
            </a:r>
            <a:r>
              <a:rPr lang="en-US" altLang="zh-CN">
                <a:solidFill>
                  <a:schemeClr val="bg1"/>
                </a:solidFill>
                <a:latin typeface="Consolas" charset="0"/>
                <a:ea typeface="微软雅黑" charset="0"/>
              </a:rPr>
              <a:t>N-3</a:t>
            </a:r>
            <a:r>
              <a:rPr lang="zh-CN" altLang="zh-CN">
                <a:solidFill>
                  <a:schemeClr val="bg1"/>
                </a:solidFill>
                <a:latin typeface="Consolas" charset="0"/>
                <a:ea typeface="微软雅黑" charset="0"/>
              </a:rPr>
              <a:t>步来求</a:t>
            </a:r>
            <a:r>
              <a:rPr lang="en-US" altLang="zh-CN">
                <a:solidFill>
                  <a:schemeClr val="bg1"/>
                </a:solidFill>
                <a:latin typeface="Consolas" charset="0"/>
                <a:ea typeface="微软雅黑" charset="0"/>
              </a:rPr>
              <a:t>B</a:t>
            </a:r>
            <a:r>
              <a:rPr lang="zh-CN" altLang="en-US">
                <a:solidFill>
                  <a:schemeClr val="bg1"/>
                </a:solidFill>
                <a:latin typeface="Consolas" charset="0"/>
                <a:ea typeface="微软雅黑" charset="0"/>
              </a:rPr>
              <a:t>到每一个叶子的距离。</a:t>
            </a:r>
            <a:endParaRPr lang="zh-CN" altLang="en-US">
              <a:solidFill>
                <a:schemeClr val="bg1"/>
              </a:solidFill>
              <a:latin typeface="Consolas" charset="0"/>
              <a:ea typeface="微软雅黑" charset="0"/>
            </a:endParaRPr>
          </a:p>
          <a:p>
            <a:r>
              <a:rPr lang="zh-CN" altLang="zh-CN">
                <a:solidFill>
                  <a:schemeClr val="bg1"/>
                </a:solidFill>
                <a:latin typeface="Consolas" charset="0"/>
                <a:ea typeface="微软雅黑" charset="0"/>
              </a:rPr>
              <a:t>讨论：</a:t>
            </a:r>
            <a:r>
              <a:rPr lang="en-US" altLang="zh-CN">
                <a:solidFill>
                  <a:schemeClr val="bg1"/>
                </a:solidFill>
                <a:latin typeface="Consolas" charset="0"/>
                <a:ea typeface="微软雅黑" charset="0"/>
              </a:rPr>
              <a:t>S</a:t>
            </a:r>
            <a:r>
              <a:rPr lang="zh-CN" altLang="en-US">
                <a:solidFill>
                  <a:schemeClr val="bg1"/>
                </a:solidFill>
                <a:latin typeface="Consolas" charset="0"/>
                <a:ea typeface="微软雅黑" charset="0"/>
              </a:rPr>
              <a:t>是否等于</a:t>
            </a:r>
            <a:r>
              <a:rPr lang="en-US" altLang="zh-CN">
                <a:solidFill>
                  <a:schemeClr val="bg1"/>
                </a:solidFill>
                <a:latin typeface="Consolas" charset="0"/>
                <a:ea typeface="微软雅黑" charset="0"/>
              </a:rPr>
              <a:t>B</a:t>
            </a:r>
            <a:r>
              <a:rPr lang="zh-CN" altLang="zh-CN">
                <a:solidFill>
                  <a:schemeClr val="bg1"/>
                </a:solidFill>
                <a:latin typeface="Consolas" charset="0"/>
                <a:ea typeface="微软雅黑" charset="0"/>
              </a:rPr>
              <a:t>。</a:t>
            </a:r>
            <a:endParaRPr lang="zh-CN" altLang="zh-CN">
              <a:solidFill>
                <a:schemeClr val="bg1"/>
              </a:solidFill>
              <a:latin typeface="Consolas" charset="0"/>
              <a:ea typeface="微软雅黑" charset="0"/>
            </a:endParaRPr>
          </a:p>
          <a:p>
            <a:pPr lvl="1"/>
            <a:r>
              <a:rPr lang="en-US" altLang="zh-CN">
                <a:solidFill>
                  <a:schemeClr val="bg1"/>
                </a:solidFill>
                <a:latin typeface="Consolas" charset="0"/>
                <a:ea typeface="微软雅黑" charset="0"/>
              </a:rPr>
              <a:t>S=B</a:t>
            </a:r>
            <a:r>
              <a:rPr lang="zh-CN" altLang="en-US">
                <a:solidFill>
                  <a:schemeClr val="bg1"/>
                </a:solidFill>
                <a:latin typeface="Consolas" charset="0"/>
                <a:ea typeface="微软雅黑" charset="0"/>
              </a:rPr>
              <a:t>。此时记忆化一下，询问次数实际上小于</a:t>
            </a:r>
            <a:r>
              <a:rPr lang="en-US" altLang="zh-CN">
                <a:solidFill>
                  <a:schemeClr val="bg1"/>
                </a:solidFill>
                <a:latin typeface="Consolas" charset="0"/>
                <a:ea typeface="微软雅黑" charset="0"/>
              </a:rPr>
              <a:t>2N</a:t>
            </a:r>
            <a:r>
              <a:rPr lang="zh-CN" altLang="en-US">
                <a:solidFill>
                  <a:schemeClr val="bg1"/>
                </a:solidFill>
                <a:latin typeface="Consolas" charset="0"/>
                <a:ea typeface="微软雅黑" charset="0"/>
              </a:rPr>
              <a:t>。</a:t>
            </a:r>
            <a:endParaRPr lang="zh-CN" altLang="en-US">
              <a:solidFill>
                <a:schemeClr val="bg1"/>
              </a:solidFill>
              <a:latin typeface="Consolas" charset="0"/>
              <a:ea typeface="微软雅黑" charset="0"/>
            </a:endParaRPr>
          </a:p>
          <a:p>
            <a:pPr lvl="1"/>
            <a:r>
              <a:rPr lang="en-US" altLang="zh-CN">
                <a:solidFill>
                  <a:schemeClr val="bg1"/>
                </a:solidFill>
                <a:latin typeface="Consolas" charset="0"/>
                <a:ea typeface="微软雅黑" charset="0"/>
              </a:rPr>
              <a:t>S!=B</a:t>
            </a:r>
            <a:r>
              <a:rPr lang="zh-CN" altLang="zh-CN">
                <a:solidFill>
                  <a:schemeClr val="bg1"/>
                </a:solidFill>
                <a:latin typeface="Consolas" charset="0"/>
                <a:ea typeface="微软雅黑" charset="0"/>
              </a:rPr>
              <a:t>。假设</a:t>
            </a:r>
            <a:r>
              <a:rPr lang="en-US" altLang="zh-CN">
                <a:solidFill>
                  <a:schemeClr val="bg1"/>
                </a:solidFill>
                <a:latin typeface="Consolas" charset="0"/>
                <a:ea typeface="微软雅黑" charset="0"/>
              </a:rPr>
              <a:t>S</a:t>
            </a:r>
            <a:r>
              <a:rPr lang="zh-CN" altLang="en-US">
                <a:solidFill>
                  <a:schemeClr val="bg1"/>
                </a:solidFill>
                <a:latin typeface="Consolas" charset="0"/>
                <a:ea typeface="微软雅黑" charset="0"/>
              </a:rPr>
              <a:t>的投影垂足为</a:t>
            </a:r>
            <a:r>
              <a:rPr lang="en-US" altLang="zh-CN">
                <a:solidFill>
                  <a:schemeClr val="bg1"/>
                </a:solidFill>
                <a:latin typeface="Consolas" charset="0"/>
                <a:ea typeface="微软雅黑" charset="0"/>
              </a:rPr>
              <a:t>G</a:t>
            </a:r>
            <a:r>
              <a:rPr lang="zh-CN" altLang="en-US">
                <a:solidFill>
                  <a:schemeClr val="bg1"/>
                </a:solidFill>
                <a:latin typeface="Consolas" charset="0"/>
                <a:ea typeface="微软雅黑" charset="0"/>
              </a:rPr>
              <a:t>。</a:t>
            </a:r>
            <a:r>
              <a:rPr lang="zh-CN" altLang="zh-CN">
                <a:solidFill>
                  <a:schemeClr val="bg1"/>
                </a:solidFill>
                <a:latin typeface="Consolas" charset="0"/>
                <a:ea typeface="微软雅黑" charset="0"/>
              </a:rPr>
              <a:t>由于</a:t>
            </a:r>
            <a:r>
              <a:rPr lang="en-US" altLang="zh-CN">
                <a:solidFill>
                  <a:schemeClr val="bg1"/>
                </a:solidFill>
                <a:latin typeface="Consolas" charset="0"/>
                <a:ea typeface="微软雅黑" charset="0"/>
              </a:rPr>
              <a:t>A</a:t>
            </a:r>
            <a:r>
              <a:rPr lang="zh-CN" altLang="en-US">
                <a:solidFill>
                  <a:schemeClr val="bg1"/>
                </a:solidFill>
                <a:latin typeface="Consolas" charset="0"/>
                <a:ea typeface="微软雅黑" charset="0"/>
              </a:rPr>
              <a:t>是离</a:t>
            </a:r>
            <a:r>
              <a:rPr lang="en-US" altLang="zh-CN">
                <a:solidFill>
                  <a:schemeClr val="bg1"/>
                </a:solidFill>
                <a:latin typeface="Consolas" charset="0"/>
                <a:ea typeface="微软雅黑" charset="0"/>
              </a:rPr>
              <a:t>S</a:t>
            </a:r>
            <a:r>
              <a:rPr lang="zh-CN" altLang="en-US">
                <a:solidFill>
                  <a:schemeClr val="bg1"/>
                </a:solidFill>
                <a:latin typeface="Consolas" charset="0"/>
                <a:ea typeface="微软雅黑" charset="0"/>
              </a:rPr>
              <a:t>最远的叶子之一，</a:t>
            </a:r>
            <a:r>
              <a:rPr lang="en-US" altLang="zh-CN">
                <a:solidFill>
                  <a:schemeClr val="bg1"/>
                </a:solidFill>
                <a:latin typeface="Consolas" charset="0"/>
                <a:ea typeface="微软雅黑" charset="0"/>
              </a:rPr>
              <a:t>SB≤SA</a:t>
            </a:r>
            <a:r>
              <a:rPr lang="zh-CN" altLang="zh-CN">
                <a:solidFill>
                  <a:schemeClr val="bg1"/>
                </a:solidFill>
                <a:latin typeface="Consolas" charset="0"/>
                <a:ea typeface="微软雅黑" charset="0"/>
              </a:rPr>
              <a:t>。这意味着</a:t>
            </a:r>
            <a:r>
              <a:rPr lang="en-US" altLang="zh-CN">
                <a:solidFill>
                  <a:schemeClr val="bg1"/>
                </a:solidFill>
                <a:latin typeface="Consolas" charset="0"/>
                <a:ea typeface="微软雅黑" charset="0"/>
              </a:rPr>
              <a:t>G</a:t>
            </a:r>
            <a:r>
              <a:rPr lang="zh-CN" altLang="en-US">
                <a:solidFill>
                  <a:schemeClr val="bg1"/>
                </a:solidFill>
                <a:latin typeface="Consolas" charset="0"/>
                <a:ea typeface="微软雅黑" charset="0"/>
              </a:rPr>
              <a:t>在</a:t>
            </a:r>
            <a:r>
              <a:rPr lang="en-US" altLang="zh-CN">
                <a:solidFill>
                  <a:schemeClr val="bg1"/>
                </a:solidFill>
                <a:latin typeface="Consolas" charset="0"/>
                <a:ea typeface="微软雅黑" charset="0"/>
              </a:rPr>
              <a:t>AB</a:t>
            </a:r>
            <a:r>
              <a:rPr lang="zh-CN" altLang="en-US">
                <a:solidFill>
                  <a:schemeClr val="bg1"/>
                </a:solidFill>
                <a:latin typeface="Consolas" charset="0"/>
                <a:ea typeface="微软雅黑" charset="0"/>
              </a:rPr>
              <a:t>的靠近</a:t>
            </a:r>
            <a:r>
              <a:rPr lang="en-US" altLang="zh-CN">
                <a:solidFill>
                  <a:schemeClr val="bg1"/>
                </a:solidFill>
                <a:latin typeface="Consolas" charset="0"/>
                <a:ea typeface="微软雅黑" charset="0"/>
              </a:rPr>
              <a:t>B</a:t>
            </a:r>
            <a:r>
              <a:rPr lang="zh-CN" altLang="en-US">
                <a:solidFill>
                  <a:schemeClr val="bg1"/>
                </a:solidFill>
                <a:latin typeface="Consolas" charset="0"/>
                <a:ea typeface="微软雅黑" charset="0"/>
              </a:rPr>
              <a:t>的一半。</a:t>
            </a:r>
            <a:endParaRPr lang="zh-CN" altLang="en-US">
              <a:solidFill>
                <a:schemeClr val="bg1"/>
              </a:solidFill>
              <a:latin typeface="Consolas" charset="0"/>
              <a:ea typeface="微软雅黑" charset="0"/>
            </a:endParaRPr>
          </a:p>
          <a:p>
            <a:pPr lvl="2"/>
            <a:r>
              <a:rPr lang="zh-CN" altLang="en-US">
                <a:solidFill>
                  <a:schemeClr val="tx1"/>
                </a:solidFill>
                <a:latin typeface="Consolas" charset="0"/>
                <a:ea typeface="微软雅黑" charset="0"/>
              </a:rPr>
              <a:t>推论：中心不可能落在</a:t>
            </a:r>
            <a:r>
              <a:rPr lang="en-US" altLang="zh-CN">
                <a:solidFill>
                  <a:schemeClr val="tx1"/>
                </a:solidFill>
                <a:latin typeface="Consolas" charset="0"/>
                <a:ea typeface="微软雅黑" charset="0"/>
              </a:rPr>
              <a:t>(G,B]</a:t>
            </a:r>
            <a:r>
              <a:rPr lang="zh-CN" altLang="en-US">
                <a:solidFill>
                  <a:schemeClr val="tx1"/>
                </a:solidFill>
                <a:latin typeface="Consolas" charset="0"/>
                <a:ea typeface="微软雅黑" charset="0"/>
              </a:rPr>
              <a:t>上。</a:t>
            </a:r>
            <a:endParaRPr lang="zh-CN" altLang="en-US">
              <a:solidFill>
                <a:schemeClr val="tx1"/>
              </a:solidFill>
              <a:latin typeface="Consolas" charset="0"/>
              <a:ea typeface="微软雅黑" charset="0"/>
            </a:endParaRPr>
          </a:p>
          <a:p>
            <a:pPr lvl="2"/>
            <a:r>
              <a:rPr lang="zh-CN" altLang="en-US">
                <a:solidFill>
                  <a:schemeClr val="bg1"/>
                </a:solidFill>
                <a:latin typeface="Consolas" charset="0"/>
                <a:ea typeface="微软雅黑" charset="0"/>
              </a:rPr>
              <a:t>证明：</a:t>
            </a:r>
            <a:r>
              <a:rPr lang="en-US" altLang="zh-CN">
                <a:solidFill>
                  <a:schemeClr val="bg1"/>
                </a:solidFill>
                <a:latin typeface="Consolas" charset="0"/>
                <a:ea typeface="微软雅黑" charset="0"/>
              </a:rPr>
              <a:t>G</a:t>
            </a:r>
            <a:r>
              <a:rPr lang="zh-CN" altLang="en-US">
                <a:solidFill>
                  <a:schemeClr val="bg1"/>
                </a:solidFill>
                <a:latin typeface="Consolas" charset="0"/>
                <a:ea typeface="微软雅黑" charset="0"/>
              </a:rPr>
              <a:t>比</a:t>
            </a:r>
            <a:r>
              <a:rPr lang="en-US">
                <a:solidFill>
                  <a:schemeClr val="bg1"/>
                </a:solidFill>
                <a:latin typeface="Consolas" charset="0"/>
                <a:ea typeface="微软雅黑" charset="0"/>
              </a:rPr>
              <a:t>(G,B]</a:t>
            </a:r>
            <a:r>
              <a:rPr lang="zh-CN" altLang="en-US">
                <a:solidFill>
                  <a:schemeClr val="bg1"/>
                </a:solidFill>
                <a:latin typeface="Consolas" charset="0"/>
                <a:ea typeface="微软雅黑" charset="0"/>
              </a:rPr>
              <a:t>上的每一个点都更靠近半直径位置。</a:t>
            </a:r>
            <a:endParaRPr lang="zh-CN" altLang="en-US">
              <a:solidFill>
                <a:schemeClr val="bg1"/>
              </a:solidFill>
              <a:latin typeface="Consolas" charset="0"/>
              <a:ea typeface="微软雅黑"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bg1"/>
                </a:solidFill>
                <a:latin typeface="Consolas" charset="0"/>
                <a:ea typeface="微软雅黑" charset="0"/>
              </a:rPr>
              <a:t>Towns</a:t>
            </a:r>
            <a:r>
              <a:rPr lang="zh-CN" altLang="zh-CN">
                <a:solidFill>
                  <a:schemeClr val="bg1"/>
                </a:solidFill>
                <a:latin typeface="Consolas" charset="0"/>
                <a:ea typeface="微软雅黑" charset="0"/>
              </a:rPr>
              <a:t> </a:t>
            </a:r>
            <a:r>
              <a:rPr lang="en-US" altLang="zh-CN">
                <a:solidFill>
                  <a:schemeClr val="bg1"/>
                </a:solidFill>
                <a:latin typeface="Consolas" charset="0"/>
                <a:ea typeface="微软雅黑" charset="0"/>
              </a:rPr>
              <a:t>- Optimize</a:t>
            </a:r>
            <a:r>
              <a:rPr lang="zh-CN" altLang="zh-CN">
                <a:solidFill>
                  <a:schemeClr val="bg1"/>
                </a:solidFill>
                <a:latin typeface="Consolas" charset="0"/>
                <a:ea typeface="微软雅黑" charset="0"/>
              </a:rPr>
              <a:t> </a:t>
            </a:r>
            <a:r>
              <a:rPr lang="en-US" altLang="zh-CN">
                <a:solidFill>
                  <a:schemeClr val="bg1"/>
                </a:solidFill>
                <a:latin typeface="Consolas" charset="0"/>
                <a:ea typeface="微软雅黑" charset="0"/>
              </a:rPr>
              <a:t>Part 1 to 2N</a:t>
            </a:r>
            <a:endParaRPr lang="en-US" altLang="zh-CN">
              <a:solidFill>
                <a:schemeClr val="bg1"/>
              </a:solidFill>
              <a:latin typeface="Consolas" charset="0"/>
              <a:ea typeface="微软雅黑" charset="0"/>
            </a:endParaRPr>
          </a:p>
        </p:txBody>
      </p:sp>
      <p:sp>
        <p:nvSpPr>
          <p:cNvPr id="3" name="内容占位符 2"/>
          <p:cNvSpPr>
            <a:spLocks noGrp="1"/>
          </p:cNvSpPr>
          <p:nvPr>
            <p:ph idx="1"/>
          </p:nvPr>
        </p:nvSpPr>
        <p:spPr/>
        <p:txBody>
          <a:bodyPr>
            <a:normAutofit/>
          </a:bodyPr>
          <a:p>
            <a:r>
              <a:rPr lang="zh-CN" altLang="en-US">
                <a:solidFill>
                  <a:schemeClr val="tx1"/>
                </a:solidFill>
                <a:latin typeface="Consolas" charset="0"/>
                <a:ea typeface="微软雅黑" charset="0"/>
              </a:rPr>
              <a:t>推论：中心不可能落在</a:t>
            </a:r>
            <a:r>
              <a:rPr lang="en-US" altLang="zh-CN">
                <a:solidFill>
                  <a:schemeClr val="tx1"/>
                </a:solidFill>
                <a:latin typeface="Consolas" charset="0"/>
                <a:ea typeface="微软雅黑" charset="0"/>
              </a:rPr>
              <a:t>(G</a:t>
            </a:r>
            <a:r>
              <a:rPr lang="en-US">
                <a:solidFill>
                  <a:schemeClr val="tx1"/>
                </a:solidFill>
                <a:latin typeface="Consolas" charset="0"/>
                <a:ea typeface="微软雅黑" charset="0"/>
              </a:rPr>
              <a:t>,B]</a:t>
            </a:r>
            <a:r>
              <a:rPr lang="zh-CN" altLang="en-US">
                <a:solidFill>
                  <a:schemeClr val="tx1"/>
                </a:solidFill>
                <a:latin typeface="Consolas" charset="0"/>
                <a:ea typeface="微软雅黑" charset="0"/>
              </a:rPr>
              <a:t>上。</a:t>
            </a:r>
            <a:endParaRPr lang="zh-CN" altLang="en-US">
              <a:solidFill>
                <a:schemeClr val="tx1"/>
              </a:solidFill>
              <a:latin typeface="Consolas" charset="0"/>
              <a:ea typeface="微软雅黑" charset="0"/>
            </a:endParaRPr>
          </a:p>
          <a:p>
            <a:pPr lvl="0"/>
            <a:r>
              <a:rPr lang="zh-CN" altLang="en-US">
                <a:solidFill>
                  <a:schemeClr val="bg1"/>
                </a:solidFill>
                <a:latin typeface="Consolas" charset="0"/>
                <a:ea typeface="微软雅黑" charset="0"/>
              </a:rPr>
              <a:t>这说明我们不关心</a:t>
            </a:r>
            <a:r>
              <a:rPr lang="en-US" altLang="zh-CN">
                <a:solidFill>
                  <a:schemeClr val="bg1"/>
                </a:solidFill>
                <a:latin typeface="Consolas" charset="0"/>
                <a:ea typeface="微软雅黑" charset="0"/>
              </a:rPr>
              <a:t>(G,B]</a:t>
            </a:r>
            <a:r>
              <a:rPr lang="zh-CN" altLang="zh-CN">
                <a:solidFill>
                  <a:schemeClr val="bg1"/>
                </a:solidFill>
                <a:latin typeface="Consolas" charset="0"/>
                <a:ea typeface="微软雅黑" charset="0"/>
              </a:rPr>
              <a:t>部分的内部结构，我们只关心</a:t>
            </a:r>
            <a:r>
              <a:rPr lang="en-US" altLang="zh-CN">
                <a:solidFill>
                  <a:schemeClr val="bg1"/>
                </a:solidFill>
                <a:latin typeface="Consolas" charset="0"/>
                <a:ea typeface="微软雅黑" charset="0"/>
              </a:rPr>
              <a:t>[A,G]</a:t>
            </a:r>
            <a:r>
              <a:rPr lang="zh-CN" altLang="en-US">
                <a:solidFill>
                  <a:schemeClr val="bg1"/>
                </a:solidFill>
                <a:latin typeface="Consolas" charset="0"/>
                <a:ea typeface="微软雅黑" charset="0"/>
              </a:rPr>
              <a:t>。</a:t>
            </a:r>
            <a:endParaRPr lang="zh-CN" altLang="en-US">
              <a:solidFill>
                <a:schemeClr val="bg1"/>
              </a:solidFill>
              <a:latin typeface="Consolas" charset="0"/>
              <a:ea typeface="微软雅黑" charset="0"/>
            </a:endParaRPr>
          </a:p>
          <a:p>
            <a:pPr lvl="0"/>
            <a:r>
              <a:rPr lang="zh-CN" altLang="en-US">
                <a:solidFill>
                  <a:schemeClr val="bg1"/>
                </a:solidFill>
                <a:latin typeface="Consolas" charset="0"/>
                <a:ea typeface="微软雅黑" charset="0"/>
              </a:rPr>
              <a:t>考察</a:t>
            </a:r>
            <a:r>
              <a:rPr lang="en-US" altLang="zh-CN">
                <a:solidFill>
                  <a:schemeClr val="bg1"/>
                </a:solidFill>
                <a:latin typeface="Consolas" charset="0"/>
                <a:ea typeface="微软雅黑" charset="0"/>
              </a:rPr>
              <a:t>[A,G]</a:t>
            </a:r>
            <a:r>
              <a:rPr lang="zh-CN" altLang="en-US">
                <a:solidFill>
                  <a:schemeClr val="bg1"/>
                </a:solidFill>
                <a:latin typeface="Consolas" charset="0"/>
                <a:ea typeface="微软雅黑" charset="0"/>
              </a:rPr>
              <a:t>部分的性质？</a:t>
            </a:r>
            <a:endParaRPr lang="zh-CN" altLang="en-US">
              <a:solidFill>
                <a:schemeClr val="bg1"/>
              </a:solidFill>
              <a:latin typeface="Consolas" charset="0"/>
              <a:ea typeface="微软雅黑" charset="0"/>
            </a:endParaRPr>
          </a:p>
          <a:p>
            <a:pPr lvl="1"/>
            <a:r>
              <a:rPr lang="zh-CN" altLang="en-US">
                <a:solidFill>
                  <a:schemeClr val="tx1"/>
                </a:solidFill>
                <a:latin typeface="Consolas" charset="0"/>
                <a:ea typeface="微软雅黑" charset="0"/>
              </a:rPr>
              <a:t>在</a:t>
            </a:r>
            <a:r>
              <a:rPr lang="en-US" altLang="zh-CN">
                <a:solidFill>
                  <a:schemeClr val="tx1"/>
                </a:solidFill>
                <a:latin typeface="Consolas" charset="0"/>
                <a:ea typeface="微软雅黑" charset="0"/>
              </a:rPr>
              <a:t>AB</a:t>
            </a:r>
            <a:r>
              <a:rPr lang="zh-CN" altLang="zh-CN">
                <a:solidFill>
                  <a:schemeClr val="tx1"/>
                </a:solidFill>
                <a:latin typeface="Consolas" charset="0"/>
                <a:ea typeface="微软雅黑" charset="0"/>
              </a:rPr>
              <a:t>上的投影垂足落在</a:t>
            </a:r>
            <a:r>
              <a:rPr lang="en-US" altLang="zh-CN">
                <a:solidFill>
                  <a:schemeClr val="tx1"/>
                </a:solidFill>
                <a:latin typeface="Consolas" charset="0"/>
                <a:ea typeface="微软雅黑" charset="0"/>
              </a:rPr>
              <a:t>[A,G)</a:t>
            </a:r>
            <a:r>
              <a:rPr lang="zh-CN" altLang="zh-CN">
                <a:solidFill>
                  <a:schemeClr val="tx1"/>
                </a:solidFill>
                <a:latin typeface="Consolas" charset="0"/>
                <a:ea typeface="微软雅黑" charset="0"/>
              </a:rPr>
              <a:t>的叶子，将其投影到</a:t>
            </a:r>
            <a:r>
              <a:rPr lang="en-US" altLang="zh-CN">
                <a:solidFill>
                  <a:schemeClr val="tx1"/>
                </a:solidFill>
                <a:latin typeface="Consolas" charset="0"/>
                <a:ea typeface="微软雅黑" charset="0"/>
              </a:rPr>
              <a:t>AS</a:t>
            </a:r>
            <a:r>
              <a:rPr lang="zh-CN" altLang="zh-CN">
                <a:solidFill>
                  <a:schemeClr val="tx1"/>
                </a:solidFill>
                <a:latin typeface="Consolas" charset="0"/>
                <a:ea typeface="微软雅黑" charset="0"/>
              </a:rPr>
              <a:t>上后垂足不变。</a:t>
            </a:r>
            <a:endParaRPr lang="zh-CN" altLang="zh-CN">
              <a:solidFill>
                <a:schemeClr val="tx1"/>
              </a:solidFill>
              <a:latin typeface="Consolas" charset="0"/>
              <a:ea typeface="微软雅黑" charset="0"/>
            </a:endParaRPr>
          </a:p>
          <a:p>
            <a:pPr lvl="1"/>
            <a:r>
              <a:rPr lang="zh-CN" altLang="zh-CN">
                <a:solidFill>
                  <a:schemeClr val="bg1"/>
                </a:solidFill>
                <a:latin typeface="Consolas" charset="0"/>
                <a:ea typeface="微软雅黑" charset="0"/>
              </a:rPr>
              <a:t>在</a:t>
            </a:r>
            <a:r>
              <a:rPr lang="en-US" altLang="zh-CN">
                <a:solidFill>
                  <a:schemeClr val="bg1"/>
                </a:solidFill>
                <a:latin typeface="Consolas" charset="0"/>
                <a:ea typeface="微软雅黑" charset="0"/>
              </a:rPr>
              <a:t>AB</a:t>
            </a:r>
            <a:r>
              <a:rPr lang="zh-CN" altLang="zh-CN">
                <a:solidFill>
                  <a:schemeClr val="bg1"/>
                </a:solidFill>
                <a:latin typeface="Consolas" charset="0"/>
                <a:ea typeface="微软雅黑" charset="0"/>
              </a:rPr>
              <a:t>上的投影垂足落在</a:t>
            </a:r>
            <a:r>
              <a:rPr lang="en-US" altLang="zh-CN">
                <a:solidFill>
                  <a:schemeClr val="bg1"/>
                </a:solidFill>
                <a:latin typeface="Consolas" charset="0"/>
                <a:ea typeface="微软雅黑" charset="0"/>
              </a:rPr>
              <a:t>G</a:t>
            </a:r>
            <a:r>
              <a:rPr lang="zh-CN" altLang="en-US">
                <a:solidFill>
                  <a:schemeClr val="bg1"/>
                </a:solidFill>
                <a:latin typeface="Consolas" charset="0"/>
                <a:ea typeface="微软雅黑" charset="0"/>
              </a:rPr>
              <a:t>的叶子，将其投影到</a:t>
            </a:r>
            <a:r>
              <a:rPr lang="en-US" altLang="zh-CN">
                <a:solidFill>
                  <a:schemeClr val="bg1"/>
                </a:solidFill>
                <a:latin typeface="Consolas" charset="0"/>
                <a:ea typeface="微软雅黑" charset="0"/>
              </a:rPr>
              <a:t>AS</a:t>
            </a:r>
            <a:r>
              <a:rPr lang="zh-CN" altLang="en-US">
                <a:solidFill>
                  <a:schemeClr val="bg1"/>
                </a:solidFill>
                <a:latin typeface="Consolas" charset="0"/>
                <a:ea typeface="微软雅黑" charset="0"/>
              </a:rPr>
              <a:t>上后垂足在</a:t>
            </a:r>
            <a:r>
              <a:rPr lang="en-US" altLang="zh-CN">
                <a:solidFill>
                  <a:schemeClr val="bg1"/>
                </a:solidFill>
                <a:latin typeface="Consolas" charset="0"/>
                <a:ea typeface="微软雅黑" charset="0"/>
              </a:rPr>
              <a:t>[G,S]</a:t>
            </a:r>
            <a:r>
              <a:rPr lang="zh-CN" altLang="zh-CN">
                <a:solidFill>
                  <a:schemeClr val="bg1"/>
                </a:solidFill>
                <a:latin typeface="Consolas" charset="0"/>
                <a:ea typeface="微软雅黑" charset="0"/>
              </a:rPr>
              <a:t>。</a:t>
            </a:r>
            <a:endParaRPr lang="zh-CN" altLang="zh-CN">
              <a:solidFill>
                <a:schemeClr val="bg1"/>
              </a:solidFill>
              <a:latin typeface="Consolas" charset="0"/>
              <a:ea typeface="微软雅黑" charset="0"/>
            </a:endParaRPr>
          </a:p>
          <a:p>
            <a:pPr lvl="1"/>
            <a:r>
              <a:rPr lang="zh-CN" altLang="zh-CN">
                <a:solidFill>
                  <a:schemeClr val="bg1"/>
                </a:solidFill>
                <a:latin typeface="Consolas" charset="0"/>
                <a:ea typeface="微软雅黑" charset="0"/>
              </a:rPr>
              <a:t>在</a:t>
            </a:r>
            <a:r>
              <a:rPr lang="en-US" altLang="zh-CN">
                <a:solidFill>
                  <a:schemeClr val="bg1"/>
                </a:solidFill>
                <a:latin typeface="Consolas" charset="0"/>
                <a:ea typeface="微软雅黑" charset="0"/>
              </a:rPr>
              <a:t>AB</a:t>
            </a:r>
            <a:r>
              <a:rPr lang="zh-CN" altLang="en-US">
                <a:solidFill>
                  <a:schemeClr val="bg1"/>
                </a:solidFill>
                <a:latin typeface="Consolas" charset="0"/>
                <a:ea typeface="微软雅黑" charset="0"/>
              </a:rPr>
              <a:t>上的投影垂足落在</a:t>
            </a:r>
            <a:r>
              <a:rPr lang="en-US" altLang="zh-CN">
                <a:solidFill>
                  <a:schemeClr val="bg1"/>
                </a:solidFill>
                <a:latin typeface="Consolas" charset="0"/>
                <a:ea typeface="微软雅黑" charset="0"/>
              </a:rPr>
              <a:t>(G,B]</a:t>
            </a:r>
            <a:r>
              <a:rPr lang="zh-CN" altLang="zh-CN">
                <a:solidFill>
                  <a:schemeClr val="bg1"/>
                </a:solidFill>
                <a:latin typeface="Consolas" charset="0"/>
                <a:ea typeface="微软雅黑" charset="0"/>
              </a:rPr>
              <a:t>的叶子，将其投影在</a:t>
            </a:r>
            <a:r>
              <a:rPr lang="en-US" altLang="zh-CN">
                <a:solidFill>
                  <a:schemeClr val="bg1"/>
                </a:solidFill>
                <a:latin typeface="Consolas" charset="0"/>
                <a:ea typeface="微软雅黑" charset="0"/>
              </a:rPr>
              <a:t>AS</a:t>
            </a:r>
            <a:r>
              <a:rPr lang="zh-CN" altLang="zh-CN">
                <a:solidFill>
                  <a:schemeClr val="bg1"/>
                </a:solidFill>
                <a:latin typeface="Consolas" charset="0"/>
                <a:ea typeface="微软雅黑" charset="0"/>
              </a:rPr>
              <a:t>上后垂足在</a:t>
            </a:r>
            <a:r>
              <a:rPr lang="en-US" altLang="zh-CN">
                <a:solidFill>
                  <a:schemeClr val="bg1"/>
                </a:solidFill>
                <a:latin typeface="Consolas" charset="0"/>
                <a:ea typeface="微软雅黑" charset="0"/>
              </a:rPr>
              <a:t>G</a:t>
            </a:r>
            <a:r>
              <a:rPr lang="zh-CN" altLang="en-US">
                <a:solidFill>
                  <a:schemeClr val="bg1"/>
                </a:solidFill>
                <a:latin typeface="Consolas" charset="0"/>
                <a:ea typeface="微软雅黑" charset="0"/>
              </a:rPr>
              <a:t>。</a:t>
            </a:r>
            <a:endParaRPr lang="zh-CN" altLang="en-US">
              <a:solidFill>
                <a:schemeClr val="bg1"/>
              </a:solidFill>
              <a:latin typeface="Consolas" charset="0"/>
              <a:ea typeface="微软雅黑" charset="0"/>
            </a:endParaRPr>
          </a:p>
          <a:p>
            <a:pPr lvl="0"/>
            <a:r>
              <a:rPr lang="zh-CN" altLang="en-US">
                <a:solidFill>
                  <a:schemeClr val="bg1"/>
                </a:solidFill>
                <a:latin typeface="Consolas" charset="0"/>
                <a:ea typeface="微软雅黑" charset="0"/>
              </a:rPr>
              <a:t>也就是说，只需要将任何叶子在</a:t>
            </a:r>
            <a:r>
              <a:rPr lang="en-US" altLang="zh-CN">
                <a:solidFill>
                  <a:schemeClr val="bg1"/>
                </a:solidFill>
                <a:latin typeface="Consolas" charset="0"/>
                <a:ea typeface="微软雅黑" charset="0"/>
              </a:rPr>
              <a:t>AS</a:t>
            </a:r>
            <a:r>
              <a:rPr lang="zh-CN" altLang="en-US">
                <a:solidFill>
                  <a:schemeClr val="bg1"/>
                </a:solidFill>
                <a:latin typeface="Consolas" charset="0"/>
                <a:ea typeface="微软雅黑" charset="0"/>
              </a:rPr>
              <a:t>上垂足坐标与</a:t>
            </a:r>
            <a:r>
              <a:rPr lang="en-US" altLang="zh-CN">
                <a:solidFill>
                  <a:schemeClr val="bg1"/>
                </a:solidFill>
                <a:latin typeface="Consolas" charset="0"/>
                <a:ea typeface="微软雅黑" charset="0"/>
              </a:rPr>
              <a:t>B</a:t>
            </a:r>
            <a:r>
              <a:rPr lang="zh-CN" altLang="en-US">
                <a:solidFill>
                  <a:schemeClr val="bg1"/>
                </a:solidFill>
                <a:latin typeface="Consolas" charset="0"/>
                <a:ea typeface="微软雅黑" charset="0"/>
              </a:rPr>
              <a:t>在</a:t>
            </a:r>
            <a:r>
              <a:rPr lang="en-US" altLang="zh-CN">
                <a:solidFill>
                  <a:schemeClr val="bg1"/>
                </a:solidFill>
                <a:latin typeface="Consolas" charset="0"/>
                <a:ea typeface="微软雅黑" charset="0"/>
              </a:rPr>
              <a:t>AS</a:t>
            </a:r>
            <a:r>
              <a:rPr lang="zh-CN" altLang="en-US">
                <a:solidFill>
                  <a:schemeClr val="bg1"/>
                </a:solidFill>
                <a:latin typeface="Consolas" charset="0"/>
                <a:ea typeface="微软雅黑" charset="0"/>
              </a:rPr>
              <a:t>上的垂足（也就是</a:t>
            </a:r>
            <a:r>
              <a:rPr lang="en-US" altLang="zh-CN">
                <a:solidFill>
                  <a:schemeClr val="bg1"/>
                </a:solidFill>
                <a:latin typeface="Consolas" charset="0"/>
                <a:ea typeface="微软雅黑" charset="0"/>
              </a:rPr>
              <a:t>G</a:t>
            </a:r>
            <a:r>
              <a:rPr lang="zh-CN" altLang="en-US">
                <a:solidFill>
                  <a:schemeClr val="bg1"/>
                </a:solidFill>
                <a:latin typeface="Consolas" charset="0"/>
                <a:ea typeface="微软雅黑" charset="0"/>
              </a:rPr>
              <a:t>）取个最值就能得到和原信息等效的信息。</a:t>
            </a:r>
            <a:endParaRPr lang="zh-CN" altLang="en-US">
              <a:solidFill>
                <a:schemeClr val="bg1"/>
              </a:solidFill>
              <a:latin typeface="Consolas" charset="0"/>
              <a:ea typeface="微软雅黑" charset="0"/>
            </a:endParaRPr>
          </a:p>
          <a:p>
            <a:pPr lvl="0"/>
            <a:endParaRPr lang="zh-CN" altLang="en-US">
              <a:solidFill>
                <a:schemeClr val="bg1"/>
              </a:solidFill>
              <a:latin typeface="Consolas" charset="0"/>
              <a:ea typeface="微软雅黑"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bg1"/>
                </a:solidFill>
                <a:latin typeface="Consolas" charset="0"/>
                <a:ea typeface="微软雅黑" charset="0"/>
              </a:rPr>
              <a:t>Towns</a:t>
            </a:r>
            <a:r>
              <a:rPr lang="zh-CN" altLang="zh-CN">
                <a:solidFill>
                  <a:schemeClr val="bg1"/>
                </a:solidFill>
                <a:latin typeface="Consolas" charset="0"/>
                <a:ea typeface="微软雅黑" charset="0"/>
              </a:rPr>
              <a:t> </a:t>
            </a:r>
            <a:r>
              <a:rPr lang="en-US" altLang="zh-CN">
                <a:solidFill>
                  <a:schemeClr val="bg1"/>
                </a:solidFill>
                <a:latin typeface="Consolas" charset="0"/>
                <a:ea typeface="微软雅黑" charset="0"/>
              </a:rPr>
              <a:t>- Optimize</a:t>
            </a:r>
            <a:r>
              <a:rPr lang="zh-CN" altLang="zh-CN">
                <a:solidFill>
                  <a:schemeClr val="bg1"/>
                </a:solidFill>
                <a:latin typeface="Consolas" charset="0"/>
                <a:ea typeface="微软雅黑" charset="0"/>
              </a:rPr>
              <a:t> </a:t>
            </a:r>
            <a:r>
              <a:rPr lang="en-US" altLang="zh-CN">
                <a:solidFill>
                  <a:schemeClr val="bg1"/>
                </a:solidFill>
                <a:latin typeface="Consolas" charset="0"/>
                <a:ea typeface="微软雅黑" charset="0"/>
              </a:rPr>
              <a:t>Part 1 to 2N</a:t>
            </a:r>
            <a:endParaRPr lang="en-US" altLang="zh-CN">
              <a:solidFill>
                <a:schemeClr val="bg1"/>
              </a:solidFill>
              <a:latin typeface="Consolas" charset="0"/>
              <a:ea typeface="微软雅黑" charset="0"/>
            </a:endParaRPr>
          </a:p>
        </p:txBody>
      </p:sp>
      <p:sp>
        <p:nvSpPr>
          <p:cNvPr id="3" name="内容占位符 2"/>
          <p:cNvSpPr>
            <a:spLocks noGrp="1"/>
          </p:cNvSpPr>
          <p:nvPr>
            <p:ph idx="1"/>
          </p:nvPr>
        </p:nvSpPr>
        <p:spPr>
          <a:xfrm>
            <a:off x="838200" y="1835785"/>
            <a:ext cx="10515600" cy="4351338"/>
          </a:xfrm>
        </p:spPr>
        <p:txBody>
          <a:bodyPr>
            <a:normAutofit/>
          </a:bodyPr>
          <a:p>
            <a:r>
              <a:rPr lang="zh-CN" altLang="en-US">
                <a:solidFill>
                  <a:schemeClr val="bg1"/>
                </a:solidFill>
                <a:latin typeface="Consolas" charset="0"/>
                <a:ea typeface="微软雅黑" charset="0"/>
              </a:rPr>
              <a:t>而在用来求直径的</a:t>
            </a:r>
            <a:r>
              <a:rPr lang="en-US" altLang="zh-CN">
                <a:solidFill>
                  <a:schemeClr val="bg1"/>
                </a:solidFill>
                <a:latin typeface="Consolas" charset="0"/>
                <a:ea typeface="微软雅黑" charset="0"/>
              </a:rPr>
              <a:t>2N-3</a:t>
            </a:r>
            <a:r>
              <a:rPr lang="zh-CN" altLang="en-US">
                <a:solidFill>
                  <a:schemeClr val="bg1"/>
                </a:solidFill>
                <a:latin typeface="Consolas" charset="0"/>
                <a:ea typeface="微软雅黑" charset="0"/>
              </a:rPr>
              <a:t>个运算结束的时候，我们就已经得到了</a:t>
            </a:r>
            <a:r>
              <a:rPr lang="en-US" altLang="zh-CN">
                <a:solidFill>
                  <a:schemeClr val="bg1"/>
                </a:solidFill>
                <a:latin typeface="Consolas" charset="0"/>
                <a:ea typeface="微软雅黑" charset="0"/>
              </a:rPr>
              <a:t>A</a:t>
            </a:r>
            <a:r>
              <a:rPr lang="zh-CN" altLang="zh-CN">
                <a:solidFill>
                  <a:schemeClr val="bg1"/>
                </a:solidFill>
                <a:latin typeface="Consolas" charset="0"/>
                <a:ea typeface="微软雅黑" charset="0"/>
              </a:rPr>
              <a:t>与</a:t>
            </a:r>
            <a:r>
              <a:rPr lang="en-US" altLang="zh-CN">
                <a:solidFill>
                  <a:schemeClr val="bg1"/>
                </a:solidFill>
                <a:latin typeface="Consolas" charset="0"/>
                <a:ea typeface="微软雅黑" charset="0"/>
              </a:rPr>
              <a:t>S</a:t>
            </a:r>
            <a:r>
              <a:rPr lang="zh-CN" altLang="en-US">
                <a:solidFill>
                  <a:schemeClr val="bg1"/>
                </a:solidFill>
                <a:latin typeface="Consolas" charset="0"/>
                <a:ea typeface="微软雅黑" charset="0"/>
              </a:rPr>
              <a:t>到每个点的距离，这使得我们可以计算每个叶子到</a:t>
            </a:r>
            <a:r>
              <a:rPr lang="en-US" altLang="zh-CN">
                <a:solidFill>
                  <a:schemeClr val="bg1"/>
                </a:solidFill>
                <a:latin typeface="Consolas" charset="0"/>
                <a:ea typeface="微软雅黑" charset="0"/>
              </a:rPr>
              <a:t>AS</a:t>
            </a:r>
            <a:r>
              <a:rPr lang="zh-CN" altLang="en-US">
                <a:solidFill>
                  <a:schemeClr val="bg1"/>
                </a:solidFill>
                <a:latin typeface="Consolas" charset="0"/>
                <a:ea typeface="微软雅黑" charset="0"/>
              </a:rPr>
              <a:t>的投影垂足和距离。</a:t>
            </a:r>
            <a:endParaRPr lang="zh-CN" altLang="en-US">
              <a:solidFill>
                <a:schemeClr val="bg1"/>
              </a:solidFill>
              <a:latin typeface="Consolas" charset="0"/>
              <a:ea typeface="微软雅黑" charset="0"/>
            </a:endParaRPr>
          </a:p>
          <a:p>
            <a:r>
              <a:rPr lang="zh-CN" altLang="en-US">
                <a:solidFill>
                  <a:schemeClr val="bg1"/>
                </a:solidFill>
                <a:latin typeface="Consolas" charset="0"/>
                <a:ea typeface="微软雅黑" charset="0"/>
              </a:rPr>
              <a:t>随便换算一下就能得到每个叶子到</a:t>
            </a:r>
            <a:r>
              <a:rPr lang="en-US" altLang="zh-CN">
                <a:solidFill>
                  <a:schemeClr val="bg1"/>
                </a:solidFill>
                <a:latin typeface="Consolas" charset="0"/>
                <a:ea typeface="微软雅黑" charset="0"/>
              </a:rPr>
              <a:t>AB</a:t>
            </a:r>
            <a:r>
              <a:rPr lang="zh-CN" altLang="en-US">
                <a:solidFill>
                  <a:schemeClr val="bg1"/>
                </a:solidFill>
                <a:latin typeface="Consolas" charset="0"/>
                <a:ea typeface="微软雅黑" charset="0"/>
              </a:rPr>
              <a:t>的投影和距离。更准确的说，这样计算出的是到如下图中</a:t>
            </a:r>
            <a:r>
              <a:rPr lang="en-US" altLang="zh-CN">
                <a:solidFill>
                  <a:schemeClr val="bg1"/>
                </a:solidFill>
                <a:latin typeface="Consolas" charset="0"/>
                <a:ea typeface="微软雅黑" charset="0"/>
              </a:rPr>
              <a:t>A</a:t>
            </a:r>
            <a:r>
              <a:rPr lang="zh-CN" altLang="en-US">
                <a:solidFill>
                  <a:schemeClr val="bg1"/>
                </a:solidFill>
                <a:latin typeface="Consolas" charset="0"/>
                <a:ea typeface="微软雅黑" charset="0"/>
              </a:rPr>
              <a:t>到灰色</a:t>
            </a:r>
            <a:r>
              <a:rPr lang="en-US" altLang="zh-CN">
                <a:solidFill>
                  <a:schemeClr val="bg1"/>
                </a:solidFill>
                <a:latin typeface="Consolas" charset="0"/>
                <a:ea typeface="微软雅黑" charset="0"/>
              </a:rPr>
              <a:t>B</a:t>
            </a:r>
            <a:r>
              <a:rPr lang="zh-CN" altLang="en-US">
                <a:solidFill>
                  <a:schemeClr val="bg1"/>
                </a:solidFill>
                <a:latin typeface="Consolas" charset="0"/>
                <a:ea typeface="微软雅黑" charset="0"/>
              </a:rPr>
              <a:t>的路径的投影和距离。</a:t>
            </a:r>
            <a:endParaRPr lang="zh-CN" altLang="en-US">
              <a:solidFill>
                <a:schemeClr val="bg1"/>
              </a:solidFill>
              <a:latin typeface="Consolas" charset="0"/>
              <a:ea typeface="微软雅黑" charset="0"/>
            </a:endParaRPr>
          </a:p>
        </p:txBody>
      </p:sp>
      <p:pic>
        <p:nvPicPr>
          <p:cNvPr id="5" name="内容占位符 4" descr="a"/>
          <p:cNvPicPr>
            <a:picLocks noChangeAspect="1"/>
          </p:cNvPicPr>
          <p:nvPr/>
        </p:nvPicPr>
        <p:blipFill>
          <a:blip r:embed="rId1"/>
          <a:stretch>
            <a:fillRect/>
          </a:stretch>
        </p:blipFill>
        <p:spPr>
          <a:xfrm>
            <a:off x="4481830" y="3921760"/>
            <a:ext cx="3234055" cy="285559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bg1"/>
                </a:solidFill>
                <a:latin typeface="Consolas" charset="0"/>
                <a:ea typeface="微软雅黑" charset="0"/>
              </a:rPr>
              <a:t>Towns</a:t>
            </a:r>
            <a:r>
              <a:rPr lang="zh-CN" altLang="zh-CN">
                <a:solidFill>
                  <a:schemeClr val="bg1"/>
                </a:solidFill>
                <a:latin typeface="Consolas" charset="0"/>
                <a:ea typeface="微软雅黑" charset="0"/>
              </a:rPr>
              <a:t> </a:t>
            </a:r>
            <a:r>
              <a:rPr lang="en-US" altLang="zh-CN">
                <a:solidFill>
                  <a:schemeClr val="bg1"/>
                </a:solidFill>
                <a:latin typeface="Consolas" charset="0"/>
                <a:ea typeface="微软雅黑" charset="0"/>
              </a:rPr>
              <a:t>- Optimize</a:t>
            </a:r>
            <a:r>
              <a:rPr lang="zh-CN" altLang="zh-CN">
                <a:solidFill>
                  <a:schemeClr val="bg1"/>
                </a:solidFill>
                <a:latin typeface="Consolas" charset="0"/>
                <a:ea typeface="微软雅黑" charset="0"/>
              </a:rPr>
              <a:t> </a:t>
            </a:r>
            <a:r>
              <a:rPr lang="en-US" altLang="zh-CN">
                <a:solidFill>
                  <a:schemeClr val="bg1"/>
                </a:solidFill>
                <a:latin typeface="Consolas" charset="0"/>
                <a:ea typeface="微软雅黑" charset="0"/>
              </a:rPr>
              <a:t>Part 2 to 1.5N</a:t>
            </a:r>
            <a:endParaRPr lang="en-US" altLang="zh-CN">
              <a:solidFill>
                <a:schemeClr val="bg1"/>
              </a:solidFill>
              <a:latin typeface="Consolas" charset="0"/>
              <a:ea typeface="微软雅黑" charset="0"/>
            </a:endParaRPr>
          </a:p>
        </p:txBody>
      </p:sp>
      <p:sp>
        <p:nvSpPr>
          <p:cNvPr id="3" name="内容占位符 2"/>
          <p:cNvSpPr>
            <a:spLocks noGrp="1"/>
          </p:cNvSpPr>
          <p:nvPr>
            <p:ph idx="1"/>
          </p:nvPr>
        </p:nvSpPr>
        <p:spPr/>
        <p:txBody>
          <a:bodyPr>
            <a:normAutofit/>
          </a:bodyPr>
          <a:p>
            <a:r>
              <a:rPr lang="zh-CN" altLang="en-US">
                <a:solidFill>
                  <a:schemeClr val="bg1"/>
                </a:solidFill>
                <a:latin typeface="Consolas" charset="0"/>
                <a:ea typeface="微软雅黑" charset="0"/>
              </a:rPr>
              <a:t>复习一下第二部分的暴力算法。</a:t>
            </a:r>
            <a:endParaRPr lang="zh-CN" altLang="en-US">
              <a:solidFill>
                <a:schemeClr val="bg1"/>
              </a:solidFill>
              <a:latin typeface="Consolas" charset="0"/>
              <a:ea typeface="微软雅黑" charset="0"/>
            </a:endParaRPr>
          </a:p>
          <a:p>
            <a:pPr lvl="1"/>
            <a:r>
              <a:rPr lang="zh-CN" altLang="en-US">
                <a:solidFill>
                  <a:schemeClr val="bg1"/>
                </a:solidFill>
                <a:latin typeface="Consolas" charset="0"/>
                <a:ea typeface="微软雅黑" charset="0"/>
                <a:sym typeface="+mn-ea"/>
              </a:rPr>
              <a:t>用</a:t>
            </a:r>
            <a:r>
              <a:rPr lang="en-US" altLang="zh-CN">
                <a:solidFill>
                  <a:schemeClr val="bg1"/>
                </a:solidFill>
                <a:latin typeface="Consolas" charset="0"/>
                <a:ea typeface="微软雅黑" charset="0"/>
                <a:sym typeface="+mn-ea"/>
              </a:rPr>
              <a:t>O(N)</a:t>
            </a:r>
            <a:r>
              <a:rPr lang="zh-CN" altLang="zh-CN">
                <a:solidFill>
                  <a:schemeClr val="bg1"/>
                </a:solidFill>
                <a:latin typeface="Consolas" charset="0"/>
                <a:ea typeface="微软雅黑" charset="0"/>
                <a:sym typeface="+mn-ea"/>
              </a:rPr>
              <a:t>询问跑一边</a:t>
            </a:r>
            <a:r>
              <a:rPr lang="en-US" altLang="zh-CN">
                <a:solidFill>
                  <a:schemeClr val="bg1"/>
                </a:solidFill>
                <a:latin typeface="Consolas" charset="0"/>
                <a:ea typeface="微软雅黑" charset="0"/>
                <a:sym typeface="+mn-ea"/>
              </a:rPr>
              <a:t>BM Pairing</a:t>
            </a:r>
            <a:r>
              <a:rPr lang="zh-CN" altLang="zh-CN">
                <a:solidFill>
                  <a:schemeClr val="bg1"/>
                </a:solidFill>
                <a:latin typeface="Consolas" charset="0"/>
                <a:ea typeface="微软雅黑" charset="0"/>
                <a:sym typeface="+mn-ea"/>
              </a:rPr>
              <a:t>以后，只有留下的一类元素（如果有的话）</a:t>
            </a:r>
            <a:r>
              <a:rPr lang="zh-CN" altLang="zh-CN">
                <a:latin typeface="Consolas" charset="0"/>
                <a:ea typeface="微软雅黑" charset="0"/>
                <a:sym typeface="+mn-ea"/>
              </a:rPr>
              <a:t>可能</a:t>
            </a:r>
            <a:r>
              <a:rPr lang="zh-CN" altLang="zh-CN">
                <a:solidFill>
                  <a:schemeClr val="bg1"/>
                </a:solidFill>
                <a:latin typeface="Consolas" charset="0"/>
                <a:ea typeface="微软雅黑" charset="0"/>
                <a:sym typeface="+mn-ea"/>
              </a:rPr>
              <a:t>成为合法的解。</a:t>
            </a:r>
            <a:endParaRPr lang="zh-CN" altLang="zh-CN">
              <a:solidFill>
                <a:schemeClr val="bg1"/>
              </a:solidFill>
              <a:latin typeface="Consolas" charset="0"/>
              <a:ea typeface="微软雅黑" charset="0"/>
              <a:sym typeface="+mn-ea"/>
            </a:endParaRPr>
          </a:p>
          <a:p>
            <a:pPr lvl="1"/>
            <a:r>
              <a:rPr lang="zh-CN" altLang="zh-CN">
                <a:solidFill>
                  <a:schemeClr val="bg1"/>
                </a:solidFill>
                <a:latin typeface="Consolas" charset="0"/>
                <a:ea typeface="微软雅黑" charset="0"/>
                <a:sym typeface="+mn-ea"/>
              </a:rPr>
              <a:t>再用</a:t>
            </a:r>
            <a:r>
              <a:rPr lang="en-US" altLang="zh-CN">
                <a:solidFill>
                  <a:schemeClr val="bg1"/>
                </a:solidFill>
                <a:latin typeface="Consolas" charset="0"/>
                <a:ea typeface="微软雅黑" charset="0"/>
                <a:sym typeface="+mn-ea"/>
              </a:rPr>
              <a:t>O(N)</a:t>
            </a:r>
            <a:r>
              <a:rPr lang="zh-CN" altLang="zh-CN">
                <a:solidFill>
                  <a:schemeClr val="bg1"/>
                </a:solidFill>
                <a:latin typeface="Consolas" charset="0"/>
                <a:ea typeface="微软雅黑" charset="0"/>
                <a:sym typeface="+mn-ea"/>
              </a:rPr>
              <a:t>时间求出这类元素实际的数目即可（</a:t>
            </a:r>
            <a:r>
              <a:rPr lang="en-US" altLang="zh-CN">
                <a:solidFill>
                  <a:schemeClr val="bg1"/>
                </a:solidFill>
                <a:latin typeface="Consolas" charset="0"/>
                <a:ea typeface="微软雅黑" charset="0"/>
                <a:sym typeface="+mn-ea"/>
              </a:rPr>
              <a:t>Counting</a:t>
            </a:r>
            <a:r>
              <a:rPr lang="zh-CN" altLang="zh-CN">
                <a:solidFill>
                  <a:schemeClr val="bg1"/>
                </a:solidFill>
                <a:latin typeface="Consolas" charset="0"/>
                <a:ea typeface="微软雅黑" charset="0"/>
                <a:sym typeface="+mn-ea"/>
              </a:rPr>
              <a:t>）</a:t>
            </a:r>
            <a:r>
              <a:rPr lang="zh-CN" altLang="en-US">
                <a:solidFill>
                  <a:schemeClr val="bg1"/>
                </a:solidFill>
                <a:latin typeface="Consolas" charset="0"/>
                <a:ea typeface="微软雅黑" charset="0"/>
              </a:rPr>
              <a:t>。</a:t>
            </a:r>
            <a:endParaRPr lang="zh-CN" altLang="en-US">
              <a:solidFill>
                <a:schemeClr val="bg1"/>
              </a:solidFill>
              <a:latin typeface="Consolas" charset="0"/>
              <a:ea typeface="微软雅黑" charset="0"/>
            </a:endParaRPr>
          </a:p>
          <a:p>
            <a:r>
              <a:rPr lang="zh-CN" altLang="en-US">
                <a:solidFill>
                  <a:schemeClr val="bg1"/>
                </a:solidFill>
                <a:latin typeface="Consolas" charset="0"/>
                <a:ea typeface="微软雅黑" charset="0"/>
              </a:rPr>
              <a:t>讨论，在</a:t>
            </a:r>
            <a:r>
              <a:rPr lang="en-US" altLang="zh-CN">
                <a:solidFill>
                  <a:schemeClr val="bg1"/>
                </a:solidFill>
                <a:latin typeface="Consolas" charset="0"/>
                <a:ea typeface="微软雅黑" charset="0"/>
              </a:rPr>
              <a:t>Pairing</a:t>
            </a:r>
            <a:r>
              <a:rPr lang="zh-CN" altLang="en-US">
                <a:solidFill>
                  <a:schemeClr val="bg1"/>
                </a:solidFill>
                <a:latin typeface="Consolas" charset="0"/>
                <a:ea typeface="微软雅黑" charset="0"/>
              </a:rPr>
              <a:t>时，每个元素进入时的行为：</a:t>
            </a:r>
            <a:endParaRPr lang="zh-CN" altLang="en-US">
              <a:solidFill>
                <a:schemeClr val="bg1"/>
              </a:solidFill>
              <a:latin typeface="Consolas" charset="0"/>
              <a:ea typeface="微软雅黑" charset="0"/>
            </a:endParaRPr>
          </a:p>
          <a:p>
            <a:pPr lvl="1"/>
            <a:r>
              <a:rPr lang="zh-CN" altLang="en-US">
                <a:solidFill>
                  <a:schemeClr val="bg1"/>
                </a:solidFill>
                <a:latin typeface="Consolas" charset="0"/>
                <a:ea typeface="微软雅黑" charset="0"/>
              </a:rPr>
              <a:t>临时变量中没有元素。这时无需进行比较。</a:t>
            </a:r>
            <a:endParaRPr lang="zh-CN" altLang="en-US">
              <a:solidFill>
                <a:schemeClr val="bg1"/>
              </a:solidFill>
              <a:latin typeface="Consolas" charset="0"/>
              <a:ea typeface="微软雅黑" charset="0"/>
            </a:endParaRPr>
          </a:p>
          <a:p>
            <a:pPr lvl="1"/>
            <a:r>
              <a:rPr lang="zh-CN" altLang="en-US">
                <a:solidFill>
                  <a:schemeClr val="bg1"/>
                </a:solidFill>
                <a:latin typeface="Consolas" charset="0"/>
                <a:ea typeface="微软雅黑" charset="0"/>
              </a:rPr>
              <a:t>临时变量中有相同的元素，这时需要进行比较，但是在</a:t>
            </a:r>
            <a:r>
              <a:rPr lang="en-US">
                <a:solidFill>
                  <a:schemeClr val="bg1"/>
                </a:solidFill>
                <a:latin typeface="Consolas" charset="0"/>
                <a:ea typeface="微软雅黑" charset="0"/>
              </a:rPr>
              <a:t>Counting</a:t>
            </a:r>
            <a:r>
              <a:rPr lang="zh-CN" altLang="zh-CN">
                <a:solidFill>
                  <a:schemeClr val="bg1"/>
                </a:solidFill>
                <a:latin typeface="Consolas" charset="0"/>
                <a:ea typeface="微软雅黑" charset="0"/>
              </a:rPr>
              <a:t>中，这个元素就不需要进行比较了，因为</a:t>
            </a:r>
            <a:r>
              <a:rPr lang="zh-CN" altLang="zh-CN">
                <a:solidFill>
                  <a:schemeClr val="tx1"/>
                </a:solidFill>
                <a:latin typeface="Consolas" charset="0"/>
                <a:ea typeface="微软雅黑" charset="0"/>
              </a:rPr>
              <a:t>可以并在前面的那类中</a:t>
            </a:r>
            <a:r>
              <a:rPr lang="zh-CN" altLang="zh-CN">
                <a:solidFill>
                  <a:schemeClr val="bg1"/>
                </a:solidFill>
                <a:latin typeface="Consolas" charset="0"/>
                <a:ea typeface="微软雅黑" charset="0"/>
              </a:rPr>
              <a:t>。</a:t>
            </a:r>
            <a:endParaRPr lang="zh-CN" altLang="zh-CN">
              <a:solidFill>
                <a:schemeClr val="bg1"/>
              </a:solidFill>
              <a:latin typeface="Consolas" charset="0"/>
              <a:ea typeface="微软雅黑" charset="0"/>
            </a:endParaRPr>
          </a:p>
          <a:p>
            <a:pPr lvl="1"/>
            <a:r>
              <a:rPr lang="zh-CN" altLang="en-US">
                <a:solidFill>
                  <a:schemeClr val="bg1"/>
                </a:solidFill>
                <a:latin typeface="Consolas" charset="0"/>
                <a:ea typeface="微软雅黑" charset="0"/>
                <a:sym typeface="+mn-ea"/>
              </a:rPr>
              <a:t>临时变量中有不同的元素</a:t>
            </a:r>
            <a:r>
              <a:rPr lang="zh-CN" altLang="zh-CN">
                <a:solidFill>
                  <a:schemeClr val="bg1"/>
                </a:solidFill>
                <a:latin typeface="Consolas" charset="0"/>
                <a:ea typeface="微软雅黑" charset="0"/>
              </a:rPr>
              <a:t>，这时需要进行比较，并且在</a:t>
            </a:r>
            <a:r>
              <a:rPr lang="en-US">
                <a:solidFill>
                  <a:schemeClr val="bg1"/>
                </a:solidFill>
                <a:latin typeface="Consolas" charset="0"/>
                <a:ea typeface="微软雅黑" charset="0"/>
              </a:rPr>
              <a:t>Counting</a:t>
            </a:r>
            <a:r>
              <a:rPr lang="zh-CN" altLang="zh-CN">
                <a:solidFill>
                  <a:schemeClr val="bg1"/>
                </a:solidFill>
                <a:latin typeface="Consolas" charset="0"/>
                <a:ea typeface="微软雅黑" charset="0"/>
              </a:rPr>
              <a:t>中也无法保证不需要进行比较。</a:t>
            </a:r>
            <a:endParaRPr lang="zh-CN" altLang="zh-CN">
              <a:solidFill>
                <a:schemeClr val="bg1"/>
              </a:solidFill>
              <a:latin typeface="Consolas" charset="0"/>
              <a:ea typeface="微软雅黑"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bg1"/>
                </a:solidFill>
                <a:latin typeface="Consolas" charset="0"/>
                <a:ea typeface="微软雅黑" charset="0"/>
              </a:rPr>
              <a:t>Towns</a:t>
            </a:r>
            <a:r>
              <a:rPr lang="zh-CN" altLang="zh-CN">
                <a:solidFill>
                  <a:schemeClr val="bg1"/>
                </a:solidFill>
                <a:latin typeface="Consolas" charset="0"/>
                <a:ea typeface="微软雅黑" charset="0"/>
              </a:rPr>
              <a:t> </a:t>
            </a:r>
            <a:r>
              <a:rPr lang="en-US" altLang="zh-CN">
                <a:solidFill>
                  <a:schemeClr val="bg1"/>
                </a:solidFill>
                <a:latin typeface="Consolas" charset="0"/>
                <a:ea typeface="微软雅黑" charset="0"/>
              </a:rPr>
              <a:t>- Optimize</a:t>
            </a:r>
            <a:r>
              <a:rPr lang="zh-CN" altLang="zh-CN">
                <a:solidFill>
                  <a:schemeClr val="bg1"/>
                </a:solidFill>
                <a:latin typeface="Consolas" charset="0"/>
                <a:ea typeface="微软雅黑" charset="0"/>
              </a:rPr>
              <a:t> </a:t>
            </a:r>
            <a:r>
              <a:rPr lang="en-US" altLang="zh-CN">
                <a:solidFill>
                  <a:schemeClr val="bg1"/>
                </a:solidFill>
                <a:latin typeface="Consolas" charset="0"/>
                <a:ea typeface="微软雅黑" charset="0"/>
              </a:rPr>
              <a:t>Part 2 to 1.5N</a:t>
            </a:r>
            <a:endParaRPr lang="en-US" altLang="zh-CN">
              <a:solidFill>
                <a:schemeClr val="bg1"/>
              </a:solidFill>
              <a:latin typeface="Consolas" charset="0"/>
              <a:ea typeface="微软雅黑" charset="0"/>
            </a:endParaRPr>
          </a:p>
        </p:txBody>
      </p:sp>
      <p:sp>
        <p:nvSpPr>
          <p:cNvPr id="3" name="内容占位符 2"/>
          <p:cNvSpPr>
            <a:spLocks noGrp="1"/>
          </p:cNvSpPr>
          <p:nvPr>
            <p:ph idx="1"/>
          </p:nvPr>
        </p:nvSpPr>
        <p:spPr/>
        <p:txBody>
          <a:bodyPr>
            <a:normAutofit/>
          </a:bodyPr>
          <a:p>
            <a:r>
              <a:rPr lang="zh-CN" altLang="zh-CN">
                <a:solidFill>
                  <a:schemeClr val="tx1"/>
                </a:solidFill>
                <a:latin typeface="Consolas" charset="0"/>
                <a:ea typeface="微软雅黑" charset="0"/>
              </a:rPr>
              <a:t>观察：只有在前两种情况中临时变量计数器加一</a:t>
            </a:r>
            <a:r>
              <a:rPr lang="zh-CN" altLang="en-US">
                <a:solidFill>
                  <a:schemeClr val="tx1"/>
                </a:solidFill>
                <a:latin typeface="Consolas" charset="0"/>
                <a:ea typeface="微软雅黑" charset="0"/>
              </a:rPr>
              <a:t>，并且在这两种情况中，在</a:t>
            </a:r>
            <a:r>
              <a:rPr lang="en-US" altLang="zh-CN">
                <a:solidFill>
                  <a:schemeClr val="tx1"/>
                </a:solidFill>
                <a:latin typeface="Consolas" charset="0"/>
                <a:ea typeface="微软雅黑" charset="0"/>
              </a:rPr>
              <a:t>Pairing</a:t>
            </a:r>
            <a:r>
              <a:rPr lang="zh-CN" altLang="zh-CN">
                <a:solidFill>
                  <a:schemeClr val="tx1"/>
                </a:solidFill>
                <a:latin typeface="Consolas" charset="0"/>
                <a:ea typeface="微软雅黑" charset="0"/>
              </a:rPr>
              <a:t>和</a:t>
            </a:r>
            <a:r>
              <a:rPr lang="en-US" altLang="zh-CN">
                <a:solidFill>
                  <a:schemeClr val="tx1"/>
                </a:solidFill>
                <a:latin typeface="Consolas" charset="0"/>
                <a:ea typeface="微软雅黑" charset="0"/>
              </a:rPr>
              <a:t>Counting</a:t>
            </a:r>
            <a:r>
              <a:rPr lang="zh-CN" altLang="en-US">
                <a:solidFill>
                  <a:schemeClr val="tx1"/>
                </a:solidFill>
                <a:latin typeface="Consolas" charset="0"/>
                <a:ea typeface="微软雅黑" charset="0"/>
              </a:rPr>
              <a:t>中至少减少了一次比较。</a:t>
            </a:r>
            <a:endParaRPr lang="zh-CN" altLang="en-US">
              <a:solidFill>
                <a:schemeClr val="tx1"/>
              </a:solidFill>
              <a:latin typeface="Consolas" charset="0"/>
              <a:ea typeface="微软雅黑" charset="0"/>
            </a:endParaRPr>
          </a:p>
          <a:p>
            <a:r>
              <a:rPr lang="zh-CN" altLang="en-US">
                <a:solidFill>
                  <a:schemeClr val="bg1"/>
                </a:solidFill>
                <a:latin typeface="Consolas" charset="0"/>
                <a:ea typeface="微软雅黑" charset="0"/>
              </a:rPr>
              <a:t>显然：计数器的值非负，因此加</a:t>
            </a:r>
            <a:r>
              <a:rPr lang="en-US" altLang="zh-CN">
                <a:solidFill>
                  <a:schemeClr val="bg1"/>
                </a:solidFill>
                <a:latin typeface="Consolas" charset="0"/>
                <a:ea typeface="微软雅黑" charset="0"/>
              </a:rPr>
              <a:t>1</a:t>
            </a:r>
            <a:r>
              <a:rPr lang="zh-CN" altLang="en-US">
                <a:solidFill>
                  <a:schemeClr val="bg1"/>
                </a:solidFill>
                <a:latin typeface="Consolas" charset="0"/>
                <a:ea typeface="微软雅黑" charset="0"/>
              </a:rPr>
              <a:t>的次数至少为总数的一半。</a:t>
            </a:r>
            <a:endParaRPr lang="zh-CN" altLang="en-US">
              <a:solidFill>
                <a:schemeClr val="bg1"/>
              </a:solidFill>
              <a:latin typeface="Consolas" charset="0"/>
              <a:ea typeface="微软雅黑" charset="0"/>
            </a:endParaRPr>
          </a:p>
          <a:p>
            <a:r>
              <a:rPr lang="zh-CN" altLang="en-US">
                <a:solidFill>
                  <a:schemeClr val="bg1"/>
                </a:solidFill>
                <a:latin typeface="Consolas" charset="0"/>
                <a:ea typeface="微软雅黑" charset="0"/>
              </a:rPr>
              <a:t>推论：第二部分的询问次数不超过</a:t>
            </a:r>
            <a:r>
              <a:rPr lang="en-US" altLang="zh-CN">
                <a:solidFill>
                  <a:schemeClr val="bg1"/>
                </a:solidFill>
                <a:latin typeface="Consolas" charset="0"/>
                <a:ea typeface="微软雅黑" charset="0"/>
              </a:rPr>
              <a:t>1.5</a:t>
            </a:r>
            <a:r>
              <a:rPr lang="zh-CN" altLang="zh-CN">
                <a:solidFill>
                  <a:schemeClr val="bg1"/>
                </a:solidFill>
                <a:latin typeface="Consolas" charset="0"/>
                <a:ea typeface="微软雅黑" charset="0"/>
              </a:rPr>
              <a:t>倍的投影在该点的叶子数目。</a:t>
            </a:r>
            <a:endParaRPr lang="zh-CN" altLang="zh-CN">
              <a:solidFill>
                <a:schemeClr val="bg1"/>
              </a:solidFill>
              <a:latin typeface="Consolas" charset="0"/>
              <a:ea typeface="微软雅黑" charset="0"/>
            </a:endParaRPr>
          </a:p>
          <a:p>
            <a:pPr lvl="1"/>
            <a:r>
              <a:rPr lang="zh-CN" altLang="zh-CN">
                <a:solidFill>
                  <a:schemeClr val="bg1"/>
                </a:solidFill>
                <a:latin typeface="Consolas" charset="0"/>
                <a:ea typeface="微软雅黑" charset="0"/>
              </a:rPr>
              <a:t>这自然也就小于</a:t>
            </a:r>
            <a:r>
              <a:rPr lang="en-US" altLang="zh-CN">
                <a:solidFill>
                  <a:schemeClr val="bg1"/>
                </a:solidFill>
                <a:latin typeface="Consolas" charset="0"/>
                <a:ea typeface="微软雅黑" charset="0"/>
              </a:rPr>
              <a:t>1.5N</a:t>
            </a:r>
            <a:r>
              <a:rPr lang="zh-CN" altLang="en-US">
                <a:solidFill>
                  <a:schemeClr val="bg1"/>
                </a:solidFill>
                <a:latin typeface="Consolas" charset="0"/>
                <a:ea typeface="微软雅黑" charset="0"/>
              </a:rPr>
              <a:t>。</a:t>
            </a:r>
            <a:endParaRPr lang="zh-CN" altLang="en-US">
              <a:solidFill>
                <a:schemeClr val="bg1"/>
              </a:solidFill>
              <a:latin typeface="Consolas" charset="0"/>
              <a:ea typeface="微软雅黑" charset="0"/>
            </a:endParaRPr>
          </a:p>
          <a:p>
            <a:pPr lvl="1"/>
            <a:r>
              <a:rPr lang="zh-CN" altLang="en-US">
                <a:solidFill>
                  <a:schemeClr val="bg1"/>
                </a:solidFill>
                <a:latin typeface="Consolas" charset="0"/>
                <a:ea typeface="微软雅黑" charset="0"/>
              </a:rPr>
              <a:t>现在我们得到了</a:t>
            </a:r>
            <a:r>
              <a:rPr lang="en-US" altLang="zh-CN">
                <a:solidFill>
                  <a:schemeClr val="bg1"/>
                </a:solidFill>
                <a:latin typeface="Consolas" charset="0"/>
                <a:ea typeface="微软雅黑" charset="0"/>
              </a:rPr>
              <a:t>3.5N</a:t>
            </a:r>
            <a:r>
              <a:rPr lang="zh-CN" altLang="en-US">
                <a:solidFill>
                  <a:schemeClr val="bg1"/>
                </a:solidFill>
                <a:latin typeface="Consolas" charset="0"/>
                <a:ea typeface="微软雅黑" charset="0"/>
              </a:rPr>
              <a:t>的算法。</a:t>
            </a:r>
            <a:endParaRPr lang="zh-CN" altLang="en-US">
              <a:solidFill>
                <a:schemeClr val="bg1"/>
              </a:solidFill>
              <a:latin typeface="Consolas" charset="0"/>
              <a:ea typeface="微软雅黑"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标题 9"/>
          <p:cNvSpPr>
            <a:spLocks noGrp="1"/>
          </p:cNvSpPr>
          <p:nvPr>
            <p:ph type="ctrTitle"/>
          </p:nvPr>
        </p:nvSpPr>
        <p:spPr>
          <a:xfrm>
            <a:off x="357505" y="187960"/>
            <a:ext cx="11428095" cy="3495675"/>
          </a:xfrm>
        </p:spPr>
        <p:txBody>
          <a:bodyPr>
            <a:normAutofit/>
          </a:bodyPr>
          <a:p>
            <a:pPr algn="l"/>
            <a:r>
              <a:rPr lang="en-US" altLang="zh-CN" sz="4000">
                <a:solidFill>
                  <a:schemeClr val="bg1"/>
                </a:solidFill>
                <a:latin typeface="Consolas" charset="0"/>
                <a:ea typeface="微软雅黑" charset="0"/>
              </a:rPr>
              <a:t>&gt;&gt; sleep()</a:t>
            </a:r>
            <a:endParaRPr lang="en-US" altLang="zh-CN" sz="4000">
              <a:solidFill>
                <a:schemeClr val="bg1"/>
              </a:solidFill>
              <a:latin typeface="Consolas" charset="0"/>
              <a:ea typeface="微软雅黑" charset="0"/>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标题 9"/>
          <p:cNvSpPr>
            <a:spLocks noGrp="1"/>
          </p:cNvSpPr>
          <p:nvPr>
            <p:ph type="ctrTitle"/>
          </p:nvPr>
        </p:nvSpPr>
        <p:spPr>
          <a:xfrm>
            <a:off x="357505" y="187960"/>
            <a:ext cx="11428095" cy="3495675"/>
          </a:xfrm>
        </p:spPr>
        <p:txBody>
          <a:bodyPr>
            <a:normAutofit/>
          </a:bodyPr>
          <a:p>
            <a:pPr algn="l"/>
            <a:r>
              <a:rPr lang="en-US" altLang="zh-CN" sz="4000">
                <a:solidFill>
                  <a:schemeClr val="bg1"/>
                </a:solidFill>
                <a:latin typeface="Consolas" charset="0"/>
                <a:ea typeface="微软雅黑" charset="0"/>
              </a:rPr>
              <a:t>&gt;&gt; part2 = $Lecture[1]</a:t>
            </a:r>
            <a:br>
              <a:rPr lang="en-US" altLang="zh-CN" sz="4000">
                <a:solidFill>
                  <a:schemeClr val="bg1"/>
                </a:solidFill>
                <a:latin typeface="Consolas" charset="0"/>
                <a:ea typeface="微软雅黑" charset="0"/>
              </a:rPr>
            </a:br>
            <a:r>
              <a:rPr lang="en-US" altLang="zh-CN" sz="4000">
                <a:solidFill>
                  <a:schemeClr val="bg1"/>
                </a:solidFill>
                <a:latin typeface="Consolas" charset="0"/>
                <a:ea typeface="微软雅黑" charset="0"/>
              </a:rPr>
              <a:t>=&gt; </a:t>
            </a:r>
            <a:r>
              <a:rPr lang="zh-CN" altLang="en-US" sz="4000">
                <a:solidFill>
                  <a:schemeClr val="bg1"/>
                </a:solidFill>
                <a:latin typeface="Consolas" charset="0"/>
                <a:ea typeface="微软雅黑" charset="0"/>
              </a:rPr>
              <a:t>无损压缩初探</a:t>
            </a:r>
            <a:br>
              <a:rPr lang="en-US" altLang="zh-CN" sz="4000">
                <a:solidFill>
                  <a:schemeClr val="bg1"/>
                </a:solidFill>
                <a:latin typeface="Consolas" charset="0"/>
                <a:ea typeface="微软雅黑" charset="0"/>
              </a:rPr>
            </a:br>
            <a:r>
              <a:rPr lang="en-US" altLang="zh-CN" sz="4000">
                <a:solidFill>
                  <a:schemeClr val="bg1"/>
                </a:solidFill>
                <a:latin typeface="Consolas" charset="0"/>
                <a:ea typeface="微软雅黑" charset="0"/>
              </a:rPr>
              <a:t>&gt;&gt; part2.getDetail</a:t>
            </a:r>
            <a:br>
              <a:rPr lang="en-US" altLang="zh-CN" sz="4000">
                <a:solidFill>
                  <a:schemeClr val="bg1"/>
                </a:solidFill>
                <a:latin typeface="Consolas" charset="0"/>
                <a:ea typeface="微软雅黑" charset="0"/>
              </a:rPr>
            </a:br>
            <a:r>
              <a:rPr lang="en-US" altLang="zh-CN" sz="4000">
                <a:solidFill>
                  <a:schemeClr val="bg1"/>
                </a:solidFill>
                <a:latin typeface="Consolas" charset="0"/>
                <a:ea typeface="微软雅黑" charset="0"/>
              </a:rPr>
              <a:t>=&gt; </a:t>
            </a:r>
            <a:r>
              <a:rPr lang="zh-CN" altLang="en-US" sz="4000">
                <a:solidFill>
                  <a:schemeClr val="tx1"/>
                </a:solidFill>
                <a:latin typeface="Consolas" charset="0"/>
                <a:ea typeface="微软雅黑" charset="0"/>
              </a:rPr>
              <a:t>从熵到数据压缩</a:t>
            </a:r>
            <a:r>
              <a:rPr lang="en-US" altLang="zh-CN" sz="4000">
                <a:solidFill>
                  <a:schemeClr val="tx1"/>
                </a:solidFill>
                <a:latin typeface="Consolas" charset="0"/>
                <a:ea typeface="微软雅黑" charset="0"/>
              </a:rPr>
              <a:t>——</a:t>
            </a:r>
            <a:r>
              <a:rPr lang="zh-CN" altLang="en-US" sz="4000">
                <a:solidFill>
                  <a:schemeClr val="tx1"/>
                </a:solidFill>
                <a:latin typeface="Consolas" charset="0"/>
                <a:ea typeface="微软雅黑" charset="0"/>
              </a:rPr>
              <a:t>《信息论基础》</a:t>
            </a:r>
            <a:r>
              <a:rPr lang="en-US" altLang="zh-CN" sz="4000">
                <a:solidFill>
                  <a:schemeClr val="tx1"/>
                </a:solidFill>
                <a:latin typeface="Consolas" charset="0"/>
                <a:ea typeface="微软雅黑" charset="0"/>
              </a:rPr>
              <a:t>(C&amp;T)</a:t>
            </a:r>
            <a:r>
              <a:rPr lang="zh-CN" altLang="en-US" sz="4000">
                <a:solidFill>
                  <a:schemeClr val="tx1"/>
                </a:solidFill>
                <a:latin typeface="Consolas" charset="0"/>
                <a:ea typeface="微软雅黑" charset="0"/>
              </a:rPr>
              <a:t>导读</a:t>
            </a:r>
            <a:br>
              <a:rPr lang="zh-CN" altLang="en-US" sz="4000">
                <a:solidFill>
                  <a:schemeClr val="bg1"/>
                </a:solidFill>
                <a:latin typeface="Consolas" charset="0"/>
                <a:ea typeface="微软雅黑" charset="0"/>
              </a:rPr>
            </a:br>
            <a:r>
              <a:rPr lang="en-US" altLang="zh-CN" sz="4000">
                <a:solidFill>
                  <a:schemeClr val="bg1"/>
                </a:solidFill>
                <a:latin typeface="Consolas" charset="0"/>
                <a:ea typeface="微软雅黑" charset="0"/>
              </a:rPr>
              <a:t>&gt;&gt; $Lecturer.do(part2)</a:t>
            </a:r>
            <a:endParaRPr lang="en-US" altLang="zh-CN" sz="4000">
              <a:solidFill>
                <a:schemeClr val="bg1"/>
              </a:solidFill>
              <a:latin typeface="Consolas" charset="0"/>
              <a:ea typeface="微软雅黑" charset="0"/>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solidFill>
                <a:latin typeface="Consolas" charset="0"/>
                <a:ea typeface="微软雅黑" charset="0"/>
              </a:rPr>
              <a:t>熵</a:t>
            </a:r>
            <a:endParaRPr lang="zh-CN" altLang="en-US">
              <a:solidFill>
                <a:schemeClr val="bg1"/>
              </a:solidFill>
              <a:latin typeface="Consolas" charset="0"/>
              <a:ea typeface="微软雅黑" charset="0"/>
            </a:endParaRPr>
          </a:p>
        </p:txBody>
      </p:sp>
      <p:sp>
        <p:nvSpPr>
          <p:cNvPr id="3" name="内容占位符 2"/>
          <p:cNvSpPr>
            <a:spLocks noGrp="1"/>
          </p:cNvSpPr>
          <p:nvPr>
            <p:ph idx="1"/>
          </p:nvPr>
        </p:nvSpPr>
        <p:spPr>
          <a:xfrm>
            <a:off x="838200" y="1825625"/>
            <a:ext cx="10515600" cy="4766310"/>
          </a:xfrm>
        </p:spPr>
        <p:txBody>
          <a:bodyPr>
            <a:normAutofit/>
          </a:bodyPr>
          <a:p>
            <a:r>
              <a:rPr lang="zh-CN" altLang="zh-CN">
                <a:solidFill>
                  <a:schemeClr val="bg1"/>
                </a:solidFill>
                <a:latin typeface="Consolas" charset="0"/>
                <a:ea typeface="微软雅黑" charset="0"/>
              </a:rPr>
              <a:t>设有随机变量</a:t>
            </a:r>
            <a:r>
              <a:rPr lang="en-US" altLang="zh-CN">
                <a:solidFill>
                  <a:schemeClr val="bg1"/>
                </a:solidFill>
                <a:latin typeface="Consolas" charset="0"/>
                <a:ea typeface="微软雅黑" charset="0"/>
              </a:rPr>
              <a:t>X</a:t>
            </a:r>
            <a:r>
              <a:rPr lang="zh-CN" altLang="en-US">
                <a:solidFill>
                  <a:schemeClr val="bg1"/>
                </a:solidFill>
                <a:latin typeface="Consolas" charset="0"/>
                <a:ea typeface="微软雅黑" charset="0"/>
              </a:rPr>
              <a:t>，其取值空间为χ，概率密度函数</a:t>
            </a:r>
            <a:r>
              <a:rPr lang="en-US" altLang="zh-CN">
                <a:solidFill>
                  <a:schemeClr val="bg1"/>
                </a:solidFill>
                <a:latin typeface="Consolas" charset="0"/>
                <a:ea typeface="微软雅黑" charset="0"/>
              </a:rPr>
              <a:t>p(x)=Pr[X=x]</a:t>
            </a:r>
            <a:r>
              <a:rPr lang="zh-CN" altLang="zh-CN">
                <a:solidFill>
                  <a:schemeClr val="bg1"/>
                </a:solidFill>
                <a:latin typeface="Consolas" charset="0"/>
                <a:ea typeface="微软雅黑" charset="0"/>
              </a:rPr>
              <a:t>。</a:t>
            </a:r>
            <a:endParaRPr lang="zh-CN" altLang="zh-CN">
              <a:solidFill>
                <a:schemeClr val="bg1"/>
              </a:solidFill>
              <a:latin typeface="Consolas" charset="0"/>
              <a:ea typeface="微软雅黑" charset="0"/>
            </a:endParaRPr>
          </a:p>
          <a:p>
            <a:pPr lvl="0"/>
            <a:r>
              <a:rPr lang="zh-CN" altLang="zh-CN">
                <a:solidFill>
                  <a:schemeClr val="bg1"/>
                </a:solidFill>
                <a:latin typeface="Consolas" charset="0"/>
                <a:ea typeface="微软雅黑" charset="0"/>
              </a:rPr>
              <a:t>则随机变量</a:t>
            </a:r>
            <a:r>
              <a:rPr lang="en-US" altLang="zh-CN">
                <a:solidFill>
                  <a:schemeClr val="bg1"/>
                </a:solidFill>
                <a:latin typeface="Consolas" charset="0"/>
                <a:ea typeface="微软雅黑" charset="0"/>
              </a:rPr>
              <a:t>X</a:t>
            </a:r>
            <a:r>
              <a:rPr lang="zh-CN" altLang="zh-CN">
                <a:solidFill>
                  <a:schemeClr val="bg1"/>
                </a:solidFill>
                <a:latin typeface="Consolas" charset="0"/>
                <a:ea typeface="微软雅黑" charset="0"/>
              </a:rPr>
              <a:t>的熵                     。</a:t>
            </a:r>
            <a:endParaRPr lang="zh-CN" altLang="zh-CN">
              <a:solidFill>
                <a:schemeClr val="bg1"/>
              </a:solidFill>
              <a:latin typeface="Consolas" charset="0"/>
              <a:ea typeface="微软雅黑" charset="0"/>
            </a:endParaRPr>
          </a:p>
          <a:p>
            <a:pPr lvl="0"/>
            <a:endParaRPr lang="zh-CN" altLang="zh-CN">
              <a:solidFill>
                <a:schemeClr val="bg1"/>
              </a:solidFill>
              <a:latin typeface="Consolas" charset="0"/>
              <a:ea typeface="微软雅黑" charset="0"/>
            </a:endParaRPr>
          </a:p>
          <a:p>
            <a:pPr lvl="1"/>
            <a:r>
              <a:rPr lang="zh-CN" altLang="zh-CN" sz="2400">
                <a:solidFill>
                  <a:schemeClr val="bg1"/>
                </a:solidFill>
                <a:latin typeface="Consolas" charset="0"/>
                <a:ea typeface="微软雅黑" charset="0"/>
              </a:rPr>
              <a:t>约定</a:t>
            </a:r>
            <a:r>
              <a:rPr lang="en-US" altLang="zh-CN" sz="2400">
                <a:solidFill>
                  <a:schemeClr val="bg1"/>
                </a:solidFill>
                <a:latin typeface="Consolas" charset="0"/>
                <a:ea typeface="微软雅黑" charset="0"/>
              </a:rPr>
              <a:t>log</a:t>
            </a:r>
            <a:r>
              <a:rPr lang="zh-CN" altLang="zh-CN" sz="2400">
                <a:solidFill>
                  <a:schemeClr val="bg1"/>
                </a:solidFill>
                <a:latin typeface="Consolas" charset="0"/>
                <a:ea typeface="微软雅黑" charset="0"/>
              </a:rPr>
              <a:t>以</a:t>
            </a:r>
            <a:r>
              <a:rPr lang="en-US" altLang="zh-CN" sz="2400">
                <a:solidFill>
                  <a:schemeClr val="bg1"/>
                </a:solidFill>
                <a:latin typeface="Consolas" charset="0"/>
                <a:ea typeface="微软雅黑" charset="0"/>
              </a:rPr>
              <a:t>2</a:t>
            </a:r>
            <a:r>
              <a:rPr lang="zh-CN" altLang="en-US" sz="2400">
                <a:solidFill>
                  <a:schemeClr val="bg1"/>
                </a:solidFill>
                <a:latin typeface="Consolas" charset="0"/>
                <a:ea typeface="微软雅黑" charset="0"/>
              </a:rPr>
              <a:t>为底</a:t>
            </a:r>
            <a:endParaRPr lang="zh-CN" altLang="en-US" sz="2400">
              <a:solidFill>
                <a:schemeClr val="bg1"/>
              </a:solidFill>
              <a:latin typeface="Consolas" charset="0"/>
              <a:ea typeface="微软雅黑" charset="0"/>
            </a:endParaRPr>
          </a:p>
          <a:p>
            <a:pPr lvl="1"/>
            <a:endParaRPr lang="zh-CN" altLang="en-US" sz="2400">
              <a:solidFill>
                <a:schemeClr val="bg1"/>
              </a:solidFill>
              <a:latin typeface="Consolas" charset="0"/>
              <a:ea typeface="微软雅黑" charset="0"/>
            </a:endParaRPr>
          </a:p>
          <a:p>
            <a:pPr lvl="1"/>
            <a:r>
              <a:rPr lang="zh-CN" altLang="en-US">
                <a:solidFill>
                  <a:schemeClr val="bg1"/>
                </a:solidFill>
                <a:latin typeface="Consolas" charset="0"/>
                <a:ea typeface="微软雅黑" charset="0"/>
              </a:rPr>
              <a:t>由于               ，约定            </a:t>
            </a:r>
            <a:r>
              <a:rPr lang="zh-CN" altLang="zh-CN">
                <a:solidFill>
                  <a:schemeClr val="bg1"/>
                </a:solidFill>
                <a:latin typeface="Consolas" charset="0"/>
                <a:ea typeface="微软雅黑" charset="0"/>
              </a:rPr>
              <a:t>。</a:t>
            </a:r>
            <a:endParaRPr lang="zh-CN" altLang="zh-CN">
              <a:solidFill>
                <a:schemeClr val="bg1"/>
              </a:solidFill>
              <a:latin typeface="Consolas" charset="0"/>
              <a:ea typeface="微软雅黑" charset="0"/>
            </a:endParaRPr>
          </a:p>
          <a:p>
            <a:pPr lvl="1"/>
            <a:endParaRPr lang="zh-CN" altLang="zh-CN">
              <a:solidFill>
                <a:schemeClr val="bg1"/>
              </a:solidFill>
              <a:latin typeface="Consolas" charset="0"/>
              <a:ea typeface="微软雅黑" charset="0"/>
            </a:endParaRPr>
          </a:p>
          <a:p>
            <a:pPr lvl="1"/>
            <a:r>
              <a:rPr lang="zh-CN" altLang="zh-CN">
                <a:solidFill>
                  <a:schemeClr val="bg1"/>
                </a:solidFill>
                <a:latin typeface="Consolas" charset="0"/>
                <a:ea typeface="微软雅黑" charset="0"/>
              </a:rPr>
              <a:t>用</a:t>
            </a:r>
            <a:r>
              <a:rPr lang="en-US" altLang="zh-CN">
                <a:solidFill>
                  <a:schemeClr val="bg1"/>
                </a:solidFill>
                <a:latin typeface="Consolas" charset="0"/>
                <a:ea typeface="微软雅黑" charset="0"/>
              </a:rPr>
              <a:t>E</a:t>
            </a:r>
            <a:r>
              <a:rPr lang="zh-CN" altLang="en-US">
                <a:solidFill>
                  <a:schemeClr val="bg1"/>
                </a:solidFill>
                <a:latin typeface="Consolas" charset="0"/>
                <a:ea typeface="微软雅黑" charset="0"/>
              </a:rPr>
              <a:t>代表数学期望，则                    。</a:t>
            </a:r>
            <a:endParaRPr lang="zh-CN" altLang="en-US">
              <a:solidFill>
                <a:schemeClr val="bg1"/>
              </a:solidFill>
              <a:latin typeface="Consolas" charset="0"/>
              <a:ea typeface="微软雅黑" charset="0"/>
            </a:endParaRPr>
          </a:p>
          <a:p>
            <a:pPr lvl="0"/>
            <a:endParaRPr lang="zh-CN" altLang="en-US">
              <a:solidFill>
                <a:schemeClr val="bg1"/>
              </a:solidFill>
              <a:latin typeface="Consolas" charset="0"/>
              <a:ea typeface="微软雅黑" charset="0"/>
            </a:endParaRPr>
          </a:p>
          <a:p>
            <a:pPr lvl="0"/>
            <a:r>
              <a:rPr lang="zh-CN" altLang="en-US">
                <a:solidFill>
                  <a:schemeClr val="bg1"/>
                </a:solidFill>
                <a:latin typeface="Consolas" charset="0"/>
                <a:ea typeface="微软雅黑" charset="0"/>
              </a:rPr>
              <a:t>用记号      表示</a:t>
            </a:r>
            <a:r>
              <a:rPr lang="en-US" altLang="zh-CN">
                <a:solidFill>
                  <a:schemeClr val="bg1"/>
                </a:solidFill>
                <a:latin typeface="Consolas" charset="0"/>
                <a:ea typeface="微软雅黑" charset="0"/>
              </a:rPr>
              <a:t>log</a:t>
            </a:r>
            <a:r>
              <a:rPr lang="zh-CN" altLang="zh-CN">
                <a:solidFill>
                  <a:schemeClr val="bg1"/>
                </a:solidFill>
                <a:latin typeface="Consolas" charset="0"/>
                <a:ea typeface="微软雅黑" charset="0"/>
              </a:rPr>
              <a:t>的底数取</a:t>
            </a:r>
            <a:r>
              <a:rPr lang="en-US" altLang="zh-CN">
                <a:solidFill>
                  <a:schemeClr val="bg1"/>
                </a:solidFill>
                <a:latin typeface="Consolas" charset="0"/>
                <a:ea typeface="微软雅黑" charset="0"/>
              </a:rPr>
              <a:t>k</a:t>
            </a:r>
            <a:r>
              <a:rPr lang="zh-CN" altLang="zh-CN">
                <a:solidFill>
                  <a:schemeClr val="bg1"/>
                </a:solidFill>
                <a:latin typeface="Consolas" charset="0"/>
                <a:ea typeface="微软雅黑" charset="0"/>
              </a:rPr>
              <a:t>的结果，           。</a:t>
            </a:r>
            <a:endParaRPr lang="zh-CN" altLang="zh-CN">
              <a:solidFill>
                <a:schemeClr val="bg1"/>
              </a:solidFill>
              <a:latin typeface="Consolas" charset="0"/>
              <a:ea typeface="微软雅黑" charset="0"/>
            </a:endParaRPr>
          </a:p>
          <a:p>
            <a:pPr marL="457200" lvl="1" indent="0">
              <a:buNone/>
            </a:pPr>
            <a:endParaRPr lang="zh-CN" altLang="zh-CN">
              <a:solidFill>
                <a:schemeClr val="bg1"/>
              </a:solidFill>
              <a:latin typeface="Consolas" charset="0"/>
              <a:ea typeface="微软雅黑" charset="0"/>
            </a:endParaRPr>
          </a:p>
        </p:txBody>
      </p:sp>
      <p:graphicFrame>
        <p:nvGraphicFramePr>
          <p:cNvPr id="5" name="对象 4">
            <a:hlinkClick r:id="" action="ppaction://ole?verb="/>
          </p:cNvPr>
          <p:cNvGraphicFramePr>
            <a:graphicFrameLocks noChangeAspect="1"/>
          </p:cNvGraphicFramePr>
          <p:nvPr/>
        </p:nvGraphicFramePr>
        <p:xfrm>
          <a:off x="2270760" y="3990340"/>
          <a:ext cx="2541270" cy="765810"/>
        </p:xfrm>
        <a:graphic>
          <a:graphicData uri="http://schemas.openxmlformats.org/presentationml/2006/ole">
            <mc:AlternateContent xmlns:mc="http://schemas.openxmlformats.org/markup-compatibility/2006">
              <mc:Choice xmlns:v="urn:schemas-microsoft-com:vml" Requires="v">
                <p:oleObj spid="_x0000_s1025" name="" r:id="rId1" imgW="927100" imgH="279400" progId="Equation.KSEE3">
                  <p:embed/>
                </p:oleObj>
              </mc:Choice>
              <mc:Fallback>
                <p:oleObj name="" r:id="rId1" imgW="927100" imgH="279400" progId="Equation.KSEE3">
                  <p:embed/>
                  <p:pic>
                    <p:nvPicPr>
                      <p:cNvPr id="0" name="图片 1024"/>
                      <p:cNvPicPr/>
                      <p:nvPr/>
                    </p:nvPicPr>
                    <p:blipFill>
                      <a:blip r:embed="rId2"/>
                      <a:stretch>
                        <a:fillRect/>
                      </a:stretch>
                    </p:blipFill>
                    <p:spPr>
                      <a:xfrm>
                        <a:off x="2270760" y="3990340"/>
                        <a:ext cx="2541270" cy="76581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3921125" y="2317750"/>
          <a:ext cx="3932555" cy="847090"/>
        </p:xfrm>
        <a:graphic>
          <a:graphicData uri="http://schemas.openxmlformats.org/presentationml/2006/ole">
            <mc:AlternateContent xmlns:mc="http://schemas.openxmlformats.org/markup-compatibility/2006">
              <mc:Choice xmlns:v="urn:schemas-microsoft-com:vml" Requires="v">
                <p:oleObj spid="_x0000_s1026" name="" r:id="rId3" imgW="1651000" imgH="355600" progId="Equation.KSEE3">
                  <p:embed/>
                </p:oleObj>
              </mc:Choice>
              <mc:Fallback>
                <p:oleObj name="" r:id="rId3" imgW="1651000" imgH="355600" progId="Equation.KSEE3">
                  <p:embed/>
                  <p:pic>
                    <p:nvPicPr>
                      <p:cNvPr id="0" name="图片 1025"/>
                      <p:cNvPicPr/>
                      <p:nvPr/>
                    </p:nvPicPr>
                    <p:blipFill>
                      <a:blip r:embed="rId4"/>
                      <a:stretch>
                        <a:fillRect/>
                      </a:stretch>
                    </p:blipFill>
                    <p:spPr>
                      <a:xfrm>
                        <a:off x="3921125" y="2317750"/>
                        <a:ext cx="3932555" cy="84709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5697220" y="4008120"/>
          <a:ext cx="1912620" cy="588645"/>
        </p:xfrm>
        <a:graphic>
          <a:graphicData uri="http://schemas.openxmlformats.org/presentationml/2006/ole">
            <mc:AlternateContent xmlns:mc="http://schemas.openxmlformats.org/markup-compatibility/2006">
              <mc:Choice xmlns:v="urn:schemas-microsoft-com:vml" Requires="v">
                <p:oleObj spid="_x0000_s1027" name="" r:id="rId5" imgW="660400" imgH="203200" progId="Equation.KSEE3">
                  <p:embed/>
                </p:oleObj>
              </mc:Choice>
              <mc:Fallback>
                <p:oleObj name="" r:id="rId5" imgW="660400" imgH="203200" progId="Equation.KSEE3">
                  <p:embed/>
                  <p:pic>
                    <p:nvPicPr>
                      <p:cNvPr id="0" name="图片 1026"/>
                      <p:cNvPicPr/>
                      <p:nvPr/>
                    </p:nvPicPr>
                    <p:blipFill>
                      <a:blip r:embed="rId6"/>
                      <a:stretch>
                        <a:fillRect/>
                      </a:stretch>
                    </p:blipFill>
                    <p:spPr>
                      <a:xfrm>
                        <a:off x="5697220" y="4008120"/>
                        <a:ext cx="1912620" cy="58864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4597400" y="4599940"/>
          <a:ext cx="3086100" cy="999490"/>
        </p:xfrm>
        <a:graphic>
          <a:graphicData uri="http://schemas.openxmlformats.org/presentationml/2006/ole">
            <mc:AlternateContent xmlns:mc="http://schemas.openxmlformats.org/markup-compatibility/2006">
              <mc:Choice xmlns:v="urn:schemas-microsoft-com:vml" Requires="v">
                <p:oleObj spid="_x0000_s4" name="" r:id="rId7" imgW="1295400" imgH="419100" progId="Equation.KSEE3">
                  <p:embed/>
                </p:oleObj>
              </mc:Choice>
              <mc:Fallback>
                <p:oleObj name="" r:id="rId7" imgW="1295400" imgH="419100" progId="Equation.KSEE3">
                  <p:embed/>
                  <p:pic>
                    <p:nvPicPr>
                      <p:cNvPr id="0" name="图片 1025"/>
                      <p:cNvPicPr/>
                      <p:nvPr/>
                    </p:nvPicPr>
                    <p:blipFill>
                      <a:blip r:embed="rId8"/>
                      <a:stretch>
                        <a:fillRect/>
                      </a:stretch>
                    </p:blipFill>
                    <p:spPr>
                      <a:xfrm>
                        <a:off x="4597400" y="4599940"/>
                        <a:ext cx="3086100" cy="99949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2260600" y="5833745"/>
          <a:ext cx="1010285" cy="478790"/>
        </p:xfrm>
        <a:graphic>
          <a:graphicData uri="http://schemas.openxmlformats.org/presentationml/2006/ole">
            <mc:AlternateContent xmlns:mc="http://schemas.openxmlformats.org/markup-compatibility/2006">
              <mc:Choice xmlns:v="urn:schemas-microsoft-com:vml" Requires="v">
                <p:oleObj spid="_x0000_s1028" name="" r:id="rId9" imgW="482600" imgH="228600" progId="Equation.KSEE3">
                  <p:embed/>
                </p:oleObj>
              </mc:Choice>
              <mc:Fallback>
                <p:oleObj name="" r:id="rId9" imgW="482600" imgH="228600" progId="Equation.KSEE3">
                  <p:embed/>
                  <p:pic>
                    <p:nvPicPr>
                      <p:cNvPr id="0" name="图片 1027"/>
                      <p:cNvPicPr/>
                      <p:nvPr/>
                    </p:nvPicPr>
                    <p:blipFill>
                      <a:blip r:embed="rId10"/>
                      <a:stretch>
                        <a:fillRect/>
                      </a:stretch>
                    </p:blipFill>
                    <p:spPr>
                      <a:xfrm>
                        <a:off x="2260600" y="5833745"/>
                        <a:ext cx="1010285" cy="478790"/>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7678420" y="5662295"/>
          <a:ext cx="2153920" cy="904875"/>
        </p:xfrm>
        <a:graphic>
          <a:graphicData uri="http://schemas.openxmlformats.org/presentationml/2006/ole">
            <mc:AlternateContent xmlns:mc="http://schemas.openxmlformats.org/markup-compatibility/2006">
              <mc:Choice xmlns:v="urn:schemas-microsoft-com:vml" Requires="v">
                <p:oleObj spid="_x0000_s11" name="" r:id="rId11" imgW="1028700" imgH="431800" progId="Equation.KSEE3">
                  <p:embed/>
                </p:oleObj>
              </mc:Choice>
              <mc:Fallback>
                <p:oleObj name="" r:id="rId11" imgW="1028700" imgH="431800" progId="Equation.KSEE3">
                  <p:embed/>
                  <p:pic>
                    <p:nvPicPr>
                      <p:cNvPr id="0" name="图片 1027"/>
                      <p:cNvPicPr/>
                      <p:nvPr/>
                    </p:nvPicPr>
                    <p:blipFill>
                      <a:blip r:embed="rId12"/>
                      <a:stretch>
                        <a:fillRect/>
                      </a:stretch>
                    </p:blipFill>
                    <p:spPr>
                      <a:xfrm>
                        <a:off x="7678420" y="5662295"/>
                        <a:ext cx="2153920" cy="904875"/>
                      </a:xfrm>
                      <a:prstGeom prst="rect">
                        <a:avLst/>
                      </a:prstGeom>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solidFill>
                <a:latin typeface="Consolas" charset="0"/>
                <a:ea typeface="微软雅黑" charset="0"/>
              </a:rPr>
              <a:t>熵的意义</a:t>
            </a:r>
            <a:endParaRPr lang="zh-CN" altLang="en-US">
              <a:solidFill>
                <a:schemeClr val="bg1"/>
              </a:solidFill>
              <a:latin typeface="Consolas" charset="0"/>
              <a:ea typeface="微软雅黑" charset="0"/>
            </a:endParaRPr>
          </a:p>
        </p:txBody>
      </p:sp>
      <p:sp>
        <p:nvSpPr>
          <p:cNvPr id="3" name="内容占位符 2"/>
          <p:cNvSpPr>
            <a:spLocks noGrp="1"/>
          </p:cNvSpPr>
          <p:nvPr>
            <p:ph idx="1"/>
          </p:nvPr>
        </p:nvSpPr>
        <p:spPr>
          <a:xfrm>
            <a:off x="838200" y="1825625"/>
            <a:ext cx="10515600" cy="4766310"/>
          </a:xfrm>
        </p:spPr>
        <p:txBody>
          <a:bodyPr>
            <a:normAutofit/>
          </a:bodyPr>
          <a:p>
            <a:r>
              <a:rPr lang="zh-CN" altLang="zh-CN">
                <a:solidFill>
                  <a:schemeClr val="bg1"/>
                </a:solidFill>
                <a:latin typeface="Consolas" charset="0"/>
                <a:ea typeface="微软雅黑" charset="0"/>
              </a:rPr>
              <a:t>考察表达式                。</a:t>
            </a:r>
            <a:endParaRPr lang="zh-CN" altLang="zh-CN">
              <a:solidFill>
                <a:schemeClr val="bg1"/>
              </a:solidFill>
              <a:latin typeface="Consolas" charset="0"/>
              <a:ea typeface="微软雅黑" charset="0"/>
            </a:endParaRPr>
          </a:p>
          <a:p>
            <a:endParaRPr lang="zh-CN" altLang="zh-CN">
              <a:solidFill>
                <a:schemeClr val="bg1"/>
              </a:solidFill>
              <a:latin typeface="Consolas" charset="0"/>
              <a:ea typeface="微软雅黑" charset="0"/>
            </a:endParaRPr>
          </a:p>
          <a:p>
            <a:r>
              <a:rPr lang="zh-CN" altLang="zh-CN">
                <a:solidFill>
                  <a:schemeClr val="bg1"/>
                </a:solidFill>
                <a:latin typeface="Consolas" charset="0"/>
                <a:ea typeface="微软雅黑" charset="0"/>
              </a:rPr>
              <a:t>取期望的部分代表了为了判断出该种结果需要的最少的二元问题数目，可以理解为一个随机事件具有的信息量。</a:t>
            </a:r>
            <a:endParaRPr lang="zh-CN" altLang="zh-CN">
              <a:solidFill>
                <a:schemeClr val="bg1"/>
              </a:solidFill>
              <a:latin typeface="Consolas" charset="0"/>
              <a:ea typeface="微软雅黑" charset="0"/>
            </a:endParaRPr>
          </a:p>
          <a:p>
            <a:r>
              <a:rPr lang="zh-CN" altLang="zh-CN">
                <a:solidFill>
                  <a:schemeClr val="bg1"/>
                </a:solidFill>
                <a:latin typeface="Consolas" charset="0"/>
                <a:ea typeface="微软雅黑" charset="0"/>
              </a:rPr>
              <a:t>那么熵就是做一次随机试验所能带来的信息量的期望值。</a:t>
            </a:r>
            <a:endParaRPr lang="zh-CN" altLang="zh-CN">
              <a:solidFill>
                <a:schemeClr val="bg1"/>
              </a:solidFill>
              <a:latin typeface="Consolas" charset="0"/>
              <a:ea typeface="微软雅黑" charset="0"/>
            </a:endParaRPr>
          </a:p>
          <a:p>
            <a:endParaRPr lang="zh-CN" altLang="zh-CN">
              <a:solidFill>
                <a:schemeClr val="bg1"/>
              </a:solidFill>
              <a:latin typeface="Consolas" charset="0"/>
              <a:ea typeface="微软雅黑" charset="0"/>
            </a:endParaRPr>
          </a:p>
          <a:p>
            <a:r>
              <a:rPr lang="en-US" altLang="zh-CN">
                <a:solidFill>
                  <a:schemeClr val="bg1"/>
                </a:solidFill>
                <a:latin typeface="Consolas" charset="0"/>
                <a:ea typeface="微软雅黑" charset="0"/>
              </a:rPr>
              <a:t>“我们能不能定义一个量，用来在某种意义上，度量这样一个过程</a:t>
            </a:r>
            <a:r>
              <a:rPr lang="en-US" altLang="zh-CN">
                <a:solidFill>
                  <a:schemeClr val="tx1"/>
                </a:solidFill>
                <a:latin typeface="Consolas" charset="0"/>
                <a:ea typeface="微软雅黑" charset="0"/>
              </a:rPr>
              <a:t>“生成”多少信息</a:t>
            </a:r>
            <a:r>
              <a:rPr lang="en-US" altLang="zh-CN">
                <a:solidFill>
                  <a:schemeClr val="bg1"/>
                </a:solidFill>
                <a:latin typeface="Consolas" charset="0"/>
                <a:ea typeface="微软雅黑" charset="0"/>
              </a:rPr>
              <a:t>？我们能否找到一种度量，用来测量在选择事件时</a:t>
            </a:r>
            <a:r>
              <a:rPr lang="en-US" altLang="zh-CN">
                <a:solidFill>
                  <a:schemeClr val="tx1"/>
                </a:solidFill>
                <a:latin typeface="Consolas" charset="0"/>
                <a:ea typeface="微软雅黑" charset="0"/>
              </a:rPr>
              <a:t>涉及多少种“选择”</a:t>
            </a:r>
            <a:r>
              <a:rPr lang="en-US" altLang="zh-CN">
                <a:solidFill>
                  <a:schemeClr val="bg1"/>
                </a:solidFill>
                <a:latin typeface="Consolas" charset="0"/>
                <a:ea typeface="微软雅黑" charset="0"/>
              </a:rPr>
              <a:t>，或者输出中会</a:t>
            </a:r>
            <a:r>
              <a:rPr lang="en-US" altLang="zh-CN">
                <a:solidFill>
                  <a:schemeClr val="tx1"/>
                </a:solidFill>
                <a:latin typeface="Consolas" charset="0"/>
                <a:ea typeface="微软雅黑" charset="0"/>
              </a:rPr>
              <a:t>有多少不确定性？</a:t>
            </a:r>
            <a:r>
              <a:rPr lang="en-US" altLang="zh-CN">
                <a:solidFill>
                  <a:schemeClr val="bg1"/>
                </a:solidFill>
                <a:latin typeface="Consolas" charset="0"/>
                <a:ea typeface="微软雅黑" charset="0"/>
              </a:rPr>
              <a:t>”</a:t>
            </a:r>
            <a:endParaRPr lang="en-US" altLang="zh-CN">
              <a:solidFill>
                <a:schemeClr val="bg1"/>
              </a:solidFill>
              <a:latin typeface="Consolas" charset="0"/>
              <a:ea typeface="微软雅黑" charset="0"/>
            </a:endParaRPr>
          </a:p>
          <a:p>
            <a:pPr lvl="1"/>
            <a:r>
              <a:rPr lang="zh-CN" altLang="en-US" sz="2400">
                <a:solidFill>
                  <a:schemeClr val="bg1"/>
                </a:solidFill>
                <a:latin typeface="Consolas" charset="0"/>
                <a:ea typeface="微软雅黑" charset="0"/>
              </a:rPr>
              <a:t>（</a:t>
            </a:r>
            <a:r>
              <a:rPr lang="zh-CN" altLang="zh-CN">
                <a:solidFill>
                  <a:schemeClr val="bg1"/>
                </a:solidFill>
                <a:latin typeface="Consolas" charset="0"/>
                <a:ea typeface="微软雅黑" charset="0"/>
                <a:sym typeface="+mn-ea"/>
              </a:rPr>
              <a:t>《通信的数学原理》，第六节</a:t>
            </a:r>
            <a:r>
              <a:rPr lang="zh-CN" altLang="en-US" sz="2400">
                <a:solidFill>
                  <a:schemeClr val="bg1"/>
                </a:solidFill>
                <a:latin typeface="Consolas" charset="0"/>
                <a:ea typeface="微软雅黑" charset="0"/>
              </a:rPr>
              <a:t>）</a:t>
            </a:r>
            <a:endParaRPr lang="zh-CN" altLang="en-US" sz="2400">
              <a:solidFill>
                <a:schemeClr val="bg1"/>
              </a:solidFill>
              <a:latin typeface="Consolas" charset="0"/>
              <a:ea typeface="微软雅黑" charset="0"/>
            </a:endParaRPr>
          </a:p>
          <a:p>
            <a:pPr marL="457200" lvl="1" indent="0">
              <a:buNone/>
            </a:pPr>
            <a:endParaRPr lang="zh-CN" altLang="zh-CN">
              <a:solidFill>
                <a:schemeClr val="bg1"/>
              </a:solidFill>
              <a:latin typeface="Consolas" charset="0"/>
              <a:ea typeface="微软雅黑" charset="0"/>
            </a:endParaRPr>
          </a:p>
        </p:txBody>
      </p:sp>
      <p:graphicFrame>
        <p:nvGraphicFramePr>
          <p:cNvPr id="12" name="对象 11">
            <a:hlinkClick r:id="" action="ppaction://ole?verb="/>
          </p:cNvPr>
          <p:cNvGraphicFramePr>
            <a:graphicFrameLocks noChangeAspect="1"/>
          </p:cNvGraphicFramePr>
          <p:nvPr/>
        </p:nvGraphicFramePr>
        <p:xfrm>
          <a:off x="2917190" y="1578610"/>
          <a:ext cx="3086100" cy="999490"/>
        </p:xfrm>
        <a:graphic>
          <a:graphicData uri="http://schemas.openxmlformats.org/presentationml/2006/ole">
            <mc:AlternateContent xmlns:mc="http://schemas.openxmlformats.org/markup-compatibility/2006">
              <mc:Choice xmlns:v="urn:schemas-microsoft-com:vml" Requires="v">
                <p:oleObj spid="_x0000_s13" name="" r:id="rId1" imgW="1295400" imgH="419100" progId="Equation.KSEE3">
                  <p:embed/>
                </p:oleObj>
              </mc:Choice>
              <mc:Fallback>
                <p:oleObj name="" r:id="rId1" imgW="1295400" imgH="419100" progId="Equation.KSEE3">
                  <p:embed/>
                  <p:pic>
                    <p:nvPicPr>
                      <p:cNvPr id="0" name="图片 1025"/>
                      <p:cNvPicPr/>
                      <p:nvPr/>
                    </p:nvPicPr>
                    <p:blipFill>
                      <a:blip r:embed="rId2"/>
                      <a:stretch>
                        <a:fillRect/>
                      </a:stretch>
                    </p:blipFill>
                    <p:spPr>
                      <a:xfrm>
                        <a:off x="2917190" y="1578610"/>
                        <a:ext cx="3086100" cy="999490"/>
                      </a:xfrm>
                      <a:prstGeom prst="rect">
                        <a:avLst/>
                      </a:prstGeom>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solidFill>
                <a:latin typeface="Consolas" charset="0"/>
                <a:ea typeface="微软雅黑" charset="0"/>
              </a:rPr>
              <a:t>为何如此定义熵？</a:t>
            </a:r>
            <a:endParaRPr lang="zh-CN" altLang="en-US">
              <a:solidFill>
                <a:schemeClr val="bg1"/>
              </a:solidFill>
              <a:latin typeface="Consolas" charset="0"/>
              <a:ea typeface="微软雅黑" charset="0"/>
            </a:endParaRPr>
          </a:p>
        </p:txBody>
      </p:sp>
      <p:sp>
        <p:nvSpPr>
          <p:cNvPr id="3" name="内容占位符 2"/>
          <p:cNvSpPr>
            <a:spLocks noGrp="1"/>
          </p:cNvSpPr>
          <p:nvPr>
            <p:ph idx="1"/>
          </p:nvPr>
        </p:nvSpPr>
        <p:spPr>
          <a:xfrm>
            <a:off x="838200" y="1825625"/>
            <a:ext cx="10515600" cy="4766310"/>
          </a:xfrm>
        </p:spPr>
        <p:txBody>
          <a:bodyPr>
            <a:normAutofit/>
          </a:bodyPr>
          <a:p>
            <a:r>
              <a:rPr lang="zh-CN" altLang="zh-CN">
                <a:solidFill>
                  <a:schemeClr val="bg1"/>
                </a:solidFill>
                <a:latin typeface="Consolas" charset="0"/>
                <a:ea typeface="微软雅黑" charset="0"/>
              </a:rPr>
              <a:t>定义以下关于函数</a:t>
            </a:r>
            <a:r>
              <a:rPr lang="en-US" altLang="zh-CN">
                <a:solidFill>
                  <a:schemeClr val="bg1"/>
                </a:solidFill>
                <a:latin typeface="Consolas" charset="0"/>
                <a:ea typeface="微软雅黑" charset="0"/>
              </a:rPr>
              <a:t>H(p1, p2, ..., pm)</a:t>
            </a:r>
            <a:r>
              <a:rPr lang="zh-CN" altLang="zh-CN">
                <a:solidFill>
                  <a:schemeClr val="bg1"/>
                </a:solidFill>
                <a:latin typeface="Consolas" charset="0"/>
                <a:ea typeface="微软雅黑" charset="0"/>
              </a:rPr>
              <a:t>的公理：</a:t>
            </a:r>
            <a:endParaRPr lang="en-US" altLang="zh-CN">
              <a:solidFill>
                <a:schemeClr val="bg1"/>
              </a:solidFill>
              <a:latin typeface="Consolas" charset="0"/>
              <a:ea typeface="微软雅黑" charset="0"/>
            </a:endParaRPr>
          </a:p>
          <a:p>
            <a:pPr lvl="1"/>
            <a:r>
              <a:rPr lang="en-US" altLang="zh-CN" sz="2400">
                <a:solidFill>
                  <a:schemeClr val="bg1"/>
                </a:solidFill>
                <a:latin typeface="Consolas" charset="0"/>
                <a:ea typeface="微软雅黑" charset="0"/>
              </a:rPr>
              <a:t>1. H</a:t>
            </a:r>
            <a:r>
              <a:rPr lang="zh-CN" altLang="zh-CN" sz="2400">
                <a:solidFill>
                  <a:schemeClr val="bg1"/>
                </a:solidFill>
                <a:latin typeface="Consolas" charset="0"/>
                <a:ea typeface="微软雅黑" charset="0"/>
              </a:rPr>
              <a:t>关于各个参数都是连续的。</a:t>
            </a:r>
            <a:endParaRPr lang="zh-CN" altLang="zh-CN" sz="2400">
              <a:solidFill>
                <a:schemeClr val="bg1"/>
              </a:solidFill>
              <a:latin typeface="Consolas" charset="0"/>
              <a:ea typeface="微软雅黑" charset="0"/>
            </a:endParaRPr>
          </a:p>
          <a:p>
            <a:pPr lvl="1"/>
            <a:r>
              <a:rPr lang="en-US" altLang="zh-CN" sz="2400">
                <a:solidFill>
                  <a:schemeClr val="bg1"/>
                </a:solidFill>
                <a:latin typeface="Consolas" charset="0"/>
                <a:ea typeface="微软雅黑" charset="0"/>
              </a:rPr>
              <a:t>2. </a:t>
            </a:r>
            <a:r>
              <a:rPr lang="zh-CN" altLang="en-US" sz="2400">
                <a:solidFill>
                  <a:schemeClr val="bg1"/>
                </a:solidFill>
                <a:latin typeface="Consolas" charset="0"/>
                <a:ea typeface="微软雅黑" charset="0"/>
              </a:rPr>
              <a:t>当</a:t>
            </a:r>
            <a:r>
              <a:rPr lang="en-US" altLang="zh-CN" sz="2400">
                <a:solidFill>
                  <a:schemeClr val="bg1"/>
                </a:solidFill>
                <a:latin typeface="Consolas" charset="0"/>
                <a:ea typeface="微软雅黑" charset="0"/>
              </a:rPr>
              <a:t>pi=1/m</a:t>
            </a:r>
            <a:r>
              <a:rPr lang="zh-CN" altLang="en-US" sz="2400">
                <a:solidFill>
                  <a:schemeClr val="bg1"/>
                </a:solidFill>
                <a:latin typeface="Consolas" charset="0"/>
                <a:ea typeface="微软雅黑" charset="0"/>
              </a:rPr>
              <a:t>对于一切</a:t>
            </a:r>
            <a:r>
              <a:rPr lang="en-US" altLang="zh-CN" sz="2400">
                <a:solidFill>
                  <a:schemeClr val="bg1"/>
                </a:solidFill>
                <a:latin typeface="Consolas" charset="0"/>
                <a:ea typeface="微软雅黑" charset="0"/>
              </a:rPr>
              <a:t>i</a:t>
            </a:r>
            <a:r>
              <a:rPr lang="zh-CN" altLang="zh-CN" sz="2400">
                <a:solidFill>
                  <a:schemeClr val="bg1"/>
                </a:solidFill>
                <a:latin typeface="Consolas" charset="0"/>
                <a:ea typeface="微软雅黑" charset="0"/>
              </a:rPr>
              <a:t>，则</a:t>
            </a:r>
            <a:r>
              <a:rPr lang="en-US" altLang="zh-CN" sz="2400">
                <a:solidFill>
                  <a:schemeClr val="bg1"/>
                </a:solidFill>
                <a:latin typeface="Consolas" charset="0"/>
                <a:ea typeface="微软雅黑" charset="0"/>
              </a:rPr>
              <a:t>H</a:t>
            </a:r>
            <a:r>
              <a:rPr lang="zh-CN" altLang="zh-CN" sz="2400">
                <a:solidFill>
                  <a:schemeClr val="bg1"/>
                </a:solidFill>
                <a:latin typeface="Consolas" charset="0"/>
                <a:ea typeface="微软雅黑" charset="0"/>
              </a:rPr>
              <a:t>关于</a:t>
            </a:r>
            <a:r>
              <a:rPr lang="en-US" altLang="zh-CN" sz="2400">
                <a:solidFill>
                  <a:schemeClr val="bg1"/>
                </a:solidFill>
                <a:latin typeface="Consolas" charset="0"/>
                <a:ea typeface="微软雅黑" charset="0"/>
              </a:rPr>
              <a:t>m</a:t>
            </a:r>
            <a:r>
              <a:rPr lang="zh-CN" altLang="zh-CN" sz="2400">
                <a:solidFill>
                  <a:schemeClr val="bg1"/>
                </a:solidFill>
                <a:latin typeface="Consolas" charset="0"/>
                <a:ea typeface="微软雅黑" charset="0"/>
              </a:rPr>
              <a:t>是递增的。</a:t>
            </a:r>
            <a:endParaRPr lang="zh-CN" altLang="zh-CN" sz="2400">
              <a:solidFill>
                <a:schemeClr val="bg1"/>
              </a:solidFill>
              <a:latin typeface="Consolas" charset="0"/>
              <a:ea typeface="微软雅黑" charset="0"/>
            </a:endParaRPr>
          </a:p>
          <a:p>
            <a:pPr lvl="1"/>
            <a:r>
              <a:rPr lang="en-US" altLang="zh-CN" sz="2400">
                <a:solidFill>
                  <a:schemeClr val="bg1"/>
                </a:solidFill>
                <a:latin typeface="Consolas" charset="0"/>
                <a:ea typeface="微软雅黑" charset="0"/>
              </a:rPr>
              <a:t>3. </a:t>
            </a:r>
            <a:r>
              <a:rPr lang="zh-CN" altLang="zh-CN" sz="2400">
                <a:solidFill>
                  <a:schemeClr val="bg1"/>
                </a:solidFill>
                <a:latin typeface="Consolas" charset="0"/>
                <a:ea typeface="微软雅黑" charset="0"/>
              </a:rPr>
              <a:t>选择一组</a:t>
            </a:r>
            <a:r>
              <a:rPr lang="en-US" altLang="zh-CN" sz="2400">
                <a:solidFill>
                  <a:schemeClr val="bg1"/>
                </a:solidFill>
                <a:latin typeface="Consolas" charset="0"/>
                <a:ea typeface="微软雅黑" charset="0"/>
              </a:rPr>
              <a:t>p_a_i</a:t>
            </a:r>
            <a:r>
              <a:rPr lang="zh-CN" altLang="zh-CN" sz="2400">
                <a:solidFill>
                  <a:schemeClr val="bg1"/>
                </a:solidFill>
                <a:latin typeface="Consolas" charset="0"/>
                <a:ea typeface="微软雅黑" charset="0"/>
              </a:rPr>
              <a:t>，其和为</a:t>
            </a:r>
            <a:r>
              <a:rPr lang="en-US" altLang="zh-CN" sz="2400">
                <a:solidFill>
                  <a:schemeClr val="bg1"/>
                </a:solidFill>
                <a:latin typeface="Consolas" charset="0"/>
                <a:ea typeface="微软雅黑" charset="0"/>
              </a:rPr>
              <a:t>P_a</a:t>
            </a:r>
            <a:r>
              <a:rPr lang="zh-CN" altLang="en-US" sz="2400">
                <a:solidFill>
                  <a:schemeClr val="bg1"/>
                </a:solidFill>
                <a:latin typeface="Consolas" charset="0"/>
                <a:ea typeface="微软雅黑" charset="0"/>
              </a:rPr>
              <a:t>，</a:t>
            </a:r>
            <a:r>
              <a:rPr lang="zh-CN" altLang="zh-CN" sz="2400">
                <a:solidFill>
                  <a:schemeClr val="bg1"/>
                </a:solidFill>
                <a:latin typeface="Consolas" charset="0"/>
                <a:ea typeface="微软雅黑" charset="0"/>
              </a:rPr>
              <a:t>则：</a:t>
            </a:r>
            <a:endParaRPr lang="zh-CN" altLang="zh-CN" sz="2400">
              <a:solidFill>
                <a:schemeClr val="bg1"/>
              </a:solidFill>
              <a:latin typeface="Consolas" charset="0"/>
              <a:ea typeface="微软雅黑" charset="0"/>
            </a:endParaRPr>
          </a:p>
          <a:p>
            <a:pPr lvl="2"/>
            <a:r>
              <a:rPr lang="en-US" altLang="zh-CN" sz="2000">
                <a:solidFill>
                  <a:schemeClr val="bg1"/>
                </a:solidFill>
                <a:latin typeface="Consolas" charset="0"/>
                <a:ea typeface="微软雅黑" charset="0"/>
              </a:rPr>
              <a:t>H({p_b_i}, P_a)+</a:t>
            </a:r>
            <a:r>
              <a:rPr lang="en-US" altLang="zh-CN">
                <a:solidFill>
                  <a:schemeClr val="bg1"/>
                </a:solidFill>
                <a:latin typeface="Consolas" charset="0"/>
                <a:ea typeface="微软雅黑" charset="0"/>
                <a:sym typeface="+mn-ea"/>
              </a:rPr>
              <a:t>P_a</a:t>
            </a:r>
            <a:r>
              <a:rPr lang="en-US" altLang="zh-CN" sz="2000">
                <a:solidFill>
                  <a:schemeClr val="bg1"/>
                </a:solidFill>
                <a:latin typeface="Consolas" charset="0"/>
                <a:ea typeface="微软雅黑" charset="0"/>
              </a:rPr>
              <a:t>H({p_a_i})=H({p_i})</a:t>
            </a:r>
            <a:r>
              <a:rPr lang="zh-CN" altLang="zh-CN" sz="2000">
                <a:solidFill>
                  <a:schemeClr val="bg1"/>
                </a:solidFill>
                <a:latin typeface="Consolas" charset="0"/>
                <a:ea typeface="微软雅黑" charset="0"/>
              </a:rPr>
              <a:t>，序列</a:t>
            </a:r>
            <a:r>
              <a:rPr lang="en-US" altLang="zh-CN" sz="2000">
                <a:solidFill>
                  <a:schemeClr val="bg1"/>
                </a:solidFill>
                <a:latin typeface="Consolas" charset="0"/>
                <a:ea typeface="微软雅黑" charset="0"/>
              </a:rPr>
              <a:t>{b_i}</a:t>
            </a:r>
            <a:r>
              <a:rPr lang="zh-CN" altLang="en-US" sz="2000">
                <a:solidFill>
                  <a:schemeClr val="bg1"/>
                </a:solidFill>
                <a:latin typeface="Consolas" charset="0"/>
                <a:ea typeface="微软雅黑" charset="0"/>
              </a:rPr>
              <a:t>是</a:t>
            </a:r>
            <a:r>
              <a:rPr lang="en-US" altLang="zh-CN" sz="2000">
                <a:solidFill>
                  <a:schemeClr val="bg1"/>
                </a:solidFill>
                <a:latin typeface="Consolas" charset="0"/>
                <a:ea typeface="微软雅黑" charset="0"/>
              </a:rPr>
              <a:t>{a_i}</a:t>
            </a:r>
            <a:r>
              <a:rPr lang="zh-CN" altLang="zh-CN" sz="2000">
                <a:solidFill>
                  <a:schemeClr val="bg1"/>
                </a:solidFill>
                <a:latin typeface="Consolas" charset="0"/>
                <a:ea typeface="微软雅黑" charset="0"/>
              </a:rPr>
              <a:t>的补。</a:t>
            </a:r>
            <a:endParaRPr lang="zh-CN" altLang="zh-CN" sz="2000">
              <a:solidFill>
                <a:schemeClr val="bg1"/>
              </a:solidFill>
              <a:latin typeface="Consolas" charset="0"/>
              <a:ea typeface="微软雅黑" charset="0"/>
            </a:endParaRPr>
          </a:p>
          <a:p>
            <a:pPr lvl="0"/>
            <a:r>
              <a:rPr lang="zh-CN" altLang="zh-CN" sz="2800">
                <a:solidFill>
                  <a:schemeClr val="bg1"/>
                </a:solidFill>
                <a:latin typeface="Consolas" charset="0"/>
                <a:ea typeface="微软雅黑" charset="0"/>
              </a:rPr>
              <a:t>可以证明所有满足以上公理的</a:t>
            </a:r>
            <a:r>
              <a:rPr lang="en-US" altLang="zh-CN" sz="2800">
                <a:solidFill>
                  <a:schemeClr val="bg1"/>
                </a:solidFill>
                <a:latin typeface="Consolas" charset="0"/>
                <a:ea typeface="微软雅黑" charset="0"/>
              </a:rPr>
              <a:t>H</a:t>
            </a:r>
            <a:r>
              <a:rPr lang="zh-CN" altLang="zh-CN" sz="2800">
                <a:solidFill>
                  <a:schemeClr val="bg1"/>
                </a:solidFill>
                <a:latin typeface="Consolas" charset="0"/>
                <a:ea typeface="微软雅黑" charset="0"/>
              </a:rPr>
              <a:t>都符合                。</a:t>
            </a:r>
            <a:endParaRPr lang="zh-CN" altLang="zh-CN" sz="2400">
              <a:solidFill>
                <a:schemeClr val="bg1"/>
              </a:solidFill>
              <a:latin typeface="Consolas" charset="0"/>
              <a:ea typeface="微软雅黑" charset="0"/>
            </a:endParaRPr>
          </a:p>
          <a:p>
            <a:pPr lvl="1"/>
            <a:r>
              <a:rPr lang="zh-CN" altLang="zh-CN" sz="2400">
                <a:solidFill>
                  <a:schemeClr val="bg1"/>
                </a:solidFill>
                <a:latin typeface="Consolas" charset="0"/>
                <a:ea typeface="微软雅黑" charset="0"/>
              </a:rPr>
              <a:t>证明过程：</a:t>
            </a:r>
            <a:endParaRPr lang="zh-CN" altLang="zh-CN" sz="2400">
              <a:solidFill>
                <a:schemeClr val="bg1"/>
              </a:solidFill>
              <a:latin typeface="Consolas" charset="0"/>
              <a:ea typeface="微软雅黑" charset="0"/>
            </a:endParaRPr>
          </a:p>
          <a:p>
            <a:pPr lvl="2"/>
            <a:r>
              <a:rPr lang="zh-CN" altLang="zh-CN" sz="2000">
                <a:solidFill>
                  <a:schemeClr val="bg1"/>
                </a:solidFill>
                <a:latin typeface="Consolas" charset="0"/>
                <a:ea typeface="微软雅黑" charset="0"/>
              </a:rPr>
              <a:t>第一步：利用条件</a:t>
            </a:r>
            <a:r>
              <a:rPr lang="en-US" altLang="zh-CN" sz="2000">
                <a:solidFill>
                  <a:schemeClr val="bg1"/>
                </a:solidFill>
                <a:latin typeface="Consolas" charset="0"/>
                <a:ea typeface="微软雅黑" charset="0"/>
              </a:rPr>
              <a:t>(2),(3)</a:t>
            </a:r>
            <a:r>
              <a:rPr lang="zh-CN" altLang="zh-CN" sz="2000">
                <a:solidFill>
                  <a:schemeClr val="bg1"/>
                </a:solidFill>
                <a:latin typeface="Consolas" charset="0"/>
                <a:ea typeface="微软雅黑" charset="0"/>
              </a:rPr>
              <a:t>证明</a:t>
            </a:r>
            <a:r>
              <a:rPr lang="en-US" altLang="zh-CN" sz="2000">
                <a:solidFill>
                  <a:schemeClr val="bg1"/>
                </a:solidFill>
                <a:latin typeface="Consolas" charset="0"/>
                <a:ea typeface="微软雅黑" charset="0"/>
              </a:rPr>
              <a:t>pi</a:t>
            </a:r>
            <a:r>
              <a:rPr lang="zh-CN" altLang="zh-CN" sz="2000">
                <a:solidFill>
                  <a:schemeClr val="bg1"/>
                </a:solidFill>
                <a:latin typeface="Consolas" charset="0"/>
                <a:ea typeface="微软雅黑" charset="0"/>
              </a:rPr>
              <a:t>全相同时的表达式；</a:t>
            </a:r>
            <a:endParaRPr lang="zh-CN" altLang="zh-CN" sz="2000">
              <a:solidFill>
                <a:schemeClr val="bg1"/>
              </a:solidFill>
              <a:latin typeface="Consolas" charset="0"/>
              <a:ea typeface="微软雅黑" charset="0"/>
            </a:endParaRPr>
          </a:p>
          <a:p>
            <a:pPr lvl="2"/>
            <a:r>
              <a:rPr lang="zh-CN" altLang="zh-CN" sz="2000">
                <a:solidFill>
                  <a:schemeClr val="bg1"/>
                </a:solidFill>
                <a:latin typeface="Consolas" charset="0"/>
                <a:ea typeface="微软雅黑" charset="0"/>
              </a:rPr>
              <a:t>第二步：利用条件</a:t>
            </a:r>
            <a:r>
              <a:rPr lang="en-US" altLang="zh-CN" sz="2000">
                <a:solidFill>
                  <a:schemeClr val="bg1"/>
                </a:solidFill>
                <a:latin typeface="Consolas" charset="0"/>
                <a:ea typeface="微软雅黑" charset="0"/>
              </a:rPr>
              <a:t>(3)</a:t>
            </a:r>
            <a:r>
              <a:rPr lang="zh-CN" altLang="zh-CN" sz="2000">
                <a:solidFill>
                  <a:schemeClr val="bg1"/>
                </a:solidFill>
                <a:latin typeface="Consolas" charset="0"/>
                <a:ea typeface="微软雅黑" charset="0"/>
              </a:rPr>
              <a:t>证明</a:t>
            </a:r>
            <a:r>
              <a:rPr lang="en-US" altLang="zh-CN" sz="2000">
                <a:solidFill>
                  <a:schemeClr val="bg1"/>
                </a:solidFill>
                <a:latin typeface="Consolas" charset="0"/>
                <a:ea typeface="微软雅黑" charset="0"/>
              </a:rPr>
              <a:t>pi</a:t>
            </a:r>
            <a:r>
              <a:rPr lang="zh-CN" altLang="en-US" sz="2000">
                <a:solidFill>
                  <a:schemeClr val="bg1"/>
                </a:solidFill>
                <a:latin typeface="Consolas" charset="0"/>
                <a:ea typeface="微软雅黑" charset="0"/>
              </a:rPr>
              <a:t>全为有理数时的表达式；</a:t>
            </a:r>
            <a:endParaRPr lang="zh-CN" altLang="en-US" sz="2000">
              <a:solidFill>
                <a:schemeClr val="bg1"/>
              </a:solidFill>
              <a:latin typeface="Consolas" charset="0"/>
              <a:ea typeface="微软雅黑" charset="0"/>
            </a:endParaRPr>
          </a:p>
          <a:p>
            <a:pPr lvl="2"/>
            <a:r>
              <a:rPr lang="zh-CN" altLang="en-US" sz="2000">
                <a:solidFill>
                  <a:schemeClr val="bg1"/>
                </a:solidFill>
                <a:latin typeface="Consolas" charset="0"/>
                <a:ea typeface="微软雅黑" charset="0"/>
              </a:rPr>
              <a:t>第三步：利用条件</a:t>
            </a:r>
            <a:r>
              <a:rPr lang="en-US" altLang="zh-CN" sz="2000">
                <a:solidFill>
                  <a:schemeClr val="bg1"/>
                </a:solidFill>
                <a:latin typeface="Consolas" charset="0"/>
                <a:ea typeface="微软雅黑" charset="0"/>
              </a:rPr>
              <a:t>(1)</a:t>
            </a:r>
            <a:r>
              <a:rPr lang="zh-CN" altLang="zh-CN" sz="2000">
                <a:solidFill>
                  <a:schemeClr val="bg1"/>
                </a:solidFill>
                <a:latin typeface="Consolas" charset="0"/>
                <a:ea typeface="微软雅黑" charset="0"/>
              </a:rPr>
              <a:t>将有理数</a:t>
            </a:r>
            <a:r>
              <a:rPr lang="zh-CN" altLang="en-US" sz="2000">
                <a:solidFill>
                  <a:schemeClr val="bg1"/>
                </a:solidFill>
                <a:latin typeface="Consolas" charset="0"/>
                <a:ea typeface="微软雅黑" charset="0"/>
              </a:rPr>
              <a:t>拓展到实数。</a:t>
            </a:r>
            <a:endParaRPr lang="zh-CN" altLang="en-US" sz="2000">
              <a:solidFill>
                <a:schemeClr val="bg1"/>
              </a:solidFill>
              <a:latin typeface="Consolas" charset="0"/>
              <a:ea typeface="微软雅黑" charset="0"/>
            </a:endParaRPr>
          </a:p>
          <a:p>
            <a:pPr lvl="2"/>
            <a:r>
              <a:rPr lang="zh-CN" altLang="zh-CN">
                <a:solidFill>
                  <a:schemeClr val="bg1"/>
                </a:solidFill>
                <a:latin typeface="Consolas" charset="0"/>
                <a:ea typeface="微软雅黑" charset="0"/>
                <a:sym typeface="+mn-ea"/>
              </a:rPr>
              <a:t>（《通信的数学原理》，附录二）</a:t>
            </a:r>
            <a:endParaRPr lang="zh-CN" altLang="en-US" sz="2000">
              <a:solidFill>
                <a:schemeClr val="bg1"/>
              </a:solidFill>
              <a:latin typeface="Consolas" charset="0"/>
              <a:ea typeface="微软雅黑" charset="0"/>
            </a:endParaRPr>
          </a:p>
          <a:p>
            <a:pPr lvl="1"/>
            <a:endParaRPr lang="zh-CN" altLang="zh-CN" sz="2400">
              <a:solidFill>
                <a:schemeClr val="bg1"/>
              </a:solidFill>
              <a:latin typeface="Consolas" charset="0"/>
              <a:ea typeface="微软雅黑" charset="0"/>
            </a:endParaRPr>
          </a:p>
          <a:p>
            <a:pPr marL="457200" lvl="1" indent="0">
              <a:buNone/>
            </a:pPr>
            <a:endParaRPr lang="zh-CN" altLang="zh-CN">
              <a:solidFill>
                <a:schemeClr val="bg1"/>
              </a:solidFill>
              <a:latin typeface="Consolas" charset="0"/>
              <a:ea typeface="微软雅黑" charset="0"/>
            </a:endParaRPr>
          </a:p>
        </p:txBody>
      </p:sp>
      <p:graphicFrame>
        <p:nvGraphicFramePr>
          <p:cNvPr id="4" name="对象 3">
            <a:hlinkClick r:id="" action="ppaction://ole?verb="/>
          </p:cNvPr>
          <p:cNvGraphicFramePr>
            <a:graphicFrameLocks noChangeAspect="1"/>
          </p:cNvGraphicFramePr>
          <p:nvPr/>
        </p:nvGraphicFramePr>
        <p:xfrm>
          <a:off x="7019290" y="3775075"/>
          <a:ext cx="3182620" cy="649605"/>
        </p:xfrm>
        <a:graphic>
          <a:graphicData uri="http://schemas.openxmlformats.org/presentationml/2006/ole">
            <mc:AlternateContent xmlns:mc="http://schemas.openxmlformats.org/markup-compatibility/2006">
              <mc:Choice xmlns:v="urn:schemas-microsoft-com:vml" Requires="v">
                <p:oleObj spid="_x0000_s2049" name="" r:id="rId1" imgW="1244600" imgH="254000" progId="Equation.KSEE3">
                  <p:embed/>
                </p:oleObj>
              </mc:Choice>
              <mc:Fallback>
                <p:oleObj name="" r:id="rId1" imgW="1244600" imgH="254000" progId="Equation.KSEE3">
                  <p:embed/>
                  <p:pic>
                    <p:nvPicPr>
                      <p:cNvPr id="0" name="图片 2048"/>
                      <p:cNvPicPr/>
                      <p:nvPr/>
                    </p:nvPicPr>
                    <p:blipFill>
                      <a:blip r:embed="rId2"/>
                      <a:stretch>
                        <a:fillRect/>
                      </a:stretch>
                    </p:blipFill>
                    <p:spPr>
                      <a:xfrm>
                        <a:off x="7019290" y="3775075"/>
                        <a:ext cx="3182620" cy="649605"/>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bg1"/>
                </a:solidFill>
                <a:latin typeface="Consolas" charset="0"/>
                <a:ea typeface="微软雅黑" charset="0"/>
              </a:rPr>
              <a:t>Horses</a:t>
            </a:r>
            <a:r>
              <a:rPr lang="zh-CN" altLang="zh-CN">
                <a:solidFill>
                  <a:schemeClr val="bg1"/>
                </a:solidFill>
                <a:latin typeface="Consolas" charset="0"/>
                <a:ea typeface="微软雅黑" charset="0"/>
              </a:rPr>
              <a:t> </a:t>
            </a:r>
            <a:r>
              <a:rPr lang="en-US" altLang="zh-CN">
                <a:solidFill>
                  <a:schemeClr val="bg1"/>
                </a:solidFill>
                <a:latin typeface="Consolas" charset="0"/>
                <a:ea typeface="微软雅黑" charset="0"/>
              </a:rPr>
              <a:t>- Description</a:t>
            </a:r>
            <a:endParaRPr lang="en-US" altLang="zh-CN">
              <a:solidFill>
                <a:schemeClr val="bg1"/>
              </a:solidFill>
              <a:latin typeface="Consolas" charset="0"/>
              <a:ea typeface="微软雅黑" charset="0"/>
            </a:endParaRPr>
          </a:p>
        </p:txBody>
      </p:sp>
      <p:sp>
        <p:nvSpPr>
          <p:cNvPr id="3" name="内容占位符 2"/>
          <p:cNvSpPr>
            <a:spLocks noGrp="1"/>
          </p:cNvSpPr>
          <p:nvPr>
            <p:ph idx="1"/>
          </p:nvPr>
        </p:nvSpPr>
        <p:spPr/>
        <p:txBody>
          <a:bodyPr>
            <a:normAutofit lnSpcReduction="20000"/>
          </a:bodyPr>
          <a:p>
            <a:r>
              <a:rPr lang="zh-CN" altLang="en-US">
                <a:solidFill>
                  <a:schemeClr val="bg1"/>
                </a:solidFill>
                <a:latin typeface="Consolas" charset="0"/>
                <a:ea typeface="微软雅黑" charset="0"/>
              </a:rPr>
              <a:t>有</a:t>
            </a:r>
            <a:r>
              <a:rPr lang="en-US" altLang="zh-CN">
                <a:solidFill>
                  <a:schemeClr val="bg1"/>
                </a:solidFill>
                <a:latin typeface="Consolas" charset="0"/>
                <a:ea typeface="微软雅黑" charset="0"/>
              </a:rPr>
              <a:t>0</a:t>
            </a:r>
            <a:r>
              <a:rPr lang="zh-CN" altLang="en-US">
                <a:solidFill>
                  <a:schemeClr val="bg1"/>
                </a:solidFill>
                <a:latin typeface="Consolas" charset="0"/>
                <a:ea typeface="微软雅黑" charset="0"/>
              </a:rPr>
              <a:t>到</a:t>
            </a:r>
            <a:r>
              <a:rPr lang="en-US" altLang="zh-CN">
                <a:solidFill>
                  <a:schemeClr val="bg1"/>
                </a:solidFill>
                <a:latin typeface="Consolas" charset="0"/>
                <a:ea typeface="微软雅黑" charset="0"/>
              </a:rPr>
              <a:t>N</a:t>
            </a:r>
            <a:r>
              <a:rPr lang="zh-CN" altLang="en-US">
                <a:solidFill>
                  <a:schemeClr val="bg1"/>
                </a:solidFill>
                <a:latin typeface="Consolas" charset="0"/>
                <a:ea typeface="微软雅黑" charset="0"/>
              </a:rPr>
              <a:t>，</a:t>
            </a:r>
            <a:r>
              <a:rPr lang="en-US" altLang="zh-CN">
                <a:solidFill>
                  <a:schemeClr val="bg1"/>
                </a:solidFill>
                <a:latin typeface="Consolas" charset="0"/>
                <a:ea typeface="微软雅黑" charset="0"/>
              </a:rPr>
              <a:t>N+1</a:t>
            </a:r>
            <a:r>
              <a:rPr lang="zh-CN" altLang="en-US">
                <a:solidFill>
                  <a:schemeClr val="bg1"/>
                </a:solidFill>
                <a:latin typeface="Consolas" charset="0"/>
                <a:ea typeface="微软雅黑" charset="0"/>
              </a:rPr>
              <a:t>个时刻。</a:t>
            </a:r>
            <a:endParaRPr lang="zh-CN" altLang="en-US">
              <a:solidFill>
                <a:schemeClr val="bg1"/>
              </a:solidFill>
              <a:latin typeface="Consolas" charset="0"/>
              <a:ea typeface="微软雅黑" charset="0"/>
            </a:endParaRPr>
          </a:p>
          <a:p>
            <a:r>
              <a:rPr lang="zh-CN" altLang="en-US">
                <a:solidFill>
                  <a:schemeClr val="bg1"/>
                </a:solidFill>
                <a:latin typeface="Consolas" charset="0"/>
                <a:ea typeface="微软雅黑" charset="0"/>
              </a:rPr>
              <a:t>在时刻</a:t>
            </a:r>
            <a:r>
              <a:rPr lang="en-US" altLang="zh-CN">
                <a:solidFill>
                  <a:schemeClr val="bg1"/>
                </a:solidFill>
                <a:latin typeface="Consolas" charset="0"/>
                <a:ea typeface="微软雅黑" charset="0"/>
              </a:rPr>
              <a:t>0</a:t>
            </a:r>
            <a:r>
              <a:rPr lang="zh-CN" altLang="en-US">
                <a:solidFill>
                  <a:schemeClr val="bg1"/>
                </a:solidFill>
                <a:latin typeface="Consolas" charset="0"/>
                <a:ea typeface="微软雅黑" charset="0"/>
              </a:rPr>
              <a:t>你有</a:t>
            </a:r>
            <a:r>
              <a:rPr lang="en-US" altLang="zh-CN">
                <a:solidFill>
                  <a:schemeClr val="bg1"/>
                </a:solidFill>
                <a:latin typeface="Consolas" charset="0"/>
                <a:ea typeface="微软雅黑" charset="0"/>
              </a:rPr>
              <a:t>1</a:t>
            </a:r>
            <a:r>
              <a:rPr lang="zh-CN" altLang="en-US">
                <a:solidFill>
                  <a:schemeClr val="bg1"/>
                </a:solidFill>
                <a:latin typeface="Consolas" charset="0"/>
                <a:ea typeface="微软雅黑" charset="0"/>
              </a:rPr>
              <a:t>匹马。</a:t>
            </a:r>
            <a:endParaRPr lang="zh-CN" altLang="en-US">
              <a:solidFill>
                <a:schemeClr val="bg1"/>
              </a:solidFill>
              <a:latin typeface="Consolas" charset="0"/>
              <a:ea typeface="微软雅黑" charset="0"/>
            </a:endParaRPr>
          </a:p>
          <a:p>
            <a:r>
              <a:rPr lang="zh-CN" altLang="en-US">
                <a:solidFill>
                  <a:schemeClr val="bg1"/>
                </a:solidFill>
                <a:latin typeface="Consolas" charset="0"/>
                <a:ea typeface="微软雅黑" charset="0"/>
              </a:rPr>
              <a:t>时刻</a:t>
            </a:r>
            <a:r>
              <a:rPr lang="en-US" altLang="zh-CN">
                <a:solidFill>
                  <a:schemeClr val="bg1"/>
                </a:solidFill>
                <a:latin typeface="Consolas" charset="0"/>
                <a:ea typeface="微软雅黑" charset="0"/>
              </a:rPr>
              <a:t>i</a:t>
            </a:r>
            <a:r>
              <a:rPr lang="zh-CN" altLang="en-US">
                <a:solidFill>
                  <a:schemeClr val="bg1"/>
                </a:solidFill>
                <a:latin typeface="Consolas" charset="0"/>
                <a:ea typeface="微软雅黑" charset="0"/>
              </a:rPr>
              <a:t>和时刻</a:t>
            </a:r>
            <a:r>
              <a:rPr lang="en-US" altLang="zh-CN">
                <a:solidFill>
                  <a:schemeClr val="bg1"/>
                </a:solidFill>
                <a:latin typeface="Consolas" charset="0"/>
                <a:ea typeface="微软雅黑" charset="0"/>
              </a:rPr>
              <a:t>i+1</a:t>
            </a:r>
            <a:r>
              <a:rPr lang="zh-CN" altLang="en-US">
                <a:solidFill>
                  <a:schemeClr val="bg1"/>
                </a:solidFill>
                <a:latin typeface="Consolas" charset="0"/>
                <a:ea typeface="微软雅黑" charset="0"/>
              </a:rPr>
              <a:t>之间的时间段内，经过繁殖，你的每匹马会变成</a:t>
            </a:r>
            <a:r>
              <a:rPr lang="en-US" altLang="zh-CN">
                <a:solidFill>
                  <a:schemeClr val="bg1"/>
                </a:solidFill>
                <a:latin typeface="Consolas" charset="0"/>
                <a:ea typeface="微软雅黑" charset="0"/>
              </a:rPr>
              <a:t>X[i]</a:t>
            </a:r>
            <a:r>
              <a:rPr lang="zh-CN" altLang="zh-CN">
                <a:solidFill>
                  <a:schemeClr val="bg1"/>
                </a:solidFill>
                <a:latin typeface="Consolas" charset="0"/>
                <a:ea typeface="微软雅黑" charset="0"/>
              </a:rPr>
              <a:t>匹。</a:t>
            </a:r>
            <a:endParaRPr lang="zh-CN" altLang="zh-CN">
              <a:solidFill>
                <a:schemeClr val="bg1"/>
              </a:solidFill>
              <a:latin typeface="Consolas" charset="0"/>
              <a:ea typeface="微软雅黑" charset="0"/>
            </a:endParaRPr>
          </a:p>
          <a:p>
            <a:r>
              <a:rPr lang="zh-CN" altLang="zh-CN">
                <a:solidFill>
                  <a:schemeClr val="bg1"/>
                </a:solidFill>
                <a:latin typeface="Consolas" charset="0"/>
                <a:ea typeface="微软雅黑" charset="0"/>
              </a:rPr>
              <a:t>在时刻</a:t>
            </a:r>
            <a:r>
              <a:rPr lang="en-US" altLang="zh-CN">
                <a:solidFill>
                  <a:schemeClr val="bg1"/>
                </a:solidFill>
                <a:latin typeface="Consolas" charset="0"/>
                <a:ea typeface="微软雅黑" charset="0"/>
              </a:rPr>
              <a:t>i+1</a:t>
            </a:r>
            <a:r>
              <a:rPr lang="zh-CN" altLang="en-US">
                <a:solidFill>
                  <a:schemeClr val="bg1"/>
                </a:solidFill>
                <a:latin typeface="Consolas" charset="0"/>
                <a:ea typeface="微软雅黑" charset="0"/>
              </a:rPr>
              <a:t>你可以以</a:t>
            </a:r>
            <a:r>
              <a:rPr lang="en-US" altLang="zh-CN">
                <a:solidFill>
                  <a:schemeClr val="bg1"/>
                </a:solidFill>
                <a:latin typeface="Consolas" charset="0"/>
                <a:ea typeface="微软雅黑" charset="0"/>
              </a:rPr>
              <a:t>Y[i]</a:t>
            </a:r>
            <a:r>
              <a:rPr lang="zh-CN" altLang="zh-CN">
                <a:solidFill>
                  <a:schemeClr val="bg1"/>
                </a:solidFill>
                <a:latin typeface="Consolas" charset="0"/>
                <a:ea typeface="微软雅黑" charset="0"/>
              </a:rPr>
              <a:t>的单价卖出马。</a:t>
            </a:r>
            <a:endParaRPr lang="zh-CN" altLang="zh-CN">
              <a:solidFill>
                <a:schemeClr val="bg1"/>
              </a:solidFill>
              <a:latin typeface="Consolas" charset="0"/>
              <a:ea typeface="微软雅黑" charset="0"/>
            </a:endParaRPr>
          </a:p>
          <a:p>
            <a:r>
              <a:rPr lang="zh-CN" altLang="zh-CN">
                <a:solidFill>
                  <a:schemeClr val="bg1"/>
                </a:solidFill>
                <a:latin typeface="Consolas" charset="0"/>
                <a:ea typeface="微软雅黑" charset="0"/>
              </a:rPr>
              <a:t>最大化卖马所得。答案对</a:t>
            </a:r>
            <a:r>
              <a:rPr lang="en-US" altLang="zh-CN">
                <a:solidFill>
                  <a:schemeClr val="bg1"/>
                </a:solidFill>
                <a:latin typeface="Consolas" charset="0"/>
                <a:ea typeface="微软雅黑" charset="0"/>
              </a:rPr>
              <a:t>10^9+7</a:t>
            </a:r>
            <a:r>
              <a:rPr lang="zh-CN" altLang="zh-CN">
                <a:solidFill>
                  <a:schemeClr val="bg1"/>
                </a:solidFill>
                <a:latin typeface="Consolas" charset="0"/>
                <a:ea typeface="微软雅黑" charset="0"/>
              </a:rPr>
              <a:t>取模。</a:t>
            </a:r>
            <a:endParaRPr lang="zh-CN" altLang="zh-CN">
              <a:solidFill>
                <a:schemeClr val="bg1"/>
              </a:solidFill>
              <a:latin typeface="Consolas" charset="0"/>
              <a:ea typeface="微软雅黑" charset="0"/>
            </a:endParaRPr>
          </a:p>
          <a:p>
            <a:r>
              <a:rPr lang="en-US" altLang="zh-CN">
                <a:solidFill>
                  <a:schemeClr val="bg1"/>
                </a:solidFill>
                <a:latin typeface="Consolas" charset="0"/>
                <a:ea typeface="微软雅黑" charset="0"/>
              </a:rPr>
              <a:t>M</a:t>
            </a:r>
            <a:r>
              <a:rPr lang="zh-CN" altLang="zh-CN">
                <a:solidFill>
                  <a:schemeClr val="bg1"/>
                </a:solidFill>
                <a:latin typeface="Consolas" charset="0"/>
                <a:ea typeface="微软雅黑" charset="0"/>
              </a:rPr>
              <a:t>个修改，每次修改一个</a:t>
            </a:r>
            <a:r>
              <a:rPr lang="en-US" altLang="zh-CN">
                <a:solidFill>
                  <a:schemeClr val="bg1"/>
                </a:solidFill>
                <a:latin typeface="Consolas" charset="0"/>
                <a:ea typeface="微软雅黑" charset="0"/>
              </a:rPr>
              <a:t>X[i]</a:t>
            </a:r>
            <a:r>
              <a:rPr lang="zh-CN" altLang="zh-CN">
                <a:solidFill>
                  <a:schemeClr val="bg1"/>
                </a:solidFill>
                <a:latin typeface="Consolas" charset="0"/>
                <a:ea typeface="微软雅黑" charset="0"/>
              </a:rPr>
              <a:t>或一个</a:t>
            </a:r>
            <a:r>
              <a:rPr lang="en-US" altLang="zh-CN">
                <a:solidFill>
                  <a:schemeClr val="bg1"/>
                </a:solidFill>
                <a:latin typeface="Consolas" charset="0"/>
                <a:ea typeface="微软雅黑" charset="0"/>
              </a:rPr>
              <a:t>Y[i]</a:t>
            </a:r>
            <a:r>
              <a:rPr lang="zh-CN" altLang="zh-CN">
                <a:solidFill>
                  <a:schemeClr val="bg1"/>
                </a:solidFill>
                <a:latin typeface="Consolas" charset="0"/>
                <a:ea typeface="微软雅黑" charset="0"/>
              </a:rPr>
              <a:t>，在所有修改前和每次修改后各回答一次。</a:t>
            </a:r>
            <a:endParaRPr lang="zh-CN" altLang="zh-CN">
              <a:solidFill>
                <a:schemeClr val="bg1"/>
              </a:solidFill>
              <a:latin typeface="Consolas" charset="0"/>
              <a:ea typeface="微软雅黑" charset="0"/>
            </a:endParaRPr>
          </a:p>
          <a:p>
            <a:endParaRPr lang="zh-CN" altLang="zh-CN">
              <a:solidFill>
                <a:schemeClr val="bg1"/>
              </a:solidFill>
              <a:latin typeface="Consolas" charset="0"/>
              <a:ea typeface="微软雅黑" charset="0"/>
            </a:endParaRPr>
          </a:p>
          <a:p>
            <a:r>
              <a:rPr lang="en-US" altLang="zh-CN">
                <a:solidFill>
                  <a:schemeClr val="bg1"/>
                </a:solidFill>
                <a:latin typeface="Consolas" charset="0"/>
                <a:ea typeface="微软雅黑" charset="0"/>
              </a:rPr>
              <a:t>N≤500,000</a:t>
            </a:r>
            <a:r>
              <a:rPr lang="zh-CN" altLang="zh-CN">
                <a:solidFill>
                  <a:schemeClr val="bg1"/>
                </a:solidFill>
                <a:latin typeface="Consolas" charset="0"/>
                <a:ea typeface="微软雅黑" charset="0"/>
              </a:rPr>
              <a:t>，</a:t>
            </a:r>
            <a:r>
              <a:rPr lang="en-US" altLang="zh-CN">
                <a:solidFill>
                  <a:schemeClr val="bg1"/>
                </a:solidFill>
                <a:latin typeface="Consolas" charset="0"/>
                <a:ea typeface="微软雅黑" charset="0"/>
              </a:rPr>
              <a:t>M≤100,000</a:t>
            </a:r>
            <a:r>
              <a:rPr lang="zh-CN" altLang="en-US">
                <a:solidFill>
                  <a:schemeClr val="bg1"/>
                </a:solidFill>
                <a:latin typeface="Consolas" charset="0"/>
                <a:ea typeface="微软雅黑" charset="0"/>
              </a:rPr>
              <a:t>，</a:t>
            </a:r>
            <a:r>
              <a:rPr lang="en-US" altLang="zh-CN">
                <a:solidFill>
                  <a:schemeClr val="bg1"/>
                </a:solidFill>
                <a:latin typeface="Consolas" charset="0"/>
                <a:ea typeface="微软雅黑" charset="0"/>
              </a:rPr>
              <a:t>0</a:t>
            </a:r>
            <a:r>
              <a:rPr lang="zh-CN" altLang="en-US">
                <a:solidFill>
                  <a:schemeClr val="bg1"/>
                </a:solidFill>
                <a:latin typeface="Consolas" charset="0"/>
                <a:ea typeface="微软雅黑" charset="0"/>
              </a:rPr>
              <a:t>＜</a:t>
            </a:r>
            <a:r>
              <a:rPr lang="en-US" altLang="zh-CN">
                <a:solidFill>
                  <a:schemeClr val="bg1"/>
                </a:solidFill>
                <a:latin typeface="Consolas" charset="0"/>
                <a:ea typeface="微软雅黑" charset="0"/>
              </a:rPr>
              <a:t>X[i],Y[i]≤10^9</a:t>
            </a:r>
            <a:r>
              <a:rPr lang="zh-CN" altLang="zh-CN">
                <a:solidFill>
                  <a:schemeClr val="bg1"/>
                </a:solidFill>
                <a:latin typeface="Consolas" charset="0"/>
                <a:ea typeface="微软雅黑" charset="0"/>
              </a:rPr>
              <a:t>。</a:t>
            </a:r>
            <a:endParaRPr lang="zh-CN" altLang="zh-CN">
              <a:solidFill>
                <a:schemeClr val="bg1"/>
              </a:solidFill>
              <a:latin typeface="Consolas" charset="0"/>
              <a:ea typeface="微软雅黑" charset="0"/>
            </a:endParaRPr>
          </a:p>
          <a:p>
            <a:endParaRPr lang="zh-CN" altLang="zh-CN">
              <a:solidFill>
                <a:schemeClr val="bg1"/>
              </a:solidFill>
              <a:latin typeface="Consolas" charset="0"/>
              <a:ea typeface="微软雅黑" charset="0"/>
            </a:endParaRPr>
          </a:p>
          <a:p>
            <a:endParaRPr lang="zh-CN" altLang="zh-CN">
              <a:latin typeface="Consolas" charset="0"/>
              <a:ea typeface="微软雅黑"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solidFill>
                <a:latin typeface="Consolas" charset="0"/>
                <a:ea typeface="微软雅黑" charset="0"/>
              </a:rPr>
              <a:t>衍生概念</a:t>
            </a:r>
            <a:endParaRPr lang="zh-CN" altLang="en-US">
              <a:solidFill>
                <a:schemeClr val="bg1"/>
              </a:solidFill>
              <a:latin typeface="Consolas" charset="0"/>
              <a:ea typeface="微软雅黑" charset="0"/>
            </a:endParaRPr>
          </a:p>
        </p:txBody>
      </p:sp>
      <p:sp>
        <p:nvSpPr>
          <p:cNvPr id="3" name="内容占位符 2"/>
          <p:cNvSpPr>
            <a:spLocks noGrp="1"/>
          </p:cNvSpPr>
          <p:nvPr>
            <p:ph idx="1"/>
          </p:nvPr>
        </p:nvSpPr>
        <p:spPr>
          <a:xfrm>
            <a:off x="838200" y="1825625"/>
            <a:ext cx="10515600" cy="4766310"/>
          </a:xfrm>
        </p:spPr>
        <p:txBody>
          <a:bodyPr>
            <a:normAutofit/>
          </a:bodyPr>
          <a:p>
            <a:r>
              <a:rPr lang="zh-CN" altLang="en-US" sz="2740">
                <a:solidFill>
                  <a:schemeClr val="bg1"/>
                </a:solidFill>
                <a:latin typeface="Consolas" charset="0"/>
                <a:ea typeface="微软雅黑" charset="0"/>
              </a:rPr>
              <a:t>我们需要一些衍生的概念来描述不同但相关的随机变量之间的内在联系。</a:t>
            </a:r>
            <a:endParaRPr lang="zh-CN" altLang="en-US" sz="2740">
              <a:solidFill>
                <a:schemeClr val="bg1"/>
              </a:solidFill>
              <a:latin typeface="Consolas" charset="0"/>
              <a:ea typeface="微软雅黑" charset="0"/>
            </a:endParaRPr>
          </a:p>
          <a:p>
            <a:r>
              <a:rPr lang="zh-CN" altLang="en-US" sz="2740">
                <a:solidFill>
                  <a:schemeClr val="bg1"/>
                </a:solidFill>
                <a:latin typeface="Consolas" charset="0"/>
                <a:ea typeface="微软雅黑" charset="0"/>
              </a:rPr>
              <a:t>熵：一个变量能带来多少信息量</a:t>
            </a:r>
            <a:r>
              <a:rPr lang="zh-CN" altLang="zh-CN" sz="2740">
                <a:solidFill>
                  <a:schemeClr val="bg1"/>
                </a:solidFill>
                <a:latin typeface="Consolas" charset="0"/>
                <a:ea typeface="微软雅黑" charset="0"/>
              </a:rPr>
              <a:t>。</a:t>
            </a:r>
            <a:endParaRPr lang="zh-CN" altLang="zh-CN" sz="2740">
              <a:solidFill>
                <a:schemeClr val="bg1"/>
              </a:solidFill>
              <a:latin typeface="Consolas" charset="0"/>
              <a:ea typeface="微软雅黑" charset="0"/>
            </a:endParaRPr>
          </a:p>
          <a:p>
            <a:r>
              <a:rPr lang="zh-CN" altLang="en-US" sz="2740">
                <a:solidFill>
                  <a:schemeClr val="bg1"/>
                </a:solidFill>
                <a:latin typeface="Consolas" charset="0"/>
                <a:ea typeface="微软雅黑" charset="0"/>
              </a:rPr>
              <a:t>联合熵：几个变量打个包以后能带来多少信息量。</a:t>
            </a:r>
            <a:endParaRPr lang="zh-CN" altLang="en-US" sz="2740">
              <a:solidFill>
                <a:schemeClr val="bg1"/>
              </a:solidFill>
              <a:latin typeface="Consolas" charset="0"/>
              <a:ea typeface="微软雅黑" charset="0"/>
            </a:endParaRPr>
          </a:p>
          <a:p>
            <a:r>
              <a:rPr lang="zh-CN" altLang="en-US" sz="2740">
                <a:solidFill>
                  <a:schemeClr val="bg1"/>
                </a:solidFill>
                <a:latin typeface="Consolas" charset="0"/>
                <a:ea typeface="微软雅黑" charset="0"/>
              </a:rPr>
              <a:t>条件熵：在给定某变量情况下，另一个变量还能带来的信息量。</a:t>
            </a:r>
            <a:endParaRPr lang="zh-CN" altLang="en-US" sz="2740">
              <a:solidFill>
                <a:schemeClr val="bg1"/>
              </a:solidFill>
              <a:latin typeface="Consolas" charset="0"/>
              <a:ea typeface="微软雅黑" charset="0"/>
            </a:endParaRPr>
          </a:p>
          <a:p>
            <a:r>
              <a:rPr lang="zh-CN" altLang="en-US" sz="2740">
                <a:solidFill>
                  <a:schemeClr val="bg1"/>
                </a:solidFill>
                <a:latin typeface="Consolas" charset="0"/>
                <a:ea typeface="微软雅黑" charset="0"/>
              </a:rPr>
              <a:t>互信息：某个变量内部蕴含了多少另一个变量所具有的信息量。</a:t>
            </a:r>
            <a:endParaRPr lang="zh-CN" altLang="en-US" sz="2740">
              <a:solidFill>
                <a:schemeClr val="bg1"/>
              </a:solidFill>
              <a:latin typeface="Consolas" charset="0"/>
              <a:ea typeface="微软雅黑" charset="0"/>
            </a:endParaRPr>
          </a:p>
          <a:p>
            <a:endParaRPr lang="zh-CN" altLang="en-US" sz="2740">
              <a:solidFill>
                <a:schemeClr val="bg1"/>
              </a:solidFill>
              <a:latin typeface="Consolas" charset="0"/>
              <a:ea typeface="微软雅黑" charset="0"/>
            </a:endParaRPr>
          </a:p>
          <a:p>
            <a:pPr lvl="1"/>
            <a:endParaRPr lang="en-US" altLang="zh-CN" sz="2800">
              <a:solidFill>
                <a:schemeClr val="bg1"/>
              </a:solidFill>
              <a:latin typeface="Consolas" charset="0"/>
              <a:ea typeface="微软雅黑" charset="0"/>
            </a:endParaRPr>
          </a:p>
          <a:p>
            <a:pPr marL="457200" lvl="1" indent="0">
              <a:buNone/>
            </a:pPr>
            <a:endParaRPr lang="zh-CN" altLang="zh-CN">
              <a:solidFill>
                <a:schemeClr val="bg1"/>
              </a:solidFill>
              <a:latin typeface="Consolas" charset="0"/>
              <a:ea typeface="微软雅黑"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solidFill>
                <a:latin typeface="Consolas" charset="0"/>
                <a:ea typeface="微软雅黑" charset="0"/>
              </a:rPr>
              <a:t>衍生概念的具体定义</a:t>
            </a:r>
            <a:endParaRPr lang="zh-CN" altLang="en-US">
              <a:solidFill>
                <a:schemeClr val="bg1"/>
              </a:solidFill>
              <a:latin typeface="Consolas" charset="0"/>
              <a:ea typeface="微软雅黑" charset="0"/>
            </a:endParaRPr>
          </a:p>
        </p:txBody>
      </p:sp>
      <p:sp>
        <p:nvSpPr>
          <p:cNvPr id="3" name="内容占位符 2"/>
          <p:cNvSpPr>
            <a:spLocks noGrp="1"/>
          </p:cNvSpPr>
          <p:nvPr>
            <p:ph idx="1"/>
          </p:nvPr>
        </p:nvSpPr>
        <p:spPr>
          <a:xfrm>
            <a:off x="838200" y="1825625"/>
            <a:ext cx="10515600" cy="4766310"/>
          </a:xfrm>
        </p:spPr>
        <p:txBody>
          <a:bodyPr>
            <a:normAutofit/>
          </a:bodyPr>
          <a:p>
            <a:r>
              <a:rPr lang="zh-CN" altLang="zh-CN">
                <a:solidFill>
                  <a:schemeClr val="bg1"/>
                </a:solidFill>
                <a:latin typeface="Consolas" charset="0"/>
                <a:ea typeface="微软雅黑" charset="0"/>
              </a:rPr>
              <a:t>联合熵：                    ，相当于两个随机变量的并。</a:t>
            </a:r>
            <a:endParaRPr lang="zh-CN" altLang="zh-CN">
              <a:solidFill>
                <a:schemeClr val="bg1"/>
              </a:solidFill>
              <a:latin typeface="Consolas" charset="0"/>
              <a:ea typeface="微软雅黑" charset="0"/>
            </a:endParaRPr>
          </a:p>
          <a:p>
            <a:pPr lvl="1"/>
            <a:endParaRPr lang="zh-CN" altLang="zh-CN">
              <a:solidFill>
                <a:schemeClr val="bg1"/>
              </a:solidFill>
              <a:latin typeface="Consolas" charset="0"/>
              <a:ea typeface="微软雅黑" charset="0"/>
            </a:endParaRPr>
          </a:p>
          <a:p>
            <a:pPr lvl="0"/>
            <a:r>
              <a:rPr lang="zh-CN" altLang="zh-CN">
                <a:solidFill>
                  <a:schemeClr val="bg1"/>
                </a:solidFill>
                <a:latin typeface="Consolas" charset="0"/>
                <a:ea typeface="微软雅黑" charset="0"/>
              </a:rPr>
              <a:t>条件熵：                    ，相当于两个随机变量的差。</a:t>
            </a:r>
            <a:endParaRPr lang="zh-CN" altLang="zh-CN">
              <a:solidFill>
                <a:schemeClr val="bg1"/>
              </a:solidFill>
              <a:latin typeface="Consolas" charset="0"/>
              <a:ea typeface="微软雅黑" charset="0"/>
            </a:endParaRPr>
          </a:p>
          <a:p>
            <a:pPr lvl="0"/>
            <a:endParaRPr lang="en-US" altLang="zh-CN">
              <a:solidFill>
                <a:schemeClr val="bg1"/>
              </a:solidFill>
              <a:latin typeface="Consolas" charset="0"/>
              <a:ea typeface="微软雅黑" charset="0"/>
            </a:endParaRPr>
          </a:p>
          <a:p>
            <a:pPr lvl="1"/>
            <a:r>
              <a:rPr lang="zh-CN" altLang="en-US">
                <a:solidFill>
                  <a:schemeClr val="bg1"/>
                </a:solidFill>
                <a:latin typeface="Consolas" charset="0"/>
                <a:ea typeface="微软雅黑" charset="0"/>
              </a:rPr>
              <a:t>具体地，</a:t>
            </a:r>
            <a:r>
              <a:rPr lang="en-US" altLang="zh-CN">
                <a:solidFill>
                  <a:schemeClr val="bg1"/>
                </a:solidFill>
                <a:latin typeface="Consolas" charset="0"/>
                <a:ea typeface="微软雅黑" charset="0"/>
              </a:rPr>
              <a:t>H(Y|X)</a:t>
            </a:r>
            <a:r>
              <a:rPr lang="zh-CN" altLang="zh-CN">
                <a:solidFill>
                  <a:schemeClr val="bg1"/>
                </a:solidFill>
                <a:latin typeface="Consolas" charset="0"/>
                <a:ea typeface="微软雅黑" charset="0"/>
              </a:rPr>
              <a:t>描述了</a:t>
            </a:r>
            <a:r>
              <a:rPr lang="en-US" altLang="zh-CN">
                <a:solidFill>
                  <a:schemeClr val="bg1"/>
                </a:solidFill>
                <a:latin typeface="Consolas" charset="0"/>
                <a:ea typeface="微软雅黑" charset="0"/>
              </a:rPr>
              <a:t>Y</a:t>
            </a:r>
            <a:r>
              <a:rPr lang="zh-CN" altLang="en-US">
                <a:solidFill>
                  <a:schemeClr val="bg1"/>
                </a:solidFill>
                <a:latin typeface="Consolas" charset="0"/>
                <a:ea typeface="微软雅黑" charset="0"/>
              </a:rPr>
              <a:t>中包含的，但</a:t>
            </a:r>
            <a:r>
              <a:rPr lang="en-US" altLang="zh-CN">
                <a:solidFill>
                  <a:schemeClr val="bg1"/>
                </a:solidFill>
                <a:latin typeface="Consolas" charset="0"/>
                <a:ea typeface="微软雅黑" charset="0"/>
              </a:rPr>
              <a:t>X</a:t>
            </a:r>
            <a:r>
              <a:rPr lang="zh-CN" altLang="en-US">
                <a:solidFill>
                  <a:schemeClr val="bg1"/>
                </a:solidFill>
                <a:latin typeface="Consolas" charset="0"/>
                <a:ea typeface="微软雅黑" charset="0"/>
              </a:rPr>
              <a:t>所不包含的信息的数量。</a:t>
            </a:r>
            <a:endParaRPr lang="zh-CN" altLang="en-US">
              <a:solidFill>
                <a:schemeClr val="bg1"/>
              </a:solidFill>
              <a:latin typeface="Consolas" charset="0"/>
              <a:ea typeface="微软雅黑" charset="0"/>
            </a:endParaRPr>
          </a:p>
          <a:p>
            <a:pPr lvl="0"/>
            <a:r>
              <a:rPr lang="zh-CN" altLang="zh-CN">
                <a:solidFill>
                  <a:schemeClr val="bg1"/>
                </a:solidFill>
                <a:latin typeface="Consolas" charset="0"/>
                <a:ea typeface="微软雅黑" charset="0"/>
              </a:rPr>
              <a:t>互信息：                     ，相当于两个随机变量的交。</a:t>
            </a:r>
            <a:endParaRPr lang="zh-CN" altLang="zh-CN">
              <a:solidFill>
                <a:schemeClr val="bg1"/>
              </a:solidFill>
              <a:latin typeface="Consolas" charset="0"/>
              <a:ea typeface="微软雅黑" charset="0"/>
            </a:endParaRPr>
          </a:p>
          <a:p>
            <a:pPr lvl="0"/>
            <a:endParaRPr lang="zh-CN" altLang="en-US">
              <a:solidFill>
                <a:schemeClr val="bg1"/>
              </a:solidFill>
              <a:latin typeface="Consolas" charset="0"/>
              <a:ea typeface="微软雅黑" charset="0"/>
            </a:endParaRPr>
          </a:p>
        </p:txBody>
      </p:sp>
      <p:graphicFrame>
        <p:nvGraphicFramePr>
          <p:cNvPr id="12" name="对象 11">
            <a:hlinkClick r:id="" action="ppaction://ole?verb="/>
          </p:cNvPr>
          <p:cNvGraphicFramePr>
            <a:graphicFrameLocks noChangeAspect="1"/>
          </p:cNvGraphicFramePr>
          <p:nvPr/>
        </p:nvGraphicFramePr>
        <p:xfrm>
          <a:off x="2540635" y="1598295"/>
          <a:ext cx="3933825" cy="999490"/>
        </p:xfrm>
        <a:graphic>
          <a:graphicData uri="http://schemas.openxmlformats.org/presentationml/2006/ole">
            <mc:AlternateContent xmlns:mc="http://schemas.openxmlformats.org/markup-compatibility/2006">
              <mc:Choice xmlns:v="urn:schemas-microsoft-com:vml" Requires="v">
                <p:oleObj spid="_x0000_s13" name="" r:id="rId1" imgW="1651000" imgH="419100" progId="Equation.KSEE3">
                  <p:embed/>
                </p:oleObj>
              </mc:Choice>
              <mc:Fallback>
                <p:oleObj name="" r:id="rId1" imgW="1651000" imgH="419100" progId="Equation.KSEE3">
                  <p:embed/>
                  <p:pic>
                    <p:nvPicPr>
                      <p:cNvPr id="0" name="图片 1025"/>
                      <p:cNvPicPr/>
                      <p:nvPr/>
                    </p:nvPicPr>
                    <p:blipFill>
                      <a:blip r:embed="rId2"/>
                      <a:stretch>
                        <a:fillRect/>
                      </a:stretch>
                    </p:blipFill>
                    <p:spPr>
                      <a:xfrm>
                        <a:off x="2540635" y="1598295"/>
                        <a:ext cx="3933825" cy="99949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2503805" y="2536190"/>
          <a:ext cx="4055110" cy="999490"/>
        </p:xfrm>
        <a:graphic>
          <a:graphicData uri="http://schemas.openxmlformats.org/presentationml/2006/ole">
            <mc:AlternateContent xmlns:mc="http://schemas.openxmlformats.org/markup-compatibility/2006">
              <mc:Choice xmlns:v="urn:schemas-microsoft-com:vml" Requires="v">
                <p:oleObj spid="_x0000_s6" name="" r:id="rId3" imgW="1701800" imgH="419100" progId="Equation.KSEE3">
                  <p:embed/>
                </p:oleObj>
              </mc:Choice>
              <mc:Fallback>
                <p:oleObj name="" r:id="rId3" imgW="1701800" imgH="419100" progId="Equation.KSEE3">
                  <p:embed/>
                  <p:pic>
                    <p:nvPicPr>
                      <p:cNvPr id="0" name="图片 1025"/>
                      <p:cNvPicPr/>
                      <p:nvPr/>
                    </p:nvPicPr>
                    <p:blipFill>
                      <a:blip r:embed="rId4"/>
                      <a:stretch>
                        <a:fillRect/>
                      </a:stretch>
                    </p:blipFill>
                    <p:spPr>
                      <a:xfrm>
                        <a:off x="2503805" y="2536190"/>
                        <a:ext cx="4055110" cy="99949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2541905" y="3935730"/>
          <a:ext cx="4145280" cy="999490"/>
        </p:xfrm>
        <a:graphic>
          <a:graphicData uri="http://schemas.openxmlformats.org/presentationml/2006/ole">
            <mc:AlternateContent xmlns:mc="http://schemas.openxmlformats.org/markup-compatibility/2006">
              <mc:Choice xmlns:v="urn:schemas-microsoft-com:vml" Requires="v">
                <p:oleObj spid="_x0000_s10" name="" r:id="rId5" imgW="1739900" imgH="419100" progId="Equation.KSEE3">
                  <p:embed/>
                </p:oleObj>
              </mc:Choice>
              <mc:Fallback>
                <p:oleObj name="" r:id="rId5" imgW="1739900" imgH="419100" progId="Equation.KSEE3">
                  <p:embed/>
                  <p:pic>
                    <p:nvPicPr>
                      <p:cNvPr id="0" name="图片 1025"/>
                      <p:cNvPicPr/>
                      <p:nvPr/>
                    </p:nvPicPr>
                    <p:blipFill>
                      <a:blip r:embed="rId6"/>
                      <a:stretch>
                        <a:fillRect/>
                      </a:stretch>
                    </p:blipFill>
                    <p:spPr>
                      <a:xfrm>
                        <a:off x="2541905" y="3935730"/>
                        <a:ext cx="4145280" cy="999490"/>
                      </a:xfrm>
                      <a:prstGeom prst="rect">
                        <a:avLst/>
                      </a:prstGeom>
                    </p:spPr>
                  </p:pic>
                </p:oleObj>
              </mc:Fallback>
            </mc:AlternateContent>
          </a:graphicData>
        </a:graphic>
      </p:graphicFrame>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solidFill>
                <a:latin typeface="Consolas" charset="0"/>
                <a:ea typeface="微软雅黑" charset="0"/>
              </a:rPr>
              <a:t>一些基本运算</a:t>
            </a:r>
            <a:endParaRPr lang="zh-CN" altLang="en-US">
              <a:solidFill>
                <a:schemeClr val="bg1"/>
              </a:solidFill>
              <a:latin typeface="Consolas" charset="0"/>
              <a:ea typeface="微软雅黑" charset="0"/>
            </a:endParaRPr>
          </a:p>
        </p:txBody>
      </p:sp>
      <p:sp>
        <p:nvSpPr>
          <p:cNvPr id="3" name="内容占位符 2"/>
          <p:cNvSpPr>
            <a:spLocks noGrp="1"/>
          </p:cNvSpPr>
          <p:nvPr>
            <p:ph idx="1"/>
          </p:nvPr>
        </p:nvSpPr>
        <p:spPr>
          <a:xfrm>
            <a:off x="838200" y="1825625"/>
            <a:ext cx="10515600" cy="4766310"/>
          </a:xfrm>
        </p:spPr>
        <p:txBody>
          <a:bodyPr>
            <a:normAutofit/>
          </a:bodyPr>
          <a:p>
            <a:r>
              <a:rPr lang="zh-CN" altLang="en-US" sz="3200">
                <a:solidFill>
                  <a:schemeClr val="bg1"/>
                </a:solidFill>
                <a:latin typeface="Consolas" charset="0"/>
                <a:ea typeface="微软雅黑" charset="0"/>
              </a:rPr>
              <a:t>正如这里选用的那个交并差的比喻，有：</a:t>
            </a:r>
            <a:endParaRPr lang="zh-CN" altLang="en-US" sz="3200">
              <a:solidFill>
                <a:schemeClr val="bg1"/>
              </a:solidFill>
              <a:latin typeface="Consolas" charset="0"/>
              <a:ea typeface="微软雅黑" charset="0"/>
            </a:endParaRPr>
          </a:p>
          <a:p>
            <a:pPr lvl="1"/>
            <a:r>
              <a:rPr lang="zh-CN" altLang="en-US" sz="2800">
                <a:solidFill>
                  <a:schemeClr val="bg1"/>
                </a:solidFill>
                <a:latin typeface="Consolas" charset="0"/>
                <a:ea typeface="微软雅黑" charset="0"/>
              </a:rPr>
              <a:t>交</a:t>
            </a:r>
            <a:r>
              <a:rPr lang="en-US" altLang="zh-CN" sz="2800">
                <a:solidFill>
                  <a:schemeClr val="bg1"/>
                </a:solidFill>
                <a:latin typeface="Consolas" charset="0"/>
                <a:ea typeface="微软雅黑" charset="0"/>
              </a:rPr>
              <a:t>+</a:t>
            </a:r>
            <a:r>
              <a:rPr lang="zh-CN" altLang="en-US" sz="2800">
                <a:solidFill>
                  <a:schemeClr val="bg1"/>
                </a:solidFill>
                <a:latin typeface="Consolas" charset="0"/>
                <a:ea typeface="微软雅黑" charset="0"/>
              </a:rPr>
              <a:t>差</a:t>
            </a:r>
            <a:r>
              <a:rPr lang="en-US" altLang="zh-CN" sz="2800">
                <a:solidFill>
                  <a:schemeClr val="bg1"/>
                </a:solidFill>
                <a:latin typeface="Consolas" charset="0"/>
                <a:ea typeface="微软雅黑" charset="0"/>
              </a:rPr>
              <a:t>=</a:t>
            </a:r>
            <a:r>
              <a:rPr lang="zh-CN" altLang="en-US" sz="2800">
                <a:solidFill>
                  <a:schemeClr val="bg1"/>
                </a:solidFill>
                <a:latin typeface="Consolas" charset="0"/>
                <a:ea typeface="微软雅黑" charset="0"/>
              </a:rPr>
              <a:t>整体：</a:t>
            </a:r>
            <a:r>
              <a:rPr lang="en-US" altLang="zh-CN" sz="2800">
                <a:solidFill>
                  <a:schemeClr val="bg1"/>
                </a:solidFill>
                <a:latin typeface="Consolas" charset="0"/>
                <a:ea typeface="微软雅黑" charset="0"/>
              </a:rPr>
              <a:t>I(X;Y)+H(X|Y)=H(X)</a:t>
            </a:r>
            <a:endParaRPr lang="en-US" altLang="zh-CN" sz="2800">
              <a:solidFill>
                <a:schemeClr val="bg1"/>
              </a:solidFill>
              <a:latin typeface="Consolas" charset="0"/>
              <a:ea typeface="微软雅黑" charset="0"/>
            </a:endParaRPr>
          </a:p>
          <a:p>
            <a:pPr lvl="1"/>
            <a:r>
              <a:rPr lang="zh-CN" altLang="zh-CN" sz="2800">
                <a:solidFill>
                  <a:schemeClr val="bg1"/>
                </a:solidFill>
                <a:latin typeface="Consolas" charset="0"/>
                <a:ea typeface="微软雅黑" charset="0"/>
              </a:rPr>
              <a:t>并</a:t>
            </a:r>
            <a:r>
              <a:rPr lang="en-US" altLang="zh-CN" sz="2800">
                <a:solidFill>
                  <a:schemeClr val="bg1"/>
                </a:solidFill>
                <a:latin typeface="Consolas" charset="0"/>
                <a:ea typeface="微软雅黑" charset="0"/>
              </a:rPr>
              <a:t>-</a:t>
            </a:r>
            <a:r>
              <a:rPr lang="zh-CN" altLang="en-US" sz="2800">
                <a:solidFill>
                  <a:schemeClr val="bg1"/>
                </a:solidFill>
                <a:latin typeface="Consolas" charset="0"/>
                <a:ea typeface="微软雅黑" charset="0"/>
              </a:rPr>
              <a:t>差</a:t>
            </a:r>
            <a:r>
              <a:rPr lang="en-US" altLang="zh-CN" sz="2800">
                <a:solidFill>
                  <a:schemeClr val="bg1"/>
                </a:solidFill>
                <a:latin typeface="Consolas" charset="0"/>
                <a:ea typeface="微软雅黑" charset="0"/>
              </a:rPr>
              <a:t>=</a:t>
            </a:r>
            <a:r>
              <a:rPr lang="zh-CN" altLang="en-US" sz="2800">
                <a:solidFill>
                  <a:schemeClr val="bg1"/>
                </a:solidFill>
                <a:latin typeface="Consolas" charset="0"/>
                <a:ea typeface="微软雅黑" charset="0"/>
              </a:rPr>
              <a:t>整体：</a:t>
            </a:r>
            <a:r>
              <a:rPr lang="en-US" altLang="zh-CN" sz="2800">
                <a:solidFill>
                  <a:schemeClr val="bg1"/>
                </a:solidFill>
                <a:latin typeface="Consolas" charset="0"/>
                <a:ea typeface="微软雅黑" charset="0"/>
              </a:rPr>
              <a:t>H(X,Y)-H(Y|X)=H(X)</a:t>
            </a:r>
            <a:endParaRPr lang="en-US" altLang="zh-CN" sz="2800">
              <a:solidFill>
                <a:schemeClr val="bg1"/>
              </a:solidFill>
              <a:latin typeface="Consolas" charset="0"/>
              <a:ea typeface="微软雅黑" charset="0"/>
            </a:endParaRPr>
          </a:p>
          <a:p>
            <a:pPr lvl="1"/>
            <a:r>
              <a:rPr lang="zh-CN" altLang="zh-CN" sz="2800">
                <a:solidFill>
                  <a:schemeClr val="bg1"/>
                </a:solidFill>
                <a:latin typeface="Consolas" charset="0"/>
                <a:ea typeface="微软雅黑" charset="0"/>
              </a:rPr>
              <a:t>容斥：</a:t>
            </a:r>
            <a:r>
              <a:rPr lang="en-US" altLang="zh-CN" sz="2800">
                <a:solidFill>
                  <a:schemeClr val="bg1"/>
                </a:solidFill>
                <a:latin typeface="Consolas" charset="0"/>
                <a:ea typeface="微软雅黑" charset="0"/>
              </a:rPr>
              <a:t>H(X,Y)=H(X)+H(Y)-I(X,Y)</a:t>
            </a:r>
            <a:endParaRPr lang="en-US" altLang="zh-CN" sz="2800">
              <a:solidFill>
                <a:schemeClr val="bg1"/>
              </a:solidFill>
              <a:latin typeface="Consolas" charset="0"/>
              <a:ea typeface="微软雅黑" charset="0"/>
            </a:endParaRPr>
          </a:p>
          <a:p>
            <a:pPr lvl="0"/>
            <a:r>
              <a:rPr lang="zh-CN" altLang="zh-CN" sz="3200">
                <a:solidFill>
                  <a:schemeClr val="bg1"/>
                </a:solidFill>
                <a:latin typeface="Consolas" charset="0"/>
                <a:ea typeface="微软雅黑" charset="0"/>
              </a:rPr>
              <a:t>另外容易得到一些边界，如</a:t>
            </a:r>
            <a:endParaRPr lang="zh-CN" altLang="zh-CN" sz="3200">
              <a:solidFill>
                <a:schemeClr val="bg1"/>
              </a:solidFill>
              <a:latin typeface="Consolas" charset="0"/>
              <a:ea typeface="微软雅黑" charset="0"/>
            </a:endParaRPr>
          </a:p>
          <a:p>
            <a:pPr lvl="1"/>
            <a:r>
              <a:rPr lang="en-US" altLang="zh-CN" sz="2740">
                <a:solidFill>
                  <a:schemeClr val="bg1"/>
                </a:solidFill>
                <a:latin typeface="Consolas" charset="0"/>
                <a:ea typeface="微软雅黑" charset="0"/>
              </a:rPr>
              <a:t>I(X;X)=H(X,X)=H(X)</a:t>
            </a:r>
            <a:r>
              <a:rPr lang="zh-CN" altLang="zh-CN" sz="2740">
                <a:solidFill>
                  <a:schemeClr val="bg1"/>
                </a:solidFill>
                <a:latin typeface="Consolas" charset="0"/>
                <a:ea typeface="微软雅黑" charset="0"/>
              </a:rPr>
              <a:t>，</a:t>
            </a:r>
            <a:r>
              <a:rPr lang="en-US" altLang="zh-CN" sz="2740">
                <a:solidFill>
                  <a:schemeClr val="bg1"/>
                </a:solidFill>
                <a:latin typeface="Consolas" charset="0"/>
                <a:ea typeface="微软雅黑" charset="0"/>
              </a:rPr>
              <a:t>H(X|X)=0</a:t>
            </a:r>
            <a:r>
              <a:rPr lang="zh-CN" altLang="zh-CN" sz="2740">
                <a:solidFill>
                  <a:schemeClr val="bg1"/>
                </a:solidFill>
                <a:latin typeface="Consolas" charset="0"/>
                <a:ea typeface="微软雅黑" charset="0"/>
              </a:rPr>
              <a:t>。</a:t>
            </a:r>
            <a:endParaRPr lang="zh-CN" altLang="zh-CN" sz="2740">
              <a:solidFill>
                <a:schemeClr val="bg1"/>
              </a:solidFill>
              <a:latin typeface="Consolas" charset="0"/>
              <a:ea typeface="微软雅黑" charset="0"/>
            </a:endParaRPr>
          </a:p>
          <a:p>
            <a:pPr lvl="1"/>
            <a:r>
              <a:rPr lang="zh-CN" altLang="zh-CN" sz="2740">
                <a:solidFill>
                  <a:schemeClr val="bg1"/>
                </a:solidFill>
                <a:latin typeface="Consolas" charset="0"/>
                <a:ea typeface="微软雅黑" charset="0"/>
              </a:rPr>
              <a:t>出于</a:t>
            </a:r>
            <a:r>
              <a:rPr lang="en-US" altLang="zh-CN" sz="2740">
                <a:solidFill>
                  <a:schemeClr val="bg1"/>
                </a:solidFill>
                <a:latin typeface="Consolas" charset="0"/>
                <a:ea typeface="微软雅黑" charset="0"/>
              </a:rPr>
              <a:t>H(X)=I(X;X)</a:t>
            </a:r>
            <a:r>
              <a:rPr lang="zh-CN" altLang="zh-CN" sz="2740">
                <a:solidFill>
                  <a:schemeClr val="bg1"/>
                </a:solidFill>
                <a:latin typeface="Consolas" charset="0"/>
                <a:ea typeface="微软雅黑" charset="0"/>
              </a:rPr>
              <a:t>，可以认为</a:t>
            </a:r>
            <a:r>
              <a:rPr lang="en-US" altLang="zh-CN" sz="2740">
                <a:solidFill>
                  <a:schemeClr val="bg1"/>
                </a:solidFill>
                <a:latin typeface="Consolas" charset="0"/>
                <a:ea typeface="微软雅黑" charset="0"/>
              </a:rPr>
              <a:t>H(X)</a:t>
            </a:r>
            <a:r>
              <a:rPr lang="zh-CN" altLang="zh-CN" sz="2740">
                <a:solidFill>
                  <a:schemeClr val="bg1"/>
                </a:solidFill>
                <a:latin typeface="Consolas" charset="0"/>
                <a:ea typeface="微软雅黑" charset="0"/>
              </a:rPr>
              <a:t>就是</a:t>
            </a:r>
            <a:r>
              <a:rPr lang="en-US" altLang="zh-CN" sz="2740">
                <a:solidFill>
                  <a:schemeClr val="bg1"/>
                </a:solidFill>
                <a:latin typeface="Consolas" charset="0"/>
                <a:ea typeface="微软雅黑" charset="0"/>
              </a:rPr>
              <a:t>X</a:t>
            </a:r>
            <a:r>
              <a:rPr lang="zh-CN" altLang="en-US" sz="2740">
                <a:solidFill>
                  <a:schemeClr val="bg1"/>
                </a:solidFill>
                <a:latin typeface="Consolas" charset="0"/>
                <a:ea typeface="微软雅黑" charset="0"/>
              </a:rPr>
              <a:t>的自互信息，因而，熵在某些时候也被称为自信息。</a:t>
            </a:r>
            <a:endParaRPr lang="zh-CN" altLang="en-US" sz="2740">
              <a:solidFill>
                <a:schemeClr val="bg1"/>
              </a:solidFill>
              <a:latin typeface="Consolas" charset="0"/>
              <a:ea typeface="微软雅黑" charset="0"/>
            </a:endParaRPr>
          </a:p>
          <a:p>
            <a:pPr lvl="1"/>
            <a:endParaRPr lang="en-US" altLang="zh-CN" sz="2800">
              <a:solidFill>
                <a:schemeClr val="bg1"/>
              </a:solidFill>
              <a:latin typeface="Consolas" charset="0"/>
              <a:ea typeface="微软雅黑" charset="0"/>
            </a:endParaRPr>
          </a:p>
          <a:p>
            <a:pPr marL="457200" lvl="1" indent="0">
              <a:buNone/>
            </a:pPr>
            <a:endParaRPr lang="zh-CN" altLang="zh-CN">
              <a:solidFill>
                <a:schemeClr val="bg1"/>
              </a:solidFill>
              <a:latin typeface="Consolas" charset="0"/>
              <a:ea typeface="微软雅黑"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solidFill>
                <a:latin typeface="Consolas" charset="0"/>
                <a:ea typeface="微软雅黑" charset="0"/>
              </a:rPr>
              <a:t>链式法则</a:t>
            </a:r>
            <a:endParaRPr lang="zh-CN" altLang="en-US">
              <a:solidFill>
                <a:schemeClr val="bg1"/>
              </a:solidFill>
              <a:latin typeface="Consolas" charset="0"/>
              <a:ea typeface="微软雅黑" charset="0"/>
            </a:endParaRPr>
          </a:p>
        </p:txBody>
      </p:sp>
      <p:sp>
        <p:nvSpPr>
          <p:cNvPr id="3" name="内容占位符 2"/>
          <p:cNvSpPr>
            <a:spLocks noGrp="1"/>
          </p:cNvSpPr>
          <p:nvPr>
            <p:ph idx="1"/>
          </p:nvPr>
        </p:nvSpPr>
        <p:spPr>
          <a:xfrm>
            <a:off x="838200" y="1825625"/>
            <a:ext cx="10515600" cy="4766310"/>
          </a:xfrm>
        </p:spPr>
        <p:txBody>
          <a:bodyPr>
            <a:normAutofit/>
          </a:bodyPr>
          <a:p>
            <a:r>
              <a:rPr lang="en-US" altLang="zh-CN" sz="2740">
                <a:solidFill>
                  <a:schemeClr val="bg1"/>
                </a:solidFill>
                <a:latin typeface="Consolas" charset="0"/>
                <a:ea typeface="微软雅黑" charset="0"/>
              </a:rPr>
              <a:t>1. </a:t>
            </a:r>
            <a:r>
              <a:rPr lang="zh-CN" altLang="en-US" sz="2740">
                <a:solidFill>
                  <a:schemeClr val="bg1"/>
                </a:solidFill>
                <a:latin typeface="Consolas" charset="0"/>
                <a:ea typeface="微软雅黑" charset="0"/>
              </a:rPr>
              <a:t>熵的链式法则。</a:t>
            </a:r>
            <a:endParaRPr lang="zh-CN" altLang="en-US" sz="2740">
              <a:solidFill>
                <a:schemeClr val="bg1"/>
              </a:solidFill>
              <a:latin typeface="Consolas" charset="0"/>
              <a:ea typeface="微软雅黑" charset="0"/>
            </a:endParaRPr>
          </a:p>
          <a:p>
            <a:pPr lvl="1"/>
            <a:r>
              <a:rPr lang="en-US" altLang="zh-CN" sz="2345">
                <a:solidFill>
                  <a:schemeClr val="bg1"/>
                </a:solidFill>
                <a:latin typeface="Consolas" charset="0"/>
                <a:ea typeface="微软雅黑" charset="0"/>
              </a:rPr>
              <a:t>H(X,Y,...,Z)=H(X)+H(Y|X)+...+H(Z|X,Y,...)</a:t>
            </a:r>
            <a:endParaRPr lang="en-US" altLang="zh-CN" sz="2345">
              <a:solidFill>
                <a:schemeClr val="bg1"/>
              </a:solidFill>
              <a:latin typeface="Consolas" charset="0"/>
              <a:ea typeface="微软雅黑" charset="0"/>
            </a:endParaRPr>
          </a:p>
          <a:p>
            <a:pPr lvl="1"/>
            <a:r>
              <a:rPr lang="zh-CN" altLang="zh-CN" sz="2345">
                <a:solidFill>
                  <a:schemeClr val="bg1"/>
                </a:solidFill>
                <a:latin typeface="Consolas" charset="0"/>
                <a:ea typeface="微软雅黑" charset="0"/>
              </a:rPr>
              <a:t>证明：把</a:t>
            </a:r>
            <a:r>
              <a:rPr lang="en-US" altLang="zh-CN" sz="2345">
                <a:solidFill>
                  <a:schemeClr val="bg1"/>
                </a:solidFill>
                <a:latin typeface="Consolas" charset="0"/>
                <a:ea typeface="微软雅黑" charset="0"/>
              </a:rPr>
              <a:t>X,Y,...</a:t>
            </a:r>
            <a:r>
              <a:rPr lang="zh-CN" altLang="zh-CN" sz="2345">
                <a:solidFill>
                  <a:schemeClr val="bg1"/>
                </a:solidFill>
                <a:latin typeface="Consolas" charset="0"/>
                <a:ea typeface="微软雅黑" charset="0"/>
              </a:rPr>
              <a:t>打个包，应用</a:t>
            </a:r>
            <a:r>
              <a:rPr lang="en-US" altLang="zh-CN" sz="2345">
                <a:solidFill>
                  <a:schemeClr val="bg1"/>
                </a:solidFill>
                <a:latin typeface="Consolas" charset="0"/>
                <a:ea typeface="微软雅黑" charset="0"/>
              </a:rPr>
              <a:t>“</a:t>
            </a:r>
            <a:r>
              <a:rPr lang="zh-CN" altLang="en-US" sz="2345">
                <a:solidFill>
                  <a:schemeClr val="bg1"/>
                </a:solidFill>
                <a:latin typeface="Consolas" charset="0"/>
                <a:ea typeface="微软雅黑" charset="0"/>
              </a:rPr>
              <a:t>并</a:t>
            </a:r>
            <a:r>
              <a:rPr lang="en-US" altLang="zh-CN" sz="2345">
                <a:solidFill>
                  <a:schemeClr val="bg1"/>
                </a:solidFill>
                <a:latin typeface="Consolas" charset="0"/>
                <a:ea typeface="微软雅黑" charset="0"/>
              </a:rPr>
              <a:t>-</a:t>
            </a:r>
            <a:r>
              <a:rPr lang="zh-CN" altLang="en-US" sz="2345">
                <a:solidFill>
                  <a:schemeClr val="bg1"/>
                </a:solidFill>
                <a:latin typeface="Consolas" charset="0"/>
                <a:ea typeface="微软雅黑" charset="0"/>
              </a:rPr>
              <a:t>差</a:t>
            </a:r>
            <a:r>
              <a:rPr lang="en-US" altLang="zh-CN" sz="2345">
                <a:solidFill>
                  <a:schemeClr val="bg1"/>
                </a:solidFill>
                <a:latin typeface="Consolas" charset="0"/>
                <a:ea typeface="微软雅黑" charset="0"/>
              </a:rPr>
              <a:t>=</a:t>
            </a:r>
            <a:r>
              <a:rPr lang="zh-CN" altLang="en-US" sz="2345">
                <a:solidFill>
                  <a:schemeClr val="bg1"/>
                </a:solidFill>
                <a:latin typeface="Consolas" charset="0"/>
                <a:ea typeface="微软雅黑" charset="0"/>
              </a:rPr>
              <a:t>整体</a:t>
            </a:r>
            <a:r>
              <a:rPr lang="en-US" altLang="zh-CN" sz="2345">
                <a:solidFill>
                  <a:schemeClr val="bg1"/>
                </a:solidFill>
                <a:latin typeface="Consolas" charset="0"/>
                <a:ea typeface="微软雅黑" charset="0"/>
              </a:rPr>
              <a:t>”</a:t>
            </a:r>
            <a:r>
              <a:rPr lang="zh-CN" altLang="en-US" sz="2345">
                <a:solidFill>
                  <a:schemeClr val="bg1"/>
                </a:solidFill>
                <a:latin typeface="Consolas" charset="0"/>
                <a:ea typeface="微软雅黑" charset="0"/>
              </a:rPr>
              <a:t>，以此类推。</a:t>
            </a:r>
            <a:endParaRPr lang="zh-CN" altLang="en-US" sz="2345">
              <a:solidFill>
                <a:schemeClr val="bg1"/>
              </a:solidFill>
              <a:latin typeface="Consolas" charset="0"/>
              <a:ea typeface="微软雅黑" charset="0"/>
            </a:endParaRPr>
          </a:p>
          <a:p>
            <a:pPr lvl="0"/>
            <a:r>
              <a:rPr lang="en-US" altLang="zh-CN" sz="2735">
                <a:solidFill>
                  <a:schemeClr val="bg1"/>
                </a:solidFill>
                <a:latin typeface="Consolas" charset="0"/>
                <a:ea typeface="微软雅黑" charset="0"/>
              </a:rPr>
              <a:t>2. </a:t>
            </a:r>
            <a:r>
              <a:rPr lang="zh-CN" altLang="en-US" sz="2735">
                <a:solidFill>
                  <a:schemeClr val="bg1"/>
                </a:solidFill>
                <a:latin typeface="Consolas" charset="0"/>
                <a:ea typeface="微软雅黑" charset="0"/>
              </a:rPr>
              <a:t>互信息的链式法则。</a:t>
            </a:r>
            <a:endParaRPr lang="zh-CN" altLang="en-US" sz="2735">
              <a:solidFill>
                <a:schemeClr val="bg1"/>
              </a:solidFill>
              <a:latin typeface="Consolas" charset="0"/>
              <a:ea typeface="微软雅黑" charset="0"/>
            </a:endParaRPr>
          </a:p>
          <a:p>
            <a:pPr lvl="1"/>
            <a:r>
              <a:rPr lang="en-US" altLang="zh-CN" sz="2340">
                <a:solidFill>
                  <a:schemeClr val="bg1"/>
                </a:solidFill>
                <a:latin typeface="Consolas" charset="0"/>
                <a:ea typeface="微软雅黑" charset="0"/>
              </a:rPr>
              <a:t>I(X,Y,...,Z;Q)=I(X;Q)+I(Y;Q|X)+...+I(Z;Q|X,Y,...)</a:t>
            </a:r>
            <a:endParaRPr lang="zh-CN" altLang="zh-CN" sz="2340">
              <a:solidFill>
                <a:schemeClr val="bg1"/>
              </a:solidFill>
              <a:latin typeface="Consolas" charset="0"/>
              <a:ea typeface="微软雅黑" charset="0"/>
            </a:endParaRPr>
          </a:p>
          <a:p>
            <a:pPr lvl="1"/>
            <a:r>
              <a:rPr lang="zh-CN" altLang="zh-CN" sz="2340">
                <a:solidFill>
                  <a:schemeClr val="bg1"/>
                </a:solidFill>
                <a:latin typeface="Consolas" charset="0"/>
                <a:ea typeface="微软雅黑" charset="0"/>
              </a:rPr>
              <a:t>其中</a:t>
            </a:r>
            <a:r>
              <a:rPr lang="en-US" altLang="zh-CN" sz="2340">
                <a:solidFill>
                  <a:schemeClr val="bg1"/>
                </a:solidFill>
                <a:latin typeface="Consolas" charset="0"/>
                <a:ea typeface="微软雅黑" charset="0"/>
              </a:rPr>
              <a:t>I(X;Y|Z)</a:t>
            </a:r>
            <a:r>
              <a:rPr lang="zh-CN" altLang="zh-CN" sz="2340">
                <a:solidFill>
                  <a:schemeClr val="bg1"/>
                </a:solidFill>
                <a:latin typeface="Consolas" charset="0"/>
                <a:ea typeface="微软雅黑" charset="0"/>
              </a:rPr>
              <a:t>是条件互信息，表示在给定</a:t>
            </a:r>
            <a:r>
              <a:rPr lang="en-US" altLang="zh-CN" sz="2340">
                <a:solidFill>
                  <a:schemeClr val="bg1"/>
                </a:solidFill>
                <a:latin typeface="Consolas" charset="0"/>
                <a:ea typeface="微软雅黑" charset="0"/>
              </a:rPr>
              <a:t>Z</a:t>
            </a:r>
            <a:r>
              <a:rPr lang="zh-CN" altLang="en-US" sz="2340">
                <a:solidFill>
                  <a:schemeClr val="bg1"/>
                </a:solidFill>
                <a:latin typeface="Consolas" charset="0"/>
                <a:ea typeface="微软雅黑" charset="0"/>
              </a:rPr>
              <a:t>的信息的情况下，</a:t>
            </a:r>
            <a:r>
              <a:rPr lang="en-US" altLang="zh-CN" sz="2340">
                <a:solidFill>
                  <a:schemeClr val="bg1"/>
                </a:solidFill>
                <a:latin typeface="Consolas" charset="0"/>
                <a:ea typeface="微软雅黑" charset="0"/>
              </a:rPr>
              <a:t>Y</a:t>
            </a:r>
            <a:r>
              <a:rPr lang="zh-CN" altLang="en-US" sz="2340">
                <a:solidFill>
                  <a:schemeClr val="bg1"/>
                </a:solidFill>
                <a:latin typeface="Consolas" charset="0"/>
                <a:ea typeface="微软雅黑" charset="0"/>
              </a:rPr>
              <a:t>蕴含了</a:t>
            </a:r>
            <a:r>
              <a:rPr lang="en-US" altLang="zh-CN" sz="2340">
                <a:solidFill>
                  <a:schemeClr val="bg1"/>
                </a:solidFill>
                <a:latin typeface="Consolas" charset="0"/>
                <a:ea typeface="微软雅黑" charset="0"/>
              </a:rPr>
              <a:t>X</a:t>
            </a:r>
            <a:r>
              <a:rPr lang="zh-CN" altLang="en-US" sz="2340">
                <a:solidFill>
                  <a:schemeClr val="bg1"/>
                </a:solidFill>
                <a:latin typeface="Consolas" charset="0"/>
                <a:ea typeface="微软雅黑" charset="0"/>
              </a:rPr>
              <a:t>的多少信息量，也就是</a:t>
            </a:r>
            <a:r>
              <a:rPr lang="en-US" altLang="zh-CN" sz="2340">
                <a:solidFill>
                  <a:schemeClr val="bg1"/>
                </a:solidFill>
                <a:latin typeface="Consolas" charset="0"/>
                <a:ea typeface="微软雅黑" charset="0"/>
              </a:rPr>
              <a:t>X</a:t>
            </a:r>
            <a:r>
              <a:rPr lang="zh-CN" altLang="en-US" sz="2340">
                <a:solidFill>
                  <a:schemeClr val="bg1"/>
                </a:solidFill>
                <a:latin typeface="Consolas" charset="0"/>
                <a:ea typeface="微软雅黑" charset="0"/>
              </a:rPr>
              <a:t>和</a:t>
            </a:r>
            <a:r>
              <a:rPr lang="en-US" altLang="zh-CN" sz="2340">
                <a:solidFill>
                  <a:schemeClr val="bg1"/>
                </a:solidFill>
                <a:latin typeface="Consolas" charset="0"/>
                <a:ea typeface="微软雅黑" charset="0"/>
              </a:rPr>
              <a:t>Y</a:t>
            </a:r>
            <a:r>
              <a:rPr lang="zh-CN" altLang="en-US" sz="2340">
                <a:solidFill>
                  <a:schemeClr val="bg1"/>
                </a:solidFill>
                <a:latin typeface="Consolas" charset="0"/>
                <a:ea typeface="微软雅黑" charset="0"/>
              </a:rPr>
              <a:t>的共同信息中有多少不属于</a:t>
            </a:r>
            <a:r>
              <a:rPr lang="en-US" altLang="zh-CN" sz="2340">
                <a:solidFill>
                  <a:schemeClr val="bg1"/>
                </a:solidFill>
                <a:latin typeface="Consolas" charset="0"/>
                <a:ea typeface="微软雅黑" charset="0"/>
              </a:rPr>
              <a:t>Z</a:t>
            </a:r>
            <a:r>
              <a:rPr lang="zh-CN" altLang="zh-CN" sz="2340">
                <a:solidFill>
                  <a:schemeClr val="bg1"/>
                </a:solidFill>
                <a:latin typeface="Consolas" charset="0"/>
                <a:ea typeface="微软雅黑" charset="0"/>
              </a:rPr>
              <a:t>。</a:t>
            </a:r>
            <a:endParaRPr lang="zh-CN" altLang="zh-CN" sz="2340">
              <a:solidFill>
                <a:schemeClr val="bg1"/>
              </a:solidFill>
              <a:latin typeface="Consolas" charset="0"/>
              <a:ea typeface="微软雅黑" charset="0"/>
            </a:endParaRPr>
          </a:p>
          <a:p>
            <a:pPr lvl="1"/>
            <a:r>
              <a:rPr lang="zh-CN" altLang="zh-CN" sz="2340">
                <a:solidFill>
                  <a:schemeClr val="bg1"/>
                </a:solidFill>
                <a:latin typeface="Consolas" charset="0"/>
                <a:ea typeface="微软雅黑" charset="0"/>
              </a:rPr>
              <a:t>感性认识一下：把熵的链式法则中的每一项所表示的信息量集合和</a:t>
            </a:r>
            <a:r>
              <a:rPr lang="en-US" altLang="zh-CN" sz="2340">
                <a:solidFill>
                  <a:schemeClr val="bg1"/>
                </a:solidFill>
                <a:latin typeface="Consolas" charset="0"/>
                <a:ea typeface="微软雅黑" charset="0"/>
              </a:rPr>
              <a:t>Q</a:t>
            </a:r>
            <a:r>
              <a:rPr lang="zh-CN" altLang="en-US" sz="2340">
                <a:solidFill>
                  <a:schemeClr val="bg1"/>
                </a:solidFill>
                <a:latin typeface="Consolas" charset="0"/>
                <a:ea typeface="微软雅黑" charset="0"/>
              </a:rPr>
              <a:t>的补取个交。</a:t>
            </a:r>
            <a:endParaRPr lang="zh-CN" altLang="en-US" sz="2340">
              <a:solidFill>
                <a:schemeClr val="bg1"/>
              </a:solidFill>
              <a:latin typeface="Consolas" charset="0"/>
              <a:ea typeface="微软雅黑" charset="0"/>
            </a:endParaRPr>
          </a:p>
          <a:p>
            <a:pPr lvl="1"/>
            <a:endParaRPr lang="en-US" altLang="zh-CN" sz="2800">
              <a:solidFill>
                <a:schemeClr val="bg1"/>
              </a:solidFill>
              <a:latin typeface="Consolas" charset="0"/>
              <a:ea typeface="微软雅黑" charset="0"/>
            </a:endParaRPr>
          </a:p>
          <a:p>
            <a:pPr marL="457200" lvl="1" indent="0">
              <a:buNone/>
            </a:pPr>
            <a:endParaRPr lang="zh-CN" altLang="zh-CN">
              <a:solidFill>
                <a:schemeClr val="bg1"/>
              </a:solidFill>
              <a:latin typeface="Consolas" charset="0"/>
              <a:ea typeface="微软雅黑"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solidFill>
                <a:latin typeface="Consolas" charset="0"/>
                <a:ea typeface="微软雅黑" charset="0"/>
              </a:rPr>
              <a:t>渐进均分性</a:t>
            </a:r>
            <a:endParaRPr lang="zh-CN" altLang="en-US">
              <a:solidFill>
                <a:schemeClr val="bg1"/>
              </a:solidFill>
              <a:latin typeface="Consolas" charset="0"/>
              <a:ea typeface="微软雅黑" charset="0"/>
            </a:endParaRPr>
          </a:p>
        </p:txBody>
      </p:sp>
      <p:sp>
        <p:nvSpPr>
          <p:cNvPr id="3" name="内容占位符 2"/>
          <p:cNvSpPr>
            <a:spLocks noGrp="1"/>
          </p:cNvSpPr>
          <p:nvPr>
            <p:ph idx="1"/>
          </p:nvPr>
        </p:nvSpPr>
        <p:spPr>
          <a:xfrm>
            <a:off x="838200" y="1825625"/>
            <a:ext cx="10515600" cy="4766310"/>
          </a:xfrm>
        </p:spPr>
        <p:txBody>
          <a:bodyPr>
            <a:normAutofit/>
          </a:bodyPr>
          <a:p>
            <a:r>
              <a:rPr lang="zh-CN" altLang="en-US">
                <a:solidFill>
                  <a:schemeClr val="bg1"/>
                </a:solidFill>
                <a:latin typeface="Consolas" charset="0"/>
                <a:ea typeface="微软雅黑" charset="0"/>
              </a:rPr>
              <a:t>渐进均分性（</a:t>
            </a:r>
            <a:r>
              <a:rPr lang="en-US" altLang="zh-CN">
                <a:solidFill>
                  <a:schemeClr val="bg1"/>
                </a:solidFill>
                <a:latin typeface="Consolas" charset="0"/>
                <a:ea typeface="微软雅黑" charset="0"/>
              </a:rPr>
              <a:t>AEP</a:t>
            </a:r>
            <a:r>
              <a:rPr lang="zh-CN" altLang="en-US">
                <a:solidFill>
                  <a:schemeClr val="bg1"/>
                </a:solidFill>
                <a:latin typeface="Consolas" charset="0"/>
                <a:ea typeface="微软雅黑" charset="0"/>
              </a:rPr>
              <a:t>）</a:t>
            </a:r>
            <a:r>
              <a:rPr lang="zh-CN" altLang="en-US">
                <a:solidFill>
                  <a:schemeClr val="tx1"/>
                </a:solidFill>
                <a:latin typeface="Consolas" charset="0"/>
                <a:ea typeface="微软雅黑" charset="0"/>
              </a:rPr>
              <a:t>保证了利用熵分析问题的有效性</a:t>
            </a:r>
            <a:r>
              <a:rPr lang="zh-CN" altLang="en-US">
                <a:solidFill>
                  <a:schemeClr val="bg1"/>
                </a:solidFill>
                <a:latin typeface="Consolas" charset="0"/>
                <a:ea typeface="微软雅黑" charset="0"/>
              </a:rPr>
              <a:t>。</a:t>
            </a:r>
            <a:endParaRPr lang="zh-CN" altLang="en-US">
              <a:solidFill>
                <a:schemeClr val="bg1"/>
              </a:solidFill>
              <a:latin typeface="Consolas" charset="0"/>
              <a:ea typeface="微软雅黑" charset="0"/>
            </a:endParaRPr>
          </a:p>
          <a:p>
            <a:r>
              <a:rPr lang="en-US" altLang="zh-CN">
                <a:solidFill>
                  <a:schemeClr val="bg1"/>
                </a:solidFill>
                <a:latin typeface="Consolas" charset="0"/>
                <a:ea typeface="微软雅黑" charset="0"/>
              </a:rPr>
              <a:t>AEP</a:t>
            </a:r>
            <a:r>
              <a:rPr lang="zh-CN" altLang="en-US">
                <a:solidFill>
                  <a:schemeClr val="bg1"/>
                </a:solidFill>
                <a:latin typeface="Consolas" charset="0"/>
                <a:ea typeface="微软雅黑" charset="0"/>
              </a:rPr>
              <a:t>定理：</a:t>
            </a:r>
            <a:endParaRPr lang="zh-CN" altLang="en-US">
              <a:solidFill>
                <a:schemeClr val="bg1"/>
              </a:solidFill>
              <a:latin typeface="Consolas" charset="0"/>
              <a:ea typeface="微软雅黑" charset="0"/>
            </a:endParaRPr>
          </a:p>
          <a:p>
            <a:pPr lvl="1"/>
            <a:r>
              <a:rPr lang="zh-CN" altLang="en-US" sz="2400">
                <a:solidFill>
                  <a:schemeClr val="bg1"/>
                </a:solidFill>
                <a:latin typeface="Consolas" charset="0"/>
                <a:ea typeface="微软雅黑" charset="0"/>
              </a:rPr>
              <a:t>若</a:t>
            </a:r>
            <a:r>
              <a:rPr lang="en-US" altLang="zh-CN" sz="2400">
                <a:solidFill>
                  <a:schemeClr val="bg1"/>
                </a:solidFill>
                <a:latin typeface="Consolas" charset="0"/>
                <a:ea typeface="微软雅黑" charset="0"/>
              </a:rPr>
              <a:t>X1,X2,...,Xn</a:t>
            </a:r>
            <a:r>
              <a:rPr lang="zh-CN" altLang="zh-CN" sz="2400">
                <a:solidFill>
                  <a:schemeClr val="bg1"/>
                </a:solidFill>
                <a:latin typeface="Consolas" charset="0"/>
                <a:ea typeface="微软雅黑" charset="0"/>
              </a:rPr>
              <a:t>独立同分布（</a:t>
            </a:r>
            <a:r>
              <a:rPr lang="en-US" altLang="zh-CN" sz="2400">
                <a:solidFill>
                  <a:schemeClr val="bg1"/>
                </a:solidFill>
                <a:latin typeface="Consolas" charset="0"/>
                <a:ea typeface="微软雅黑" charset="0"/>
              </a:rPr>
              <a:t>i.i.d</a:t>
            </a:r>
            <a:r>
              <a:rPr lang="zh-CN" altLang="zh-CN" sz="2400">
                <a:solidFill>
                  <a:schemeClr val="bg1"/>
                </a:solidFill>
                <a:latin typeface="Consolas" charset="0"/>
                <a:ea typeface="微软雅黑" charset="0"/>
              </a:rPr>
              <a:t>）地</a:t>
            </a:r>
            <a:r>
              <a:rPr lang="zh-CN" altLang="zh-CN">
                <a:solidFill>
                  <a:schemeClr val="bg1"/>
                </a:solidFill>
                <a:latin typeface="Consolas" charset="0"/>
                <a:ea typeface="微软雅黑" charset="0"/>
                <a:sym typeface="+mn-ea"/>
              </a:rPr>
              <a:t>服从概率分布</a:t>
            </a:r>
            <a:r>
              <a:rPr lang="en-US" altLang="zh-CN" sz="2400">
                <a:solidFill>
                  <a:schemeClr val="bg1"/>
                </a:solidFill>
                <a:latin typeface="Consolas" charset="0"/>
                <a:ea typeface="微软雅黑" charset="0"/>
              </a:rPr>
              <a:t>p(x)</a:t>
            </a:r>
            <a:r>
              <a:rPr lang="zh-CN" altLang="en-US" sz="2400">
                <a:solidFill>
                  <a:schemeClr val="bg1"/>
                </a:solidFill>
                <a:latin typeface="Consolas" charset="0"/>
                <a:ea typeface="微软雅黑" charset="0"/>
              </a:rPr>
              <a:t>。</a:t>
            </a:r>
            <a:endParaRPr lang="zh-CN" altLang="en-US" sz="2400">
              <a:solidFill>
                <a:schemeClr val="bg1"/>
              </a:solidFill>
              <a:latin typeface="Consolas" charset="0"/>
              <a:ea typeface="微软雅黑" charset="0"/>
            </a:endParaRPr>
          </a:p>
          <a:p>
            <a:pPr lvl="1"/>
            <a:endParaRPr lang="zh-CN" altLang="en-US" sz="2400">
              <a:solidFill>
                <a:schemeClr val="bg1"/>
              </a:solidFill>
              <a:latin typeface="Consolas" charset="0"/>
              <a:ea typeface="微软雅黑" charset="0"/>
            </a:endParaRPr>
          </a:p>
          <a:p>
            <a:pPr lvl="1"/>
            <a:r>
              <a:rPr lang="zh-CN" altLang="en-US" sz="2400">
                <a:solidFill>
                  <a:schemeClr val="bg1"/>
                </a:solidFill>
                <a:latin typeface="Consolas" charset="0"/>
                <a:ea typeface="微软雅黑" charset="0"/>
              </a:rPr>
              <a:t>那么：</a:t>
            </a:r>
            <a:endParaRPr lang="zh-CN" altLang="en-US" sz="2400">
              <a:solidFill>
                <a:schemeClr val="bg1"/>
              </a:solidFill>
              <a:latin typeface="Consolas" charset="0"/>
              <a:ea typeface="微软雅黑" charset="0"/>
            </a:endParaRPr>
          </a:p>
          <a:p>
            <a:pPr lvl="1"/>
            <a:endParaRPr lang="zh-CN" altLang="en-US" sz="2400">
              <a:solidFill>
                <a:schemeClr val="bg1"/>
              </a:solidFill>
              <a:latin typeface="Consolas" charset="0"/>
              <a:ea typeface="微软雅黑" charset="0"/>
            </a:endParaRPr>
          </a:p>
          <a:p>
            <a:pPr lvl="1"/>
            <a:r>
              <a:rPr lang="zh-CN" altLang="en-US" sz="2400">
                <a:solidFill>
                  <a:schemeClr val="bg1"/>
                </a:solidFill>
                <a:latin typeface="Consolas" charset="0"/>
                <a:ea typeface="微软雅黑" charset="0"/>
              </a:rPr>
              <a:t>换言之，对于任意大小的</a:t>
            </a:r>
            <a:r>
              <a:rPr lang="en-US" altLang="zh-CN" sz="2400">
                <a:solidFill>
                  <a:schemeClr val="bg1"/>
                </a:solidFill>
                <a:latin typeface="Consolas" charset="0"/>
                <a:ea typeface="微软雅黑" charset="0"/>
              </a:rPr>
              <a:t>eps</a:t>
            </a:r>
            <a:r>
              <a:rPr lang="zh-CN" altLang="en-US" sz="2400">
                <a:solidFill>
                  <a:schemeClr val="bg1"/>
                </a:solidFill>
                <a:latin typeface="Consolas" charset="0"/>
                <a:ea typeface="微软雅黑" charset="0"/>
              </a:rPr>
              <a:t>，当</a:t>
            </a:r>
            <a:r>
              <a:rPr lang="en-US" altLang="zh-CN" sz="2400">
                <a:solidFill>
                  <a:schemeClr val="bg1"/>
                </a:solidFill>
                <a:latin typeface="Consolas" charset="0"/>
                <a:ea typeface="微软雅黑" charset="0"/>
              </a:rPr>
              <a:t>n</a:t>
            </a:r>
            <a:r>
              <a:rPr lang="zh-CN" altLang="en-US" sz="2400">
                <a:solidFill>
                  <a:schemeClr val="bg1"/>
                </a:solidFill>
                <a:latin typeface="Consolas" charset="0"/>
                <a:ea typeface="微软雅黑" charset="0"/>
              </a:rPr>
              <a:t>充分大的时候，前者以</a:t>
            </a:r>
            <a:r>
              <a:rPr lang="en-US" altLang="zh-CN" sz="2400">
                <a:solidFill>
                  <a:schemeClr val="bg1"/>
                </a:solidFill>
                <a:latin typeface="Consolas" charset="0"/>
                <a:ea typeface="微软雅黑" charset="0"/>
              </a:rPr>
              <a:t>1</a:t>
            </a:r>
            <a:r>
              <a:rPr lang="zh-CN" altLang="en-US" sz="2400">
                <a:solidFill>
                  <a:schemeClr val="bg1"/>
                </a:solidFill>
                <a:latin typeface="Consolas" charset="0"/>
                <a:ea typeface="微软雅黑" charset="0"/>
              </a:rPr>
              <a:t>的几率在</a:t>
            </a:r>
            <a:r>
              <a:rPr lang="en-US" altLang="zh-CN" sz="2400">
                <a:solidFill>
                  <a:schemeClr val="bg1"/>
                </a:solidFill>
                <a:latin typeface="Consolas" charset="0"/>
                <a:ea typeface="微软雅黑" charset="0"/>
              </a:rPr>
              <a:t>eps</a:t>
            </a:r>
            <a:r>
              <a:rPr lang="zh-CN" altLang="zh-CN" sz="2400">
                <a:solidFill>
                  <a:schemeClr val="bg1"/>
                </a:solidFill>
                <a:latin typeface="Consolas" charset="0"/>
                <a:ea typeface="微软雅黑" charset="0"/>
              </a:rPr>
              <a:t>意义上</a:t>
            </a:r>
            <a:r>
              <a:rPr lang="zh-CN" altLang="en-US" sz="2400">
                <a:solidFill>
                  <a:schemeClr val="bg1"/>
                </a:solidFill>
                <a:latin typeface="Consolas" charset="0"/>
                <a:ea typeface="微软雅黑" charset="0"/>
              </a:rPr>
              <a:t>等于后者。</a:t>
            </a:r>
            <a:endParaRPr lang="zh-CN" altLang="en-US" sz="2400">
              <a:solidFill>
                <a:schemeClr val="bg1"/>
              </a:solidFill>
              <a:latin typeface="Consolas" charset="0"/>
              <a:ea typeface="微软雅黑" charset="0"/>
            </a:endParaRPr>
          </a:p>
          <a:p>
            <a:pPr lvl="1"/>
            <a:r>
              <a:rPr lang="zh-CN" altLang="en-US" sz="2400">
                <a:solidFill>
                  <a:schemeClr val="bg1"/>
                </a:solidFill>
                <a:latin typeface="Consolas" charset="0"/>
                <a:ea typeface="微软雅黑" charset="0"/>
              </a:rPr>
              <a:t>这就是说，</a:t>
            </a:r>
            <a:r>
              <a:rPr lang="en-US" altLang="zh-CN" sz="2400">
                <a:solidFill>
                  <a:schemeClr val="bg1"/>
                </a:solidFill>
                <a:latin typeface="Consolas" charset="0"/>
                <a:ea typeface="微软雅黑" charset="0"/>
              </a:rPr>
              <a:t>n</a:t>
            </a:r>
            <a:r>
              <a:rPr lang="zh-CN" altLang="en-US" sz="2400">
                <a:solidFill>
                  <a:schemeClr val="bg1"/>
                </a:solidFill>
                <a:latin typeface="Consolas" charset="0"/>
                <a:ea typeface="微软雅黑" charset="0"/>
              </a:rPr>
              <a:t>充分大的时候，前者不等于后者的情况几乎不发生，具体地说发生概率是</a:t>
            </a:r>
            <a:r>
              <a:rPr lang="en-US" altLang="zh-CN" sz="2400">
                <a:solidFill>
                  <a:schemeClr val="bg1"/>
                </a:solidFill>
                <a:latin typeface="Consolas" charset="0"/>
                <a:ea typeface="微软雅黑" charset="0"/>
              </a:rPr>
              <a:t>0</a:t>
            </a:r>
            <a:r>
              <a:rPr lang="zh-CN" altLang="en-US" sz="2400">
                <a:solidFill>
                  <a:schemeClr val="bg1"/>
                </a:solidFill>
                <a:latin typeface="Consolas" charset="0"/>
                <a:ea typeface="微软雅黑" charset="0"/>
              </a:rPr>
              <a:t>。</a:t>
            </a:r>
            <a:endParaRPr lang="zh-CN" altLang="en-US" sz="2400">
              <a:solidFill>
                <a:schemeClr val="bg1"/>
              </a:solidFill>
              <a:latin typeface="Consolas" charset="0"/>
              <a:ea typeface="微软雅黑" charset="0"/>
            </a:endParaRPr>
          </a:p>
          <a:p>
            <a:pPr lvl="1"/>
            <a:endParaRPr lang="zh-CN" altLang="en-US" sz="2400">
              <a:solidFill>
                <a:schemeClr val="bg1"/>
              </a:solidFill>
              <a:latin typeface="Consolas" charset="0"/>
              <a:ea typeface="微软雅黑" charset="0"/>
            </a:endParaRPr>
          </a:p>
          <a:p>
            <a:pPr lvl="0"/>
            <a:endParaRPr lang="zh-CN" altLang="zh-CN" sz="2400">
              <a:solidFill>
                <a:schemeClr val="bg1"/>
              </a:solidFill>
              <a:latin typeface="Consolas" charset="0"/>
              <a:ea typeface="微软雅黑" charset="0"/>
            </a:endParaRPr>
          </a:p>
          <a:p>
            <a:pPr lvl="1"/>
            <a:endParaRPr lang="en-US" altLang="zh-CN">
              <a:solidFill>
                <a:schemeClr val="bg1"/>
              </a:solidFill>
              <a:latin typeface="Consolas" charset="0"/>
              <a:ea typeface="微软雅黑" charset="0"/>
            </a:endParaRPr>
          </a:p>
        </p:txBody>
      </p:sp>
      <p:graphicFrame>
        <p:nvGraphicFramePr>
          <p:cNvPr id="4" name="对象 3">
            <a:hlinkClick r:id="" action="ppaction://ole?verb="/>
          </p:cNvPr>
          <p:cNvGraphicFramePr>
            <a:graphicFrameLocks noChangeAspect="1"/>
          </p:cNvGraphicFramePr>
          <p:nvPr/>
        </p:nvGraphicFramePr>
        <p:xfrm>
          <a:off x="2540635" y="3406140"/>
          <a:ext cx="4938395" cy="750570"/>
        </p:xfrm>
        <a:graphic>
          <a:graphicData uri="http://schemas.openxmlformats.org/presentationml/2006/ole">
            <mc:AlternateContent xmlns:mc="http://schemas.openxmlformats.org/markup-compatibility/2006">
              <mc:Choice xmlns:v="urn:schemas-microsoft-com:vml" Requires="v">
                <p:oleObj spid="_x0000_s3073" name="" r:id="rId1" imgW="2590800" imgH="393700" progId="Equation.KSEE3">
                  <p:embed/>
                </p:oleObj>
              </mc:Choice>
              <mc:Fallback>
                <p:oleObj name="" r:id="rId1" imgW="2590800" imgH="393700" progId="Equation.KSEE3">
                  <p:embed/>
                  <p:pic>
                    <p:nvPicPr>
                      <p:cNvPr id="0" name="图片 3072"/>
                      <p:cNvPicPr/>
                      <p:nvPr/>
                    </p:nvPicPr>
                    <p:blipFill>
                      <a:blip r:embed="rId2"/>
                      <a:stretch>
                        <a:fillRect/>
                      </a:stretch>
                    </p:blipFill>
                    <p:spPr>
                      <a:xfrm>
                        <a:off x="2540635" y="3406140"/>
                        <a:ext cx="4938395" cy="750570"/>
                      </a:xfrm>
                      <a:prstGeom prst="rect">
                        <a:avLst/>
                      </a:prstGeom>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solidFill>
                <a:latin typeface="Consolas" charset="0"/>
                <a:ea typeface="微软雅黑" charset="0"/>
              </a:rPr>
              <a:t>感性认识一下</a:t>
            </a:r>
            <a:endParaRPr lang="zh-CN" altLang="en-US">
              <a:solidFill>
                <a:schemeClr val="bg1"/>
              </a:solidFill>
              <a:latin typeface="Consolas" charset="0"/>
              <a:ea typeface="微软雅黑" charset="0"/>
            </a:endParaRPr>
          </a:p>
        </p:txBody>
      </p:sp>
      <p:sp>
        <p:nvSpPr>
          <p:cNvPr id="3" name="内容占位符 2"/>
          <p:cNvSpPr>
            <a:spLocks noGrp="1"/>
          </p:cNvSpPr>
          <p:nvPr>
            <p:ph idx="1"/>
          </p:nvPr>
        </p:nvSpPr>
        <p:spPr>
          <a:xfrm>
            <a:off x="838200" y="1825625"/>
            <a:ext cx="10515600" cy="4766310"/>
          </a:xfrm>
        </p:spPr>
        <p:txBody>
          <a:bodyPr>
            <a:normAutofit lnSpcReduction="10000"/>
          </a:bodyPr>
          <a:p>
            <a:r>
              <a:rPr lang="zh-CN" altLang="zh-CN">
                <a:solidFill>
                  <a:schemeClr val="bg1"/>
                </a:solidFill>
                <a:latin typeface="Consolas" charset="0"/>
                <a:ea typeface="微软雅黑" charset="0"/>
              </a:rPr>
              <a:t>以一个二值函数</a:t>
            </a:r>
            <a:r>
              <a:rPr lang="en-US" altLang="zh-CN">
                <a:solidFill>
                  <a:schemeClr val="bg1"/>
                </a:solidFill>
                <a:latin typeface="Consolas" charset="0"/>
                <a:ea typeface="微软雅黑" charset="0"/>
              </a:rPr>
              <a:t>F(0)=p,F(1)=q=1-p</a:t>
            </a:r>
            <a:r>
              <a:rPr lang="zh-CN" altLang="en-US">
                <a:solidFill>
                  <a:schemeClr val="bg1"/>
                </a:solidFill>
                <a:latin typeface="Consolas" charset="0"/>
                <a:ea typeface="微软雅黑" charset="0"/>
              </a:rPr>
              <a:t>（</a:t>
            </a:r>
            <a:r>
              <a:rPr lang="en-US" altLang="zh-CN">
                <a:solidFill>
                  <a:schemeClr val="bg1"/>
                </a:solidFill>
                <a:latin typeface="Consolas" charset="0"/>
                <a:ea typeface="微软雅黑" charset="0"/>
              </a:rPr>
              <a:t>p&gt;1/2</a:t>
            </a:r>
            <a:r>
              <a:rPr lang="zh-CN" altLang="en-US">
                <a:solidFill>
                  <a:schemeClr val="bg1"/>
                </a:solidFill>
                <a:latin typeface="Consolas" charset="0"/>
                <a:ea typeface="微软雅黑" charset="0"/>
              </a:rPr>
              <a:t>）</a:t>
            </a:r>
            <a:r>
              <a:rPr lang="zh-CN" altLang="zh-CN">
                <a:solidFill>
                  <a:schemeClr val="bg1"/>
                </a:solidFill>
                <a:latin typeface="Consolas" charset="0"/>
                <a:ea typeface="微软雅黑" charset="0"/>
              </a:rPr>
              <a:t>为例。</a:t>
            </a:r>
            <a:endParaRPr lang="zh-CN" altLang="zh-CN">
              <a:solidFill>
                <a:schemeClr val="bg1"/>
              </a:solidFill>
              <a:latin typeface="Consolas" charset="0"/>
              <a:ea typeface="微软雅黑" charset="0"/>
            </a:endParaRPr>
          </a:p>
          <a:p>
            <a:r>
              <a:rPr lang="zh-CN" altLang="zh-CN">
                <a:solidFill>
                  <a:schemeClr val="bg1"/>
                </a:solidFill>
                <a:latin typeface="Consolas" charset="0"/>
                <a:ea typeface="微软雅黑" charset="0"/>
              </a:rPr>
              <a:t>这个二值函数对应的</a:t>
            </a:r>
            <a:r>
              <a:rPr lang="zh-CN" altLang="zh-CN">
                <a:solidFill>
                  <a:schemeClr val="tx1"/>
                </a:solidFill>
                <a:latin typeface="Consolas" charset="0"/>
                <a:ea typeface="微软雅黑" charset="0"/>
              </a:rPr>
              <a:t>序列出现概率的对数的分布</a:t>
            </a:r>
            <a:r>
              <a:rPr lang="zh-CN" altLang="zh-CN">
                <a:solidFill>
                  <a:schemeClr val="bg1"/>
                </a:solidFill>
                <a:latin typeface="Consolas" charset="0"/>
                <a:ea typeface="微软雅黑" charset="0"/>
              </a:rPr>
              <a:t>由二点分布</a:t>
            </a:r>
            <a:r>
              <a:rPr lang="en-US" altLang="zh-CN">
                <a:solidFill>
                  <a:schemeClr val="bg1"/>
                </a:solidFill>
                <a:latin typeface="Consolas" charset="0"/>
                <a:ea typeface="微软雅黑" charset="0"/>
                <a:sym typeface="+mn-ea"/>
              </a:rPr>
              <a:t>f(logq)=q,</a:t>
            </a:r>
            <a:r>
              <a:rPr lang="en-US" altLang="zh-CN">
                <a:solidFill>
                  <a:schemeClr val="bg1"/>
                </a:solidFill>
                <a:latin typeface="Consolas" charset="0"/>
                <a:ea typeface="微软雅黑" charset="0"/>
              </a:rPr>
              <a:t>f(</a:t>
            </a:r>
            <a:r>
              <a:rPr lang="en-US" altLang="zh-CN">
                <a:solidFill>
                  <a:schemeClr val="bg1"/>
                </a:solidFill>
                <a:latin typeface="Consolas" charset="0"/>
                <a:ea typeface="微软雅黑" charset="0"/>
                <a:sym typeface="+mn-ea"/>
              </a:rPr>
              <a:t>logp</a:t>
            </a:r>
            <a:r>
              <a:rPr lang="en-US" altLang="zh-CN">
                <a:solidFill>
                  <a:schemeClr val="bg1"/>
                </a:solidFill>
                <a:latin typeface="Consolas" charset="0"/>
                <a:ea typeface="微软雅黑" charset="0"/>
              </a:rPr>
              <a:t>)=p</a:t>
            </a:r>
            <a:r>
              <a:rPr lang="zh-CN" altLang="en-US">
                <a:solidFill>
                  <a:schemeClr val="bg1"/>
                </a:solidFill>
                <a:latin typeface="Consolas" charset="0"/>
                <a:ea typeface="微软雅黑" charset="0"/>
              </a:rPr>
              <a:t>所描述</a:t>
            </a:r>
            <a:r>
              <a:rPr lang="zh-CN" altLang="zh-CN">
                <a:solidFill>
                  <a:schemeClr val="bg1"/>
                </a:solidFill>
                <a:latin typeface="Consolas" charset="0"/>
                <a:ea typeface="微软雅黑" charset="0"/>
              </a:rPr>
              <a:t>。</a:t>
            </a:r>
            <a:endParaRPr lang="zh-CN" altLang="zh-CN">
              <a:solidFill>
                <a:schemeClr val="bg1"/>
              </a:solidFill>
              <a:latin typeface="Consolas" charset="0"/>
              <a:ea typeface="微软雅黑" charset="0"/>
            </a:endParaRPr>
          </a:p>
          <a:p>
            <a:r>
              <a:rPr lang="zh-CN" altLang="zh-CN">
                <a:solidFill>
                  <a:schemeClr val="bg1"/>
                </a:solidFill>
                <a:latin typeface="Consolas" charset="0"/>
                <a:ea typeface="微软雅黑" charset="0"/>
              </a:rPr>
              <a:t>在卷积的意义上求</a:t>
            </a:r>
            <a:r>
              <a:rPr lang="en-US" altLang="zh-CN">
                <a:solidFill>
                  <a:schemeClr val="bg1"/>
                </a:solidFill>
                <a:latin typeface="Consolas" charset="0"/>
                <a:ea typeface="微软雅黑" charset="0"/>
              </a:rPr>
              <a:t>f</a:t>
            </a:r>
            <a:r>
              <a:rPr lang="zh-CN" altLang="zh-CN">
                <a:solidFill>
                  <a:schemeClr val="bg1"/>
                </a:solidFill>
                <a:latin typeface="Consolas" charset="0"/>
                <a:ea typeface="微软雅黑" charset="0"/>
              </a:rPr>
              <a:t>的</a:t>
            </a:r>
            <a:r>
              <a:rPr lang="en-US" altLang="zh-CN">
                <a:solidFill>
                  <a:schemeClr val="bg1"/>
                </a:solidFill>
                <a:latin typeface="Consolas" charset="0"/>
                <a:ea typeface="微软雅黑" charset="0"/>
              </a:rPr>
              <a:t>n</a:t>
            </a:r>
            <a:r>
              <a:rPr lang="zh-CN" altLang="en-US">
                <a:solidFill>
                  <a:schemeClr val="bg1"/>
                </a:solidFill>
                <a:latin typeface="Consolas" charset="0"/>
                <a:ea typeface="微软雅黑" charset="0"/>
              </a:rPr>
              <a:t>次方</a:t>
            </a:r>
            <a:r>
              <a:rPr lang="zh-CN" altLang="zh-CN">
                <a:solidFill>
                  <a:schemeClr val="bg1"/>
                </a:solidFill>
                <a:latin typeface="Consolas" charset="0"/>
                <a:ea typeface="微软雅黑" charset="0"/>
              </a:rPr>
              <a:t>，就得到了长度</a:t>
            </a:r>
            <a:r>
              <a:rPr lang="en-US" altLang="zh-CN">
                <a:solidFill>
                  <a:schemeClr val="bg1"/>
                </a:solidFill>
                <a:latin typeface="Consolas" charset="0"/>
                <a:ea typeface="微软雅黑" charset="0"/>
              </a:rPr>
              <a:t>n</a:t>
            </a:r>
            <a:r>
              <a:rPr lang="zh-CN" altLang="en-US">
                <a:solidFill>
                  <a:schemeClr val="bg1"/>
                </a:solidFill>
                <a:latin typeface="Consolas" charset="0"/>
                <a:ea typeface="微软雅黑" charset="0"/>
              </a:rPr>
              <a:t>的序列的出现概率的对数的分布，这样得到的是一个经过</a:t>
            </a:r>
            <a:r>
              <a:rPr lang="en-US" altLang="zh-CN">
                <a:solidFill>
                  <a:schemeClr val="bg1"/>
                </a:solidFill>
                <a:latin typeface="Consolas" charset="0"/>
                <a:ea typeface="微软雅黑" charset="0"/>
              </a:rPr>
              <a:t>X</a:t>
            </a:r>
            <a:r>
              <a:rPr lang="zh-CN" altLang="en-US">
                <a:solidFill>
                  <a:schemeClr val="bg1"/>
                </a:solidFill>
                <a:latin typeface="Consolas" charset="0"/>
                <a:ea typeface="微软雅黑" charset="0"/>
              </a:rPr>
              <a:t>轴方向拉伸和平移</a:t>
            </a:r>
            <a:r>
              <a:rPr lang="zh-CN" altLang="zh-CN">
                <a:solidFill>
                  <a:schemeClr val="bg1"/>
                </a:solidFill>
                <a:latin typeface="Consolas" charset="0"/>
                <a:ea typeface="微软雅黑" charset="0"/>
              </a:rPr>
              <a:t>的</a:t>
            </a:r>
            <a:r>
              <a:rPr lang="zh-CN" altLang="en-US">
                <a:solidFill>
                  <a:schemeClr val="bg1"/>
                </a:solidFill>
                <a:latin typeface="Consolas" charset="0"/>
                <a:ea typeface="微软雅黑" charset="0"/>
              </a:rPr>
              <a:t>二项分布</a:t>
            </a:r>
            <a:r>
              <a:rPr lang="en-US" altLang="zh-CN">
                <a:solidFill>
                  <a:schemeClr val="bg1"/>
                </a:solidFill>
                <a:latin typeface="Consolas" charset="0"/>
                <a:ea typeface="微软雅黑" charset="0"/>
              </a:rPr>
              <a:t>B(n,p)</a:t>
            </a:r>
            <a:r>
              <a:rPr lang="zh-CN" altLang="en-US">
                <a:solidFill>
                  <a:schemeClr val="bg1"/>
                </a:solidFill>
                <a:latin typeface="Consolas" charset="0"/>
                <a:ea typeface="微软雅黑" charset="0"/>
              </a:rPr>
              <a:t>，它的方差和</a:t>
            </a:r>
            <a:r>
              <a:rPr lang="en-US" altLang="zh-CN">
                <a:solidFill>
                  <a:schemeClr val="bg1"/>
                </a:solidFill>
                <a:latin typeface="Consolas" charset="0"/>
                <a:ea typeface="微软雅黑" charset="0"/>
              </a:rPr>
              <a:t>n</a:t>
            </a:r>
            <a:r>
              <a:rPr lang="zh-CN" altLang="zh-CN">
                <a:solidFill>
                  <a:schemeClr val="bg1"/>
                </a:solidFill>
                <a:latin typeface="Consolas" charset="0"/>
                <a:ea typeface="微软雅黑" charset="0"/>
              </a:rPr>
              <a:t>成正比</a:t>
            </a:r>
            <a:r>
              <a:rPr lang="zh-CN" altLang="en-US">
                <a:solidFill>
                  <a:schemeClr val="bg1"/>
                </a:solidFill>
                <a:latin typeface="Consolas" charset="0"/>
                <a:ea typeface="微软雅黑" charset="0"/>
              </a:rPr>
              <a:t>。</a:t>
            </a:r>
            <a:endParaRPr lang="zh-CN" altLang="en-US">
              <a:solidFill>
                <a:schemeClr val="bg1"/>
              </a:solidFill>
              <a:latin typeface="Consolas" charset="0"/>
              <a:ea typeface="微软雅黑" charset="0"/>
            </a:endParaRPr>
          </a:p>
          <a:p>
            <a:r>
              <a:rPr lang="zh-CN" altLang="en-US">
                <a:solidFill>
                  <a:schemeClr val="bg1"/>
                </a:solidFill>
                <a:latin typeface="Consolas" charset="0"/>
                <a:ea typeface="微软雅黑" charset="0"/>
              </a:rPr>
              <a:t>而我们知道二项分布</a:t>
            </a:r>
            <a:r>
              <a:rPr lang="en-US" altLang="zh-CN">
                <a:solidFill>
                  <a:schemeClr val="bg1"/>
                </a:solidFill>
                <a:latin typeface="Consolas" charset="0"/>
                <a:ea typeface="微软雅黑" charset="0"/>
              </a:rPr>
              <a:t>B(n,p)</a:t>
            </a:r>
            <a:r>
              <a:rPr lang="zh-CN" altLang="en-US">
                <a:solidFill>
                  <a:schemeClr val="bg1"/>
                </a:solidFill>
                <a:latin typeface="Consolas" charset="0"/>
                <a:ea typeface="微软雅黑" charset="0"/>
              </a:rPr>
              <a:t>渐进于正态分布，这个分布的方差也和</a:t>
            </a:r>
            <a:r>
              <a:rPr lang="en-US" altLang="zh-CN">
                <a:solidFill>
                  <a:schemeClr val="bg1"/>
                </a:solidFill>
                <a:latin typeface="Consolas" charset="0"/>
                <a:ea typeface="微软雅黑" charset="0"/>
              </a:rPr>
              <a:t>n</a:t>
            </a:r>
            <a:r>
              <a:rPr lang="zh-CN" altLang="zh-CN">
                <a:solidFill>
                  <a:schemeClr val="bg1"/>
                </a:solidFill>
                <a:latin typeface="Consolas" charset="0"/>
                <a:ea typeface="微软雅黑" charset="0"/>
              </a:rPr>
              <a:t>成正比。</a:t>
            </a:r>
            <a:r>
              <a:rPr lang="zh-CN" altLang="en-US">
                <a:solidFill>
                  <a:schemeClr val="bg1"/>
                </a:solidFill>
                <a:latin typeface="Consolas" charset="0"/>
                <a:ea typeface="微软雅黑" charset="0"/>
              </a:rPr>
              <a:t>为了求</a:t>
            </a:r>
            <a:r>
              <a:rPr lang="zh-CN" altLang="en-US">
                <a:solidFill>
                  <a:schemeClr val="tx1"/>
                </a:solidFill>
                <a:latin typeface="Consolas" charset="0"/>
                <a:ea typeface="微软雅黑" charset="0"/>
              </a:rPr>
              <a:t>平均概率对数值</a:t>
            </a:r>
            <a:r>
              <a:rPr lang="zh-CN" altLang="en-US">
                <a:solidFill>
                  <a:schemeClr val="bg1"/>
                </a:solidFill>
                <a:latin typeface="Consolas" charset="0"/>
                <a:ea typeface="微软雅黑" charset="0"/>
              </a:rPr>
              <a:t>，我们对这个分布在</a:t>
            </a:r>
            <a:r>
              <a:rPr lang="en-US" altLang="zh-CN">
                <a:solidFill>
                  <a:schemeClr val="bg1"/>
                </a:solidFill>
                <a:latin typeface="Consolas" charset="0"/>
                <a:ea typeface="微软雅黑" charset="0"/>
              </a:rPr>
              <a:t>X</a:t>
            </a:r>
            <a:r>
              <a:rPr lang="zh-CN" altLang="en-US">
                <a:solidFill>
                  <a:schemeClr val="bg1"/>
                </a:solidFill>
                <a:latin typeface="Consolas" charset="0"/>
                <a:ea typeface="微软雅黑" charset="0"/>
              </a:rPr>
              <a:t>轴方向上做</a:t>
            </a:r>
            <a:r>
              <a:rPr lang="en-US" altLang="zh-CN">
                <a:solidFill>
                  <a:schemeClr val="bg1"/>
                </a:solidFill>
                <a:latin typeface="Consolas" charset="0"/>
                <a:ea typeface="微软雅黑" charset="0"/>
              </a:rPr>
              <a:t>1/n</a:t>
            </a:r>
            <a:r>
              <a:rPr lang="zh-CN" altLang="zh-CN">
                <a:solidFill>
                  <a:schemeClr val="bg1"/>
                </a:solidFill>
                <a:latin typeface="Consolas" charset="0"/>
                <a:ea typeface="微软雅黑" charset="0"/>
              </a:rPr>
              <a:t>倍拉伸，得到方差和</a:t>
            </a:r>
            <a:r>
              <a:rPr lang="en-US" altLang="zh-CN">
                <a:solidFill>
                  <a:schemeClr val="bg1"/>
                </a:solidFill>
                <a:latin typeface="Consolas" charset="0"/>
                <a:ea typeface="微软雅黑" charset="0"/>
              </a:rPr>
              <a:t>n</a:t>
            </a:r>
            <a:r>
              <a:rPr lang="zh-CN" altLang="en-US">
                <a:solidFill>
                  <a:schemeClr val="bg1"/>
                </a:solidFill>
                <a:latin typeface="Consolas" charset="0"/>
                <a:ea typeface="微软雅黑" charset="0"/>
              </a:rPr>
              <a:t>成反比</a:t>
            </a:r>
            <a:r>
              <a:rPr lang="zh-CN" altLang="zh-CN">
                <a:solidFill>
                  <a:schemeClr val="bg1"/>
                </a:solidFill>
                <a:latin typeface="Consolas" charset="0"/>
                <a:ea typeface="微软雅黑" charset="0"/>
              </a:rPr>
              <a:t>的正态分布。</a:t>
            </a:r>
            <a:endParaRPr lang="zh-CN" altLang="zh-CN">
              <a:solidFill>
                <a:schemeClr val="bg1"/>
              </a:solidFill>
              <a:latin typeface="Consolas" charset="0"/>
              <a:ea typeface="微软雅黑" charset="0"/>
            </a:endParaRPr>
          </a:p>
          <a:p>
            <a:r>
              <a:rPr lang="zh-CN" altLang="en-US">
                <a:solidFill>
                  <a:schemeClr val="bg1"/>
                </a:solidFill>
                <a:latin typeface="Consolas" charset="0"/>
                <a:ea typeface="微软雅黑" charset="0"/>
              </a:rPr>
              <a:t>当</a:t>
            </a:r>
            <a:r>
              <a:rPr lang="en-US" altLang="zh-CN">
                <a:solidFill>
                  <a:schemeClr val="bg1"/>
                </a:solidFill>
                <a:latin typeface="Consolas" charset="0"/>
                <a:ea typeface="微软雅黑" charset="0"/>
              </a:rPr>
              <a:t>n</a:t>
            </a:r>
            <a:r>
              <a:rPr lang="zh-CN" altLang="en-US">
                <a:solidFill>
                  <a:schemeClr val="bg1"/>
                </a:solidFill>
                <a:latin typeface="Consolas" charset="0"/>
                <a:ea typeface="微软雅黑" charset="0"/>
              </a:rPr>
              <a:t>→</a:t>
            </a:r>
            <a:r>
              <a:rPr lang="en-US" altLang="zh-CN">
                <a:solidFill>
                  <a:schemeClr val="bg1"/>
                </a:solidFill>
                <a:latin typeface="Consolas" charset="0"/>
                <a:ea typeface="微软雅黑" charset="0"/>
              </a:rPr>
              <a:t>+∞</a:t>
            </a:r>
            <a:r>
              <a:rPr lang="zh-CN" altLang="en-US">
                <a:solidFill>
                  <a:schemeClr val="bg1"/>
                </a:solidFill>
                <a:latin typeface="Consolas" charset="0"/>
                <a:ea typeface="微软雅黑" charset="0"/>
              </a:rPr>
              <a:t>，方差趋向于</a:t>
            </a:r>
            <a:r>
              <a:rPr lang="en-US" altLang="zh-CN">
                <a:solidFill>
                  <a:schemeClr val="bg1"/>
                </a:solidFill>
                <a:latin typeface="Consolas" charset="0"/>
                <a:ea typeface="微软雅黑" charset="0"/>
              </a:rPr>
              <a:t>0</a:t>
            </a:r>
            <a:r>
              <a:rPr lang="zh-CN" altLang="en-US">
                <a:solidFill>
                  <a:schemeClr val="bg1"/>
                </a:solidFill>
                <a:latin typeface="Consolas" charset="0"/>
                <a:ea typeface="微软雅黑" charset="0"/>
              </a:rPr>
              <a:t>，因此概率将愈加集中在位置参数</a:t>
            </a:r>
            <a:r>
              <a:rPr lang="zh-CN" altLang="zh-CN">
                <a:solidFill>
                  <a:schemeClr val="bg1"/>
                </a:solidFill>
                <a:latin typeface="Consolas" charset="0"/>
                <a:ea typeface="微软雅黑" charset="0"/>
              </a:rPr>
              <a:t>附近。使得这个分布的图像看起来几乎就是单点分布。</a:t>
            </a:r>
            <a:endParaRPr lang="zh-CN" altLang="zh-CN" sz="2055">
              <a:solidFill>
                <a:schemeClr val="bg1"/>
              </a:solidFill>
              <a:latin typeface="Consolas" charset="0"/>
              <a:ea typeface="微软雅黑" charset="0"/>
            </a:endParaRPr>
          </a:p>
          <a:p>
            <a:pPr lvl="1"/>
            <a:endParaRPr lang="en-US" altLang="zh-CN">
              <a:solidFill>
                <a:schemeClr val="bg1"/>
              </a:solidFill>
              <a:latin typeface="Consolas" charset="0"/>
              <a:ea typeface="微软雅黑"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solidFill>
                <a:latin typeface="Consolas" charset="0"/>
                <a:ea typeface="微软雅黑" charset="0"/>
              </a:rPr>
              <a:t>理性认识一下</a:t>
            </a:r>
            <a:endParaRPr lang="zh-CN" altLang="en-US">
              <a:solidFill>
                <a:schemeClr val="bg1"/>
              </a:solidFill>
              <a:latin typeface="Consolas" charset="0"/>
              <a:ea typeface="微软雅黑" charset="0"/>
            </a:endParaRPr>
          </a:p>
        </p:txBody>
      </p:sp>
      <p:sp>
        <p:nvSpPr>
          <p:cNvPr id="3" name="内容占位符 2"/>
          <p:cNvSpPr>
            <a:spLocks noGrp="1"/>
          </p:cNvSpPr>
          <p:nvPr>
            <p:ph idx="1"/>
          </p:nvPr>
        </p:nvSpPr>
        <p:spPr>
          <a:xfrm>
            <a:off x="838200" y="1825625"/>
            <a:ext cx="10515600" cy="4766310"/>
          </a:xfrm>
        </p:spPr>
        <p:txBody>
          <a:bodyPr>
            <a:normAutofit/>
          </a:bodyPr>
          <a:p>
            <a:r>
              <a:rPr lang="zh-CN" altLang="zh-CN">
                <a:solidFill>
                  <a:schemeClr val="bg1"/>
                </a:solidFill>
                <a:latin typeface="Consolas" charset="0"/>
                <a:ea typeface="微软雅黑" charset="0"/>
              </a:rPr>
              <a:t>上述感性认识利用的是棣莫佛－拉普拉斯中心极限定理，它指出二项分布以正态分布为极限。</a:t>
            </a:r>
            <a:endParaRPr lang="zh-CN" altLang="zh-CN">
              <a:solidFill>
                <a:schemeClr val="bg1"/>
              </a:solidFill>
              <a:latin typeface="Consolas" charset="0"/>
              <a:ea typeface="微软雅黑" charset="0"/>
            </a:endParaRPr>
          </a:p>
          <a:p>
            <a:r>
              <a:rPr lang="zh-CN" altLang="zh-CN">
                <a:solidFill>
                  <a:schemeClr val="bg1"/>
                </a:solidFill>
                <a:latin typeface="Consolas" charset="0"/>
                <a:ea typeface="微软雅黑" charset="0"/>
              </a:rPr>
              <a:t>而有一个更加强的，关于独立同分布的林德伯格－列维中心极限定理，它指出独立同分布也以正态分布为极限。</a:t>
            </a:r>
            <a:r>
              <a:rPr lang="zh-CN" altLang="zh-CN">
                <a:solidFill>
                  <a:schemeClr val="bg1"/>
                </a:solidFill>
                <a:latin typeface="Consolas" charset="0"/>
                <a:ea typeface="微软雅黑" charset="0"/>
                <a:sym typeface="+mn-ea"/>
              </a:rPr>
              <a:t>棣－拉定理</a:t>
            </a:r>
            <a:r>
              <a:rPr lang="zh-CN" altLang="zh-CN">
                <a:solidFill>
                  <a:schemeClr val="bg1"/>
                </a:solidFill>
                <a:latin typeface="Consolas" charset="0"/>
                <a:ea typeface="微软雅黑" charset="0"/>
              </a:rPr>
              <a:t>实质上就是</a:t>
            </a:r>
            <a:r>
              <a:rPr lang="zh-CN" altLang="zh-CN">
                <a:solidFill>
                  <a:schemeClr val="bg1"/>
                </a:solidFill>
                <a:latin typeface="Consolas" charset="0"/>
                <a:ea typeface="微软雅黑" charset="0"/>
                <a:sym typeface="+mn-ea"/>
              </a:rPr>
              <a:t>林－列</a:t>
            </a:r>
            <a:r>
              <a:rPr lang="zh-CN" altLang="zh-CN">
                <a:solidFill>
                  <a:schemeClr val="bg1"/>
                </a:solidFill>
                <a:latin typeface="Consolas" charset="0"/>
                <a:ea typeface="微软雅黑" charset="0"/>
              </a:rPr>
              <a:t>定理的一个特例。</a:t>
            </a:r>
            <a:endParaRPr lang="zh-CN" altLang="zh-CN">
              <a:solidFill>
                <a:schemeClr val="bg1"/>
              </a:solidFill>
              <a:latin typeface="Consolas" charset="0"/>
              <a:ea typeface="微软雅黑" charset="0"/>
            </a:endParaRPr>
          </a:p>
          <a:p>
            <a:r>
              <a:rPr lang="zh-CN" altLang="zh-CN">
                <a:solidFill>
                  <a:schemeClr val="bg1"/>
                </a:solidFill>
                <a:latin typeface="Consolas" charset="0"/>
                <a:ea typeface="微软雅黑" charset="0"/>
              </a:rPr>
              <a:t>从</a:t>
            </a:r>
            <a:r>
              <a:rPr lang="zh-CN" altLang="zh-CN">
                <a:solidFill>
                  <a:schemeClr val="bg1"/>
                </a:solidFill>
                <a:latin typeface="Consolas" charset="0"/>
                <a:ea typeface="微软雅黑" charset="0"/>
                <a:sym typeface="+mn-ea"/>
              </a:rPr>
              <a:t>林德伯格－列维中心极限定理就可以轻松地推出</a:t>
            </a:r>
            <a:r>
              <a:rPr lang="en-US" altLang="zh-CN">
                <a:solidFill>
                  <a:schemeClr val="bg1"/>
                </a:solidFill>
                <a:latin typeface="Consolas" charset="0"/>
                <a:ea typeface="微软雅黑" charset="0"/>
                <a:sym typeface="+mn-ea"/>
              </a:rPr>
              <a:t>AEP</a:t>
            </a:r>
            <a:r>
              <a:rPr lang="zh-CN" altLang="en-US">
                <a:solidFill>
                  <a:schemeClr val="bg1"/>
                </a:solidFill>
                <a:latin typeface="Consolas" charset="0"/>
                <a:ea typeface="微软雅黑" charset="0"/>
                <a:sym typeface="+mn-ea"/>
              </a:rPr>
              <a:t>定理。</a:t>
            </a:r>
            <a:endParaRPr lang="zh-CN" altLang="en-US">
              <a:solidFill>
                <a:schemeClr val="bg1"/>
              </a:solidFill>
              <a:latin typeface="Consolas" charset="0"/>
              <a:ea typeface="微软雅黑" charset="0"/>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solidFill>
                <a:latin typeface="Consolas" charset="0"/>
                <a:ea typeface="微软雅黑" charset="0"/>
              </a:rPr>
              <a:t>典型和非典型</a:t>
            </a:r>
            <a:endParaRPr lang="zh-CN" altLang="en-US">
              <a:solidFill>
                <a:schemeClr val="bg1"/>
              </a:solidFill>
              <a:latin typeface="Consolas" charset="0"/>
              <a:ea typeface="微软雅黑" charset="0"/>
            </a:endParaRPr>
          </a:p>
        </p:txBody>
      </p:sp>
      <p:sp>
        <p:nvSpPr>
          <p:cNvPr id="3" name="内容占位符 2"/>
          <p:cNvSpPr>
            <a:spLocks noGrp="1"/>
          </p:cNvSpPr>
          <p:nvPr>
            <p:ph idx="1"/>
          </p:nvPr>
        </p:nvSpPr>
        <p:spPr>
          <a:xfrm>
            <a:off x="838200" y="1825625"/>
            <a:ext cx="10515600" cy="4766310"/>
          </a:xfrm>
        </p:spPr>
        <p:txBody>
          <a:bodyPr>
            <a:normAutofit/>
          </a:bodyPr>
          <a:p>
            <a:r>
              <a:rPr lang="zh-CN" altLang="en-US" sz="2800">
                <a:solidFill>
                  <a:schemeClr val="bg1"/>
                </a:solidFill>
                <a:latin typeface="Consolas" charset="0"/>
                <a:ea typeface="微软雅黑" charset="0"/>
              </a:rPr>
              <a:t>根据</a:t>
            </a:r>
            <a:r>
              <a:rPr lang="en-US" altLang="zh-CN" sz="2800">
                <a:solidFill>
                  <a:schemeClr val="bg1"/>
                </a:solidFill>
                <a:latin typeface="Consolas" charset="0"/>
                <a:ea typeface="微软雅黑" charset="0"/>
              </a:rPr>
              <a:t>AEP</a:t>
            </a:r>
            <a:r>
              <a:rPr lang="zh-CN" altLang="zh-CN" sz="2800">
                <a:solidFill>
                  <a:schemeClr val="bg1"/>
                </a:solidFill>
                <a:latin typeface="Consolas" charset="0"/>
                <a:ea typeface="微软雅黑" charset="0"/>
              </a:rPr>
              <a:t>定理，</a:t>
            </a:r>
            <a:r>
              <a:rPr lang="zh-CN" altLang="zh-CN" sz="2800">
                <a:solidFill>
                  <a:schemeClr val="tx1"/>
                </a:solidFill>
                <a:latin typeface="Consolas" charset="0"/>
                <a:ea typeface="微软雅黑" charset="0"/>
              </a:rPr>
              <a:t>对于充分大的</a:t>
            </a:r>
            <a:r>
              <a:rPr lang="en-US" altLang="zh-CN" sz="2800">
                <a:solidFill>
                  <a:schemeClr val="tx1"/>
                </a:solidFill>
                <a:latin typeface="Consolas" charset="0"/>
                <a:ea typeface="微软雅黑" charset="0"/>
              </a:rPr>
              <a:t>n</a:t>
            </a:r>
            <a:r>
              <a:rPr lang="zh-CN" altLang="zh-CN" sz="2800">
                <a:solidFill>
                  <a:schemeClr val="bg1"/>
                </a:solidFill>
                <a:latin typeface="Consolas" charset="0"/>
                <a:ea typeface="微软雅黑" charset="0"/>
              </a:rPr>
              <a:t>，除了一系列出现概率无限小的</a:t>
            </a:r>
            <a:r>
              <a:rPr lang="zh-CN" altLang="zh-CN" sz="2800">
                <a:solidFill>
                  <a:schemeClr val="tx1"/>
                </a:solidFill>
                <a:latin typeface="Consolas" charset="0"/>
                <a:ea typeface="微软雅黑" charset="0"/>
              </a:rPr>
              <a:t>非典型序列</a:t>
            </a:r>
            <a:r>
              <a:rPr lang="zh-CN" altLang="zh-CN" sz="2800">
                <a:solidFill>
                  <a:schemeClr val="bg1"/>
                </a:solidFill>
                <a:latin typeface="Consolas" charset="0"/>
                <a:ea typeface="微软雅黑" charset="0"/>
              </a:rPr>
              <a:t>，几乎所有长度为</a:t>
            </a:r>
            <a:r>
              <a:rPr lang="en-US" altLang="zh-CN" sz="2800">
                <a:solidFill>
                  <a:schemeClr val="bg1"/>
                </a:solidFill>
                <a:latin typeface="Consolas" charset="0"/>
                <a:ea typeface="微软雅黑" charset="0"/>
              </a:rPr>
              <a:t>n</a:t>
            </a:r>
            <a:r>
              <a:rPr lang="zh-CN" altLang="en-US" sz="2800">
                <a:solidFill>
                  <a:schemeClr val="bg1"/>
                </a:solidFill>
                <a:latin typeface="Consolas" charset="0"/>
                <a:ea typeface="微软雅黑" charset="0"/>
              </a:rPr>
              <a:t>的序列的出现概率都恰为       。</a:t>
            </a:r>
            <a:endParaRPr lang="zh-CN" altLang="en-US" sz="2800">
              <a:solidFill>
                <a:schemeClr val="bg1"/>
              </a:solidFill>
              <a:latin typeface="Consolas" charset="0"/>
              <a:ea typeface="微软雅黑" charset="0"/>
            </a:endParaRPr>
          </a:p>
          <a:p>
            <a:r>
              <a:rPr lang="zh-CN" altLang="en-US" sz="2800">
                <a:solidFill>
                  <a:schemeClr val="bg1"/>
                </a:solidFill>
                <a:latin typeface="Consolas" charset="0"/>
                <a:ea typeface="微软雅黑" charset="0"/>
              </a:rPr>
              <a:t>这就是这个名字的由来：</a:t>
            </a:r>
            <a:endParaRPr lang="zh-CN" altLang="en-US" sz="2800">
              <a:solidFill>
                <a:schemeClr val="bg1"/>
              </a:solidFill>
              <a:latin typeface="Consolas" charset="0"/>
              <a:ea typeface="微软雅黑" charset="0"/>
            </a:endParaRPr>
          </a:p>
          <a:p>
            <a:pPr lvl="1"/>
            <a:r>
              <a:rPr lang="zh-CN" altLang="en-US" sz="2800">
                <a:solidFill>
                  <a:schemeClr val="bg1"/>
                </a:solidFill>
                <a:latin typeface="Consolas" charset="0"/>
                <a:ea typeface="微软雅黑" charset="0"/>
              </a:rPr>
              <a:t>渐进：对于充分大的</a:t>
            </a:r>
            <a:r>
              <a:rPr lang="en-US" altLang="zh-CN" sz="2800">
                <a:solidFill>
                  <a:schemeClr val="bg1"/>
                </a:solidFill>
                <a:latin typeface="Consolas" charset="0"/>
                <a:ea typeface="微软雅黑" charset="0"/>
              </a:rPr>
              <a:t>n</a:t>
            </a:r>
            <a:r>
              <a:rPr lang="zh-CN" altLang="zh-CN" sz="2800">
                <a:solidFill>
                  <a:schemeClr val="bg1"/>
                </a:solidFill>
                <a:latin typeface="Consolas" charset="0"/>
                <a:ea typeface="微软雅黑" charset="0"/>
              </a:rPr>
              <a:t>；</a:t>
            </a:r>
            <a:endParaRPr lang="zh-CN" altLang="zh-CN" sz="2800">
              <a:solidFill>
                <a:schemeClr val="bg1"/>
              </a:solidFill>
              <a:latin typeface="Consolas" charset="0"/>
              <a:ea typeface="微软雅黑" charset="0"/>
            </a:endParaRPr>
          </a:p>
          <a:p>
            <a:pPr lvl="1"/>
            <a:r>
              <a:rPr lang="zh-CN" altLang="zh-CN" sz="2800">
                <a:solidFill>
                  <a:schemeClr val="bg1"/>
                </a:solidFill>
                <a:latin typeface="Consolas" charset="0"/>
                <a:ea typeface="微软雅黑" charset="0"/>
              </a:rPr>
              <a:t>均分：几乎所有事件以同一几率发生。</a:t>
            </a:r>
            <a:endParaRPr lang="zh-CN" altLang="zh-CN" sz="2800">
              <a:solidFill>
                <a:schemeClr val="bg1"/>
              </a:solidFill>
              <a:latin typeface="Consolas" charset="0"/>
              <a:ea typeface="微软雅黑" charset="0"/>
            </a:endParaRPr>
          </a:p>
          <a:p>
            <a:pPr lvl="0"/>
            <a:r>
              <a:rPr lang="zh-CN" altLang="zh-CN" sz="2800">
                <a:solidFill>
                  <a:schemeClr val="bg1"/>
                </a:solidFill>
                <a:latin typeface="Consolas" charset="0"/>
                <a:ea typeface="微软雅黑" charset="0"/>
              </a:rPr>
              <a:t>这些事件的序列被称为</a:t>
            </a:r>
            <a:r>
              <a:rPr lang="zh-CN" altLang="zh-CN" sz="2800">
                <a:solidFill>
                  <a:schemeClr val="tx1"/>
                </a:solidFill>
                <a:latin typeface="Consolas" charset="0"/>
                <a:ea typeface="微软雅黑" charset="0"/>
              </a:rPr>
              <a:t>典型序列</a:t>
            </a:r>
            <a:r>
              <a:rPr lang="zh-CN" altLang="zh-CN" sz="2800">
                <a:solidFill>
                  <a:schemeClr val="bg1"/>
                </a:solidFill>
                <a:latin typeface="Consolas" charset="0"/>
                <a:ea typeface="微软雅黑" charset="0"/>
              </a:rPr>
              <a:t>。它们构成</a:t>
            </a:r>
            <a:r>
              <a:rPr lang="zh-CN" altLang="zh-CN" sz="2800">
                <a:solidFill>
                  <a:schemeClr val="tx1"/>
                </a:solidFill>
                <a:latin typeface="Consolas" charset="0"/>
                <a:ea typeface="微软雅黑" charset="0"/>
              </a:rPr>
              <a:t>典型集</a:t>
            </a:r>
            <a:r>
              <a:rPr lang="zh-CN" altLang="zh-CN" sz="2800">
                <a:solidFill>
                  <a:schemeClr val="bg1"/>
                </a:solidFill>
                <a:latin typeface="Consolas" charset="0"/>
                <a:ea typeface="微软雅黑" charset="0"/>
              </a:rPr>
              <a:t>。</a:t>
            </a:r>
            <a:endParaRPr lang="zh-CN" altLang="zh-CN" sz="2800">
              <a:solidFill>
                <a:schemeClr val="bg1"/>
              </a:solidFill>
              <a:latin typeface="Consolas" charset="0"/>
              <a:ea typeface="微软雅黑" charset="0"/>
            </a:endParaRPr>
          </a:p>
          <a:p>
            <a:pPr lvl="0"/>
            <a:r>
              <a:rPr lang="zh-CN" altLang="zh-CN" sz="2800">
                <a:solidFill>
                  <a:schemeClr val="tx1"/>
                </a:solidFill>
                <a:latin typeface="Consolas" charset="0"/>
                <a:ea typeface="微软雅黑" charset="0"/>
              </a:rPr>
              <a:t>信息论的主要考察对象就是典型集</a:t>
            </a:r>
            <a:r>
              <a:rPr lang="zh-CN" altLang="zh-CN" sz="2800">
                <a:solidFill>
                  <a:schemeClr val="bg1"/>
                </a:solidFill>
                <a:latin typeface="Consolas" charset="0"/>
                <a:ea typeface="微软雅黑" charset="0"/>
              </a:rPr>
              <a:t>。典型集的行为在平均的意义上决定了整个样本的行为</a:t>
            </a:r>
            <a:r>
              <a:rPr lang="en-US" altLang="zh-CN" sz="2800">
                <a:solidFill>
                  <a:schemeClr val="bg1"/>
                </a:solidFill>
                <a:latin typeface="Consolas" charset="0"/>
                <a:ea typeface="微软雅黑" charset="0"/>
              </a:rPr>
              <a:t>——</a:t>
            </a:r>
            <a:r>
              <a:rPr lang="zh-CN" altLang="en-US" sz="2800">
                <a:solidFill>
                  <a:schemeClr val="bg1"/>
                </a:solidFill>
                <a:latin typeface="Consolas" charset="0"/>
                <a:ea typeface="微软雅黑" charset="0"/>
              </a:rPr>
              <a:t>因为典型集对应的事件</a:t>
            </a:r>
            <a:r>
              <a:rPr lang="zh-CN" altLang="en-US" sz="2800">
                <a:solidFill>
                  <a:schemeClr val="tx1"/>
                </a:solidFill>
                <a:latin typeface="Consolas" charset="0"/>
                <a:ea typeface="微软雅黑" charset="0"/>
              </a:rPr>
              <a:t>几乎必然发生</a:t>
            </a:r>
            <a:r>
              <a:rPr lang="zh-CN" altLang="en-US" sz="2800">
                <a:solidFill>
                  <a:schemeClr val="bg1"/>
                </a:solidFill>
                <a:latin typeface="Consolas" charset="0"/>
                <a:ea typeface="微软雅黑" charset="0"/>
              </a:rPr>
              <a:t>。</a:t>
            </a:r>
            <a:endParaRPr lang="zh-CN" altLang="en-US" sz="2800">
              <a:solidFill>
                <a:schemeClr val="bg1"/>
              </a:solidFill>
              <a:latin typeface="Consolas" charset="0"/>
              <a:ea typeface="微软雅黑" charset="0"/>
            </a:endParaRPr>
          </a:p>
          <a:p>
            <a:pPr lvl="0"/>
            <a:r>
              <a:rPr lang="zh-CN" altLang="en-US" sz="2800">
                <a:solidFill>
                  <a:schemeClr val="bg1"/>
                </a:solidFill>
                <a:latin typeface="Consolas" charset="0"/>
                <a:ea typeface="微软雅黑" charset="0"/>
              </a:rPr>
              <a:t>而典型序列满足的性质使得利用熵对其分析是有效的，因为它们所具有的信息量恰好是由熵所描述的期望信息量。</a:t>
            </a:r>
            <a:endParaRPr lang="zh-CN" altLang="en-US" sz="2800">
              <a:solidFill>
                <a:schemeClr val="bg1"/>
              </a:solidFill>
              <a:latin typeface="Consolas" charset="0"/>
              <a:ea typeface="微软雅黑" charset="0"/>
            </a:endParaRPr>
          </a:p>
          <a:p>
            <a:pPr lvl="1"/>
            <a:endParaRPr lang="zh-CN" altLang="zh-CN" sz="2800">
              <a:solidFill>
                <a:schemeClr val="bg1"/>
              </a:solidFill>
              <a:latin typeface="Consolas" charset="0"/>
              <a:ea typeface="微软雅黑" charset="0"/>
            </a:endParaRPr>
          </a:p>
          <a:p>
            <a:pPr lvl="1"/>
            <a:endParaRPr lang="zh-CN" altLang="en-US" sz="2800">
              <a:solidFill>
                <a:schemeClr val="bg1"/>
              </a:solidFill>
              <a:latin typeface="Consolas" charset="0"/>
              <a:ea typeface="微软雅黑" charset="0"/>
            </a:endParaRPr>
          </a:p>
          <a:p>
            <a:pPr lvl="0"/>
            <a:endParaRPr lang="zh-CN" altLang="zh-CN" sz="2400">
              <a:solidFill>
                <a:schemeClr val="bg1"/>
              </a:solidFill>
              <a:latin typeface="Consolas" charset="0"/>
              <a:ea typeface="微软雅黑" charset="0"/>
            </a:endParaRPr>
          </a:p>
          <a:p>
            <a:pPr lvl="1"/>
            <a:endParaRPr lang="en-US" altLang="zh-CN">
              <a:solidFill>
                <a:schemeClr val="bg1"/>
              </a:solidFill>
              <a:latin typeface="Consolas" charset="0"/>
              <a:ea typeface="微软雅黑" charset="0"/>
            </a:endParaRPr>
          </a:p>
        </p:txBody>
      </p:sp>
      <p:graphicFrame>
        <p:nvGraphicFramePr>
          <p:cNvPr id="5" name="对象 4">
            <a:hlinkClick r:id="" action="ppaction://ole?verb="/>
          </p:cNvPr>
          <p:cNvGraphicFramePr>
            <a:graphicFrameLocks noChangeAspect="1"/>
          </p:cNvGraphicFramePr>
          <p:nvPr/>
        </p:nvGraphicFramePr>
        <p:xfrm>
          <a:off x="9538970" y="2143125"/>
          <a:ext cx="1358900" cy="566420"/>
        </p:xfrm>
        <a:graphic>
          <a:graphicData uri="http://schemas.openxmlformats.org/presentationml/2006/ole">
            <mc:AlternateContent xmlns:mc="http://schemas.openxmlformats.org/markup-compatibility/2006">
              <mc:Choice xmlns:v="urn:schemas-microsoft-com:vml" Requires="v">
                <p:oleObj spid="_x0000_s4097" name="" r:id="rId1" imgW="457200" imgH="190500" progId="Equation.KSEE3">
                  <p:embed/>
                </p:oleObj>
              </mc:Choice>
              <mc:Fallback>
                <p:oleObj name="" r:id="rId1" imgW="457200" imgH="190500" progId="Equation.KSEE3">
                  <p:embed/>
                  <p:pic>
                    <p:nvPicPr>
                      <p:cNvPr id="0" name="图片 4096"/>
                      <p:cNvPicPr/>
                      <p:nvPr/>
                    </p:nvPicPr>
                    <p:blipFill>
                      <a:blip r:embed="rId2"/>
                      <a:stretch>
                        <a:fillRect/>
                      </a:stretch>
                    </p:blipFill>
                    <p:spPr>
                      <a:xfrm>
                        <a:off x="9538970" y="2143125"/>
                        <a:ext cx="1358900" cy="566420"/>
                      </a:xfrm>
                      <a:prstGeom prst="rect">
                        <a:avLst/>
                      </a:prstGeom>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solidFill>
                <a:latin typeface="Consolas" charset="0"/>
                <a:ea typeface="微软雅黑" charset="0"/>
              </a:rPr>
              <a:t>渐进均分性，在不甚极限的场合</a:t>
            </a:r>
            <a:endParaRPr lang="zh-CN" altLang="en-US">
              <a:solidFill>
                <a:schemeClr val="bg1"/>
              </a:solidFill>
              <a:latin typeface="Consolas" charset="0"/>
              <a:ea typeface="微软雅黑" charset="0"/>
            </a:endParaRPr>
          </a:p>
        </p:txBody>
      </p:sp>
      <p:sp>
        <p:nvSpPr>
          <p:cNvPr id="3" name="内容占位符 2"/>
          <p:cNvSpPr>
            <a:spLocks noGrp="1"/>
          </p:cNvSpPr>
          <p:nvPr>
            <p:ph idx="1"/>
          </p:nvPr>
        </p:nvSpPr>
        <p:spPr>
          <a:xfrm>
            <a:off x="838200" y="1825625"/>
            <a:ext cx="10515600" cy="4766310"/>
          </a:xfrm>
        </p:spPr>
        <p:txBody>
          <a:bodyPr>
            <a:normAutofit/>
          </a:bodyPr>
          <a:p>
            <a:r>
              <a:rPr lang="zh-CN" altLang="en-US" sz="2800">
                <a:solidFill>
                  <a:schemeClr val="bg1"/>
                </a:solidFill>
                <a:latin typeface="Consolas" charset="0"/>
                <a:ea typeface="微软雅黑" charset="0"/>
              </a:rPr>
              <a:t>在前面我们说明了，对于充分大的</a:t>
            </a:r>
            <a:r>
              <a:rPr lang="en-US" altLang="zh-CN" sz="2800">
                <a:solidFill>
                  <a:schemeClr val="bg1"/>
                </a:solidFill>
                <a:latin typeface="Consolas" charset="0"/>
                <a:ea typeface="微软雅黑" charset="0"/>
              </a:rPr>
              <a:t>n</a:t>
            </a:r>
            <a:r>
              <a:rPr lang="zh-CN" altLang="en-US" sz="2800">
                <a:solidFill>
                  <a:schemeClr val="bg1"/>
                </a:solidFill>
                <a:latin typeface="Consolas" charset="0"/>
                <a:ea typeface="微软雅黑" charset="0"/>
              </a:rPr>
              <a:t>有几乎完全均分的性质。</a:t>
            </a:r>
            <a:endParaRPr lang="zh-CN" altLang="en-US" sz="2800">
              <a:solidFill>
                <a:schemeClr val="bg1"/>
              </a:solidFill>
              <a:latin typeface="Consolas" charset="0"/>
              <a:ea typeface="微软雅黑" charset="0"/>
            </a:endParaRPr>
          </a:p>
          <a:p>
            <a:r>
              <a:rPr lang="zh-CN" altLang="en-US" sz="2800">
                <a:solidFill>
                  <a:schemeClr val="bg1"/>
                </a:solidFill>
                <a:latin typeface="Consolas" charset="0"/>
                <a:ea typeface="微软雅黑" charset="0"/>
              </a:rPr>
              <a:t>而对于不是那么大的</a:t>
            </a:r>
            <a:r>
              <a:rPr lang="en-US" altLang="zh-CN" sz="2800">
                <a:solidFill>
                  <a:schemeClr val="bg1"/>
                </a:solidFill>
                <a:latin typeface="Consolas" charset="0"/>
                <a:ea typeface="微软雅黑" charset="0"/>
              </a:rPr>
              <a:t>n</a:t>
            </a:r>
            <a:r>
              <a:rPr lang="zh-CN" altLang="en-US" sz="2800">
                <a:solidFill>
                  <a:schemeClr val="bg1"/>
                </a:solidFill>
                <a:latin typeface="Consolas" charset="0"/>
                <a:ea typeface="微软雅黑" charset="0"/>
              </a:rPr>
              <a:t>，也有关于典型集的定义。</a:t>
            </a:r>
            <a:endParaRPr lang="zh-CN" altLang="en-US" sz="2800">
              <a:solidFill>
                <a:schemeClr val="bg1"/>
              </a:solidFill>
              <a:latin typeface="Consolas" charset="0"/>
              <a:ea typeface="微软雅黑" charset="0"/>
            </a:endParaRPr>
          </a:p>
          <a:p>
            <a:r>
              <a:rPr lang="zh-CN" altLang="en-US" sz="2800">
                <a:solidFill>
                  <a:schemeClr val="bg1"/>
                </a:solidFill>
                <a:latin typeface="Consolas" charset="0"/>
                <a:ea typeface="微软雅黑" charset="0"/>
              </a:rPr>
              <a:t>具体的，定义正小量ε，则可以定义典型集   ，包含所有满足以下性质的序列：</a:t>
            </a:r>
            <a:endParaRPr lang="zh-CN" altLang="en-US" sz="2800">
              <a:solidFill>
                <a:schemeClr val="bg1"/>
              </a:solidFill>
              <a:latin typeface="Consolas" charset="0"/>
              <a:ea typeface="微软雅黑" charset="0"/>
            </a:endParaRPr>
          </a:p>
          <a:p>
            <a:r>
              <a:rPr lang="zh-CN" altLang="en-US" sz="2800">
                <a:solidFill>
                  <a:schemeClr val="bg1"/>
                </a:solidFill>
                <a:latin typeface="Consolas" charset="0"/>
                <a:ea typeface="微软雅黑" charset="0"/>
              </a:rPr>
              <a:t>其概率</a:t>
            </a:r>
            <a:r>
              <a:rPr lang="en-US" altLang="zh-CN" sz="2800">
                <a:solidFill>
                  <a:schemeClr val="bg1"/>
                </a:solidFill>
                <a:latin typeface="Consolas" charset="0"/>
                <a:ea typeface="微软雅黑" charset="0"/>
              </a:rPr>
              <a:t>p</a:t>
            </a:r>
            <a:r>
              <a:rPr lang="zh-CN" altLang="zh-CN" sz="2800">
                <a:solidFill>
                  <a:schemeClr val="bg1"/>
                </a:solidFill>
                <a:latin typeface="Consolas" charset="0"/>
                <a:ea typeface="微软雅黑" charset="0"/>
              </a:rPr>
              <a:t>满足                           。</a:t>
            </a:r>
            <a:endParaRPr lang="zh-CN" altLang="zh-CN" sz="2800">
              <a:solidFill>
                <a:schemeClr val="bg1"/>
              </a:solidFill>
              <a:latin typeface="Consolas" charset="0"/>
              <a:ea typeface="微软雅黑" charset="0"/>
            </a:endParaRPr>
          </a:p>
          <a:p>
            <a:r>
              <a:rPr lang="zh-CN" altLang="zh-CN" sz="2800">
                <a:solidFill>
                  <a:schemeClr val="bg1"/>
                </a:solidFill>
                <a:latin typeface="Consolas" charset="0"/>
                <a:ea typeface="微软雅黑" charset="0"/>
              </a:rPr>
              <a:t>根据概率</a:t>
            </a:r>
            <a:r>
              <a:rPr lang="en-US" altLang="zh-CN" sz="2800">
                <a:solidFill>
                  <a:schemeClr val="bg1"/>
                </a:solidFill>
                <a:latin typeface="Consolas" charset="0"/>
                <a:ea typeface="微软雅黑" charset="0"/>
              </a:rPr>
              <a:t>p</a:t>
            </a:r>
            <a:r>
              <a:rPr lang="zh-CN" altLang="en-US" sz="2800">
                <a:solidFill>
                  <a:schemeClr val="bg1"/>
                </a:solidFill>
                <a:latin typeface="Consolas" charset="0"/>
                <a:ea typeface="微软雅黑" charset="0"/>
              </a:rPr>
              <a:t>的</a:t>
            </a:r>
            <a:r>
              <a:rPr lang="zh-CN" altLang="zh-CN" sz="2800">
                <a:solidFill>
                  <a:schemeClr val="bg1"/>
                </a:solidFill>
                <a:latin typeface="Consolas" charset="0"/>
                <a:ea typeface="微软雅黑" charset="0"/>
              </a:rPr>
              <a:t>下界，典型集   中至多包含          个元素。</a:t>
            </a:r>
            <a:endParaRPr lang="zh-CN" altLang="zh-CN" sz="2800">
              <a:solidFill>
                <a:schemeClr val="bg1"/>
              </a:solidFill>
              <a:latin typeface="Consolas" charset="0"/>
              <a:ea typeface="微软雅黑" charset="0"/>
            </a:endParaRPr>
          </a:p>
          <a:p>
            <a:r>
              <a:rPr lang="zh-CN" altLang="zh-CN" sz="2800">
                <a:solidFill>
                  <a:schemeClr val="bg1"/>
                </a:solidFill>
                <a:latin typeface="Consolas" charset="0"/>
                <a:ea typeface="微软雅黑" charset="0"/>
              </a:rPr>
              <a:t>根据</a:t>
            </a:r>
            <a:r>
              <a:rPr lang="en-US" altLang="zh-CN" sz="2800">
                <a:solidFill>
                  <a:schemeClr val="bg1"/>
                </a:solidFill>
                <a:latin typeface="Consolas" charset="0"/>
                <a:ea typeface="微软雅黑" charset="0"/>
              </a:rPr>
              <a:t>AEP</a:t>
            </a:r>
            <a:r>
              <a:rPr lang="zh-CN" altLang="en-US" sz="2800">
                <a:solidFill>
                  <a:schemeClr val="bg1"/>
                </a:solidFill>
                <a:latin typeface="Consolas" charset="0"/>
                <a:ea typeface="微软雅黑" charset="0"/>
              </a:rPr>
              <a:t>的描述，</a:t>
            </a:r>
            <a:r>
              <a:rPr lang="zh-CN" altLang="en-US" sz="2800">
                <a:solidFill>
                  <a:schemeClr val="tx1"/>
                </a:solidFill>
                <a:latin typeface="Consolas" charset="0"/>
                <a:ea typeface="微软雅黑" charset="0"/>
              </a:rPr>
              <a:t>当</a:t>
            </a:r>
            <a:r>
              <a:rPr lang="en-US" altLang="zh-CN" sz="2800">
                <a:solidFill>
                  <a:schemeClr val="tx1"/>
                </a:solidFill>
                <a:latin typeface="Consolas" charset="0"/>
                <a:ea typeface="微软雅黑" charset="0"/>
              </a:rPr>
              <a:t>n</a:t>
            </a:r>
            <a:r>
              <a:rPr lang="zh-CN" altLang="en-US" sz="2800">
                <a:solidFill>
                  <a:schemeClr val="tx1"/>
                </a:solidFill>
                <a:latin typeface="Consolas" charset="0"/>
                <a:ea typeface="微软雅黑" charset="0"/>
              </a:rPr>
              <a:t>充分大</a:t>
            </a:r>
            <a:r>
              <a:rPr lang="zh-CN" altLang="en-US" sz="2800">
                <a:solidFill>
                  <a:schemeClr val="bg1"/>
                </a:solidFill>
                <a:latin typeface="Consolas" charset="0"/>
                <a:ea typeface="微软雅黑" charset="0"/>
              </a:rPr>
              <a:t>，典型序列总概率将达到    。</a:t>
            </a:r>
            <a:endParaRPr lang="en-US" altLang="zh-CN" sz="2800">
              <a:solidFill>
                <a:schemeClr val="bg1"/>
              </a:solidFill>
              <a:latin typeface="Consolas" charset="0"/>
              <a:ea typeface="微软雅黑" charset="0"/>
            </a:endParaRPr>
          </a:p>
          <a:p>
            <a:pPr lvl="1"/>
            <a:endParaRPr lang="zh-CN" altLang="zh-CN" sz="2800">
              <a:solidFill>
                <a:schemeClr val="bg1"/>
              </a:solidFill>
              <a:latin typeface="Consolas" charset="0"/>
              <a:ea typeface="微软雅黑" charset="0"/>
            </a:endParaRPr>
          </a:p>
          <a:p>
            <a:pPr lvl="1"/>
            <a:endParaRPr lang="zh-CN" altLang="en-US" sz="2800">
              <a:solidFill>
                <a:schemeClr val="bg1"/>
              </a:solidFill>
              <a:latin typeface="Consolas" charset="0"/>
              <a:ea typeface="微软雅黑" charset="0"/>
            </a:endParaRPr>
          </a:p>
          <a:p>
            <a:pPr lvl="0"/>
            <a:endParaRPr lang="zh-CN" altLang="zh-CN" sz="2400">
              <a:solidFill>
                <a:schemeClr val="bg1"/>
              </a:solidFill>
              <a:latin typeface="Consolas" charset="0"/>
              <a:ea typeface="微软雅黑" charset="0"/>
            </a:endParaRPr>
          </a:p>
          <a:p>
            <a:pPr lvl="1"/>
            <a:endParaRPr lang="en-US" altLang="zh-CN">
              <a:solidFill>
                <a:schemeClr val="bg1"/>
              </a:solidFill>
              <a:latin typeface="Consolas" charset="0"/>
              <a:ea typeface="微软雅黑" charset="0"/>
            </a:endParaRPr>
          </a:p>
        </p:txBody>
      </p:sp>
      <p:graphicFrame>
        <p:nvGraphicFramePr>
          <p:cNvPr id="4" name="对象 3">
            <a:hlinkClick r:id="" action="ppaction://ole?verb="/>
          </p:cNvPr>
          <p:cNvGraphicFramePr>
            <a:graphicFrameLocks noChangeAspect="1"/>
          </p:cNvGraphicFramePr>
          <p:nvPr/>
        </p:nvGraphicFramePr>
        <p:xfrm>
          <a:off x="7733030" y="2829560"/>
          <a:ext cx="599440" cy="517525"/>
        </p:xfrm>
        <a:graphic>
          <a:graphicData uri="http://schemas.openxmlformats.org/presentationml/2006/ole">
            <mc:AlternateContent xmlns:mc="http://schemas.openxmlformats.org/markup-compatibility/2006">
              <mc:Choice xmlns:v="urn:schemas-microsoft-com:vml" Requires="v">
                <p:oleObj spid="_x0000_s5121" name="" r:id="rId1" imgW="279400" imgH="241300" progId="Equation.KSEE3">
                  <p:embed/>
                </p:oleObj>
              </mc:Choice>
              <mc:Fallback>
                <p:oleObj name="" r:id="rId1" imgW="279400" imgH="241300" progId="Equation.KSEE3">
                  <p:embed/>
                  <p:pic>
                    <p:nvPicPr>
                      <p:cNvPr id="0" name="图片 5120"/>
                      <p:cNvPicPr/>
                      <p:nvPr/>
                    </p:nvPicPr>
                    <p:blipFill>
                      <a:blip r:embed="rId2"/>
                      <a:stretch>
                        <a:fillRect/>
                      </a:stretch>
                    </p:blipFill>
                    <p:spPr>
                      <a:xfrm>
                        <a:off x="7733030" y="2829560"/>
                        <a:ext cx="599440" cy="51752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3110230" y="3641090"/>
          <a:ext cx="5318760" cy="730885"/>
        </p:xfrm>
        <a:graphic>
          <a:graphicData uri="http://schemas.openxmlformats.org/presentationml/2006/ole">
            <mc:AlternateContent xmlns:mc="http://schemas.openxmlformats.org/markup-compatibility/2006">
              <mc:Choice xmlns:v="urn:schemas-microsoft-com:vml" Requires="v">
                <p:oleObj spid="_x0000_s5122" name="" r:id="rId3" imgW="1663700" imgH="228600" progId="Equation.KSEE3">
                  <p:embed/>
                </p:oleObj>
              </mc:Choice>
              <mc:Fallback>
                <p:oleObj name="" r:id="rId3" imgW="1663700" imgH="228600" progId="Equation.KSEE3">
                  <p:embed/>
                  <p:pic>
                    <p:nvPicPr>
                      <p:cNvPr id="0" name="图片 5121"/>
                      <p:cNvPicPr/>
                      <p:nvPr/>
                    </p:nvPicPr>
                    <p:blipFill>
                      <a:blip r:embed="rId4"/>
                      <a:stretch>
                        <a:fillRect/>
                      </a:stretch>
                    </p:blipFill>
                    <p:spPr>
                      <a:xfrm>
                        <a:off x="3110230" y="3641090"/>
                        <a:ext cx="5318760" cy="73088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5301615" y="4231005"/>
          <a:ext cx="599440" cy="517525"/>
        </p:xfrm>
        <a:graphic>
          <a:graphicData uri="http://schemas.openxmlformats.org/presentationml/2006/ole">
            <mc:AlternateContent xmlns:mc="http://schemas.openxmlformats.org/markup-compatibility/2006">
              <mc:Choice xmlns:v="urn:schemas-microsoft-com:vml" Requires="v">
                <p:oleObj spid="_x0000_s5" name="" r:id="rId5" imgW="279400" imgH="241300" progId="Equation.KSEE3">
                  <p:embed/>
                </p:oleObj>
              </mc:Choice>
              <mc:Fallback>
                <p:oleObj name="" r:id="rId5" imgW="279400" imgH="241300" progId="Equation.KSEE3">
                  <p:embed/>
                  <p:pic>
                    <p:nvPicPr>
                      <p:cNvPr id="0" name="图片 5120"/>
                      <p:cNvPicPr/>
                      <p:nvPr/>
                    </p:nvPicPr>
                    <p:blipFill>
                      <a:blip r:embed="rId6"/>
                      <a:stretch>
                        <a:fillRect/>
                      </a:stretch>
                    </p:blipFill>
                    <p:spPr>
                      <a:xfrm>
                        <a:off x="5301615" y="4231005"/>
                        <a:ext cx="599440" cy="51752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7658100" y="4134485"/>
          <a:ext cx="1908810" cy="609600"/>
        </p:xfrm>
        <a:graphic>
          <a:graphicData uri="http://schemas.openxmlformats.org/presentationml/2006/ole">
            <mc:AlternateContent xmlns:mc="http://schemas.openxmlformats.org/markup-compatibility/2006">
              <mc:Choice xmlns:v="urn:schemas-microsoft-com:vml" Requires="v">
                <p:oleObj spid="_x0000_s9" name="" r:id="rId7" imgW="596900" imgH="190500" progId="Equation.KSEE3">
                  <p:embed/>
                </p:oleObj>
              </mc:Choice>
              <mc:Fallback>
                <p:oleObj name="" r:id="rId7" imgW="596900" imgH="190500" progId="Equation.KSEE3">
                  <p:embed/>
                  <p:pic>
                    <p:nvPicPr>
                      <p:cNvPr id="0" name="图片 5121"/>
                      <p:cNvPicPr/>
                      <p:nvPr/>
                    </p:nvPicPr>
                    <p:blipFill>
                      <a:blip r:embed="rId8"/>
                      <a:stretch>
                        <a:fillRect/>
                      </a:stretch>
                    </p:blipFill>
                    <p:spPr>
                      <a:xfrm>
                        <a:off x="7658100" y="4134485"/>
                        <a:ext cx="1908810" cy="609600"/>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9451340" y="4789170"/>
          <a:ext cx="748030" cy="434975"/>
        </p:xfrm>
        <a:graphic>
          <a:graphicData uri="http://schemas.openxmlformats.org/presentationml/2006/ole">
            <mc:AlternateContent xmlns:mc="http://schemas.openxmlformats.org/markup-compatibility/2006">
              <mc:Choice xmlns:v="urn:schemas-microsoft-com:vml" Requires="v">
                <p:oleObj spid="_x0000_s5123" name="" r:id="rId9" imgW="304800" imgH="177165" progId="Equation.KSEE3">
                  <p:embed/>
                </p:oleObj>
              </mc:Choice>
              <mc:Fallback>
                <p:oleObj name="" r:id="rId9" imgW="304800" imgH="177165" progId="Equation.KSEE3">
                  <p:embed/>
                  <p:pic>
                    <p:nvPicPr>
                      <p:cNvPr id="0" name="图片 5122"/>
                      <p:cNvPicPr/>
                      <p:nvPr/>
                    </p:nvPicPr>
                    <p:blipFill>
                      <a:blip r:embed="rId10"/>
                      <a:stretch>
                        <a:fillRect/>
                      </a:stretch>
                    </p:blipFill>
                    <p:spPr>
                      <a:xfrm>
                        <a:off x="9451340" y="4789170"/>
                        <a:ext cx="748030" cy="434975"/>
                      </a:xfrm>
                      <a:prstGeom prst="rect">
                        <a:avLst/>
                      </a:prstGeom>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bg1"/>
                </a:solidFill>
                <a:latin typeface="Consolas" charset="0"/>
                <a:ea typeface="微软雅黑" charset="0"/>
              </a:rPr>
              <a:t>AEP</a:t>
            </a:r>
            <a:r>
              <a:rPr lang="zh-CN" altLang="en-US">
                <a:solidFill>
                  <a:schemeClr val="bg1"/>
                </a:solidFill>
                <a:latin typeface="Consolas" charset="0"/>
                <a:ea typeface="微软雅黑" charset="0"/>
              </a:rPr>
              <a:t>的一个和数据压缩相关的推论</a:t>
            </a:r>
            <a:endParaRPr lang="zh-CN" altLang="en-US">
              <a:solidFill>
                <a:schemeClr val="bg1"/>
              </a:solidFill>
              <a:latin typeface="Consolas" charset="0"/>
              <a:ea typeface="微软雅黑" charset="0"/>
            </a:endParaRPr>
          </a:p>
        </p:txBody>
      </p:sp>
      <p:sp>
        <p:nvSpPr>
          <p:cNvPr id="3" name="内容占位符 2"/>
          <p:cNvSpPr>
            <a:spLocks noGrp="1"/>
          </p:cNvSpPr>
          <p:nvPr>
            <p:ph idx="1"/>
          </p:nvPr>
        </p:nvSpPr>
        <p:spPr>
          <a:xfrm>
            <a:off x="838200" y="1825625"/>
            <a:ext cx="10515600" cy="4766310"/>
          </a:xfrm>
        </p:spPr>
        <p:txBody>
          <a:bodyPr>
            <a:normAutofit/>
          </a:bodyPr>
          <a:p>
            <a:r>
              <a:rPr lang="zh-CN" altLang="en-US" sz="2800">
                <a:solidFill>
                  <a:schemeClr val="bg1"/>
                </a:solidFill>
                <a:latin typeface="Consolas" charset="0"/>
                <a:ea typeface="微软雅黑" charset="0"/>
              </a:rPr>
              <a:t>我们考虑一种编码。这种编码对于典型集元素和非典型集元素给予不同的编码。</a:t>
            </a:r>
            <a:endParaRPr lang="zh-CN" altLang="en-US" sz="2800">
              <a:solidFill>
                <a:schemeClr val="bg1"/>
              </a:solidFill>
              <a:latin typeface="Consolas" charset="0"/>
              <a:ea typeface="微软雅黑" charset="0"/>
            </a:endParaRPr>
          </a:p>
          <a:p>
            <a:r>
              <a:rPr lang="zh-CN" altLang="en-US" sz="2800">
                <a:solidFill>
                  <a:schemeClr val="bg1"/>
                </a:solidFill>
                <a:latin typeface="Consolas" charset="0"/>
                <a:ea typeface="微软雅黑" charset="0"/>
              </a:rPr>
              <a:t>这里的典型集指的是刚才定义的，那个粗略的    。</a:t>
            </a:r>
            <a:endParaRPr lang="zh-CN" altLang="en-US" sz="2800">
              <a:solidFill>
                <a:schemeClr val="bg1"/>
              </a:solidFill>
              <a:latin typeface="Consolas" charset="0"/>
              <a:ea typeface="微软雅黑" charset="0"/>
            </a:endParaRPr>
          </a:p>
          <a:p>
            <a:r>
              <a:rPr lang="zh-CN" altLang="en-US" sz="2800">
                <a:solidFill>
                  <a:schemeClr val="bg1"/>
                </a:solidFill>
                <a:latin typeface="Consolas" charset="0"/>
                <a:ea typeface="微软雅黑" charset="0"/>
              </a:rPr>
              <a:t>首先用一个</a:t>
            </a:r>
            <a:r>
              <a:rPr lang="en-US" altLang="zh-CN" sz="2800">
                <a:solidFill>
                  <a:schemeClr val="bg1"/>
                </a:solidFill>
                <a:latin typeface="Consolas" charset="0"/>
                <a:ea typeface="微软雅黑" charset="0"/>
              </a:rPr>
              <a:t>bit</a:t>
            </a:r>
            <a:r>
              <a:rPr lang="zh-CN" altLang="zh-CN" sz="2800">
                <a:solidFill>
                  <a:schemeClr val="bg1"/>
                </a:solidFill>
                <a:latin typeface="Consolas" charset="0"/>
                <a:ea typeface="微软雅黑" charset="0"/>
              </a:rPr>
              <a:t>指出被编码序列是否属于典型集。</a:t>
            </a:r>
            <a:endParaRPr lang="zh-CN" altLang="zh-CN" sz="2800">
              <a:solidFill>
                <a:schemeClr val="bg1"/>
              </a:solidFill>
              <a:latin typeface="Consolas" charset="0"/>
              <a:ea typeface="微软雅黑" charset="0"/>
            </a:endParaRPr>
          </a:p>
          <a:p>
            <a:r>
              <a:rPr lang="zh-CN" altLang="zh-CN" sz="2800">
                <a:solidFill>
                  <a:schemeClr val="bg1"/>
                </a:solidFill>
                <a:latin typeface="Consolas" charset="0"/>
                <a:ea typeface="微软雅黑" charset="0"/>
              </a:rPr>
              <a:t>如果属于典型集，由于典型集元素数目上界为         ，可以用             （向下取整）个</a:t>
            </a:r>
            <a:r>
              <a:rPr lang="en-US" altLang="zh-CN" sz="2800">
                <a:solidFill>
                  <a:schemeClr val="bg1"/>
                </a:solidFill>
                <a:latin typeface="Consolas" charset="0"/>
                <a:ea typeface="微软雅黑" charset="0"/>
              </a:rPr>
              <a:t>bit</a:t>
            </a:r>
            <a:r>
              <a:rPr lang="zh-CN" altLang="zh-CN" sz="2800">
                <a:solidFill>
                  <a:schemeClr val="bg1"/>
                </a:solidFill>
                <a:latin typeface="Consolas" charset="0"/>
                <a:ea typeface="微软雅黑" charset="0"/>
              </a:rPr>
              <a:t>描述是哪一个元素。</a:t>
            </a:r>
            <a:endParaRPr lang="zh-CN" altLang="zh-CN" sz="2800">
              <a:solidFill>
                <a:schemeClr val="bg1"/>
              </a:solidFill>
              <a:latin typeface="Consolas" charset="0"/>
              <a:ea typeface="微软雅黑" charset="0"/>
            </a:endParaRPr>
          </a:p>
          <a:p>
            <a:r>
              <a:rPr lang="zh-CN" altLang="zh-CN" sz="2800">
                <a:solidFill>
                  <a:schemeClr val="bg1"/>
                </a:solidFill>
                <a:latin typeface="Consolas" charset="0"/>
                <a:ea typeface="微软雅黑" charset="0"/>
              </a:rPr>
              <a:t>否则，直接根据序列编码，设取值</a:t>
            </a:r>
            <a:r>
              <a:rPr lang="zh-CN" altLang="en-US">
                <a:solidFill>
                  <a:schemeClr val="bg1"/>
                </a:solidFill>
                <a:latin typeface="Consolas" charset="0"/>
                <a:ea typeface="微软雅黑" charset="0"/>
                <a:sym typeface="+mn-ea"/>
              </a:rPr>
              <a:t>空间为χ，则需要使用的</a:t>
            </a:r>
            <a:r>
              <a:rPr lang="en-US" altLang="zh-CN">
                <a:solidFill>
                  <a:schemeClr val="bg1"/>
                </a:solidFill>
                <a:latin typeface="Consolas" charset="0"/>
                <a:ea typeface="微软雅黑" charset="0"/>
                <a:sym typeface="+mn-ea"/>
              </a:rPr>
              <a:t>bit</a:t>
            </a:r>
            <a:r>
              <a:rPr lang="zh-CN" altLang="zh-CN">
                <a:solidFill>
                  <a:schemeClr val="bg1"/>
                </a:solidFill>
                <a:latin typeface="Consolas" charset="0"/>
                <a:ea typeface="微软雅黑" charset="0"/>
                <a:sym typeface="+mn-ea"/>
              </a:rPr>
              <a:t>数目是          </a:t>
            </a:r>
            <a:r>
              <a:rPr lang="zh-CN" altLang="zh-CN" sz="2800">
                <a:solidFill>
                  <a:schemeClr val="bg1"/>
                </a:solidFill>
                <a:latin typeface="Consolas" charset="0"/>
                <a:ea typeface="微软雅黑" charset="0"/>
              </a:rPr>
              <a:t>。</a:t>
            </a:r>
            <a:endParaRPr lang="zh-CN" altLang="zh-CN" sz="2800">
              <a:solidFill>
                <a:schemeClr val="bg1"/>
              </a:solidFill>
              <a:latin typeface="Consolas" charset="0"/>
              <a:ea typeface="微软雅黑" charset="0"/>
            </a:endParaRPr>
          </a:p>
          <a:p>
            <a:r>
              <a:rPr lang="zh-CN" altLang="zh-CN" sz="2800">
                <a:solidFill>
                  <a:schemeClr val="bg1"/>
                </a:solidFill>
                <a:latin typeface="Consolas" charset="0"/>
                <a:ea typeface="微软雅黑" charset="0"/>
              </a:rPr>
              <a:t>显然我们得到一个</a:t>
            </a:r>
            <a:r>
              <a:rPr lang="zh-CN" altLang="zh-CN" sz="2800">
                <a:solidFill>
                  <a:schemeClr val="tx1"/>
                </a:solidFill>
                <a:latin typeface="Consolas" charset="0"/>
                <a:ea typeface="微软雅黑" charset="0"/>
              </a:rPr>
              <a:t>单射</a:t>
            </a:r>
            <a:r>
              <a:rPr lang="zh-CN" altLang="zh-CN" sz="2800">
                <a:solidFill>
                  <a:schemeClr val="bg1"/>
                </a:solidFill>
                <a:latin typeface="Consolas" charset="0"/>
                <a:ea typeface="微软雅黑" charset="0"/>
              </a:rPr>
              <a:t>。这是一种可逆的编码，尽管编码和解码的过程都相当复杂，但至少是</a:t>
            </a:r>
            <a:r>
              <a:rPr lang="zh-CN" altLang="zh-CN" sz="2800">
                <a:solidFill>
                  <a:schemeClr val="tx1"/>
                </a:solidFill>
                <a:latin typeface="Consolas" charset="0"/>
                <a:ea typeface="微软雅黑" charset="0"/>
              </a:rPr>
              <a:t>理论上可能的</a:t>
            </a:r>
            <a:r>
              <a:rPr lang="zh-CN" altLang="zh-CN" sz="2800">
                <a:solidFill>
                  <a:schemeClr val="bg1"/>
                </a:solidFill>
                <a:latin typeface="Consolas" charset="0"/>
                <a:ea typeface="微软雅黑" charset="0"/>
              </a:rPr>
              <a:t>。</a:t>
            </a:r>
            <a:endParaRPr lang="zh-CN" altLang="zh-CN" sz="2800">
              <a:solidFill>
                <a:schemeClr val="bg1"/>
              </a:solidFill>
              <a:latin typeface="Consolas" charset="0"/>
              <a:ea typeface="微软雅黑" charset="0"/>
            </a:endParaRPr>
          </a:p>
          <a:p>
            <a:endParaRPr lang="zh-CN" altLang="zh-CN" sz="2800">
              <a:solidFill>
                <a:schemeClr val="bg1"/>
              </a:solidFill>
              <a:latin typeface="Consolas" charset="0"/>
              <a:ea typeface="微软雅黑" charset="0"/>
            </a:endParaRPr>
          </a:p>
          <a:p>
            <a:pPr lvl="1"/>
            <a:endParaRPr lang="zh-CN" altLang="zh-CN" sz="2800">
              <a:solidFill>
                <a:schemeClr val="bg1"/>
              </a:solidFill>
              <a:latin typeface="Consolas" charset="0"/>
              <a:ea typeface="微软雅黑" charset="0"/>
            </a:endParaRPr>
          </a:p>
          <a:p>
            <a:pPr lvl="1"/>
            <a:endParaRPr lang="zh-CN" altLang="en-US" sz="2800">
              <a:solidFill>
                <a:schemeClr val="bg1"/>
              </a:solidFill>
              <a:latin typeface="Consolas" charset="0"/>
              <a:ea typeface="微软雅黑" charset="0"/>
            </a:endParaRPr>
          </a:p>
          <a:p>
            <a:pPr lvl="0"/>
            <a:endParaRPr lang="zh-CN" altLang="zh-CN" sz="2400">
              <a:solidFill>
                <a:schemeClr val="bg1"/>
              </a:solidFill>
              <a:latin typeface="Consolas" charset="0"/>
              <a:ea typeface="微软雅黑" charset="0"/>
            </a:endParaRPr>
          </a:p>
          <a:p>
            <a:pPr lvl="1"/>
            <a:endParaRPr lang="en-US" altLang="zh-CN">
              <a:solidFill>
                <a:schemeClr val="bg1"/>
              </a:solidFill>
              <a:latin typeface="Consolas" charset="0"/>
              <a:ea typeface="微软雅黑" charset="0"/>
            </a:endParaRPr>
          </a:p>
        </p:txBody>
      </p:sp>
      <p:graphicFrame>
        <p:nvGraphicFramePr>
          <p:cNvPr id="11" name="对象 10">
            <a:hlinkClick r:id="" action="ppaction://ole?verb="/>
          </p:cNvPr>
          <p:cNvGraphicFramePr>
            <a:graphicFrameLocks noChangeAspect="1"/>
          </p:cNvGraphicFramePr>
          <p:nvPr/>
        </p:nvGraphicFramePr>
        <p:xfrm>
          <a:off x="8312785" y="2646045"/>
          <a:ext cx="676910" cy="584200"/>
        </p:xfrm>
        <a:graphic>
          <a:graphicData uri="http://schemas.openxmlformats.org/presentationml/2006/ole">
            <mc:AlternateContent xmlns:mc="http://schemas.openxmlformats.org/markup-compatibility/2006">
              <mc:Choice xmlns:v="urn:schemas-microsoft-com:vml" Requires="v">
                <p:oleObj spid="_x0000_s5121" name="" r:id="rId1" imgW="279400" imgH="241300" progId="Equation.KSEE3">
                  <p:embed/>
                </p:oleObj>
              </mc:Choice>
              <mc:Fallback>
                <p:oleObj name="" r:id="rId1" imgW="279400" imgH="241300" progId="Equation.KSEE3">
                  <p:embed/>
                  <p:pic>
                    <p:nvPicPr>
                      <p:cNvPr id="0" name="图片 5120"/>
                      <p:cNvPicPr/>
                      <p:nvPr/>
                    </p:nvPicPr>
                    <p:blipFill>
                      <a:blip r:embed="rId2"/>
                      <a:stretch>
                        <a:fillRect/>
                      </a:stretch>
                    </p:blipFill>
                    <p:spPr>
                      <a:xfrm>
                        <a:off x="8312785" y="2646045"/>
                        <a:ext cx="676910" cy="584200"/>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8209280" y="3604895"/>
          <a:ext cx="1908810" cy="609600"/>
        </p:xfrm>
        <a:graphic>
          <a:graphicData uri="http://schemas.openxmlformats.org/presentationml/2006/ole">
            <mc:AlternateContent xmlns:mc="http://schemas.openxmlformats.org/markup-compatibility/2006">
              <mc:Choice xmlns:v="urn:schemas-microsoft-com:vml" Requires="v">
                <p:oleObj spid="_x0000_s5122" name="" r:id="rId3" imgW="596900" imgH="190500" progId="Equation.KSEE3">
                  <p:embed/>
                </p:oleObj>
              </mc:Choice>
              <mc:Fallback>
                <p:oleObj name="" r:id="rId3" imgW="596900" imgH="190500" progId="Equation.KSEE3">
                  <p:embed/>
                  <p:pic>
                    <p:nvPicPr>
                      <p:cNvPr id="0" name="图片 5121"/>
                      <p:cNvPicPr/>
                      <p:nvPr/>
                    </p:nvPicPr>
                    <p:blipFill>
                      <a:blip r:embed="rId4"/>
                      <a:stretch>
                        <a:fillRect/>
                      </a:stretch>
                    </p:blipFill>
                    <p:spPr>
                      <a:xfrm>
                        <a:off x="8209280" y="3604895"/>
                        <a:ext cx="1908810" cy="609600"/>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1520825" y="4128770"/>
          <a:ext cx="2545080" cy="542925"/>
        </p:xfrm>
        <a:graphic>
          <a:graphicData uri="http://schemas.openxmlformats.org/presentationml/2006/ole">
            <mc:AlternateContent xmlns:mc="http://schemas.openxmlformats.org/markup-compatibility/2006">
              <mc:Choice xmlns:v="urn:schemas-microsoft-com:vml" Requires="v">
                <p:oleObj spid="_x0000_s14" name="" r:id="rId5" imgW="952500" imgH="203200" progId="Equation.KSEE3">
                  <p:embed/>
                </p:oleObj>
              </mc:Choice>
              <mc:Fallback>
                <p:oleObj name="" r:id="rId5" imgW="952500" imgH="203200" progId="Equation.KSEE3">
                  <p:embed/>
                  <p:pic>
                    <p:nvPicPr>
                      <p:cNvPr id="0" name="图片 5121"/>
                      <p:cNvPicPr/>
                      <p:nvPr/>
                    </p:nvPicPr>
                    <p:blipFill>
                      <a:blip r:embed="rId6"/>
                      <a:stretch>
                        <a:fillRect/>
                      </a:stretch>
                    </p:blipFill>
                    <p:spPr>
                      <a:xfrm>
                        <a:off x="1520825" y="4128770"/>
                        <a:ext cx="2545080" cy="54292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859915" y="5027930"/>
          <a:ext cx="2037080" cy="542925"/>
        </p:xfrm>
        <a:graphic>
          <a:graphicData uri="http://schemas.openxmlformats.org/presentationml/2006/ole">
            <mc:AlternateContent xmlns:mc="http://schemas.openxmlformats.org/markup-compatibility/2006">
              <mc:Choice xmlns:v="urn:schemas-microsoft-com:vml" Requires="v">
                <p:oleObj spid="_x0000_s16" name="" r:id="rId7" imgW="762000" imgH="203200" progId="Equation.KSEE3">
                  <p:embed/>
                </p:oleObj>
              </mc:Choice>
              <mc:Fallback>
                <p:oleObj name="" r:id="rId7" imgW="762000" imgH="203200" progId="Equation.KSEE3">
                  <p:embed/>
                  <p:pic>
                    <p:nvPicPr>
                      <p:cNvPr id="0" name="图片 5121"/>
                      <p:cNvPicPr/>
                      <p:nvPr/>
                    </p:nvPicPr>
                    <p:blipFill>
                      <a:blip r:embed="rId8"/>
                      <a:stretch>
                        <a:fillRect/>
                      </a:stretch>
                    </p:blipFill>
                    <p:spPr>
                      <a:xfrm>
                        <a:off x="1859915" y="5027930"/>
                        <a:ext cx="2037080" cy="542925"/>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bg1"/>
                </a:solidFill>
                <a:latin typeface="Consolas" charset="0"/>
                <a:ea typeface="微软雅黑" charset="0"/>
              </a:rPr>
              <a:t>Horses - Analysis</a:t>
            </a:r>
            <a:endParaRPr lang="en-US" altLang="zh-CN">
              <a:solidFill>
                <a:schemeClr val="bg1"/>
              </a:solidFill>
              <a:latin typeface="Consolas" charset="0"/>
              <a:ea typeface="微软雅黑" charset="0"/>
            </a:endParaRPr>
          </a:p>
        </p:txBody>
      </p:sp>
      <p:sp>
        <p:nvSpPr>
          <p:cNvPr id="3" name="内容占位符 2"/>
          <p:cNvSpPr>
            <a:spLocks noGrp="1"/>
          </p:cNvSpPr>
          <p:nvPr>
            <p:ph idx="1"/>
          </p:nvPr>
        </p:nvSpPr>
        <p:spPr/>
        <p:txBody>
          <a:bodyPr>
            <a:normAutofit lnSpcReduction="10000"/>
          </a:bodyPr>
          <a:p>
            <a:r>
              <a:rPr lang="zh-CN" altLang="en-US">
                <a:solidFill>
                  <a:schemeClr val="tx1"/>
                </a:solidFill>
                <a:latin typeface="Consolas" charset="0"/>
                <a:ea typeface="微软雅黑" charset="0"/>
              </a:rPr>
              <a:t>观察：至少存在一个最优解，其中所有马在同一个时刻中被卖出。</a:t>
            </a:r>
            <a:endParaRPr lang="zh-CN" altLang="en-US">
              <a:solidFill>
                <a:schemeClr val="tx1"/>
              </a:solidFill>
              <a:latin typeface="Consolas" charset="0"/>
              <a:ea typeface="微软雅黑" charset="0"/>
            </a:endParaRPr>
          </a:p>
          <a:p>
            <a:r>
              <a:rPr lang="zh-CN" altLang="en-US">
                <a:solidFill>
                  <a:schemeClr val="bg1"/>
                </a:solidFill>
                <a:latin typeface="Consolas" charset="0"/>
                <a:ea typeface="微软雅黑" charset="0"/>
              </a:rPr>
              <a:t>证明：</a:t>
            </a:r>
            <a:endParaRPr lang="zh-CN" altLang="en-US">
              <a:solidFill>
                <a:schemeClr val="bg1"/>
              </a:solidFill>
              <a:latin typeface="Consolas" charset="0"/>
              <a:ea typeface="微软雅黑" charset="0"/>
            </a:endParaRPr>
          </a:p>
          <a:p>
            <a:pPr lvl="1"/>
            <a:r>
              <a:rPr lang="zh-CN" altLang="en-US">
                <a:solidFill>
                  <a:schemeClr val="bg1"/>
                </a:solidFill>
                <a:latin typeface="Consolas" charset="0"/>
                <a:ea typeface="微软雅黑" charset="0"/>
              </a:rPr>
              <a:t>考虑某个解，其中所有马至少分成两批被卖出。</a:t>
            </a:r>
            <a:endParaRPr lang="zh-CN" altLang="en-US">
              <a:solidFill>
                <a:schemeClr val="bg1"/>
              </a:solidFill>
              <a:latin typeface="Consolas" charset="0"/>
              <a:ea typeface="微软雅黑" charset="0"/>
            </a:endParaRPr>
          </a:p>
          <a:p>
            <a:pPr lvl="1"/>
            <a:r>
              <a:rPr lang="zh-CN" altLang="en-US">
                <a:solidFill>
                  <a:schemeClr val="bg1"/>
                </a:solidFill>
                <a:latin typeface="Consolas" charset="0"/>
                <a:ea typeface="微软雅黑" charset="0"/>
              </a:rPr>
              <a:t>假设最晚的卖出时刻是时刻</a:t>
            </a:r>
            <a:r>
              <a:rPr lang="en-US" altLang="zh-CN">
                <a:solidFill>
                  <a:schemeClr val="bg1"/>
                </a:solidFill>
                <a:latin typeface="Consolas" charset="0"/>
                <a:ea typeface="微软雅黑" charset="0"/>
              </a:rPr>
              <a:t>q</a:t>
            </a:r>
            <a:r>
              <a:rPr lang="zh-CN" altLang="en-US">
                <a:solidFill>
                  <a:schemeClr val="bg1"/>
                </a:solidFill>
                <a:latin typeface="Consolas" charset="0"/>
                <a:ea typeface="微软雅黑" charset="0"/>
              </a:rPr>
              <a:t>，数量为</a:t>
            </a:r>
            <a:r>
              <a:rPr lang="en-US" altLang="zh-CN">
                <a:solidFill>
                  <a:schemeClr val="bg1"/>
                </a:solidFill>
                <a:latin typeface="Consolas" charset="0"/>
                <a:ea typeface="微软雅黑" charset="0"/>
              </a:rPr>
              <a:t>Q</a:t>
            </a:r>
            <a:r>
              <a:rPr lang="zh-CN" altLang="zh-CN">
                <a:solidFill>
                  <a:schemeClr val="bg1"/>
                </a:solidFill>
                <a:latin typeface="Consolas" charset="0"/>
                <a:ea typeface="微软雅黑" charset="0"/>
              </a:rPr>
              <a:t>，次晚的卖出时刻是时刻</a:t>
            </a:r>
            <a:r>
              <a:rPr lang="en-US" altLang="zh-CN">
                <a:solidFill>
                  <a:schemeClr val="bg1"/>
                </a:solidFill>
                <a:latin typeface="Consolas" charset="0"/>
                <a:ea typeface="微软雅黑" charset="0"/>
              </a:rPr>
              <a:t>p</a:t>
            </a:r>
            <a:r>
              <a:rPr lang="zh-CN" altLang="en-US">
                <a:solidFill>
                  <a:schemeClr val="bg1"/>
                </a:solidFill>
                <a:latin typeface="Consolas" charset="0"/>
                <a:ea typeface="微软雅黑" charset="0"/>
              </a:rPr>
              <a:t>，数量为</a:t>
            </a:r>
            <a:r>
              <a:rPr lang="en-US" altLang="zh-CN">
                <a:solidFill>
                  <a:schemeClr val="bg1"/>
                </a:solidFill>
                <a:latin typeface="Consolas" charset="0"/>
                <a:ea typeface="微软雅黑" charset="0"/>
              </a:rPr>
              <a:t>P</a:t>
            </a:r>
            <a:r>
              <a:rPr lang="zh-CN" altLang="zh-CN">
                <a:solidFill>
                  <a:schemeClr val="bg1"/>
                </a:solidFill>
                <a:latin typeface="Consolas" charset="0"/>
                <a:ea typeface="微软雅黑" charset="0"/>
              </a:rPr>
              <a:t>。</a:t>
            </a:r>
            <a:endParaRPr lang="zh-CN" altLang="zh-CN">
              <a:solidFill>
                <a:schemeClr val="bg1"/>
              </a:solidFill>
              <a:latin typeface="Consolas" charset="0"/>
              <a:ea typeface="微软雅黑" charset="0"/>
            </a:endParaRPr>
          </a:p>
          <a:p>
            <a:pPr lvl="1"/>
            <a:r>
              <a:rPr lang="zh-CN" altLang="zh-CN">
                <a:solidFill>
                  <a:schemeClr val="bg1"/>
                </a:solidFill>
                <a:latin typeface="Consolas" charset="0"/>
                <a:ea typeface="微软雅黑" charset="0"/>
              </a:rPr>
              <a:t>由于时刻</a:t>
            </a:r>
            <a:r>
              <a:rPr lang="en-US" altLang="zh-CN">
                <a:solidFill>
                  <a:schemeClr val="bg1"/>
                </a:solidFill>
                <a:latin typeface="Consolas" charset="0"/>
                <a:ea typeface="微软雅黑" charset="0"/>
              </a:rPr>
              <a:t>p</a:t>
            </a:r>
            <a:r>
              <a:rPr lang="zh-CN" altLang="en-US">
                <a:solidFill>
                  <a:schemeClr val="bg1"/>
                </a:solidFill>
                <a:latin typeface="Consolas" charset="0"/>
                <a:ea typeface="微软雅黑" charset="0"/>
              </a:rPr>
              <a:t>卖马后马</a:t>
            </a:r>
            <a:r>
              <a:rPr lang="zh-CN" altLang="zh-CN">
                <a:solidFill>
                  <a:schemeClr val="bg1"/>
                </a:solidFill>
                <a:latin typeface="Consolas" charset="0"/>
                <a:ea typeface="微软雅黑" charset="0"/>
              </a:rPr>
              <a:t>的数目是整数，所以</a:t>
            </a:r>
            <a:r>
              <a:rPr lang="en-US" altLang="zh-CN">
                <a:solidFill>
                  <a:schemeClr val="bg1"/>
                </a:solidFill>
                <a:latin typeface="Consolas" charset="0"/>
                <a:ea typeface="微软雅黑" charset="0"/>
              </a:rPr>
              <a:t>Q</a:t>
            </a:r>
            <a:r>
              <a:rPr lang="zh-CN" altLang="en-US">
                <a:solidFill>
                  <a:schemeClr val="bg1"/>
                </a:solidFill>
                <a:latin typeface="Consolas" charset="0"/>
                <a:ea typeface="微软雅黑" charset="0"/>
              </a:rPr>
              <a:t>是</a:t>
            </a:r>
            <a:r>
              <a:rPr lang="en-US" altLang="zh-CN">
                <a:solidFill>
                  <a:schemeClr val="bg1"/>
                </a:solidFill>
                <a:latin typeface="Consolas" charset="0"/>
                <a:ea typeface="微软雅黑" charset="0"/>
              </a:rPr>
              <a:t>R=</a:t>
            </a:r>
            <a:r>
              <a:rPr lang="zh-CN" altLang="en-US">
                <a:solidFill>
                  <a:schemeClr val="bg1"/>
                </a:solidFill>
                <a:latin typeface="Consolas" charset="0"/>
                <a:ea typeface="微软雅黑" charset="0"/>
              </a:rPr>
              <a:t>Π</a:t>
            </a:r>
            <a:r>
              <a:rPr lang="en-US" altLang="zh-CN">
                <a:solidFill>
                  <a:schemeClr val="bg1"/>
                </a:solidFill>
                <a:latin typeface="Consolas" charset="0"/>
                <a:ea typeface="微软雅黑" charset="0"/>
              </a:rPr>
              <a:t>(p≤i</a:t>
            </a:r>
            <a:r>
              <a:rPr lang="zh-CN" altLang="en-US">
                <a:solidFill>
                  <a:schemeClr val="bg1"/>
                </a:solidFill>
                <a:latin typeface="Consolas" charset="0"/>
                <a:ea typeface="微软雅黑" charset="0"/>
              </a:rPr>
              <a:t>＜</a:t>
            </a:r>
            <a:r>
              <a:rPr lang="en-US" altLang="zh-CN">
                <a:solidFill>
                  <a:schemeClr val="bg1"/>
                </a:solidFill>
                <a:latin typeface="Consolas" charset="0"/>
                <a:ea typeface="微软雅黑" charset="0"/>
              </a:rPr>
              <a:t>q)X[i]</a:t>
            </a:r>
            <a:r>
              <a:rPr lang="zh-CN" altLang="zh-CN">
                <a:solidFill>
                  <a:schemeClr val="bg1"/>
                </a:solidFill>
                <a:latin typeface="Consolas" charset="0"/>
                <a:ea typeface="微软雅黑" charset="0"/>
              </a:rPr>
              <a:t>的倍数。</a:t>
            </a:r>
            <a:endParaRPr lang="zh-CN" altLang="zh-CN">
              <a:solidFill>
                <a:schemeClr val="bg1"/>
              </a:solidFill>
              <a:latin typeface="Consolas" charset="0"/>
              <a:ea typeface="微软雅黑" charset="0"/>
            </a:endParaRPr>
          </a:p>
          <a:p>
            <a:pPr lvl="1"/>
            <a:r>
              <a:rPr lang="zh-CN" altLang="zh-CN">
                <a:solidFill>
                  <a:schemeClr val="bg1"/>
                </a:solidFill>
                <a:latin typeface="Consolas" charset="0"/>
                <a:ea typeface="微软雅黑" charset="0"/>
              </a:rPr>
              <a:t>比较</a:t>
            </a:r>
            <a:r>
              <a:rPr lang="en-US" altLang="zh-CN">
                <a:solidFill>
                  <a:schemeClr val="bg1"/>
                </a:solidFill>
                <a:latin typeface="Consolas" charset="0"/>
                <a:ea typeface="微软雅黑" charset="0"/>
              </a:rPr>
              <a:t>Y[p]/R</a:t>
            </a:r>
            <a:r>
              <a:rPr lang="zh-CN" altLang="zh-CN">
                <a:solidFill>
                  <a:schemeClr val="bg1"/>
                </a:solidFill>
                <a:latin typeface="Consolas" charset="0"/>
                <a:ea typeface="微软雅黑" charset="0"/>
              </a:rPr>
              <a:t>与</a:t>
            </a:r>
            <a:r>
              <a:rPr lang="en-US" altLang="zh-CN">
                <a:solidFill>
                  <a:schemeClr val="bg1"/>
                </a:solidFill>
                <a:latin typeface="Consolas" charset="0"/>
                <a:ea typeface="微软雅黑" charset="0"/>
              </a:rPr>
              <a:t>Y[q]</a:t>
            </a:r>
            <a:r>
              <a:rPr lang="zh-CN" altLang="zh-CN">
                <a:solidFill>
                  <a:schemeClr val="bg1"/>
                </a:solidFill>
                <a:latin typeface="Consolas" charset="0"/>
                <a:ea typeface="微软雅黑" charset="0"/>
              </a:rPr>
              <a:t>。</a:t>
            </a:r>
            <a:endParaRPr lang="zh-CN" altLang="zh-CN">
              <a:solidFill>
                <a:schemeClr val="bg1"/>
              </a:solidFill>
              <a:latin typeface="Consolas" charset="0"/>
              <a:ea typeface="微软雅黑" charset="0"/>
            </a:endParaRPr>
          </a:p>
          <a:p>
            <a:pPr lvl="2"/>
            <a:r>
              <a:rPr lang="zh-CN" altLang="zh-CN">
                <a:solidFill>
                  <a:schemeClr val="bg1"/>
                </a:solidFill>
                <a:latin typeface="Consolas" charset="0"/>
                <a:ea typeface="微软雅黑" charset="0"/>
              </a:rPr>
              <a:t>当</a:t>
            </a:r>
            <a:r>
              <a:rPr lang="en-US" altLang="zh-CN">
                <a:solidFill>
                  <a:schemeClr val="bg1"/>
                </a:solidFill>
                <a:latin typeface="Consolas" charset="0"/>
                <a:ea typeface="微软雅黑" charset="0"/>
              </a:rPr>
              <a:t>Y[p]/R≥Y[q]</a:t>
            </a:r>
            <a:r>
              <a:rPr lang="zh-CN" altLang="zh-CN">
                <a:solidFill>
                  <a:schemeClr val="bg1"/>
                </a:solidFill>
                <a:latin typeface="Consolas" charset="0"/>
                <a:ea typeface="微软雅黑" charset="0"/>
              </a:rPr>
              <a:t>，则</a:t>
            </a:r>
            <a:r>
              <a:rPr lang="en-US" altLang="zh-CN">
                <a:solidFill>
                  <a:schemeClr val="bg1"/>
                </a:solidFill>
                <a:latin typeface="Consolas" charset="0"/>
                <a:ea typeface="微软雅黑" charset="0"/>
              </a:rPr>
              <a:t>(P+Q/R)Y[p]≥PY[p]+QY[q]</a:t>
            </a:r>
            <a:r>
              <a:rPr lang="zh-CN" altLang="zh-CN">
                <a:solidFill>
                  <a:schemeClr val="bg1"/>
                </a:solidFill>
                <a:latin typeface="Consolas" charset="0"/>
                <a:ea typeface="微软雅黑" charset="0"/>
              </a:rPr>
              <a:t>。</a:t>
            </a:r>
            <a:endParaRPr lang="zh-CN" altLang="zh-CN">
              <a:solidFill>
                <a:schemeClr val="bg1"/>
              </a:solidFill>
              <a:latin typeface="Consolas" charset="0"/>
              <a:ea typeface="微软雅黑" charset="0"/>
            </a:endParaRPr>
          </a:p>
          <a:p>
            <a:pPr lvl="2"/>
            <a:r>
              <a:rPr lang="zh-CN" altLang="en-US">
                <a:solidFill>
                  <a:schemeClr val="bg1"/>
                </a:solidFill>
                <a:latin typeface="Consolas" charset="0"/>
                <a:ea typeface="微软雅黑" charset="0"/>
              </a:rPr>
              <a:t>否则，</a:t>
            </a:r>
            <a:r>
              <a:rPr lang="en-US" altLang="zh-CN">
                <a:solidFill>
                  <a:schemeClr val="bg1"/>
                </a:solidFill>
                <a:latin typeface="Consolas" charset="0"/>
                <a:ea typeface="微软雅黑" charset="0"/>
              </a:rPr>
              <a:t>Y[p]&lt;RY[q]</a:t>
            </a:r>
            <a:r>
              <a:rPr lang="zh-CN" altLang="zh-CN">
                <a:solidFill>
                  <a:schemeClr val="bg1"/>
                </a:solidFill>
                <a:latin typeface="Consolas" charset="0"/>
                <a:ea typeface="微软雅黑" charset="0"/>
              </a:rPr>
              <a:t>，则</a:t>
            </a:r>
            <a:r>
              <a:rPr lang="en-US" altLang="zh-CN">
                <a:solidFill>
                  <a:schemeClr val="bg1"/>
                </a:solidFill>
                <a:latin typeface="Consolas" charset="0"/>
                <a:ea typeface="微软雅黑" charset="0"/>
              </a:rPr>
              <a:t>PY[p]+QY[q]&lt;(Q+PR)Y[q]</a:t>
            </a:r>
            <a:r>
              <a:rPr lang="zh-CN" altLang="zh-CN">
                <a:solidFill>
                  <a:schemeClr val="bg1"/>
                </a:solidFill>
                <a:latin typeface="Consolas" charset="0"/>
                <a:ea typeface="微软雅黑" charset="0"/>
              </a:rPr>
              <a:t>。</a:t>
            </a:r>
            <a:endParaRPr lang="zh-CN" altLang="zh-CN">
              <a:solidFill>
                <a:schemeClr val="bg1"/>
              </a:solidFill>
              <a:latin typeface="Consolas" charset="0"/>
              <a:ea typeface="微软雅黑" charset="0"/>
            </a:endParaRPr>
          </a:p>
          <a:p>
            <a:pPr lvl="1"/>
            <a:r>
              <a:rPr lang="zh-CN" altLang="zh-CN">
                <a:solidFill>
                  <a:schemeClr val="bg1"/>
                </a:solidFill>
                <a:latin typeface="Consolas" charset="0"/>
                <a:ea typeface="微软雅黑" charset="0"/>
              </a:rPr>
              <a:t>故总是存在一个卖出时刻数目更少的解，其结果不更差。</a:t>
            </a:r>
            <a:endParaRPr lang="zh-CN" altLang="zh-CN">
              <a:solidFill>
                <a:schemeClr val="bg1"/>
              </a:solidFill>
              <a:latin typeface="Consolas" charset="0"/>
              <a:ea typeface="微软雅黑" charset="0"/>
            </a:endParaRPr>
          </a:p>
          <a:p>
            <a:pPr lvl="1"/>
            <a:r>
              <a:rPr lang="zh-CN" altLang="zh-CN">
                <a:solidFill>
                  <a:schemeClr val="bg1"/>
                </a:solidFill>
                <a:latin typeface="Consolas" charset="0"/>
                <a:ea typeface="微软雅黑" charset="0"/>
              </a:rPr>
              <a:t>考虑</a:t>
            </a:r>
            <a:r>
              <a:rPr lang="en-US" altLang="zh-CN">
                <a:solidFill>
                  <a:schemeClr val="bg1"/>
                </a:solidFill>
                <a:latin typeface="Consolas" charset="0"/>
                <a:ea typeface="微软雅黑" charset="0"/>
              </a:rPr>
              <a:t>“</a:t>
            </a:r>
            <a:r>
              <a:rPr lang="zh-CN" altLang="zh-CN">
                <a:solidFill>
                  <a:schemeClr val="bg1"/>
                </a:solidFill>
                <a:latin typeface="Consolas" charset="0"/>
                <a:ea typeface="微软雅黑" charset="0"/>
              </a:rPr>
              <a:t>至少存在一个最优解，卖出时刻的数目不超过</a:t>
            </a:r>
            <a:r>
              <a:rPr lang="en-US" altLang="zh-CN">
                <a:solidFill>
                  <a:schemeClr val="bg1"/>
                </a:solidFill>
                <a:latin typeface="Consolas" charset="0"/>
                <a:ea typeface="微软雅黑" charset="0"/>
              </a:rPr>
              <a:t>i”</a:t>
            </a:r>
            <a:r>
              <a:rPr lang="zh-CN" altLang="en-US">
                <a:solidFill>
                  <a:schemeClr val="bg1"/>
                </a:solidFill>
                <a:latin typeface="Consolas" charset="0"/>
                <a:ea typeface="微软雅黑" charset="0"/>
              </a:rPr>
              <a:t>这一命题中的</a:t>
            </a:r>
            <a:r>
              <a:rPr lang="en-US" altLang="zh-CN">
                <a:solidFill>
                  <a:schemeClr val="bg1"/>
                </a:solidFill>
                <a:latin typeface="Consolas" charset="0"/>
                <a:ea typeface="微软雅黑" charset="0"/>
              </a:rPr>
              <a:t>i</a:t>
            </a:r>
            <a:r>
              <a:rPr lang="zh-CN" altLang="zh-CN">
                <a:solidFill>
                  <a:schemeClr val="bg1"/>
                </a:solidFill>
                <a:latin typeface="Consolas" charset="0"/>
                <a:ea typeface="微软雅黑" charset="0"/>
              </a:rPr>
              <a:t>，由数学归纳得证。</a:t>
            </a:r>
            <a:endParaRPr lang="zh-CN" altLang="zh-CN">
              <a:solidFill>
                <a:schemeClr val="bg1"/>
              </a:solidFill>
              <a:latin typeface="Consolas" charset="0"/>
              <a:ea typeface="微软雅黑"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bg1"/>
                </a:solidFill>
                <a:latin typeface="Consolas" charset="0"/>
                <a:ea typeface="微软雅黑" charset="0"/>
              </a:rPr>
              <a:t>AEP</a:t>
            </a:r>
            <a:r>
              <a:rPr lang="zh-CN" altLang="en-US">
                <a:solidFill>
                  <a:schemeClr val="bg1"/>
                </a:solidFill>
                <a:latin typeface="Consolas" charset="0"/>
                <a:ea typeface="微软雅黑" charset="0"/>
              </a:rPr>
              <a:t>的一个和数据压缩相关的推论</a:t>
            </a:r>
            <a:endParaRPr lang="zh-CN" altLang="en-US">
              <a:solidFill>
                <a:schemeClr val="bg1"/>
              </a:solidFill>
              <a:latin typeface="Consolas" charset="0"/>
              <a:ea typeface="微软雅黑" charset="0"/>
            </a:endParaRPr>
          </a:p>
        </p:txBody>
      </p:sp>
      <p:sp>
        <p:nvSpPr>
          <p:cNvPr id="3" name="内容占位符 2"/>
          <p:cNvSpPr>
            <a:spLocks noGrp="1"/>
          </p:cNvSpPr>
          <p:nvPr>
            <p:ph idx="1"/>
          </p:nvPr>
        </p:nvSpPr>
        <p:spPr>
          <a:xfrm>
            <a:off x="838200" y="1825625"/>
            <a:ext cx="10515600" cy="5229860"/>
          </a:xfrm>
        </p:spPr>
        <p:txBody>
          <a:bodyPr>
            <a:normAutofit/>
          </a:bodyPr>
          <a:p>
            <a:r>
              <a:rPr lang="zh-CN" altLang="zh-CN" sz="2800">
                <a:solidFill>
                  <a:schemeClr val="bg1"/>
                </a:solidFill>
                <a:latin typeface="Consolas" charset="0"/>
                <a:ea typeface="微软雅黑" charset="0"/>
              </a:rPr>
              <a:t>我们考虑             和           之间的大小关系。由于ε是一个极小量，前者大于后者只能说明           ，这种情况是平凡的。因此认为前者小于后者。</a:t>
            </a:r>
            <a:endParaRPr lang="zh-CN" altLang="zh-CN" sz="2800">
              <a:solidFill>
                <a:schemeClr val="bg1"/>
              </a:solidFill>
              <a:latin typeface="Consolas" charset="0"/>
              <a:ea typeface="微软雅黑" charset="0"/>
            </a:endParaRPr>
          </a:p>
          <a:p>
            <a:r>
              <a:rPr lang="zh-CN" altLang="zh-CN" sz="2800">
                <a:solidFill>
                  <a:schemeClr val="bg1"/>
                </a:solidFill>
                <a:latin typeface="Consolas" charset="0"/>
                <a:ea typeface="微软雅黑" charset="0"/>
              </a:rPr>
              <a:t>因此现在对以至少    概率出现的典型序列，可以使用不超过（实际上是下取整）             个</a:t>
            </a:r>
            <a:r>
              <a:rPr lang="en-US" altLang="zh-CN" sz="2800">
                <a:solidFill>
                  <a:schemeClr val="bg1"/>
                </a:solidFill>
                <a:latin typeface="Consolas" charset="0"/>
                <a:ea typeface="微软雅黑" charset="0"/>
              </a:rPr>
              <a:t>bit</a:t>
            </a:r>
            <a:r>
              <a:rPr lang="zh-CN" altLang="zh-CN" sz="2800">
                <a:solidFill>
                  <a:schemeClr val="bg1"/>
                </a:solidFill>
                <a:latin typeface="Consolas" charset="0"/>
                <a:ea typeface="微软雅黑" charset="0"/>
              </a:rPr>
              <a:t>来描述。以  概率出现的序列（包括所有非典型序列和一部分典型序列），可以使用不超过           个</a:t>
            </a:r>
            <a:r>
              <a:rPr lang="en-US" altLang="zh-CN" sz="2800">
                <a:solidFill>
                  <a:schemeClr val="bg1"/>
                </a:solidFill>
                <a:latin typeface="Consolas" charset="0"/>
                <a:ea typeface="微软雅黑" charset="0"/>
              </a:rPr>
              <a:t>bit</a:t>
            </a:r>
            <a:r>
              <a:rPr lang="zh-CN" altLang="en-US" sz="2800">
                <a:solidFill>
                  <a:schemeClr val="bg1"/>
                </a:solidFill>
                <a:latin typeface="Consolas" charset="0"/>
                <a:ea typeface="微软雅黑" charset="0"/>
              </a:rPr>
              <a:t>来描述。</a:t>
            </a:r>
            <a:endParaRPr lang="zh-CN" altLang="en-US" sz="2800">
              <a:solidFill>
                <a:schemeClr val="bg1"/>
              </a:solidFill>
              <a:latin typeface="Consolas" charset="0"/>
              <a:ea typeface="微软雅黑" charset="0"/>
            </a:endParaRPr>
          </a:p>
          <a:p>
            <a:r>
              <a:rPr lang="zh-CN" altLang="en-US" sz="2800">
                <a:solidFill>
                  <a:schemeClr val="bg1"/>
                </a:solidFill>
                <a:latin typeface="Consolas" charset="0"/>
                <a:ea typeface="微软雅黑" charset="0"/>
              </a:rPr>
              <a:t>期望编码长度不超过                           。</a:t>
            </a:r>
            <a:endParaRPr lang="zh-CN" altLang="en-US" sz="2800">
              <a:solidFill>
                <a:schemeClr val="bg1"/>
              </a:solidFill>
              <a:latin typeface="Consolas" charset="0"/>
              <a:ea typeface="微软雅黑" charset="0"/>
            </a:endParaRPr>
          </a:p>
          <a:p>
            <a:r>
              <a:rPr lang="zh-CN" altLang="en-US" sz="2800">
                <a:solidFill>
                  <a:schemeClr val="bg1"/>
                </a:solidFill>
                <a:latin typeface="Consolas" charset="0"/>
                <a:ea typeface="微软雅黑" charset="0"/>
              </a:rPr>
              <a:t>将第一个系数放缩到</a:t>
            </a:r>
            <a:r>
              <a:rPr lang="en-US" altLang="zh-CN" sz="2800">
                <a:solidFill>
                  <a:schemeClr val="bg1"/>
                </a:solidFill>
                <a:latin typeface="Consolas" charset="0"/>
                <a:ea typeface="微软雅黑" charset="0"/>
              </a:rPr>
              <a:t>1</a:t>
            </a:r>
            <a:r>
              <a:rPr lang="zh-CN" altLang="en-US" sz="2800">
                <a:solidFill>
                  <a:schemeClr val="bg1"/>
                </a:solidFill>
                <a:latin typeface="Consolas" charset="0"/>
                <a:ea typeface="微软雅黑" charset="0"/>
              </a:rPr>
              <a:t>：                     。</a:t>
            </a:r>
            <a:endParaRPr lang="zh-CN" altLang="en-US" sz="2800">
              <a:solidFill>
                <a:schemeClr val="bg1"/>
              </a:solidFill>
              <a:latin typeface="Consolas" charset="0"/>
              <a:ea typeface="微软雅黑" charset="0"/>
            </a:endParaRPr>
          </a:p>
          <a:p>
            <a:r>
              <a:rPr lang="zh-CN" altLang="en-US" sz="2800">
                <a:solidFill>
                  <a:schemeClr val="bg1"/>
                </a:solidFill>
                <a:latin typeface="Consolas" charset="0"/>
                <a:ea typeface="微软雅黑" charset="0"/>
              </a:rPr>
              <a:t>整理：                       ，选取参数可令后一项趋向</a:t>
            </a:r>
            <a:r>
              <a:rPr lang="en-US" altLang="zh-CN" sz="2800">
                <a:solidFill>
                  <a:schemeClr val="bg1"/>
                </a:solidFill>
                <a:latin typeface="Consolas" charset="0"/>
                <a:ea typeface="微软雅黑" charset="0"/>
              </a:rPr>
              <a:t>0</a:t>
            </a:r>
            <a:r>
              <a:rPr lang="zh-CN" altLang="en-US" sz="2800">
                <a:solidFill>
                  <a:schemeClr val="bg1"/>
                </a:solidFill>
                <a:latin typeface="Consolas" charset="0"/>
                <a:ea typeface="微软雅黑" charset="0"/>
              </a:rPr>
              <a:t>。</a:t>
            </a:r>
            <a:endParaRPr lang="zh-CN" altLang="en-US" sz="2800">
              <a:solidFill>
                <a:schemeClr val="bg1"/>
              </a:solidFill>
              <a:latin typeface="Consolas" charset="0"/>
              <a:ea typeface="微软雅黑" charset="0"/>
            </a:endParaRPr>
          </a:p>
          <a:p>
            <a:r>
              <a:rPr lang="zh-CN" altLang="en-US" sz="2800">
                <a:solidFill>
                  <a:schemeClr val="tx1"/>
                </a:solidFill>
                <a:latin typeface="Consolas" charset="0"/>
                <a:ea typeface="微软雅黑" charset="0"/>
              </a:rPr>
              <a:t>结论：理论上平均地，用      </a:t>
            </a:r>
            <a:r>
              <a:rPr lang="en-US" altLang="zh-CN" sz="2800">
                <a:solidFill>
                  <a:schemeClr val="tx1"/>
                </a:solidFill>
                <a:latin typeface="Consolas" charset="0"/>
                <a:ea typeface="微软雅黑" charset="0"/>
              </a:rPr>
              <a:t>bit</a:t>
            </a:r>
            <a:r>
              <a:rPr lang="zh-CN" altLang="zh-CN" sz="2800">
                <a:solidFill>
                  <a:schemeClr val="tx1"/>
                </a:solidFill>
                <a:latin typeface="Consolas" charset="0"/>
                <a:ea typeface="微软雅黑" charset="0"/>
              </a:rPr>
              <a:t>可以编码长为</a:t>
            </a:r>
            <a:r>
              <a:rPr lang="en-US" altLang="zh-CN" sz="2800">
                <a:solidFill>
                  <a:schemeClr val="tx1"/>
                </a:solidFill>
                <a:latin typeface="Consolas" charset="0"/>
                <a:ea typeface="微软雅黑" charset="0"/>
              </a:rPr>
              <a:t>n</a:t>
            </a:r>
            <a:r>
              <a:rPr lang="zh-CN" altLang="zh-CN" sz="2800">
                <a:solidFill>
                  <a:schemeClr val="tx1"/>
                </a:solidFill>
                <a:latin typeface="Consolas" charset="0"/>
                <a:ea typeface="微软雅黑" charset="0"/>
              </a:rPr>
              <a:t>的序列。</a:t>
            </a:r>
            <a:endParaRPr lang="zh-CN" altLang="zh-CN" sz="2800">
              <a:solidFill>
                <a:schemeClr val="tx1"/>
              </a:solidFill>
              <a:latin typeface="Consolas" charset="0"/>
              <a:ea typeface="微软雅黑" charset="0"/>
            </a:endParaRPr>
          </a:p>
          <a:p>
            <a:endParaRPr lang="zh-CN" altLang="zh-CN" sz="2800">
              <a:solidFill>
                <a:schemeClr val="tx1"/>
              </a:solidFill>
              <a:latin typeface="Consolas" charset="0"/>
              <a:ea typeface="微软雅黑" charset="0"/>
            </a:endParaRPr>
          </a:p>
          <a:p>
            <a:endParaRPr lang="zh-CN" altLang="zh-CN" sz="2800">
              <a:solidFill>
                <a:schemeClr val="bg1"/>
              </a:solidFill>
              <a:latin typeface="Consolas" charset="0"/>
              <a:ea typeface="微软雅黑" charset="0"/>
            </a:endParaRPr>
          </a:p>
          <a:p>
            <a:pPr lvl="1"/>
            <a:endParaRPr lang="zh-CN" altLang="zh-CN" sz="2800">
              <a:solidFill>
                <a:schemeClr val="bg1"/>
              </a:solidFill>
              <a:latin typeface="Consolas" charset="0"/>
              <a:ea typeface="微软雅黑" charset="0"/>
            </a:endParaRPr>
          </a:p>
          <a:p>
            <a:pPr lvl="1"/>
            <a:endParaRPr lang="zh-CN" altLang="en-US" sz="2800">
              <a:solidFill>
                <a:schemeClr val="bg1"/>
              </a:solidFill>
              <a:latin typeface="Consolas" charset="0"/>
              <a:ea typeface="微软雅黑" charset="0"/>
            </a:endParaRPr>
          </a:p>
          <a:p>
            <a:pPr lvl="0"/>
            <a:endParaRPr lang="zh-CN" altLang="zh-CN" sz="2400">
              <a:solidFill>
                <a:schemeClr val="bg1"/>
              </a:solidFill>
              <a:latin typeface="Consolas" charset="0"/>
              <a:ea typeface="微软雅黑" charset="0"/>
            </a:endParaRPr>
          </a:p>
          <a:p>
            <a:pPr lvl="1"/>
            <a:endParaRPr lang="en-US" altLang="zh-CN">
              <a:solidFill>
                <a:schemeClr val="bg1"/>
              </a:solidFill>
              <a:latin typeface="Consolas" charset="0"/>
              <a:ea typeface="微软雅黑" charset="0"/>
            </a:endParaRPr>
          </a:p>
        </p:txBody>
      </p:sp>
      <p:graphicFrame>
        <p:nvGraphicFramePr>
          <p:cNvPr id="4" name="对象 3">
            <a:hlinkClick r:id="" action="ppaction://ole?verb="/>
          </p:cNvPr>
          <p:cNvGraphicFramePr>
            <a:graphicFrameLocks noChangeAspect="1"/>
          </p:cNvGraphicFramePr>
          <p:nvPr/>
        </p:nvGraphicFramePr>
        <p:xfrm>
          <a:off x="2583180" y="1792605"/>
          <a:ext cx="2545080" cy="542925"/>
        </p:xfrm>
        <a:graphic>
          <a:graphicData uri="http://schemas.openxmlformats.org/presentationml/2006/ole">
            <mc:AlternateContent xmlns:mc="http://schemas.openxmlformats.org/markup-compatibility/2006">
              <mc:Choice xmlns:v="urn:schemas-microsoft-com:vml" Requires="v">
                <p:oleObj spid="_x0000_s5" name="" r:id="rId1" imgW="952500" imgH="203200" progId="Equation.KSEE3">
                  <p:embed/>
                </p:oleObj>
              </mc:Choice>
              <mc:Fallback>
                <p:oleObj name="" r:id="rId1" imgW="952500" imgH="203200" progId="Equation.KSEE3">
                  <p:embed/>
                  <p:pic>
                    <p:nvPicPr>
                      <p:cNvPr id="0" name="图片 5121"/>
                      <p:cNvPicPr/>
                      <p:nvPr/>
                    </p:nvPicPr>
                    <p:blipFill>
                      <a:blip r:embed="rId2"/>
                      <a:stretch>
                        <a:fillRect/>
                      </a:stretch>
                    </p:blipFill>
                    <p:spPr>
                      <a:xfrm>
                        <a:off x="2583180" y="1792605"/>
                        <a:ext cx="2545080" cy="54292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5537835" y="1765300"/>
          <a:ext cx="2037080" cy="542925"/>
        </p:xfrm>
        <a:graphic>
          <a:graphicData uri="http://schemas.openxmlformats.org/presentationml/2006/ole">
            <mc:AlternateContent xmlns:mc="http://schemas.openxmlformats.org/markup-compatibility/2006">
              <mc:Choice xmlns:v="urn:schemas-microsoft-com:vml" Requires="v">
                <p:oleObj spid="_x0000_s7" name="" r:id="rId3" imgW="762000" imgH="203200" progId="Equation.KSEE3">
                  <p:embed/>
                </p:oleObj>
              </mc:Choice>
              <mc:Fallback>
                <p:oleObj name="" r:id="rId3" imgW="762000" imgH="203200" progId="Equation.KSEE3">
                  <p:embed/>
                  <p:pic>
                    <p:nvPicPr>
                      <p:cNvPr id="0" name="图片 5121"/>
                      <p:cNvPicPr/>
                      <p:nvPr/>
                    </p:nvPicPr>
                    <p:blipFill>
                      <a:blip r:embed="rId4"/>
                      <a:stretch>
                        <a:fillRect/>
                      </a:stretch>
                    </p:blipFill>
                    <p:spPr>
                      <a:xfrm>
                        <a:off x="5537835" y="1765300"/>
                        <a:ext cx="2037080" cy="54292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7396480" y="2231390"/>
          <a:ext cx="2127885" cy="454025"/>
        </p:xfrm>
        <a:graphic>
          <a:graphicData uri="http://schemas.openxmlformats.org/presentationml/2006/ole">
            <mc:AlternateContent xmlns:mc="http://schemas.openxmlformats.org/markup-compatibility/2006">
              <mc:Choice xmlns:v="urn:schemas-microsoft-com:vml" Requires="v">
                <p:oleObj spid="_x0000_s6145" name="" r:id="rId5" imgW="952500" imgH="203200" progId="Equation.KSEE3">
                  <p:embed/>
                </p:oleObj>
              </mc:Choice>
              <mc:Fallback>
                <p:oleObj name="" r:id="rId5" imgW="952500" imgH="203200" progId="Equation.KSEE3">
                  <p:embed/>
                  <p:pic>
                    <p:nvPicPr>
                      <p:cNvPr id="0" name="图片 6144"/>
                      <p:cNvPicPr/>
                      <p:nvPr/>
                    </p:nvPicPr>
                    <p:blipFill>
                      <a:blip r:embed="rId6"/>
                      <a:stretch>
                        <a:fillRect/>
                      </a:stretch>
                    </p:blipFill>
                    <p:spPr>
                      <a:xfrm>
                        <a:off x="7396480" y="2231390"/>
                        <a:ext cx="2127885" cy="454025"/>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3931285" y="3091180"/>
          <a:ext cx="864235" cy="502285"/>
        </p:xfrm>
        <a:graphic>
          <a:graphicData uri="http://schemas.openxmlformats.org/presentationml/2006/ole">
            <mc:AlternateContent xmlns:mc="http://schemas.openxmlformats.org/markup-compatibility/2006">
              <mc:Choice xmlns:v="urn:schemas-microsoft-com:vml" Requires="v">
                <p:oleObj spid="_x0000_s6146" name="" r:id="rId7" imgW="304800" imgH="177165" progId="Equation.KSEE3">
                  <p:embed/>
                </p:oleObj>
              </mc:Choice>
              <mc:Fallback>
                <p:oleObj name="" r:id="rId7" imgW="304800" imgH="177165" progId="Equation.KSEE3">
                  <p:embed/>
                  <p:pic>
                    <p:nvPicPr>
                      <p:cNvPr id="0" name="图片 6145"/>
                      <p:cNvPicPr/>
                      <p:nvPr/>
                    </p:nvPicPr>
                    <p:blipFill>
                      <a:blip r:embed="rId8"/>
                      <a:stretch>
                        <a:fillRect/>
                      </a:stretch>
                    </p:blipFill>
                    <p:spPr>
                      <a:xfrm>
                        <a:off x="3931285" y="3091180"/>
                        <a:ext cx="864235" cy="502285"/>
                      </a:xfrm>
                      <a:prstGeom prst="rect">
                        <a:avLst/>
                      </a:prstGeom>
                    </p:spPr>
                  </p:pic>
                </p:oleObj>
              </mc:Fallback>
            </mc:AlternateContent>
          </a:graphicData>
        </a:graphic>
      </p:graphicFrame>
      <p:graphicFrame>
        <p:nvGraphicFramePr>
          <p:cNvPr id="18" name="对象 17">
            <a:hlinkClick r:id="" action="ppaction://ole?verb="/>
          </p:cNvPr>
          <p:cNvGraphicFramePr>
            <a:graphicFrameLocks noChangeAspect="1"/>
          </p:cNvGraphicFramePr>
          <p:nvPr/>
        </p:nvGraphicFramePr>
        <p:xfrm>
          <a:off x="4244975" y="3473450"/>
          <a:ext cx="2613660" cy="542925"/>
        </p:xfrm>
        <a:graphic>
          <a:graphicData uri="http://schemas.openxmlformats.org/presentationml/2006/ole">
            <mc:AlternateContent xmlns:mc="http://schemas.openxmlformats.org/markup-compatibility/2006">
              <mc:Choice xmlns:v="urn:schemas-microsoft-com:vml" Requires="v">
                <p:oleObj spid="_x0000_s19" name="" r:id="rId9" imgW="977900" imgH="203200" progId="Equation.KSEE3">
                  <p:embed/>
                </p:oleObj>
              </mc:Choice>
              <mc:Fallback>
                <p:oleObj name="" r:id="rId9" imgW="977900" imgH="203200" progId="Equation.KSEE3">
                  <p:embed/>
                  <p:pic>
                    <p:nvPicPr>
                      <p:cNvPr id="0" name="图片 5121"/>
                      <p:cNvPicPr/>
                      <p:nvPr/>
                    </p:nvPicPr>
                    <p:blipFill>
                      <a:blip r:embed="rId10"/>
                      <a:stretch>
                        <a:fillRect/>
                      </a:stretch>
                    </p:blipFill>
                    <p:spPr>
                      <a:xfrm>
                        <a:off x="4244975" y="3473450"/>
                        <a:ext cx="2613660" cy="542925"/>
                      </a:xfrm>
                      <a:prstGeom prst="rect">
                        <a:avLst/>
                      </a:prstGeom>
                    </p:spPr>
                  </p:pic>
                </p:oleObj>
              </mc:Fallback>
            </mc:AlternateContent>
          </a:graphicData>
        </a:graphic>
      </p:graphicFrame>
      <p:graphicFrame>
        <p:nvGraphicFramePr>
          <p:cNvPr id="20" name="对象 19">
            <a:hlinkClick r:id="" action="ppaction://ole?verb="/>
          </p:cNvPr>
          <p:cNvGraphicFramePr>
            <a:graphicFrameLocks noChangeAspect="1"/>
          </p:cNvGraphicFramePr>
          <p:nvPr/>
        </p:nvGraphicFramePr>
        <p:xfrm>
          <a:off x="9638030" y="3517265"/>
          <a:ext cx="360680" cy="396240"/>
        </p:xfrm>
        <a:graphic>
          <a:graphicData uri="http://schemas.openxmlformats.org/presentationml/2006/ole">
            <mc:AlternateContent xmlns:mc="http://schemas.openxmlformats.org/markup-compatibility/2006">
              <mc:Choice xmlns:v="urn:schemas-microsoft-com:vml" Requires="v">
                <p:oleObj spid="_x0000_s9" name="" r:id="rId11" imgW="127000" imgH="139700" progId="Equation.KSEE3">
                  <p:embed/>
                </p:oleObj>
              </mc:Choice>
              <mc:Fallback>
                <p:oleObj name="" r:id="rId11" imgW="127000" imgH="139700" progId="Equation.KSEE3">
                  <p:embed/>
                  <p:pic>
                    <p:nvPicPr>
                      <p:cNvPr id="0" name="图片 6145"/>
                      <p:cNvPicPr/>
                      <p:nvPr/>
                    </p:nvPicPr>
                    <p:blipFill>
                      <a:blip r:embed="rId12"/>
                      <a:stretch>
                        <a:fillRect/>
                      </a:stretch>
                    </p:blipFill>
                    <p:spPr>
                      <a:xfrm>
                        <a:off x="9638030" y="3517265"/>
                        <a:ext cx="360680" cy="396240"/>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2237740" y="4209415"/>
          <a:ext cx="2069465" cy="542925"/>
        </p:xfrm>
        <a:graphic>
          <a:graphicData uri="http://schemas.openxmlformats.org/presentationml/2006/ole">
            <mc:AlternateContent xmlns:mc="http://schemas.openxmlformats.org/markup-compatibility/2006">
              <mc:Choice xmlns:v="urn:schemas-microsoft-com:vml" Requires="v">
                <p:oleObj spid="_x0000_s22" name="" r:id="rId13" imgW="774065" imgH="203200" progId="Equation.KSEE3">
                  <p:embed/>
                </p:oleObj>
              </mc:Choice>
              <mc:Fallback>
                <p:oleObj name="" r:id="rId13" imgW="774065" imgH="203200" progId="Equation.KSEE3">
                  <p:embed/>
                  <p:pic>
                    <p:nvPicPr>
                      <p:cNvPr id="0" name="图片 5121"/>
                      <p:cNvPicPr/>
                      <p:nvPr/>
                    </p:nvPicPr>
                    <p:blipFill>
                      <a:blip r:embed="rId14"/>
                      <a:stretch>
                        <a:fillRect/>
                      </a:stretch>
                    </p:blipFill>
                    <p:spPr>
                      <a:xfrm>
                        <a:off x="2237740" y="4209415"/>
                        <a:ext cx="2069465" cy="542925"/>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4384040" y="4740910"/>
          <a:ext cx="5175250" cy="511175"/>
        </p:xfrm>
        <a:graphic>
          <a:graphicData uri="http://schemas.openxmlformats.org/presentationml/2006/ole">
            <mc:AlternateContent xmlns:mc="http://schemas.openxmlformats.org/markup-compatibility/2006">
              <mc:Choice xmlns:v="urn:schemas-microsoft-com:vml" Requires="v">
                <p:oleObj spid="_x0000_s6147" name="" r:id="rId15" imgW="2057400" imgH="203200" progId="Equation.KSEE3">
                  <p:embed/>
                </p:oleObj>
              </mc:Choice>
              <mc:Fallback>
                <p:oleObj name="" r:id="rId15" imgW="2057400" imgH="203200" progId="Equation.KSEE3">
                  <p:embed/>
                  <p:pic>
                    <p:nvPicPr>
                      <p:cNvPr id="0" name="图片 6146"/>
                      <p:cNvPicPr/>
                      <p:nvPr/>
                    </p:nvPicPr>
                    <p:blipFill>
                      <a:blip r:embed="rId16"/>
                      <a:stretch>
                        <a:fillRect/>
                      </a:stretch>
                    </p:blipFill>
                    <p:spPr>
                      <a:xfrm>
                        <a:off x="4384040" y="4740910"/>
                        <a:ext cx="5175250" cy="511175"/>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4810125" y="5264150"/>
          <a:ext cx="4247515" cy="511175"/>
        </p:xfrm>
        <a:graphic>
          <a:graphicData uri="http://schemas.openxmlformats.org/presentationml/2006/ole">
            <mc:AlternateContent xmlns:mc="http://schemas.openxmlformats.org/markup-compatibility/2006">
              <mc:Choice xmlns:v="urn:schemas-microsoft-com:vml" Requires="v">
                <p:oleObj spid="_x0000_s10" name="" r:id="rId17" imgW="1688465" imgH="203200" progId="Equation.KSEE3">
                  <p:embed/>
                </p:oleObj>
              </mc:Choice>
              <mc:Fallback>
                <p:oleObj name="" r:id="rId17" imgW="1688465" imgH="203200" progId="Equation.KSEE3">
                  <p:embed/>
                  <p:pic>
                    <p:nvPicPr>
                      <p:cNvPr id="0" name="图片 6146"/>
                      <p:cNvPicPr/>
                      <p:nvPr/>
                    </p:nvPicPr>
                    <p:blipFill>
                      <a:blip r:embed="rId18"/>
                      <a:stretch>
                        <a:fillRect/>
                      </a:stretch>
                    </p:blipFill>
                    <p:spPr>
                      <a:xfrm>
                        <a:off x="4810125" y="5264150"/>
                        <a:ext cx="4247515" cy="511175"/>
                      </a:xfrm>
                      <a:prstGeom prst="rect">
                        <a:avLst/>
                      </a:prstGeom>
                    </p:spPr>
                  </p:pic>
                </p:oleObj>
              </mc:Fallback>
            </mc:AlternateContent>
          </a:graphicData>
        </a:graphic>
      </p:graphicFrame>
      <p:graphicFrame>
        <p:nvGraphicFramePr>
          <p:cNvPr id="25" name="对象 24">
            <a:hlinkClick r:id="" action="ppaction://ole?verb="/>
          </p:cNvPr>
          <p:cNvGraphicFramePr>
            <a:graphicFrameLocks noChangeAspect="1"/>
          </p:cNvGraphicFramePr>
          <p:nvPr/>
        </p:nvGraphicFramePr>
        <p:xfrm>
          <a:off x="2166620" y="5497830"/>
          <a:ext cx="4505960" cy="990600"/>
        </p:xfrm>
        <a:graphic>
          <a:graphicData uri="http://schemas.openxmlformats.org/presentationml/2006/ole">
            <mc:AlternateContent xmlns:mc="http://schemas.openxmlformats.org/markup-compatibility/2006">
              <mc:Choice xmlns:v="urn:schemas-microsoft-com:vml" Requires="v">
                <p:oleObj spid="_x0000_s26" name="" r:id="rId19" imgW="1790700" imgH="393700" progId="Equation.KSEE3">
                  <p:embed/>
                </p:oleObj>
              </mc:Choice>
              <mc:Fallback>
                <p:oleObj name="" r:id="rId19" imgW="1790700" imgH="393700" progId="Equation.KSEE3">
                  <p:embed/>
                  <p:pic>
                    <p:nvPicPr>
                      <p:cNvPr id="0" name="图片 6146"/>
                      <p:cNvPicPr/>
                      <p:nvPr/>
                    </p:nvPicPr>
                    <p:blipFill>
                      <a:blip r:embed="rId20"/>
                      <a:stretch>
                        <a:fillRect/>
                      </a:stretch>
                    </p:blipFill>
                    <p:spPr>
                      <a:xfrm>
                        <a:off x="2166620" y="5497830"/>
                        <a:ext cx="4505960" cy="990600"/>
                      </a:xfrm>
                      <a:prstGeom prst="rect">
                        <a:avLst/>
                      </a:prstGeom>
                    </p:spPr>
                  </p:pic>
                </p:oleObj>
              </mc:Fallback>
            </mc:AlternateContent>
          </a:graphicData>
        </a:graphic>
      </p:graphicFrame>
      <p:graphicFrame>
        <p:nvGraphicFramePr>
          <p:cNvPr id="29" name="对象 28">
            <a:hlinkClick r:id="" action="ppaction://ole?verb="/>
          </p:cNvPr>
          <p:cNvGraphicFramePr>
            <a:graphicFrameLocks noChangeAspect="1"/>
          </p:cNvGraphicFramePr>
          <p:nvPr/>
        </p:nvGraphicFramePr>
        <p:xfrm>
          <a:off x="5085080" y="6293485"/>
          <a:ext cx="1119505" cy="511810"/>
        </p:xfrm>
        <a:graphic>
          <a:graphicData uri="http://schemas.openxmlformats.org/presentationml/2006/ole">
            <mc:AlternateContent xmlns:mc="http://schemas.openxmlformats.org/markup-compatibility/2006">
              <mc:Choice xmlns:v="urn:schemas-microsoft-com:vml" Requires="v">
                <p:oleObj spid="_x0000_s30" name="" r:id="rId21" imgW="444500" imgH="203200" progId="Equation.KSEE3">
                  <p:embed/>
                </p:oleObj>
              </mc:Choice>
              <mc:Fallback>
                <p:oleObj name="" r:id="rId21" imgW="444500" imgH="203200" progId="Equation.KSEE3">
                  <p:embed/>
                  <p:pic>
                    <p:nvPicPr>
                      <p:cNvPr id="0" name="图片 6146"/>
                      <p:cNvPicPr/>
                      <p:nvPr/>
                    </p:nvPicPr>
                    <p:blipFill>
                      <a:blip r:embed="rId22"/>
                      <a:stretch>
                        <a:fillRect/>
                      </a:stretch>
                    </p:blipFill>
                    <p:spPr>
                      <a:xfrm>
                        <a:off x="5085080" y="6293485"/>
                        <a:ext cx="1119505" cy="511810"/>
                      </a:xfrm>
                      <a:prstGeom prst="rect">
                        <a:avLst/>
                      </a:prstGeom>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solidFill>
                <a:latin typeface="Consolas" charset="0"/>
                <a:ea typeface="微软雅黑" charset="0"/>
              </a:rPr>
              <a:t>小结</a:t>
            </a:r>
            <a:endParaRPr lang="zh-CN" altLang="en-US">
              <a:solidFill>
                <a:schemeClr val="bg1"/>
              </a:solidFill>
              <a:latin typeface="Consolas" charset="0"/>
              <a:ea typeface="微软雅黑" charset="0"/>
            </a:endParaRPr>
          </a:p>
        </p:txBody>
      </p:sp>
      <p:sp>
        <p:nvSpPr>
          <p:cNvPr id="3" name="内容占位符 2"/>
          <p:cNvSpPr>
            <a:spLocks noGrp="1"/>
          </p:cNvSpPr>
          <p:nvPr>
            <p:ph idx="1"/>
          </p:nvPr>
        </p:nvSpPr>
        <p:spPr>
          <a:xfrm>
            <a:off x="838200" y="1825625"/>
            <a:ext cx="10515600" cy="4766310"/>
          </a:xfrm>
        </p:spPr>
        <p:txBody>
          <a:bodyPr>
            <a:normAutofit/>
          </a:bodyPr>
          <a:p>
            <a:r>
              <a:rPr lang="zh-CN" altLang="en-US">
                <a:solidFill>
                  <a:schemeClr val="bg1"/>
                </a:solidFill>
                <a:latin typeface="Consolas" charset="0"/>
                <a:ea typeface="微软雅黑" charset="0"/>
                <a:sym typeface="+mn-ea"/>
              </a:rPr>
              <a:t>首先我们引入了熵的概念。</a:t>
            </a:r>
            <a:endParaRPr lang="zh-CN" altLang="en-US">
              <a:solidFill>
                <a:schemeClr val="bg1"/>
              </a:solidFill>
              <a:latin typeface="Consolas" charset="0"/>
              <a:ea typeface="微软雅黑" charset="0"/>
              <a:sym typeface="+mn-ea"/>
            </a:endParaRPr>
          </a:p>
          <a:p>
            <a:pPr lvl="1"/>
            <a:r>
              <a:rPr lang="zh-CN" altLang="en-US">
                <a:solidFill>
                  <a:schemeClr val="bg1"/>
                </a:solidFill>
                <a:latin typeface="Consolas" charset="0"/>
                <a:ea typeface="微软雅黑" charset="0"/>
                <a:sym typeface="+mn-ea"/>
              </a:rPr>
              <a:t>同时说明了为什么要以这种方式定义熵。</a:t>
            </a:r>
            <a:endParaRPr lang="zh-CN" altLang="en-US">
              <a:solidFill>
                <a:schemeClr val="bg1"/>
              </a:solidFill>
              <a:latin typeface="Consolas" charset="0"/>
              <a:ea typeface="微软雅黑" charset="0"/>
              <a:sym typeface="+mn-ea"/>
            </a:endParaRPr>
          </a:p>
          <a:p>
            <a:pPr lvl="1"/>
            <a:r>
              <a:rPr lang="zh-CN" altLang="en-US">
                <a:solidFill>
                  <a:schemeClr val="bg1"/>
                </a:solidFill>
                <a:latin typeface="Consolas" charset="0"/>
                <a:ea typeface="微软雅黑" charset="0"/>
                <a:sym typeface="+mn-ea"/>
              </a:rPr>
              <a:t>公理化定义方法。</a:t>
            </a:r>
            <a:endParaRPr lang="zh-CN" altLang="en-US">
              <a:solidFill>
                <a:schemeClr val="bg1"/>
              </a:solidFill>
              <a:latin typeface="Consolas" charset="0"/>
              <a:ea typeface="微软雅黑" charset="0"/>
              <a:sym typeface="+mn-ea"/>
            </a:endParaRPr>
          </a:p>
          <a:p>
            <a:pPr lvl="0"/>
            <a:r>
              <a:rPr lang="zh-CN" altLang="en-US">
                <a:solidFill>
                  <a:schemeClr val="bg1"/>
                </a:solidFill>
                <a:latin typeface="Consolas" charset="0"/>
                <a:ea typeface="微软雅黑" charset="0"/>
                <a:sym typeface="+mn-ea"/>
              </a:rPr>
              <a:t>然后我们讲到渐进均分性（</a:t>
            </a:r>
            <a:r>
              <a:rPr lang="en-US" altLang="zh-CN">
                <a:solidFill>
                  <a:schemeClr val="bg1"/>
                </a:solidFill>
                <a:latin typeface="Consolas" charset="0"/>
                <a:ea typeface="微软雅黑" charset="0"/>
                <a:sym typeface="+mn-ea"/>
              </a:rPr>
              <a:t>AEP</a:t>
            </a:r>
            <a:r>
              <a:rPr lang="zh-CN" altLang="en-US">
                <a:solidFill>
                  <a:schemeClr val="bg1"/>
                </a:solidFill>
                <a:latin typeface="Consolas" charset="0"/>
                <a:ea typeface="微软雅黑" charset="0"/>
                <a:sym typeface="+mn-ea"/>
              </a:rPr>
              <a:t>），</a:t>
            </a:r>
            <a:r>
              <a:rPr lang="en-US" altLang="zh-CN">
                <a:solidFill>
                  <a:schemeClr val="bg1"/>
                </a:solidFill>
                <a:latin typeface="Consolas" charset="0"/>
                <a:ea typeface="微软雅黑" charset="0"/>
                <a:sym typeface="+mn-ea"/>
              </a:rPr>
              <a:t>AEP</a:t>
            </a:r>
            <a:r>
              <a:rPr lang="zh-CN" altLang="en-US">
                <a:solidFill>
                  <a:schemeClr val="bg1"/>
                </a:solidFill>
                <a:latin typeface="Consolas" charset="0"/>
                <a:ea typeface="微软雅黑" charset="0"/>
                <a:sym typeface="+mn-ea"/>
              </a:rPr>
              <a:t>定理说明：用熵来分析独立同分布序列是靠谱的，因为那些特例（非典型序列）出现的概率渐进地趋向于</a:t>
            </a:r>
            <a:r>
              <a:rPr lang="en-US" altLang="zh-CN">
                <a:solidFill>
                  <a:schemeClr val="bg1"/>
                </a:solidFill>
                <a:latin typeface="Consolas" charset="0"/>
                <a:ea typeface="微软雅黑" charset="0"/>
                <a:sym typeface="+mn-ea"/>
              </a:rPr>
              <a:t>0</a:t>
            </a:r>
            <a:r>
              <a:rPr lang="zh-CN" altLang="en-US">
                <a:solidFill>
                  <a:schemeClr val="bg1"/>
                </a:solidFill>
                <a:latin typeface="Consolas" charset="0"/>
                <a:ea typeface="微软雅黑" charset="0"/>
                <a:sym typeface="+mn-ea"/>
              </a:rPr>
              <a:t>。</a:t>
            </a:r>
            <a:endParaRPr lang="zh-CN" altLang="en-US">
              <a:solidFill>
                <a:schemeClr val="bg1"/>
              </a:solidFill>
              <a:latin typeface="Consolas" charset="0"/>
              <a:ea typeface="微软雅黑" charset="0"/>
              <a:sym typeface="+mn-ea"/>
            </a:endParaRPr>
          </a:p>
          <a:p>
            <a:pPr lvl="0"/>
            <a:r>
              <a:rPr lang="zh-CN" altLang="en-US">
                <a:solidFill>
                  <a:schemeClr val="bg1"/>
                </a:solidFill>
                <a:latin typeface="Consolas" charset="0"/>
                <a:ea typeface="微软雅黑" charset="0"/>
                <a:sym typeface="+mn-ea"/>
              </a:rPr>
              <a:t>然后用</a:t>
            </a:r>
            <a:r>
              <a:rPr lang="en-US" altLang="zh-CN">
                <a:solidFill>
                  <a:schemeClr val="bg1"/>
                </a:solidFill>
                <a:latin typeface="Consolas" charset="0"/>
                <a:ea typeface="微软雅黑" charset="0"/>
                <a:sym typeface="+mn-ea"/>
              </a:rPr>
              <a:t>AEP</a:t>
            </a:r>
            <a:r>
              <a:rPr lang="zh-CN" altLang="en-US">
                <a:solidFill>
                  <a:schemeClr val="bg1"/>
                </a:solidFill>
                <a:latin typeface="Consolas" charset="0"/>
                <a:ea typeface="微软雅黑" charset="0"/>
                <a:sym typeface="+mn-ea"/>
              </a:rPr>
              <a:t>的一个推论说明了：在理论上，对于独立同分布列，平均每元素使用</a:t>
            </a:r>
            <a:r>
              <a:rPr lang="en-US" altLang="zh-CN">
                <a:solidFill>
                  <a:schemeClr val="bg1"/>
                </a:solidFill>
                <a:latin typeface="Consolas" charset="0"/>
                <a:ea typeface="微软雅黑" charset="0"/>
                <a:sym typeface="+mn-ea"/>
              </a:rPr>
              <a:t>H(x)</a:t>
            </a:r>
            <a:r>
              <a:rPr lang="zh-CN" altLang="en-US">
                <a:solidFill>
                  <a:schemeClr val="bg1"/>
                </a:solidFill>
                <a:latin typeface="Consolas" charset="0"/>
                <a:ea typeface="微软雅黑" charset="0"/>
                <a:sym typeface="+mn-ea"/>
              </a:rPr>
              <a:t>个</a:t>
            </a:r>
            <a:r>
              <a:rPr lang="en-US" altLang="zh-CN">
                <a:solidFill>
                  <a:schemeClr val="bg1"/>
                </a:solidFill>
                <a:latin typeface="Consolas" charset="0"/>
                <a:ea typeface="微软雅黑" charset="0"/>
                <a:sym typeface="+mn-ea"/>
              </a:rPr>
              <a:t>bit</a:t>
            </a:r>
            <a:r>
              <a:rPr lang="zh-CN" altLang="en-US">
                <a:solidFill>
                  <a:schemeClr val="bg1"/>
                </a:solidFill>
                <a:latin typeface="Consolas" charset="0"/>
                <a:ea typeface="微软雅黑" charset="0"/>
                <a:sym typeface="+mn-ea"/>
              </a:rPr>
              <a:t>的编码是可能实现的。</a:t>
            </a:r>
            <a:endParaRPr lang="zh-CN" altLang="en-US">
              <a:solidFill>
                <a:schemeClr val="bg1"/>
              </a:solidFill>
              <a:latin typeface="Consolas" charset="0"/>
              <a:ea typeface="微软雅黑" charset="0"/>
              <a:sym typeface="+mn-ea"/>
            </a:endParaRPr>
          </a:p>
          <a:p>
            <a:pPr lvl="1"/>
            <a:r>
              <a:rPr lang="zh-CN" altLang="en-US">
                <a:solidFill>
                  <a:schemeClr val="bg1"/>
                </a:solidFill>
                <a:latin typeface="Consolas" charset="0"/>
                <a:ea typeface="微软雅黑" charset="0"/>
                <a:sym typeface="+mn-ea"/>
              </a:rPr>
              <a:t>有这样一种说法：上世纪中叶</a:t>
            </a:r>
            <a:r>
              <a:rPr lang="en-US" altLang="zh-CN">
                <a:solidFill>
                  <a:schemeClr val="bg1"/>
                </a:solidFill>
                <a:latin typeface="Consolas" charset="0"/>
                <a:ea typeface="微软雅黑" charset="0"/>
                <a:sym typeface="+mn-ea"/>
              </a:rPr>
              <a:t>Shannon</a:t>
            </a:r>
            <a:r>
              <a:rPr lang="zh-CN" altLang="en-US">
                <a:solidFill>
                  <a:schemeClr val="bg1"/>
                </a:solidFill>
                <a:latin typeface="Consolas" charset="0"/>
                <a:ea typeface="微软雅黑" charset="0"/>
                <a:sym typeface="+mn-ea"/>
              </a:rPr>
              <a:t>指出了数据压缩的极限，半个世纪以来一大批</a:t>
            </a:r>
            <a:r>
              <a:rPr lang="en-US" altLang="zh-CN">
                <a:solidFill>
                  <a:schemeClr val="bg1"/>
                </a:solidFill>
                <a:latin typeface="Consolas" charset="0"/>
                <a:ea typeface="微软雅黑" charset="0"/>
                <a:sym typeface="+mn-ea"/>
              </a:rPr>
              <a:t>TCS</a:t>
            </a:r>
            <a:r>
              <a:rPr lang="zh-CN" altLang="en-US">
                <a:solidFill>
                  <a:schemeClr val="bg1"/>
                </a:solidFill>
                <a:latin typeface="Consolas" charset="0"/>
                <a:ea typeface="微软雅黑" charset="0"/>
                <a:sym typeface="+mn-ea"/>
              </a:rPr>
              <a:t>和工程师做的就是在实践中逼近这个极限。</a:t>
            </a:r>
            <a:endParaRPr lang="zh-CN" altLang="en-US">
              <a:solidFill>
                <a:schemeClr val="bg1"/>
              </a:solidFill>
              <a:latin typeface="Consolas" charset="0"/>
              <a:ea typeface="微软雅黑" charset="0"/>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solidFill>
                <a:latin typeface="Consolas" charset="0"/>
                <a:ea typeface="微软雅黑" charset="0"/>
              </a:rPr>
              <a:t>极限？</a:t>
            </a:r>
            <a:endParaRPr lang="zh-CN" altLang="en-US">
              <a:solidFill>
                <a:schemeClr val="bg1"/>
              </a:solidFill>
              <a:latin typeface="Consolas" charset="0"/>
              <a:ea typeface="微软雅黑" charset="0"/>
            </a:endParaRPr>
          </a:p>
        </p:txBody>
      </p:sp>
      <p:sp>
        <p:nvSpPr>
          <p:cNvPr id="3" name="内容占位符 2"/>
          <p:cNvSpPr>
            <a:spLocks noGrp="1"/>
          </p:cNvSpPr>
          <p:nvPr>
            <p:ph idx="1"/>
          </p:nvPr>
        </p:nvSpPr>
        <p:spPr>
          <a:xfrm>
            <a:off x="838200" y="1825625"/>
            <a:ext cx="10515600" cy="4766310"/>
          </a:xfrm>
        </p:spPr>
        <p:txBody>
          <a:bodyPr>
            <a:normAutofit/>
          </a:bodyPr>
          <a:p>
            <a:r>
              <a:rPr lang="zh-CN" altLang="en-US">
                <a:solidFill>
                  <a:schemeClr val="bg1"/>
                </a:solidFill>
                <a:latin typeface="Consolas" charset="0"/>
                <a:ea typeface="微软雅黑" charset="0"/>
                <a:sym typeface="+mn-ea"/>
              </a:rPr>
              <a:t>为什么</a:t>
            </a:r>
            <a:r>
              <a:rPr lang="en-US" altLang="zh-CN">
                <a:solidFill>
                  <a:schemeClr val="bg1"/>
                </a:solidFill>
                <a:latin typeface="Consolas" charset="0"/>
                <a:ea typeface="微软雅黑" charset="0"/>
                <a:sym typeface="+mn-ea"/>
              </a:rPr>
              <a:t>H(x)</a:t>
            </a:r>
            <a:r>
              <a:rPr lang="zh-CN" altLang="en-US">
                <a:solidFill>
                  <a:schemeClr val="bg1"/>
                </a:solidFill>
                <a:latin typeface="Consolas" charset="0"/>
                <a:ea typeface="微软雅黑" charset="0"/>
                <a:sym typeface="+mn-ea"/>
              </a:rPr>
              <a:t>比特每元素是数据压缩的极限？</a:t>
            </a:r>
            <a:endParaRPr lang="zh-CN" altLang="en-US">
              <a:solidFill>
                <a:schemeClr val="bg1"/>
              </a:solidFill>
              <a:latin typeface="Consolas" charset="0"/>
              <a:ea typeface="微软雅黑" charset="0"/>
              <a:sym typeface="+mn-ea"/>
            </a:endParaRPr>
          </a:p>
          <a:p>
            <a:r>
              <a:rPr lang="zh-CN" altLang="en-US">
                <a:solidFill>
                  <a:schemeClr val="bg1"/>
                </a:solidFill>
                <a:latin typeface="Consolas" charset="0"/>
                <a:ea typeface="微软雅黑" charset="0"/>
                <a:sym typeface="+mn-ea"/>
              </a:rPr>
              <a:t>数据处理不等式。</a:t>
            </a:r>
            <a:endParaRPr lang="zh-CN" altLang="en-US">
              <a:solidFill>
                <a:schemeClr val="bg1"/>
              </a:solidFill>
              <a:latin typeface="Consolas" charset="0"/>
              <a:ea typeface="微软雅黑" charset="0"/>
              <a:sym typeface="+mn-ea"/>
            </a:endParaRPr>
          </a:p>
          <a:p>
            <a:pPr lvl="1"/>
            <a:r>
              <a:rPr lang="zh-CN" altLang="en-US">
                <a:solidFill>
                  <a:schemeClr val="bg1"/>
                </a:solidFill>
                <a:latin typeface="Consolas" charset="0"/>
                <a:ea typeface="微软雅黑" charset="0"/>
                <a:sym typeface="+mn-ea"/>
              </a:rPr>
              <a:t>如果</a:t>
            </a:r>
            <a:r>
              <a:rPr lang="en-US" altLang="zh-CN">
                <a:solidFill>
                  <a:schemeClr val="bg1"/>
                </a:solidFill>
                <a:latin typeface="Consolas" charset="0"/>
                <a:ea typeface="微软雅黑" charset="0"/>
                <a:sym typeface="+mn-ea"/>
              </a:rPr>
              <a:t>Z</a:t>
            </a:r>
            <a:r>
              <a:rPr lang="zh-CN" altLang="en-US">
                <a:solidFill>
                  <a:schemeClr val="bg1"/>
                </a:solidFill>
                <a:latin typeface="Consolas" charset="0"/>
                <a:ea typeface="微软雅黑" charset="0"/>
                <a:sym typeface="+mn-ea"/>
              </a:rPr>
              <a:t>只依赖于</a:t>
            </a:r>
            <a:r>
              <a:rPr lang="en-US" altLang="zh-CN">
                <a:solidFill>
                  <a:schemeClr val="bg1"/>
                </a:solidFill>
                <a:latin typeface="Consolas" charset="0"/>
                <a:ea typeface="微软雅黑" charset="0"/>
                <a:sym typeface="+mn-ea"/>
              </a:rPr>
              <a:t>Y</a:t>
            </a:r>
            <a:r>
              <a:rPr lang="zh-CN" altLang="en-US">
                <a:solidFill>
                  <a:schemeClr val="bg1"/>
                </a:solidFill>
                <a:latin typeface="Consolas" charset="0"/>
                <a:ea typeface="微软雅黑" charset="0"/>
                <a:sym typeface="+mn-ea"/>
              </a:rPr>
              <a:t>，和</a:t>
            </a:r>
            <a:r>
              <a:rPr lang="en-US" altLang="zh-CN">
                <a:solidFill>
                  <a:schemeClr val="bg1"/>
                </a:solidFill>
                <a:latin typeface="Consolas" charset="0"/>
                <a:ea typeface="微软雅黑" charset="0"/>
                <a:sym typeface="+mn-ea"/>
              </a:rPr>
              <a:t>X</a:t>
            </a:r>
            <a:r>
              <a:rPr lang="zh-CN" altLang="en-US">
                <a:solidFill>
                  <a:schemeClr val="bg1"/>
                </a:solidFill>
                <a:latin typeface="Consolas" charset="0"/>
                <a:ea typeface="微软雅黑" charset="0"/>
                <a:sym typeface="+mn-ea"/>
              </a:rPr>
              <a:t>无关，称</a:t>
            </a:r>
            <a:r>
              <a:rPr lang="en-US" altLang="zh-CN">
                <a:solidFill>
                  <a:schemeClr val="bg1"/>
                </a:solidFill>
                <a:latin typeface="Consolas" charset="0"/>
                <a:ea typeface="微软雅黑" charset="0"/>
                <a:sym typeface="+mn-ea"/>
              </a:rPr>
              <a:t>X</a:t>
            </a:r>
            <a:r>
              <a:rPr lang="zh-CN" altLang="en-US">
                <a:solidFill>
                  <a:schemeClr val="bg1"/>
                </a:solidFill>
                <a:latin typeface="Consolas" charset="0"/>
                <a:ea typeface="微软雅黑" charset="0"/>
                <a:sym typeface="+mn-ea"/>
              </a:rPr>
              <a:t>，</a:t>
            </a:r>
            <a:r>
              <a:rPr lang="en-US" altLang="zh-CN">
                <a:solidFill>
                  <a:schemeClr val="bg1"/>
                </a:solidFill>
                <a:latin typeface="Consolas" charset="0"/>
                <a:ea typeface="微软雅黑" charset="0"/>
                <a:sym typeface="+mn-ea"/>
              </a:rPr>
              <a:t>Y</a:t>
            </a:r>
            <a:r>
              <a:rPr lang="zh-CN" altLang="en-US">
                <a:solidFill>
                  <a:schemeClr val="bg1"/>
                </a:solidFill>
                <a:latin typeface="Consolas" charset="0"/>
                <a:ea typeface="微软雅黑" charset="0"/>
                <a:sym typeface="+mn-ea"/>
              </a:rPr>
              <a:t>，</a:t>
            </a:r>
            <a:r>
              <a:rPr lang="en-US" altLang="zh-CN">
                <a:solidFill>
                  <a:schemeClr val="bg1"/>
                </a:solidFill>
                <a:latin typeface="Consolas" charset="0"/>
                <a:ea typeface="微软雅黑" charset="0"/>
                <a:sym typeface="+mn-ea"/>
              </a:rPr>
              <a:t>Z</a:t>
            </a:r>
            <a:r>
              <a:rPr lang="zh-CN" altLang="en-US">
                <a:solidFill>
                  <a:schemeClr val="bg1"/>
                </a:solidFill>
                <a:latin typeface="Consolas" charset="0"/>
                <a:ea typeface="微软雅黑" charset="0"/>
                <a:sym typeface="+mn-ea"/>
              </a:rPr>
              <a:t>依序构成</a:t>
            </a:r>
            <a:r>
              <a:rPr lang="en-US" altLang="zh-CN">
                <a:solidFill>
                  <a:schemeClr val="bg1"/>
                </a:solidFill>
                <a:latin typeface="Consolas" charset="0"/>
                <a:ea typeface="微软雅黑" charset="0"/>
                <a:sym typeface="+mn-ea"/>
              </a:rPr>
              <a:t>Markov</a:t>
            </a:r>
            <a:r>
              <a:rPr lang="zh-CN" altLang="zh-CN">
                <a:solidFill>
                  <a:schemeClr val="bg1"/>
                </a:solidFill>
                <a:latin typeface="Consolas" charset="0"/>
                <a:ea typeface="微软雅黑" charset="0"/>
                <a:sym typeface="+mn-ea"/>
              </a:rPr>
              <a:t>链（类似于</a:t>
            </a:r>
            <a:r>
              <a:rPr lang="en-US" altLang="zh-CN">
                <a:solidFill>
                  <a:schemeClr val="bg1"/>
                </a:solidFill>
                <a:latin typeface="Consolas" charset="0"/>
                <a:ea typeface="微软雅黑" charset="0"/>
                <a:sym typeface="+mn-ea"/>
              </a:rPr>
              <a:t>DP</a:t>
            </a:r>
            <a:r>
              <a:rPr lang="zh-CN" altLang="en-US">
                <a:solidFill>
                  <a:schemeClr val="bg1"/>
                </a:solidFill>
                <a:latin typeface="Consolas" charset="0"/>
                <a:ea typeface="微软雅黑" charset="0"/>
                <a:sym typeface="+mn-ea"/>
              </a:rPr>
              <a:t>中的</a:t>
            </a:r>
            <a:r>
              <a:rPr lang="zh-CN" altLang="zh-CN">
                <a:solidFill>
                  <a:schemeClr val="bg1"/>
                </a:solidFill>
                <a:latin typeface="Consolas" charset="0"/>
                <a:ea typeface="微软雅黑" charset="0"/>
                <a:sym typeface="+mn-ea"/>
              </a:rPr>
              <a:t>无后效性），记做</a:t>
            </a:r>
            <a:r>
              <a:rPr lang="en-US" altLang="zh-CN">
                <a:solidFill>
                  <a:schemeClr val="bg1"/>
                </a:solidFill>
                <a:latin typeface="Consolas" charset="0"/>
                <a:ea typeface="微软雅黑" charset="0"/>
                <a:sym typeface="+mn-ea"/>
              </a:rPr>
              <a:t>X</a:t>
            </a:r>
            <a:r>
              <a:rPr lang="zh-CN" altLang="en-US">
                <a:solidFill>
                  <a:schemeClr val="bg1"/>
                </a:solidFill>
                <a:latin typeface="Consolas" charset="0"/>
                <a:ea typeface="微软雅黑" charset="0"/>
                <a:sym typeface="+mn-ea"/>
              </a:rPr>
              <a:t>→</a:t>
            </a:r>
            <a:r>
              <a:rPr lang="en-US" altLang="zh-CN">
                <a:solidFill>
                  <a:schemeClr val="bg1"/>
                </a:solidFill>
                <a:latin typeface="Consolas" charset="0"/>
                <a:ea typeface="微软雅黑" charset="0"/>
                <a:sym typeface="+mn-ea"/>
              </a:rPr>
              <a:t>Y</a:t>
            </a:r>
            <a:r>
              <a:rPr lang="zh-CN" altLang="en-US">
                <a:solidFill>
                  <a:schemeClr val="bg1"/>
                </a:solidFill>
                <a:latin typeface="Consolas" charset="0"/>
                <a:ea typeface="微软雅黑" charset="0"/>
                <a:sym typeface="+mn-ea"/>
              </a:rPr>
              <a:t>→</a:t>
            </a:r>
            <a:r>
              <a:rPr lang="en-US" altLang="zh-CN">
                <a:solidFill>
                  <a:schemeClr val="bg1"/>
                </a:solidFill>
                <a:latin typeface="Consolas" charset="0"/>
                <a:ea typeface="微软雅黑" charset="0"/>
                <a:sym typeface="+mn-ea"/>
              </a:rPr>
              <a:t>Z</a:t>
            </a:r>
            <a:r>
              <a:rPr lang="zh-CN" altLang="en-US">
                <a:solidFill>
                  <a:schemeClr val="bg1"/>
                </a:solidFill>
                <a:latin typeface="Consolas" charset="0"/>
                <a:ea typeface="微软雅黑" charset="0"/>
                <a:sym typeface="+mn-ea"/>
              </a:rPr>
              <a:t>。</a:t>
            </a:r>
            <a:endParaRPr lang="zh-CN" altLang="en-US">
              <a:solidFill>
                <a:schemeClr val="bg1"/>
              </a:solidFill>
              <a:latin typeface="Consolas" charset="0"/>
              <a:ea typeface="微软雅黑" charset="0"/>
              <a:sym typeface="+mn-ea"/>
            </a:endParaRPr>
          </a:p>
          <a:p>
            <a:pPr lvl="1"/>
            <a:r>
              <a:rPr lang="zh-CN" altLang="en-US">
                <a:solidFill>
                  <a:schemeClr val="bg1"/>
                </a:solidFill>
                <a:latin typeface="Consolas" charset="0"/>
                <a:ea typeface="微软雅黑" charset="0"/>
                <a:sym typeface="+mn-ea"/>
              </a:rPr>
              <a:t>在这种情况下：</a:t>
            </a:r>
            <a:r>
              <a:rPr lang="en-US" altLang="zh-CN">
                <a:solidFill>
                  <a:schemeClr val="tx1"/>
                </a:solidFill>
                <a:latin typeface="Consolas" charset="0"/>
                <a:ea typeface="微软雅黑" charset="0"/>
                <a:sym typeface="+mn-ea"/>
              </a:rPr>
              <a:t>I(X;Y)≥I(X;Z)</a:t>
            </a:r>
            <a:r>
              <a:rPr lang="zh-CN" altLang="zh-CN">
                <a:solidFill>
                  <a:schemeClr val="bg1"/>
                </a:solidFill>
                <a:latin typeface="Consolas" charset="0"/>
                <a:ea typeface="微软雅黑" charset="0"/>
                <a:sym typeface="+mn-ea"/>
              </a:rPr>
              <a:t>。</a:t>
            </a:r>
            <a:endParaRPr lang="zh-CN" altLang="zh-CN">
              <a:solidFill>
                <a:schemeClr val="bg1"/>
              </a:solidFill>
              <a:latin typeface="Consolas" charset="0"/>
              <a:ea typeface="微软雅黑" charset="0"/>
              <a:sym typeface="+mn-ea"/>
            </a:endParaRPr>
          </a:p>
          <a:p>
            <a:pPr lvl="1"/>
            <a:r>
              <a:rPr lang="zh-CN" altLang="zh-CN">
                <a:solidFill>
                  <a:schemeClr val="bg1"/>
                </a:solidFill>
                <a:latin typeface="Consolas" charset="0"/>
                <a:ea typeface="微软雅黑" charset="0"/>
                <a:sym typeface="+mn-ea"/>
              </a:rPr>
              <a:t>换言之，不能对</a:t>
            </a:r>
            <a:r>
              <a:rPr lang="en-US" altLang="zh-CN">
                <a:solidFill>
                  <a:schemeClr val="bg1"/>
                </a:solidFill>
                <a:latin typeface="Consolas" charset="0"/>
                <a:ea typeface="微软雅黑" charset="0"/>
                <a:sym typeface="+mn-ea"/>
              </a:rPr>
              <a:t>Y</a:t>
            </a:r>
            <a:r>
              <a:rPr lang="zh-CN" altLang="en-US">
                <a:solidFill>
                  <a:schemeClr val="bg1"/>
                </a:solidFill>
                <a:latin typeface="Consolas" charset="0"/>
                <a:ea typeface="微软雅黑" charset="0"/>
                <a:sym typeface="+mn-ea"/>
              </a:rPr>
              <a:t>做任何操作，使得得到的</a:t>
            </a:r>
            <a:r>
              <a:rPr lang="en-US" altLang="zh-CN">
                <a:solidFill>
                  <a:schemeClr val="bg1"/>
                </a:solidFill>
                <a:latin typeface="Consolas" charset="0"/>
                <a:ea typeface="微软雅黑" charset="0"/>
                <a:sym typeface="+mn-ea"/>
              </a:rPr>
              <a:t>Z</a:t>
            </a:r>
            <a:r>
              <a:rPr lang="zh-CN" altLang="en-US">
                <a:solidFill>
                  <a:schemeClr val="bg1"/>
                </a:solidFill>
                <a:latin typeface="Consolas" charset="0"/>
                <a:ea typeface="微软雅黑" charset="0"/>
                <a:sym typeface="+mn-ea"/>
              </a:rPr>
              <a:t>中蕴含了关于</a:t>
            </a:r>
            <a:r>
              <a:rPr lang="en-US" altLang="zh-CN">
                <a:solidFill>
                  <a:schemeClr val="bg1"/>
                </a:solidFill>
                <a:latin typeface="Consolas" charset="0"/>
                <a:ea typeface="微软雅黑" charset="0"/>
                <a:sym typeface="+mn-ea"/>
              </a:rPr>
              <a:t>X</a:t>
            </a:r>
            <a:r>
              <a:rPr lang="zh-CN" altLang="en-US">
                <a:solidFill>
                  <a:schemeClr val="bg1"/>
                </a:solidFill>
                <a:latin typeface="Consolas" charset="0"/>
                <a:ea typeface="微软雅黑" charset="0"/>
                <a:sym typeface="+mn-ea"/>
              </a:rPr>
              <a:t>的更多信息。</a:t>
            </a:r>
            <a:endParaRPr lang="zh-CN" altLang="en-US">
              <a:solidFill>
                <a:schemeClr val="bg1"/>
              </a:solidFill>
              <a:latin typeface="Consolas" charset="0"/>
              <a:ea typeface="微软雅黑" charset="0"/>
              <a:sym typeface="+mn-ea"/>
            </a:endParaRPr>
          </a:p>
          <a:p>
            <a:pPr lvl="1"/>
            <a:r>
              <a:rPr lang="en-US" altLang="zh-CN">
                <a:solidFill>
                  <a:schemeClr val="bg1"/>
                </a:solidFill>
                <a:latin typeface="Consolas" charset="0"/>
                <a:ea typeface="微软雅黑" charset="0"/>
                <a:sym typeface="+mn-ea"/>
              </a:rPr>
              <a:t>“</a:t>
            </a:r>
            <a:r>
              <a:rPr lang="zh-CN" altLang="en-US">
                <a:solidFill>
                  <a:schemeClr val="tx1"/>
                </a:solidFill>
                <a:latin typeface="Consolas" charset="0"/>
                <a:ea typeface="微软雅黑" charset="0"/>
                <a:sym typeface="+mn-ea"/>
              </a:rPr>
              <a:t>对数据进行处理只可能把信息弄丢，不可能凭空创造信息</a:t>
            </a:r>
            <a:r>
              <a:rPr lang="en-US" altLang="zh-CN">
                <a:solidFill>
                  <a:schemeClr val="bg1"/>
                </a:solidFill>
                <a:latin typeface="Consolas" charset="0"/>
                <a:ea typeface="微软雅黑" charset="0"/>
                <a:sym typeface="+mn-ea"/>
              </a:rPr>
              <a:t>”</a:t>
            </a:r>
            <a:endParaRPr lang="en-US" altLang="zh-CN">
              <a:solidFill>
                <a:schemeClr val="bg1"/>
              </a:solidFill>
              <a:latin typeface="Consolas" charset="0"/>
              <a:ea typeface="微软雅黑" charset="0"/>
              <a:sym typeface="+mn-ea"/>
            </a:endParaRPr>
          </a:p>
          <a:p>
            <a:pPr lvl="1"/>
            <a:r>
              <a:rPr lang="zh-CN" altLang="zh-CN">
                <a:solidFill>
                  <a:schemeClr val="bg1"/>
                </a:solidFill>
                <a:latin typeface="Consolas" charset="0"/>
                <a:ea typeface="微软雅黑" charset="0"/>
                <a:sym typeface="+mn-ea"/>
              </a:rPr>
              <a:t>证明：考虑互信息</a:t>
            </a:r>
            <a:r>
              <a:rPr lang="en-US" altLang="zh-CN">
                <a:solidFill>
                  <a:schemeClr val="bg1"/>
                </a:solidFill>
                <a:latin typeface="Consolas" charset="0"/>
                <a:ea typeface="微软雅黑" charset="0"/>
                <a:sym typeface="+mn-ea"/>
              </a:rPr>
              <a:t>I(X;Y,Z)</a:t>
            </a:r>
            <a:r>
              <a:rPr lang="zh-CN" altLang="en-US">
                <a:solidFill>
                  <a:schemeClr val="bg1"/>
                </a:solidFill>
                <a:latin typeface="Consolas" charset="0"/>
                <a:ea typeface="微软雅黑" charset="0"/>
                <a:sym typeface="+mn-ea"/>
              </a:rPr>
              <a:t>，其中的</a:t>
            </a:r>
            <a:r>
              <a:rPr lang="en-US" altLang="zh-CN">
                <a:solidFill>
                  <a:schemeClr val="bg1"/>
                </a:solidFill>
                <a:latin typeface="Consolas" charset="0"/>
                <a:ea typeface="微软雅黑" charset="0"/>
                <a:sym typeface="+mn-ea"/>
              </a:rPr>
              <a:t>Y,Z</a:t>
            </a:r>
            <a:r>
              <a:rPr lang="zh-CN" altLang="en-US">
                <a:solidFill>
                  <a:schemeClr val="bg1"/>
                </a:solidFill>
                <a:latin typeface="Consolas" charset="0"/>
                <a:ea typeface="微软雅黑" charset="0"/>
                <a:sym typeface="+mn-ea"/>
              </a:rPr>
              <a:t>可以根据链式法则通过两种方式展开</a:t>
            </a:r>
            <a:r>
              <a:rPr lang="zh-CN" altLang="zh-CN">
                <a:solidFill>
                  <a:schemeClr val="bg1"/>
                </a:solidFill>
                <a:latin typeface="Consolas" charset="0"/>
                <a:ea typeface="微软雅黑" charset="0"/>
                <a:sym typeface="+mn-ea"/>
              </a:rPr>
              <a:t>。</a:t>
            </a:r>
            <a:endParaRPr lang="zh-CN" altLang="zh-CN">
              <a:solidFill>
                <a:schemeClr val="bg1"/>
              </a:solidFill>
              <a:latin typeface="Consolas" charset="0"/>
              <a:ea typeface="微软雅黑" charset="0"/>
              <a:sym typeface="+mn-ea"/>
            </a:endParaRPr>
          </a:p>
          <a:p>
            <a:pPr lvl="2"/>
            <a:r>
              <a:rPr lang="en-US" altLang="zh-CN">
                <a:solidFill>
                  <a:schemeClr val="bg1"/>
                </a:solidFill>
                <a:latin typeface="Consolas" charset="0"/>
                <a:ea typeface="微软雅黑" charset="0"/>
                <a:sym typeface="+mn-ea"/>
              </a:rPr>
              <a:t>I(X;Y,Z)=I(X;Y)+I(X;Z|Y)=I(X;Z)+I(X;Y|Z)</a:t>
            </a:r>
            <a:r>
              <a:rPr lang="zh-CN" altLang="zh-CN">
                <a:solidFill>
                  <a:schemeClr val="bg1"/>
                </a:solidFill>
                <a:latin typeface="Consolas" charset="0"/>
                <a:ea typeface="微软雅黑" charset="0"/>
                <a:sym typeface="+mn-ea"/>
              </a:rPr>
              <a:t>。</a:t>
            </a:r>
            <a:endParaRPr lang="zh-CN" altLang="zh-CN">
              <a:solidFill>
                <a:schemeClr val="bg1"/>
              </a:solidFill>
              <a:latin typeface="Consolas" charset="0"/>
              <a:ea typeface="微软雅黑" charset="0"/>
              <a:sym typeface="+mn-ea"/>
            </a:endParaRPr>
          </a:p>
          <a:p>
            <a:pPr lvl="2"/>
            <a:r>
              <a:rPr lang="zh-CN" altLang="zh-CN">
                <a:solidFill>
                  <a:schemeClr val="bg1"/>
                </a:solidFill>
                <a:latin typeface="Consolas" charset="0"/>
                <a:ea typeface="微软雅黑" charset="0"/>
                <a:sym typeface="+mn-ea"/>
              </a:rPr>
              <a:t>由于</a:t>
            </a:r>
            <a:r>
              <a:rPr lang="en-US" altLang="zh-CN">
                <a:solidFill>
                  <a:schemeClr val="bg1"/>
                </a:solidFill>
                <a:latin typeface="Consolas" charset="0"/>
                <a:ea typeface="微软雅黑" charset="0"/>
                <a:sym typeface="+mn-ea"/>
              </a:rPr>
              <a:t>X</a:t>
            </a:r>
            <a:r>
              <a:rPr lang="zh-CN" altLang="zh-CN">
                <a:solidFill>
                  <a:schemeClr val="bg1"/>
                </a:solidFill>
                <a:latin typeface="Consolas" charset="0"/>
                <a:ea typeface="微软雅黑" charset="0"/>
                <a:sym typeface="+mn-ea"/>
              </a:rPr>
              <a:t>→</a:t>
            </a:r>
            <a:r>
              <a:rPr lang="en-US" altLang="zh-CN">
                <a:solidFill>
                  <a:schemeClr val="bg1"/>
                </a:solidFill>
                <a:latin typeface="Consolas" charset="0"/>
                <a:ea typeface="微软雅黑" charset="0"/>
                <a:sym typeface="+mn-ea"/>
              </a:rPr>
              <a:t>Y</a:t>
            </a:r>
            <a:r>
              <a:rPr lang="zh-CN" altLang="zh-CN">
                <a:solidFill>
                  <a:schemeClr val="bg1"/>
                </a:solidFill>
                <a:latin typeface="Consolas" charset="0"/>
                <a:ea typeface="微软雅黑" charset="0"/>
                <a:sym typeface="+mn-ea"/>
              </a:rPr>
              <a:t>→</a:t>
            </a:r>
            <a:r>
              <a:rPr lang="en-US" altLang="zh-CN">
                <a:solidFill>
                  <a:schemeClr val="bg1"/>
                </a:solidFill>
                <a:latin typeface="Consolas" charset="0"/>
                <a:ea typeface="微软雅黑" charset="0"/>
                <a:sym typeface="+mn-ea"/>
              </a:rPr>
              <a:t>Z</a:t>
            </a:r>
            <a:r>
              <a:rPr lang="zh-CN" altLang="en-US">
                <a:solidFill>
                  <a:schemeClr val="bg1"/>
                </a:solidFill>
                <a:latin typeface="Consolas" charset="0"/>
                <a:ea typeface="微软雅黑" charset="0"/>
                <a:sym typeface="+mn-ea"/>
              </a:rPr>
              <a:t>带来的无后效性</a:t>
            </a:r>
            <a:r>
              <a:rPr lang="zh-CN" altLang="zh-CN">
                <a:solidFill>
                  <a:schemeClr val="bg1"/>
                </a:solidFill>
                <a:latin typeface="Consolas" charset="0"/>
                <a:ea typeface="微软雅黑" charset="0"/>
                <a:sym typeface="+mn-ea"/>
              </a:rPr>
              <a:t>，</a:t>
            </a:r>
            <a:r>
              <a:rPr lang="en-US" altLang="zh-CN">
                <a:solidFill>
                  <a:schemeClr val="bg1"/>
                </a:solidFill>
                <a:latin typeface="Consolas" charset="0"/>
                <a:ea typeface="微软雅黑" charset="0"/>
                <a:sym typeface="+mn-ea"/>
              </a:rPr>
              <a:t>I(X;Z|Y)=0</a:t>
            </a:r>
            <a:r>
              <a:rPr lang="zh-CN" altLang="zh-CN">
                <a:solidFill>
                  <a:schemeClr val="bg1"/>
                </a:solidFill>
                <a:latin typeface="Consolas" charset="0"/>
                <a:ea typeface="微软雅黑" charset="0"/>
                <a:sym typeface="+mn-ea"/>
              </a:rPr>
              <a:t>。</a:t>
            </a:r>
            <a:endParaRPr lang="zh-CN" altLang="zh-CN">
              <a:solidFill>
                <a:schemeClr val="bg1"/>
              </a:solidFill>
              <a:latin typeface="Consolas" charset="0"/>
              <a:ea typeface="微软雅黑" charset="0"/>
              <a:sym typeface="+mn-ea"/>
            </a:endParaRPr>
          </a:p>
          <a:p>
            <a:pPr lvl="2"/>
            <a:r>
              <a:rPr lang="zh-CN" altLang="zh-CN">
                <a:solidFill>
                  <a:schemeClr val="bg1"/>
                </a:solidFill>
                <a:latin typeface="Consolas" charset="0"/>
                <a:ea typeface="微软雅黑" charset="0"/>
                <a:sym typeface="+mn-ea"/>
              </a:rPr>
              <a:t>所以</a:t>
            </a:r>
            <a:r>
              <a:rPr lang="en-US" altLang="zh-CN">
                <a:solidFill>
                  <a:schemeClr val="bg1"/>
                </a:solidFill>
                <a:latin typeface="Consolas" charset="0"/>
                <a:ea typeface="微软雅黑" charset="0"/>
                <a:sym typeface="+mn-ea"/>
              </a:rPr>
              <a:t>I(X;Y)=I(X;Z)+I(X;Y|Z)</a:t>
            </a:r>
            <a:r>
              <a:rPr lang="zh-CN" altLang="en-US">
                <a:solidFill>
                  <a:schemeClr val="bg1"/>
                </a:solidFill>
                <a:latin typeface="Consolas" charset="0"/>
                <a:ea typeface="微软雅黑" charset="0"/>
                <a:sym typeface="+mn-ea"/>
              </a:rPr>
              <a:t>，得</a:t>
            </a:r>
            <a:r>
              <a:rPr lang="en-US" altLang="zh-CN">
                <a:solidFill>
                  <a:schemeClr val="bg1"/>
                </a:solidFill>
                <a:latin typeface="Consolas" charset="0"/>
                <a:ea typeface="微软雅黑" charset="0"/>
                <a:sym typeface="+mn-ea"/>
              </a:rPr>
              <a:t>I(X;Y)≥I(X;Z)</a:t>
            </a:r>
            <a:r>
              <a:rPr lang="zh-CN" altLang="zh-CN">
                <a:solidFill>
                  <a:schemeClr val="bg1"/>
                </a:solidFill>
                <a:latin typeface="Consolas" charset="0"/>
                <a:ea typeface="微软雅黑" charset="0"/>
                <a:sym typeface="+mn-ea"/>
              </a:rPr>
              <a:t>。</a:t>
            </a:r>
            <a:endParaRPr lang="zh-CN" altLang="zh-CN">
              <a:solidFill>
                <a:schemeClr val="bg1"/>
              </a:solidFill>
              <a:latin typeface="Consolas" charset="0"/>
              <a:ea typeface="微软雅黑" charset="0"/>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solidFill>
                <a:latin typeface="Consolas" charset="0"/>
                <a:ea typeface="微软雅黑" charset="0"/>
              </a:rPr>
              <a:t>极限？</a:t>
            </a:r>
            <a:endParaRPr lang="zh-CN" altLang="en-US">
              <a:solidFill>
                <a:schemeClr val="bg1"/>
              </a:solidFill>
              <a:latin typeface="Consolas" charset="0"/>
              <a:ea typeface="微软雅黑" charset="0"/>
            </a:endParaRPr>
          </a:p>
        </p:txBody>
      </p:sp>
      <p:sp>
        <p:nvSpPr>
          <p:cNvPr id="3" name="内容占位符 2"/>
          <p:cNvSpPr>
            <a:spLocks noGrp="1"/>
          </p:cNvSpPr>
          <p:nvPr>
            <p:ph idx="1"/>
          </p:nvPr>
        </p:nvSpPr>
        <p:spPr>
          <a:xfrm>
            <a:off x="838200" y="1825625"/>
            <a:ext cx="10515600" cy="4766310"/>
          </a:xfrm>
        </p:spPr>
        <p:txBody>
          <a:bodyPr>
            <a:normAutofit/>
          </a:bodyPr>
          <a:p>
            <a:r>
              <a:rPr lang="zh-CN" altLang="en-US">
                <a:solidFill>
                  <a:schemeClr val="bg1"/>
                </a:solidFill>
                <a:latin typeface="Consolas" charset="0"/>
                <a:ea typeface="微软雅黑" charset="0"/>
                <a:sym typeface="+mn-ea"/>
              </a:rPr>
              <a:t>我们知道压缩和解压缩的过程都是一种数据处理。</a:t>
            </a:r>
            <a:endParaRPr lang="zh-CN" altLang="en-US">
              <a:solidFill>
                <a:schemeClr val="bg1"/>
              </a:solidFill>
              <a:latin typeface="Consolas" charset="0"/>
              <a:ea typeface="微软雅黑" charset="0"/>
              <a:sym typeface="+mn-ea"/>
            </a:endParaRPr>
          </a:p>
          <a:p>
            <a:r>
              <a:rPr lang="zh-CN" altLang="en-US">
                <a:solidFill>
                  <a:schemeClr val="bg1"/>
                </a:solidFill>
                <a:latin typeface="Consolas" charset="0"/>
                <a:ea typeface="微软雅黑" charset="0"/>
                <a:sym typeface="+mn-ea"/>
              </a:rPr>
              <a:t>为了保持信息无损，压缩后的数据</a:t>
            </a:r>
            <a:r>
              <a:rPr lang="en-US" altLang="zh-CN">
                <a:solidFill>
                  <a:schemeClr val="bg1"/>
                </a:solidFill>
                <a:latin typeface="Consolas" charset="0"/>
                <a:ea typeface="微软雅黑" charset="0"/>
                <a:sym typeface="+mn-ea"/>
              </a:rPr>
              <a:t>Y</a:t>
            </a:r>
            <a:r>
              <a:rPr lang="zh-CN" altLang="en-US">
                <a:solidFill>
                  <a:schemeClr val="bg1"/>
                </a:solidFill>
                <a:latin typeface="Consolas" charset="0"/>
                <a:ea typeface="微软雅黑" charset="0"/>
                <a:sym typeface="+mn-ea"/>
              </a:rPr>
              <a:t>需要蕴含源数据</a:t>
            </a:r>
            <a:r>
              <a:rPr lang="en-US" altLang="zh-CN">
                <a:solidFill>
                  <a:schemeClr val="bg1"/>
                </a:solidFill>
                <a:latin typeface="Consolas" charset="0"/>
                <a:ea typeface="微软雅黑" charset="0"/>
                <a:sym typeface="+mn-ea"/>
              </a:rPr>
              <a:t>X</a:t>
            </a:r>
            <a:r>
              <a:rPr lang="zh-CN" altLang="en-US">
                <a:solidFill>
                  <a:schemeClr val="bg1"/>
                </a:solidFill>
                <a:latin typeface="Consolas" charset="0"/>
                <a:ea typeface="微软雅黑" charset="0"/>
                <a:sym typeface="+mn-ea"/>
              </a:rPr>
              <a:t>的所有信息。</a:t>
            </a:r>
            <a:endParaRPr lang="zh-CN" altLang="en-US">
              <a:solidFill>
                <a:schemeClr val="bg1"/>
              </a:solidFill>
              <a:latin typeface="Consolas" charset="0"/>
              <a:ea typeface="微软雅黑" charset="0"/>
              <a:sym typeface="+mn-ea"/>
            </a:endParaRPr>
          </a:p>
          <a:p>
            <a:pPr lvl="1"/>
            <a:r>
              <a:rPr lang="zh-CN" altLang="en-US" sz="2400">
                <a:solidFill>
                  <a:schemeClr val="bg1"/>
                </a:solidFill>
                <a:latin typeface="Consolas" charset="0"/>
                <a:ea typeface="微软雅黑" charset="0"/>
                <a:sym typeface="+mn-ea"/>
              </a:rPr>
              <a:t>对压缩过程：</a:t>
            </a:r>
            <a:r>
              <a:rPr lang="en-US" altLang="zh-CN" sz="2400">
                <a:solidFill>
                  <a:schemeClr val="bg1"/>
                </a:solidFill>
                <a:latin typeface="Consolas" charset="0"/>
                <a:ea typeface="微软雅黑" charset="0"/>
                <a:sym typeface="+mn-ea"/>
              </a:rPr>
              <a:t>I(X;Y)≤I(X;X)=H(X)</a:t>
            </a:r>
            <a:endParaRPr lang="en-US" altLang="zh-CN" sz="2400">
              <a:solidFill>
                <a:schemeClr val="bg1"/>
              </a:solidFill>
              <a:latin typeface="Consolas" charset="0"/>
              <a:ea typeface="微软雅黑" charset="0"/>
              <a:sym typeface="+mn-ea"/>
            </a:endParaRPr>
          </a:p>
          <a:p>
            <a:pPr lvl="1"/>
            <a:r>
              <a:rPr lang="zh-CN" altLang="zh-CN" sz="2400">
                <a:solidFill>
                  <a:schemeClr val="bg1"/>
                </a:solidFill>
                <a:latin typeface="Consolas" charset="0"/>
                <a:ea typeface="微软雅黑" charset="0"/>
                <a:sym typeface="+mn-ea"/>
              </a:rPr>
              <a:t>对解压缩过程：</a:t>
            </a:r>
            <a:r>
              <a:rPr lang="en-US" sz="2400">
                <a:solidFill>
                  <a:schemeClr val="bg1"/>
                </a:solidFill>
                <a:latin typeface="Consolas" charset="0"/>
                <a:ea typeface="微软雅黑" charset="0"/>
                <a:sym typeface="+mn-ea"/>
              </a:rPr>
              <a:t>I(X;Y)</a:t>
            </a:r>
            <a:r>
              <a:rPr lang="en-US" altLang="zh-CN" sz="2400">
                <a:solidFill>
                  <a:schemeClr val="bg1"/>
                </a:solidFill>
                <a:latin typeface="Consolas" charset="0"/>
                <a:ea typeface="微软雅黑" charset="0"/>
                <a:sym typeface="+mn-ea"/>
              </a:rPr>
              <a:t>≥I(X;X)=H(X)</a:t>
            </a:r>
            <a:endParaRPr lang="en-US" altLang="zh-CN" sz="2400">
              <a:solidFill>
                <a:schemeClr val="bg1"/>
              </a:solidFill>
              <a:latin typeface="Consolas" charset="0"/>
              <a:ea typeface="微软雅黑" charset="0"/>
              <a:sym typeface="+mn-ea"/>
            </a:endParaRPr>
          </a:p>
          <a:p>
            <a:pPr lvl="1"/>
            <a:r>
              <a:rPr lang="zh-CN" altLang="en-US" sz="2400">
                <a:solidFill>
                  <a:schemeClr val="bg1"/>
                </a:solidFill>
                <a:latin typeface="Consolas" charset="0"/>
                <a:ea typeface="微软雅黑" charset="0"/>
                <a:sym typeface="+mn-ea"/>
              </a:rPr>
              <a:t>得</a:t>
            </a:r>
            <a:r>
              <a:rPr lang="en-US" altLang="zh-CN" sz="2400">
                <a:solidFill>
                  <a:schemeClr val="bg1"/>
                </a:solidFill>
                <a:latin typeface="Consolas" charset="0"/>
                <a:ea typeface="微软雅黑" charset="0"/>
                <a:sym typeface="+mn-ea"/>
              </a:rPr>
              <a:t>I(X;Y)=H(X)</a:t>
            </a:r>
            <a:r>
              <a:rPr lang="zh-CN" altLang="zh-CN" sz="2400">
                <a:solidFill>
                  <a:schemeClr val="bg1"/>
                </a:solidFill>
                <a:latin typeface="Consolas" charset="0"/>
                <a:ea typeface="微软雅黑" charset="0"/>
                <a:sym typeface="+mn-ea"/>
              </a:rPr>
              <a:t>。</a:t>
            </a:r>
            <a:endParaRPr lang="zh-CN" altLang="zh-CN" sz="2400">
              <a:solidFill>
                <a:schemeClr val="bg1"/>
              </a:solidFill>
              <a:latin typeface="Consolas" charset="0"/>
              <a:ea typeface="微软雅黑" charset="0"/>
              <a:sym typeface="+mn-ea"/>
            </a:endParaRPr>
          </a:p>
          <a:p>
            <a:r>
              <a:rPr lang="zh-CN" altLang="en-US">
                <a:solidFill>
                  <a:schemeClr val="bg1"/>
                </a:solidFill>
                <a:latin typeface="Consolas" charset="0"/>
                <a:ea typeface="微软雅黑" charset="0"/>
                <a:sym typeface="+mn-ea"/>
              </a:rPr>
              <a:t>如果源数据中蕴含了</a:t>
            </a:r>
            <a:r>
              <a:rPr lang="en-US" altLang="zh-CN">
                <a:solidFill>
                  <a:schemeClr val="bg1"/>
                </a:solidFill>
                <a:latin typeface="Consolas" charset="0"/>
                <a:ea typeface="微软雅黑" charset="0"/>
                <a:sym typeface="+mn-ea"/>
              </a:rPr>
              <a:t>H(X)</a:t>
            </a:r>
            <a:r>
              <a:rPr lang="zh-CN" altLang="zh-CN">
                <a:solidFill>
                  <a:schemeClr val="bg1"/>
                </a:solidFill>
                <a:latin typeface="Consolas" charset="0"/>
                <a:ea typeface="微软雅黑" charset="0"/>
                <a:sym typeface="+mn-ea"/>
              </a:rPr>
              <a:t>的信息量，那么压缩后自然也就需要至少</a:t>
            </a:r>
            <a:r>
              <a:rPr lang="en-US" altLang="zh-CN">
                <a:solidFill>
                  <a:schemeClr val="bg1"/>
                </a:solidFill>
                <a:latin typeface="Consolas" charset="0"/>
                <a:ea typeface="微软雅黑" charset="0"/>
                <a:sym typeface="+mn-ea"/>
              </a:rPr>
              <a:t>H(X)</a:t>
            </a:r>
            <a:r>
              <a:rPr lang="zh-CN" altLang="zh-CN">
                <a:solidFill>
                  <a:schemeClr val="bg1"/>
                </a:solidFill>
                <a:latin typeface="Consolas" charset="0"/>
                <a:ea typeface="微软雅黑" charset="0"/>
                <a:sym typeface="+mn-ea"/>
              </a:rPr>
              <a:t>个</a:t>
            </a:r>
            <a:r>
              <a:rPr lang="en-US" altLang="zh-CN">
                <a:solidFill>
                  <a:schemeClr val="bg1"/>
                </a:solidFill>
                <a:latin typeface="Consolas" charset="0"/>
                <a:ea typeface="微软雅黑" charset="0"/>
                <a:sym typeface="+mn-ea"/>
              </a:rPr>
              <a:t>bit</a:t>
            </a:r>
            <a:r>
              <a:rPr lang="zh-CN" altLang="en-US">
                <a:solidFill>
                  <a:schemeClr val="bg1"/>
                </a:solidFill>
                <a:latin typeface="Consolas" charset="0"/>
                <a:ea typeface="微软雅黑" charset="0"/>
                <a:sym typeface="+mn-ea"/>
              </a:rPr>
              <a:t>以</a:t>
            </a:r>
            <a:r>
              <a:rPr lang="zh-CN" altLang="zh-CN">
                <a:solidFill>
                  <a:schemeClr val="bg1"/>
                </a:solidFill>
                <a:latin typeface="Consolas" charset="0"/>
                <a:ea typeface="微软雅黑" charset="0"/>
                <a:sym typeface="+mn-ea"/>
              </a:rPr>
              <a:t>蕴含这么多信息。</a:t>
            </a:r>
            <a:endParaRPr lang="zh-CN" altLang="zh-CN">
              <a:solidFill>
                <a:schemeClr val="bg1"/>
              </a:solidFill>
              <a:latin typeface="Consolas" charset="0"/>
              <a:ea typeface="微软雅黑" charset="0"/>
              <a:sym typeface="+mn-ea"/>
            </a:endParaRPr>
          </a:p>
          <a:p>
            <a:r>
              <a:rPr lang="zh-CN" altLang="zh-CN">
                <a:solidFill>
                  <a:schemeClr val="bg1"/>
                </a:solidFill>
                <a:latin typeface="Consolas" charset="0"/>
                <a:ea typeface="微软雅黑" charset="0"/>
                <a:sym typeface="+mn-ea"/>
              </a:rPr>
              <a:t>所以</a:t>
            </a:r>
            <a:r>
              <a:rPr lang="zh-CN" altLang="zh-CN">
                <a:solidFill>
                  <a:schemeClr val="tx1"/>
                </a:solidFill>
                <a:latin typeface="Consolas" charset="0"/>
                <a:ea typeface="微软雅黑" charset="0"/>
                <a:sym typeface="+mn-ea"/>
              </a:rPr>
              <a:t>无损数据压缩的极限至少是</a:t>
            </a:r>
            <a:r>
              <a:rPr lang="en-US" altLang="zh-CN">
                <a:solidFill>
                  <a:schemeClr val="tx1"/>
                </a:solidFill>
                <a:latin typeface="Consolas" charset="0"/>
                <a:ea typeface="微软雅黑" charset="0"/>
                <a:sym typeface="+mn-ea"/>
              </a:rPr>
              <a:t>H(X)bit</a:t>
            </a:r>
            <a:r>
              <a:rPr lang="zh-CN" altLang="en-US">
                <a:solidFill>
                  <a:schemeClr val="bg1"/>
                </a:solidFill>
                <a:latin typeface="Consolas" charset="0"/>
                <a:ea typeface="微软雅黑" charset="0"/>
                <a:sym typeface="+mn-ea"/>
              </a:rPr>
              <a:t>。</a:t>
            </a:r>
            <a:endParaRPr lang="zh-CN" altLang="en-US">
              <a:solidFill>
                <a:schemeClr val="bg1"/>
              </a:solidFill>
              <a:latin typeface="Consolas" charset="0"/>
              <a:ea typeface="微软雅黑" charset="0"/>
              <a:sym typeface="+mn-ea"/>
            </a:endParaRPr>
          </a:p>
          <a:p>
            <a:r>
              <a:rPr lang="zh-CN" altLang="zh-CN">
                <a:solidFill>
                  <a:schemeClr val="bg1"/>
                </a:solidFill>
                <a:latin typeface="Consolas" charset="0"/>
                <a:ea typeface="微软雅黑" charset="0"/>
                <a:sym typeface="+mn-ea"/>
              </a:rPr>
              <a:t>又由</a:t>
            </a:r>
            <a:r>
              <a:rPr lang="en-US" altLang="zh-CN">
                <a:solidFill>
                  <a:schemeClr val="bg1"/>
                </a:solidFill>
                <a:latin typeface="Consolas" charset="0"/>
                <a:ea typeface="微软雅黑" charset="0"/>
                <a:sym typeface="+mn-ea"/>
              </a:rPr>
              <a:t>AEP</a:t>
            </a:r>
            <a:r>
              <a:rPr lang="zh-CN" altLang="en-US">
                <a:solidFill>
                  <a:schemeClr val="bg1"/>
                </a:solidFill>
                <a:latin typeface="Consolas" charset="0"/>
                <a:ea typeface="微软雅黑" charset="0"/>
                <a:sym typeface="+mn-ea"/>
              </a:rPr>
              <a:t>的推论，确实存在</a:t>
            </a:r>
            <a:r>
              <a:rPr lang="en-US" altLang="zh-CN">
                <a:solidFill>
                  <a:schemeClr val="bg1"/>
                </a:solidFill>
                <a:latin typeface="Consolas" charset="0"/>
                <a:ea typeface="微软雅黑" charset="0"/>
                <a:sym typeface="+mn-ea"/>
              </a:rPr>
              <a:t>H(X)bit</a:t>
            </a:r>
            <a:r>
              <a:rPr lang="zh-CN" altLang="zh-CN">
                <a:solidFill>
                  <a:schemeClr val="bg1"/>
                </a:solidFill>
                <a:latin typeface="Consolas" charset="0"/>
                <a:ea typeface="微软雅黑" charset="0"/>
                <a:sym typeface="+mn-ea"/>
              </a:rPr>
              <a:t>的方案，因此得到以下结论：</a:t>
            </a:r>
            <a:endParaRPr lang="zh-CN" altLang="zh-CN">
              <a:solidFill>
                <a:schemeClr val="bg1"/>
              </a:solidFill>
              <a:latin typeface="Consolas" charset="0"/>
              <a:ea typeface="微软雅黑" charset="0"/>
              <a:sym typeface="+mn-ea"/>
            </a:endParaRPr>
          </a:p>
          <a:p>
            <a:pPr lvl="1"/>
            <a:r>
              <a:rPr lang="zh-CN" altLang="zh-CN">
                <a:solidFill>
                  <a:schemeClr val="tx1"/>
                </a:solidFill>
                <a:latin typeface="Consolas" charset="0"/>
                <a:ea typeface="微软雅黑" charset="0"/>
                <a:sym typeface="+mn-ea"/>
              </a:rPr>
              <a:t>对于</a:t>
            </a:r>
            <a:r>
              <a:rPr lang="en-US" altLang="zh-CN">
                <a:solidFill>
                  <a:schemeClr val="tx1"/>
                </a:solidFill>
                <a:latin typeface="Consolas" charset="0"/>
                <a:ea typeface="微软雅黑" charset="0"/>
                <a:sym typeface="+mn-ea"/>
              </a:rPr>
              <a:t>i.i.d</a:t>
            </a:r>
            <a:r>
              <a:rPr lang="zh-CN" altLang="en-US">
                <a:solidFill>
                  <a:schemeClr val="tx1"/>
                </a:solidFill>
                <a:latin typeface="Consolas" charset="0"/>
                <a:ea typeface="微软雅黑" charset="0"/>
                <a:sym typeface="+mn-ea"/>
              </a:rPr>
              <a:t>的随机变量序列，</a:t>
            </a:r>
            <a:r>
              <a:rPr lang="zh-CN" altLang="zh-CN">
                <a:solidFill>
                  <a:schemeClr val="tx1"/>
                </a:solidFill>
                <a:latin typeface="Consolas" charset="0"/>
                <a:ea typeface="微软雅黑" charset="0"/>
                <a:sym typeface="+mn-ea"/>
              </a:rPr>
              <a:t>无损数据压缩的极限恰好是</a:t>
            </a:r>
            <a:r>
              <a:rPr lang="en-US" altLang="zh-CN">
                <a:solidFill>
                  <a:schemeClr val="tx1"/>
                </a:solidFill>
                <a:latin typeface="Consolas" charset="0"/>
                <a:ea typeface="微软雅黑" charset="0"/>
                <a:sym typeface="+mn-ea"/>
              </a:rPr>
              <a:t>H(X)bit</a:t>
            </a:r>
            <a:r>
              <a:rPr lang="zh-CN" altLang="zh-CN">
                <a:solidFill>
                  <a:schemeClr val="tx1"/>
                </a:solidFill>
                <a:latin typeface="Consolas" charset="0"/>
                <a:ea typeface="微软雅黑" charset="0"/>
                <a:sym typeface="+mn-ea"/>
              </a:rPr>
              <a:t>每元素</a:t>
            </a:r>
            <a:r>
              <a:rPr lang="zh-CN" altLang="zh-CN">
                <a:solidFill>
                  <a:schemeClr val="bg1"/>
                </a:solidFill>
                <a:latin typeface="Consolas" charset="0"/>
                <a:ea typeface="微软雅黑" charset="0"/>
                <a:sym typeface="+mn-ea"/>
              </a:rPr>
              <a:t>。</a:t>
            </a:r>
            <a:endParaRPr lang="zh-CN" altLang="zh-CN">
              <a:solidFill>
                <a:schemeClr val="bg1"/>
              </a:solidFill>
              <a:latin typeface="Consolas" charset="0"/>
              <a:ea typeface="微软雅黑" charset="0"/>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solidFill>
                <a:latin typeface="Consolas" charset="0"/>
                <a:ea typeface="微软雅黑" charset="0"/>
              </a:rPr>
              <a:t>随机过程、马尔可夫链</a:t>
            </a:r>
            <a:endParaRPr lang="zh-CN" altLang="en-US">
              <a:solidFill>
                <a:schemeClr val="bg1"/>
              </a:solidFill>
              <a:latin typeface="Consolas" charset="0"/>
              <a:ea typeface="微软雅黑" charset="0"/>
            </a:endParaRPr>
          </a:p>
        </p:txBody>
      </p:sp>
      <p:sp>
        <p:nvSpPr>
          <p:cNvPr id="3" name="内容占位符 2"/>
          <p:cNvSpPr>
            <a:spLocks noGrp="1"/>
          </p:cNvSpPr>
          <p:nvPr>
            <p:ph idx="1"/>
          </p:nvPr>
        </p:nvSpPr>
        <p:spPr>
          <a:xfrm>
            <a:off x="838200" y="1825625"/>
            <a:ext cx="10515600" cy="4766310"/>
          </a:xfrm>
        </p:spPr>
        <p:txBody>
          <a:bodyPr>
            <a:normAutofit/>
          </a:bodyPr>
          <a:p>
            <a:r>
              <a:rPr lang="zh-CN" altLang="zh-CN">
                <a:solidFill>
                  <a:schemeClr val="bg1"/>
                </a:solidFill>
                <a:latin typeface="Consolas" charset="0"/>
                <a:ea typeface="微软雅黑" charset="0"/>
                <a:sym typeface="+mn-ea"/>
              </a:rPr>
              <a:t>定义随机过程为一系列随机变量的序列，其中诸元素之间可能具有任意的关联。</a:t>
            </a:r>
            <a:endParaRPr lang="zh-CN" altLang="zh-CN">
              <a:solidFill>
                <a:schemeClr val="bg1"/>
              </a:solidFill>
              <a:latin typeface="Consolas" charset="0"/>
              <a:ea typeface="微软雅黑" charset="0"/>
              <a:sym typeface="+mn-ea"/>
            </a:endParaRPr>
          </a:p>
          <a:p>
            <a:r>
              <a:rPr lang="zh-CN" altLang="zh-CN">
                <a:solidFill>
                  <a:schemeClr val="bg1"/>
                </a:solidFill>
                <a:latin typeface="Consolas" charset="0"/>
                <a:ea typeface="微软雅黑" charset="0"/>
                <a:sym typeface="+mn-ea"/>
              </a:rPr>
              <a:t>称一个随机过程为马尔可夫链或者马尔可夫过程，如果一个变量的概率分布只依赖于前一个变量的取值，与更前面的变量条件独立。</a:t>
            </a:r>
            <a:endParaRPr lang="zh-CN" altLang="zh-CN">
              <a:solidFill>
                <a:schemeClr val="bg1"/>
              </a:solidFill>
              <a:latin typeface="Consolas" charset="0"/>
              <a:ea typeface="微软雅黑" charset="0"/>
              <a:sym typeface="+mn-ea"/>
            </a:endParaRPr>
          </a:p>
          <a:p>
            <a:r>
              <a:rPr lang="zh-CN" altLang="zh-CN" sz="2800">
                <a:solidFill>
                  <a:schemeClr val="bg1"/>
                </a:solidFill>
                <a:latin typeface="Consolas" charset="0"/>
                <a:ea typeface="微软雅黑" charset="0"/>
                <a:sym typeface="+mn-ea"/>
              </a:rPr>
              <a:t>进一步地，如果前一个时刻的变量取值相同，每个时刻的概率分布都一致，则称这个马尔可夫链</a:t>
            </a:r>
            <a:r>
              <a:rPr lang="zh-CN" altLang="zh-CN" sz="2800">
                <a:latin typeface="Consolas" charset="0"/>
                <a:ea typeface="微软雅黑" charset="0"/>
                <a:sym typeface="+mn-ea"/>
              </a:rPr>
              <a:t>时间不变</a:t>
            </a:r>
            <a:r>
              <a:rPr lang="zh-CN" altLang="zh-CN" sz="2800">
                <a:solidFill>
                  <a:schemeClr val="bg1"/>
                </a:solidFill>
                <a:latin typeface="Consolas" charset="0"/>
                <a:ea typeface="微软雅黑" charset="0"/>
                <a:sym typeface="+mn-ea"/>
              </a:rPr>
              <a:t>。</a:t>
            </a:r>
            <a:endParaRPr lang="zh-CN" altLang="zh-CN" sz="2800">
              <a:solidFill>
                <a:schemeClr val="bg1"/>
              </a:solidFill>
              <a:latin typeface="Consolas" charset="0"/>
              <a:ea typeface="微软雅黑" charset="0"/>
              <a:sym typeface="+mn-ea"/>
            </a:endParaRPr>
          </a:p>
          <a:p>
            <a:pPr lvl="1"/>
            <a:r>
              <a:rPr lang="zh-CN" altLang="zh-CN">
                <a:solidFill>
                  <a:schemeClr val="bg1"/>
                </a:solidFill>
                <a:latin typeface="Consolas" charset="0"/>
                <a:ea typeface="微软雅黑" charset="0"/>
                <a:sym typeface="+mn-ea"/>
              </a:rPr>
              <a:t>约定：若非特殊说明，提到马尔可夫链时都保证时间不变性。</a:t>
            </a:r>
            <a:endParaRPr lang="zh-CN" altLang="zh-CN">
              <a:solidFill>
                <a:schemeClr val="bg1"/>
              </a:solidFill>
              <a:latin typeface="Consolas" charset="0"/>
              <a:ea typeface="微软雅黑" charset="0"/>
              <a:sym typeface="+mn-ea"/>
            </a:endParaRPr>
          </a:p>
          <a:p>
            <a:r>
              <a:rPr lang="zh-CN" altLang="zh-CN" sz="2800">
                <a:solidFill>
                  <a:schemeClr val="bg1"/>
                </a:solidFill>
                <a:latin typeface="Consolas" charset="0"/>
                <a:ea typeface="微软雅黑" charset="0"/>
                <a:sym typeface="+mn-ea"/>
              </a:rPr>
              <a:t>如果</a:t>
            </a:r>
            <a:r>
              <a:rPr lang="en-US" altLang="zh-CN" sz="2800">
                <a:solidFill>
                  <a:schemeClr val="bg1"/>
                </a:solidFill>
                <a:latin typeface="Consolas" charset="0"/>
                <a:ea typeface="微软雅黑" charset="0"/>
                <a:sym typeface="+mn-ea"/>
              </a:rPr>
              <a:t>{Xi}</a:t>
            </a:r>
            <a:r>
              <a:rPr lang="zh-CN" altLang="zh-CN" sz="2800">
                <a:solidFill>
                  <a:schemeClr val="bg1"/>
                </a:solidFill>
                <a:latin typeface="Consolas" charset="0"/>
                <a:ea typeface="微软雅黑" charset="0"/>
                <a:sym typeface="+mn-ea"/>
              </a:rPr>
              <a:t>是马尔可夫链，则称</a:t>
            </a:r>
            <a:r>
              <a:rPr lang="en-US" altLang="zh-CN" sz="2800">
                <a:solidFill>
                  <a:schemeClr val="bg1"/>
                </a:solidFill>
                <a:latin typeface="Consolas" charset="0"/>
                <a:ea typeface="微软雅黑" charset="0"/>
                <a:sym typeface="+mn-ea"/>
              </a:rPr>
              <a:t>Xn</a:t>
            </a:r>
            <a:r>
              <a:rPr lang="zh-CN" altLang="zh-CN" sz="2800">
                <a:solidFill>
                  <a:schemeClr val="bg1"/>
                </a:solidFill>
                <a:latin typeface="Consolas" charset="0"/>
                <a:ea typeface="微软雅黑" charset="0"/>
                <a:sym typeface="+mn-ea"/>
              </a:rPr>
              <a:t>为</a:t>
            </a:r>
            <a:r>
              <a:rPr lang="en-US" altLang="zh-CN" sz="2800">
                <a:solidFill>
                  <a:schemeClr val="bg1"/>
                </a:solidFill>
                <a:latin typeface="Consolas" charset="0"/>
                <a:ea typeface="微软雅黑" charset="0"/>
                <a:sym typeface="+mn-ea"/>
              </a:rPr>
              <a:t>n</a:t>
            </a:r>
            <a:r>
              <a:rPr lang="zh-CN" altLang="zh-CN" sz="2800">
                <a:solidFill>
                  <a:schemeClr val="bg1"/>
                </a:solidFill>
                <a:latin typeface="Consolas" charset="0"/>
                <a:ea typeface="微软雅黑" charset="0"/>
                <a:sym typeface="+mn-ea"/>
              </a:rPr>
              <a:t>时刻的状态。看到这个名字，你们可以画个转移图或者转移矩阵感受一下。</a:t>
            </a:r>
            <a:endParaRPr lang="zh-CN" altLang="zh-CN">
              <a:solidFill>
                <a:schemeClr val="bg1"/>
              </a:solidFill>
              <a:latin typeface="Consolas" charset="0"/>
              <a:ea typeface="微软雅黑" charset="0"/>
              <a:sym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solidFill>
                <a:latin typeface="Consolas" charset="0"/>
                <a:ea typeface="微软雅黑" charset="0"/>
              </a:rPr>
              <a:t>各态历经性、平稳分布、平稳过程</a:t>
            </a:r>
            <a:endParaRPr lang="zh-CN" altLang="en-US">
              <a:solidFill>
                <a:schemeClr val="bg1"/>
              </a:solidFill>
              <a:latin typeface="Consolas" charset="0"/>
              <a:ea typeface="微软雅黑" charset="0"/>
            </a:endParaRPr>
          </a:p>
        </p:txBody>
      </p:sp>
      <p:sp>
        <p:nvSpPr>
          <p:cNvPr id="3" name="内容占位符 2"/>
          <p:cNvSpPr>
            <a:spLocks noGrp="1"/>
          </p:cNvSpPr>
          <p:nvPr>
            <p:ph idx="1"/>
          </p:nvPr>
        </p:nvSpPr>
        <p:spPr>
          <a:xfrm>
            <a:off x="838200" y="1825625"/>
            <a:ext cx="10515600" cy="4766310"/>
          </a:xfrm>
        </p:spPr>
        <p:txBody>
          <a:bodyPr>
            <a:normAutofit/>
          </a:bodyPr>
          <a:p>
            <a:r>
              <a:rPr lang="zh-CN" altLang="zh-CN">
                <a:solidFill>
                  <a:schemeClr val="bg1"/>
                </a:solidFill>
                <a:latin typeface="Consolas" charset="0"/>
                <a:ea typeface="微软雅黑" charset="0"/>
                <a:sym typeface="+mn-ea"/>
              </a:rPr>
              <a:t>对于一个马尔可夫链，如果从任意状态都能以一个正的概率转移到任意状态，称其具有</a:t>
            </a:r>
            <a:r>
              <a:rPr lang="zh-CN" altLang="zh-CN">
                <a:solidFill>
                  <a:schemeClr val="tx1"/>
                </a:solidFill>
                <a:latin typeface="Consolas" charset="0"/>
                <a:ea typeface="微软雅黑" charset="0"/>
                <a:sym typeface="+mn-ea"/>
              </a:rPr>
              <a:t>不可约性</a:t>
            </a:r>
            <a:r>
              <a:rPr lang="zh-CN" altLang="zh-CN">
                <a:solidFill>
                  <a:schemeClr val="bg1"/>
                </a:solidFill>
                <a:latin typeface="Consolas" charset="0"/>
                <a:ea typeface="微软雅黑" charset="0"/>
                <a:sym typeface="+mn-ea"/>
              </a:rPr>
              <a:t>。</a:t>
            </a:r>
            <a:endParaRPr lang="zh-CN" altLang="zh-CN">
              <a:solidFill>
                <a:schemeClr val="bg1"/>
              </a:solidFill>
              <a:latin typeface="Consolas" charset="0"/>
              <a:ea typeface="微软雅黑" charset="0"/>
              <a:sym typeface="+mn-ea"/>
            </a:endParaRPr>
          </a:p>
          <a:p>
            <a:r>
              <a:rPr lang="zh-CN" altLang="zh-CN">
                <a:solidFill>
                  <a:schemeClr val="bg1"/>
                </a:solidFill>
                <a:latin typeface="Consolas" charset="0"/>
                <a:ea typeface="微软雅黑" charset="0"/>
                <a:sym typeface="+mn-ea"/>
              </a:rPr>
              <a:t>对于一个马尔可夫链，如果对于每一个点，要么包含它的所有回路的长度的最大公约数为</a:t>
            </a:r>
            <a:r>
              <a:rPr lang="en-US" altLang="zh-CN">
                <a:solidFill>
                  <a:schemeClr val="bg1"/>
                </a:solidFill>
                <a:latin typeface="Consolas" charset="0"/>
                <a:ea typeface="微软雅黑" charset="0"/>
                <a:sym typeface="+mn-ea"/>
              </a:rPr>
              <a:t>1</a:t>
            </a:r>
            <a:r>
              <a:rPr lang="zh-CN" altLang="en-US">
                <a:solidFill>
                  <a:schemeClr val="bg1"/>
                </a:solidFill>
                <a:latin typeface="Consolas" charset="0"/>
                <a:ea typeface="微软雅黑" charset="0"/>
                <a:sym typeface="+mn-ea"/>
              </a:rPr>
              <a:t>，要么不存在包含它的回路，称其具有</a:t>
            </a:r>
            <a:r>
              <a:rPr lang="zh-CN" altLang="en-US">
                <a:solidFill>
                  <a:schemeClr val="tx1"/>
                </a:solidFill>
                <a:latin typeface="Consolas" charset="0"/>
                <a:ea typeface="微软雅黑" charset="0"/>
                <a:sym typeface="+mn-ea"/>
              </a:rPr>
              <a:t>非周期性</a:t>
            </a:r>
            <a:r>
              <a:rPr lang="zh-CN" altLang="en-US">
                <a:solidFill>
                  <a:schemeClr val="bg1"/>
                </a:solidFill>
                <a:latin typeface="Consolas" charset="0"/>
                <a:ea typeface="微软雅黑" charset="0"/>
                <a:sym typeface="+mn-ea"/>
              </a:rPr>
              <a:t>。</a:t>
            </a:r>
            <a:endParaRPr lang="zh-CN" altLang="en-US">
              <a:solidFill>
                <a:schemeClr val="bg1"/>
              </a:solidFill>
              <a:latin typeface="Consolas" charset="0"/>
              <a:ea typeface="微软雅黑" charset="0"/>
              <a:sym typeface="+mn-ea"/>
            </a:endParaRPr>
          </a:p>
          <a:p>
            <a:r>
              <a:rPr lang="zh-CN" altLang="en-US">
                <a:solidFill>
                  <a:schemeClr val="bg1"/>
                </a:solidFill>
                <a:latin typeface="Consolas" charset="0"/>
                <a:ea typeface="微软雅黑" charset="0"/>
                <a:sym typeface="+mn-ea"/>
              </a:rPr>
              <a:t>对于一个马尔可夫链，如果它具有不可约性和非周期性，称其具有</a:t>
            </a:r>
            <a:r>
              <a:rPr lang="zh-CN" altLang="en-US">
                <a:solidFill>
                  <a:schemeClr val="tx1"/>
                </a:solidFill>
                <a:latin typeface="Consolas" charset="0"/>
                <a:ea typeface="微软雅黑" charset="0"/>
                <a:sym typeface="+mn-ea"/>
              </a:rPr>
              <a:t>各态历经性</a:t>
            </a:r>
            <a:r>
              <a:rPr lang="zh-CN" altLang="en-US">
                <a:solidFill>
                  <a:schemeClr val="bg1"/>
                </a:solidFill>
                <a:latin typeface="Consolas" charset="0"/>
                <a:ea typeface="微软雅黑" charset="0"/>
                <a:sym typeface="+mn-ea"/>
              </a:rPr>
              <a:t>。</a:t>
            </a:r>
            <a:endParaRPr lang="zh-CN" altLang="en-US">
              <a:solidFill>
                <a:schemeClr val="bg1"/>
              </a:solidFill>
              <a:latin typeface="Consolas" charset="0"/>
              <a:ea typeface="微软雅黑" charset="0"/>
              <a:sym typeface="+mn-ea"/>
            </a:endParaRPr>
          </a:p>
          <a:p>
            <a:r>
              <a:rPr lang="zh-CN" altLang="en-US">
                <a:solidFill>
                  <a:schemeClr val="bg1"/>
                </a:solidFill>
                <a:latin typeface="Consolas" charset="0"/>
                <a:ea typeface="微软雅黑" charset="0"/>
                <a:sym typeface="+mn-ea"/>
              </a:rPr>
              <a:t>如果一个马尔可夫链是各态历经的，那么它存在</a:t>
            </a:r>
            <a:r>
              <a:rPr lang="zh-CN" altLang="en-US">
                <a:solidFill>
                  <a:schemeClr val="tx1"/>
                </a:solidFill>
                <a:latin typeface="Consolas" charset="0"/>
                <a:ea typeface="微软雅黑" charset="0"/>
                <a:sym typeface="+mn-ea"/>
              </a:rPr>
              <a:t>平稳分布</a:t>
            </a:r>
            <a:r>
              <a:rPr lang="zh-CN" altLang="en-US">
                <a:solidFill>
                  <a:schemeClr val="bg1"/>
                </a:solidFill>
                <a:latin typeface="Consolas" charset="0"/>
                <a:ea typeface="微软雅黑" charset="0"/>
                <a:sym typeface="+mn-ea"/>
              </a:rPr>
              <a:t>。平稳分布是一个向量，在乘上转移矩阵之后得到它本身。</a:t>
            </a:r>
            <a:endParaRPr lang="zh-CN" altLang="en-US">
              <a:solidFill>
                <a:schemeClr val="bg1"/>
              </a:solidFill>
              <a:latin typeface="Consolas" charset="0"/>
              <a:ea typeface="微软雅黑" charset="0"/>
              <a:sym typeface="+mn-ea"/>
            </a:endParaRPr>
          </a:p>
          <a:p>
            <a:r>
              <a:rPr lang="zh-CN" altLang="en-US">
                <a:solidFill>
                  <a:schemeClr val="bg1"/>
                </a:solidFill>
                <a:latin typeface="Consolas" charset="0"/>
                <a:ea typeface="微软雅黑" charset="0"/>
                <a:sym typeface="+mn-ea"/>
              </a:rPr>
              <a:t>如果一个马尔可夫链的初概率分布是平稳分布，称其具有</a:t>
            </a:r>
            <a:r>
              <a:rPr lang="zh-CN" altLang="en-US">
                <a:solidFill>
                  <a:schemeClr val="tx1"/>
                </a:solidFill>
                <a:latin typeface="Consolas" charset="0"/>
                <a:ea typeface="微软雅黑" charset="0"/>
                <a:sym typeface="+mn-ea"/>
              </a:rPr>
              <a:t>平稳性</a:t>
            </a:r>
            <a:r>
              <a:rPr lang="zh-CN" altLang="en-US">
                <a:solidFill>
                  <a:schemeClr val="bg1"/>
                </a:solidFill>
                <a:latin typeface="Consolas" charset="0"/>
                <a:ea typeface="微软雅黑" charset="0"/>
                <a:sym typeface="+mn-ea"/>
              </a:rPr>
              <a:t>。</a:t>
            </a:r>
            <a:endParaRPr lang="zh-CN" altLang="en-US">
              <a:solidFill>
                <a:schemeClr val="bg1"/>
              </a:solidFill>
              <a:latin typeface="Consolas" charset="0"/>
              <a:ea typeface="微软雅黑" charset="0"/>
              <a:sym typeface="+mn-e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solidFill>
                <a:latin typeface="Consolas" charset="0"/>
                <a:ea typeface="微软雅黑" charset="0"/>
              </a:rPr>
              <a:t>熵率、</a:t>
            </a:r>
            <a:r>
              <a:rPr lang="en-US" altLang="zh-CN">
                <a:solidFill>
                  <a:schemeClr val="bg1"/>
                </a:solidFill>
                <a:latin typeface="Consolas" charset="0"/>
                <a:ea typeface="微软雅黑" charset="0"/>
              </a:rPr>
              <a:t>AEP</a:t>
            </a:r>
            <a:r>
              <a:rPr lang="zh-CN" altLang="en-US">
                <a:solidFill>
                  <a:schemeClr val="bg1"/>
                </a:solidFill>
                <a:latin typeface="Consolas" charset="0"/>
                <a:ea typeface="微软雅黑" charset="0"/>
              </a:rPr>
              <a:t>的扩展</a:t>
            </a:r>
            <a:endParaRPr lang="zh-CN" altLang="en-US">
              <a:solidFill>
                <a:schemeClr val="bg1"/>
              </a:solidFill>
              <a:latin typeface="Consolas" charset="0"/>
              <a:ea typeface="微软雅黑" charset="0"/>
            </a:endParaRPr>
          </a:p>
        </p:txBody>
      </p:sp>
      <p:sp>
        <p:nvSpPr>
          <p:cNvPr id="3" name="内容占位符 2"/>
          <p:cNvSpPr>
            <a:spLocks noGrp="1"/>
          </p:cNvSpPr>
          <p:nvPr>
            <p:ph idx="1"/>
          </p:nvPr>
        </p:nvSpPr>
        <p:spPr>
          <a:xfrm>
            <a:off x="838200" y="1825625"/>
            <a:ext cx="10515600" cy="4766310"/>
          </a:xfrm>
        </p:spPr>
        <p:txBody>
          <a:bodyPr>
            <a:normAutofit/>
          </a:bodyPr>
          <a:p>
            <a:r>
              <a:rPr lang="zh-CN" altLang="en-US">
                <a:solidFill>
                  <a:schemeClr val="bg1"/>
                </a:solidFill>
                <a:latin typeface="Consolas" charset="0"/>
                <a:ea typeface="微软雅黑" charset="0"/>
                <a:sym typeface="+mn-ea"/>
              </a:rPr>
              <a:t>定义熵率为以下极限，如果存在：</a:t>
            </a:r>
            <a:endParaRPr lang="zh-CN" altLang="en-US">
              <a:solidFill>
                <a:schemeClr val="bg1"/>
              </a:solidFill>
              <a:latin typeface="Consolas" charset="0"/>
              <a:ea typeface="微软雅黑" charset="0"/>
              <a:sym typeface="+mn-ea"/>
            </a:endParaRPr>
          </a:p>
          <a:p>
            <a:r>
              <a:rPr lang="zh-CN" altLang="zh-CN">
                <a:solidFill>
                  <a:schemeClr val="bg1"/>
                </a:solidFill>
                <a:latin typeface="Consolas" charset="0"/>
                <a:ea typeface="微软雅黑" charset="0"/>
                <a:sym typeface="+mn-ea"/>
              </a:rPr>
              <a:t>熵率描述了</a:t>
            </a:r>
            <a:r>
              <a:rPr lang="en-US" altLang="zh-CN">
                <a:solidFill>
                  <a:schemeClr val="tx1"/>
                </a:solidFill>
                <a:latin typeface="Consolas" charset="0"/>
                <a:ea typeface="微软雅黑" charset="0"/>
                <a:sym typeface="+mn-ea"/>
              </a:rPr>
              <a:t>n</a:t>
            </a:r>
            <a:r>
              <a:rPr lang="zh-CN" altLang="zh-CN">
                <a:solidFill>
                  <a:schemeClr val="tx1"/>
                </a:solidFill>
                <a:latin typeface="Consolas" charset="0"/>
                <a:ea typeface="微软雅黑" charset="0"/>
                <a:sym typeface="+mn-ea"/>
              </a:rPr>
              <a:t>充分大</a:t>
            </a:r>
            <a:r>
              <a:rPr lang="zh-CN" altLang="zh-CN">
                <a:solidFill>
                  <a:schemeClr val="bg1"/>
                </a:solidFill>
                <a:latin typeface="Consolas" charset="0"/>
                <a:ea typeface="微软雅黑" charset="0"/>
                <a:sym typeface="+mn-ea"/>
              </a:rPr>
              <a:t>情况下的每字符熵，扮演了</a:t>
            </a:r>
            <a:r>
              <a:rPr lang="zh-CN" altLang="en-US">
                <a:solidFill>
                  <a:schemeClr val="bg1"/>
                </a:solidFill>
                <a:latin typeface="Consolas" charset="0"/>
                <a:ea typeface="微软雅黑" charset="0"/>
                <a:sym typeface="+mn-ea"/>
              </a:rPr>
              <a:t>独立同分布的</a:t>
            </a:r>
            <a:r>
              <a:rPr lang="en-US" altLang="zh-CN">
                <a:solidFill>
                  <a:schemeClr val="bg1"/>
                </a:solidFill>
                <a:latin typeface="Consolas" charset="0"/>
                <a:ea typeface="微软雅黑" charset="0"/>
                <a:sym typeface="+mn-ea"/>
              </a:rPr>
              <a:t>AEP</a:t>
            </a:r>
            <a:r>
              <a:rPr lang="zh-CN" altLang="zh-CN">
                <a:solidFill>
                  <a:schemeClr val="bg1"/>
                </a:solidFill>
                <a:latin typeface="Consolas" charset="0"/>
                <a:ea typeface="微软雅黑" charset="0"/>
                <a:sym typeface="+mn-ea"/>
              </a:rPr>
              <a:t>定理</a:t>
            </a:r>
            <a:r>
              <a:rPr lang="zh-CN" altLang="en-US">
                <a:solidFill>
                  <a:schemeClr val="bg1"/>
                </a:solidFill>
                <a:latin typeface="Consolas" charset="0"/>
                <a:ea typeface="微软雅黑" charset="0"/>
                <a:sym typeface="+mn-ea"/>
              </a:rPr>
              <a:t>中的</a:t>
            </a:r>
            <a:r>
              <a:rPr lang="en-US" altLang="zh-CN">
                <a:solidFill>
                  <a:schemeClr val="bg1"/>
                </a:solidFill>
                <a:latin typeface="Consolas" charset="0"/>
                <a:ea typeface="微软雅黑" charset="0"/>
                <a:sym typeface="+mn-ea"/>
              </a:rPr>
              <a:t>H(X)</a:t>
            </a:r>
            <a:r>
              <a:rPr lang="zh-CN" altLang="zh-CN">
                <a:solidFill>
                  <a:schemeClr val="bg1"/>
                </a:solidFill>
                <a:latin typeface="Consolas" charset="0"/>
                <a:ea typeface="微软雅黑" charset="0"/>
                <a:sym typeface="+mn-ea"/>
              </a:rPr>
              <a:t>的角色。</a:t>
            </a:r>
            <a:endParaRPr lang="zh-CN" altLang="zh-CN">
              <a:solidFill>
                <a:schemeClr val="bg1"/>
              </a:solidFill>
              <a:latin typeface="Consolas" charset="0"/>
              <a:ea typeface="微软雅黑" charset="0"/>
              <a:sym typeface="+mn-ea"/>
            </a:endParaRPr>
          </a:p>
          <a:p>
            <a:r>
              <a:rPr lang="zh-CN" altLang="en-US">
                <a:solidFill>
                  <a:schemeClr val="bg1"/>
                </a:solidFill>
                <a:latin typeface="Consolas" charset="0"/>
                <a:ea typeface="微软雅黑" charset="0"/>
                <a:sym typeface="+mn-ea"/>
              </a:rPr>
              <a:t>有</a:t>
            </a:r>
            <a:r>
              <a:rPr lang="en-US" altLang="zh-CN">
                <a:solidFill>
                  <a:schemeClr val="bg1"/>
                </a:solidFill>
                <a:latin typeface="Consolas" charset="0"/>
                <a:ea typeface="微软雅黑" charset="0"/>
                <a:sym typeface="+mn-ea"/>
              </a:rPr>
              <a:t>Shannon-McMillan-Breiman</a:t>
            </a:r>
            <a:r>
              <a:rPr lang="zh-CN" altLang="zh-CN">
                <a:solidFill>
                  <a:schemeClr val="bg1"/>
                </a:solidFill>
                <a:latin typeface="Consolas" charset="0"/>
                <a:ea typeface="微软雅黑" charset="0"/>
                <a:sym typeface="+mn-ea"/>
              </a:rPr>
              <a:t>定理（</a:t>
            </a:r>
            <a:r>
              <a:rPr lang="en-US" altLang="zh-CN">
                <a:solidFill>
                  <a:schemeClr val="bg1"/>
                </a:solidFill>
                <a:latin typeface="Consolas" charset="0"/>
                <a:ea typeface="微软雅黑" charset="0"/>
                <a:sym typeface="+mn-ea"/>
              </a:rPr>
              <a:t>“</a:t>
            </a:r>
            <a:r>
              <a:rPr lang="zh-CN" altLang="en-US">
                <a:solidFill>
                  <a:schemeClr val="bg1"/>
                </a:solidFill>
                <a:latin typeface="Consolas" charset="0"/>
                <a:ea typeface="微软雅黑" charset="0"/>
                <a:sym typeface="+mn-ea"/>
              </a:rPr>
              <a:t>广义</a:t>
            </a:r>
            <a:r>
              <a:rPr lang="en-US" altLang="zh-CN">
                <a:solidFill>
                  <a:schemeClr val="bg1"/>
                </a:solidFill>
                <a:latin typeface="Consolas" charset="0"/>
                <a:ea typeface="微软雅黑" charset="0"/>
                <a:sym typeface="+mn-ea"/>
              </a:rPr>
              <a:t>AEP”</a:t>
            </a:r>
            <a:r>
              <a:rPr lang="zh-CN" altLang="zh-CN">
                <a:solidFill>
                  <a:schemeClr val="bg1"/>
                </a:solidFill>
                <a:latin typeface="Consolas" charset="0"/>
                <a:ea typeface="微软雅黑" charset="0"/>
                <a:sym typeface="+mn-ea"/>
              </a:rPr>
              <a:t>）：</a:t>
            </a:r>
            <a:endParaRPr lang="zh-CN" altLang="zh-CN">
              <a:solidFill>
                <a:schemeClr val="bg1"/>
              </a:solidFill>
              <a:latin typeface="Consolas" charset="0"/>
              <a:ea typeface="微软雅黑" charset="0"/>
              <a:sym typeface="+mn-ea"/>
            </a:endParaRPr>
          </a:p>
          <a:p>
            <a:pPr lvl="1"/>
            <a:r>
              <a:rPr lang="zh-CN" altLang="zh-CN">
                <a:solidFill>
                  <a:schemeClr val="bg1"/>
                </a:solidFill>
                <a:latin typeface="Consolas" charset="0"/>
                <a:ea typeface="微软雅黑" charset="0"/>
                <a:sym typeface="+mn-ea"/>
              </a:rPr>
              <a:t>对于有限平稳马尔可夫链，                             。</a:t>
            </a:r>
            <a:endParaRPr lang="zh-CN" altLang="zh-CN">
              <a:solidFill>
                <a:schemeClr val="bg1"/>
              </a:solidFill>
              <a:latin typeface="Consolas" charset="0"/>
              <a:ea typeface="微软雅黑" charset="0"/>
              <a:sym typeface="+mn-ea"/>
            </a:endParaRPr>
          </a:p>
          <a:p>
            <a:pPr lvl="1"/>
            <a:r>
              <a:rPr lang="zh-CN" altLang="zh-CN">
                <a:solidFill>
                  <a:schemeClr val="bg1"/>
                </a:solidFill>
                <a:latin typeface="Consolas" charset="0"/>
                <a:ea typeface="微软雅黑" charset="0"/>
                <a:sym typeface="+mn-ea"/>
              </a:rPr>
              <a:t>证明略去，参见原书</a:t>
            </a:r>
            <a:r>
              <a:rPr lang="en-US" altLang="zh-CN">
                <a:solidFill>
                  <a:schemeClr val="bg1"/>
                </a:solidFill>
                <a:latin typeface="Consolas" charset="0"/>
                <a:ea typeface="微软雅黑" charset="0"/>
                <a:sym typeface="+mn-ea"/>
              </a:rPr>
              <a:t>16.8</a:t>
            </a:r>
            <a:r>
              <a:rPr lang="zh-CN" altLang="zh-CN">
                <a:solidFill>
                  <a:schemeClr val="bg1"/>
                </a:solidFill>
                <a:latin typeface="Consolas" charset="0"/>
                <a:ea typeface="微软雅黑" charset="0"/>
                <a:sym typeface="+mn-ea"/>
              </a:rPr>
              <a:t>节。</a:t>
            </a:r>
            <a:endParaRPr lang="zh-CN" altLang="zh-CN">
              <a:solidFill>
                <a:schemeClr val="bg1"/>
              </a:solidFill>
              <a:latin typeface="Consolas" charset="0"/>
              <a:ea typeface="微软雅黑" charset="0"/>
              <a:sym typeface="+mn-ea"/>
            </a:endParaRPr>
          </a:p>
          <a:p>
            <a:pPr lvl="0"/>
            <a:r>
              <a:rPr lang="zh-CN" altLang="zh-CN">
                <a:solidFill>
                  <a:schemeClr val="bg1"/>
                </a:solidFill>
                <a:latin typeface="Consolas" charset="0"/>
                <a:ea typeface="微软雅黑" charset="0"/>
                <a:sym typeface="+mn-ea"/>
              </a:rPr>
              <a:t>根据广义</a:t>
            </a:r>
            <a:r>
              <a:rPr lang="en-US" altLang="zh-CN">
                <a:solidFill>
                  <a:schemeClr val="bg1"/>
                </a:solidFill>
                <a:latin typeface="Consolas" charset="0"/>
                <a:ea typeface="微软雅黑" charset="0"/>
                <a:sym typeface="+mn-ea"/>
              </a:rPr>
              <a:t>AEP</a:t>
            </a:r>
            <a:r>
              <a:rPr lang="zh-CN" altLang="zh-CN">
                <a:solidFill>
                  <a:schemeClr val="bg1"/>
                </a:solidFill>
                <a:latin typeface="Consolas" charset="0"/>
                <a:ea typeface="微软雅黑" charset="0"/>
                <a:sym typeface="+mn-ea"/>
              </a:rPr>
              <a:t>，可以把</a:t>
            </a:r>
            <a:r>
              <a:rPr lang="en-US" altLang="zh-CN">
                <a:solidFill>
                  <a:schemeClr val="bg1"/>
                </a:solidFill>
                <a:latin typeface="Consolas" charset="0"/>
                <a:ea typeface="微软雅黑" charset="0"/>
                <a:sym typeface="+mn-ea"/>
              </a:rPr>
              <a:t>AEP</a:t>
            </a:r>
            <a:r>
              <a:rPr lang="zh-CN" altLang="en-US">
                <a:solidFill>
                  <a:schemeClr val="bg1"/>
                </a:solidFill>
                <a:latin typeface="Consolas" charset="0"/>
                <a:ea typeface="微软雅黑" charset="0"/>
                <a:sym typeface="+mn-ea"/>
              </a:rPr>
              <a:t>那个时候讲的话重新讲一遍：</a:t>
            </a:r>
            <a:endParaRPr lang="zh-CN" altLang="en-US">
              <a:solidFill>
                <a:schemeClr val="bg1"/>
              </a:solidFill>
              <a:latin typeface="Consolas" charset="0"/>
              <a:ea typeface="微软雅黑" charset="0"/>
              <a:sym typeface="+mn-ea"/>
            </a:endParaRPr>
          </a:p>
          <a:p>
            <a:pPr lvl="1"/>
            <a:r>
              <a:rPr lang="zh-CN" altLang="zh-CN">
                <a:latin typeface="Consolas" charset="0"/>
                <a:ea typeface="微软雅黑" charset="0"/>
                <a:sym typeface="+mn-ea"/>
              </a:rPr>
              <a:t>对于有限平稳马尔可夫链</a:t>
            </a:r>
            <a:r>
              <a:rPr lang="zh-CN" altLang="en-US">
                <a:latin typeface="Consolas" charset="0"/>
                <a:ea typeface="微软雅黑" charset="0"/>
                <a:sym typeface="+mn-ea"/>
              </a:rPr>
              <a:t>，</a:t>
            </a:r>
            <a:r>
              <a:rPr lang="zh-CN" altLang="zh-CN">
                <a:latin typeface="Consolas" charset="0"/>
                <a:ea typeface="微软雅黑" charset="0"/>
                <a:sym typeface="+mn-ea"/>
              </a:rPr>
              <a:t>无损数据压缩的极限恰好是</a:t>
            </a:r>
            <a:r>
              <a:rPr lang="en-US" altLang="zh-CN">
                <a:latin typeface="Consolas" charset="0"/>
                <a:ea typeface="微软雅黑" charset="0"/>
                <a:sym typeface="+mn-ea"/>
              </a:rPr>
              <a:t>H(</a:t>
            </a:r>
            <a:r>
              <a:rPr lang="zh-CN" altLang="en-US">
                <a:latin typeface="Consolas" charset="0"/>
                <a:ea typeface="微软雅黑" charset="0"/>
                <a:sym typeface="+mn-ea"/>
              </a:rPr>
              <a:t>χ</a:t>
            </a:r>
            <a:r>
              <a:rPr lang="en-US" altLang="zh-CN">
                <a:latin typeface="Consolas" charset="0"/>
                <a:ea typeface="微软雅黑" charset="0"/>
                <a:sym typeface="+mn-ea"/>
              </a:rPr>
              <a:t>)bit</a:t>
            </a:r>
            <a:r>
              <a:rPr lang="zh-CN" altLang="zh-CN">
                <a:latin typeface="Consolas" charset="0"/>
                <a:ea typeface="微软雅黑" charset="0"/>
                <a:sym typeface="+mn-ea"/>
              </a:rPr>
              <a:t>每元素</a:t>
            </a:r>
            <a:endParaRPr lang="zh-CN" altLang="zh-CN">
              <a:latin typeface="Consolas" charset="0"/>
              <a:ea typeface="微软雅黑" charset="0"/>
              <a:sym typeface="+mn-ea"/>
            </a:endParaRPr>
          </a:p>
          <a:p>
            <a:pPr lvl="1"/>
            <a:r>
              <a:rPr lang="zh-CN" altLang="zh-CN">
                <a:solidFill>
                  <a:schemeClr val="bg1"/>
                </a:solidFill>
                <a:latin typeface="Consolas" charset="0"/>
                <a:ea typeface="微软雅黑" charset="0"/>
                <a:sym typeface="+mn-ea"/>
              </a:rPr>
              <a:t>此外，由于各态历经马尔可夫链最终都会趋向平稳分布，而上面的描述又是渐进的，上面这句话中的平稳性也就可以削弱成各态历经性。</a:t>
            </a:r>
            <a:endParaRPr lang="zh-CN" altLang="zh-CN">
              <a:solidFill>
                <a:schemeClr val="bg1"/>
              </a:solidFill>
              <a:latin typeface="Consolas" charset="0"/>
              <a:ea typeface="微软雅黑" charset="0"/>
              <a:sym typeface="+mn-ea"/>
            </a:endParaRPr>
          </a:p>
          <a:p>
            <a:pPr lvl="0"/>
            <a:endParaRPr lang="zh-CN" altLang="en-US">
              <a:solidFill>
                <a:schemeClr val="bg1"/>
              </a:solidFill>
              <a:latin typeface="Consolas" charset="0"/>
              <a:ea typeface="微软雅黑" charset="0"/>
              <a:sym typeface="+mn-ea"/>
            </a:endParaRPr>
          </a:p>
        </p:txBody>
      </p:sp>
      <p:graphicFrame>
        <p:nvGraphicFramePr>
          <p:cNvPr id="4" name="对象 3">
            <a:hlinkClick r:id="" action="ppaction://ole?verb="/>
          </p:cNvPr>
          <p:cNvGraphicFramePr>
            <a:graphicFrameLocks noChangeAspect="1"/>
          </p:cNvGraphicFramePr>
          <p:nvPr/>
        </p:nvGraphicFramePr>
        <p:xfrm>
          <a:off x="6459855" y="1689735"/>
          <a:ext cx="3460115" cy="683260"/>
        </p:xfrm>
        <a:graphic>
          <a:graphicData uri="http://schemas.openxmlformats.org/presentationml/2006/ole">
            <mc:AlternateContent xmlns:mc="http://schemas.openxmlformats.org/markup-compatibility/2006">
              <mc:Choice xmlns:v="urn:schemas-microsoft-com:vml" Requires="v">
                <p:oleObj spid="_x0000_s7169" name="" r:id="rId1" imgW="1993900" imgH="393700" progId="Equation.KSEE3">
                  <p:embed/>
                </p:oleObj>
              </mc:Choice>
              <mc:Fallback>
                <p:oleObj name="" r:id="rId1" imgW="1993900" imgH="393700" progId="Equation.KSEE3">
                  <p:embed/>
                  <p:pic>
                    <p:nvPicPr>
                      <p:cNvPr id="0" name="图片 7168"/>
                      <p:cNvPicPr/>
                      <p:nvPr/>
                    </p:nvPicPr>
                    <p:blipFill>
                      <a:blip r:embed="rId2"/>
                      <a:stretch>
                        <a:fillRect/>
                      </a:stretch>
                    </p:blipFill>
                    <p:spPr>
                      <a:xfrm>
                        <a:off x="6459855" y="1689735"/>
                        <a:ext cx="3460115" cy="68326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5205095" y="3531870"/>
          <a:ext cx="4890135" cy="750570"/>
        </p:xfrm>
        <a:graphic>
          <a:graphicData uri="http://schemas.openxmlformats.org/presentationml/2006/ole">
            <mc:AlternateContent xmlns:mc="http://schemas.openxmlformats.org/markup-compatibility/2006">
              <mc:Choice xmlns:v="urn:schemas-microsoft-com:vml" Requires="v">
                <p:oleObj spid="_x0000_s3073" name="" r:id="rId3" imgW="2565400" imgH="393700" progId="Equation.KSEE3">
                  <p:embed/>
                </p:oleObj>
              </mc:Choice>
              <mc:Fallback>
                <p:oleObj name="" r:id="rId3" imgW="2565400" imgH="393700" progId="Equation.KSEE3">
                  <p:embed/>
                  <p:pic>
                    <p:nvPicPr>
                      <p:cNvPr id="0" name="图片 3072"/>
                      <p:cNvPicPr/>
                      <p:nvPr/>
                    </p:nvPicPr>
                    <p:blipFill>
                      <a:blip r:embed="rId4"/>
                      <a:stretch>
                        <a:fillRect/>
                      </a:stretch>
                    </p:blipFill>
                    <p:spPr>
                      <a:xfrm>
                        <a:off x="5205095" y="3531870"/>
                        <a:ext cx="4890135" cy="750570"/>
                      </a:xfrm>
                      <a:prstGeom prst="rect">
                        <a:avLst/>
                      </a:prstGeom>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solidFill>
                <a:latin typeface="Consolas" charset="0"/>
                <a:ea typeface="微软雅黑" charset="0"/>
              </a:rPr>
              <a:t>扩展到高阶马尔可夫过程</a:t>
            </a:r>
            <a:endParaRPr lang="zh-CN" altLang="en-US">
              <a:solidFill>
                <a:schemeClr val="bg1"/>
              </a:solidFill>
              <a:latin typeface="Consolas" charset="0"/>
              <a:ea typeface="微软雅黑" charset="0"/>
            </a:endParaRPr>
          </a:p>
        </p:txBody>
      </p:sp>
      <p:sp>
        <p:nvSpPr>
          <p:cNvPr id="3" name="内容占位符 2"/>
          <p:cNvSpPr>
            <a:spLocks noGrp="1"/>
          </p:cNvSpPr>
          <p:nvPr>
            <p:ph idx="1"/>
          </p:nvPr>
        </p:nvSpPr>
        <p:spPr>
          <a:xfrm>
            <a:off x="838200" y="1825625"/>
            <a:ext cx="10515600" cy="4766310"/>
          </a:xfrm>
        </p:spPr>
        <p:txBody>
          <a:bodyPr>
            <a:normAutofit/>
          </a:bodyPr>
          <a:p>
            <a:r>
              <a:rPr lang="zh-CN" altLang="zh-CN">
                <a:solidFill>
                  <a:schemeClr val="bg1"/>
                </a:solidFill>
                <a:latin typeface="Consolas" charset="0"/>
                <a:ea typeface="微软雅黑" charset="0"/>
                <a:sym typeface="+mn-ea"/>
              </a:rPr>
              <a:t>根据广义</a:t>
            </a:r>
            <a:r>
              <a:rPr lang="en-US" altLang="zh-CN">
                <a:solidFill>
                  <a:schemeClr val="bg1"/>
                </a:solidFill>
                <a:latin typeface="Consolas" charset="0"/>
                <a:ea typeface="微软雅黑" charset="0"/>
                <a:sym typeface="+mn-ea"/>
              </a:rPr>
              <a:t>AEP</a:t>
            </a:r>
            <a:r>
              <a:rPr lang="zh-CN" altLang="zh-CN">
                <a:solidFill>
                  <a:schemeClr val="bg1"/>
                </a:solidFill>
                <a:latin typeface="Consolas" charset="0"/>
                <a:ea typeface="微软雅黑" charset="0"/>
                <a:sym typeface="+mn-ea"/>
              </a:rPr>
              <a:t>，我们说明了由</a:t>
            </a:r>
            <a:r>
              <a:rPr lang="en-US" altLang="zh-CN">
                <a:solidFill>
                  <a:schemeClr val="bg1"/>
                </a:solidFill>
                <a:latin typeface="Consolas" charset="0"/>
                <a:ea typeface="微软雅黑" charset="0"/>
                <a:sym typeface="+mn-ea"/>
              </a:rPr>
              <a:t>AEP</a:t>
            </a:r>
            <a:r>
              <a:rPr lang="zh-CN" altLang="en-US">
                <a:solidFill>
                  <a:schemeClr val="bg1"/>
                </a:solidFill>
                <a:latin typeface="Consolas" charset="0"/>
                <a:ea typeface="微软雅黑" charset="0"/>
                <a:sym typeface="+mn-ea"/>
              </a:rPr>
              <a:t>得到的结论可以直接套用在有限各态历经马尔可夫过程上</a:t>
            </a:r>
            <a:r>
              <a:rPr lang="zh-CN" altLang="zh-CN">
                <a:solidFill>
                  <a:schemeClr val="bg1"/>
                </a:solidFill>
                <a:latin typeface="Consolas" charset="0"/>
                <a:ea typeface="微软雅黑" charset="0"/>
                <a:sym typeface="+mn-ea"/>
              </a:rPr>
              <a:t>。</a:t>
            </a:r>
            <a:endParaRPr lang="zh-CN" altLang="zh-CN">
              <a:solidFill>
                <a:schemeClr val="bg1"/>
              </a:solidFill>
              <a:latin typeface="Consolas" charset="0"/>
              <a:ea typeface="微软雅黑" charset="0"/>
              <a:sym typeface="+mn-ea"/>
            </a:endParaRPr>
          </a:p>
          <a:p>
            <a:r>
              <a:rPr lang="zh-CN" altLang="zh-CN">
                <a:solidFill>
                  <a:schemeClr val="bg1"/>
                </a:solidFill>
                <a:latin typeface="Consolas" charset="0"/>
                <a:ea typeface="微软雅黑" charset="0"/>
                <a:sym typeface="+mn-ea"/>
              </a:rPr>
              <a:t>实际上，我们还可以将其扩展到任意有限高阶的有限各态历经马尔可夫过程中。考虑一个有</a:t>
            </a:r>
            <a:r>
              <a:rPr lang="en-US" altLang="zh-CN">
                <a:solidFill>
                  <a:schemeClr val="bg1"/>
                </a:solidFill>
                <a:latin typeface="Consolas" charset="0"/>
                <a:ea typeface="微软雅黑" charset="0"/>
                <a:sym typeface="+mn-ea"/>
              </a:rPr>
              <a:t>n</a:t>
            </a:r>
            <a:r>
              <a:rPr lang="zh-CN" altLang="zh-CN">
                <a:solidFill>
                  <a:schemeClr val="bg1"/>
                </a:solidFill>
                <a:latin typeface="Consolas" charset="0"/>
                <a:ea typeface="微软雅黑" charset="0"/>
                <a:sym typeface="+mn-ea"/>
              </a:rPr>
              <a:t>个状态的</a:t>
            </a:r>
            <a:r>
              <a:rPr lang="en-US" altLang="zh-CN">
                <a:solidFill>
                  <a:schemeClr val="bg1"/>
                </a:solidFill>
                <a:latin typeface="Consolas" charset="0"/>
                <a:ea typeface="微软雅黑" charset="0"/>
                <a:sym typeface="+mn-ea"/>
              </a:rPr>
              <a:t>k</a:t>
            </a:r>
            <a:r>
              <a:rPr lang="zh-CN" altLang="zh-CN">
                <a:solidFill>
                  <a:schemeClr val="bg1"/>
                </a:solidFill>
                <a:latin typeface="Consolas" charset="0"/>
                <a:ea typeface="微软雅黑" charset="0"/>
                <a:sym typeface="+mn-ea"/>
              </a:rPr>
              <a:t>阶各态历经马尔可夫过程，我们发现它等价于一个有</a:t>
            </a:r>
            <a:r>
              <a:rPr lang="en-US" altLang="zh-CN">
                <a:solidFill>
                  <a:schemeClr val="bg1"/>
                </a:solidFill>
                <a:latin typeface="Consolas" charset="0"/>
                <a:ea typeface="微软雅黑" charset="0"/>
                <a:sym typeface="+mn-ea"/>
              </a:rPr>
              <a:t>n^k</a:t>
            </a:r>
            <a:r>
              <a:rPr lang="zh-CN" altLang="zh-CN">
                <a:solidFill>
                  <a:schemeClr val="bg1"/>
                </a:solidFill>
                <a:latin typeface="Consolas" charset="0"/>
                <a:ea typeface="微软雅黑" charset="0"/>
                <a:sym typeface="+mn-ea"/>
              </a:rPr>
              <a:t>个状态的一阶各态历经马尔可夫过程。</a:t>
            </a:r>
            <a:endParaRPr lang="zh-CN" altLang="zh-CN">
              <a:solidFill>
                <a:schemeClr val="bg1"/>
              </a:solidFill>
              <a:latin typeface="Consolas" charset="0"/>
              <a:ea typeface="微软雅黑" charset="0"/>
              <a:sym typeface="+mn-ea"/>
            </a:endParaRPr>
          </a:p>
          <a:p>
            <a:r>
              <a:rPr lang="zh-CN" altLang="zh-CN">
                <a:solidFill>
                  <a:schemeClr val="bg1"/>
                </a:solidFill>
                <a:latin typeface="Consolas" charset="0"/>
                <a:ea typeface="微软雅黑" charset="0"/>
                <a:sym typeface="+mn-ea"/>
              </a:rPr>
              <a:t>于是，任意高阶的各态历经马尔可夫过程（这离随机过程的距离又近了一步）也是可以用熵来进行分析的。</a:t>
            </a:r>
            <a:endParaRPr lang="en-US" altLang="zh-CN">
              <a:solidFill>
                <a:schemeClr val="bg1"/>
              </a:solidFill>
              <a:latin typeface="Consolas" charset="0"/>
              <a:ea typeface="微软雅黑" charset="0"/>
              <a:sym typeface="+mn-ea"/>
            </a:endParaRPr>
          </a:p>
          <a:p>
            <a:pPr lvl="0"/>
            <a:endParaRPr lang="zh-CN" altLang="en-US">
              <a:solidFill>
                <a:schemeClr val="bg1"/>
              </a:solidFill>
              <a:latin typeface="Consolas" charset="0"/>
              <a:ea typeface="微软雅黑" charset="0"/>
              <a:sym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solidFill>
                <a:latin typeface="Consolas" charset="0"/>
                <a:ea typeface="微软雅黑" charset="0"/>
              </a:rPr>
              <a:t>小结</a:t>
            </a:r>
            <a:endParaRPr lang="zh-CN" altLang="en-US">
              <a:solidFill>
                <a:schemeClr val="bg1"/>
              </a:solidFill>
              <a:latin typeface="Consolas" charset="0"/>
              <a:ea typeface="微软雅黑" charset="0"/>
            </a:endParaRPr>
          </a:p>
        </p:txBody>
      </p:sp>
      <p:sp>
        <p:nvSpPr>
          <p:cNvPr id="3" name="内容占位符 2"/>
          <p:cNvSpPr>
            <a:spLocks noGrp="1"/>
          </p:cNvSpPr>
          <p:nvPr>
            <p:ph idx="1"/>
          </p:nvPr>
        </p:nvSpPr>
        <p:spPr>
          <a:xfrm>
            <a:off x="838200" y="1825625"/>
            <a:ext cx="10515600" cy="4766310"/>
          </a:xfrm>
        </p:spPr>
        <p:txBody>
          <a:bodyPr>
            <a:normAutofit/>
          </a:bodyPr>
          <a:p>
            <a:r>
              <a:rPr lang="zh-CN" altLang="en-US">
                <a:solidFill>
                  <a:schemeClr val="bg1"/>
                </a:solidFill>
                <a:latin typeface="Consolas" charset="0"/>
                <a:ea typeface="微软雅黑" charset="0"/>
                <a:sym typeface="+mn-ea"/>
              </a:rPr>
              <a:t>在引入了数据处理不等式后，我们说明了无损数据压缩的输出应当具有完整的源数据的信息。</a:t>
            </a:r>
            <a:endParaRPr lang="zh-CN" altLang="en-US">
              <a:solidFill>
                <a:schemeClr val="bg1"/>
              </a:solidFill>
              <a:latin typeface="Consolas" charset="0"/>
              <a:ea typeface="微软雅黑" charset="0"/>
              <a:sym typeface="+mn-ea"/>
            </a:endParaRPr>
          </a:p>
          <a:p>
            <a:r>
              <a:rPr lang="zh-CN" altLang="en-US">
                <a:solidFill>
                  <a:schemeClr val="bg1"/>
                </a:solidFill>
                <a:latin typeface="Consolas" charset="0"/>
                <a:ea typeface="微软雅黑" charset="0"/>
                <a:sym typeface="+mn-ea"/>
              </a:rPr>
              <a:t>通过</a:t>
            </a:r>
            <a:r>
              <a:rPr lang="en-US" altLang="zh-CN">
                <a:solidFill>
                  <a:schemeClr val="bg1"/>
                </a:solidFill>
                <a:latin typeface="Consolas" charset="0"/>
                <a:ea typeface="微软雅黑" charset="0"/>
                <a:sym typeface="+mn-ea"/>
              </a:rPr>
              <a:t>i.i.d</a:t>
            </a:r>
            <a:r>
              <a:rPr lang="zh-CN" altLang="en-US">
                <a:solidFill>
                  <a:schemeClr val="bg1"/>
                </a:solidFill>
                <a:latin typeface="Consolas" charset="0"/>
                <a:ea typeface="微软雅黑" charset="0"/>
                <a:sym typeface="+mn-ea"/>
              </a:rPr>
              <a:t>序列</a:t>
            </a:r>
            <a:r>
              <a:rPr lang="zh-CN" altLang="zh-CN">
                <a:solidFill>
                  <a:schemeClr val="bg1"/>
                </a:solidFill>
                <a:latin typeface="Consolas" charset="0"/>
                <a:ea typeface="微软雅黑" charset="0"/>
                <a:sym typeface="+mn-ea"/>
              </a:rPr>
              <a:t>的</a:t>
            </a:r>
            <a:r>
              <a:rPr lang="en-US" altLang="zh-CN">
                <a:solidFill>
                  <a:schemeClr val="bg1"/>
                </a:solidFill>
                <a:latin typeface="Consolas" charset="0"/>
                <a:ea typeface="微软雅黑" charset="0"/>
                <a:sym typeface="+mn-ea"/>
              </a:rPr>
              <a:t>AEP</a:t>
            </a:r>
            <a:r>
              <a:rPr lang="zh-CN" altLang="en-US">
                <a:solidFill>
                  <a:schemeClr val="bg1"/>
                </a:solidFill>
                <a:latin typeface="Consolas" charset="0"/>
                <a:ea typeface="微软雅黑" charset="0"/>
                <a:sym typeface="+mn-ea"/>
              </a:rPr>
              <a:t>定理，说明了</a:t>
            </a:r>
            <a:r>
              <a:rPr lang="en-US" altLang="zh-CN">
                <a:solidFill>
                  <a:schemeClr val="bg1"/>
                </a:solidFill>
                <a:latin typeface="Consolas" charset="0"/>
                <a:ea typeface="微软雅黑" charset="0"/>
                <a:sym typeface="+mn-ea"/>
              </a:rPr>
              <a:t>i.i.d</a:t>
            </a:r>
            <a:r>
              <a:rPr lang="zh-CN" altLang="zh-CN">
                <a:solidFill>
                  <a:schemeClr val="bg1"/>
                </a:solidFill>
                <a:latin typeface="Consolas" charset="0"/>
                <a:ea typeface="微软雅黑" charset="0"/>
                <a:sym typeface="+mn-ea"/>
              </a:rPr>
              <a:t>序列的无损压缩极限恰为</a:t>
            </a:r>
            <a:r>
              <a:rPr lang="en-US" altLang="zh-CN">
                <a:solidFill>
                  <a:schemeClr val="bg1"/>
                </a:solidFill>
                <a:latin typeface="Consolas" charset="0"/>
                <a:ea typeface="微软雅黑" charset="0"/>
                <a:sym typeface="+mn-ea"/>
              </a:rPr>
              <a:t>H(X)bit</a:t>
            </a:r>
            <a:r>
              <a:rPr lang="zh-CN" altLang="zh-CN">
                <a:solidFill>
                  <a:schemeClr val="bg1"/>
                </a:solidFill>
                <a:latin typeface="Consolas" charset="0"/>
                <a:ea typeface="微软雅黑" charset="0"/>
                <a:sym typeface="+mn-ea"/>
              </a:rPr>
              <a:t>每元素。</a:t>
            </a:r>
            <a:endParaRPr lang="zh-CN" altLang="zh-CN">
              <a:solidFill>
                <a:schemeClr val="bg1"/>
              </a:solidFill>
              <a:latin typeface="Consolas" charset="0"/>
              <a:ea typeface="微软雅黑" charset="0"/>
              <a:sym typeface="+mn-ea"/>
            </a:endParaRPr>
          </a:p>
          <a:p>
            <a:r>
              <a:rPr lang="zh-CN" altLang="zh-CN">
                <a:solidFill>
                  <a:schemeClr val="bg1"/>
                </a:solidFill>
                <a:latin typeface="Consolas" charset="0"/>
                <a:ea typeface="微软雅黑" charset="0"/>
                <a:sym typeface="+mn-ea"/>
              </a:rPr>
              <a:t>然后将</a:t>
            </a:r>
            <a:r>
              <a:rPr lang="en-US" altLang="zh-CN">
                <a:solidFill>
                  <a:schemeClr val="bg1"/>
                </a:solidFill>
                <a:latin typeface="Consolas" charset="0"/>
                <a:ea typeface="微软雅黑" charset="0"/>
                <a:sym typeface="+mn-ea"/>
              </a:rPr>
              <a:t>i.i.d</a:t>
            </a:r>
            <a:r>
              <a:rPr lang="zh-CN" altLang="zh-CN">
                <a:solidFill>
                  <a:schemeClr val="bg1"/>
                </a:solidFill>
                <a:latin typeface="Consolas" charset="0"/>
                <a:ea typeface="微软雅黑" charset="0"/>
                <a:sym typeface="+mn-ea"/>
              </a:rPr>
              <a:t>序列这种特殊的随机过程推广到马尔可夫过程，在其上定义</a:t>
            </a:r>
            <a:r>
              <a:rPr lang="zh-CN" altLang="zh-CN">
                <a:solidFill>
                  <a:schemeClr val="tx1"/>
                </a:solidFill>
                <a:latin typeface="Consolas" charset="0"/>
                <a:ea typeface="微软雅黑" charset="0"/>
                <a:sym typeface="+mn-ea"/>
              </a:rPr>
              <a:t>熵率</a:t>
            </a:r>
            <a:r>
              <a:rPr lang="en-US" altLang="zh-CN">
                <a:solidFill>
                  <a:schemeClr val="tx1"/>
                </a:solidFill>
                <a:latin typeface="Consolas" charset="0"/>
                <a:ea typeface="微软雅黑" charset="0"/>
                <a:sym typeface="+mn-ea"/>
              </a:rPr>
              <a:t>H(</a:t>
            </a:r>
            <a:r>
              <a:rPr lang="zh-CN" altLang="en-US">
                <a:solidFill>
                  <a:schemeClr val="tx1"/>
                </a:solidFill>
                <a:latin typeface="Consolas" charset="0"/>
                <a:ea typeface="微软雅黑" charset="0"/>
                <a:sym typeface="+mn-ea"/>
              </a:rPr>
              <a:t>χ</a:t>
            </a:r>
            <a:r>
              <a:rPr lang="en-US" altLang="zh-CN">
                <a:solidFill>
                  <a:schemeClr val="tx1"/>
                </a:solidFill>
                <a:latin typeface="Consolas" charset="0"/>
                <a:ea typeface="微软雅黑" charset="0"/>
                <a:sym typeface="+mn-ea"/>
              </a:rPr>
              <a:t>)</a:t>
            </a:r>
            <a:r>
              <a:rPr lang="zh-CN" altLang="zh-CN">
                <a:solidFill>
                  <a:schemeClr val="bg1"/>
                </a:solidFill>
                <a:latin typeface="Consolas" charset="0"/>
                <a:ea typeface="微软雅黑" charset="0"/>
                <a:sym typeface="+mn-ea"/>
              </a:rPr>
              <a:t>的概念，通过平稳过程的广义</a:t>
            </a:r>
            <a:r>
              <a:rPr lang="en-US" altLang="zh-CN">
                <a:solidFill>
                  <a:schemeClr val="bg1"/>
                </a:solidFill>
                <a:latin typeface="Consolas" charset="0"/>
                <a:ea typeface="微软雅黑" charset="0"/>
                <a:sym typeface="+mn-ea"/>
              </a:rPr>
              <a:t>AEP</a:t>
            </a:r>
            <a:r>
              <a:rPr lang="zh-CN" altLang="en-US">
                <a:solidFill>
                  <a:schemeClr val="bg1"/>
                </a:solidFill>
                <a:latin typeface="Consolas" charset="0"/>
                <a:ea typeface="微软雅黑" charset="0"/>
                <a:sym typeface="+mn-ea"/>
              </a:rPr>
              <a:t>定理，将</a:t>
            </a:r>
            <a:r>
              <a:rPr lang="en-US" altLang="zh-CN">
                <a:solidFill>
                  <a:schemeClr val="bg1"/>
                </a:solidFill>
                <a:latin typeface="Consolas" charset="0"/>
                <a:ea typeface="微软雅黑" charset="0"/>
                <a:sym typeface="+mn-ea"/>
              </a:rPr>
              <a:t>i.i.d</a:t>
            </a:r>
            <a:r>
              <a:rPr lang="zh-CN" altLang="zh-CN">
                <a:solidFill>
                  <a:schemeClr val="bg1"/>
                </a:solidFill>
                <a:latin typeface="Consolas" charset="0"/>
                <a:ea typeface="微软雅黑" charset="0"/>
                <a:sym typeface="+mn-ea"/>
              </a:rPr>
              <a:t>的压缩极限概念推广到了一切有限各态历经马尔可夫过程。</a:t>
            </a:r>
            <a:endParaRPr lang="zh-CN" altLang="zh-CN">
              <a:solidFill>
                <a:schemeClr val="bg1"/>
              </a:solidFill>
              <a:latin typeface="Consolas" charset="0"/>
              <a:ea typeface="微软雅黑" charset="0"/>
              <a:sym typeface="+mn-ea"/>
            </a:endParaRPr>
          </a:p>
          <a:p>
            <a:r>
              <a:rPr lang="zh-CN" altLang="zh-CN">
                <a:solidFill>
                  <a:schemeClr val="bg1"/>
                </a:solidFill>
                <a:latin typeface="Consolas" charset="0"/>
                <a:ea typeface="微软雅黑" charset="0"/>
                <a:sym typeface="+mn-ea"/>
              </a:rPr>
              <a:t>至此基本理论结束，正如</a:t>
            </a:r>
            <a:r>
              <a:rPr lang="en-US" altLang="zh-CN">
                <a:solidFill>
                  <a:schemeClr val="bg1"/>
                </a:solidFill>
                <a:latin typeface="Consolas" charset="0"/>
                <a:ea typeface="微软雅黑" charset="0"/>
                <a:sym typeface="+mn-ea"/>
              </a:rPr>
              <a:t>1848</a:t>
            </a:r>
            <a:r>
              <a:rPr lang="zh-CN" altLang="en-US">
                <a:solidFill>
                  <a:schemeClr val="bg1"/>
                </a:solidFill>
                <a:latin typeface="Consolas" charset="0"/>
                <a:ea typeface="微软雅黑" charset="0"/>
                <a:sym typeface="+mn-ea"/>
              </a:rPr>
              <a:t>年的</a:t>
            </a:r>
            <a:r>
              <a:rPr lang="en-US" altLang="zh-CN">
                <a:solidFill>
                  <a:schemeClr val="bg1"/>
                </a:solidFill>
                <a:latin typeface="Consolas" charset="0"/>
                <a:ea typeface="微软雅黑" charset="0"/>
                <a:sym typeface="+mn-ea"/>
              </a:rPr>
              <a:t>K. Marx</a:t>
            </a:r>
            <a:r>
              <a:rPr lang="zh-CN" altLang="en-US">
                <a:solidFill>
                  <a:schemeClr val="bg1"/>
                </a:solidFill>
                <a:latin typeface="Consolas" charset="0"/>
                <a:ea typeface="微软雅黑" charset="0"/>
                <a:sym typeface="+mn-ea"/>
              </a:rPr>
              <a:t>一般，</a:t>
            </a:r>
            <a:r>
              <a:rPr lang="en-US" altLang="zh-CN">
                <a:solidFill>
                  <a:schemeClr val="bg1"/>
                </a:solidFill>
                <a:latin typeface="Consolas" charset="0"/>
                <a:ea typeface="微软雅黑" charset="0"/>
                <a:sym typeface="+mn-ea"/>
              </a:rPr>
              <a:t>1948</a:t>
            </a:r>
            <a:r>
              <a:rPr lang="zh-CN" altLang="en-US">
                <a:solidFill>
                  <a:schemeClr val="bg1"/>
                </a:solidFill>
                <a:latin typeface="Consolas" charset="0"/>
                <a:ea typeface="微软雅黑" charset="0"/>
                <a:sym typeface="+mn-ea"/>
              </a:rPr>
              <a:t>年的</a:t>
            </a:r>
            <a:r>
              <a:rPr lang="en-US" altLang="zh-CN">
                <a:solidFill>
                  <a:schemeClr val="bg1"/>
                </a:solidFill>
                <a:latin typeface="Consolas" charset="0"/>
                <a:ea typeface="微软雅黑" charset="0"/>
                <a:sym typeface="+mn-ea"/>
              </a:rPr>
              <a:t>C. Shannon</a:t>
            </a:r>
            <a:r>
              <a:rPr lang="zh-CN" altLang="en-US">
                <a:solidFill>
                  <a:schemeClr val="bg1"/>
                </a:solidFill>
                <a:latin typeface="Consolas" charset="0"/>
                <a:ea typeface="微软雅黑" charset="0"/>
                <a:sym typeface="+mn-ea"/>
              </a:rPr>
              <a:t>给我们指出了进行无损</a:t>
            </a:r>
            <a:r>
              <a:rPr lang="zh-CN" altLang="zh-CN">
                <a:solidFill>
                  <a:schemeClr val="bg1"/>
                </a:solidFill>
                <a:latin typeface="Consolas" charset="0"/>
                <a:ea typeface="微软雅黑" charset="0"/>
                <a:sym typeface="+mn-ea"/>
              </a:rPr>
              <a:t>数据压缩时的最终发展目标。接下来的就是实际操作部分了。</a:t>
            </a:r>
            <a:r>
              <a:rPr lang="zh-CN" altLang="zh-CN" i="1">
                <a:solidFill>
                  <a:schemeClr val="bg1"/>
                </a:solidFill>
                <a:latin typeface="Consolas" charset="0"/>
                <a:ea typeface="微软雅黑" charset="0"/>
                <a:sym typeface="+mn-ea"/>
              </a:rPr>
              <a:t>由于我比较鶸接下来的内容也会很鶸。</a:t>
            </a:r>
            <a:endParaRPr lang="zh-CN" altLang="zh-CN" i="1">
              <a:solidFill>
                <a:schemeClr val="bg1"/>
              </a:solidFill>
              <a:latin typeface="Consolas" charset="0"/>
              <a:ea typeface="微软雅黑" charset="0"/>
              <a:sym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solidFill>
                  <a:schemeClr val="bg1"/>
                </a:solidFill>
                <a:latin typeface="Consolas" charset="0"/>
                <a:ea typeface="微软雅黑" charset="0"/>
              </a:rPr>
              <a:t>编码</a:t>
            </a:r>
            <a:endParaRPr lang="zh-CN" altLang="zh-CN">
              <a:solidFill>
                <a:schemeClr val="bg1"/>
              </a:solidFill>
              <a:latin typeface="Consolas" charset="0"/>
              <a:ea typeface="微软雅黑" charset="0"/>
            </a:endParaRPr>
          </a:p>
        </p:txBody>
      </p:sp>
      <p:sp>
        <p:nvSpPr>
          <p:cNvPr id="3" name="内容占位符 2"/>
          <p:cNvSpPr>
            <a:spLocks noGrp="1"/>
          </p:cNvSpPr>
          <p:nvPr>
            <p:ph idx="1"/>
          </p:nvPr>
        </p:nvSpPr>
        <p:spPr>
          <a:xfrm>
            <a:off x="838200" y="1825625"/>
            <a:ext cx="10515600" cy="4766310"/>
          </a:xfrm>
        </p:spPr>
        <p:txBody>
          <a:bodyPr>
            <a:normAutofit/>
          </a:bodyPr>
          <a:p>
            <a:r>
              <a:rPr lang="zh-CN" altLang="zh-CN">
                <a:solidFill>
                  <a:schemeClr val="bg1"/>
                </a:solidFill>
                <a:latin typeface="Consolas" charset="0"/>
                <a:ea typeface="微软雅黑" charset="0"/>
                <a:sym typeface="+mn-ea"/>
              </a:rPr>
              <a:t>一个信源编码</a:t>
            </a:r>
            <a:r>
              <a:rPr lang="en-US" altLang="zh-CN">
                <a:solidFill>
                  <a:schemeClr val="bg1"/>
                </a:solidFill>
                <a:latin typeface="Consolas" charset="0"/>
                <a:ea typeface="微软雅黑" charset="0"/>
                <a:sym typeface="+mn-ea"/>
              </a:rPr>
              <a:t>C</a:t>
            </a:r>
            <a:r>
              <a:rPr lang="zh-CN" altLang="zh-CN">
                <a:solidFill>
                  <a:schemeClr val="bg1"/>
                </a:solidFill>
                <a:latin typeface="Consolas" charset="0"/>
                <a:ea typeface="微软雅黑" charset="0"/>
                <a:sym typeface="+mn-ea"/>
              </a:rPr>
              <a:t>是从取值空间χ到字母表</a:t>
            </a:r>
            <a:r>
              <a:rPr lang="en-US" altLang="zh-CN">
                <a:solidFill>
                  <a:schemeClr val="bg1"/>
                </a:solidFill>
                <a:latin typeface="Consolas" charset="0"/>
                <a:ea typeface="微软雅黑" charset="0"/>
                <a:sym typeface="+mn-ea"/>
              </a:rPr>
              <a:t>D</a:t>
            </a:r>
            <a:r>
              <a:rPr lang="zh-CN" altLang="en-US">
                <a:solidFill>
                  <a:schemeClr val="bg1"/>
                </a:solidFill>
                <a:latin typeface="Consolas" charset="0"/>
                <a:ea typeface="微软雅黑" charset="0"/>
                <a:sym typeface="+mn-ea"/>
              </a:rPr>
              <a:t>的</a:t>
            </a:r>
            <a:r>
              <a:rPr lang="en-US" altLang="zh-CN">
                <a:solidFill>
                  <a:schemeClr val="bg1"/>
                </a:solidFill>
                <a:latin typeface="Consolas" charset="0"/>
                <a:ea typeface="微软雅黑" charset="0"/>
                <a:sym typeface="+mn-ea"/>
              </a:rPr>
              <a:t>Kleene</a:t>
            </a:r>
            <a:r>
              <a:rPr lang="zh-CN" altLang="en-US">
                <a:solidFill>
                  <a:schemeClr val="bg1"/>
                </a:solidFill>
                <a:latin typeface="Consolas" charset="0"/>
                <a:ea typeface="微软雅黑" charset="0"/>
                <a:sym typeface="+mn-ea"/>
              </a:rPr>
              <a:t>闭包</a:t>
            </a:r>
            <a:r>
              <a:rPr lang="en-US" altLang="zh-CN">
                <a:solidFill>
                  <a:schemeClr val="bg1"/>
                </a:solidFill>
                <a:latin typeface="Consolas" charset="0"/>
                <a:ea typeface="微软雅黑" charset="0"/>
                <a:sym typeface="+mn-ea"/>
              </a:rPr>
              <a:t>D*</a:t>
            </a:r>
            <a:r>
              <a:rPr lang="zh-CN" altLang="zh-CN">
                <a:solidFill>
                  <a:schemeClr val="bg1"/>
                </a:solidFill>
                <a:latin typeface="Consolas" charset="0"/>
                <a:ea typeface="微软雅黑" charset="0"/>
                <a:sym typeface="+mn-ea"/>
              </a:rPr>
              <a:t>上的映射。</a:t>
            </a:r>
            <a:endParaRPr lang="zh-CN" altLang="zh-CN">
              <a:solidFill>
                <a:schemeClr val="bg1"/>
              </a:solidFill>
              <a:latin typeface="Consolas" charset="0"/>
              <a:ea typeface="微软雅黑" charset="0"/>
              <a:sym typeface="+mn-ea"/>
            </a:endParaRPr>
          </a:p>
          <a:p>
            <a:r>
              <a:rPr lang="zh-CN" altLang="zh-CN">
                <a:solidFill>
                  <a:schemeClr val="bg1"/>
                </a:solidFill>
                <a:latin typeface="Consolas" charset="0"/>
                <a:ea typeface="微软雅黑" charset="0"/>
                <a:sym typeface="+mn-ea"/>
              </a:rPr>
              <a:t>用</a:t>
            </a:r>
            <a:r>
              <a:rPr lang="en-US" altLang="zh-CN">
                <a:solidFill>
                  <a:schemeClr val="bg1"/>
                </a:solidFill>
                <a:latin typeface="Consolas" charset="0"/>
                <a:ea typeface="微软雅黑" charset="0"/>
                <a:sym typeface="+mn-ea"/>
              </a:rPr>
              <a:t>C(x)</a:t>
            </a:r>
            <a:r>
              <a:rPr lang="zh-CN" altLang="zh-CN">
                <a:solidFill>
                  <a:schemeClr val="bg1"/>
                </a:solidFill>
                <a:latin typeface="Consolas" charset="0"/>
                <a:ea typeface="微软雅黑" charset="0"/>
                <a:sym typeface="+mn-ea"/>
              </a:rPr>
              <a:t>代表</a:t>
            </a:r>
            <a:r>
              <a:rPr lang="en-US" altLang="zh-CN">
                <a:solidFill>
                  <a:schemeClr val="bg1"/>
                </a:solidFill>
                <a:latin typeface="Consolas" charset="0"/>
                <a:ea typeface="微软雅黑" charset="0"/>
                <a:sym typeface="+mn-ea"/>
              </a:rPr>
              <a:t>x</a:t>
            </a:r>
            <a:r>
              <a:rPr lang="zh-CN" altLang="zh-CN">
                <a:solidFill>
                  <a:schemeClr val="bg1"/>
                </a:solidFill>
                <a:latin typeface="Consolas" charset="0"/>
                <a:ea typeface="微软雅黑" charset="0"/>
                <a:sym typeface="+mn-ea"/>
              </a:rPr>
              <a:t>对应的码字，用</a:t>
            </a:r>
            <a:r>
              <a:rPr lang="en-US" altLang="zh-CN">
                <a:solidFill>
                  <a:schemeClr val="bg1"/>
                </a:solidFill>
                <a:latin typeface="Consolas" charset="0"/>
                <a:ea typeface="微软雅黑" charset="0"/>
                <a:sym typeface="+mn-ea"/>
              </a:rPr>
              <a:t>l(x)</a:t>
            </a:r>
            <a:r>
              <a:rPr lang="zh-CN" altLang="zh-CN">
                <a:solidFill>
                  <a:schemeClr val="bg1"/>
                </a:solidFill>
                <a:latin typeface="Consolas" charset="0"/>
                <a:ea typeface="微软雅黑" charset="0"/>
                <a:sym typeface="+mn-ea"/>
              </a:rPr>
              <a:t>代表</a:t>
            </a:r>
            <a:r>
              <a:rPr lang="en-US" altLang="zh-CN">
                <a:solidFill>
                  <a:schemeClr val="bg1"/>
                </a:solidFill>
                <a:latin typeface="Consolas" charset="0"/>
                <a:ea typeface="微软雅黑" charset="0"/>
                <a:sym typeface="+mn-ea"/>
              </a:rPr>
              <a:t>C(x)</a:t>
            </a:r>
            <a:r>
              <a:rPr lang="zh-CN" altLang="zh-CN">
                <a:solidFill>
                  <a:schemeClr val="bg1"/>
                </a:solidFill>
                <a:latin typeface="Consolas" charset="0"/>
                <a:ea typeface="微软雅黑" charset="0"/>
                <a:sym typeface="+mn-ea"/>
              </a:rPr>
              <a:t>的长度。</a:t>
            </a:r>
            <a:endParaRPr lang="zh-CN" altLang="zh-CN">
              <a:solidFill>
                <a:schemeClr val="bg1"/>
              </a:solidFill>
              <a:latin typeface="Consolas" charset="0"/>
              <a:ea typeface="微软雅黑" charset="0"/>
              <a:sym typeface="+mn-ea"/>
            </a:endParaRPr>
          </a:p>
          <a:p>
            <a:r>
              <a:rPr lang="zh-CN" altLang="en-US">
                <a:solidFill>
                  <a:schemeClr val="bg1"/>
                </a:solidFill>
                <a:latin typeface="Consolas" charset="0"/>
                <a:ea typeface="微软雅黑" charset="0"/>
                <a:sym typeface="+mn-ea"/>
              </a:rPr>
              <a:t>对于串</a:t>
            </a:r>
            <a:r>
              <a:rPr lang="en-US" altLang="zh-CN">
                <a:solidFill>
                  <a:schemeClr val="bg1"/>
                </a:solidFill>
                <a:latin typeface="Consolas" charset="0"/>
                <a:ea typeface="微软雅黑" charset="0"/>
                <a:sym typeface="+mn-ea"/>
              </a:rPr>
              <a:t>S∈C*</a:t>
            </a:r>
            <a:r>
              <a:rPr lang="zh-CN" altLang="zh-CN">
                <a:solidFill>
                  <a:schemeClr val="bg1"/>
                </a:solidFill>
                <a:latin typeface="Consolas" charset="0"/>
                <a:ea typeface="微软雅黑" charset="0"/>
                <a:sym typeface="+mn-ea"/>
              </a:rPr>
              <a:t>，定义</a:t>
            </a:r>
            <a:r>
              <a:rPr lang="en-US" altLang="zh-CN">
                <a:solidFill>
                  <a:schemeClr val="bg1"/>
                </a:solidFill>
                <a:latin typeface="Consolas" charset="0"/>
                <a:ea typeface="微软雅黑" charset="0"/>
                <a:sym typeface="+mn-ea"/>
              </a:rPr>
              <a:t>C(S)</a:t>
            </a:r>
            <a:r>
              <a:rPr lang="zh-CN" altLang="zh-CN">
                <a:solidFill>
                  <a:schemeClr val="bg1"/>
                </a:solidFill>
                <a:latin typeface="Consolas" charset="0"/>
                <a:ea typeface="微软雅黑" charset="0"/>
                <a:sym typeface="+mn-ea"/>
              </a:rPr>
              <a:t>为</a:t>
            </a:r>
            <a:r>
              <a:rPr lang="en-US" altLang="zh-CN">
                <a:solidFill>
                  <a:schemeClr val="bg1"/>
                </a:solidFill>
                <a:latin typeface="Consolas" charset="0"/>
                <a:ea typeface="微软雅黑" charset="0"/>
                <a:sym typeface="+mn-ea"/>
              </a:rPr>
              <a:t>S</a:t>
            </a:r>
            <a:r>
              <a:rPr lang="zh-CN" altLang="en-US">
                <a:solidFill>
                  <a:schemeClr val="bg1"/>
                </a:solidFill>
                <a:latin typeface="Consolas" charset="0"/>
                <a:ea typeface="微软雅黑" charset="0"/>
                <a:sym typeface="+mn-ea"/>
              </a:rPr>
              <a:t>中各元素的码字的顺次连接。</a:t>
            </a:r>
            <a:endParaRPr lang="zh-CN" altLang="en-US">
              <a:solidFill>
                <a:schemeClr val="bg1"/>
              </a:solidFill>
              <a:latin typeface="Consolas" charset="0"/>
              <a:ea typeface="微软雅黑" charset="0"/>
              <a:sym typeface="+mn-ea"/>
            </a:endParaRPr>
          </a:p>
          <a:p>
            <a:r>
              <a:rPr lang="zh-CN" altLang="zh-CN">
                <a:solidFill>
                  <a:schemeClr val="bg1"/>
                </a:solidFill>
                <a:latin typeface="Consolas" charset="0"/>
                <a:ea typeface="微软雅黑" charset="0"/>
                <a:sym typeface="+mn-ea"/>
              </a:rPr>
              <a:t>可以定义一个信源编码</a:t>
            </a:r>
            <a:r>
              <a:rPr lang="en-US" altLang="zh-CN">
                <a:solidFill>
                  <a:schemeClr val="bg1"/>
                </a:solidFill>
                <a:latin typeface="Consolas" charset="0"/>
                <a:ea typeface="微软雅黑" charset="0"/>
                <a:sym typeface="+mn-ea"/>
              </a:rPr>
              <a:t>C</a:t>
            </a:r>
            <a:r>
              <a:rPr lang="zh-CN" altLang="zh-CN">
                <a:solidFill>
                  <a:schemeClr val="bg1"/>
                </a:solidFill>
                <a:latin typeface="Consolas" charset="0"/>
                <a:ea typeface="微软雅黑" charset="0"/>
                <a:sym typeface="+mn-ea"/>
              </a:rPr>
              <a:t>的期望长度</a:t>
            </a:r>
            <a:r>
              <a:rPr lang="en-US" altLang="zh-CN">
                <a:solidFill>
                  <a:schemeClr val="bg1"/>
                </a:solidFill>
                <a:latin typeface="Consolas" charset="0"/>
                <a:ea typeface="微软雅黑" charset="0"/>
                <a:sym typeface="+mn-ea"/>
              </a:rPr>
              <a:t>L(C)</a:t>
            </a:r>
            <a:r>
              <a:rPr lang="zh-CN" altLang="zh-CN">
                <a:solidFill>
                  <a:schemeClr val="bg1"/>
                </a:solidFill>
                <a:latin typeface="Consolas" charset="0"/>
                <a:ea typeface="微软雅黑" charset="0"/>
                <a:sym typeface="+mn-ea"/>
              </a:rPr>
              <a:t>如下：</a:t>
            </a:r>
            <a:endParaRPr lang="zh-CN" altLang="zh-CN">
              <a:solidFill>
                <a:schemeClr val="bg1"/>
              </a:solidFill>
              <a:latin typeface="Consolas" charset="0"/>
              <a:ea typeface="微软雅黑" charset="0"/>
              <a:sym typeface="+mn-ea"/>
            </a:endParaRPr>
          </a:p>
          <a:p>
            <a:pPr lvl="1"/>
            <a:r>
              <a:rPr lang="en-US" altLang="zh-CN">
                <a:solidFill>
                  <a:schemeClr val="bg1"/>
                </a:solidFill>
                <a:latin typeface="Consolas" charset="0"/>
                <a:ea typeface="微软雅黑" charset="0"/>
                <a:sym typeface="+mn-ea"/>
              </a:rPr>
              <a:t> </a:t>
            </a:r>
            <a:endParaRPr lang="en-US" altLang="zh-CN">
              <a:solidFill>
                <a:schemeClr val="bg1"/>
              </a:solidFill>
              <a:latin typeface="Consolas" charset="0"/>
              <a:ea typeface="微软雅黑" charset="0"/>
              <a:sym typeface="+mn-ea"/>
            </a:endParaRPr>
          </a:p>
          <a:p>
            <a:pPr lvl="0"/>
            <a:endParaRPr lang="zh-CN" altLang="zh-CN">
              <a:solidFill>
                <a:schemeClr val="bg1"/>
              </a:solidFill>
              <a:latin typeface="Consolas" charset="0"/>
              <a:ea typeface="微软雅黑" charset="0"/>
              <a:sym typeface="+mn-ea"/>
            </a:endParaRPr>
          </a:p>
          <a:p>
            <a:pPr lvl="0"/>
            <a:r>
              <a:rPr lang="zh-CN" altLang="zh-CN">
                <a:solidFill>
                  <a:schemeClr val="bg1"/>
                </a:solidFill>
                <a:latin typeface="Consolas" charset="0"/>
                <a:ea typeface="微软雅黑" charset="0"/>
                <a:sym typeface="+mn-ea"/>
              </a:rPr>
              <a:t>不失一般性，假定</a:t>
            </a:r>
            <a:r>
              <a:rPr lang="en-US" altLang="zh-CN">
                <a:solidFill>
                  <a:schemeClr val="bg1"/>
                </a:solidFill>
                <a:latin typeface="Consolas" charset="0"/>
                <a:ea typeface="微软雅黑" charset="0"/>
                <a:sym typeface="+mn-ea"/>
              </a:rPr>
              <a:t>d</a:t>
            </a:r>
            <a:r>
              <a:rPr lang="zh-CN" altLang="en-US">
                <a:solidFill>
                  <a:schemeClr val="bg1"/>
                </a:solidFill>
                <a:latin typeface="Consolas" charset="0"/>
                <a:ea typeface="微软雅黑" charset="0"/>
                <a:sym typeface="+mn-ea"/>
              </a:rPr>
              <a:t>元字母表</a:t>
            </a:r>
            <a:r>
              <a:rPr lang="en-US" altLang="zh-CN">
                <a:solidFill>
                  <a:schemeClr val="bg1"/>
                </a:solidFill>
                <a:latin typeface="Consolas" charset="0"/>
                <a:ea typeface="微软雅黑" charset="0"/>
                <a:sym typeface="+mn-ea"/>
              </a:rPr>
              <a:t>D={0,1,...,d-1}</a:t>
            </a:r>
            <a:endParaRPr lang="en-US" altLang="zh-CN">
              <a:solidFill>
                <a:schemeClr val="bg1"/>
              </a:solidFill>
              <a:latin typeface="Consolas" charset="0"/>
              <a:ea typeface="微软雅黑" charset="0"/>
              <a:sym typeface="+mn-ea"/>
            </a:endParaRPr>
          </a:p>
          <a:p>
            <a:pPr lvl="0"/>
            <a:endParaRPr lang="zh-CN" altLang="en-US">
              <a:solidFill>
                <a:schemeClr val="bg1"/>
              </a:solidFill>
              <a:latin typeface="Consolas" charset="0"/>
              <a:ea typeface="微软雅黑" charset="0"/>
              <a:sym typeface="+mn-ea"/>
            </a:endParaRPr>
          </a:p>
        </p:txBody>
      </p:sp>
      <p:graphicFrame>
        <p:nvGraphicFramePr>
          <p:cNvPr id="4" name="对象 3">
            <a:hlinkClick r:id="" action="ppaction://ole?verb="/>
          </p:cNvPr>
          <p:cNvGraphicFramePr>
            <a:graphicFrameLocks noChangeAspect="1"/>
          </p:cNvGraphicFramePr>
          <p:nvPr/>
        </p:nvGraphicFramePr>
        <p:xfrm>
          <a:off x="1614170" y="4199890"/>
          <a:ext cx="3096895" cy="913130"/>
        </p:xfrm>
        <a:graphic>
          <a:graphicData uri="http://schemas.openxmlformats.org/presentationml/2006/ole">
            <mc:AlternateContent xmlns:mc="http://schemas.openxmlformats.org/markup-compatibility/2006">
              <mc:Choice xmlns:v="urn:schemas-microsoft-com:vml" Requires="v">
                <p:oleObj spid="_x0000_s8193" name="" r:id="rId1" imgW="1206500" imgH="355600" progId="Equation.KSEE3">
                  <p:embed/>
                </p:oleObj>
              </mc:Choice>
              <mc:Fallback>
                <p:oleObj name="" r:id="rId1" imgW="1206500" imgH="355600" progId="Equation.KSEE3">
                  <p:embed/>
                  <p:pic>
                    <p:nvPicPr>
                      <p:cNvPr id="0" name="图片 8192"/>
                      <p:cNvPicPr/>
                      <p:nvPr/>
                    </p:nvPicPr>
                    <p:blipFill>
                      <a:blip r:embed="rId2"/>
                      <a:stretch>
                        <a:fillRect/>
                      </a:stretch>
                    </p:blipFill>
                    <p:spPr>
                      <a:xfrm>
                        <a:off x="1614170" y="4199890"/>
                        <a:ext cx="3096895" cy="913130"/>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bg1"/>
                </a:solidFill>
                <a:latin typeface="Consolas" charset="0"/>
                <a:ea typeface="微软雅黑" charset="0"/>
              </a:rPr>
              <a:t>Horses - Analysis</a:t>
            </a:r>
            <a:endParaRPr lang="en-US" altLang="zh-CN">
              <a:solidFill>
                <a:schemeClr val="bg1"/>
              </a:solidFill>
              <a:latin typeface="Consolas" charset="0"/>
              <a:ea typeface="微软雅黑" charset="0"/>
            </a:endParaRPr>
          </a:p>
        </p:txBody>
      </p:sp>
      <p:sp>
        <p:nvSpPr>
          <p:cNvPr id="3" name="内容占位符 2"/>
          <p:cNvSpPr>
            <a:spLocks noGrp="1"/>
          </p:cNvSpPr>
          <p:nvPr>
            <p:ph idx="1"/>
          </p:nvPr>
        </p:nvSpPr>
        <p:spPr/>
        <p:txBody>
          <a:bodyPr/>
          <a:p>
            <a:r>
              <a:rPr lang="zh-CN" altLang="zh-CN">
                <a:solidFill>
                  <a:schemeClr val="tx1"/>
                </a:solidFill>
                <a:latin typeface="Consolas" charset="0"/>
                <a:ea typeface="微软雅黑" charset="0"/>
              </a:rPr>
              <a:t>观察：如果在某个时刻之后，有至少</a:t>
            </a:r>
            <a:r>
              <a:rPr lang="en-US" altLang="zh-CN">
                <a:solidFill>
                  <a:schemeClr val="tx1"/>
                </a:solidFill>
                <a:latin typeface="Consolas" charset="0"/>
                <a:ea typeface="微软雅黑" charset="0"/>
              </a:rPr>
              <a:t>30</a:t>
            </a:r>
            <a:r>
              <a:rPr lang="zh-CN" altLang="en-US">
                <a:solidFill>
                  <a:schemeClr val="tx1"/>
                </a:solidFill>
                <a:latin typeface="Consolas" charset="0"/>
                <a:ea typeface="微软雅黑" charset="0"/>
              </a:rPr>
              <a:t>个时间段的</a:t>
            </a:r>
            <a:r>
              <a:rPr lang="en-US" altLang="zh-CN">
                <a:solidFill>
                  <a:schemeClr val="tx1"/>
                </a:solidFill>
                <a:latin typeface="Consolas" charset="0"/>
                <a:ea typeface="微软雅黑" charset="0"/>
              </a:rPr>
              <a:t>X</a:t>
            </a:r>
            <a:r>
              <a:rPr lang="zh-CN" altLang="zh-CN">
                <a:solidFill>
                  <a:schemeClr val="tx1"/>
                </a:solidFill>
                <a:latin typeface="Consolas" charset="0"/>
                <a:ea typeface="微软雅黑" charset="0"/>
              </a:rPr>
              <a:t>不为</a:t>
            </a:r>
            <a:r>
              <a:rPr lang="en-US" altLang="zh-CN">
                <a:solidFill>
                  <a:schemeClr val="tx1"/>
                </a:solidFill>
                <a:latin typeface="Consolas" charset="0"/>
                <a:ea typeface="微软雅黑" charset="0"/>
              </a:rPr>
              <a:t>1</a:t>
            </a:r>
            <a:r>
              <a:rPr lang="zh-CN" altLang="en-US">
                <a:solidFill>
                  <a:schemeClr val="tx1"/>
                </a:solidFill>
                <a:latin typeface="Consolas" charset="0"/>
                <a:ea typeface="微软雅黑" charset="0"/>
              </a:rPr>
              <a:t>，则这个时刻不可能是解。</a:t>
            </a:r>
            <a:endParaRPr lang="zh-CN" altLang="en-US">
              <a:solidFill>
                <a:schemeClr val="tx1"/>
              </a:solidFill>
              <a:latin typeface="Consolas" charset="0"/>
              <a:ea typeface="微软雅黑" charset="0"/>
            </a:endParaRPr>
          </a:p>
          <a:p>
            <a:r>
              <a:rPr lang="zh-CN" altLang="en-US">
                <a:solidFill>
                  <a:schemeClr val="bg1"/>
                </a:solidFill>
                <a:latin typeface="Consolas" charset="0"/>
                <a:ea typeface="微软雅黑" charset="0"/>
              </a:rPr>
              <a:t>证明：</a:t>
            </a:r>
            <a:r>
              <a:rPr lang="zh-CN" altLang="zh-CN">
                <a:solidFill>
                  <a:schemeClr val="bg1"/>
                </a:solidFill>
                <a:latin typeface="Consolas" charset="0"/>
                <a:ea typeface="微软雅黑" charset="0"/>
              </a:rPr>
              <a:t>即使这个时刻的</a:t>
            </a:r>
            <a:r>
              <a:rPr lang="en-US" altLang="zh-CN">
                <a:solidFill>
                  <a:schemeClr val="bg1"/>
                </a:solidFill>
                <a:latin typeface="Consolas" charset="0"/>
                <a:ea typeface="微软雅黑" charset="0"/>
              </a:rPr>
              <a:t>Y</a:t>
            </a:r>
            <a:r>
              <a:rPr lang="zh-CN" altLang="en-US">
                <a:solidFill>
                  <a:schemeClr val="bg1"/>
                </a:solidFill>
                <a:latin typeface="Consolas" charset="0"/>
                <a:ea typeface="微软雅黑" charset="0"/>
              </a:rPr>
              <a:t>取到</a:t>
            </a:r>
            <a:r>
              <a:rPr lang="en-US" altLang="zh-CN">
                <a:solidFill>
                  <a:schemeClr val="bg1"/>
                </a:solidFill>
                <a:latin typeface="Consolas" charset="0"/>
                <a:ea typeface="微软雅黑" charset="0"/>
              </a:rPr>
              <a:t>10^9</a:t>
            </a:r>
            <a:r>
              <a:rPr lang="zh-CN" altLang="en-US">
                <a:solidFill>
                  <a:schemeClr val="bg1"/>
                </a:solidFill>
                <a:latin typeface="Consolas" charset="0"/>
                <a:ea typeface="微软雅黑" charset="0"/>
              </a:rPr>
              <a:t>，最后一个时刻的结果也比它大，因为</a:t>
            </a:r>
            <a:r>
              <a:rPr lang="en-US" altLang="zh-CN">
                <a:solidFill>
                  <a:schemeClr val="bg1"/>
                </a:solidFill>
                <a:latin typeface="Consolas" charset="0"/>
                <a:ea typeface="微软雅黑" charset="0"/>
              </a:rPr>
              <a:t>2^30&gt;10^9</a:t>
            </a:r>
            <a:r>
              <a:rPr lang="zh-CN" altLang="zh-CN">
                <a:solidFill>
                  <a:schemeClr val="bg1"/>
                </a:solidFill>
                <a:latin typeface="Consolas" charset="0"/>
                <a:ea typeface="微软雅黑" charset="0"/>
              </a:rPr>
              <a:t>。</a:t>
            </a:r>
            <a:endParaRPr lang="zh-CN" altLang="zh-CN">
              <a:solidFill>
                <a:schemeClr val="bg1"/>
              </a:solidFill>
              <a:latin typeface="Consolas" charset="0"/>
              <a:ea typeface="微软雅黑" charset="0"/>
            </a:endParaRPr>
          </a:p>
          <a:p>
            <a:endParaRPr lang="zh-CN" altLang="zh-CN">
              <a:solidFill>
                <a:schemeClr val="bg1"/>
              </a:solidFill>
              <a:latin typeface="Consolas" charset="0"/>
              <a:ea typeface="微软雅黑"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solidFill>
                  <a:schemeClr val="bg1"/>
                </a:solidFill>
                <a:latin typeface="Consolas" charset="0"/>
                <a:ea typeface="微软雅黑" charset="0"/>
              </a:rPr>
              <a:t>编码的性质</a:t>
            </a:r>
            <a:endParaRPr lang="zh-CN" altLang="zh-CN">
              <a:solidFill>
                <a:schemeClr val="bg1"/>
              </a:solidFill>
              <a:latin typeface="Consolas" charset="0"/>
              <a:ea typeface="微软雅黑" charset="0"/>
            </a:endParaRPr>
          </a:p>
        </p:txBody>
      </p:sp>
      <p:sp>
        <p:nvSpPr>
          <p:cNvPr id="3" name="内容占位符 2"/>
          <p:cNvSpPr>
            <a:spLocks noGrp="1"/>
          </p:cNvSpPr>
          <p:nvPr>
            <p:ph idx="1"/>
          </p:nvPr>
        </p:nvSpPr>
        <p:spPr>
          <a:xfrm>
            <a:off x="838200" y="1825625"/>
            <a:ext cx="10515600" cy="4766310"/>
          </a:xfrm>
        </p:spPr>
        <p:txBody>
          <a:bodyPr>
            <a:normAutofit/>
          </a:bodyPr>
          <a:p>
            <a:r>
              <a:rPr lang="zh-CN" altLang="en-US">
                <a:solidFill>
                  <a:schemeClr val="bg1"/>
                </a:solidFill>
                <a:latin typeface="Consolas" charset="0"/>
                <a:ea typeface="微软雅黑" charset="0"/>
                <a:sym typeface="+mn-ea"/>
              </a:rPr>
              <a:t>若</a:t>
            </a:r>
            <a:r>
              <a:rPr lang="en-US" altLang="zh-CN">
                <a:solidFill>
                  <a:schemeClr val="bg1"/>
                </a:solidFill>
                <a:latin typeface="Consolas" charset="0"/>
                <a:ea typeface="微软雅黑" charset="0"/>
                <a:sym typeface="+mn-ea"/>
              </a:rPr>
              <a:t>C</a:t>
            </a:r>
            <a:r>
              <a:rPr lang="zh-CN" altLang="en-US">
                <a:solidFill>
                  <a:schemeClr val="bg1"/>
                </a:solidFill>
                <a:latin typeface="Consolas" charset="0"/>
                <a:ea typeface="微软雅黑" charset="0"/>
                <a:sym typeface="+mn-ea"/>
              </a:rPr>
              <a:t>满足，对所有</a:t>
            </a:r>
            <a:r>
              <a:rPr lang="en-US" altLang="zh-CN">
                <a:solidFill>
                  <a:schemeClr val="bg1"/>
                </a:solidFill>
                <a:latin typeface="Consolas" charset="0"/>
                <a:ea typeface="微软雅黑" charset="0"/>
                <a:sym typeface="+mn-ea"/>
              </a:rPr>
              <a:t>x,y∈C</a:t>
            </a:r>
            <a:r>
              <a:rPr lang="zh-CN" altLang="en-US">
                <a:solidFill>
                  <a:schemeClr val="bg1"/>
                </a:solidFill>
                <a:latin typeface="Consolas" charset="0"/>
                <a:ea typeface="微软雅黑" charset="0"/>
                <a:sym typeface="+mn-ea"/>
              </a:rPr>
              <a:t>，</a:t>
            </a:r>
            <a:r>
              <a:rPr lang="en-US" altLang="zh-CN">
                <a:solidFill>
                  <a:schemeClr val="bg1"/>
                </a:solidFill>
                <a:latin typeface="Consolas" charset="0"/>
                <a:ea typeface="微软雅黑" charset="0"/>
                <a:sym typeface="+mn-ea"/>
              </a:rPr>
              <a:t>x!=y</a:t>
            </a:r>
            <a:r>
              <a:rPr lang="zh-CN" altLang="en-US">
                <a:solidFill>
                  <a:schemeClr val="bg1"/>
                </a:solidFill>
                <a:latin typeface="Consolas" charset="0"/>
                <a:ea typeface="微软雅黑" charset="0"/>
                <a:sym typeface="+mn-ea"/>
              </a:rPr>
              <a:t>，</a:t>
            </a:r>
            <a:r>
              <a:rPr lang="zh-CN" altLang="zh-CN">
                <a:solidFill>
                  <a:schemeClr val="bg1"/>
                </a:solidFill>
                <a:latin typeface="Consolas" charset="0"/>
                <a:ea typeface="微软雅黑" charset="0"/>
                <a:sym typeface="+mn-ea"/>
              </a:rPr>
              <a:t>有</a:t>
            </a:r>
            <a:r>
              <a:rPr lang="en-US" altLang="zh-CN">
                <a:solidFill>
                  <a:schemeClr val="bg1"/>
                </a:solidFill>
                <a:latin typeface="Consolas" charset="0"/>
                <a:ea typeface="微软雅黑" charset="0"/>
                <a:sym typeface="+mn-ea"/>
              </a:rPr>
              <a:t>C(x)!=C(y)</a:t>
            </a:r>
            <a:r>
              <a:rPr lang="zh-CN" altLang="en-US">
                <a:solidFill>
                  <a:schemeClr val="bg1"/>
                </a:solidFill>
                <a:latin typeface="Consolas" charset="0"/>
                <a:ea typeface="微软雅黑" charset="0"/>
                <a:sym typeface="+mn-ea"/>
              </a:rPr>
              <a:t>，则</a:t>
            </a:r>
            <a:r>
              <a:rPr lang="en-US" altLang="zh-CN">
                <a:solidFill>
                  <a:schemeClr val="bg1"/>
                </a:solidFill>
                <a:latin typeface="Consolas" charset="0"/>
                <a:ea typeface="微软雅黑" charset="0"/>
                <a:sym typeface="+mn-ea"/>
              </a:rPr>
              <a:t>C</a:t>
            </a:r>
            <a:r>
              <a:rPr lang="zh-CN" altLang="en-US">
                <a:solidFill>
                  <a:schemeClr val="bg1"/>
                </a:solidFill>
                <a:latin typeface="Consolas" charset="0"/>
                <a:ea typeface="微软雅黑" charset="0"/>
                <a:sym typeface="+mn-ea"/>
              </a:rPr>
              <a:t>是</a:t>
            </a:r>
            <a:r>
              <a:rPr lang="zh-CN" altLang="en-US">
                <a:solidFill>
                  <a:schemeClr val="tx1"/>
                </a:solidFill>
                <a:latin typeface="Consolas" charset="0"/>
                <a:ea typeface="微软雅黑" charset="0"/>
                <a:sym typeface="+mn-ea"/>
              </a:rPr>
              <a:t>非奇异的</a:t>
            </a:r>
            <a:r>
              <a:rPr lang="zh-CN" altLang="en-US">
                <a:solidFill>
                  <a:schemeClr val="bg1"/>
                </a:solidFill>
                <a:latin typeface="Consolas" charset="0"/>
                <a:ea typeface="微软雅黑" charset="0"/>
                <a:sym typeface="+mn-ea"/>
              </a:rPr>
              <a:t>。否则称其为</a:t>
            </a:r>
            <a:r>
              <a:rPr lang="zh-CN" altLang="en-US">
                <a:solidFill>
                  <a:schemeClr val="tx1"/>
                </a:solidFill>
                <a:latin typeface="Consolas" charset="0"/>
                <a:ea typeface="微软雅黑" charset="0"/>
                <a:sym typeface="+mn-ea"/>
              </a:rPr>
              <a:t>奇异的</a:t>
            </a:r>
            <a:r>
              <a:rPr lang="zh-CN" altLang="en-US">
                <a:solidFill>
                  <a:schemeClr val="bg1"/>
                </a:solidFill>
                <a:latin typeface="Consolas" charset="0"/>
                <a:ea typeface="微软雅黑" charset="0"/>
                <a:sym typeface="+mn-ea"/>
              </a:rPr>
              <a:t>。</a:t>
            </a:r>
            <a:endParaRPr lang="zh-CN" altLang="en-US">
              <a:solidFill>
                <a:schemeClr val="bg1"/>
              </a:solidFill>
              <a:latin typeface="Consolas" charset="0"/>
              <a:ea typeface="微软雅黑" charset="0"/>
              <a:sym typeface="+mn-ea"/>
            </a:endParaRPr>
          </a:p>
          <a:p>
            <a:r>
              <a:rPr lang="zh-CN" altLang="en-US">
                <a:solidFill>
                  <a:schemeClr val="bg1"/>
                </a:solidFill>
                <a:latin typeface="Consolas" charset="0"/>
                <a:ea typeface="微软雅黑" charset="0"/>
                <a:sym typeface="+mn-ea"/>
              </a:rPr>
              <a:t>若</a:t>
            </a:r>
            <a:r>
              <a:rPr lang="en-US" altLang="zh-CN">
                <a:solidFill>
                  <a:schemeClr val="bg1"/>
                </a:solidFill>
                <a:latin typeface="Consolas" charset="0"/>
                <a:ea typeface="微软雅黑" charset="0"/>
                <a:sym typeface="+mn-ea"/>
              </a:rPr>
              <a:t>C</a:t>
            </a:r>
            <a:r>
              <a:rPr lang="zh-CN" altLang="en-US">
                <a:solidFill>
                  <a:schemeClr val="bg1"/>
                </a:solidFill>
                <a:latin typeface="Consolas" charset="0"/>
                <a:ea typeface="微软雅黑" charset="0"/>
                <a:sym typeface="+mn-ea"/>
              </a:rPr>
              <a:t>满足，对所有</a:t>
            </a:r>
            <a:r>
              <a:rPr lang="en-US" altLang="zh-CN">
                <a:solidFill>
                  <a:schemeClr val="bg1"/>
                </a:solidFill>
                <a:latin typeface="Consolas" charset="0"/>
                <a:ea typeface="微软雅黑" charset="0"/>
                <a:sym typeface="+mn-ea"/>
              </a:rPr>
              <a:t>X,Y∈C*</a:t>
            </a:r>
            <a:r>
              <a:rPr lang="zh-CN" altLang="zh-CN">
                <a:solidFill>
                  <a:schemeClr val="bg1"/>
                </a:solidFill>
                <a:latin typeface="Consolas" charset="0"/>
                <a:ea typeface="微软雅黑" charset="0"/>
                <a:sym typeface="+mn-ea"/>
              </a:rPr>
              <a:t>，</a:t>
            </a:r>
            <a:r>
              <a:rPr lang="en-US" altLang="zh-CN">
                <a:solidFill>
                  <a:schemeClr val="bg1"/>
                </a:solidFill>
                <a:latin typeface="Consolas" charset="0"/>
                <a:ea typeface="微软雅黑" charset="0"/>
                <a:sym typeface="+mn-ea"/>
              </a:rPr>
              <a:t>X!=Y</a:t>
            </a:r>
            <a:r>
              <a:rPr lang="zh-CN" altLang="zh-CN">
                <a:solidFill>
                  <a:schemeClr val="bg1"/>
                </a:solidFill>
                <a:latin typeface="Consolas" charset="0"/>
                <a:ea typeface="微软雅黑" charset="0"/>
                <a:sym typeface="+mn-ea"/>
              </a:rPr>
              <a:t>，有</a:t>
            </a:r>
            <a:r>
              <a:rPr lang="en-US" altLang="zh-CN">
                <a:solidFill>
                  <a:schemeClr val="bg1"/>
                </a:solidFill>
                <a:latin typeface="Consolas" charset="0"/>
                <a:ea typeface="微软雅黑" charset="0"/>
                <a:sym typeface="+mn-ea"/>
              </a:rPr>
              <a:t>C(X)!=C(Y)</a:t>
            </a:r>
            <a:r>
              <a:rPr lang="zh-CN" altLang="zh-CN">
                <a:solidFill>
                  <a:schemeClr val="bg1"/>
                </a:solidFill>
                <a:latin typeface="Consolas" charset="0"/>
                <a:ea typeface="微软雅黑" charset="0"/>
                <a:sym typeface="+mn-ea"/>
              </a:rPr>
              <a:t>，则</a:t>
            </a:r>
            <a:r>
              <a:rPr lang="en-US" altLang="zh-CN">
                <a:solidFill>
                  <a:schemeClr val="bg1"/>
                </a:solidFill>
                <a:latin typeface="Consolas" charset="0"/>
                <a:ea typeface="微软雅黑" charset="0"/>
                <a:sym typeface="+mn-ea"/>
              </a:rPr>
              <a:t>C</a:t>
            </a:r>
            <a:r>
              <a:rPr lang="zh-CN" altLang="en-US">
                <a:solidFill>
                  <a:schemeClr val="bg1"/>
                </a:solidFill>
                <a:latin typeface="Consolas" charset="0"/>
                <a:ea typeface="微软雅黑" charset="0"/>
                <a:sym typeface="+mn-ea"/>
              </a:rPr>
              <a:t>是</a:t>
            </a:r>
            <a:r>
              <a:rPr lang="zh-CN" altLang="en-US">
                <a:solidFill>
                  <a:schemeClr val="tx1"/>
                </a:solidFill>
                <a:latin typeface="Consolas" charset="0"/>
                <a:ea typeface="微软雅黑" charset="0"/>
                <a:sym typeface="+mn-ea"/>
              </a:rPr>
              <a:t>唯一可译的</a:t>
            </a:r>
            <a:r>
              <a:rPr lang="zh-CN" altLang="en-US">
                <a:solidFill>
                  <a:schemeClr val="bg1"/>
                </a:solidFill>
                <a:latin typeface="Consolas" charset="0"/>
                <a:ea typeface="微软雅黑" charset="0"/>
                <a:sym typeface="+mn-ea"/>
              </a:rPr>
              <a:t>。唯一可译性蕴含非奇异性。</a:t>
            </a:r>
            <a:endParaRPr lang="zh-CN" altLang="en-US">
              <a:solidFill>
                <a:schemeClr val="bg1"/>
              </a:solidFill>
              <a:latin typeface="Consolas" charset="0"/>
              <a:ea typeface="微软雅黑" charset="0"/>
              <a:sym typeface="+mn-ea"/>
            </a:endParaRPr>
          </a:p>
          <a:p>
            <a:r>
              <a:rPr lang="zh-CN" altLang="en-US">
                <a:solidFill>
                  <a:schemeClr val="bg1"/>
                </a:solidFill>
                <a:latin typeface="Consolas" charset="0"/>
                <a:ea typeface="微软雅黑" charset="0"/>
                <a:sym typeface="+mn-ea"/>
              </a:rPr>
              <a:t>若</a:t>
            </a:r>
            <a:r>
              <a:rPr lang="en-US" altLang="zh-CN">
                <a:solidFill>
                  <a:schemeClr val="bg1"/>
                </a:solidFill>
                <a:latin typeface="Consolas" charset="0"/>
                <a:ea typeface="微软雅黑" charset="0"/>
                <a:sym typeface="+mn-ea"/>
              </a:rPr>
              <a:t>C</a:t>
            </a:r>
            <a:r>
              <a:rPr lang="zh-CN" altLang="en-US">
                <a:solidFill>
                  <a:schemeClr val="bg1"/>
                </a:solidFill>
                <a:latin typeface="Consolas" charset="0"/>
                <a:ea typeface="微软雅黑" charset="0"/>
                <a:sym typeface="+mn-ea"/>
              </a:rPr>
              <a:t>满足，对所有</a:t>
            </a:r>
            <a:r>
              <a:rPr lang="en-US" altLang="zh-CN">
                <a:solidFill>
                  <a:schemeClr val="bg1"/>
                </a:solidFill>
                <a:latin typeface="Consolas" charset="0"/>
                <a:ea typeface="微软雅黑" charset="0"/>
                <a:sym typeface="+mn-ea"/>
              </a:rPr>
              <a:t>x,y∈C</a:t>
            </a:r>
            <a:r>
              <a:rPr lang="zh-CN" altLang="zh-CN">
                <a:solidFill>
                  <a:schemeClr val="bg1"/>
                </a:solidFill>
                <a:latin typeface="Consolas" charset="0"/>
                <a:ea typeface="微软雅黑" charset="0"/>
                <a:sym typeface="+mn-ea"/>
              </a:rPr>
              <a:t>，</a:t>
            </a:r>
            <a:r>
              <a:rPr lang="en-US" altLang="zh-CN">
                <a:solidFill>
                  <a:schemeClr val="bg1"/>
                </a:solidFill>
                <a:latin typeface="Consolas" charset="0"/>
                <a:ea typeface="微软雅黑" charset="0"/>
                <a:sym typeface="+mn-ea"/>
              </a:rPr>
              <a:t>x!=y</a:t>
            </a:r>
            <a:r>
              <a:rPr lang="zh-CN" altLang="zh-CN">
                <a:solidFill>
                  <a:schemeClr val="bg1"/>
                </a:solidFill>
                <a:latin typeface="Consolas" charset="0"/>
                <a:ea typeface="微软雅黑" charset="0"/>
                <a:sym typeface="+mn-ea"/>
              </a:rPr>
              <a:t>，</a:t>
            </a:r>
            <a:r>
              <a:rPr lang="en-US" altLang="zh-CN">
                <a:solidFill>
                  <a:schemeClr val="bg1"/>
                </a:solidFill>
                <a:latin typeface="Consolas" charset="0"/>
                <a:ea typeface="微软雅黑" charset="0"/>
                <a:sym typeface="+mn-ea"/>
              </a:rPr>
              <a:t>C(x)</a:t>
            </a:r>
            <a:r>
              <a:rPr lang="zh-CN" altLang="zh-CN">
                <a:solidFill>
                  <a:schemeClr val="bg1"/>
                </a:solidFill>
                <a:latin typeface="Consolas" charset="0"/>
                <a:ea typeface="微软雅黑" charset="0"/>
                <a:sym typeface="+mn-ea"/>
              </a:rPr>
              <a:t>和</a:t>
            </a:r>
            <a:r>
              <a:rPr lang="en-US" altLang="zh-CN">
                <a:solidFill>
                  <a:schemeClr val="bg1"/>
                </a:solidFill>
                <a:latin typeface="Consolas" charset="0"/>
                <a:ea typeface="微软雅黑" charset="0"/>
                <a:sym typeface="+mn-ea"/>
              </a:rPr>
              <a:t>C(y)</a:t>
            </a:r>
            <a:r>
              <a:rPr lang="zh-CN" altLang="zh-CN">
                <a:solidFill>
                  <a:schemeClr val="bg1"/>
                </a:solidFill>
                <a:latin typeface="Consolas" charset="0"/>
                <a:ea typeface="微软雅黑" charset="0"/>
                <a:sym typeface="+mn-ea"/>
              </a:rPr>
              <a:t>互不为前缀，则</a:t>
            </a:r>
            <a:r>
              <a:rPr lang="en-US" altLang="zh-CN">
                <a:solidFill>
                  <a:schemeClr val="bg1"/>
                </a:solidFill>
                <a:latin typeface="Consolas" charset="0"/>
                <a:ea typeface="微软雅黑" charset="0"/>
                <a:sym typeface="+mn-ea"/>
              </a:rPr>
              <a:t>C</a:t>
            </a:r>
            <a:r>
              <a:rPr lang="zh-CN" altLang="en-US">
                <a:solidFill>
                  <a:schemeClr val="bg1"/>
                </a:solidFill>
                <a:latin typeface="Consolas" charset="0"/>
                <a:ea typeface="微软雅黑" charset="0"/>
                <a:sym typeface="+mn-ea"/>
              </a:rPr>
              <a:t>是</a:t>
            </a:r>
            <a:r>
              <a:rPr lang="zh-CN" altLang="en-US">
                <a:solidFill>
                  <a:schemeClr val="tx1"/>
                </a:solidFill>
                <a:latin typeface="Consolas" charset="0"/>
                <a:ea typeface="微软雅黑" charset="0"/>
                <a:sym typeface="+mn-ea"/>
              </a:rPr>
              <a:t>即时的</a:t>
            </a:r>
            <a:r>
              <a:rPr lang="zh-CN" altLang="en-US">
                <a:solidFill>
                  <a:schemeClr val="bg1"/>
                </a:solidFill>
                <a:latin typeface="Consolas" charset="0"/>
                <a:ea typeface="微软雅黑" charset="0"/>
                <a:sym typeface="+mn-ea"/>
              </a:rPr>
              <a:t>。即时性蕴含唯一可译性。</a:t>
            </a:r>
            <a:endParaRPr lang="zh-CN" altLang="en-US">
              <a:solidFill>
                <a:schemeClr val="bg1"/>
              </a:solidFill>
              <a:latin typeface="Consolas" charset="0"/>
              <a:ea typeface="微软雅黑" charset="0"/>
              <a:sym typeface="+mn-ea"/>
            </a:endParaRPr>
          </a:p>
          <a:p>
            <a:r>
              <a:rPr lang="zh-CN" altLang="en-US">
                <a:solidFill>
                  <a:schemeClr val="bg1"/>
                </a:solidFill>
                <a:latin typeface="Consolas" charset="0"/>
                <a:ea typeface="微软雅黑" charset="0"/>
                <a:sym typeface="+mn-ea"/>
              </a:rPr>
              <a:t>唯一可译性不蕴含即时性。如</a:t>
            </a:r>
            <a:r>
              <a:rPr lang="en-US" altLang="zh-CN">
                <a:solidFill>
                  <a:schemeClr val="bg1"/>
                </a:solidFill>
                <a:latin typeface="Consolas" charset="0"/>
                <a:ea typeface="微软雅黑" charset="0"/>
                <a:sym typeface="+mn-ea"/>
              </a:rPr>
              <a:t>C={0</a:t>
            </a:r>
            <a:r>
              <a:rPr lang="zh-CN" altLang="zh-CN">
                <a:solidFill>
                  <a:schemeClr val="bg1"/>
                </a:solidFill>
                <a:latin typeface="Consolas" charset="0"/>
                <a:ea typeface="微软雅黑" charset="0"/>
                <a:sym typeface="+mn-ea"/>
              </a:rPr>
              <a:t>→</a:t>
            </a:r>
            <a:r>
              <a:rPr lang="en-US" altLang="zh-CN">
                <a:solidFill>
                  <a:schemeClr val="bg1"/>
                </a:solidFill>
                <a:latin typeface="Consolas" charset="0"/>
                <a:ea typeface="微软雅黑" charset="0"/>
                <a:sym typeface="+mn-ea"/>
              </a:rPr>
              <a:t>1,1</a:t>
            </a:r>
            <a:r>
              <a:rPr lang="zh-CN" altLang="en-US">
                <a:solidFill>
                  <a:schemeClr val="bg1"/>
                </a:solidFill>
                <a:latin typeface="Consolas" charset="0"/>
                <a:ea typeface="微软雅黑" charset="0"/>
                <a:sym typeface="+mn-ea"/>
              </a:rPr>
              <a:t>→</a:t>
            </a:r>
            <a:r>
              <a:rPr lang="en-US" altLang="zh-CN">
                <a:solidFill>
                  <a:schemeClr val="bg1"/>
                </a:solidFill>
                <a:latin typeface="Consolas" charset="0"/>
                <a:ea typeface="微软雅黑" charset="0"/>
                <a:sym typeface="+mn-ea"/>
              </a:rPr>
              <a:t>10}</a:t>
            </a:r>
            <a:r>
              <a:rPr lang="zh-CN" altLang="en-US">
                <a:solidFill>
                  <a:schemeClr val="bg1"/>
                </a:solidFill>
                <a:latin typeface="Consolas" charset="0"/>
                <a:ea typeface="微软雅黑" charset="0"/>
                <a:sym typeface="+mn-ea"/>
              </a:rPr>
              <a:t>是唯一可译的，但不是即时的。</a:t>
            </a:r>
            <a:endParaRPr lang="zh-CN" altLang="en-US">
              <a:solidFill>
                <a:schemeClr val="bg1"/>
              </a:solidFill>
              <a:latin typeface="Consolas" charset="0"/>
              <a:ea typeface="微软雅黑" charset="0"/>
              <a:sym typeface="+mn-ea"/>
            </a:endParaRPr>
          </a:p>
          <a:p>
            <a:r>
              <a:rPr lang="zh-CN" altLang="en-US">
                <a:solidFill>
                  <a:schemeClr val="bg1"/>
                </a:solidFill>
                <a:latin typeface="Consolas" charset="0"/>
                <a:ea typeface="微软雅黑" charset="0"/>
                <a:sym typeface="+mn-ea"/>
              </a:rPr>
              <a:t>非奇异性不蕴含唯一可译性。如</a:t>
            </a:r>
            <a:r>
              <a:rPr lang="en-US" altLang="zh-CN">
                <a:solidFill>
                  <a:schemeClr val="bg1"/>
                </a:solidFill>
                <a:latin typeface="Consolas" charset="0"/>
                <a:ea typeface="微软雅黑" charset="0"/>
                <a:sym typeface="+mn-ea"/>
              </a:rPr>
              <a:t>C={0</a:t>
            </a:r>
            <a:r>
              <a:rPr lang="zh-CN" altLang="zh-CN">
                <a:solidFill>
                  <a:schemeClr val="bg1"/>
                </a:solidFill>
                <a:latin typeface="Consolas" charset="0"/>
                <a:ea typeface="微软雅黑" charset="0"/>
                <a:sym typeface="+mn-ea"/>
              </a:rPr>
              <a:t>→</a:t>
            </a:r>
            <a:r>
              <a:rPr lang="en-US" altLang="zh-CN">
                <a:solidFill>
                  <a:schemeClr val="bg1"/>
                </a:solidFill>
                <a:latin typeface="Consolas" charset="0"/>
                <a:ea typeface="微软雅黑" charset="0"/>
                <a:sym typeface="+mn-ea"/>
              </a:rPr>
              <a:t>0,1</a:t>
            </a:r>
            <a:r>
              <a:rPr lang="zh-CN" altLang="en-US">
                <a:solidFill>
                  <a:schemeClr val="bg1"/>
                </a:solidFill>
                <a:latin typeface="Consolas" charset="0"/>
                <a:ea typeface="微软雅黑" charset="0"/>
                <a:sym typeface="+mn-ea"/>
              </a:rPr>
              <a:t>→</a:t>
            </a:r>
            <a:r>
              <a:rPr lang="en-US" altLang="zh-CN">
                <a:solidFill>
                  <a:schemeClr val="bg1"/>
                </a:solidFill>
                <a:latin typeface="Consolas" charset="0"/>
                <a:ea typeface="微软雅黑" charset="0"/>
                <a:sym typeface="+mn-ea"/>
              </a:rPr>
              <a:t>00}</a:t>
            </a:r>
            <a:r>
              <a:rPr lang="zh-CN" altLang="en-US">
                <a:solidFill>
                  <a:schemeClr val="bg1"/>
                </a:solidFill>
                <a:latin typeface="Consolas" charset="0"/>
                <a:ea typeface="微软雅黑" charset="0"/>
                <a:sym typeface="+mn-ea"/>
              </a:rPr>
              <a:t>是非奇异的，但不是唯一可译的。</a:t>
            </a:r>
            <a:endParaRPr lang="zh-CN" altLang="en-US">
              <a:solidFill>
                <a:schemeClr val="bg1"/>
              </a:solidFill>
              <a:latin typeface="Consolas" charset="0"/>
              <a:ea typeface="微软雅黑" charset="0"/>
              <a:sym typeface="+mn-e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bg1"/>
                </a:solidFill>
                <a:latin typeface="Consolas" charset="0"/>
                <a:ea typeface="微软雅黑" charset="0"/>
              </a:rPr>
              <a:t>Kraft</a:t>
            </a:r>
            <a:r>
              <a:rPr lang="zh-CN" altLang="en-US">
                <a:solidFill>
                  <a:schemeClr val="bg1"/>
                </a:solidFill>
                <a:latin typeface="Consolas" charset="0"/>
                <a:ea typeface="微软雅黑" charset="0"/>
              </a:rPr>
              <a:t>不等式</a:t>
            </a:r>
            <a:endParaRPr lang="zh-CN" altLang="en-US">
              <a:solidFill>
                <a:schemeClr val="bg1"/>
              </a:solidFill>
              <a:latin typeface="Consolas" charset="0"/>
              <a:ea typeface="微软雅黑" charset="0"/>
            </a:endParaRPr>
          </a:p>
        </p:txBody>
      </p:sp>
      <p:sp>
        <p:nvSpPr>
          <p:cNvPr id="3" name="内容占位符 2"/>
          <p:cNvSpPr>
            <a:spLocks noGrp="1"/>
          </p:cNvSpPr>
          <p:nvPr>
            <p:ph idx="1"/>
          </p:nvPr>
        </p:nvSpPr>
        <p:spPr>
          <a:xfrm>
            <a:off x="838200" y="1825625"/>
            <a:ext cx="10515600" cy="4766310"/>
          </a:xfrm>
        </p:spPr>
        <p:txBody>
          <a:bodyPr>
            <a:normAutofit/>
          </a:bodyPr>
          <a:p>
            <a:r>
              <a:rPr lang="zh-CN" altLang="en-US">
                <a:solidFill>
                  <a:schemeClr val="bg1"/>
                </a:solidFill>
                <a:latin typeface="Consolas" charset="0"/>
                <a:ea typeface="微软雅黑" charset="0"/>
                <a:sym typeface="+mn-ea"/>
              </a:rPr>
              <a:t>对于</a:t>
            </a:r>
            <a:r>
              <a:rPr lang="en-US" altLang="zh-CN">
                <a:solidFill>
                  <a:schemeClr val="bg1"/>
                </a:solidFill>
                <a:latin typeface="Consolas" charset="0"/>
                <a:ea typeface="微软雅黑" charset="0"/>
                <a:sym typeface="+mn-ea"/>
              </a:rPr>
              <a:t>d</a:t>
            </a:r>
            <a:r>
              <a:rPr lang="zh-CN" altLang="en-US">
                <a:solidFill>
                  <a:schemeClr val="bg1"/>
                </a:solidFill>
                <a:latin typeface="Consolas" charset="0"/>
                <a:ea typeface="微软雅黑" charset="0"/>
                <a:sym typeface="+mn-ea"/>
              </a:rPr>
              <a:t>元字母表上的即时码</a:t>
            </a:r>
            <a:r>
              <a:rPr lang="en-US" altLang="zh-CN">
                <a:solidFill>
                  <a:schemeClr val="bg1"/>
                </a:solidFill>
                <a:latin typeface="Consolas" charset="0"/>
                <a:ea typeface="微软雅黑" charset="0"/>
                <a:sym typeface="+mn-ea"/>
              </a:rPr>
              <a:t>C</a:t>
            </a:r>
            <a:r>
              <a:rPr lang="zh-CN" altLang="en-US">
                <a:solidFill>
                  <a:schemeClr val="bg1"/>
                </a:solidFill>
                <a:latin typeface="Consolas" charset="0"/>
                <a:ea typeface="微软雅黑" charset="0"/>
                <a:sym typeface="+mn-ea"/>
              </a:rPr>
              <a:t>，有以下不等式成立：</a:t>
            </a:r>
            <a:endParaRPr lang="zh-CN" altLang="en-US">
              <a:solidFill>
                <a:schemeClr val="bg1"/>
              </a:solidFill>
              <a:latin typeface="Consolas" charset="0"/>
              <a:ea typeface="微软雅黑" charset="0"/>
              <a:sym typeface="+mn-ea"/>
            </a:endParaRPr>
          </a:p>
          <a:p>
            <a:pPr lvl="1"/>
            <a:endParaRPr lang="zh-CN" altLang="en-US">
              <a:solidFill>
                <a:schemeClr val="bg1"/>
              </a:solidFill>
              <a:latin typeface="Consolas" charset="0"/>
              <a:ea typeface="微软雅黑" charset="0"/>
              <a:sym typeface="+mn-ea"/>
            </a:endParaRPr>
          </a:p>
          <a:p>
            <a:pPr lvl="1"/>
            <a:r>
              <a:rPr lang="zh-CN" altLang="en-US">
                <a:solidFill>
                  <a:schemeClr val="bg1"/>
                </a:solidFill>
                <a:latin typeface="Consolas" charset="0"/>
                <a:ea typeface="微软雅黑" charset="0"/>
                <a:sym typeface="+mn-ea"/>
              </a:rPr>
              <a:t> </a:t>
            </a:r>
            <a:endParaRPr lang="zh-CN" altLang="en-US">
              <a:solidFill>
                <a:schemeClr val="bg1"/>
              </a:solidFill>
              <a:latin typeface="Consolas" charset="0"/>
              <a:ea typeface="微软雅黑" charset="0"/>
              <a:sym typeface="+mn-ea"/>
            </a:endParaRPr>
          </a:p>
          <a:p>
            <a:pPr lvl="1"/>
            <a:endParaRPr lang="zh-CN" altLang="en-US">
              <a:solidFill>
                <a:schemeClr val="bg1"/>
              </a:solidFill>
              <a:latin typeface="Consolas" charset="0"/>
              <a:ea typeface="微软雅黑" charset="0"/>
              <a:sym typeface="+mn-ea"/>
            </a:endParaRPr>
          </a:p>
          <a:p>
            <a:pPr lvl="0"/>
            <a:r>
              <a:rPr lang="zh-CN" altLang="zh-CN">
                <a:solidFill>
                  <a:schemeClr val="bg1"/>
                </a:solidFill>
                <a:latin typeface="Consolas" charset="0"/>
                <a:ea typeface="微软雅黑" charset="0"/>
                <a:sym typeface="+mn-ea"/>
              </a:rPr>
              <a:t>我大胆假设来参加这个冬令营的大爷都会写</a:t>
            </a:r>
            <a:r>
              <a:rPr lang="en-US" altLang="zh-CN">
                <a:solidFill>
                  <a:schemeClr val="bg1"/>
                </a:solidFill>
                <a:latin typeface="Consolas" charset="0"/>
                <a:ea typeface="微软雅黑" charset="0"/>
                <a:sym typeface="+mn-ea"/>
              </a:rPr>
              <a:t>trie</a:t>
            </a:r>
            <a:r>
              <a:rPr lang="zh-CN" altLang="en-US">
                <a:solidFill>
                  <a:schemeClr val="bg1"/>
                </a:solidFill>
                <a:latin typeface="Consolas" charset="0"/>
                <a:ea typeface="微软雅黑" charset="0"/>
                <a:sym typeface="+mn-ea"/>
              </a:rPr>
              <a:t>，所以都会证明这个不等式。</a:t>
            </a:r>
            <a:endParaRPr lang="zh-CN" altLang="en-US">
              <a:solidFill>
                <a:schemeClr val="bg1"/>
              </a:solidFill>
              <a:latin typeface="Consolas" charset="0"/>
              <a:ea typeface="微软雅黑" charset="0"/>
              <a:sym typeface="+mn-ea"/>
            </a:endParaRPr>
          </a:p>
          <a:p>
            <a:pPr lvl="0"/>
            <a:r>
              <a:rPr lang="zh-CN" altLang="en-US">
                <a:solidFill>
                  <a:schemeClr val="bg1"/>
                </a:solidFill>
                <a:latin typeface="Consolas" charset="0"/>
                <a:ea typeface="微软雅黑" charset="0"/>
                <a:sym typeface="+mn-ea"/>
              </a:rPr>
              <a:t>逆命题：如果有一组</a:t>
            </a:r>
            <a:r>
              <a:rPr lang="en-US" altLang="zh-CN">
                <a:solidFill>
                  <a:schemeClr val="bg1"/>
                </a:solidFill>
                <a:latin typeface="Consolas" charset="0"/>
                <a:ea typeface="微软雅黑" charset="0"/>
                <a:sym typeface="+mn-ea"/>
              </a:rPr>
              <a:t>l</a:t>
            </a:r>
            <a:r>
              <a:rPr lang="zh-CN" altLang="en-US">
                <a:solidFill>
                  <a:schemeClr val="bg1"/>
                </a:solidFill>
                <a:latin typeface="Consolas" charset="0"/>
                <a:ea typeface="微软雅黑" charset="0"/>
                <a:sym typeface="+mn-ea"/>
              </a:rPr>
              <a:t>满足上述不等式，一定可以构造出对应的即时码</a:t>
            </a:r>
            <a:r>
              <a:rPr lang="en-US" altLang="zh-CN">
                <a:solidFill>
                  <a:schemeClr val="bg1"/>
                </a:solidFill>
                <a:latin typeface="Consolas" charset="0"/>
                <a:ea typeface="微软雅黑" charset="0"/>
                <a:sym typeface="+mn-ea"/>
              </a:rPr>
              <a:t>C</a:t>
            </a:r>
            <a:r>
              <a:rPr lang="zh-CN" altLang="en-US">
                <a:solidFill>
                  <a:schemeClr val="bg1"/>
                </a:solidFill>
                <a:latin typeface="Consolas" charset="0"/>
                <a:ea typeface="微软雅黑" charset="0"/>
                <a:sym typeface="+mn-ea"/>
              </a:rPr>
              <a:t>。</a:t>
            </a:r>
            <a:endParaRPr lang="zh-CN" altLang="en-US">
              <a:solidFill>
                <a:schemeClr val="bg1"/>
              </a:solidFill>
              <a:latin typeface="Consolas" charset="0"/>
              <a:ea typeface="微软雅黑" charset="0"/>
              <a:sym typeface="+mn-ea"/>
            </a:endParaRPr>
          </a:p>
          <a:p>
            <a:pPr lvl="0"/>
            <a:r>
              <a:rPr lang="zh-CN" altLang="en-US">
                <a:solidFill>
                  <a:schemeClr val="bg1"/>
                </a:solidFill>
                <a:latin typeface="Consolas" charset="0"/>
                <a:ea typeface="微软雅黑" charset="0"/>
                <a:sym typeface="+mn-ea"/>
              </a:rPr>
              <a:t>我依然假设你们都会证，或者说都会构造。</a:t>
            </a:r>
            <a:endParaRPr lang="zh-CN" altLang="en-US">
              <a:solidFill>
                <a:schemeClr val="bg1"/>
              </a:solidFill>
              <a:latin typeface="Consolas" charset="0"/>
              <a:ea typeface="微软雅黑" charset="0"/>
              <a:sym typeface="+mn-ea"/>
            </a:endParaRPr>
          </a:p>
        </p:txBody>
      </p:sp>
      <p:graphicFrame>
        <p:nvGraphicFramePr>
          <p:cNvPr id="4" name="对象 3">
            <a:hlinkClick r:id="" action="ppaction://ole?verb="/>
          </p:cNvPr>
          <p:cNvGraphicFramePr>
            <a:graphicFrameLocks noChangeAspect="1"/>
          </p:cNvGraphicFramePr>
          <p:nvPr/>
        </p:nvGraphicFramePr>
        <p:xfrm>
          <a:off x="1632585" y="2355850"/>
          <a:ext cx="2235200" cy="1061085"/>
        </p:xfrm>
        <a:graphic>
          <a:graphicData uri="http://schemas.openxmlformats.org/presentationml/2006/ole">
            <mc:AlternateContent xmlns:mc="http://schemas.openxmlformats.org/markup-compatibility/2006">
              <mc:Choice xmlns:v="urn:schemas-microsoft-com:vml" Requires="v">
                <p:oleObj spid="_x0000_s9217" name="" r:id="rId1" imgW="749300" imgH="355600" progId="Equation.KSEE3">
                  <p:embed/>
                </p:oleObj>
              </mc:Choice>
              <mc:Fallback>
                <p:oleObj name="" r:id="rId1" imgW="749300" imgH="355600" progId="Equation.KSEE3">
                  <p:embed/>
                  <p:pic>
                    <p:nvPicPr>
                      <p:cNvPr id="0" name="图片 9216"/>
                      <p:cNvPicPr/>
                      <p:nvPr/>
                    </p:nvPicPr>
                    <p:blipFill>
                      <a:blip r:embed="rId2"/>
                      <a:stretch>
                        <a:fillRect/>
                      </a:stretch>
                    </p:blipFill>
                    <p:spPr>
                      <a:xfrm>
                        <a:off x="1632585" y="2355850"/>
                        <a:ext cx="2235200" cy="1061085"/>
                      </a:xfrm>
                      <a:prstGeom prst="rect">
                        <a:avLst/>
                      </a:prstGeom>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solidFill>
                <a:latin typeface="Consolas" charset="0"/>
                <a:ea typeface="微软雅黑" charset="0"/>
              </a:rPr>
              <a:t>最优码长的下界</a:t>
            </a:r>
            <a:endParaRPr lang="zh-CN" altLang="en-US">
              <a:solidFill>
                <a:schemeClr val="bg1"/>
              </a:solidFill>
              <a:latin typeface="Consolas" charset="0"/>
              <a:ea typeface="微软雅黑" charset="0"/>
            </a:endParaRPr>
          </a:p>
        </p:txBody>
      </p:sp>
      <p:sp>
        <p:nvSpPr>
          <p:cNvPr id="3" name="内容占位符 2"/>
          <p:cNvSpPr>
            <a:spLocks noGrp="1"/>
          </p:cNvSpPr>
          <p:nvPr>
            <p:ph idx="1"/>
          </p:nvPr>
        </p:nvSpPr>
        <p:spPr>
          <a:xfrm>
            <a:off x="838200" y="1825625"/>
            <a:ext cx="10515600" cy="4766310"/>
          </a:xfrm>
        </p:spPr>
        <p:txBody>
          <a:bodyPr>
            <a:normAutofit/>
          </a:bodyPr>
          <a:p>
            <a:r>
              <a:rPr lang="zh-CN" altLang="en-US">
                <a:solidFill>
                  <a:schemeClr val="bg1"/>
                </a:solidFill>
                <a:latin typeface="Consolas" charset="0"/>
                <a:ea typeface="微软雅黑" charset="0"/>
                <a:sym typeface="+mn-ea"/>
              </a:rPr>
              <a:t>根据</a:t>
            </a:r>
            <a:r>
              <a:rPr lang="en-US" altLang="zh-CN">
                <a:solidFill>
                  <a:schemeClr val="bg1"/>
                </a:solidFill>
                <a:latin typeface="Consolas" charset="0"/>
                <a:ea typeface="微软雅黑" charset="0"/>
                <a:sym typeface="+mn-ea"/>
              </a:rPr>
              <a:t>Kraft</a:t>
            </a:r>
            <a:r>
              <a:rPr lang="zh-CN" altLang="en-US">
                <a:solidFill>
                  <a:schemeClr val="bg1"/>
                </a:solidFill>
                <a:latin typeface="Consolas" charset="0"/>
                <a:ea typeface="微软雅黑" charset="0"/>
                <a:sym typeface="+mn-ea"/>
              </a:rPr>
              <a:t>不等式的逆命题，我们只需要找出一组符合</a:t>
            </a:r>
            <a:r>
              <a:rPr lang="en-US" altLang="zh-CN">
                <a:solidFill>
                  <a:schemeClr val="bg1"/>
                </a:solidFill>
                <a:latin typeface="Consolas" charset="0"/>
                <a:ea typeface="微软雅黑" charset="0"/>
                <a:sym typeface="+mn-ea"/>
              </a:rPr>
              <a:t>Kraft</a:t>
            </a:r>
            <a:r>
              <a:rPr lang="zh-CN" altLang="zh-CN">
                <a:solidFill>
                  <a:schemeClr val="bg1"/>
                </a:solidFill>
                <a:latin typeface="Consolas" charset="0"/>
                <a:ea typeface="微软雅黑" charset="0"/>
                <a:sym typeface="+mn-ea"/>
              </a:rPr>
              <a:t>不等式的码长序列就可以构造一个相应编码</a:t>
            </a:r>
            <a:r>
              <a:rPr lang="zh-CN" altLang="en-US">
                <a:solidFill>
                  <a:schemeClr val="bg1"/>
                </a:solidFill>
                <a:latin typeface="Consolas" charset="0"/>
                <a:ea typeface="微软雅黑" charset="0"/>
                <a:sym typeface="+mn-ea"/>
              </a:rPr>
              <a:t>。</a:t>
            </a:r>
            <a:endParaRPr lang="zh-CN" altLang="en-US">
              <a:solidFill>
                <a:schemeClr val="bg1"/>
              </a:solidFill>
              <a:latin typeface="Consolas" charset="0"/>
              <a:ea typeface="微软雅黑" charset="0"/>
              <a:sym typeface="+mn-ea"/>
            </a:endParaRPr>
          </a:p>
          <a:p>
            <a:r>
              <a:rPr lang="zh-CN" altLang="en-US">
                <a:solidFill>
                  <a:schemeClr val="bg1"/>
                </a:solidFill>
                <a:latin typeface="Consolas" charset="0"/>
                <a:ea typeface="微软雅黑" charset="0"/>
                <a:sym typeface="+mn-ea"/>
              </a:rPr>
              <a:t>这就是说，求最优码就是在受到</a:t>
            </a:r>
            <a:r>
              <a:rPr lang="en-US" altLang="zh-CN">
                <a:solidFill>
                  <a:schemeClr val="bg1"/>
                </a:solidFill>
                <a:latin typeface="Consolas" charset="0"/>
                <a:ea typeface="微软雅黑" charset="0"/>
                <a:sym typeface="+mn-ea"/>
              </a:rPr>
              <a:t>Kraft</a:t>
            </a:r>
            <a:r>
              <a:rPr lang="zh-CN" altLang="zh-CN">
                <a:solidFill>
                  <a:schemeClr val="bg1"/>
                </a:solidFill>
                <a:latin typeface="Consolas" charset="0"/>
                <a:ea typeface="微软雅黑" charset="0"/>
                <a:sym typeface="+mn-ea"/>
              </a:rPr>
              <a:t>约束的情况下最小化</a:t>
            </a:r>
            <a:r>
              <a:rPr lang="en-US" altLang="zh-CN">
                <a:solidFill>
                  <a:schemeClr val="bg1"/>
                </a:solidFill>
                <a:latin typeface="Consolas" charset="0"/>
                <a:ea typeface="微软雅黑" charset="0"/>
                <a:sym typeface="+mn-ea"/>
              </a:rPr>
              <a:t>L(C)</a:t>
            </a:r>
            <a:r>
              <a:rPr lang="zh-CN" altLang="en-US">
                <a:solidFill>
                  <a:schemeClr val="bg1"/>
                </a:solidFill>
                <a:latin typeface="Consolas" charset="0"/>
                <a:ea typeface="微软雅黑" charset="0"/>
                <a:sym typeface="+mn-ea"/>
              </a:rPr>
              <a:t>。</a:t>
            </a:r>
            <a:endParaRPr lang="zh-CN" altLang="en-US">
              <a:solidFill>
                <a:schemeClr val="bg1"/>
              </a:solidFill>
              <a:latin typeface="Consolas" charset="0"/>
              <a:ea typeface="微软雅黑" charset="0"/>
              <a:sym typeface="+mn-ea"/>
            </a:endParaRPr>
          </a:p>
          <a:p>
            <a:r>
              <a:rPr lang="zh-CN" altLang="en-US">
                <a:solidFill>
                  <a:schemeClr val="bg1"/>
                </a:solidFill>
                <a:latin typeface="Consolas" charset="0"/>
                <a:ea typeface="微软雅黑" charset="0"/>
                <a:sym typeface="+mn-ea"/>
              </a:rPr>
              <a:t>使用某些本学渣在微积分</a:t>
            </a:r>
            <a:r>
              <a:rPr lang="en-US" altLang="zh-CN">
                <a:solidFill>
                  <a:schemeClr val="bg1"/>
                </a:solidFill>
                <a:latin typeface="Consolas" charset="0"/>
                <a:ea typeface="微软雅黑" charset="0"/>
                <a:sym typeface="+mn-ea"/>
              </a:rPr>
              <a:t>A(1)</a:t>
            </a:r>
            <a:r>
              <a:rPr lang="zh-CN" altLang="zh-CN">
                <a:solidFill>
                  <a:schemeClr val="bg1"/>
                </a:solidFill>
                <a:latin typeface="Consolas" charset="0"/>
                <a:ea typeface="微软雅黑" charset="0"/>
                <a:sym typeface="+mn-ea"/>
              </a:rPr>
              <a:t>中还没有学过的奇怪方法，可以得到最优码符合             。</a:t>
            </a:r>
            <a:endParaRPr lang="zh-CN" altLang="zh-CN">
              <a:solidFill>
                <a:schemeClr val="bg1"/>
              </a:solidFill>
              <a:latin typeface="Consolas" charset="0"/>
              <a:ea typeface="微软雅黑" charset="0"/>
              <a:sym typeface="+mn-ea"/>
            </a:endParaRPr>
          </a:p>
          <a:p>
            <a:r>
              <a:rPr lang="zh-CN" altLang="en-US">
                <a:solidFill>
                  <a:schemeClr val="bg1"/>
                </a:solidFill>
                <a:latin typeface="Consolas" charset="0"/>
                <a:ea typeface="微软雅黑" charset="0"/>
                <a:sym typeface="+mn-ea"/>
              </a:rPr>
              <a:t>这时                 。</a:t>
            </a:r>
            <a:endParaRPr lang="zh-CN" altLang="en-US">
              <a:solidFill>
                <a:schemeClr val="bg1"/>
              </a:solidFill>
              <a:latin typeface="Consolas" charset="0"/>
              <a:ea typeface="微软雅黑" charset="0"/>
              <a:sym typeface="+mn-ea"/>
            </a:endParaRPr>
          </a:p>
          <a:p>
            <a:r>
              <a:rPr lang="zh-CN" altLang="en-US">
                <a:solidFill>
                  <a:schemeClr val="bg1"/>
                </a:solidFill>
                <a:latin typeface="Consolas" charset="0"/>
                <a:ea typeface="微软雅黑" charset="0"/>
                <a:sym typeface="+mn-ea"/>
              </a:rPr>
              <a:t>然而考虑到</a:t>
            </a:r>
            <a:r>
              <a:rPr lang="en-US" altLang="zh-CN">
                <a:solidFill>
                  <a:schemeClr val="bg1"/>
                </a:solidFill>
                <a:latin typeface="Consolas" charset="0"/>
                <a:ea typeface="微软雅黑" charset="0"/>
                <a:sym typeface="+mn-ea"/>
              </a:rPr>
              <a:t>l</a:t>
            </a:r>
            <a:r>
              <a:rPr lang="zh-CN" altLang="zh-CN">
                <a:solidFill>
                  <a:schemeClr val="bg1"/>
                </a:solidFill>
                <a:latin typeface="Consolas" charset="0"/>
                <a:ea typeface="微软雅黑" charset="0"/>
                <a:sym typeface="+mn-ea"/>
              </a:rPr>
              <a:t>必须是整数，有时这个极限并不能取到。</a:t>
            </a:r>
            <a:endParaRPr lang="zh-CN" altLang="zh-CN">
              <a:solidFill>
                <a:schemeClr val="bg1"/>
              </a:solidFill>
              <a:latin typeface="Consolas" charset="0"/>
              <a:ea typeface="微软雅黑" charset="0"/>
              <a:sym typeface="+mn-ea"/>
            </a:endParaRPr>
          </a:p>
          <a:p>
            <a:r>
              <a:rPr lang="zh-CN" altLang="zh-CN">
                <a:solidFill>
                  <a:schemeClr val="bg1"/>
                </a:solidFill>
                <a:latin typeface="Consolas" charset="0"/>
                <a:ea typeface="微软雅黑" charset="0"/>
                <a:sym typeface="+mn-ea"/>
              </a:rPr>
              <a:t>于是我们只能说：            。</a:t>
            </a:r>
            <a:endParaRPr lang="zh-CN" altLang="zh-CN">
              <a:solidFill>
                <a:schemeClr val="bg1"/>
              </a:solidFill>
              <a:latin typeface="Consolas" charset="0"/>
              <a:ea typeface="微软雅黑" charset="0"/>
              <a:sym typeface="+mn-ea"/>
            </a:endParaRPr>
          </a:p>
        </p:txBody>
      </p:sp>
      <p:graphicFrame>
        <p:nvGraphicFramePr>
          <p:cNvPr id="5" name="对象 4">
            <a:hlinkClick r:id="" action="ppaction://ole?verb="/>
          </p:cNvPr>
          <p:cNvGraphicFramePr>
            <a:graphicFrameLocks noChangeAspect="1"/>
          </p:cNvGraphicFramePr>
          <p:nvPr/>
        </p:nvGraphicFramePr>
        <p:xfrm>
          <a:off x="3312795" y="3639820"/>
          <a:ext cx="2436495" cy="498475"/>
        </p:xfrm>
        <a:graphic>
          <a:graphicData uri="http://schemas.openxmlformats.org/presentationml/2006/ole">
            <mc:AlternateContent xmlns:mc="http://schemas.openxmlformats.org/markup-compatibility/2006">
              <mc:Choice xmlns:v="urn:schemas-microsoft-com:vml" Requires="v">
                <p:oleObj spid="_x0000_s10241" name="" r:id="rId1" imgW="1117600" imgH="228600" progId="Equation.KSEE3">
                  <p:embed/>
                </p:oleObj>
              </mc:Choice>
              <mc:Fallback>
                <p:oleObj name="" r:id="rId1" imgW="1117600" imgH="228600" progId="Equation.KSEE3">
                  <p:embed/>
                  <p:pic>
                    <p:nvPicPr>
                      <p:cNvPr id="0" name="图片 10240"/>
                      <p:cNvPicPr/>
                      <p:nvPr/>
                    </p:nvPicPr>
                    <p:blipFill>
                      <a:blip r:embed="rId2"/>
                      <a:stretch>
                        <a:fillRect/>
                      </a:stretch>
                    </p:blipFill>
                    <p:spPr>
                      <a:xfrm>
                        <a:off x="3312795" y="3639820"/>
                        <a:ext cx="2436495" cy="49847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1905635" y="3999230"/>
          <a:ext cx="3150870" cy="698500"/>
        </p:xfrm>
        <a:graphic>
          <a:graphicData uri="http://schemas.openxmlformats.org/presentationml/2006/ole">
            <mc:AlternateContent xmlns:mc="http://schemas.openxmlformats.org/markup-compatibility/2006">
              <mc:Choice xmlns:v="urn:schemas-microsoft-com:vml" Requires="v">
                <p:oleObj spid="_x0000_s4" name="" r:id="rId3" imgW="1892300" imgH="419100" progId="Equation.KSEE3">
                  <p:embed/>
                </p:oleObj>
              </mc:Choice>
              <mc:Fallback>
                <p:oleObj name="" r:id="rId3" imgW="1892300" imgH="419100" progId="Equation.KSEE3">
                  <p:embed/>
                  <p:pic>
                    <p:nvPicPr>
                      <p:cNvPr id="0" name="图片 10240"/>
                      <p:cNvPicPr/>
                      <p:nvPr/>
                    </p:nvPicPr>
                    <p:blipFill>
                      <a:blip r:embed="rId4"/>
                      <a:stretch>
                        <a:fillRect/>
                      </a:stretch>
                    </p:blipFill>
                    <p:spPr>
                      <a:xfrm>
                        <a:off x="1905635" y="3999230"/>
                        <a:ext cx="3150870" cy="69850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4020820" y="5207635"/>
          <a:ext cx="2292350" cy="434975"/>
        </p:xfrm>
        <a:graphic>
          <a:graphicData uri="http://schemas.openxmlformats.org/presentationml/2006/ole">
            <mc:AlternateContent xmlns:mc="http://schemas.openxmlformats.org/markup-compatibility/2006">
              <mc:Choice xmlns:v="urn:schemas-microsoft-com:vml" Requires="v">
                <p:oleObj spid="_x0000_s8" name="" r:id="rId5" imgW="1206500" imgH="228600" progId="Equation.KSEE3">
                  <p:embed/>
                </p:oleObj>
              </mc:Choice>
              <mc:Fallback>
                <p:oleObj name="" r:id="rId5" imgW="1206500" imgH="228600" progId="Equation.KSEE3">
                  <p:embed/>
                  <p:pic>
                    <p:nvPicPr>
                      <p:cNvPr id="0" name="图片 10240"/>
                      <p:cNvPicPr/>
                      <p:nvPr/>
                    </p:nvPicPr>
                    <p:blipFill>
                      <a:blip r:embed="rId6"/>
                      <a:stretch>
                        <a:fillRect/>
                      </a:stretch>
                    </p:blipFill>
                    <p:spPr>
                      <a:xfrm>
                        <a:off x="4020820" y="5207635"/>
                        <a:ext cx="2292350" cy="434975"/>
                      </a:xfrm>
                      <a:prstGeom prst="rect">
                        <a:avLst/>
                      </a:prstGeom>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solidFill>
                <a:latin typeface="Consolas" charset="0"/>
                <a:ea typeface="微软雅黑" charset="0"/>
              </a:rPr>
              <a:t>最优码长的上界</a:t>
            </a:r>
            <a:endParaRPr lang="zh-CN" altLang="en-US">
              <a:solidFill>
                <a:schemeClr val="bg1"/>
              </a:solidFill>
              <a:latin typeface="Consolas" charset="0"/>
              <a:ea typeface="微软雅黑" charset="0"/>
            </a:endParaRPr>
          </a:p>
        </p:txBody>
      </p:sp>
      <p:sp>
        <p:nvSpPr>
          <p:cNvPr id="3" name="内容占位符 2"/>
          <p:cNvSpPr>
            <a:spLocks noGrp="1"/>
          </p:cNvSpPr>
          <p:nvPr>
            <p:ph idx="1"/>
          </p:nvPr>
        </p:nvSpPr>
        <p:spPr>
          <a:xfrm>
            <a:off x="838200" y="1825625"/>
            <a:ext cx="10515600" cy="4766310"/>
          </a:xfrm>
        </p:spPr>
        <p:txBody>
          <a:bodyPr>
            <a:normAutofit/>
          </a:bodyPr>
          <a:p>
            <a:r>
              <a:rPr lang="zh-CN" altLang="en-US">
                <a:solidFill>
                  <a:schemeClr val="bg1"/>
                </a:solidFill>
                <a:latin typeface="Consolas" charset="0"/>
                <a:ea typeface="微软雅黑" charset="0"/>
                <a:sym typeface="+mn-ea"/>
              </a:rPr>
              <a:t>构造码长序列为理论最优码长的上取整，显然符合</a:t>
            </a:r>
            <a:r>
              <a:rPr lang="en-US" altLang="zh-CN">
                <a:solidFill>
                  <a:schemeClr val="bg1"/>
                </a:solidFill>
                <a:latin typeface="Consolas" charset="0"/>
                <a:ea typeface="微软雅黑" charset="0"/>
                <a:sym typeface="+mn-ea"/>
              </a:rPr>
              <a:t>Kraft</a:t>
            </a:r>
            <a:r>
              <a:rPr lang="zh-CN" altLang="zh-CN">
                <a:solidFill>
                  <a:schemeClr val="bg1"/>
                </a:solidFill>
                <a:latin typeface="Consolas" charset="0"/>
                <a:ea typeface="微软雅黑" charset="0"/>
                <a:sym typeface="+mn-ea"/>
              </a:rPr>
              <a:t>不等式</a:t>
            </a:r>
            <a:r>
              <a:rPr lang="zh-CN" altLang="en-US">
                <a:solidFill>
                  <a:schemeClr val="bg1"/>
                </a:solidFill>
                <a:latin typeface="Consolas" charset="0"/>
                <a:ea typeface="微软雅黑" charset="0"/>
                <a:sym typeface="+mn-ea"/>
              </a:rPr>
              <a:t>。</a:t>
            </a:r>
            <a:endParaRPr lang="zh-CN" altLang="en-US">
              <a:solidFill>
                <a:schemeClr val="bg1"/>
              </a:solidFill>
              <a:latin typeface="Consolas" charset="0"/>
              <a:ea typeface="微软雅黑" charset="0"/>
              <a:sym typeface="+mn-ea"/>
            </a:endParaRPr>
          </a:p>
          <a:p>
            <a:r>
              <a:rPr lang="zh-CN" altLang="zh-CN">
                <a:solidFill>
                  <a:schemeClr val="bg1"/>
                </a:solidFill>
                <a:latin typeface="Consolas" charset="0"/>
                <a:ea typeface="微软雅黑" charset="0"/>
                <a:sym typeface="+mn-ea"/>
              </a:rPr>
              <a:t>这时：                               。</a:t>
            </a:r>
            <a:endParaRPr lang="zh-CN" altLang="zh-CN">
              <a:solidFill>
                <a:schemeClr val="bg1"/>
              </a:solidFill>
              <a:latin typeface="Consolas" charset="0"/>
              <a:ea typeface="微软雅黑" charset="0"/>
              <a:sym typeface="+mn-ea"/>
            </a:endParaRPr>
          </a:p>
          <a:p>
            <a:r>
              <a:rPr lang="zh-CN" altLang="zh-CN">
                <a:solidFill>
                  <a:schemeClr val="bg1"/>
                </a:solidFill>
                <a:latin typeface="Consolas" charset="0"/>
                <a:ea typeface="微软雅黑" charset="0"/>
                <a:sym typeface="+mn-ea"/>
              </a:rPr>
              <a:t>这个构造使得我们可以说：                   。</a:t>
            </a:r>
            <a:endParaRPr lang="zh-CN" altLang="zh-CN">
              <a:solidFill>
                <a:schemeClr val="bg1"/>
              </a:solidFill>
              <a:latin typeface="Consolas" charset="0"/>
              <a:ea typeface="微软雅黑" charset="0"/>
              <a:sym typeface="+mn-ea"/>
            </a:endParaRPr>
          </a:p>
          <a:p>
            <a:r>
              <a:rPr lang="zh-CN" altLang="zh-CN">
                <a:solidFill>
                  <a:schemeClr val="bg1"/>
                </a:solidFill>
                <a:latin typeface="Consolas" charset="0"/>
                <a:ea typeface="微软雅黑" charset="0"/>
                <a:sym typeface="+mn-ea"/>
              </a:rPr>
              <a:t>但这并不意味着最优码长就是熵的上取整之类的，因为</a:t>
            </a:r>
            <a:r>
              <a:rPr lang="en-US" altLang="zh-CN">
                <a:solidFill>
                  <a:schemeClr val="bg1"/>
                </a:solidFill>
                <a:latin typeface="Consolas" charset="0"/>
                <a:ea typeface="微软雅黑" charset="0"/>
                <a:sym typeface="+mn-ea"/>
              </a:rPr>
              <a:t>L(C)</a:t>
            </a:r>
            <a:r>
              <a:rPr lang="zh-CN" altLang="zh-CN">
                <a:solidFill>
                  <a:schemeClr val="bg1"/>
                </a:solidFill>
                <a:latin typeface="Consolas" charset="0"/>
                <a:ea typeface="微软雅黑" charset="0"/>
                <a:sym typeface="+mn-ea"/>
              </a:rPr>
              <a:t>本身就不一定是整数，并且在很多时候并不是整数。</a:t>
            </a:r>
            <a:endParaRPr lang="zh-CN" altLang="zh-CN">
              <a:solidFill>
                <a:schemeClr val="bg1"/>
              </a:solidFill>
              <a:latin typeface="Consolas" charset="0"/>
              <a:ea typeface="微软雅黑" charset="0"/>
              <a:sym typeface="+mn-ea"/>
            </a:endParaRPr>
          </a:p>
        </p:txBody>
      </p:sp>
      <p:graphicFrame>
        <p:nvGraphicFramePr>
          <p:cNvPr id="6" name="对象 5">
            <a:hlinkClick r:id="" action="ppaction://ole?verb="/>
          </p:cNvPr>
          <p:cNvGraphicFramePr>
            <a:graphicFrameLocks noChangeAspect="1"/>
          </p:cNvGraphicFramePr>
          <p:nvPr/>
        </p:nvGraphicFramePr>
        <p:xfrm>
          <a:off x="2204720" y="2212975"/>
          <a:ext cx="5942330" cy="698500"/>
        </p:xfrm>
        <a:graphic>
          <a:graphicData uri="http://schemas.openxmlformats.org/presentationml/2006/ole">
            <mc:AlternateContent xmlns:mc="http://schemas.openxmlformats.org/markup-compatibility/2006">
              <mc:Choice xmlns:v="urn:schemas-microsoft-com:vml" Requires="v">
                <p:oleObj spid="_x0000_s4" name="" r:id="rId1" imgW="3568700" imgH="419100" progId="Equation.KSEE3">
                  <p:embed/>
                </p:oleObj>
              </mc:Choice>
              <mc:Fallback>
                <p:oleObj name="" r:id="rId1" imgW="3568700" imgH="419100" progId="Equation.KSEE3">
                  <p:embed/>
                  <p:pic>
                    <p:nvPicPr>
                      <p:cNvPr id="0" name="图片 10240"/>
                      <p:cNvPicPr/>
                      <p:nvPr/>
                    </p:nvPicPr>
                    <p:blipFill>
                      <a:blip r:embed="rId2"/>
                      <a:stretch>
                        <a:fillRect/>
                      </a:stretch>
                    </p:blipFill>
                    <p:spPr>
                      <a:xfrm>
                        <a:off x="2204720" y="2212975"/>
                        <a:ext cx="5942330" cy="69850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5324475" y="2852420"/>
          <a:ext cx="3764280" cy="434975"/>
        </p:xfrm>
        <a:graphic>
          <a:graphicData uri="http://schemas.openxmlformats.org/presentationml/2006/ole">
            <mc:AlternateContent xmlns:mc="http://schemas.openxmlformats.org/markup-compatibility/2006">
              <mc:Choice xmlns:v="urn:schemas-microsoft-com:vml" Requires="v">
                <p:oleObj spid="_x0000_s8" name="" r:id="rId3" imgW="1981200" imgH="228600" progId="Equation.KSEE3">
                  <p:embed/>
                </p:oleObj>
              </mc:Choice>
              <mc:Fallback>
                <p:oleObj name="" r:id="rId3" imgW="1981200" imgH="228600" progId="Equation.KSEE3">
                  <p:embed/>
                  <p:pic>
                    <p:nvPicPr>
                      <p:cNvPr id="0" name="图片 10240"/>
                      <p:cNvPicPr/>
                      <p:nvPr/>
                    </p:nvPicPr>
                    <p:blipFill>
                      <a:blip r:embed="rId4"/>
                      <a:stretch>
                        <a:fillRect/>
                      </a:stretch>
                    </p:blipFill>
                    <p:spPr>
                      <a:xfrm>
                        <a:off x="5324475" y="2852420"/>
                        <a:ext cx="3764280" cy="434975"/>
                      </a:xfrm>
                      <a:prstGeom prst="rect">
                        <a:avLst/>
                      </a:prstGeom>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bg1"/>
                </a:solidFill>
                <a:latin typeface="Consolas" charset="0"/>
                <a:ea typeface="微软雅黑" charset="0"/>
              </a:rPr>
              <a:t>Shannon-Fano-Elias</a:t>
            </a:r>
            <a:r>
              <a:rPr lang="zh-CN" altLang="zh-CN">
                <a:solidFill>
                  <a:schemeClr val="bg1"/>
                </a:solidFill>
                <a:latin typeface="Consolas" charset="0"/>
                <a:ea typeface="微软雅黑" charset="0"/>
              </a:rPr>
              <a:t>编码</a:t>
            </a:r>
            <a:endParaRPr lang="zh-CN" altLang="en-US">
              <a:solidFill>
                <a:schemeClr val="bg1"/>
              </a:solidFill>
              <a:latin typeface="Consolas" charset="0"/>
              <a:ea typeface="微软雅黑" charset="0"/>
            </a:endParaRPr>
          </a:p>
        </p:txBody>
      </p:sp>
      <p:sp>
        <p:nvSpPr>
          <p:cNvPr id="3" name="内容占位符 2"/>
          <p:cNvSpPr>
            <a:spLocks noGrp="1"/>
          </p:cNvSpPr>
          <p:nvPr>
            <p:ph idx="1"/>
          </p:nvPr>
        </p:nvSpPr>
        <p:spPr>
          <a:xfrm>
            <a:off x="838200" y="1825625"/>
            <a:ext cx="10515600" cy="4766310"/>
          </a:xfrm>
        </p:spPr>
        <p:txBody>
          <a:bodyPr>
            <a:normAutofit/>
          </a:bodyPr>
          <a:p>
            <a:r>
              <a:rPr lang="en-US" altLang="zh-CN">
                <a:solidFill>
                  <a:schemeClr val="bg1"/>
                </a:solidFill>
                <a:latin typeface="Consolas" charset="0"/>
                <a:ea typeface="微软雅黑" charset="0"/>
                <a:sym typeface="+mn-ea"/>
              </a:rPr>
              <a:t>Shannon-Fano-Elias</a:t>
            </a:r>
            <a:r>
              <a:rPr lang="zh-CN" altLang="zh-CN">
                <a:solidFill>
                  <a:schemeClr val="bg1"/>
                </a:solidFill>
                <a:latin typeface="Consolas" charset="0"/>
                <a:ea typeface="微软雅黑" charset="0"/>
                <a:sym typeface="+mn-ea"/>
              </a:rPr>
              <a:t>编码是一个次优即时编码。利用</a:t>
            </a:r>
            <a:r>
              <a:rPr lang="en-US" altLang="zh-CN">
                <a:solidFill>
                  <a:schemeClr val="bg1"/>
                </a:solidFill>
                <a:latin typeface="Consolas" charset="0"/>
                <a:ea typeface="微软雅黑" charset="0"/>
                <a:sym typeface="+mn-ea"/>
              </a:rPr>
              <a:t>Trie</a:t>
            </a:r>
            <a:r>
              <a:rPr lang="zh-CN" altLang="zh-CN">
                <a:solidFill>
                  <a:schemeClr val="bg1"/>
                </a:solidFill>
                <a:latin typeface="Consolas" charset="0"/>
                <a:ea typeface="微软雅黑" charset="0"/>
                <a:sym typeface="+mn-ea"/>
              </a:rPr>
              <a:t>的区间模型可以很容易地理解其构造。</a:t>
            </a:r>
            <a:endParaRPr lang="zh-CN" altLang="zh-CN">
              <a:solidFill>
                <a:schemeClr val="bg1"/>
              </a:solidFill>
              <a:latin typeface="Consolas" charset="0"/>
              <a:ea typeface="微软雅黑" charset="0"/>
              <a:sym typeface="+mn-ea"/>
            </a:endParaRPr>
          </a:p>
          <a:p>
            <a:r>
              <a:rPr lang="zh-CN" altLang="zh-CN">
                <a:solidFill>
                  <a:schemeClr val="bg1"/>
                </a:solidFill>
                <a:latin typeface="Consolas" charset="0"/>
                <a:ea typeface="微软雅黑" charset="0"/>
                <a:sym typeface="+mn-ea"/>
              </a:rPr>
              <a:t>将所有的</a:t>
            </a:r>
            <a:r>
              <a:rPr lang="en-US" altLang="zh-CN">
                <a:solidFill>
                  <a:schemeClr val="bg1"/>
                </a:solidFill>
                <a:latin typeface="Consolas" charset="0"/>
                <a:ea typeface="微软雅黑" charset="0"/>
                <a:sym typeface="+mn-ea"/>
              </a:rPr>
              <a:t>p</a:t>
            </a:r>
            <a:r>
              <a:rPr lang="zh-CN" altLang="en-US">
                <a:solidFill>
                  <a:schemeClr val="bg1"/>
                </a:solidFill>
                <a:latin typeface="Consolas" charset="0"/>
                <a:ea typeface="微软雅黑" charset="0"/>
                <a:sym typeface="+mn-ea"/>
              </a:rPr>
              <a:t>当成相应长度的区间</a:t>
            </a:r>
            <a:r>
              <a:rPr lang="zh-CN" altLang="zh-CN">
                <a:solidFill>
                  <a:schemeClr val="bg1"/>
                </a:solidFill>
                <a:latin typeface="Consolas" charset="0"/>
                <a:ea typeface="微软雅黑" charset="0"/>
                <a:sym typeface="+mn-ea"/>
              </a:rPr>
              <a:t>排成一个序列，这个序列的总长度是</a:t>
            </a:r>
            <a:r>
              <a:rPr lang="en-US" altLang="zh-CN">
                <a:solidFill>
                  <a:schemeClr val="bg1"/>
                </a:solidFill>
                <a:latin typeface="Consolas" charset="0"/>
                <a:ea typeface="微软雅黑" charset="0"/>
                <a:sym typeface="+mn-ea"/>
              </a:rPr>
              <a:t>1</a:t>
            </a:r>
            <a:r>
              <a:rPr lang="zh-CN" altLang="zh-CN">
                <a:solidFill>
                  <a:schemeClr val="bg1"/>
                </a:solidFill>
                <a:latin typeface="Consolas" charset="0"/>
                <a:ea typeface="微软雅黑" charset="0"/>
                <a:sym typeface="+mn-ea"/>
              </a:rPr>
              <a:t>，每个字符管辖区间中的一段。取             ，则显然有         。那么在管辖区间内必然完整包含了某一个</a:t>
            </a:r>
            <a:r>
              <a:rPr lang="en-US" altLang="zh-CN">
                <a:solidFill>
                  <a:schemeClr val="bg1"/>
                </a:solidFill>
                <a:latin typeface="Consolas" charset="0"/>
                <a:ea typeface="微软雅黑" charset="0"/>
                <a:sym typeface="+mn-ea"/>
              </a:rPr>
              <a:t>l(x)</a:t>
            </a:r>
            <a:r>
              <a:rPr lang="zh-CN" altLang="zh-CN">
                <a:solidFill>
                  <a:schemeClr val="bg1"/>
                </a:solidFill>
                <a:latin typeface="Consolas" charset="0"/>
                <a:ea typeface="微软雅黑" charset="0"/>
                <a:sym typeface="+mn-ea"/>
              </a:rPr>
              <a:t>层节点所对应的区间。将这个元素编码成这个区间对应的节点的对应的串。</a:t>
            </a:r>
            <a:endParaRPr lang="zh-CN" altLang="zh-CN">
              <a:solidFill>
                <a:schemeClr val="bg1"/>
              </a:solidFill>
              <a:latin typeface="Consolas" charset="0"/>
              <a:ea typeface="微软雅黑" charset="0"/>
              <a:sym typeface="+mn-ea"/>
            </a:endParaRPr>
          </a:p>
          <a:p>
            <a:r>
              <a:rPr lang="zh-CN" altLang="zh-CN">
                <a:solidFill>
                  <a:schemeClr val="bg1"/>
                </a:solidFill>
                <a:latin typeface="Consolas" charset="0"/>
                <a:ea typeface="微软雅黑" charset="0"/>
                <a:sym typeface="+mn-ea"/>
              </a:rPr>
              <a:t>易得                         ，这证明</a:t>
            </a:r>
            <a:r>
              <a:rPr lang="en-US" altLang="zh-CN">
                <a:solidFill>
                  <a:schemeClr val="bg1"/>
                </a:solidFill>
                <a:latin typeface="Consolas" charset="0"/>
                <a:ea typeface="微软雅黑" charset="0"/>
                <a:sym typeface="+mn-ea"/>
              </a:rPr>
              <a:t>Shannon-Fano-Elias</a:t>
            </a:r>
            <a:r>
              <a:rPr lang="zh-CN" altLang="zh-CN">
                <a:solidFill>
                  <a:schemeClr val="bg1"/>
                </a:solidFill>
                <a:latin typeface="Consolas" charset="0"/>
                <a:ea typeface="微软雅黑" charset="0"/>
                <a:sym typeface="+mn-ea"/>
              </a:rPr>
              <a:t>编码必定不可能是最优码，但是在实践中，这个编码对于多种通用编码都有所启发。</a:t>
            </a:r>
            <a:endParaRPr lang="zh-CN" altLang="zh-CN">
              <a:solidFill>
                <a:schemeClr val="bg1"/>
              </a:solidFill>
              <a:latin typeface="Consolas" charset="0"/>
              <a:ea typeface="微软雅黑" charset="0"/>
              <a:sym typeface="+mn-ea"/>
            </a:endParaRPr>
          </a:p>
        </p:txBody>
      </p:sp>
      <p:graphicFrame>
        <p:nvGraphicFramePr>
          <p:cNvPr id="4" name="对象 3">
            <a:hlinkClick r:id="" action="ppaction://ole?verb="/>
          </p:cNvPr>
          <p:cNvGraphicFramePr>
            <a:graphicFrameLocks noChangeAspect="1"/>
          </p:cNvGraphicFramePr>
          <p:nvPr/>
        </p:nvGraphicFramePr>
        <p:xfrm>
          <a:off x="7434580" y="3147060"/>
          <a:ext cx="2459355" cy="421640"/>
        </p:xfrm>
        <a:graphic>
          <a:graphicData uri="http://schemas.openxmlformats.org/presentationml/2006/ole">
            <mc:AlternateContent xmlns:mc="http://schemas.openxmlformats.org/markup-compatibility/2006">
              <mc:Choice xmlns:v="urn:schemas-microsoft-com:vml" Requires="v">
                <p:oleObj spid="_x0000_s1025" name="" r:id="rId1" imgW="1333500" imgH="228600" progId="Equation.KSEE3">
                  <p:embed/>
                </p:oleObj>
              </mc:Choice>
              <mc:Fallback>
                <p:oleObj name="" r:id="rId1" imgW="1333500" imgH="228600" progId="Equation.KSEE3">
                  <p:embed/>
                  <p:pic>
                    <p:nvPicPr>
                      <p:cNvPr id="0" name="图片 1024"/>
                      <p:cNvPicPr/>
                      <p:nvPr/>
                    </p:nvPicPr>
                    <p:blipFill>
                      <a:blip r:embed="rId2"/>
                      <a:stretch>
                        <a:fillRect/>
                      </a:stretch>
                    </p:blipFill>
                    <p:spPr>
                      <a:xfrm>
                        <a:off x="7434580" y="3147060"/>
                        <a:ext cx="2459355" cy="42164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1875790" y="3390265"/>
          <a:ext cx="1663700" cy="726440"/>
        </p:xfrm>
        <a:graphic>
          <a:graphicData uri="http://schemas.openxmlformats.org/presentationml/2006/ole">
            <mc:AlternateContent xmlns:mc="http://schemas.openxmlformats.org/markup-compatibility/2006">
              <mc:Choice xmlns:v="urn:schemas-microsoft-com:vml" Requires="v">
                <p:oleObj spid="_x0000_s1025" name="" r:id="rId3" imgW="901700" imgH="393700" progId="Equation.KSEE3">
                  <p:embed/>
                </p:oleObj>
              </mc:Choice>
              <mc:Fallback>
                <p:oleObj name="" r:id="rId3" imgW="901700" imgH="393700" progId="Equation.KSEE3">
                  <p:embed/>
                  <p:pic>
                    <p:nvPicPr>
                      <p:cNvPr id="0" name="图片 1024"/>
                      <p:cNvPicPr/>
                      <p:nvPr/>
                    </p:nvPicPr>
                    <p:blipFill>
                      <a:blip r:embed="rId4"/>
                      <a:stretch>
                        <a:fillRect/>
                      </a:stretch>
                    </p:blipFill>
                    <p:spPr>
                      <a:xfrm>
                        <a:off x="1875790" y="3390265"/>
                        <a:ext cx="1663700" cy="72644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1874520" y="4759960"/>
          <a:ext cx="5054600" cy="569595"/>
        </p:xfrm>
        <a:graphic>
          <a:graphicData uri="http://schemas.openxmlformats.org/presentationml/2006/ole">
            <mc:AlternateContent xmlns:mc="http://schemas.openxmlformats.org/markup-compatibility/2006">
              <mc:Choice xmlns:v="urn:schemas-microsoft-com:vml" Requires="v">
                <p:oleObj spid="_x0000_s1026" name="" r:id="rId5" imgW="1803400" imgH="203200" progId="Equation.KSEE3">
                  <p:embed/>
                </p:oleObj>
              </mc:Choice>
              <mc:Fallback>
                <p:oleObj name="" r:id="rId5" imgW="1803400" imgH="203200" progId="Equation.KSEE3">
                  <p:embed/>
                  <p:pic>
                    <p:nvPicPr>
                      <p:cNvPr id="0" name="图片 1025"/>
                      <p:cNvPicPr/>
                      <p:nvPr/>
                    </p:nvPicPr>
                    <p:blipFill>
                      <a:blip r:embed="rId6"/>
                      <a:stretch>
                        <a:fillRect/>
                      </a:stretch>
                    </p:blipFill>
                    <p:spPr>
                      <a:xfrm>
                        <a:off x="1874520" y="4759960"/>
                        <a:ext cx="5054600" cy="569595"/>
                      </a:xfrm>
                      <a:prstGeom prst="rect">
                        <a:avLst/>
                      </a:prstGeom>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bg1"/>
                </a:solidFill>
                <a:latin typeface="Consolas" charset="0"/>
                <a:ea typeface="微软雅黑" charset="0"/>
              </a:rPr>
              <a:t>Kraft</a:t>
            </a:r>
            <a:r>
              <a:rPr lang="zh-CN" altLang="en-US">
                <a:solidFill>
                  <a:schemeClr val="bg1"/>
                </a:solidFill>
                <a:latin typeface="Consolas" charset="0"/>
                <a:ea typeface="微软雅黑" charset="0"/>
              </a:rPr>
              <a:t>不等式，</a:t>
            </a:r>
            <a:r>
              <a:rPr lang="zh-CN" altLang="en-US">
                <a:solidFill>
                  <a:schemeClr val="bg1"/>
                </a:solidFill>
                <a:latin typeface="Consolas" charset="0"/>
                <a:ea typeface="微软雅黑" charset="0"/>
              </a:rPr>
              <a:t>扩展到唯一可译码类</a:t>
            </a:r>
            <a:endParaRPr lang="zh-CN" altLang="en-US">
              <a:solidFill>
                <a:schemeClr val="bg1"/>
              </a:solidFill>
              <a:latin typeface="Consolas" charset="0"/>
              <a:ea typeface="微软雅黑" charset="0"/>
            </a:endParaRPr>
          </a:p>
        </p:txBody>
      </p:sp>
      <p:sp>
        <p:nvSpPr>
          <p:cNvPr id="3" name="内容占位符 2"/>
          <p:cNvSpPr>
            <a:spLocks noGrp="1"/>
          </p:cNvSpPr>
          <p:nvPr>
            <p:ph idx="1"/>
          </p:nvPr>
        </p:nvSpPr>
        <p:spPr>
          <a:xfrm>
            <a:off x="838200" y="1825625"/>
            <a:ext cx="10515600" cy="5007610"/>
          </a:xfrm>
        </p:spPr>
        <p:txBody>
          <a:bodyPr>
            <a:normAutofit lnSpcReduction="10000"/>
          </a:bodyPr>
          <a:p>
            <a:r>
              <a:rPr lang="zh-CN" altLang="zh-CN">
                <a:solidFill>
                  <a:schemeClr val="bg1"/>
                </a:solidFill>
                <a:latin typeface="Consolas" charset="0"/>
                <a:ea typeface="微软雅黑" charset="0"/>
                <a:sym typeface="+mn-ea"/>
              </a:rPr>
              <a:t>由于唯一可译码的</a:t>
            </a:r>
            <a:r>
              <a:rPr lang="en-US" altLang="zh-CN">
                <a:solidFill>
                  <a:schemeClr val="bg1"/>
                </a:solidFill>
                <a:latin typeface="Consolas" charset="0"/>
                <a:ea typeface="微软雅黑" charset="0"/>
                <a:sym typeface="+mn-ea"/>
              </a:rPr>
              <a:t>Kleene</a:t>
            </a:r>
            <a:r>
              <a:rPr lang="zh-CN" altLang="zh-CN">
                <a:solidFill>
                  <a:schemeClr val="bg1"/>
                </a:solidFill>
                <a:latin typeface="Consolas" charset="0"/>
                <a:ea typeface="微软雅黑" charset="0"/>
                <a:sym typeface="+mn-ea"/>
              </a:rPr>
              <a:t>闭包是非奇异的，因此它的子集自然也是非奇异的，我们取大整数</a:t>
            </a:r>
            <a:r>
              <a:rPr lang="en-US" altLang="zh-CN">
                <a:solidFill>
                  <a:schemeClr val="bg1"/>
                </a:solidFill>
                <a:latin typeface="Consolas" charset="0"/>
                <a:ea typeface="微软雅黑" charset="0"/>
                <a:sym typeface="+mn-ea"/>
              </a:rPr>
              <a:t>K</a:t>
            </a:r>
            <a:r>
              <a:rPr lang="zh-CN" altLang="en-US">
                <a:solidFill>
                  <a:schemeClr val="bg1"/>
                </a:solidFill>
                <a:latin typeface="Consolas" charset="0"/>
                <a:ea typeface="微软雅黑" charset="0"/>
                <a:sym typeface="+mn-ea"/>
              </a:rPr>
              <a:t>，为唯一可译码</a:t>
            </a:r>
            <a:r>
              <a:rPr lang="en-US" altLang="zh-CN">
                <a:solidFill>
                  <a:schemeClr val="bg1"/>
                </a:solidFill>
                <a:latin typeface="Consolas" charset="0"/>
                <a:ea typeface="微软雅黑" charset="0"/>
                <a:sym typeface="+mn-ea"/>
              </a:rPr>
              <a:t>C</a:t>
            </a:r>
            <a:r>
              <a:rPr lang="zh-CN" altLang="zh-CN">
                <a:solidFill>
                  <a:schemeClr val="bg1"/>
                </a:solidFill>
                <a:latin typeface="Consolas" charset="0"/>
                <a:ea typeface="微软雅黑" charset="0"/>
                <a:sym typeface="+mn-ea"/>
              </a:rPr>
              <a:t>构造</a:t>
            </a:r>
            <a:r>
              <a:rPr lang="en-US" altLang="zh-CN">
                <a:solidFill>
                  <a:schemeClr val="bg1"/>
                </a:solidFill>
                <a:latin typeface="Consolas" charset="0"/>
                <a:ea typeface="微软雅黑" charset="0"/>
                <a:sym typeface="+mn-ea"/>
              </a:rPr>
              <a:t>K</a:t>
            </a:r>
            <a:r>
              <a:rPr lang="zh-CN" altLang="en-US">
                <a:solidFill>
                  <a:schemeClr val="bg1"/>
                </a:solidFill>
                <a:latin typeface="Consolas" charset="0"/>
                <a:ea typeface="微软雅黑" charset="0"/>
                <a:sym typeface="+mn-ea"/>
              </a:rPr>
              <a:t>次串联的</a:t>
            </a:r>
            <a:r>
              <a:rPr lang="en-US" altLang="zh-CN">
                <a:solidFill>
                  <a:schemeClr val="bg1"/>
                </a:solidFill>
                <a:latin typeface="Consolas" charset="0"/>
                <a:ea typeface="微软雅黑" charset="0"/>
                <a:sym typeface="+mn-ea"/>
              </a:rPr>
              <a:t>C</a:t>
            </a:r>
            <a:r>
              <a:rPr lang="en-US" altLang="zh-CN">
                <a:solidFill>
                  <a:schemeClr val="bg1"/>
                </a:solidFill>
                <a:latin typeface="Consolas" charset="0"/>
                <a:ea typeface="微软雅黑" charset="0"/>
                <a:sym typeface="+mn-ea"/>
              </a:rPr>
              <a:t>^K</a:t>
            </a:r>
            <a:r>
              <a:rPr lang="zh-CN" altLang="zh-CN">
                <a:solidFill>
                  <a:schemeClr val="bg1"/>
                </a:solidFill>
                <a:latin typeface="Consolas" charset="0"/>
                <a:ea typeface="微软雅黑" charset="0"/>
                <a:sym typeface="+mn-ea"/>
              </a:rPr>
              <a:t>。</a:t>
            </a:r>
            <a:endParaRPr lang="zh-CN" altLang="zh-CN">
              <a:solidFill>
                <a:schemeClr val="bg1"/>
              </a:solidFill>
              <a:latin typeface="Consolas" charset="0"/>
              <a:ea typeface="微软雅黑" charset="0"/>
              <a:sym typeface="+mn-ea"/>
            </a:endParaRPr>
          </a:p>
          <a:p>
            <a:r>
              <a:rPr lang="zh-CN" altLang="zh-CN">
                <a:solidFill>
                  <a:schemeClr val="bg1"/>
                </a:solidFill>
                <a:latin typeface="Consolas" charset="0"/>
                <a:ea typeface="微软雅黑" charset="0"/>
                <a:sym typeface="+mn-ea"/>
              </a:rPr>
              <a:t>将</a:t>
            </a:r>
            <a:r>
              <a:rPr lang="en-US" altLang="zh-CN">
                <a:solidFill>
                  <a:schemeClr val="bg1"/>
                </a:solidFill>
                <a:latin typeface="Consolas" charset="0"/>
                <a:ea typeface="微软雅黑" charset="0"/>
                <a:sym typeface="+mn-ea"/>
              </a:rPr>
              <a:t>C</a:t>
            </a:r>
            <a:r>
              <a:rPr lang="zh-CN" altLang="zh-CN">
                <a:solidFill>
                  <a:schemeClr val="bg1"/>
                </a:solidFill>
                <a:latin typeface="Consolas" charset="0"/>
                <a:ea typeface="微软雅黑" charset="0"/>
                <a:sym typeface="+mn-ea"/>
              </a:rPr>
              <a:t>的</a:t>
            </a:r>
            <a:r>
              <a:rPr lang="en-US" altLang="zh-CN">
                <a:solidFill>
                  <a:schemeClr val="bg1"/>
                </a:solidFill>
                <a:latin typeface="Consolas" charset="0"/>
                <a:ea typeface="微软雅黑" charset="0"/>
                <a:sym typeface="+mn-ea"/>
              </a:rPr>
              <a:t>Kraft</a:t>
            </a:r>
            <a:r>
              <a:rPr lang="zh-CN" altLang="zh-CN">
                <a:solidFill>
                  <a:schemeClr val="bg1"/>
                </a:solidFill>
                <a:latin typeface="Consolas" charset="0"/>
                <a:ea typeface="微软雅黑" charset="0"/>
                <a:sym typeface="+mn-ea"/>
              </a:rPr>
              <a:t>不等式左侧做</a:t>
            </a:r>
            <a:r>
              <a:rPr lang="en-US" altLang="zh-CN">
                <a:solidFill>
                  <a:schemeClr val="bg1"/>
                </a:solidFill>
                <a:latin typeface="Consolas" charset="0"/>
                <a:ea typeface="微软雅黑" charset="0"/>
                <a:sym typeface="+mn-ea"/>
              </a:rPr>
              <a:t>K</a:t>
            </a:r>
            <a:r>
              <a:rPr lang="zh-CN" altLang="en-US">
                <a:solidFill>
                  <a:schemeClr val="bg1"/>
                </a:solidFill>
                <a:latin typeface="Consolas" charset="0"/>
                <a:ea typeface="微软雅黑" charset="0"/>
                <a:sym typeface="+mn-ea"/>
              </a:rPr>
              <a:t>次方</a:t>
            </a:r>
            <a:r>
              <a:rPr lang="zh-CN" altLang="zh-CN">
                <a:solidFill>
                  <a:schemeClr val="bg1"/>
                </a:solidFill>
                <a:latin typeface="Consolas" charset="0"/>
                <a:ea typeface="微软雅黑" charset="0"/>
                <a:sym typeface="+mn-ea"/>
              </a:rPr>
              <a:t>就可以得到</a:t>
            </a:r>
            <a:r>
              <a:rPr lang="en-US" altLang="zh-CN">
                <a:solidFill>
                  <a:schemeClr val="bg1"/>
                </a:solidFill>
                <a:latin typeface="Consolas" charset="0"/>
                <a:ea typeface="微软雅黑" charset="0"/>
                <a:sym typeface="+mn-ea"/>
              </a:rPr>
              <a:t>C^K</a:t>
            </a:r>
            <a:r>
              <a:rPr lang="zh-CN" altLang="zh-CN">
                <a:solidFill>
                  <a:schemeClr val="bg1"/>
                </a:solidFill>
                <a:latin typeface="Consolas" charset="0"/>
                <a:ea typeface="微软雅黑" charset="0"/>
                <a:sym typeface="+mn-ea"/>
              </a:rPr>
              <a:t>的</a:t>
            </a:r>
            <a:r>
              <a:rPr lang="en-US" altLang="zh-CN">
                <a:solidFill>
                  <a:schemeClr val="bg1"/>
                </a:solidFill>
                <a:latin typeface="Consolas" charset="0"/>
                <a:ea typeface="微软雅黑" charset="0"/>
                <a:sym typeface="+mn-ea"/>
              </a:rPr>
              <a:t>Kraft</a:t>
            </a:r>
            <a:r>
              <a:rPr lang="zh-CN" altLang="zh-CN">
                <a:solidFill>
                  <a:schemeClr val="bg1"/>
                </a:solidFill>
                <a:latin typeface="Consolas" charset="0"/>
                <a:ea typeface="微软雅黑" charset="0"/>
                <a:sym typeface="+mn-ea"/>
              </a:rPr>
              <a:t>不等式的左侧。</a:t>
            </a:r>
            <a:endParaRPr lang="zh-CN" altLang="zh-CN">
              <a:solidFill>
                <a:schemeClr val="bg1"/>
              </a:solidFill>
              <a:latin typeface="Consolas" charset="0"/>
              <a:ea typeface="微软雅黑" charset="0"/>
              <a:sym typeface="+mn-ea"/>
            </a:endParaRPr>
          </a:p>
          <a:p>
            <a:r>
              <a:rPr lang="zh-CN" altLang="zh-CN">
                <a:solidFill>
                  <a:schemeClr val="bg1"/>
                </a:solidFill>
                <a:latin typeface="Consolas" charset="0"/>
                <a:ea typeface="微软雅黑" charset="0"/>
                <a:sym typeface="+mn-ea"/>
              </a:rPr>
              <a:t>由于</a:t>
            </a:r>
            <a:r>
              <a:rPr lang="en-US" altLang="zh-CN">
                <a:solidFill>
                  <a:schemeClr val="bg1"/>
                </a:solidFill>
                <a:latin typeface="Consolas" charset="0"/>
                <a:ea typeface="微软雅黑" charset="0"/>
                <a:sym typeface="+mn-ea"/>
              </a:rPr>
              <a:t>C^K</a:t>
            </a:r>
            <a:r>
              <a:rPr lang="zh-CN" altLang="zh-CN">
                <a:solidFill>
                  <a:schemeClr val="bg1"/>
                </a:solidFill>
                <a:latin typeface="Consolas" charset="0"/>
                <a:ea typeface="微软雅黑" charset="0"/>
                <a:sym typeface="+mn-ea"/>
              </a:rPr>
              <a:t>的非奇异性，如果对</a:t>
            </a:r>
            <a:r>
              <a:rPr lang="en-US" altLang="zh-CN">
                <a:solidFill>
                  <a:schemeClr val="bg1"/>
                </a:solidFill>
                <a:latin typeface="Consolas" charset="0"/>
                <a:ea typeface="微软雅黑" charset="0"/>
                <a:sym typeface="+mn-ea"/>
              </a:rPr>
              <a:t>C^K</a:t>
            </a:r>
            <a:r>
              <a:rPr lang="zh-CN" altLang="en-US">
                <a:solidFill>
                  <a:schemeClr val="bg1"/>
                </a:solidFill>
                <a:latin typeface="Consolas" charset="0"/>
                <a:ea typeface="微软雅黑" charset="0"/>
                <a:sym typeface="+mn-ea"/>
              </a:rPr>
              <a:t>画出</a:t>
            </a:r>
            <a:r>
              <a:rPr lang="en-US" altLang="zh-CN">
                <a:solidFill>
                  <a:schemeClr val="bg1"/>
                </a:solidFill>
                <a:latin typeface="Consolas" charset="0"/>
                <a:ea typeface="微软雅黑" charset="0"/>
                <a:sym typeface="+mn-ea"/>
              </a:rPr>
              <a:t>trie</a:t>
            </a:r>
            <a:r>
              <a:rPr lang="zh-CN" altLang="zh-CN">
                <a:solidFill>
                  <a:schemeClr val="bg1"/>
                </a:solidFill>
                <a:latin typeface="Consolas" charset="0"/>
                <a:ea typeface="微软雅黑" charset="0"/>
                <a:sym typeface="+mn-ea"/>
              </a:rPr>
              <a:t>，这个</a:t>
            </a:r>
            <a:r>
              <a:rPr lang="en-US" altLang="zh-CN">
                <a:solidFill>
                  <a:schemeClr val="bg1"/>
                </a:solidFill>
                <a:latin typeface="Consolas" charset="0"/>
                <a:ea typeface="微软雅黑" charset="0"/>
                <a:sym typeface="+mn-ea"/>
              </a:rPr>
              <a:t>trie</a:t>
            </a:r>
            <a:r>
              <a:rPr lang="zh-CN" altLang="en-US">
                <a:solidFill>
                  <a:schemeClr val="bg1"/>
                </a:solidFill>
                <a:latin typeface="Consolas" charset="0"/>
                <a:ea typeface="微软雅黑" charset="0"/>
                <a:sym typeface="+mn-ea"/>
              </a:rPr>
              <a:t>具有</a:t>
            </a:r>
            <a:r>
              <a:rPr lang="en-US" altLang="zh-CN">
                <a:solidFill>
                  <a:schemeClr val="bg1"/>
                </a:solidFill>
                <a:latin typeface="Consolas" charset="0"/>
                <a:ea typeface="微软雅黑" charset="0"/>
                <a:sym typeface="+mn-ea"/>
              </a:rPr>
              <a:t>0</a:t>
            </a:r>
            <a:r>
              <a:rPr lang="zh-CN" altLang="zh-CN">
                <a:solidFill>
                  <a:schemeClr val="bg1"/>
                </a:solidFill>
                <a:latin typeface="Consolas" charset="0"/>
                <a:ea typeface="微软雅黑" charset="0"/>
                <a:sym typeface="+mn-ea"/>
              </a:rPr>
              <a:t>到</a:t>
            </a:r>
            <a:r>
              <a:rPr lang="en-US" altLang="zh-CN">
                <a:solidFill>
                  <a:schemeClr val="bg1"/>
                </a:solidFill>
                <a:latin typeface="Consolas" charset="0"/>
                <a:ea typeface="微软雅黑" charset="0"/>
                <a:sym typeface="+mn-ea"/>
              </a:rPr>
              <a:t>KMaxl</a:t>
            </a:r>
            <a:r>
              <a:rPr lang="zh-CN" altLang="en-US">
                <a:solidFill>
                  <a:schemeClr val="bg1"/>
                </a:solidFill>
                <a:latin typeface="Consolas" charset="0"/>
                <a:ea typeface="微软雅黑" charset="0"/>
                <a:sym typeface="+mn-ea"/>
              </a:rPr>
              <a:t>这些层，其中</a:t>
            </a:r>
            <a:r>
              <a:rPr lang="en-US" altLang="zh-CN">
                <a:solidFill>
                  <a:schemeClr val="bg1"/>
                </a:solidFill>
                <a:latin typeface="Consolas" charset="0"/>
                <a:ea typeface="微软雅黑" charset="0"/>
                <a:sym typeface="+mn-ea"/>
              </a:rPr>
              <a:t>0</a:t>
            </a:r>
            <a:r>
              <a:rPr lang="zh-CN" altLang="en-US">
                <a:solidFill>
                  <a:schemeClr val="bg1"/>
                </a:solidFill>
                <a:latin typeface="Consolas" charset="0"/>
                <a:ea typeface="微软雅黑" charset="0"/>
                <a:sym typeface="+mn-ea"/>
              </a:rPr>
              <a:t>层没有码子。下面的</a:t>
            </a:r>
            <a:r>
              <a:rPr lang="en-US" altLang="zh-CN">
                <a:solidFill>
                  <a:schemeClr val="bg1"/>
                </a:solidFill>
                <a:latin typeface="Consolas" charset="0"/>
                <a:ea typeface="微软雅黑" charset="0"/>
                <a:sym typeface="+mn-ea"/>
              </a:rPr>
              <a:t>KMaxl</a:t>
            </a:r>
            <a:r>
              <a:rPr lang="zh-CN" altLang="zh-CN">
                <a:solidFill>
                  <a:schemeClr val="bg1"/>
                </a:solidFill>
                <a:latin typeface="Consolas" charset="0"/>
                <a:ea typeface="微软雅黑" charset="0"/>
                <a:sym typeface="+mn-ea"/>
              </a:rPr>
              <a:t>层中，每层至多为</a:t>
            </a:r>
            <a:r>
              <a:rPr lang="en-US" altLang="zh-CN">
                <a:solidFill>
                  <a:schemeClr val="bg1"/>
                </a:solidFill>
                <a:latin typeface="Consolas" charset="0"/>
                <a:ea typeface="微软雅黑" charset="0"/>
                <a:sym typeface="+mn-ea"/>
              </a:rPr>
              <a:t>C^K</a:t>
            </a:r>
            <a:r>
              <a:rPr lang="zh-CN" altLang="zh-CN">
                <a:solidFill>
                  <a:schemeClr val="bg1"/>
                </a:solidFill>
                <a:latin typeface="Consolas" charset="0"/>
                <a:ea typeface="微软雅黑" charset="0"/>
                <a:sym typeface="+mn-ea"/>
              </a:rPr>
              <a:t>的</a:t>
            </a:r>
            <a:r>
              <a:rPr lang="en-US" altLang="zh-CN">
                <a:solidFill>
                  <a:schemeClr val="bg1"/>
                </a:solidFill>
                <a:latin typeface="Consolas" charset="0"/>
                <a:ea typeface="微软雅黑" charset="0"/>
                <a:sym typeface="+mn-ea"/>
              </a:rPr>
              <a:t>Kraft</a:t>
            </a:r>
            <a:r>
              <a:rPr lang="zh-CN" altLang="zh-CN">
                <a:solidFill>
                  <a:schemeClr val="bg1"/>
                </a:solidFill>
                <a:latin typeface="Consolas" charset="0"/>
                <a:ea typeface="微软雅黑" charset="0"/>
                <a:sym typeface="+mn-ea"/>
              </a:rPr>
              <a:t>不等式左侧提供</a:t>
            </a:r>
            <a:r>
              <a:rPr lang="en-US" altLang="zh-CN">
                <a:solidFill>
                  <a:schemeClr val="bg1"/>
                </a:solidFill>
                <a:latin typeface="Consolas" charset="0"/>
                <a:ea typeface="微软雅黑" charset="0"/>
                <a:sym typeface="+mn-ea"/>
              </a:rPr>
              <a:t>1</a:t>
            </a:r>
            <a:r>
              <a:rPr lang="zh-CN" altLang="en-US">
                <a:solidFill>
                  <a:schemeClr val="bg1"/>
                </a:solidFill>
                <a:latin typeface="Consolas" charset="0"/>
                <a:ea typeface="微软雅黑" charset="0"/>
                <a:sym typeface="+mn-ea"/>
              </a:rPr>
              <a:t>的值。于是</a:t>
            </a:r>
            <a:r>
              <a:rPr lang="en-US" altLang="zh-CN">
                <a:solidFill>
                  <a:schemeClr val="bg1"/>
                </a:solidFill>
                <a:latin typeface="Consolas" charset="0"/>
                <a:ea typeface="微软雅黑" charset="0"/>
                <a:sym typeface="+mn-ea"/>
              </a:rPr>
              <a:t>C</a:t>
            </a:r>
            <a:r>
              <a:rPr lang="zh-CN" altLang="en-US">
                <a:solidFill>
                  <a:schemeClr val="bg1"/>
                </a:solidFill>
                <a:latin typeface="Consolas" charset="0"/>
                <a:ea typeface="微软雅黑" charset="0"/>
                <a:sym typeface="+mn-ea"/>
              </a:rPr>
              <a:t>的</a:t>
            </a:r>
            <a:r>
              <a:rPr lang="en-US" altLang="zh-CN">
                <a:solidFill>
                  <a:schemeClr val="bg1"/>
                </a:solidFill>
                <a:latin typeface="Consolas" charset="0"/>
                <a:ea typeface="微软雅黑" charset="0"/>
                <a:sym typeface="+mn-ea"/>
              </a:rPr>
              <a:t>Kraft</a:t>
            </a:r>
            <a:r>
              <a:rPr lang="zh-CN" altLang="en-US">
                <a:solidFill>
                  <a:schemeClr val="bg1"/>
                </a:solidFill>
                <a:latin typeface="Consolas" charset="0"/>
                <a:ea typeface="微软雅黑" charset="0"/>
                <a:sym typeface="+mn-ea"/>
              </a:rPr>
              <a:t>不等式左侧至多为</a:t>
            </a:r>
            <a:r>
              <a:rPr lang="en-US" altLang="zh-CN">
                <a:solidFill>
                  <a:schemeClr val="bg1"/>
                </a:solidFill>
                <a:latin typeface="Consolas" charset="0"/>
                <a:ea typeface="微软雅黑" charset="0"/>
                <a:sym typeface="+mn-ea"/>
              </a:rPr>
              <a:t>KMaxl</a:t>
            </a:r>
            <a:r>
              <a:rPr lang="zh-CN" altLang="zh-CN">
                <a:solidFill>
                  <a:schemeClr val="bg1"/>
                </a:solidFill>
                <a:latin typeface="Consolas" charset="0"/>
                <a:ea typeface="微软雅黑" charset="0"/>
                <a:sym typeface="+mn-ea"/>
              </a:rPr>
              <a:t>的</a:t>
            </a:r>
            <a:r>
              <a:rPr lang="en-US" altLang="zh-CN">
                <a:solidFill>
                  <a:schemeClr val="bg1"/>
                </a:solidFill>
                <a:latin typeface="Consolas" charset="0"/>
                <a:ea typeface="微软雅黑" charset="0"/>
                <a:sym typeface="+mn-ea"/>
              </a:rPr>
              <a:t>K</a:t>
            </a:r>
            <a:r>
              <a:rPr lang="zh-CN" altLang="en-US">
                <a:solidFill>
                  <a:schemeClr val="bg1"/>
                </a:solidFill>
                <a:latin typeface="Consolas" charset="0"/>
                <a:ea typeface="微软雅黑" charset="0"/>
                <a:sym typeface="+mn-ea"/>
              </a:rPr>
              <a:t>次方根。</a:t>
            </a:r>
            <a:endParaRPr lang="zh-CN" altLang="en-US">
              <a:solidFill>
                <a:schemeClr val="bg1"/>
              </a:solidFill>
              <a:latin typeface="Consolas" charset="0"/>
              <a:ea typeface="微软雅黑" charset="0"/>
              <a:sym typeface="+mn-ea"/>
            </a:endParaRPr>
          </a:p>
          <a:p>
            <a:r>
              <a:rPr lang="zh-CN" altLang="en-US">
                <a:solidFill>
                  <a:schemeClr val="bg1"/>
                </a:solidFill>
                <a:latin typeface="Consolas" charset="0"/>
                <a:ea typeface="微软雅黑" charset="0"/>
                <a:sym typeface="+mn-ea"/>
              </a:rPr>
              <a:t>当</a:t>
            </a:r>
            <a:r>
              <a:rPr lang="en-US" altLang="zh-CN">
                <a:solidFill>
                  <a:schemeClr val="bg1"/>
                </a:solidFill>
                <a:latin typeface="Consolas" charset="0"/>
                <a:ea typeface="微软雅黑" charset="0"/>
                <a:sym typeface="+mn-ea"/>
              </a:rPr>
              <a:t>K</a:t>
            </a:r>
            <a:r>
              <a:rPr lang="zh-CN" altLang="zh-CN">
                <a:solidFill>
                  <a:schemeClr val="bg1"/>
                </a:solidFill>
                <a:latin typeface="Consolas" charset="0"/>
                <a:ea typeface="微软雅黑" charset="0"/>
                <a:sym typeface="+mn-ea"/>
              </a:rPr>
              <a:t>趋向无穷大，这个值就不断地趋近于</a:t>
            </a:r>
            <a:r>
              <a:rPr lang="en-US" altLang="zh-CN">
                <a:solidFill>
                  <a:schemeClr val="bg1"/>
                </a:solidFill>
                <a:latin typeface="Consolas" charset="0"/>
                <a:ea typeface="微软雅黑" charset="0"/>
                <a:sym typeface="+mn-ea"/>
              </a:rPr>
              <a:t>1</a:t>
            </a:r>
            <a:r>
              <a:rPr lang="zh-CN" altLang="en-US">
                <a:solidFill>
                  <a:schemeClr val="bg1"/>
                </a:solidFill>
                <a:latin typeface="Consolas" charset="0"/>
                <a:ea typeface="微软雅黑" charset="0"/>
                <a:sym typeface="+mn-ea"/>
              </a:rPr>
              <a:t>。将这族不等式合在一起就得到</a:t>
            </a:r>
            <a:r>
              <a:rPr lang="en-US" altLang="zh-CN">
                <a:solidFill>
                  <a:schemeClr val="bg1"/>
                </a:solidFill>
                <a:latin typeface="Consolas" charset="0"/>
                <a:ea typeface="微软雅黑" charset="0"/>
                <a:sym typeface="+mn-ea"/>
              </a:rPr>
              <a:t>≤1</a:t>
            </a:r>
            <a:r>
              <a:rPr lang="zh-CN" altLang="en-US">
                <a:solidFill>
                  <a:schemeClr val="bg1"/>
                </a:solidFill>
                <a:latin typeface="Consolas" charset="0"/>
                <a:ea typeface="微软雅黑" charset="0"/>
                <a:sym typeface="+mn-ea"/>
              </a:rPr>
              <a:t>这一个结果，于是</a:t>
            </a:r>
            <a:r>
              <a:rPr lang="zh-CN" altLang="en-US">
                <a:solidFill>
                  <a:schemeClr val="tx1"/>
                </a:solidFill>
                <a:latin typeface="Consolas" charset="0"/>
                <a:ea typeface="微软雅黑" charset="0"/>
                <a:sym typeface="+mn-ea"/>
              </a:rPr>
              <a:t>唯一可译码类服从</a:t>
            </a:r>
            <a:r>
              <a:rPr lang="en-US" altLang="zh-CN">
                <a:solidFill>
                  <a:schemeClr val="tx1"/>
                </a:solidFill>
                <a:latin typeface="Consolas" charset="0"/>
                <a:ea typeface="微软雅黑" charset="0"/>
                <a:sym typeface="+mn-ea"/>
              </a:rPr>
              <a:t>Kraft</a:t>
            </a:r>
            <a:r>
              <a:rPr lang="zh-CN" altLang="zh-CN">
                <a:solidFill>
                  <a:schemeClr val="tx1"/>
                </a:solidFill>
                <a:latin typeface="Consolas" charset="0"/>
                <a:ea typeface="微软雅黑" charset="0"/>
                <a:sym typeface="+mn-ea"/>
              </a:rPr>
              <a:t>不等式</a:t>
            </a:r>
            <a:r>
              <a:rPr lang="zh-CN" altLang="zh-CN">
                <a:solidFill>
                  <a:schemeClr val="bg1"/>
                </a:solidFill>
                <a:latin typeface="Consolas" charset="0"/>
                <a:ea typeface="微软雅黑" charset="0"/>
                <a:sym typeface="+mn-ea"/>
              </a:rPr>
              <a:t>。</a:t>
            </a:r>
            <a:endParaRPr lang="zh-CN" altLang="zh-CN">
              <a:solidFill>
                <a:schemeClr val="bg1"/>
              </a:solidFill>
              <a:latin typeface="Consolas" charset="0"/>
              <a:ea typeface="微软雅黑" charset="0"/>
              <a:sym typeface="+mn-ea"/>
            </a:endParaRPr>
          </a:p>
          <a:p>
            <a:r>
              <a:rPr lang="zh-CN" altLang="zh-CN">
                <a:solidFill>
                  <a:schemeClr val="bg1"/>
                </a:solidFill>
                <a:latin typeface="Consolas" charset="0"/>
                <a:ea typeface="微软雅黑" charset="0"/>
                <a:sym typeface="+mn-ea"/>
              </a:rPr>
              <a:t>这同时说明，之前的上下界同样可以应用在唯一可译码类上。</a:t>
            </a:r>
            <a:endParaRPr lang="zh-CN" altLang="zh-CN">
              <a:solidFill>
                <a:schemeClr val="bg1"/>
              </a:solidFill>
              <a:latin typeface="Consolas" charset="0"/>
              <a:ea typeface="微软雅黑" charset="0"/>
              <a:sym typeface="+mn-ea"/>
            </a:endParaRPr>
          </a:p>
          <a:p>
            <a:r>
              <a:rPr lang="zh-CN" altLang="zh-CN">
                <a:solidFill>
                  <a:schemeClr val="bg1"/>
                </a:solidFill>
                <a:latin typeface="Consolas" charset="0"/>
                <a:ea typeface="微软雅黑" charset="0"/>
                <a:sym typeface="+mn-ea"/>
              </a:rPr>
              <a:t>那么为了优化压缩效率，唯一可译码类并没有什么卯月。</a:t>
            </a:r>
            <a:endParaRPr lang="zh-CN" altLang="zh-CN">
              <a:solidFill>
                <a:schemeClr val="bg1"/>
              </a:solidFill>
              <a:latin typeface="Consolas" charset="0"/>
              <a:ea typeface="微软雅黑" charset="0"/>
              <a:sym typeface="+mn-e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bg1"/>
                </a:solidFill>
                <a:latin typeface="Consolas" charset="0"/>
                <a:ea typeface="微软雅黑" charset="0"/>
              </a:rPr>
              <a:t>Huffman</a:t>
            </a:r>
            <a:r>
              <a:rPr lang="zh-CN" altLang="zh-CN">
                <a:solidFill>
                  <a:schemeClr val="bg1"/>
                </a:solidFill>
                <a:latin typeface="Consolas" charset="0"/>
                <a:ea typeface="微软雅黑" charset="0"/>
              </a:rPr>
              <a:t>编码</a:t>
            </a:r>
            <a:r>
              <a:rPr lang="en-US" altLang="zh-CN">
                <a:solidFill>
                  <a:schemeClr val="bg1"/>
                </a:solidFill>
                <a:latin typeface="Consolas" charset="0"/>
                <a:ea typeface="微软雅黑" charset="0"/>
              </a:rPr>
              <a:t>——</a:t>
            </a:r>
            <a:r>
              <a:rPr lang="zh-CN" altLang="en-US">
                <a:solidFill>
                  <a:schemeClr val="bg1"/>
                </a:solidFill>
                <a:latin typeface="Consolas" charset="0"/>
                <a:ea typeface="微软雅黑" charset="0"/>
              </a:rPr>
              <a:t>最优的即时码</a:t>
            </a:r>
            <a:endParaRPr lang="zh-CN" altLang="en-US">
              <a:solidFill>
                <a:schemeClr val="bg1"/>
              </a:solidFill>
              <a:latin typeface="Consolas" charset="0"/>
              <a:ea typeface="微软雅黑" charset="0"/>
            </a:endParaRPr>
          </a:p>
        </p:txBody>
      </p:sp>
      <p:sp>
        <p:nvSpPr>
          <p:cNvPr id="3" name="内容占位符 2"/>
          <p:cNvSpPr>
            <a:spLocks noGrp="1"/>
          </p:cNvSpPr>
          <p:nvPr>
            <p:ph idx="1"/>
          </p:nvPr>
        </p:nvSpPr>
        <p:spPr>
          <a:xfrm>
            <a:off x="838200" y="1825625"/>
            <a:ext cx="10515600" cy="4766310"/>
          </a:xfrm>
        </p:spPr>
        <p:txBody>
          <a:bodyPr>
            <a:normAutofit/>
          </a:bodyPr>
          <a:p>
            <a:r>
              <a:rPr lang="zh-CN" altLang="zh-CN">
                <a:solidFill>
                  <a:schemeClr val="bg1"/>
                </a:solidFill>
                <a:latin typeface="Consolas" charset="0"/>
                <a:ea typeface="微软雅黑" charset="0"/>
                <a:sym typeface="+mn-ea"/>
              </a:rPr>
              <a:t>我大胆假设你们都考过</a:t>
            </a:r>
            <a:r>
              <a:rPr lang="en-US" altLang="zh-CN">
                <a:solidFill>
                  <a:schemeClr val="bg1"/>
                </a:solidFill>
                <a:latin typeface="Consolas" charset="0"/>
                <a:ea typeface="微软雅黑" charset="0"/>
                <a:sym typeface="+mn-ea"/>
              </a:rPr>
              <a:t>NOIp</a:t>
            </a:r>
            <a:r>
              <a:rPr lang="zh-CN" altLang="en-US">
                <a:solidFill>
                  <a:schemeClr val="bg1"/>
                </a:solidFill>
                <a:latin typeface="Consolas" charset="0"/>
                <a:ea typeface="微软雅黑" charset="0"/>
                <a:sym typeface="+mn-ea"/>
              </a:rPr>
              <a:t>初赛，都知道</a:t>
            </a:r>
            <a:r>
              <a:rPr lang="en-US" altLang="zh-CN">
                <a:solidFill>
                  <a:schemeClr val="bg1"/>
                </a:solidFill>
                <a:latin typeface="Consolas" charset="0"/>
                <a:ea typeface="微软雅黑" charset="0"/>
                <a:sym typeface="+mn-ea"/>
              </a:rPr>
              <a:t>Huffman</a:t>
            </a:r>
            <a:r>
              <a:rPr lang="zh-CN" altLang="zh-CN">
                <a:solidFill>
                  <a:schemeClr val="bg1"/>
                </a:solidFill>
                <a:latin typeface="Consolas" charset="0"/>
                <a:ea typeface="微软雅黑" charset="0"/>
                <a:sym typeface="+mn-ea"/>
              </a:rPr>
              <a:t>编码是啥</a:t>
            </a:r>
            <a:r>
              <a:rPr lang="zh-CN" altLang="zh-CN">
                <a:solidFill>
                  <a:schemeClr val="bg1"/>
                </a:solidFill>
                <a:latin typeface="Consolas" charset="0"/>
                <a:ea typeface="微软雅黑" charset="0"/>
                <a:sym typeface="+mn-ea"/>
              </a:rPr>
              <a:t>。</a:t>
            </a:r>
            <a:endParaRPr lang="zh-CN" altLang="zh-CN">
              <a:solidFill>
                <a:schemeClr val="bg1"/>
              </a:solidFill>
              <a:latin typeface="Consolas" charset="0"/>
              <a:ea typeface="微软雅黑" charset="0"/>
              <a:sym typeface="+mn-ea"/>
            </a:endParaRPr>
          </a:p>
          <a:p>
            <a:r>
              <a:rPr lang="zh-CN" altLang="en-US">
                <a:solidFill>
                  <a:schemeClr val="bg1"/>
                </a:solidFill>
                <a:latin typeface="Consolas" charset="0"/>
                <a:ea typeface="微软雅黑" charset="0"/>
                <a:sym typeface="+mn-ea"/>
              </a:rPr>
              <a:t>引理：至少有一个最优的</a:t>
            </a:r>
            <a:r>
              <a:rPr lang="zh-CN" altLang="en-US">
                <a:solidFill>
                  <a:schemeClr val="tx1"/>
                </a:solidFill>
                <a:latin typeface="Consolas" charset="0"/>
                <a:ea typeface="微软雅黑" charset="0"/>
                <a:sym typeface="+mn-ea"/>
              </a:rPr>
              <a:t>即时</a:t>
            </a:r>
            <a:r>
              <a:rPr lang="zh-CN" altLang="en-US">
                <a:solidFill>
                  <a:schemeClr val="bg1"/>
                </a:solidFill>
                <a:latin typeface="Consolas" charset="0"/>
                <a:ea typeface="微软雅黑" charset="0"/>
                <a:sym typeface="+mn-ea"/>
              </a:rPr>
              <a:t>码满足以下条件</a:t>
            </a:r>
            <a:endParaRPr lang="zh-CN" altLang="en-US">
              <a:solidFill>
                <a:schemeClr val="bg1"/>
              </a:solidFill>
              <a:latin typeface="Consolas" charset="0"/>
              <a:ea typeface="微软雅黑" charset="0"/>
              <a:sym typeface="+mn-ea"/>
            </a:endParaRPr>
          </a:p>
          <a:p>
            <a:pPr lvl="1"/>
            <a:r>
              <a:rPr lang="zh-CN" altLang="en-US">
                <a:solidFill>
                  <a:schemeClr val="bg1"/>
                </a:solidFill>
                <a:latin typeface="Consolas" charset="0"/>
                <a:ea typeface="微软雅黑" charset="0"/>
                <a:sym typeface="+mn-ea"/>
              </a:rPr>
              <a:t>小概率元素的码长至少为大概率元素的码长。</a:t>
            </a:r>
            <a:endParaRPr lang="zh-CN" altLang="en-US">
              <a:solidFill>
                <a:schemeClr val="bg1"/>
              </a:solidFill>
              <a:latin typeface="Consolas" charset="0"/>
              <a:ea typeface="微软雅黑" charset="0"/>
              <a:sym typeface="+mn-ea"/>
            </a:endParaRPr>
          </a:p>
          <a:p>
            <a:pPr lvl="2"/>
            <a:r>
              <a:rPr lang="zh-CN" altLang="en-US">
                <a:solidFill>
                  <a:schemeClr val="bg1"/>
                </a:solidFill>
                <a:latin typeface="Consolas" charset="0"/>
                <a:ea typeface="微软雅黑" charset="0"/>
                <a:sym typeface="+mn-ea"/>
              </a:rPr>
              <a:t>如若不然，交换可使</a:t>
            </a:r>
            <a:r>
              <a:rPr lang="en-US" altLang="zh-CN">
                <a:solidFill>
                  <a:schemeClr val="bg1"/>
                </a:solidFill>
                <a:latin typeface="Consolas" charset="0"/>
                <a:ea typeface="微软雅黑" charset="0"/>
                <a:sym typeface="+mn-ea"/>
              </a:rPr>
              <a:t>L(C)</a:t>
            </a:r>
            <a:r>
              <a:rPr lang="zh-CN" altLang="zh-CN">
                <a:solidFill>
                  <a:schemeClr val="bg1"/>
                </a:solidFill>
                <a:latin typeface="Consolas" charset="0"/>
                <a:ea typeface="微软雅黑" charset="0"/>
                <a:sym typeface="+mn-ea"/>
              </a:rPr>
              <a:t>减小。</a:t>
            </a:r>
            <a:endParaRPr lang="zh-CN" altLang="zh-CN">
              <a:solidFill>
                <a:schemeClr val="bg1"/>
              </a:solidFill>
              <a:latin typeface="Consolas" charset="0"/>
              <a:ea typeface="微软雅黑" charset="0"/>
              <a:sym typeface="+mn-ea"/>
            </a:endParaRPr>
          </a:p>
          <a:p>
            <a:pPr lvl="1"/>
            <a:r>
              <a:rPr lang="zh-CN" altLang="zh-CN">
                <a:solidFill>
                  <a:schemeClr val="bg1"/>
                </a:solidFill>
                <a:latin typeface="Consolas" charset="0"/>
                <a:ea typeface="微软雅黑" charset="0"/>
                <a:sym typeface="+mn-ea"/>
              </a:rPr>
              <a:t>最长的两个码字具有相同的长度。</a:t>
            </a:r>
            <a:endParaRPr lang="zh-CN" altLang="zh-CN">
              <a:solidFill>
                <a:schemeClr val="bg1"/>
              </a:solidFill>
              <a:latin typeface="Consolas" charset="0"/>
              <a:ea typeface="微软雅黑" charset="0"/>
              <a:sym typeface="+mn-ea"/>
            </a:endParaRPr>
          </a:p>
          <a:p>
            <a:pPr lvl="2"/>
            <a:r>
              <a:rPr lang="zh-CN" altLang="zh-CN">
                <a:solidFill>
                  <a:schemeClr val="bg1"/>
                </a:solidFill>
                <a:latin typeface="Consolas" charset="0"/>
                <a:ea typeface="微软雅黑" charset="0"/>
                <a:sym typeface="+mn-ea"/>
              </a:rPr>
              <a:t>如若不然，把最长码字减短到次短可使</a:t>
            </a:r>
            <a:r>
              <a:rPr lang="en-US" altLang="zh-CN">
                <a:solidFill>
                  <a:schemeClr val="bg1"/>
                </a:solidFill>
                <a:latin typeface="Consolas" charset="0"/>
                <a:ea typeface="微软雅黑" charset="0"/>
                <a:sym typeface="+mn-ea"/>
              </a:rPr>
              <a:t>L(C)</a:t>
            </a:r>
            <a:r>
              <a:rPr lang="zh-CN" altLang="zh-CN">
                <a:solidFill>
                  <a:schemeClr val="bg1"/>
                </a:solidFill>
                <a:latin typeface="Consolas" charset="0"/>
                <a:ea typeface="微软雅黑" charset="0"/>
                <a:sym typeface="+mn-ea"/>
              </a:rPr>
              <a:t>减小。</a:t>
            </a:r>
            <a:endParaRPr lang="zh-CN" altLang="zh-CN">
              <a:solidFill>
                <a:schemeClr val="bg1"/>
              </a:solidFill>
              <a:latin typeface="Consolas" charset="0"/>
              <a:ea typeface="微软雅黑" charset="0"/>
              <a:sym typeface="+mn-ea"/>
            </a:endParaRPr>
          </a:p>
          <a:p>
            <a:pPr lvl="2"/>
            <a:r>
              <a:rPr lang="zh-CN" altLang="zh-CN">
                <a:solidFill>
                  <a:schemeClr val="bg1"/>
                </a:solidFill>
                <a:latin typeface="Consolas" charset="0"/>
                <a:ea typeface="微软雅黑" charset="0"/>
                <a:sym typeface="+mn-ea"/>
              </a:rPr>
              <a:t>请注意即时性。</a:t>
            </a:r>
            <a:endParaRPr lang="zh-CN" altLang="zh-CN">
              <a:solidFill>
                <a:schemeClr val="bg1"/>
              </a:solidFill>
              <a:latin typeface="Consolas" charset="0"/>
              <a:ea typeface="微软雅黑" charset="0"/>
              <a:sym typeface="+mn-ea"/>
            </a:endParaRPr>
          </a:p>
          <a:p>
            <a:pPr lvl="1"/>
            <a:r>
              <a:rPr lang="zh-CN" altLang="zh-CN">
                <a:solidFill>
                  <a:schemeClr val="bg1"/>
                </a:solidFill>
                <a:latin typeface="Consolas" charset="0"/>
                <a:ea typeface="微软雅黑" charset="0"/>
                <a:sym typeface="+mn-ea"/>
              </a:rPr>
              <a:t>最长的两个码字仅在最后一位上有所差别，它们对应着两个最小可能发生的字符。</a:t>
            </a:r>
            <a:endParaRPr lang="zh-CN" altLang="zh-CN">
              <a:solidFill>
                <a:schemeClr val="bg1"/>
              </a:solidFill>
              <a:latin typeface="Consolas" charset="0"/>
              <a:ea typeface="微软雅黑" charset="0"/>
              <a:sym typeface="+mn-ea"/>
            </a:endParaRPr>
          </a:p>
          <a:p>
            <a:pPr lvl="2"/>
            <a:r>
              <a:rPr lang="zh-CN" altLang="zh-CN">
                <a:solidFill>
                  <a:schemeClr val="bg1"/>
                </a:solidFill>
                <a:latin typeface="Consolas" charset="0"/>
                <a:ea typeface="微软雅黑" charset="0"/>
                <a:sym typeface="+mn-ea"/>
              </a:rPr>
              <a:t>如果对于某个最长码字，没有相应的末位不同的码字，那么可以把最后一位去掉，这样</a:t>
            </a:r>
            <a:r>
              <a:rPr lang="en-US" altLang="zh-CN">
                <a:solidFill>
                  <a:schemeClr val="bg1"/>
                </a:solidFill>
                <a:latin typeface="Consolas" charset="0"/>
                <a:ea typeface="微软雅黑" charset="0"/>
                <a:sym typeface="+mn-ea"/>
              </a:rPr>
              <a:t>L(C)</a:t>
            </a:r>
            <a:r>
              <a:rPr lang="zh-CN" altLang="en-US">
                <a:solidFill>
                  <a:schemeClr val="bg1"/>
                </a:solidFill>
                <a:latin typeface="Consolas" charset="0"/>
                <a:ea typeface="微软雅黑" charset="0"/>
                <a:sym typeface="+mn-ea"/>
              </a:rPr>
              <a:t>就</a:t>
            </a:r>
            <a:r>
              <a:rPr lang="zh-CN" altLang="zh-CN">
                <a:solidFill>
                  <a:schemeClr val="bg1"/>
                </a:solidFill>
                <a:latin typeface="Consolas" charset="0"/>
                <a:ea typeface="微软雅黑" charset="0"/>
                <a:sym typeface="+mn-ea"/>
              </a:rPr>
              <a:t>减小了</a:t>
            </a:r>
            <a:r>
              <a:rPr lang="zh-CN" altLang="zh-CN">
                <a:solidFill>
                  <a:schemeClr val="bg1"/>
                </a:solidFill>
                <a:latin typeface="Consolas" charset="0"/>
                <a:ea typeface="微软雅黑" charset="0"/>
                <a:sym typeface="+mn-ea"/>
              </a:rPr>
              <a:t>。</a:t>
            </a:r>
            <a:endParaRPr lang="zh-CN" altLang="zh-CN">
              <a:solidFill>
                <a:schemeClr val="bg1"/>
              </a:solidFill>
              <a:latin typeface="Consolas" charset="0"/>
              <a:ea typeface="微软雅黑" charset="0"/>
              <a:sym typeface="+mn-e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bg1"/>
                </a:solidFill>
                <a:latin typeface="Consolas" charset="0"/>
                <a:ea typeface="微软雅黑" charset="0"/>
              </a:rPr>
              <a:t>Huffman</a:t>
            </a:r>
            <a:r>
              <a:rPr lang="zh-CN" altLang="zh-CN">
                <a:solidFill>
                  <a:schemeClr val="bg1"/>
                </a:solidFill>
                <a:latin typeface="Consolas" charset="0"/>
                <a:ea typeface="微软雅黑" charset="0"/>
              </a:rPr>
              <a:t>编码</a:t>
            </a:r>
            <a:r>
              <a:rPr lang="en-US" altLang="zh-CN">
                <a:solidFill>
                  <a:schemeClr val="bg1"/>
                </a:solidFill>
                <a:latin typeface="Consolas" charset="0"/>
                <a:ea typeface="微软雅黑" charset="0"/>
              </a:rPr>
              <a:t>——</a:t>
            </a:r>
            <a:r>
              <a:rPr lang="zh-CN" altLang="en-US">
                <a:solidFill>
                  <a:schemeClr val="bg1"/>
                </a:solidFill>
                <a:latin typeface="Consolas" charset="0"/>
                <a:ea typeface="微软雅黑" charset="0"/>
              </a:rPr>
              <a:t>最优的即时码</a:t>
            </a:r>
            <a:endParaRPr lang="zh-CN" altLang="en-US">
              <a:solidFill>
                <a:schemeClr val="bg1"/>
              </a:solidFill>
              <a:latin typeface="Consolas" charset="0"/>
              <a:ea typeface="微软雅黑" charset="0"/>
            </a:endParaRPr>
          </a:p>
        </p:txBody>
      </p:sp>
      <p:sp>
        <p:nvSpPr>
          <p:cNvPr id="3" name="内容占位符 2"/>
          <p:cNvSpPr>
            <a:spLocks noGrp="1"/>
          </p:cNvSpPr>
          <p:nvPr>
            <p:ph idx="1"/>
          </p:nvPr>
        </p:nvSpPr>
        <p:spPr>
          <a:xfrm>
            <a:off x="838200" y="1825625"/>
            <a:ext cx="10515600" cy="4766310"/>
          </a:xfrm>
        </p:spPr>
        <p:txBody>
          <a:bodyPr>
            <a:normAutofit lnSpcReduction="20000"/>
          </a:bodyPr>
          <a:p>
            <a:r>
              <a:rPr lang="zh-CN" altLang="zh-CN">
                <a:solidFill>
                  <a:schemeClr val="bg1"/>
                </a:solidFill>
                <a:latin typeface="Consolas" charset="0"/>
                <a:ea typeface="微软雅黑" charset="0"/>
                <a:sym typeface="+mn-ea"/>
              </a:rPr>
              <a:t>如果一个即时码是最优的，那么由引理</a:t>
            </a:r>
            <a:r>
              <a:rPr lang="en-US" altLang="zh-CN">
                <a:solidFill>
                  <a:schemeClr val="bg1"/>
                </a:solidFill>
                <a:latin typeface="Consolas" charset="0"/>
                <a:ea typeface="微软雅黑" charset="0"/>
                <a:sym typeface="+mn-ea"/>
              </a:rPr>
              <a:t>(3)</a:t>
            </a:r>
            <a:r>
              <a:rPr lang="zh-CN" altLang="en-US">
                <a:solidFill>
                  <a:schemeClr val="bg1"/>
                </a:solidFill>
                <a:latin typeface="Consolas" charset="0"/>
                <a:ea typeface="微软雅黑" charset="0"/>
                <a:sym typeface="+mn-ea"/>
              </a:rPr>
              <a:t>，</a:t>
            </a:r>
            <a:r>
              <a:rPr lang="zh-CN" altLang="zh-CN">
                <a:solidFill>
                  <a:schemeClr val="bg1"/>
                </a:solidFill>
                <a:latin typeface="Consolas" charset="0"/>
                <a:ea typeface="微软雅黑" charset="0"/>
                <a:sym typeface="+mn-ea"/>
              </a:rPr>
              <a:t>可以找到两个最小元素，它们的编码只差最后一位。考虑将它们进行合并，那么由于原即时码的最优性，新得到的即时码，在它的概率分布下也应该是最优的。</a:t>
            </a:r>
            <a:endParaRPr lang="zh-CN" altLang="zh-CN">
              <a:solidFill>
                <a:schemeClr val="bg1"/>
              </a:solidFill>
              <a:latin typeface="Consolas" charset="0"/>
              <a:ea typeface="微软雅黑" charset="0"/>
              <a:sym typeface="+mn-ea"/>
            </a:endParaRPr>
          </a:p>
          <a:p>
            <a:r>
              <a:rPr lang="zh-CN" altLang="zh-CN">
                <a:solidFill>
                  <a:schemeClr val="bg1"/>
                </a:solidFill>
                <a:latin typeface="Consolas" charset="0"/>
                <a:ea typeface="微软雅黑" charset="0"/>
                <a:sym typeface="+mn-ea"/>
              </a:rPr>
              <a:t>相应的，当我们得到合并后的概率的一个最优码</a:t>
            </a:r>
            <a:r>
              <a:rPr lang="en-US" altLang="zh-CN">
                <a:solidFill>
                  <a:schemeClr val="bg1"/>
                </a:solidFill>
                <a:latin typeface="Consolas" charset="0"/>
                <a:ea typeface="微软雅黑" charset="0"/>
                <a:sym typeface="+mn-ea"/>
              </a:rPr>
              <a:t>C'</a:t>
            </a:r>
            <a:r>
              <a:rPr lang="zh-CN" altLang="zh-CN">
                <a:solidFill>
                  <a:schemeClr val="bg1"/>
                </a:solidFill>
                <a:latin typeface="Consolas" charset="0"/>
                <a:ea typeface="微软雅黑" charset="0"/>
                <a:sym typeface="+mn-ea"/>
              </a:rPr>
              <a:t>，也就可以断言合并前的相应编码</a:t>
            </a:r>
            <a:r>
              <a:rPr lang="en-US" altLang="zh-CN">
                <a:solidFill>
                  <a:schemeClr val="bg1"/>
                </a:solidFill>
                <a:latin typeface="Consolas" charset="0"/>
                <a:ea typeface="微软雅黑" charset="0"/>
                <a:sym typeface="+mn-ea"/>
              </a:rPr>
              <a:t>C</a:t>
            </a:r>
            <a:r>
              <a:rPr lang="zh-CN" altLang="zh-CN">
                <a:solidFill>
                  <a:schemeClr val="bg1"/>
                </a:solidFill>
                <a:latin typeface="Consolas" charset="0"/>
                <a:ea typeface="微软雅黑" charset="0"/>
                <a:sym typeface="+mn-ea"/>
              </a:rPr>
              <a:t>的最优性。如果</a:t>
            </a:r>
            <a:r>
              <a:rPr lang="en-US" altLang="zh-CN">
                <a:solidFill>
                  <a:schemeClr val="bg1"/>
                </a:solidFill>
                <a:latin typeface="Consolas" charset="0"/>
                <a:ea typeface="微软雅黑" charset="0"/>
                <a:sym typeface="+mn-ea"/>
              </a:rPr>
              <a:t>C</a:t>
            </a:r>
            <a:r>
              <a:rPr lang="zh-CN" altLang="zh-CN">
                <a:solidFill>
                  <a:schemeClr val="bg1"/>
                </a:solidFill>
                <a:latin typeface="Consolas" charset="0"/>
                <a:ea typeface="微软雅黑" charset="0"/>
                <a:sym typeface="+mn-ea"/>
              </a:rPr>
              <a:t>不是最优的，则最优的方案</a:t>
            </a:r>
            <a:r>
              <a:rPr lang="en-US" altLang="zh-CN">
                <a:solidFill>
                  <a:schemeClr val="bg1"/>
                </a:solidFill>
                <a:latin typeface="Consolas" charset="0"/>
                <a:ea typeface="微软雅黑" charset="0"/>
                <a:sym typeface="+mn-ea"/>
              </a:rPr>
              <a:t>D</a:t>
            </a:r>
            <a:r>
              <a:rPr lang="zh-CN" altLang="zh-CN">
                <a:solidFill>
                  <a:schemeClr val="bg1"/>
                </a:solidFill>
                <a:latin typeface="Consolas" charset="0"/>
                <a:ea typeface="微软雅黑" charset="0"/>
                <a:sym typeface="+mn-ea"/>
              </a:rPr>
              <a:t>的合并后的</a:t>
            </a:r>
            <a:r>
              <a:rPr lang="en-US" altLang="zh-CN">
                <a:solidFill>
                  <a:schemeClr val="bg1"/>
                </a:solidFill>
                <a:latin typeface="Consolas" charset="0"/>
                <a:ea typeface="微软雅黑" charset="0"/>
                <a:sym typeface="+mn-ea"/>
              </a:rPr>
              <a:t>D'</a:t>
            </a:r>
            <a:r>
              <a:rPr lang="zh-CN" altLang="zh-CN">
                <a:solidFill>
                  <a:schemeClr val="bg1"/>
                </a:solidFill>
                <a:latin typeface="Consolas" charset="0"/>
                <a:ea typeface="微软雅黑" charset="0"/>
                <a:sym typeface="+mn-ea"/>
              </a:rPr>
              <a:t>将优于</a:t>
            </a:r>
            <a:r>
              <a:rPr lang="en-US" altLang="zh-CN">
                <a:solidFill>
                  <a:schemeClr val="bg1"/>
                </a:solidFill>
                <a:latin typeface="Consolas" charset="0"/>
                <a:ea typeface="微软雅黑" charset="0"/>
                <a:sym typeface="+mn-ea"/>
              </a:rPr>
              <a:t>C'——</a:t>
            </a:r>
            <a:r>
              <a:rPr lang="zh-CN" altLang="en-US">
                <a:solidFill>
                  <a:schemeClr val="bg1"/>
                </a:solidFill>
                <a:latin typeface="Consolas" charset="0"/>
                <a:ea typeface="微软雅黑" charset="0"/>
                <a:sym typeface="+mn-ea"/>
              </a:rPr>
              <a:t>无论是</a:t>
            </a:r>
            <a:r>
              <a:rPr lang="en-US" altLang="zh-CN">
                <a:solidFill>
                  <a:schemeClr val="bg1"/>
                </a:solidFill>
                <a:latin typeface="Consolas" charset="0"/>
                <a:ea typeface="微软雅黑" charset="0"/>
                <a:sym typeface="+mn-ea"/>
              </a:rPr>
              <a:t>C</a:t>
            </a:r>
            <a:r>
              <a:rPr lang="zh-CN" altLang="en-US">
                <a:solidFill>
                  <a:schemeClr val="bg1"/>
                </a:solidFill>
                <a:latin typeface="Consolas" charset="0"/>
                <a:ea typeface="微软雅黑" charset="0"/>
                <a:sym typeface="+mn-ea"/>
              </a:rPr>
              <a:t>和</a:t>
            </a:r>
            <a:r>
              <a:rPr lang="en-US" altLang="zh-CN">
                <a:solidFill>
                  <a:schemeClr val="bg1"/>
                </a:solidFill>
                <a:latin typeface="Consolas" charset="0"/>
                <a:ea typeface="微软雅黑" charset="0"/>
                <a:sym typeface="+mn-ea"/>
              </a:rPr>
              <a:t>D</a:t>
            </a:r>
            <a:r>
              <a:rPr lang="zh-CN" altLang="en-US">
                <a:solidFill>
                  <a:schemeClr val="bg1"/>
                </a:solidFill>
                <a:latin typeface="Consolas" charset="0"/>
                <a:ea typeface="微软雅黑" charset="0"/>
                <a:sym typeface="+mn-ea"/>
              </a:rPr>
              <a:t>中，最小的两个概率，从其数值上来说是一致的，因此</a:t>
            </a:r>
            <a:r>
              <a:rPr lang="en-US" altLang="zh-CN">
                <a:solidFill>
                  <a:schemeClr val="bg1"/>
                </a:solidFill>
                <a:latin typeface="Consolas" charset="0"/>
                <a:ea typeface="微软雅黑" charset="0"/>
                <a:sym typeface="+mn-ea"/>
              </a:rPr>
              <a:t>L(C)-L(C')=L(D)-L(D')</a:t>
            </a:r>
            <a:r>
              <a:rPr lang="zh-CN" altLang="zh-CN">
                <a:solidFill>
                  <a:schemeClr val="bg1"/>
                </a:solidFill>
                <a:latin typeface="Consolas" charset="0"/>
                <a:ea typeface="微软雅黑" charset="0"/>
                <a:sym typeface="+mn-ea"/>
              </a:rPr>
              <a:t>。</a:t>
            </a:r>
            <a:endParaRPr lang="zh-CN" altLang="zh-CN">
              <a:solidFill>
                <a:schemeClr val="bg1"/>
              </a:solidFill>
              <a:latin typeface="Consolas" charset="0"/>
              <a:ea typeface="微软雅黑" charset="0"/>
              <a:sym typeface="+mn-ea"/>
            </a:endParaRPr>
          </a:p>
          <a:p>
            <a:endParaRPr lang="zh-CN" altLang="zh-CN">
              <a:solidFill>
                <a:schemeClr val="bg1"/>
              </a:solidFill>
              <a:latin typeface="Consolas" charset="0"/>
              <a:ea typeface="微软雅黑" charset="0"/>
              <a:sym typeface="+mn-ea"/>
            </a:endParaRPr>
          </a:p>
          <a:p>
            <a:r>
              <a:rPr lang="zh-CN" altLang="zh-CN">
                <a:solidFill>
                  <a:schemeClr val="bg1"/>
                </a:solidFill>
                <a:latin typeface="Consolas" charset="0"/>
                <a:ea typeface="微软雅黑" charset="0"/>
                <a:sym typeface="+mn-ea"/>
              </a:rPr>
              <a:t>于是我们证明了</a:t>
            </a:r>
            <a:r>
              <a:rPr lang="en-US" altLang="zh-CN">
                <a:solidFill>
                  <a:schemeClr val="bg1"/>
                </a:solidFill>
                <a:latin typeface="Consolas" charset="0"/>
                <a:ea typeface="微软雅黑" charset="0"/>
                <a:sym typeface="+mn-ea"/>
              </a:rPr>
              <a:t>Huffman</a:t>
            </a:r>
            <a:r>
              <a:rPr lang="zh-CN" altLang="en-US">
                <a:solidFill>
                  <a:schemeClr val="bg1"/>
                </a:solidFill>
                <a:latin typeface="Consolas" charset="0"/>
                <a:ea typeface="微软雅黑" charset="0"/>
                <a:sym typeface="+mn-ea"/>
              </a:rPr>
              <a:t>编码</a:t>
            </a:r>
            <a:r>
              <a:rPr lang="zh-CN" altLang="zh-CN">
                <a:solidFill>
                  <a:schemeClr val="bg1"/>
                </a:solidFill>
                <a:latin typeface="Consolas" charset="0"/>
                <a:ea typeface="微软雅黑" charset="0"/>
                <a:sym typeface="+mn-ea"/>
              </a:rPr>
              <a:t>的最优性。</a:t>
            </a:r>
            <a:endParaRPr lang="zh-CN" altLang="zh-CN">
              <a:solidFill>
                <a:schemeClr val="bg1"/>
              </a:solidFill>
              <a:latin typeface="Consolas" charset="0"/>
              <a:ea typeface="微软雅黑" charset="0"/>
              <a:sym typeface="+mn-ea"/>
            </a:endParaRPr>
          </a:p>
          <a:p>
            <a:r>
              <a:rPr lang="zh-CN" altLang="zh-CN">
                <a:solidFill>
                  <a:schemeClr val="bg1"/>
                </a:solidFill>
                <a:latin typeface="Consolas" charset="0"/>
                <a:ea typeface="微软雅黑" charset="0"/>
                <a:sym typeface="+mn-ea"/>
              </a:rPr>
              <a:t>同时根据之前得到的最优码长的界，可得到</a:t>
            </a:r>
            <a:r>
              <a:rPr lang="en-US" altLang="zh-CN">
                <a:solidFill>
                  <a:schemeClr val="bg1"/>
                </a:solidFill>
                <a:latin typeface="Consolas" charset="0"/>
                <a:ea typeface="微软雅黑" charset="0"/>
                <a:sym typeface="+mn-ea"/>
              </a:rPr>
              <a:t>Huffman</a:t>
            </a:r>
            <a:r>
              <a:rPr lang="zh-CN" altLang="zh-CN">
                <a:solidFill>
                  <a:schemeClr val="bg1"/>
                </a:solidFill>
                <a:latin typeface="Consolas" charset="0"/>
                <a:ea typeface="微软雅黑" charset="0"/>
                <a:sym typeface="+mn-ea"/>
              </a:rPr>
              <a:t>编码的</a:t>
            </a:r>
            <a:r>
              <a:rPr lang="en-US" altLang="zh-CN">
                <a:solidFill>
                  <a:schemeClr val="bg1"/>
                </a:solidFill>
                <a:latin typeface="Consolas" charset="0"/>
                <a:ea typeface="微软雅黑" charset="0"/>
                <a:sym typeface="+mn-ea"/>
              </a:rPr>
              <a:t>L(C)</a:t>
            </a:r>
            <a:r>
              <a:rPr lang="zh-CN" altLang="zh-CN">
                <a:solidFill>
                  <a:schemeClr val="bg1"/>
                </a:solidFill>
                <a:latin typeface="Consolas" charset="0"/>
                <a:ea typeface="微软雅黑" charset="0"/>
                <a:sym typeface="+mn-ea"/>
              </a:rPr>
              <a:t>的界</a:t>
            </a:r>
            <a:r>
              <a:rPr lang="zh-CN" altLang="zh-CN">
                <a:solidFill>
                  <a:schemeClr val="bg1"/>
                </a:solidFill>
                <a:latin typeface="Consolas" charset="0"/>
                <a:ea typeface="微软雅黑" charset="0"/>
                <a:sym typeface="+mn-ea"/>
              </a:rPr>
              <a:t>。</a:t>
            </a:r>
            <a:endParaRPr lang="zh-CN" altLang="zh-CN">
              <a:solidFill>
                <a:schemeClr val="bg1"/>
              </a:solidFill>
              <a:latin typeface="Consolas" charset="0"/>
              <a:ea typeface="微软雅黑" charset="0"/>
              <a:sym typeface="+mn-e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solidFill>
                <a:latin typeface="Consolas" charset="0"/>
                <a:ea typeface="微软雅黑" charset="0"/>
              </a:rPr>
              <a:t>针对特定文段的优化</a:t>
            </a:r>
            <a:endParaRPr lang="en-US" altLang="zh-CN">
              <a:solidFill>
                <a:schemeClr val="bg1"/>
              </a:solidFill>
              <a:latin typeface="Consolas" charset="0"/>
              <a:ea typeface="微软雅黑" charset="0"/>
            </a:endParaRPr>
          </a:p>
        </p:txBody>
      </p:sp>
      <p:sp>
        <p:nvSpPr>
          <p:cNvPr id="3" name="内容占位符 2"/>
          <p:cNvSpPr>
            <a:spLocks noGrp="1"/>
          </p:cNvSpPr>
          <p:nvPr>
            <p:ph idx="1"/>
          </p:nvPr>
        </p:nvSpPr>
        <p:spPr>
          <a:xfrm>
            <a:off x="838200" y="1825625"/>
            <a:ext cx="10515600" cy="4766310"/>
          </a:xfrm>
        </p:spPr>
        <p:txBody>
          <a:bodyPr>
            <a:normAutofit/>
          </a:bodyPr>
          <a:p>
            <a:r>
              <a:rPr lang="zh-CN" altLang="en-US">
                <a:solidFill>
                  <a:schemeClr val="bg1"/>
                </a:solidFill>
                <a:latin typeface="Consolas" charset="0"/>
                <a:ea typeface="微软雅黑" charset="0"/>
                <a:sym typeface="+mn-ea"/>
              </a:rPr>
              <a:t>实际上，</a:t>
            </a:r>
            <a:r>
              <a:rPr lang="en-US" altLang="zh-CN">
                <a:solidFill>
                  <a:schemeClr val="bg1"/>
                </a:solidFill>
                <a:latin typeface="Consolas" charset="0"/>
                <a:ea typeface="微软雅黑" charset="0"/>
                <a:sym typeface="+mn-ea"/>
              </a:rPr>
              <a:t>Huffman</a:t>
            </a:r>
            <a:r>
              <a:rPr lang="zh-CN" altLang="en-US">
                <a:solidFill>
                  <a:schemeClr val="bg1"/>
                </a:solidFill>
                <a:latin typeface="Consolas" charset="0"/>
                <a:ea typeface="微软雅黑" charset="0"/>
                <a:sym typeface="+mn-ea"/>
              </a:rPr>
              <a:t>编码的最优性是建立在被压缩文段是</a:t>
            </a:r>
            <a:r>
              <a:rPr lang="en-US" altLang="zh-CN">
                <a:solidFill>
                  <a:schemeClr val="bg1"/>
                </a:solidFill>
                <a:latin typeface="Consolas" charset="0"/>
                <a:ea typeface="微软雅黑" charset="0"/>
                <a:sym typeface="+mn-ea"/>
              </a:rPr>
              <a:t>i.i.d</a:t>
            </a:r>
            <a:r>
              <a:rPr lang="zh-CN" altLang="zh-CN">
                <a:solidFill>
                  <a:schemeClr val="bg1"/>
                </a:solidFill>
                <a:latin typeface="Consolas" charset="0"/>
                <a:ea typeface="微软雅黑" charset="0"/>
                <a:sym typeface="+mn-ea"/>
              </a:rPr>
              <a:t>序列这一性质上的。</a:t>
            </a:r>
            <a:endParaRPr lang="zh-CN" altLang="zh-CN">
              <a:solidFill>
                <a:schemeClr val="bg1"/>
              </a:solidFill>
              <a:latin typeface="Consolas" charset="0"/>
              <a:ea typeface="微软雅黑" charset="0"/>
              <a:sym typeface="+mn-ea"/>
            </a:endParaRPr>
          </a:p>
          <a:p>
            <a:r>
              <a:rPr lang="zh-CN" altLang="zh-CN">
                <a:solidFill>
                  <a:schemeClr val="bg1"/>
                </a:solidFill>
                <a:latin typeface="Consolas" charset="0"/>
                <a:ea typeface="微软雅黑" charset="0"/>
                <a:sym typeface="+mn-ea"/>
              </a:rPr>
              <a:t>因为</a:t>
            </a:r>
            <a:r>
              <a:rPr lang="en-US" altLang="zh-CN">
                <a:solidFill>
                  <a:schemeClr val="bg1"/>
                </a:solidFill>
                <a:latin typeface="Consolas" charset="0"/>
                <a:ea typeface="微软雅黑" charset="0"/>
                <a:sym typeface="+mn-ea"/>
              </a:rPr>
              <a:t>i.i.d</a:t>
            </a:r>
            <a:r>
              <a:rPr lang="zh-CN" altLang="zh-CN">
                <a:solidFill>
                  <a:schemeClr val="bg1"/>
                </a:solidFill>
                <a:latin typeface="Consolas" charset="0"/>
                <a:ea typeface="微软雅黑" charset="0"/>
                <a:sym typeface="+mn-ea"/>
              </a:rPr>
              <a:t>序列具有特殊性质：</a:t>
            </a:r>
            <a:r>
              <a:rPr lang="en-US" altLang="zh-CN">
                <a:solidFill>
                  <a:schemeClr val="bg1"/>
                </a:solidFill>
                <a:latin typeface="Consolas" charset="0"/>
                <a:ea typeface="微软雅黑" charset="0"/>
                <a:sym typeface="+mn-ea"/>
              </a:rPr>
              <a:t>H(</a:t>
            </a:r>
            <a:r>
              <a:rPr lang="zh-CN" altLang="en-US">
                <a:solidFill>
                  <a:schemeClr val="bg1"/>
                </a:solidFill>
                <a:latin typeface="Consolas" charset="0"/>
                <a:ea typeface="微软雅黑" charset="0"/>
                <a:sym typeface="+mn-ea"/>
              </a:rPr>
              <a:t>χ</a:t>
            </a:r>
            <a:r>
              <a:rPr lang="en-US" altLang="zh-CN">
                <a:solidFill>
                  <a:schemeClr val="bg1"/>
                </a:solidFill>
                <a:latin typeface="Consolas" charset="0"/>
                <a:ea typeface="微软雅黑" charset="0"/>
                <a:sym typeface="+mn-ea"/>
              </a:rPr>
              <a:t>)</a:t>
            </a:r>
            <a:r>
              <a:rPr lang="zh-CN" altLang="zh-CN">
                <a:solidFill>
                  <a:schemeClr val="bg1"/>
                </a:solidFill>
                <a:latin typeface="Consolas" charset="0"/>
                <a:ea typeface="微软雅黑" charset="0"/>
                <a:sym typeface="+mn-ea"/>
              </a:rPr>
              <a:t>恰好反映了各元素取值的分布。</a:t>
            </a:r>
            <a:endParaRPr lang="zh-CN" altLang="zh-CN">
              <a:solidFill>
                <a:schemeClr val="bg1"/>
              </a:solidFill>
              <a:latin typeface="Consolas" charset="0"/>
              <a:ea typeface="微软雅黑" charset="0"/>
              <a:sym typeface="+mn-ea"/>
            </a:endParaRPr>
          </a:p>
          <a:p>
            <a:r>
              <a:rPr lang="zh-CN" altLang="zh-CN">
                <a:solidFill>
                  <a:schemeClr val="bg1"/>
                </a:solidFill>
                <a:latin typeface="Consolas" charset="0"/>
                <a:ea typeface="微软雅黑" charset="0"/>
                <a:sym typeface="+mn-ea"/>
              </a:rPr>
              <a:t>在实践中，许多需要压缩的文段是自然语言片段。</a:t>
            </a:r>
            <a:endParaRPr lang="zh-CN" altLang="zh-CN">
              <a:solidFill>
                <a:schemeClr val="bg1"/>
              </a:solidFill>
              <a:latin typeface="Consolas" charset="0"/>
              <a:ea typeface="微软雅黑" charset="0"/>
              <a:sym typeface="+mn-ea"/>
            </a:endParaRPr>
          </a:p>
          <a:p>
            <a:r>
              <a:rPr lang="zh-CN" altLang="zh-CN">
                <a:solidFill>
                  <a:schemeClr val="bg1"/>
                </a:solidFill>
                <a:latin typeface="Consolas" charset="0"/>
                <a:ea typeface="微软雅黑" charset="0"/>
                <a:sym typeface="+mn-ea"/>
              </a:rPr>
              <a:t>这些片段显然是不服从</a:t>
            </a:r>
            <a:r>
              <a:rPr lang="en-US" altLang="zh-CN">
                <a:solidFill>
                  <a:schemeClr val="bg1"/>
                </a:solidFill>
                <a:latin typeface="Consolas" charset="0"/>
                <a:ea typeface="微软雅黑" charset="0"/>
                <a:sym typeface="+mn-ea"/>
              </a:rPr>
              <a:t>i.i.d</a:t>
            </a:r>
            <a:r>
              <a:rPr lang="zh-CN" altLang="zh-CN">
                <a:solidFill>
                  <a:schemeClr val="bg1"/>
                </a:solidFill>
                <a:latin typeface="Consolas" charset="0"/>
                <a:ea typeface="微软雅黑" charset="0"/>
                <a:sym typeface="+mn-ea"/>
              </a:rPr>
              <a:t>的，举个例子，根据直觉就知道，在英文片段中，一个小写字母后面紧跟一个大写字母的概率要远小于这个大写字母直接出现的概率。</a:t>
            </a:r>
            <a:endParaRPr lang="zh-CN" altLang="zh-CN">
              <a:solidFill>
                <a:schemeClr val="bg1"/>
              </a:solidFill>
              <a:latin typeface="Consolas" charset="0"/>
              <a:ea typeface="微软雅黑" charset="0"/>
              <a:sym typeface="+mn-ea"/>
            </a:endParaRPr>
          </a:p>
          <a:p>
            <a:r>
              <a:rPr lang="zh-CN" altLang="zh-CN">
                <a:solidFill>
                  <a:schemeClr val="bg1"/>
                </a:solidFill>
                <a:latin typeface="Consolas" charset="0"/>
                <a:ea typeface="微软雅黑" charset="0"/>
                <a:sym typeface="+mn-ea"/>
              </a:rPr>
              <a:t>我们可以使用马尔可夫过程来逼近这些文本。</a:t>
            </a:r>
            <a:endParaRPr lang="zh-CN" altLang="zh-CN">
              <a:solidFill>
                <a:schemeClr val="bg1"/>
              </a:solidFill>
              <a:latin typeface="Consolas" charset="0"/>
              <a:ea typeface="微软雅黑" charset="0"/>
              <a:sym typeface="+mn-e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bg1"/>
                </a:solidFill>
                <a:latin typeface="Consolas" charset="0"/>
                <a:ea typeface="微软雅黑" charset="0"/>
              </a:rPr>
              <a:t>k</a:t>
            </a:r>
            <a:r>
              <a:rPr lang="zh-CN" altLang="en-US">
                <a:solidFill>
                  <a:schemeClr val="bg1"/>
                </a:solidFill>
                <a:latin typeface="Consolas" charset="0"/>
                <a:ea typeface="微软雅黑" charset="0"/>
              </a:rPr>
              <a:t>阶逼近</a:t>
            </a:r>
            <a:endParaRPr lang="en-US" altLang="zh-CN">
              <a:solidFill>
                <a:schemeClr val="bg1"/>
              </a:solidFill>
              <a:latin typeface="Consolas" charset="0"/>
              <a:ea typeface="微软雅黑" charset="0"/>
            </a:endParaRPr>
          </a:p>
        </p:txBody>
      </p:sp>
      <p:sp>
        <p:nvSpPr>
          <p:cNvPr id="3" name="内容占位符 2"/>
          <p:cNvSpPr>
            <a:spLocks noGrp="1"/>
          </p:cNvSpPr>
          <p:nvPr>
            <p:ph idx="1"/>
          </p:nvPr>
        </p:nvSpPr>
        <p:spPr>
          <a:xfrm>
            <a:off x="838200" y="1825625"/>
            <a:ext cx="10515600" cy="4766310"/>
          </a:xfrm>
        </p:spPr>
        <p:txBody>
          <a:bodyPr>
            <a:normAutofit/>
          </a:bodyPr>
          <a:p>
            <a:r>
              <a:rPr lang="zh-CN" altLang="zh-CN">
                <a:solidFill>
                  <a:schemeClr val="bg1"/>
                </a:solidFill>
                <a:latin typeface="Consolas" charset="0"/>
                <a:ea typeface="微软雅黑" charset="0"/>
                <a:sym typeface="+mn-ea"/>
              </a:rPr>
              <a:t>我们定义一种新语言，这种语言服从</a:t>
            </a:r>
            <a:r>
              <a:rPr lang="en-US" altLang="zh-CN">
                <a:solidFill>
                  <a:schemeClr val="bg1"/>
                </a:solidFill>
                <a:latin typeface="Consolas" charset="0"/>
                <a:ea typeface="微软雅黑" charset="0"/>
                <a:sym typeface="+mn-ea"/>
              </a:rPr>
              <a:t>k-1</a:t>
            </a:r>
            <a:r>
              <a:rPr lang="zh-CN" altLang="zh-CN">
                <a:solidFill>
                  <a:schemeClr val="bg1"/>
                </a:solidFill>
                <a:latin typeface="Consolas" charset="0"/>
                <a:ea typeface="微软雅黑" charset="0"/>
                <a:sym typeface="+mn-ea"/>
              </a:rPr>
              <a:t>阶的马尔可夫过程（</a:t>
            </a:r>
            <a:r>
              <a:rPr lang="en-US" altLang="zh-CN">
                <a:solidFill>
                  <a:schemeClr val="bg1"/>
                </a:solidFill>
                <a:latin typeface="Consolas" charset="0"/>
                <a:ea typeface="微软雅黑" charset="0"/>
                <a:sym typeface="+mn-ea"/>
              </a:rPr>
              <a:t>0</a:t>
            </a:r>
            <a:r>
              <a:rPr lang="zh-CN" altLang="en-US">
                <a:solidFill>
                  <a:schemeClr val="bg1"/>
                </a:solidFill>
                <a:latin typeface="Consolas" charset="0"/>
                <a:ea typeface="微软雅黑" charset="0"/>
                <a:sym typeface="+mn-ea"/>
              </a:rPr>
              <a:t>阶的马尔可夫过程就是</a:t>
            </a:r>
            <a:r>
              <a:rPr lang="en-US" altLang="zh-CN">
                <a:solidFill>
                  <a:schemeClr val="bg1"/>
                </a:solidFill>
                <a:latin typeface="Consolas" charset="0"/>
                <a:ea typeface="微软雅黑" charset="0"/>
                <a:sym typeface="+mn-ea"/>
              </a:rPr>
              <a:t>i.i.d</a:t>
            </a:r>
            <a:r>
              <a:rPr lang="zh-CN" altLang="en-US">
                <a:solidFill>
                  <a:schemeClr val="bg1"/>
                </a:solidFill>
                <a:latin typeface="Consolas" charset="0"/>
                <a:ea typeface="微软雅黑" charset="0"/>
                <a:sym typeface="+mn-ea"/>
              </a:rPr>
              <a:t>随机序列</a:t>
            </a:r>
            <a:r>
              <a:rPr lang="zh-CN" altLang="zh-CN">
                <a:solidFill>
                  <a:schemeClr val="bg1"/>
                </a:solidFill>
                <a:latin typeface="Consolas" charset="0"/>
                <a:ea typeface="微软雅黑" charset="0"/>
                <a:sym typeface="+mn-ea"/>
              </a:rPr>
              <a:t>），并且其中每个连续</a:t>
            </a:r>
            <a:r>
              <a:rPr lang="en-US" altLang="zh-CN">
                <a:solidFill>
                  <a:schemeClr val="bg1"/>
                </a:solidFill>
                <a:latin typeface="Consolas" charset="0"/>
                <a:ea typeface="微软雅黑" charset="0"/>
                <a:sym typeface="+mn-ea"/>
              </a:rPr>
              <a:t>k</a:t>
            </a:r>
            <a:r>
              <a:rPr lang="zh-CN" altLang="zh-CN">
                <a:solidFill>
                  <a:schemeClr val="bg1"/>
                </a:solidFill>
                <a:latin typeface="Consolas" charset="0"/>
                <a:ea typeface="微软雅黑" charset="0"/>
                <a:sym typeface="+mn-ea"/>
              </a:rPr>
              <a:t>元字符组的出现频率与母语言中</a:t>
            </a:r>
            <a:r>
              <a:rPr lang="en-US" altLang="zh-CN">
                <a:solidFill>
                  <a:schemeClr val="bg1"/>
                </a:solidFill>
                <a:latin typeface="Consolas" charset="0"/>
                <a:ea typeface="微软雅黑" charset="0"/>
                <a:sym typeface="+mn-ea"/>
              </a:rPr>
              <a:t>k</a:t>
            </a:r>
            <a:r>
              <a:rPr lang="zh-CN" altLang="en-US">
                <a:solidFill>
                  <a:schemeClr val="bg1"/>
                </a:solidFill>
                <a:latin typeface="Consolas" charset="0"/>
                <a:ea typeface="微软雅黑" charset="0"/>
                <a:sym typeface="+mn-ea"/>
              </a:rPr>
              <a:t>元字符组的出现频率一致</a:t>
            </a:r>
            <a:r>
              <a:rPr lang="zh-CN" altLang="zh-CN">
                <a:solidFill>
                  <a:schemeClr val="bg1"/>
                </a:solidFill>
                <a:latin typeface="Consolas" charset="0"/>
                <a:ea typeface="微软雅黑" charset="0"/>
                <a:sym typeface="+mn-ea"/>
              </a:rPr>
              <a:t>。</a:t>
            </a:r>
            <a:endParaRPr lang="zh-CN" altLang="zh-CN">
              <a:solidFill>
                <a:schemeClr val="bg1"/>
              </a:solidFill>
              <a:latin typeface="Consolas" charset="0"/>
              <a:ea typeface="微软雅黑" charset="0"/>
              <a:sym typeface="+mn-ea"/>
            </a:endParaRPr>
          </a:p>
          <a:p>
            <a:r>
              <a:rPr lang="zh-CN" altLang="zh-CN">
                <a:solidFill>
                  <a:schemeClr val="bg1"/>
                </a:solidFill>
                <a:latin typeface="Consolas" charset="0"/>
                <a:ea typeface="微软雅黑" charset="0"/>
                <a:sym typeface="+mn-ea"/>
              </a:rPr>
              <a:t>这时，称这种语言是母语言的</a:t>
            </a:r>
            <a:r>
              <a:rPr lang="en-US" altLang="zh-CN">
                <a:solidFill>
                  <a:schemeClr val="bg1"/>
                </a:solidFill>
                <a:latin typeface="Consolas" charset="0"/>
                <a:ea typeface="微软雅黑" charset="0"/>
                <a:sym typeface="+mn-ea"/>
              </a:rPr>
              <a:t>k</a:t>
            </a:r>
            <a:r>
              <a:rPr lang="zh-CN" altLang="zh-CN">
                <a:solidFill>
                  <a:schemeClr val="bg1"/>
                </a:solidFill>
                <a:latin typeface="Consolas" charset="0"/>
                <a:ea typeface="微软雅黑" charset="0"/>
                <a:sym typeface="+mn-ea"/>
              </a:rPr>
              <a:t>阶逼近。</a:t>
            </a:r>
            <a:endParaRPr lang="zh-CN" altLang="zh-CN">
              <a:solidFill>
                <a:schemeClr val="bg1"/>
              </a:solidFill>
              <a:latin typeface="Consolas" charset="0"/>
              <a:ea typeface="微软雅黑" charset="0"/>
              <a:sym typeface="+mn-ea"/>
            </a:endParaRPr>
          </a:p>
          <a:p>
            <a:r>
              <a:rPr lang="en-US" altLang="zh-CN">
                <a:solidFill>
                  <a:schemeClr val="bg1"/>
                </a:solidFill>
                <a:latin typeface="Consolas" charset="0"/>
                <a:ea typeface="微软雅黑" charset="0"/>
                <a:sym typeface="+mn-ea"/>
              </a:rPr>
              <a:t>Huffman</a:t>
            </a:r>
            <a:r>
              <a:rPr lang="zh-CN" altLang="en-US">
                <a:solidFill>
                  <a:schemeClr val="bg1"/>
                </a:solidFill>
                <a:latin typeface="Consolas" charset="0"/>
                <a:ea typeface="微软雅黑" charset="0"/>
                <a:sym typeface="+mn-ea"/>
              </a:rPr>
              <a:t>是母语言的</a:t>
            </a:r>
            <a:r>
              <a:rPr lang="en-US" altLang="zh-CN">
                <a:solidFill>
                  <a:schemeClr val="bg1"/>
                </a:solidFill>
                <a:latin typeface="Consolas" charset="0"/>
                <a:ea typeface="微软雅黑" charset="0"/>
                <a:sym typeface="+mn-ea"/>
              </a:rPr>
              <a:t>1</a:t>
            </a:r>
            <a:r>
              <a:rPr lang="zh-CN" altLang="zh-CN">
                <a:solidFill>
                  <a:schemeClr val="bg1"/>
                </a:solidFill>
                <a:latin typeface="Consolas" charset="0"/>
                <a:ea typeface="微软雅黑" charset="0"/>
                <a:sym typeface="+mn-ea"/>
              </a:rPr>
              <a:t>阶逼近的最优即时码方案。</a:t>
            </a:r>
            <a:endParaRPr lang="zh-CN" altLang="zh-CN">
              <a:solidFill>
                <a:schemeClr val="bg1"/>
              </a:solidFill>
              <a:latin typeface="Consolas" charset="0"/>
              <a:ea typeface="微软雅黑" charset="0"/>
              <a:sym typeface="+mn-ea"/>
            </a:endParaRPr>
          </a:p>
          <a:p>
            <a:r>
              <a:rPr lang="zh-CN" altLang="en-US">
                <a:solidFill>
                  <a:schemeClr val="bg1"/>
                </a:solidFill>
                <a:latin typeface="Consolas" charset="0"/>
                <a:ea typeface="微软雅黑" charset="0"/>
                <a:sym typeface="+mn-ea"/>
              </a:rPr>
              <a:t>我做了一个关于英文的</a:t>
            </a:r>
            <a:r>
              <a:rPr lang="en-US" altLang="zh-CN">
                <a:solidFill>
                  <a:schemeClr val="bg1"/>
                </a:solidFill>
                <a:latin typeface="Consolas" charset="0"/>
                <a:ea typeface="微软雅黑" charset="0"/>
                <a:sym typeface="+mn-ea"/>
              </a:rPr>
              <a:t>2</a:t>
            </a:r>
            <a:r>
              <a:rPr lang="zh-CN" altLang="en-US">
                <a:solidFill>
                  <a:schemeClr val="bg1"/>
                </a:solidFill>
                <a:latin typeface="Consolas" charset="0"/>
                <a:ea typeface="微软雅黑" charset="0"/>
                <a:sym typeface="+mn-ea"/>
              </a:rPr>
              <a:t>阶逼近的实验，并用它来验证英文的</a:t>
            </a:r>
            <a:r>
              <a:rPr lang="en-US" altLang="zh-CN">
                <a:solidFill>
                  <a:schemeClr val="bg1"/>
                </a:solidFill>
                <a:latin typeface="Consolas" charset="0"/>
                <a:ea typeface="微软雅黑" charset="0"/>
                <a:sym typeface="+mn-ea"/>
              </a:rPr>
              <a:t>2</a:t>
            </a:r>
            <a:r>
              <a:rPr lang="zh-CN" altLang="en-US">
                <a:solidFill>
                  <a:schemeClr val="bg1"/>
                </a:solidFill>
                <a:latin typeface="Consolas" charset="0"/>
                <a:ea typeface="微软雅黑" charset="0"/>
                <a:sym typeface="+mn-ea"/>
              </a:rPr>
              <a:t>阶逼近的熵。</a:t>
            </a:r>
            <a:endParaRPr lang="zh-CN" altLang="en-US">
              <a:solidFill>
                <a:schemeClr val="bg1"/>
              </a:solidFill>
              <a:latin typeface="Consolas" charset="0"/>
              <a:ea typeface="微软雅黑"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bg1"/>
                </a:solidFill>
                <a:latin typeface="Consolas" charset="0"/>
                <a:ea typeface="微软雅黑" charset="0"/>
              </a:rPr>
              <a:t>Horses - Full Algorithm</a:t>
            </a:r>
            <a:endParaRPr lang="en-US" altLang="zh-CN">
              <a:solidFill>
                <a:schemeClr val="bg1"/>
              </a:solidFill>
              <a:latin typeface="Consolas" charset="0"/>
              <a:ea typeface="微软雅黑" charset="0"/>
            </a:endParaRPr>
          </a:p>
        </p:txBody>
      </p:sp>
      <p:sp>
        <p:nvSpPr>
          <p:cNvPr id="3" name="内容占位符 2"/>
          <p:cNvSpPr>
            <a:spLocks noGrp="1"/>
          </p:cNvSpPr>
          <p:nvPr>
            <p:ph idx="1"/>
          </p:nvPr>
        </p:nvSpPr>
        <p:spPr/>
        <p:txBody>
          <a:bodyPr>
            <a:normAutofit lnSpcReduction="10000"/>
          </a:bodyPr>
          <a:p>
            <a:r>
              <a:rPr lang="zh-CN" altLang="zh-CN">
                <a:solidFill>
                  <a:schemeClr val="bg1"/>
                </a:solidFill>
                <a:latin typeface="Consolas" charset="0"/>
                <a:ea typeface="微软雅黑" charset="0"/>
              </a:rPr>
              <a:t>对</a:t>
            </a:r>
            <a:r>
              <a:rPr lang="en-US" altLang="zh-CN">
                <a:solidFill>
                  <a:schemeClr val="bg1"/>
                </a:solidFill>
                <a:latin typeface="Consolas" charset="0"/>
                <a:ea typeface="微软雅黑" charset="0"/>
              </a:rPr>
              <a:t>Y</a:t>
            </a:r>
            <a:r>
              <a:rPr lang="zh-CN" altLang="en-US">
                <a:solidFill>
                  <a:schemeClr val="bg1"/>
                </a:solidFill>
                <a:latin typeface="Consolas" charset="0"/>
                <a:ea typeface="微软雅黑" charset="0"/>
              </a:rPr>
              <a:t>维护线段树。</a:t>
            </a:r>
            <a:endParaRPr lang="zh-CN" altLang="en-US">
              <a:solidFill>
                <a:schemeClr val="bg1"/>
              </a:solidFill>
              <a:latin typeface="Consolas" charset="0"/>
              <a:ea typeface="微软雅黑" charset="0"/>
            </a:endParaRPr>
          </a:p>
          <a:p>
            <a:r>
              <a:rPr lang="zh-CN" altLang="en-US">
                <a:solidFill>
                  <a:schemeClr val="bg1"/>
                </a:solidFill>
                <a:latin typeface="Consolas" charset="0"/>
                <a:ea typeface="微软雅黑" charset="0"/>
              </a:rPr>
              <a:t>对</a:t>
            </a:r>
            <a:r>
              <a:rPr lang="en-US" altLang="zh-CN">
                <a:solidFill>
                  <a:schemeClr val="bg1"/>
                </a:solidFill>
                <a:latin typeface="Consolas" charset="0"/>
                <a:ea typeface="微软雅黑" charset="0"/>
              </a:rPr>
              <a:t>X</a:t>
            </a:r>
            <a:r>
              <a:rPr lang="zh-CN" altLang="en-US">
                <a:solidFill>
                  <a:schemeClr val="bg1"/>
                </a:solidFill>
                <a:latin typeface="Consolas" charset="0"/>
                <a:ea typeface="微软雅黑" charset="0"/>
              </a:rPr>
              <a:t>维护一个</a:t>
            </a:r>
            <a:r>
              <a:rPr lang="en-US" altLang="zh-CN">
                <a:solidFill>
                  <a:schemeClr val="bg1"/>
                </a:solidFill>
                <a:latin typeface="Consolas" charset="0"/>
                <a:ea typeface="微软雅黑" charset="0"/>
              </a:rPr>
              <a:t>map&lt;int,int&gt;</a:t>
            </a:r>
            <a:r>
              <a:rPr lang="zh-CN" altLang="zh-CN">
                <a:solidFill>
                  <a:schemeClr val="bg1"/>
                </a:solidFill>
                <a:latin typeface="Consolas" charset="0"/>
                <a:ea typeface="微软雅黑" charset="0"/>
              </a:rPr>
              <a:t>，其中：</a:t>
            </a:r>
            <a:endParaRPr lang="zh-CN" altLang="zh-CN">
              <a:solidFill>
                <a:schemeClr val="bg1"/>
              </a:solidFill>
              <a:latin typeface="Consolas" charset="0"/>
              <a:ea typeface="微软雅黑" charset="0"/>
            </a:endParaRPr>
          </a:p>
          <a:p>
            <a:pPr lvl="1"/>
            <a:r>
              <a:rPr lang="en-US" altLang="zh-CN">
                <a:solidFill>
                  <a:schemeClr val="bg1"/>
                </a:solidFill>
                <a:latin typeface="Consolas" charset="0"/>
                <a:ea typeface="微软雅黑" charset="0"/>
              </a:rPr>
              <a:t>key</a:t>
            </a:r>
            <a:r>
              <a:rPr lang="zh-CN" altLang="zh-CN">
                <a:solidFill>
                  <a:schemeClr val="bg1"/>
                </a:solidFill>
                <a:latin typeface="Consolas" charset="0"/>
                <a:ea typeface="微软雅黑" charset="0"/>
              </a:rPr>
              <a:t>为某个</a:t>
            </a:r>
            <a:r>
              <a:rPr lang="en-US" altLang="zh-CN">
                <a:solidFill>
                  <a:schemeClr val="bg1"/>
                </a:solidFill>
                <a:latin typeface="Consolas" charset="0"/>
                <a:ea typeface="微软雅黑" charset="0"/>
              </a:rPr>
              <a:t>X</a:t>
            </a:r>
            <a:r>
              <a:rPr lang="zh-CN" altLang="en-US">
                <a:solidFill>
                  <a:schemeClr val="bg1"/>
                </a:solidFill>
                <a:latin typeface="Consolas" charset="0"/>
                <a:ea typeface="微软雅黑" charset="0"/>
              </a:rPr>
              <a:t>值不为</a:t>
            </a:r>
            <a:r>
              <a:rPr lang="en-US" altLang="zh-CN">
                <a:solidFill>
                  <a:schemeClr val="bg1"/>
                </a:solidFill>
                <a:latin typeface="Consolas" charset="0"/>
                <a:ea typeface="微软雅黑" charset="0"/>
              </a:rPr>
              <a:t>1</a:t>
            </a:r>
            <a:r>
              <a:rPr lang="zh-CN" altLang="en-US">
                <a:solidFill>
                  <a:schemeClr val="bg1"/>
                </a:solidFill>
                <a:latin typeface="Consolas" charset="0"/>
                <a:ea typeface="微软雅黑" charset="0"/>
              </a:rPr>
              <a:t>的下标；</a:t>
            </a:r>
            <a:endParaRPr lang="zh-CN" altLang="en-US">
              <a:solidFill>
                <a:schemeClr val="bg1"/>
              </a:solidFill>
              <a:latin typeface="Consolas" charset="0"/>
              <a:ea typeface="微软雅黑" charset="0"/>
            </a:endParaRPr>
          </a:p>
          <a:p>
            <a:pPr lvl="1"/>
            <a:r>
              <a:rPr lang="en-US" altLang="zh-CN">
                <a:solidFill>
                  <a:schemeClr val="bg1"/>
                </a:solidFill>
                <a:latin typeface="Consolas" charset="0"/>
                <a:ea typeface="微软雅黑" charset="0"/>
              </a:rPr>
              <a:t>value</a:t>
            </a:r>
            <a:r>
              <a:rPr lang="zh-CN" altLang="en-US">
                <a:solidFill>
                  <a:schemeClr val="bg1"/>
                </a:solidFill>
                <a:latin typeface="Consolas" charset="0"/>
                <a:ea typeface="微软雅黑" charset="0"/>
              </a:rPr>
              <a:t>为在</a:t>
            </a:r>
            <a:r>
              <a:rPr lang="en-US" altLang="zh-CN">
                <a:solidFill>
                  <a:schemeClr val="bg1"/>
                </a:solidFill>
                <a:latin typeface="Consolas" charset="0"/>
                <a:ea typeface="微软雅黑" charset="0"/>
              </a:rPr>
              <a:t>Y</a:t>
            </a:r>
            <a:r>
              <a:rPr lang="zh-CN" altLang="en-US">
                <a:solidFill>
                  <a:schemeClr val="bg1"/>
                </a:solidFill>
                <a:latin typeface="Consolas" charset="0"/>
                <a:ea typeface="微软雅黑" charset="0"/>
              </a:rPr>
              <a:t>的线段树中对这个下标为左界（含）直至下一个下标或末尾为右界（不含）的区间做</a:t>
            </a:r>
            <a:r>
              <a:rPr lang="en-US" altLang="zh-CN">
                <a:solidFill>
                  <a:schemeClr val="bg1"/>
                </a:solidFill>
                <a:latin typeface="Consolas" charset="0"/>
                <a:ea typeface="微软雅黑" charset="0"/>
              </a:rPr>
              <a:t>RMQ</a:t>
            </a:r>
            <a:r>
              <a:rPr lang="zh-CN" altLang="en-US">
                <a:solidFill>
                  <a:schemeClr val="bg1"/>
                </a:solidFill>
                <a:latin typeface="Consolas" charset="0"/>
                <a:ea typeface="微软雅黑" charset="0"/>
              </a:rPr>
              <a:t>的结果。</a:t>
            </a:r>
            <a:endParaRPr lang="zh-CN" altLang="en-US">
              <a:solidFill>
                <a:schemeClr val="bg1"/>
              </a:solidFill>
              <a:latin typeface="Consolas" charset="0"/>
              <a:ea typeface="微软雅黑" charset="0"/>
            </a:endParaRPr>
          </a:p>
          <a:p>
            <a:pPr lvl="0"/>
            <a:r>
              <a:rPr lang="zh-CN" altLang="en-US">
                <a:solidFill>
                  <a:schemeClr val="bg1"/>
                </a:solidFill>
                <a:latin typeface="Consolas" charset="0"/>
                <a:ea typeface="微软雅黑" charset="0"/>
              </a:rPr>
              <a:t>对于每个询问，在</a:t>
            </a:r>
            <a:r>
              <a:rPr lang="en-US" altLang="zh-CN">
                <a:solidFill>
                  <a:schemeClr val="bg1"/>
                </a:solidFill>
                <a:latin typeface="Consolas" charset="0"/>
                <a:ea typeface="微软雅黑" charset="0"/>
              </a:rPr>
              <a:t>map</a:t>
            </a:r>
            <a:r>
              <a:rPr lang="zh-CN" altLang="zh-CN">
                <a:solidFill>
                  <a:schemeClr val="bg1"/>
                </a:solidFill>
                <a:latin typeface="Consolas" charset="0"/>
                <a:ea typeface="微软雅黑" charset="0"/>
              </a:rPr>
              <a:t>中</a:t>
            </a:r>
            <a:r>
              <a:rPr lang="zh-CN" altLang="en-US">
                <a:solidFill>
                  <a:schemeClr val="bg1"/>
                </a:solidFill>
                <a:latin typeface="Consolas" charset="0"/>
                <a:ea typeface="微软雅黑" charset="0"/>
              </a:rPr>
              <a:t>暴力从后向前扫</a:t>
            </a:r>
            <a:r>
              <a:rPr lang="en-US" altLang="zh-CN">
                <a:solidFill>
                  <a:schemeClr val="bg1"/>
                </a:solidFill>
                <a:latin typeface="Consolas" charset="0"/>
                <a:ea typeface="微软雅黑" charset="0"/>
              </a:rPr>
              <a:t>30</a:t>
            </a:r>
            <a:r>
              <a:rPr lang="zh-CN" altLang="en-US">
                <a:solidFill>
                  <a:schemeClr val="bg1"/>
                </a:solidFill>
                <a:latin typeface="Consolas" charset="0"/>
                <a:ea typeface="微软雅黑" charset="0"/>
              </a:rPr>
              <a:t>步</a:t>
            </a:r>
            <a:r>
              <a:rPr lang="zh-CN" altLang="en-US" b="1">
                <a:solidFill>
                  <a:schemeClr val="bg1"/>
                </a:solidFill>
                <a:latin typeface="Consolas" charset="0"/>
                <a:ea typeface="微软雅黑" charset="0"/>
              </a:rPr>
              <a:t>或直至</a:t>
            </a:r>
            <a:r>
              <a:rPr lang="en-US" altLang="zh-CN" b="1">
                <a:solidFill>
                  <a:schemeClr val="bg1"/>
                </a:solidFill>
                <a:latin typeface="Consolas" charset="0"/>
                <a:ea typeface="微软雅黑" charset="0"/>
              </a:rPr>
              <a:t>X</a:t>
            </a:r>
            <a:r>
              <a:rPr lang="zh-CN" altLang="en-US" b="1">
                <a:solidFill>
                  <a:schemeClr val="bg1"/>
                </a:solidFill>
                <a:latin typeface="Consolas" charset="0"/>
                <a:ea typeface="微软雅黑" charset="0"/>
              </a:rPr>
              <a:t>之积超过</a:t>
            </a:r>
            <a:r>
              <a:rPr lang="en-US" altLang="zh-CN" b="1">
                <a:solidFill>
                  <a:schemeClr val="bg1"/>
                </a:solidFill>
                <a:latin typeface="Consolas" charset="0"/>
                <a:ea typeface="微软雅黑" charset="0"/>
              </a:rPr>
              <a:t>10^9</a:t>
            </a:r>
            <a:r>
              <a:rPr lang="zh-CN" altLang="en-US">
                <a:solidFill>
                  <a:schemeClr val="bg1"/>
                </a:solidFill>
                <a:latin typeface="Consolas" charset="0"/>
                <a:ea typeface="微软雅黑" charset="0"/>
              </a:rPr>
              <a:t>。</a:t>
            </a:r>
            <a:endParaRPr lang="zh-CN" altLang="en-US">
              <a:solidFill>
                <a:schemeClr val="bg1"/>
              </a:solidFill>
              <a:latin typeface="Consolas" charset="0"/>
              <a:ea typeface="微软雅黑" charset="0"/>
            </a:endParaRPr>
          </a:p>
          <a:p>
            <a:pPr lvl="0"/>
            <a:r>
              <a:rPr lang="zh-CN" altLang="en-US">
                <a:solidFill>
                  <a:schemeClr val="bg1"/>
                </a:solidFill>
                <a:latin typeface="Consolas" charset="0"/>
                <a:ea typeface="微软雅黑" charset="0"/>
              </a:rPr>
              <a:t>对于每个对</a:t>
            </a:r>
            <a:r>
              <a:rPr lang="en-US" altLang="zh-CN">
                <a:solidFill>
                  <a:schemeClr val="bg1"/>
                </a:solidFill>
                <a:latin typeface="Consolas" charset="0"/>
                <a:ea typeface="微软雅黑" charset="0"/>
              </a:rPr>
              <a:t>X</a:t>
            </a:r>
            <a:r>
              <a:rPr lang="zh-CN" altLang="en-US">
                <a:solidFill>
                  <a:schemeClr val="bg1"/>
                </a:solidFill>
                <a:latin typeface="Consolas" charset="0"/>
                <a:ea typeface="微软雅黑" charset="0"/>
              </a:rPr>
              <a:t>的修改，做至多两个</a:t>
            </a:r>
            <a:r>
              <a:rPr lang="en-US" altLang="zh-CN">
                <a:solidFill>
                  <a:schemeClr val="bg1"/>
                </a:solidFill>
                <a:latin typeface="Consolas" charset="0"/>
                <a:ea typeface="微软雅黑" charset="0"/>
              </a:rPr>
              <a:t>RMQ</a:t>
            </a:r>
            <a:r>
              <a:rPr lang="zh-CN" altLang="en-US">
                <a:solidFill>
                  <a:schemeClr val="bg1"/>
                </a:solidFill>
                <a:latin typeface="Consolas" charset="0"/>
                <a:ea typeface="微软雅黑" charset="0"/>
              </a:rPr>
              <a:t>。</a:t>
            </a:r>
            <a:endParaRPr lang="zh-CN" altLang="en-US">
              <a:solidFill>
                <a:schemeClr val="bg1"/>
              </a:solidFill>
              <a:latin typeface="Consolas" charset="0"/>
              <a:ea typeface="微软雅黑" charset="0"/>
            </a:endParaRPr>
          </a:p>
          <a:p>
            <a:pPr lvl="0"/>
            <a:r>
              <a:rPr lang="zh-CN" altLang="en-US">
                <a:solidFill>
                  <a:schemeClr val="bg1"/>
                </a:solidFill>
                <a:latin typeface="Consolas" charset="0"/>
                <a:ea typeface="微软雅黑" charset="0"/>
              </a:rPr>
              <a:t>对于每个对</a:t>
            </a:r>
            <a:r>
              <a:rPr lang="en-US" altLang="zh-CN">
                <a:solidFill>
                  <a:schemeClr val="bg1"/>
                </a:solidFill>
                <a:latin typeface="Consolas" charset="0"/>
                <a:ea typeface="微软雅黑" charset="0"/>
              </a:rPr>
              <a:t>Y</a:t>
            </a:r>
            <a:r>
              <a:rPr lang="zh-CN" altLang="en-US">
                <a:solidFill>
                  <a:schemeClr val="bg1"/>
                </a:solidFill>
                <a:latin typeface="Consolas" charset="0"/>
                <a:ea typeface="微软雅黑" charset="0"/>
              </a:rPr>
              <a:t>的修改，做一个</a:t>
            </a:r>
            <a:r>
              <a:rPr lang="en-US" altLang="zh-CN">
                <a:solidFill>
                  <a:schemeClr val="bg1"/>
                </a:solidFill>
                <a:latin typeface="Consolas" charset="0"/>
                <a:ea typeface="微软雅黑" charset="0"/>
              </a:rPr>
              <a:t>bound</a:t>
            </a:r>
            <a:r>
              <a:rPr lang="zh-CN" altLang="zh-CN">
                <a:solidFill>
                  <a:schemeClr val="bg1"/>
                </a:solidFill>
                <a:latin typeface="Consolas" charset="0"/>
                <a:ea typeface="微软雅黑" charset="0"/>
              </a:rPr>
              <a:t>和一个</a:t>
            </a:r>
            <a:r>
              <a:rPr lang="en-US" altLang="zh-CN">
                <a:solidFill>
                  <a:schemeClr val="bg1"/>
                </a:solidFill>
                <a:latin typeface="Consolas" charset="0"/>
                <a:ea typeface="微软雅黑" charset="0"/>
              </a:rPr>
              <a:t>RMQ</a:t>
            </a:r>
            <a:r>
              <a:rPr lang="zh-CN" altLang="zh-CN">
                <a:solidFill>
                  <a:schemeClr val="bg1"/>
                </a:solidFill>
                <a:latin typeface="Consolas" charset="0"/>
                <a:ea typeface="微软雅黑" charset="0"/>
              </a:rPr>
              <a:t>。</a:t>
            </a:r>
            <a:endParaRPr lang="zh-CN" altLang="zh-CN">
              <a:solidFill>
                <a:schemeClr val="bg1"/>
              </a:solidFill>
              <a:latin typeface="Consolas" charset="0"/>
              <a:ea typeface="微软雅黑" charset="0"/>
            </a:endParaRPr>
          </a:p>
          <a:p>
            <a:pPr lvl="0"/>
            <a:r>
              <a:rPr lang="zh-CN" altLang="zh-CN">
                <a:solidFill>
                  <a:schemeClr val="bg1"/>
                </a:solidFill>
                <a:latin typeface="Consolas" charset="0"/>
                <a:ea typeface="微软雅黑" charset="0"/>
              </a:rPr>
              <a:t>复杂度</a:t>
            </a:r>
            <a:r>
              <a:rPr lang="en-US" altLang="zh-CN">
                <a:solidFill>
                  <a:schemeClr val="bg1"/>
                </a:solidFill>
                <a:latin typeface="Consolas" charset="0"/>
                <a:ea typeface="微软雅黑" charset="0"/>
              </a:rPr>
              <a:t>O(NlogN)</a:t>
            </a:r>
            <a:r>
              <a:rPr lang="zh-CN" altLang="en-US">
                <a:solidFill>
                  <a:schemeClr val="bg1"/>
                </a:solidFill>
                <a:latin typeface="Consolas" charset="0"/>
                <a:ea typeface="微软雅黑" charset="0"/>
              </a:rPr>
              <a:t>初始化</a:t>
            </a:r>
            <a:r>
              <a:rPr lang="en-US" altLang="zh-CN">
                <a:solidFill>
                  <a:schemeClr val="bg1"/>
                </a:solidFill>
                <a:latin typeface="Consolas" charset="0"/>
                <a:ea typeface="微软雅黑" charset="0"/>
              </a:rPr>
              <a:t>-O(logVlogN)</a:t>
            </a:r>
            <a:r>
              <a:rPr lang="zh-CN" altLang="zh-CN">
                <a:solidFill>
                  <a:schemeClr val="bg1"/>
                </a:solidFill>
                <a:latin typeface="Consolas" charset="0"/>
                <a:ea typeface="微软雅黑" charset="0"/>
              </a:rPr>
              <a:t>每询问</a:t>
            </a:r>
            <a:r>
              <a:rPr lang="en-US" altLang="zh-CN">
                <a:solidFill>
                  <a:schemeClr val="bg1"/>
                </a:solidFill>
                <a:latin typeface="Consolas" charset="0"/>
                <a:ea typeface="微软雅黑" charset="0"/>
              </a:rPr>
              <a:t>-O(logN)</a:t>
            </a:r>
            <a:r>
              <a:rPr lang="zh-CN" altLang="zh-CN">
                <a:solidFill>
                  <a:schemeClr val="bg1"/>
                </a:solidFill>
                <a:latin typeface="Consolas" charset="0"/>
                <a:ea typeface="微软雅黑" charset="0"/>
              </a:rPr>
              <a:t>每操作</a:t>
            </a:r>
            <a:endParaRPr lang="zh-CN" altLang="zh-CN">
              <a:solidFill>
                <a:schemeClr val="bg1"/>
              </a:solidFill>
              <a:latin typeface="Consolas" charset="0"/>
              <a:ea typeface="微软雅黑"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bg1"/>
                </a:solidFill>
                <a:latin typeface="Consolas" charset="0"/>
                <a:ea typeface="微软雅黑" charset="0"/>
              </a:rPr>
              <a:t>2</a:t>
            </a:r>
            <a:r>
              <a:rPr lang="zh-CN" altLang="en-US">
                <a:solidFill>
                  <a:schemeClr val="bg1"/>
                </a:solidFill>
                <a:latin typeface="Consolas" charset="0"/>
                <a:ea typeface="微软雅黑" charset="0"/>
              </a:rPr>
              <a:t>阶逼近实验说明</a:t>
            </a:r>
            <a:endParaRPr lang="zh-CN" altLang="en-US">
              <a:solidFill>
                <a:schemeClr val="bg1"/>
              </a:solidFill>
              <a:latin typeface="Consolas" charset="0"/>
              <a:ea typeface="微软雅黑" charset="0"/>
            </a:endParaRPr>
          </a:p>
        </p:txBody>
      </p:sp>
      <p:sp>
        <p:nvSpPr>
          <p:cNvPr id="3" name="内容占位符 2"/>
          <p:cNvSpPr>
            <a:spLocks noGrp="1"/>
          </p:cNvSpPr>
          <p:nvPr>
            <p:ph idx="1"/>
          </p:nvPr>
        </p:nvSpPr>
        <p:spPr>
          <a:xfrm>
            <a:off x="838200" y="1825625"/>
            <a:ext cx="10515600" cy="4766310"/>
          </a:xfrm>
        </p:spPr>
        <p:txBody>
          <a:bodyPr>
            <a:normAutofit/>
          </a:bodyPr>
          <a:p>
            <a:r>
              <a:rPr lang="zh-CN" altLang="en-US">
                <a:solidFill>
                  <a:schemeClr val="bg1"/>
                </a:solidFill>
                <a:latin typeface="Consolas" charset="0"/>
                <a:ea typeface="微软雅黑" charset="0"/>
                <a:sym typeface="+mn-ea"/>
              </a:rPr>
              <a:t>方便起见，在文本中只留下</a:t>
            </a:r>
            <a:r>
              <a:rPr lang="en-US" altLang="zh-CN">
                <a:solidFill>
                  <a:schemeClr val="bg1"/>
                </a:solidFill>
                <a:latin typeface="Consolas" charset="0"/>
                <a:ea typeface="微软雅黑" charset="0"/>
                <a:sym typeface="+mn-ea"/>
              </a:rPr>
              <a:t>26</a:t>
            </a:r>
            <a:r>
              <a:rPr lang="zh-CN" altLang="en-US">
                <a:solidFill>
                  <a:schemeClr val="bg1"/>
                </a:solidFill>
                <a:latin typeface="Consolas" charset="0"/>
                <a:ea typeface="微软雅黑" charset="0"/>
                <a:sym typeface="+mn-ea"/>
              </a:rPr>
              <a:t>对大小写字母、</a:t>
            </a:r>
            <a:r>
              <a:rPr lang="en-US" altLang="zh-CN">
                <a:solidFill>
                  <a:schemeClr val="bg1"/>
                </a:solidFill>
                <a:latin typeface="Consolas" charset="0"/>
                <a:ea typeface="微软雅黑" charset="0"/>
                <a:sym typeface="+mn-ea"/>
              </a:rPr>
              <a:t>10</a:t>
            </a:r>
            <a:r>
              <a:rPr lang="zh-CN" altLang="en-US">
                <a:solidFill>
                  <a:schemeClr val="bg1"/>
                </a:solidFill>
                <a:latin typeface="Consolas" charset="0"/>
                <a:ea typeface="微软雅黑" charset="0"/>
                <a:sym typeface="+mn-ea"/>
              </a:rPr>
              <a:t>个数字、空格以及句号，这样原始字符集大小是</a:t>
            </a:r>
            <a:r>
              <a:rPr lang="en-US" altLang="zh-CN">
                <a:solidFill>
                  <a:schemeClr val="bg1"/>
                </a:solidFill>
                <a:latin typeface="Consolas" charset="0"/>
                <a:ea typeface="微软雅黑" charset="0"/>
                <a:sym typeface="+mn-ea"/>
              </a:rPr>
              <a:t>64</a:t>
            </a:r>
            <a:r>
              <a:rPr lang="zh-CN" altLang="en-US">
                <a:solidFill>
                  <a:schemeClr val="bg1"/>
                </a:solidFill>
                <a:latin typeface="Consolas" charset="0"/>
                <a:ea typeface="微软雅黑" charset="0"/>
                <a:sym typeface="+mn-ea"/>
              </a:rPr>
              <a:t>，</a:t>
            </a:r>
            <a:r>
              <a:rPr lang="zh-CN" altLang="en-US">
                <a:solidFill>
                  <a:schemeClr val="tx1"/>
                </a:solidFill>
                <a:latin typeface="Consolas" charset="0"/>
                <a:ea typeface="微软雅黑" charset="0"/>
                <a:sym typeface="+mn-ea"/>
              </a:rPr>
              <a:t>下面认为原文件中的一个字节蕴含六个比特</a:t>
            </a:r>
            <a:r>
              <a:rPr lang="zh-CN" altLang="en-US">
                <a:solidFill>
                  <a:schemeClr val="bg1"/>
                </a:solidFill>
                <a:latin typeface="Consolas" charset="0"/>
                <a:ea typeface="微软雅黑" charset="0"/>
                <a:sym typeface="+mn-ea"/>
              </a:rPr>
              <a:t>。</a:t>
            </a:r>
            <a:endParaRPr lang="zh-CN" altLang="en-US">
              <a:solidFill>
                <a:schemeClr val="bg1"/>
              </a:solidFill>
              <a:latin typeface="Consolas" charset="0"/>
              <a:ea typeface="微软雅黑" charset="0"/>
              <a:sym typeface="+mn-ea"/>
            </a:endParaRPr>
          </a:p>
          <a:p>
            <a:r>
              <a:rPr lang="zh-CN" altLang="en-US">
                <a:solidFill>
                  <a:schemeClr val="bg1"/>
                </a:solidFill>
                <a:latin typeface="Consolas" charset="0"/>
                <a:ea typeface="微软雅黑" charset="0"/>
                <a:sym typeface="+mn-ea"/>
              </a:rPr>
              <a:t>考察以下两个程序：</a:t>
            </a:r>
            <a:endParaRPr lang="zh-CN" altLang="en-US">
              <a:solidFill>
                <a:schemeClr val="bg1"/>
              </a:solidFill>
              <a:latin typeface="Consolas" charset="0"/>
              <a:ea typeface="微软雅黑" charset="0"/>
              <a:sym typeface="+mn-ea"/>
            </a:endParaRPr>
          </a:p>
          <a:p>
            <a:r>
              <a:rPr lang="en-US" altLang="zh-CN">
                <a:solidFill>
                  <a:schemeClr val="bg1"/>
                </a:solidFill>
                <a:latin typeface="Consolas" charset="0"/>
                <a:ea typeface="微软雅黑" charset="0"/>
                <a:sym typeface="+mn-ea"/>
              </a:rPr>
              <a:t>Huffman</a:t>
            </a:r>
            <a:r>
              <a:rPr lang="zh-CN" altLang="zh-CN">
                <a:solidFill>
                  <a:schemeClr val="bg1"/>
                </a:solidFill>
                <a:latin typeface="Consolas" charset="0"/>
                <a:ea typeface="微软雅黑" charset="0"/>
                <a:sym typeface="+mn-ea"/>
              </a:rPr>
              <a:t>编码（</a:t>
            </a:r>
            <a:r>
              <a:rPr lang="en-US" altLang="zh-CN">
                <a:solidFill>
                  <a:schemeClr val="bg1"/>
                </a:solidFill>
                <a:latin typeface="Consolas" charset="0"/>
                <a:ea typeface="微软雅黑" charset="0"/>
                <a:sym typeface="+mn-ea"/>
              </a:rPr>
              <a:t>1</a:t>
            </a:r>
            <a:r>
              <a:rPr lang="zh-CN" altLang="en-US">
                <a:solidFill>
                  <a:schemeClr val="bg1"/>
                </a:solidFill>
                <a:latin typeface="Consolas" charset="0"/>
                <a:ea typeface="微软雅黑" charset="0"/>
                <a:sym typeface="+mn-ea"/>
              </a:rPr>
              <a:t>阶逼近</a:t>
            </a:r>
            <a:r>
              <a:rPr lang="zh-CN" altLang="zh-CN">
                <a:solidFill>
                  <a:schemeClr val="bg1"/>
                </a:solidFill>
                <a:latin typeface="Consolas" charset="0"/>
                <a:ea typeface="微软雅黑" charset="0"/>
                <a:sym typeface="+mn-ea"/>
              </a:rPr>
              <a:t>），使用树的遍历序列来传递</a:t>
            </a:r>
            <a:r>
              <a:rPr lang="en-US" altLang="zh-CN">
                <a:solidFill>
                  <a:schemeClr val="bg1"/>
                </a:solidFill>
                <a:latin typeface="Consolas" charset="0"/>
                <a:ea typeface="微软雅黑" charset="0"/>
                <a:sym typeface="+mn-ea"/>
              </a:rPr>
              <a:t>Huffman</a:t>
            </a:r>
            <a:r>
              <a:rPr lang="zh-CN" altLang="zh-CN">
                <a:solidFill>
                  <a:schemeClr val="bg1"/>
                </a:solidFill>
                <a:latin typeface="Consolas" charset="0"/>
                <a:ea typeface="微软雅黑" charset="0"/>
                <a:sym typeface="+mn-ea"/>
              </a:rPr>
              <a:t>树结构（经验证这是在</a:t>
            </a:r>
            <a:r>
              <a:rPr lang="en-US" altLang="zh-CN">
                <a:solidFill>
                  <a:schemeClr val="bg1"/>
                </a:solidFill>
                <a:latin typeface="Consolas" charset="0"/>
                <a:ea typeface="微软雅黑" charset="0"/>
                <a:sym typeface="+mn-ea"/>
              </a:rPr>
              <a:t>1</a:t>
            </a:r>
            <a:r>
              <a:rPr lang="zh-CN" altLang="en-US">
                <a:solidFill>
                  <a:schemeClr val="bg1"/>
                </a:solidFill>
                <a:latin typeface="Consolas" charset="0"/>
                <a:ea typeface="微软雅黑" charset="0"/>
                <a:sym typeface="+mn-ea"/>
              </a:rPr>
              <a:t>阶下较优的</a:t>
            </a:r>
            <a:r>
              <a:rPr lang="zh-CN" altLang="zh-CN">
                <a:solidFill>
                  <a:schemeClr val="bg1"/>
                </a:solidFill>
                <a:latin typeface="Consolas" charset="0"/>
                <a:ea typeface="微软雅黑" charset="0"/>
                <a:sym typeface="+mn-ea"/>
              </a:rPr>
              <a:t>）。</a:t>
            </a:r>
            <a:endParaRPr lang="zh-CN" altLang="zh-CN">
              <a:solidFill>
                <a:schemeClr val="bg1"/>
              </a:solidFill>
              <a:latin typeface="Consolas" charset="0"/>
              <a:ea typeface="微软雅黑" charset="0"/>
              <a:sym typeface="+mn-ea"/>
            </a:endParaRPr>
          </a:p>
          <a:p>
            <a:r>
              <a:rPr lang="zh-CN" altLang="zh-CN">
                <a:solidFill>
                  <a:schemeClr val="bg1"/>
                </a:solidFill>
                <a:latin typeface="Consolas" charset="0"/>
                <a:ea typeface="微软雅黑" charset="0"/>
                <a:sym typeface="+mn-ea"/>
              </a:rPr>
              <a:t>分别对每种字符后的各种字符的出现频次建立</a:t>
            </a:r>
            <a:r>
              <a:rPr lang="en-US" altLang="zh-CN">
                <a:solidFill>
                  <a:schemeClr val="bg1"/>
                </a:solidFill>
                <a:latin typeface="Consolas" charset="0"/>
                <a:ea typeface="微软雅黑" charset="0"/>
                <a:sym typeface="+mn-ea"/>
              </a:rPr>
              <a:t>Huffman</a:t>
            </a:r>
            <a:r>
              <a:rPr lang="zh-CN" altLang="zh-CN">
                <a:solidFill>
                  <a:schemeClr val="bg1"/>
                </a:solidFill>
                <a:latin typeface="Consolas" charset="0"/>
                <a:ea typeface="微软雅黑" charset="0"/>
                <a:sym typeface="+mn-ea"/>
              </a:rPr>
              <a:t>树（</a:t>
            </a:r>
            <a:r>
              <a:rPr lang="en-US" altLang="zh-CN">
                <a:solidFill>
                  <a:schemeClr val="bg1"/>
                </a:solidFill>
                <a:latin typeface="Consolas" charset="0"/>
                <a:ea typeface="微软雅黑" charset="0"/>
                <a:sym typeface="+mn-ea"/>
              </a:rPr>
              <a:t>2</a:t>
            </a:r>
            <a:r>
              <a:rPr lang="zh-CN" altLang="en-US">
                <a:solidFill>
                  <a:schemeClr val="bg1"/>
                </a:solidFill>
                <a:latin typeface="Consolas" charset="0"/>
                <a:ea typeface="微软雅黑" charset="0"/>
                <a:sym typeface="+mn-ea"/>
              </a:rPr>
              <a:t>阶逼近</a:t>
            </a:r>
            <a:r>
              <a:rPr lang="zh-CN" altLang="zh-CN">
                <a:solidFill>
                  <a:schemeClr val="bg1"/>
                </a:solidFill>
                <a:latin typeface="Consolas" charset="0"/>
                <a:ea typeface="微软雅黑" charset="0"/>
                <a:sym typeface="+mn-ea"/>
              </a:rPr>
              <a:t>），传递</a:t>
            </a:r>
            <a:r>
              <a:rPr lang="en-US" altLang="zh-CN">
                <a:solidFill>
                  <a:schemeClr val="bg1"/>
                </a:solidFill>
                <a:latin typeface="Consolas" charset="0"/>
                <a:ea typeface="微软雅黑" charset="0"/>
                <a:sym typeface="+mn-ea"/>
              </a:rPr>
              <a:t>64^2</a:t>
            </a:r>
            <a:r>
              <a:rPr lang="zh-CN" altLang="zh-CN">
                <a:solidFill>
                  <a:schemeClr val="bg1"/>
                </a:solidFill>
                <a:latin typeface="Consolas" charset="0"/>
                <a:ea typeface="微软雅黑" charset="0"/>
                <a:sym typeface="+mn-ea"/>
              </a:rPr>
              <a:t>个频次，在解压缩端重新建立</a:t>
            </a:r>
            <a:r>
              <a:rPr lang="en-US" altLang="zh-CN">
                <a:solidFill>
                  <a:schemeClr val="bg1"/>
                </a:solidFill>
                <a:latin typeface="Consolas" charset="0"/>
                <a:ea typeface="微软雅黑" charset="0"/>
                <a:sym typeface="+mn-ea"/>
              </a:rPr>
              <a:t>Huffman</a:t>
            </a:r>
            <a:r>
              <a:rPr lang="zh-CN" altLang="en-US">
                <a:solidFill>
                  <a:schemeClr val="bg1"/>
                </a:solidFill>
                <a:latin typeface="Consolas" charset="0"/>
                <a:ea typeface="微软雅黑" charset="0"/>
                <a:sym typeface="+mn-ea"/>
              </a:rPr>
              <a:t>树（经验证这是在</a:t>
            </a:r>
            <a:r>
              <a:rPr lang="en-US" altLang="zh-CN">
                <a:solidFill>
                  <a:schemeClr val="bg1"/>
                </a:solidFill>
                <a:latin typeface="Consolas" charset="0"/>
                <a:ea typeface="微软雅黑" charset="0"/>
                <a:sym typeface="+mn-ea"/>
              </a:rPr>
              <a:t>2</a:t>
            </a:r>
            <a:r>
              <a:rPr lang="zh-CN" altLang="zh-CN">
                <a:solidFill>
                  <a:schemeClr val="bg1"/>
                </a:solidFill>
                <a:latin typeface="Consolas" charset="0"/>
                <a:ea typeface="微软雅黑" charset="0"/>
                <a:sym typeface="+mn-ea"/>
              </a:rPr>
              <a:t>阶下较优的</a:t>
            </a:r>
            <a:r>
              <a:rPr lang="zh-CN" altLang="en-US">
                <a:solidFill>
                  <a:schemeClr val="bg1"/>
                </a:solidFill>
                <a:latin typeface="Consolas" charset="0"/>
                <a:ea typeface="微软雅黑" charset="0"/>
                <a:sym typeface="+mn-ea"/>
              </a:rPr>
              <a:t>）。</a:t>
            </a:r>
            <a:endParaRPr lang="zh-CN" altLang="en-US">
              <a:solidFill>
                <a:schemeClr val="bg1"/>
              </a:solidFill>
              <a:latin typeface="Consolas" charset="0"/>
              <a:ea typeface="微软雅黑" charset="0"/>
              <a:sym typeface="+mn-ea"/>
            </a:endParaRPr>
          </a:p>
          <a:p>
            <a:r>
              <a:rPr lang="zh-CN" altLang="en-US">
                <a:solidFill>
                  <a:schemeClr val="bg1"/>
                </a:solidFill>
                <a:latin typeface="Consolas" charset="0"/>
                <a:ea typeface="微软雅黑" charset="0"/>
                <a:sym typeface="+mn-ea"/>
              </a:rPr>
              <a:t>所有实验数据包含字典（也就是建立的</a:t>
            </a:r>
            <a:r>
              <a:rPr lang="en-US" altLang="zh-CN">
                <a:solidFill>
                  <a:schemeClr val="bg1"/>
                </a:solidFill>
                <a:latin typeface="Consolas" charset="0"/>
                <a:ea typeface="微软雅黑" charset="0"/>
                <a:sym typeface="+mn-ea"/>
              </a:rPr>
              <a:t>Huffman</a:t>
            </a:r>
            <a:r>
              <a:rPr lang="zh-CN" altLang="zh-CN">
                <a:solidFill>
                  <a:schemeClr val="bg1"/>
                </a:solidFill>
                <a:latin typeface="Consolas" charset="0"/>
                <a:ea typeface="微软雅黑" charset="0"/>
                <a:sym typeface="+mn-ea"/>
              </a:rPr>
              <a:t>树的有关信息</a:t>
            </a:r>
            <a:r>
              <a:rPr lang="zh-CN" altLang="en-US">
                <a:solidFill>
                  <a:schemeClr val="bg1"/>
                </a:solidFill>
                <a:latin typeface="Consolas" charset="0"/>
                <a:ea typeface="微软雅黑" charset="0"/>
                <a:sym typeface="+mn-ea"/>
              </a:rPr>
              <a:t>）</a:t>
            </a:r>
            <a:endParaRPr lang="zh-CN" altLang="en-US">
              <a:solidFill>
                <a:schemeClr val="bg1"/>
              </a:solidFill>
              <a:latin typeface="Consolas" charset="0"/>
              <a:ea typeface="微软雅黑" charset="0"/>
              <a:sym typeface="+mn-ea"/>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solidFill>
                <a:latin typeface="Consolas" charset="0"/>
                <a:ea typeface="微软雅黑" charset="0"/>
              </a:rPr>
              <a:t>实验数据</a:t>
            </a:r>
            <a:endParaRPr lang="zh-CN" altLang="en-US">
              <a:solidFill>
                <a:schemeClr val="bg1"/>
              </a:solidFill>
              <a:latin typeface="Consolas" charset="0"/>
              <a:ea typeface="微软雅黑" charset="0"/>
            </a:endParaRPr>
          </a:p>
        </p:txBody>
      </p:sp>
      <p:sp>
        <p:nvSpPr>
          <p:cNvPr id="3" name="内容占位符 2"/>
          <p:cNvSpPr>
            <a:spLocks noGrp="1"/>
          </p:cNvSpPr>
          <p:nvPr>
            <p:ph idx="1"/>
          </p:nvPr>
        </p:nvSpPr>
        <p:spPr>
          <a:xfrm>
            <a:off x="838200" y="1825625"/>
            <a:ext cx="10515600" cy="4766310"/>
          </a:xfrm>
        </p:spPr>
        <p:txBody>
          <a:bodyPr>
            <a:normAutofit/>
          </a:bodyPr>
          <a:p>
            <a:r>
              <a:rPr lang="zh-CN" altLang="en-US">
                <a:solidFill>
                  <a:schemeClr val="bg1"/>
                </a:solidFill>
                <a:latin typeface="Consolas" charset="0"/>
                <a:ea typeface="微软雅黑" charset="0"/>
                <a:sym typeface="+mn-ea"/>
              </a:rPr>
              <a:t>文本</a:t>
            </a:r>
            <a:r>
              <a:rPr lang="en-US" altLang="zh-CN">
                <a:solidFill>
                  <a:schemeClr val="bg1"/>
                </a:solidFill>
                <a:latin typeface="Consolas" charset="0"/>
                <a:ea typeface="微软雅黑" charset="0"/>
                <a:sym typeface="+mn-ea"/>
              </a:rPr>
              <a:t>1: </a:t>
            </a:r>
            <a:r>
              <a:rPr lang="zh-CN" altLang="en-US">
                <a:solidFill>
                  <a:schemeClr val="bg1"/>
                </a:solidFill>
                <a:latin typeface="Consolas" charset="0"/>
                <a:ea typeface="微软雅黑" charset="0"/>
                <a:sym typeface="+mn-ea"/>
              </a:rPr>
              <a:t>英文</a:t>
            </a:r>
            <a:r>
              <a:rPr lang="en-US" altLang="zh-CN">
                <a:solidFill>
                  <a:schemeClr val="bg1"/>
                </a:solidFill>
                <a:latin typeface="Consolas" charset="0"/>
                <a:ea typeface="微软雅黑" charset="0"/>
                <a:sym typeface="+mn-ea"/>
              </a:rPr>
              <a:t>"</a:t>
            </a:r>
            <a:r>
              <a:rPr lang="zh-CN" altLang="en-US">
                <a:solidFill>
                  <a:schemeClr val="bg1"/>
                </a:solidFill>
                <a:latin typeface="Consolas" charset="0"/>
                <a:ea typeface="微软雅黑" charset="0"/>
                <a:sym typeface="+mn-ea"/>
              </a:rPr>
              <a:t>毛泽东语录</a:t>
            </a:r>
            <a:r>
              <a:rPr lang="en-US" altLang="zh-CN">
                <a:solidFill>
                  <a:schemeClr val="bg1"/>
                </a:solidFill>
                <a:latin typeface="Consolas" charset="0"/>
                <a:ea typeface="微软雅黑" charset="0"/>
                <a:sym typeface="+mn-ea"/>
              </a:rPr>
              <a:t>"</a:t>
            </a:r>
            <a:endParaRPr lang="en-US" altLang="zh-CN">
              <a:solidFill>
                <a:schemeClr val="bg1"/>
              </a:solidFill>
              <a:latin typeface="Consolas" charset="0"/>
              <a:ea typeface="微软雅黑" charset="0"/>
              <a:sym typeface="+mn-ea"/>
            </a:endParaRPr>
          </a:p>
          <a:p>
            <a:pPr lvl="1"/>
            <a:r>
              <a:rPr lang="zh-CN" altLang="zh-CN">
                <a:solidFill>
                  <a:schemeClr val="bg1"/>
                </a:solidFill>
                <a:latin typeface="Consolas" charset="0"/>
                <a:ea typeface="微软雅黑" charset="0"/>
                <a:sym typeface="+mn-ea"/>
              </a:rPr>
              <a:t>原始文本：</a:t>
            </a:r>
            <a:r>
              <a:rPr lang="en-US" altLang="zh-CN">
                <a:solidFill>
                  <a:schemeClr val="bg1"/>
                </a:solidFill>
                <a:latin typeface="Consolas" charset="0"/>
                <a:ea typeface="微软雅黑" charset="0"/>
                <a:sym typeface="+mn-ea"/>
              </a:rPr>
              <a:t>256,234 Byte(1,537,404 Bit)</a:t>
            </a:r>
            <a:endParaRPr lang="en-US" altLang="zh-CN">
              <a:solidFill>
                <a:schemeClr val="bg1"/>
              </a:solidFill>
              <a:latin typeface="Consolas" charset="0"/>
              <a:ea typeface="微软雅黑" charset="0"/>
              <a:sym typeface="+mn-ea"/>
            </a:endParaRPr>
          </a:p>
          <a:p>
            <a:pPr lvl="1"/>
            <a:r>
              <a:rPr lang="zh-CN" altLang="en-US">
                <a:solidFill>
                  <a:schemeClr val="bg1"/>
                </a:solidFill>
                <a:latin typeface="Consolas" charset="0"/>
                <a:ea typeface="微软雅黑" charset="0"/>
                <a:sym typeface="+mn-ea"/>
              </a:rPr>
              <a:t>一阶逼近：1</a:t>
            </a:r>
            <a:r>
              <a:rPr lang="en-US" altLang="zh-CN">
                <a:solidFill>
                  <a:schemeClr val="bg1"/>
                </a:solidFill>
                <a:latin typeface="Consolas" charset="0"/>
                <a:ea typeface="微软雅黑" charset="0"/>
                <a:sym typeface="+mn-ea"/>
              </a:rPr>
              <a:t>,</a:t>
            </a:r>
            <a:r>
              <a:rPr lang="zh-CN" altLang="en-US">
                <a:solidFill>
                  <a:schemeClr val="bg1"/>
                </a:solidFill>
                <a:latin typeface="Consolas" charset="0"/>
                <a:ea typeface="微软雅黑" charset="0"/>
                <a:sym typeface="+mn-ea"/>
              </a:rPr>
              <a:t>126</a:t>
            </a:r>
            <a:r>
              <a:rPr lang="en-US" altLang="zh-CN">
                <a:solidFill>
                  <a:schemeClr val="bg1"/>
                </a:solidFill>
                <a:latin typeface="Consolas" charset="0"/>
                <a:ea typeface="微软雅黑" charset="0"/>
                <a:sym typeface="+mn-ea"/>
              </a:rPr>
              <a:t>,</a:t>
            </a:r>
            <a:r>
              <a:rPr lang="zh-CN" altLang="en-US">
                <a:solidFill>
                  <a:schemeClr val="bg1"/>
                </a:solidFill>
                <a:latin typeface="Consolas" charset="0"/>
                <a:ea typeface="微软雅黑" charset="0"/>
                <a:sym typeface="+mn-ea"/>
              </a:rPr>
              <a:t>959 </a:t>
            </a:r>
            <a:r>
              <a:rPr lang="en-US" altLang="zh-CN">
                <a:solidFill>
                  <a:schemeClr val="bg1"/>
                </a:solidFill>
                <a:latin typeface="Consolas" charset="0"/>
                <a:ea typeface="微软雅黑" charset="0"/>
                <a:sym typeface="+mn-ea"/>
              </a:rPr>
              <a:t>Bit</a:t>
            </a:r>
            <a:r>
              <a:rPr lang="zh-CN" altLang="zh-CN">
                <a:solidFill>
                  <a:schemeClr val="bg1"/>
                </a:solidFill>
                <a:latin typeface="Consolas" charset="0"/>
                <a:ea typeface="微软雅黑" charset="0"/>
                <a:sym typeface="+mn-ea"/>
              </a:rPr>
              <a:t>，压缩率</a:t>
            </a:r>
            <a:r>
              <a:rPr lang="en-US" altLang="zh-CN">
                <a:solidFill>
                  <a:schemeClr val="bg1"/>
                </a:solidFill>
                <a:latin typeface="Consolas" charset="0"/>
                <a:ea typeface="微软雅黑" charset="0"/>
                <a:sym typeface="+mn-ea"/>
              </a:rPr>
              <a:t>73.30%</a:t>
            </a:r>
            <a:r>
              <a:rPr lang="zh-CN" altLang="zh-CN">
                <a:solidFill>
                  <a:schemeClr val="bg1"/>
                </a:solidFill>
                <a:latin typeface="Consolas" charset="0"/>
                <a:ea typeface="微软雅黑" charset="0"/>
                <a:sym typeface="+mn-ea"/>
              </a:rPr>
              <a:t>，推出信息量期望约</a:t>
            </a:r>
            <a:r>
              <a:rPr lang="en-US" altLang="zh-CN">
                <a:solidFill>
                  <a:schemeClr val="bg1"/>
                </a:solidFill>
                <a:latin typeface="Consolas" charset="0"/>
                <a:ea typeface="微软雅黑" charset="0"/>
                <a:sym typeface="+mn-ea"/>
              </a:rPr>
              <a:t>4.4</a:t>
            </a:r>
            <a:r>
              <a:rPr lang="zh-CN" altLang="zh-CN">
                <a:solidFill>
                  <a:schemeClr val="bg1"/>
                </a:solidFill>
                <a:latin typeface="Consolas" charset="0"/>
                <a:ea typeface="微软雅黑" charset="0"/>
                <a:sym typeface="+mn-ea"/>
              </a:rPr>
              <a:t>。</a:t>
            </a:r>
            <a:endParaRPr lang="zh-CN" altLang="zh-CN">
              <a:solidFill>
                <a:schemeClr val="bg1"/>
              </a:solidFill>
              <a:latin typeface="Consolas" charset="0"/>
              <a:ea typeface="微软雅黑" charset="0"/>
              <a:sym typeface="+mn-ea"/>
            </a:endParaRPr>
          </a:p>
          <a:p>
            <a:pPr lvl="1"/>
            <a:r>
              <a:rPr lang="zh-CN" altLang="zh-CN">
                <a:solidFill>
                  <a:schemeClr val="bg1"/>
                </a:solidFill>
                <a:latin typeface="Consolas" charset="0"/>
                <a:ea typeface="微软雅黑" charset="0"/>
                <a:sym typeface="+mn-ea"/>
              </a:rPr>
              <a:t>二阶逼近：902</a:t>
            </a:r>
            <a:r>
              <a:rPr lang="en-US" altLang="zh-CN">
                <a:solidFill>
                  <a:schemeClr val="bg1"/>
                </a:solidFill>
                <a:latin typeface="Consolas" charset="0"/>
                <a:ea typeface="微软雅黑" charset="0"/>
                <a:sym typeface="+mn-ea"/>
              </a:rPr>
              <a:t>,</a:t>
            </a:r>
            <a:r>
              <a:rPr lang="zh-CN" altLang="zh-CN">
                <a:solidFill>
                  <a:schemeClr val="bg1"/>
                </a:solidFill>
                <a:latin typeface="Consolas" charset="0"/>
                <a:ea typeface="微软雅黑" charset="0"/>
                <a:sym typeface="+mn-ea"/>
              </a:rPr>
              <a:t>956 </a:t>
            </a:r>
            <a:r>
              <a:rPr lang="en-US" altLang="zh-CN">
                <a:solidFill>
                  <a:schemeClr val="bg1"/>
                </a:solidFill>
                <a:latin typeface="Consolas" charset="0"/>
                <a:ea typeface="微软雅黑" charset="0"/>
                <a:sym typeface="+mn-ea"/>
              </a:rPr>
              <a:t>Bit</a:t>
            </a:r>
            <a:r>
              <a:rPr lang="zh-CN" altLang="zh-CN">
                <a:solidFill>
                  <a:schemeClr val="bg1"/>
                </a:solidFill>
                <a:latin typeface="Consolas" charset="0"/>
                <a:ea typeface="微软雅黑" charset="0"/>
                <a:sym typeface="+mn-ea"/>
              </a:rPr>
              <a:t>，压缩率</a:t>
            </a:r>
            <a:r>
              <a:rPr lang="en-US" altLang="zh-CN">
                <a:solidFill>
                  <a:schemeClr val="bg1"/>
                </a:solidFill>
                <a:latin typeface="Consolas" charset="0"/>
                <a:ea typeface="微软雅黑" charset="0"/>
                <a:sym typeface="+mn-ea"/>
              </a:rPr>
              <a:t>58.73%</a:t>
            </a:r>
            <a:r>
              <a:rPr lang="zh-CN" altLang="zh-CN">
                <a:solidFill>
                  <a:schemeClr val="bg1"/>
                </a:solidFill>
                <a:latin typeface="Consolas" charset="0"/>
                <a:ea typeface="微软雅黑" charset="0"/>
                <a:sym typeface="+mn-ea"/>
              </a:rPr>
              <a:t>，推出信息量期望约</a:t>
            </a:r>
            <a:r>
              <a:rPr lang="en-US" altLang="zh-CN">
                <a:solidFill>
                  <a:schemeClr val="bg1"/>
                </a:solidFill>
                <a:latin typeface="Consolas" charset="0"/>
                <a:ea typeface="微软雅黑" charset="0"/>
                <a:sym typeface="+mn-ea"/>
              </a:rPr>
              <a:t>3.52</a:t>
            </a:r>
            <a:r>
              <a:rPr lang="zh-CN" altLang="zh-CN">
                <a:solidFill>
                  <a:schemeClr val="bg1"/>
                </a:solidFill>
                <a:latin typeface="Consolas" charset="0"/>
                <a:ea typeface="微软雅黑" charset="0"/>
                <a:sym typeface="+mn-ea"/>
              </a:rPr>
              <a:t>。</a:t>
            </a:r>
            <a:endParaRPr lang="zh-CN" altLang="zh-CN">
              <a:solidFill>
                <a:schemeClr val="bg1"/>
              </a:solidFill>
              <a:latin typeface="Consolas" charset="0"/>
              <a:ea typeface="微软雅黑" charset="0"/>
              <a:sym typeface="+mn-ea"/>
            </a:endParaRPr>
          </a:p>
          <a:p>
            <a:pPr lvl="1"/>
            <a:r>
              <a:rPr lang="en-US" altLang="zh-CN">
                <a:solidFill>
                  <a:schemeClr val="bg1"/>
                </a:solidFill>
                <a:latin typeface="Consolas" charset="0"/>
                <a:ea typeface="微软雅黑" charset="0"/>
                <a:sym typeface="+mn-ea"/>
              </a:rPr>
              <a:t>RAR</a:t>
            </a:r>
            <a:r>
              <a:rPr lang="zh-CN" altLang="en-US">
                <a:solidFill>
                  <a:schemeClr val="bg1"/>
                </a:solidFill>
                <a:latin typeface="Consolas" charset="0"/>
                <a:ea typeface="微软雅黑" charset="0"/>
                <a:sym typeface="+mn-ea"/>
              </a:rPr>
              <a:t>大法：（不含字典）</a:t>
            </a:r>
            <a:r>
              <a:rPr lang="en-US" altLang="zh-CN">
                <a:solidFill>
                  <a:schemeClr val="bg1"/>
                </a:solidFill>
                <a:latin typeface="Consolas" charset="0"/>
                <a:ea typeface="微软雅黑" charset="0"/>
                <a:sym typeface="+mn-ea"/>
              </a:rPr>
              <a:t>557,776 Bit</a:t>
            </a:r>
            <a:r>
              <a:rPr lang="zh-CN" altLang="en-US">
                <a:solidFill>
                  <a:schemeClr val="bg1"/>
                </a:solidFill>
                <a:latin typeface="Consolas" charset="0"/>
                <a:ea typeface="微软雅黑" charset="0"/>
                <a:sym typeface="+mn-ea"/>
              </a:rPr>
              <a:t>，压缩率</a:t>
            </a:r>
            <a:r>
              <a:rPr lang="en-US" altLang="zh-CN">
                <a:solidFill>
                  <a:schemeClr val="bg1"/>
                </a:solidFill>
                <a:latin typeface="Consolas" charset="0"/>
                <a:ea typeface="微软雅黑" charset="0"/>
                <a:sym typeface="+mn-ea"/>
              </a:rPr>
              <a:t>36.28%</a:t>
            </a:r>
            <a:r>
              <a:rPr lang="zh-CN" altLang="zh-CN">
                <a:solidFill>
                  <a:schemeClr val="bg1"/>
                </a:solidFill>
                <a:latin typeface="Consolas" charset="0"/>
                <a:ea typeface="微软雅黑" charset="0"/>
                <a:sym typeface="+mn-ea"/>
              </a:rPr>
              <a:t>。</a:t>
            </a:r>
            <a:endParaRPr lang="zh-CN" altLang="zh-CN">
              <a:solidFill>
                <a:schemeClr val="bg1"/>
              </a:solidFill>
              <a:latin typeface="Consolas" charset="0"/>
              <a:ea typeface="微软雅黑" charset="0"/>
              <a:sym typeface="+mn-ea"/>
            </a:endParaRPr>
          </a:p>
          <a:p>
            <a:pPr lvl="0"/>
            <a:r>
              <a:rPr lang="zh-CN" altLang="zh-CN">
                <a:solidFill>
                  <a:schemeClr val="bg1"/>
                </a:solidFill>
                <a:latin typeface="Consolas" charset="0"/>
                <a:ea typeface="微软雅黑" charset="0"/>
                <a:sym typeface="+mn-ea"/>
              </a:rPr>
              <a:t>文本</a:t>
            </a:r>
            <a:r>
              <a:rPr lang="en-US" altLang="zh-CN">
                <a:solidFill>
                  <a:schemeClr val="bg1"/>
                </a:solidFill>
                <a:latin typeface="Consolas" charset="0"/>
                <a:ea typeface="微软雅黑" charset="0"/>
                <a:sym typeface="+mn-ea"/>
              </a:rPr>
              <a:t>2: </a:t>
            </a:r>
            <a:r>
              <a:rPr lang="zh-CN" altLang="en-US">
                <a:solidFill>
                  <a:schemeClr val="bg1"/>
                </a:solidFill>
                <a:latin typeface="Consolas" charset="0"/>
                <a:ea typeface="微软雅黑" charset="0"/>
                <a:sym typeface="+mn-ea"/>
              </a:rPr>
              <a:t>英文</a:t>
            </a:r>
            <a:r>
              <a:rPr lang="en-US" altLang="zh-CN">
                <a:solidFill>
                  <a:schemeClr val="bg1"/>
                </a:solidFill>
                <a:latin typeface="Consolas" charset="0"/>
                <a:ea typeface="微软雅黑" charset="0"/>
                <a:sym typeface="+mn-ea"/>
              </a:rPr>
              <a:t>"Misère de la philosophie"</a:t>
            </a:r>
            <a:endParaRPr lang="en-US" altLang="zh-CN">
              <a:solidFill>
                <a:schemeClr val="bg1"/>
              </a:solidFill>
              <a:latin typeface="Consolas" charset="0"/>
              <a:ea typeface="微软雅黑" charset="0"/>
              <a:sym typeface="+mn-ea"/>
            </a:endParaRPr>
          </a:p>
          <a:p>
            <a:pPr lvl="1"/>
            <a:r>
              <a:rPr lang="zh-CN" altLang="zh-CN">
                <a:solidFill>
                  <a:schemeClr val="bg1"/>
                </a:solidFill>
                <a:latin typeface="Consolas" charset="0"/>
                <a:ea typeface="微软雅黑" charset="0"/>
                <a:sym typeface="+mn-ea"/>
              </a:rPr>
              <a:t>原始文本：</a:t>
            </a:r>
            <a:r>
              <a:rPr lang="en-US" altLang="zh-CN">
                <a:solidFill>
                  <a:schemeClr val="bg1"/>
                </a:solidFill>
                <a:latin typeface="Consolas" charset="0"/>
                <a:ea typeface="微软雅黑" charset="0"/>
                <a:sym typeface="+mn-ea"/>
              </a:rPr>
              <a:t>297,192 Byte(1,783,152 Bit)</a:t>
            </a:r>
            <a:endParaRPr lang="en-US" altLang="zh-CN">
              <a:solidFill>
                <a:schemeClr val="bg1"/>
              </a:solidFill>
              <a:latin typeface="Consolas" charset="0"/>
              <a:ea typeface="微软雅黑" charset="0"/>
              <a:sym typeface="+mn-ea"/>
            </a:endParaRPr>
          </a:p>
          <a:p>
            <a:pPr lvl="1"/>
            <a:r>
              <a:rPr lang="zh-CN" altLang="en-US">
                <a:solidFill>
                  <a:schemeClr val="bg1"/>
                </a:solidFill>
                <a:latin typeface="Consolas" charset="0"/>
                <a:ea typeface="微软雅黑" charset="0"/>
                <a:sym typeface="+mn-ea"/>
              </a:rPr>
              <a:t>一阶逼近：</a:t>
            </a:r>
            <a:r>
              <a:rPr lang="en-US" altLang="zh-CN">
                <a:solidFill>
                  <a:schemeClr val="bg1"/>
                </a:solidFill>
                <a:latin typeface="Consolas" charset="0"/>
                <a:ea typeface="微软雅黑" charset="0"/>
                <a:sym typeface="+mn-ea"/>
              </a:rPr>
              <a:t>1,278,164 Bit</a:t>
            </a:r>
            <a:r>
              <a:rPr lang="zh-CN" altLang="zh-CN">
                <a:solidFill>
                  <a:schemeClr val="bg1"/>
                </a:solidFill>
                <a:latin typeface="Consolas" charset="0"/>
                <a:ea typeface="微软雅黑" charset="0"/>
                <a:sym typeface="+mn-ea"/>
              </a:rPr>
              <a:t>，压缩率</a:t>
            </a:r>
            <a:r>
              <a:rPr lang="en-US" altLang="zh-CN">
                <a:solidFill>
                  <a:schemeClr val="bg1"/>
                </a:solidFill>
                <a:latin typeface="Consolas" charset="0"/>
                <a:ea typeface="微软雅黑" charset="0"/>
                <a:sym typeface="+mn-ea"/>
              </a:rPr>
              <a:t>71.68%</a:t>
            </a:r>
            <a:r>
              <a:rPr lang="zh-CN" altLang="zh-CN">
                <a:solidFill>
                  <a:schemeClr val="bg1"/>
                </a:solidFill>
                <a:latin typeface="Consolas" charset="0"/>
                <a:ea typeface="微软雅黑" charset="0"/>
                <a:sym typeface="+mn-ea"/>
              </a:rPr>
              <a:t>，推出信息量期望约</a:t>
            </a:r>
            <a:r>
              <a:rPr lang="en-US" altLang="zh-CN">
                <a:solidFill>
                  <a:schemeClr val="bg1"/>
                </a:solidFill>
                <a:latin typeface="Consolas" charset="0"/>
                <a:ea typeface="微软雅黑" charset="0"/>
                <a:sym typeface="+mn-ea"/>
              </a:rPr>
              <a:t>4.3</a:t>
            </a:r>
            <a:r>
              <a:rPr lang="zh-CN" altLang="zh-CN">
                <a:solidFill>
                  <a:schemeClr val="bg1"/>
                </a:solidFill>
                <a:latin typeface="Consolas" charset="0"/>
                <a:ea typeface="微软雅黑" charset="0"/>
                <a:sym typeface="+mn-ea"/>
              </a:rPr>
              <a:t>。</a:t>
            </a:r>
            <a:endParaRPr lang="zh-CN" altLang="zh-CN">
              <a:solidFill>
                <a:schemeClr val="bg1"/>
              </a:solidFill>
              <a:latin typeface="Consolas" charset="0"/>
              <a:ea typeface="微软雅黑" charset="0"/>
              <a:sym typeface="+mn-ea"/>
            </a:endParaRPr>
          </a:p>
          <a:p>
            <a:pPr lvl="1"/>
            <a:r>
              <a:rPr lang="zh-CN" altLang="zh-CN">
                <a:solidFill>
                  <a:schemeClr val="bg1"/>
                </a:solidFill>
                <a:latin typeface="Consolas" charset="0"/>
                <a:ea typeface="微软雅黑" charset="0"/>
                <a:sym typeface="+mn-ea"/>
              </a:rPr>
              <a:t>二阶逼近：</a:t>
            </a:r>
            <a:r>
              <a:rPr lang="en-US" altLang="zh-CN">
                <a:solidFill>
                  <a:schemeClr val="bg1"/>
                </a:solidFill>
                <a:latin typeface="Consolas" charset="0"/>
                <a:ea typeface="微软雅黑" charset="0"/>
                <a:sym typeface="+mn-ea"/>
              </a:rPr>
              <a:t>1,028,003 Bit</a:t>
            </a:r>
            <a:r>
              <a:rPr lang="zh-CN" altLang="zh-CN">
                <a:solidFill>
                  <a:schemeClr val="bg1"/>
                </a:solidFill>
                <a:latin typeface="Consolas" charset="0"/>
                <a:ea typeface="微软雅黑" charset="0"/>
                <a:sym typeface="+mn-ea"/>
              </a:rPr>
              <a:t>，压缩率</a:t>
            </a:r>
            <a:r>
              <a:rPr lang="en-US" altLang="zh-CN">
                <a:solidFill>
                  <a:schemeClr val="bg1"/>
                </a:solidFill>
                <a:latin typeface="Consolas" charset="0"/>
                <a:ea typeface="微软雅黑" charset="0"/>
                <a:sym typeface="+mn-ea"/>
              </a:rPr>
              <a:t>57.63%</a:t>
            </a:r>
            <a:r>
              <a:rPr lang="zh-CN" altLang="zh-CN">
                <a:solidFill>
                  <a:schemeClr val="bg1"/>
                </a:solidFill>
                <a:latin typeface="Consolas" charset="0"/>
                <a:ea typeface="微软雅黑" charset="0"/>
                <a:sym typeface="+mn-ea"/>
              </a:rPr>
              <a:t>，推出信息量期望约</a:t>
            </a:r>
            <a:r>
              <a:rPr lang="en-US" altLang="zh-CN">
                <a:solidFill>
                  <a:schemeClr val="bg1"/>
                </a:solidFill>
                <a:latin typeface="Consolas" charset="0"/>
                <a:ea typeface="微软雅黑" charset="0"/>
                <a:sym typeface="+mn-ea"/>
              </a:rPr>
              <a:t>3.46</a:t>
            </a:r>
            <a:r>
              <a:rPr lang="zh-CN" altLang="zh-CN">
                <a:solidFill>
                  <a:schemeClr val="bg1"/>
                </a:solidFill>
                <a:latin typeface="Consolas" charset="0"/>
                <a:ea typeface="微软雅黑" charset="0"/>
                <a:sym typeface="+mn-ea"/>
              </a:rPr>
              <a:t>。</a:t>
            </a:r>
            <a:endParaRPr lang="zh-CN" altLang="zh-CN">
              <a:solidFill>
                <a:schemeClr val="bg1"/>
              </a:solidFill>
              <a:latin typeface="Consolas" charset="0"/>
              <a:ea typeface="微软雅黑" charset="0"/>
              <a:sym typeface="+mn-ea"/>
            </a:endParaRPr>
          </a:p>
          <a:p>
            <a:pPr lvl="1"/>
            <a:r>
              <a:rPr lang="en-US" altLang="zh-CN">
                <a:solidFill>
                  <a:schemeClr val="bg1"/>
                </a:solidFill>
                <a:latin typeface="Consolas" charset="0"/>
                <a:ea typeface="微软雅黑" charset="0"/>
                <a:sym typeface="+mn-ea"/>
              </a:rPr>
              <a:t>RAR</a:t>
            </a:r>
            <a:r>
              <a:rPr lang="zh-CN" altLang="en-US">
                <a:solidFill>
                  <a:schemeClr val="bg1"/>
                </a:solidFill>
                <a:latin typeface="Consolas" charset="0"/>
                <a:ea typeface="微软雅黑" charset="0"/>
                <a:sym typeface="+mn-ea"/>
              </a:rPr>
              <a:t>大法：（不含字典）</a:t>
            </a:r>
            <a:r>
              <a:rPr lang="en-US" altLang="zh-CN">
                <a:solidFill>
                  <a:schemeClr val="bg1"/>
                </a:solidFill>
                <a:latin typeface="Consolas" charset="0"/>
                <a:ea typeface="微软雅黑" charset="0"/>
                <a:sym typeface="+mn-ea"/>
              </a:rPr>
              <a:t>692,200</a:t>
            </a:r>
            <a:r>
              <a:rPr lang="zh-CN" altLang="zh-CN">
                <a:solidFill>
                  <a:schemeClr val="bg1"/>
                </a:solidFill>
                <a:latin typeface="Consolas" charset="0"/>
                <a:ea typeface="微软雅黑" charset="0"/>
                <a:sym typeface="+mn-ea"/>
              </a:rPr>
              <a:t> </a:t>
            </a:r>
            <a:r>
              <a:rPr lang="en-US" altLang="zh-CN">
                <a:solidFill>
                  <a:schemeClr val="bg1"/>
                </a:solidFill>
                <a:latin typeface="Consolas" charset="0"/>
                <a:ea typeface="微软雅黑" charset="0"/>
                <a:sym typeface="+mn-ea"/>
              </a:rPr>
              <a:t>Bit</a:t>
            </a:r>
            <a:r>
              <a:rPr lang="zh-CN" altLang="zh-CN">
                <a:solidFill>
                  <a:schemeClr val="bg1"/>
                </a:solidFill>
                <a:latin typeface="Consolas" charset="0"/>
                <a:ea typeface="微软雅黑" charset="0"/>
                <a:sym typeface="+mn-ea"/>
              </a:rPr>
              <a:t>，压缩率</a:t>
            </a:r>
            <a:r>
              <a:rPr lang="en-US" altLang="zh-CN">
                <a:solidFill>
                  <a:schemeClr val="bg1"/>
                </a:solidFill>
                <a:latin typeface="Consolas" charset="0"/>
                <a:ea typeface="微软雅黑" charset="0"/>
                <a:sym typeface="+mn-ea"/>
              </a:rPr>
              <a:t>38.82%</a:t>
            </a:r>
            <a:r>
              <a:rPr lang="zh-CN" altLang="zh-CN">
                <a:solidFill>
                  <a:schemeClr val="bg1"/>
                </a:solidFill>
                <a:latin typeface="Consolas" charset="0"/>
                <a:ea typeface="微软雅黑" charset="0"/>
                <a:sym typeface="+mn-ea"/>
              </a:rPr>
              <a:t>。</a:t>
            </a:r>
            <a:endParaRPr lang="zh-CN" altLang="zh-CN">
              <a:solidFill>
                <a:schemeClr val="bg1"/>
              </a:solidFill>
              <a:latin typeface="Consolas" charset="0"/>
              <a:ea typeface="微软雅黑" charset="0"/>
              <a:sym typeface="+mn-ea"/>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solidFill>
                <a:latin typeface="Consolas" charset="0"/>
                <a:ea typeface="微软雅黑" charset="0"/>
              </a:rPr>
              <a:t>数据分析</a:t>
            </a:r>
            <a:endParaRPr lang="zh-CN" altLang="en-US">
              <a:solidFill>
                <a:schemeClr val="bg1"/>
              </a:solidFill>
              <a:latin typeface="Consolas" charset="0"/>
              <a:ea typeface="微软雅黑" charset="0"/>
            </a:endParaRPr>
          </a:p>
        </p:txBody>
      </p:sp>
      <p:sp>
        <p:nvSpPr>
          <p:cNvPr id="3" name="内容占位符 2"/>
          <p:cNvSpPr>
            <a:spLocks noGrp="1"/>
          </p:cNvSpPr>
          <p:nvPr>
            <p:ph idx="1"/>
          </p:nvPr>
        </p:nvSpPr>
        <p:spPr>
          <a:xfrm>
            <a:off x="838200" y="1825625"/>
            <a:ext cx="10515600" cy="4766310"/>
          </a:xfrm>
        </p:spPr>
        <p:txBody>
          <a:bodyPr>
            <a:normAutofit/>
          </a:bodyPr>
          <a:p>
            <a:r>
              <a:rPr lang="zh-CN" altLang="en-US">
                <a:solidFill>
                  <a:schemeClr val="bg1"/>
                </a:solidFill>
                <a:latin typeface="Consolas" charset="0"/>
                <a:ea typeface="微软雅黑" charset="0"/>
                <a:sym typeface="+mn-ea"/>
              </a:rPr>
              <a:t>我们使用简单平均数据</a:t>
            </a:r>
            <a:endParaRPr lang="en-US" altLang="zh-CN">
              <a:solidFill>
                <a:schemeClr val="bg1"/>
              </a:solidFill>
              <a:latin typeface="Consolas" charset="0"/>
              <a:ea typeface="微软雅黑" charset="0"/>
              <a:sym typeface="+mn-ea"/>
            </a:endParaRPr>
          </a:p>
          <a:p>
            <a:pPr lvl="1"/>
            <a:r>
              <a:rPr lang="zh-CN" altLang="en-US">
                <a:solidFill>
                  <a:schemeClr val="bg1"/>
                </a:solidFill>
                <a:latin typeface="Consolas" charset="0"/>
                <a:ea typeface="微软雅黑" charset="0"/>
                <a:sym typeface="+mn-ea"/>
              </a:rPr>
              <a:t>一阶逼近：</a:t>
            </a:r>
            <a:r>
              <a:rPr lang="zh-CN" altLang="zh-CN">
                <a:solidFill>
                  <a:schemeClr val="bg1"/>
                </a:solidFill>
                <a:latin typeface="Consolas" charset="0"/>
                <a:ea typeface="微软雅黑" charset="0"/>
                <a:sym typeface="+mn-ea"/>
              </a:rPr>
              <a:t>压缩率</a:t>
            </a:r>
            <a:r>
              <a:rPr lang="en-US" altLang="zh-CN">
                <a:solidFill>
                  <a:schemeClr val="bg1"/>
                </a:solidFill>
                <a:latin typeface="Consolas" charset="0"/>
                <a:ea typeface="微软雅黑" charset="0"/>
                <a:sym typeface="+mn-ea"/>
              </a:rPr>
              <a:t>72.49%</a:t>
            </a:r>
            <a:r>
              <a:rPr lang="zh-CN" altLang="zh-CN">
                <a:solidFill>
                  <a:schemeClr val="bg1"/>
                </a:solidFill>
                <a:latin typeface="Consolas" charset="0"/>
                <a:ea typeface="微软雅黑" charset="0"/>
                <a:sym typeface="+mn-ea"/>
              </a:rPr>
              <a:t>，推出信息量期望约</a:t>
            </a:r>
            <a:r>
              <a:rPr lang="en-US" altLang="zh-CN">
                <a:solidFill>
                  <a:schemeClr val="bg1"/>
                </a:solidFill>
                <a:latin typeface="Consolas" charset="0"/>
                <a:ea typeface="微软雅黑" charset="0"/>
                <a:sym typeface="+mn-ea"/>
              </a:rPr>
              <a:t>4.35</a:t>
            </a:r>
            <a:r>
              <a:rPr lang="zh-CN" altLang="zh-CN">
                <a:solidFill>
                  <a:schemeClr val="bg1"/>
                </a:solidFill>
                <a:latin typeface="Consolas" charset="0"/>
                <a:ea typeface="微软雅黑" charset="0"/>
                <a:sym typeface="+mn-ea"/>
              </a:rPr>
              <a:t>。</a:t>
            </a:r>
            <a:endParaRPr lang="zh-CN" altLang="zh-CN">
              <a:solidFill>
                <a:schemeClr val="bg1"/>
              </a:solidFill>
              <a:latin typeface="Consolas" charset="0"/>
              <a:ea typeface="微软雅黑" charset="0"/>
              <a:sym typeface="+mn-ea"/>
            </a:endParaRPr>
          </a:p>
          <a:p>
            <a:pPr lvl="1"/>
            <a:r>
              <a:rPr lang="zh-CN" altLang="zh-CN">
                <a:solidFill>
                  <a:schemeClr val="bg1"/>
                </a:solidFill>
                <a:latin typeface="Consolas" charset="0"/>
                <a:ea typeface="微软雅黑" charset="0"/>
                <a:sym typeface="+mn-ea"/>
              </a:rPr>
              <a:t>二阶逼近：压缩率</a:t>
            </a:r>
            <a:r>
              <a:rPr lang="en-US" altLang="zh-CN">
                <a:solidFill>
                  <a:schemeClr val="bg1"/>
                </a:solidFill>
                <a:latin typeface="Consolas" charset="0"/>
                <a:ea typeface="微软雅黑" charset="0"/>
                <a:sym typeface="+mn-ea"/>
              </a:rPr>
              <a:t>58.28%</a:t>
            </a:r>
            <a:r>
              <a:rPr lang="zh-CN" altLang="zh-CN">
                <a:solidFill>
                  <a:schemeClr val="bg1"/>
                </a:solidFill>
                <a:latin typeface="Consolas" charset="0"/>
                <a:ea typeface="微软雅黑" charset="0"/>
                <a:sym typeface="+mn-ea"/>
              </a:rPr>
              <a:t>，推出信息量期望约</a:t>
            </a:r>
            <a:r>
              <a:rPr lang="en-US" altLang="zh-CN">
                <a:solidFill>
                  <a:schemeClr val="bg1"/>
                </a:solidFill>
                <a:latin typeface="Consolas" charset="0"/>
                <a:ea typeface="微软雅黑" charset="0"/>
                <a:sym typeface="+mn-ea"/>
              </a:rPr>
              <a:t>3.50</a:t>
            </a:r>
            <a:r>
              <a:rPr lang="zh-CN" altLang="zh-CN">
                <a:solidFill>
                  <a:schemeClr val="bg1"/>
                </a:solidFill>
                <a:latin typeface="Consolas" charset="0"/>
                <a:ea typeface="微软雅黑" charset="0"/>
                <a:sym typeface="+mn-ea"/>
              </a:rPr>
              <a:t>。</a:t>
            </a:r>
            <a:endParaRPr lang="zh-CN" altLang="zh-CN">
              <a:solidFill>
                <a:schemeClr val="bg1"/>
              </a:solidFill>
              <a:latin typeface="Consolas" charset="0"/>
              <a:ea typeface="微软雅黑" charset="0"/>
              <a:sym typeface="+mn-ea"/>
            </a:endParaRPr>
          </a:p>
          <a:p>
            <a:pPr lvl="1"/>
            <a:r>
              <a:rPr lang="en-US" altLang="zh-CN">
                <a:solidFill>
                  <a:schemeClr val="bg1"/>
                </a:solidFill>
                <a:latin typeface="Consolas" charset="0"/>
                <a:ea typeface="微软雅黑" charset="0"/>
                <a:sym typeface="+mn-ea"/>
              </a:rPr>
              <a:t>RAR</a:t>
            </a:r>
            <a:r>
              <a:rPr lang="zh-CN" altLang="en-US">
                <a:solidFill>
                  <a:schemeClr val="bg1"/>
                </a:solidFill>
                <a:latin typeface="Consolas" charset="0"/>
                <a:ea typeface="微软雅黑" charset="0"/>
                <a:sym typeface="+mn-ea"/>
              </a:rPr>
              <a:t>大法：（不含字典）压缩率</a:t>
            </a:r>
            <a:r>
              <a:rPr lang="en-US" altLang="zh-CN">
                <a:solidFill>
                  <a:schemeClr val="bg1"/>
                </a:solidFill>
                <a:latin typeface="Consolas" charset="0"/>
                <a:ea typeface="微软雅黑" charset="0"/>
                <a:sym typeface="+mn-ea"/>
              </a:rPr>
              <a:t>37.55%</a:t>
            </a:r>
            <a:r>
              <a:rPr lang="zh-CN" altLang="zh-CN">
                <a:solidFill>
                  <a:schemeClr val="bg1"/>
                </a:solidFill>
                <a:latin typeface="Consolas" charset="0"/>
                <a:ea typeface="微软雅黑" charset="0"/>
                <a:sym typeface="+mn-ea"/>
              </a:rPr>
              <a:t>。</a:t>
            </a:r>
            <a:endParaRPr lang="zh-CN" altLang="zh-CN">
              <a:solidFill>
                <a:schemeClr val="bg1"/>
              </a:solidFill>
              <a:latin typeface="Consolas" charset="0"/>
              <a:ea typeface="微软雅黑" charset="0"/>
              <a:sym typeface="+mn-ea"/>
            </a:endParaRPr>
          </a:p>
          <a:p>
            <a:pPr lvl="0"/>
            <a:r>
              <a:rPr lang="zh-CN" altLang="zh-CN" sz="2800">
                <a:solidFill>
                  <a:schemeClr val="bg1"/>
                </a:solidFill>
                <a:latin typeface="Consolas" charset="0"/>
                <a:ea typeface="微软雅黑" charset="0"/>
                <a:sym typeface="+mn-ea"/>
              </a:rPr>
              <a:t>根据</a:t>
            </a:r>
            <a:r>
              <a:rPr lang="en-US" altLang="zh-CN" sz="2800">
                <a:solidFill>
                  <a:schemeClr val="bg1"/>
                </a:solidFill>
                <a:latin typeface="Consolas" charset="0"/>
                <a:ea typeface="微软雅黑" charset="0"/>
                <a:sym typeface="+mn-ea"/>
              </a:rPr>
              <a:t>Thomas &amp; Cover</a:t>
            </a:r>
            <a:r>
              <a:rPr lang="zh-CN" altLang="zh-CN" sz="2800">
                <a:solidFill>
                  <a:schemeClr val="bg1"/>
                </a:solidFill>
                <a:latin typeface="Consolas" charset="0"/>
                <a:ea typeface="微软雅黑" charset="0"/>
                <a:sym typeface="+mn-ea"/>
              </a:rPr>
              <a:t>第</a:t>
            </a:r>
            <a:r>
              <a:rPr lang="en-US" altLang="zh-CN" sz="2800">
                <a:solidFill>
                  <a:schemeClr val="bg1"/>
                </a:solidFill>
                <a:latin typeface="Consolas" charset="0"/>
                <a:ea typeface="微软雅黑" charset="0"/>
                <a:sym typeface="+mn-ea"/>
              </a:rPr>
              <a:t>6</a:t>
            </a:r>
            <a:r>
              <a:rPr lang="zh-CN" altLang="en-US" sz="2800">
                <a:solidFill>
                  <a:schemeClr val="bg1"/>
                </a:solidFill>
                <a:latin typeface="Consolas" charset="0"/>
                <a:ea typeface="微软雅黑" charset="0"/>
                <a:sym typeface="+mn-ea"/>
              </a:rPr>
              <a:t>章的数据，</a:t>
            </a:r>
            <a:r>
              <a:rPr lang="en-US" altLang="zh-CN" sz="2800">
                <a:solidFill>
                  <a:schemeClr val="bg1"/>
                </a:solidFill>
                <a:latin typeface="Consolas" charset="0"/>
                <a:ea typeface="微软雅黑" charset="0"/>
                <a:sym typeface="+mn-ea"/>
              </a:rPr>
              <a:t>1</a:t>
            </a:r>
            <a:r>
              <a:rPr lang="zh-CN" altLang="en-US" sz="2800">
                <a:solidFill>
                  <a:schemeClr val="bg1"/>
                </a:solidFill>
                <a:latin typeface="Consolas" charset="0"/>
                <a:ea typeface="微软雅黑" charset="0"/>
                <a:sym typeface="+mn-ea"/>
              </a:rPr>
              <a:t>阶逼近的熵率在</a:t>
            </a:r>
            <a:r>
              <a:rPr lang="en-US" altLang="zh-CN" sz="2800">
                <a:solidFill>
                  <a:schemeClr val="bg1"/>
                </a:solidFill>
                <a:latin typeface="Consolas" charset="0"/>
                <a:ea typeface="微软雅黑" charset="0"/>
                <a:sym typeface="+mn-ea"/>
              </a:rPr>
              <a:t>4.03</a:t>
            </a:r>
            <a:r>
              <a:rPr lang="zh-CN" altLang="zh-CN" sz="2800">
                <a:solidFill>
                  <a:schemeClr val="bg1"/>
                </a:solidFill>
                <a:latin typeface="Consolas" charset="0"/>
                <a:ea typeface="微软雅黑" charset="0"/>
                <a:sym typeface="+mn-ea"/>
              </a:rPr>
              <a:t>左右；书中没有</a:t>
            </a:r>
            <a:r>
              <a:rPr lang="en-US" altLang="zh-CN" sz="2800">
                <a:solidFill>
                  <a:schemeClr val="bg1"/>
                </a:solidFill>
                <a:latin typeface="Consolas" charset="0"/>
                <a:ea typeface="微软雅黑" charset="0"/>
                <a:sym typeface="+mn-ea"/>
              </a:rPr>
              <a:t>2</a:t>
            </a:r>
            <a:r>
              <a:rPr lang="zh-CN" altLang="en-US" sz="2800">
                <a:solidFill>
                  <a:schemeClr val="bg1"/>
                </a:solidFill>
                <a:latin typeface="Consolas" charset="0"/>
                <a:ea typeface="微软雅黑" charset="0"/>
                <a:sym typeface="+mn-ea"/>
              </a:rPr>
              <a:t>阶逼近的数据，根据最优码长的界，这个熵率大概在</a:t>
            </a:r>
            <a:r>
              <a:rPr lang="en-US" altLang="zh-CN" sz="2800">
                <a:solidFill>
                  <a:schemeClr val="bg1"/>
                </a:solidFill>
                <a:latin typeface="Consolas" charset="0"/>
                <a:ea typeface="微软雅黑" charset="0"/>
                <a:sym typeface="+mn-ea"/>
              </a:rPr>
              <a:t>2.5</a:t>
            </a:r>
            <a:r>
              <a:rPr lang="zh-CN" altLang="zh-CN" sz="2800">
                <a:solidFill>
                  <a:schemeClr val="bg1"/>
                </a:solidFill>
                <a:latin typeface="Consolas" charset="0"/>
                <a:ea typeface="微软雅黑" charset="0"/>
                <a:sym typeface="+mn-ea"/>
              </a:rPr>
              <a:t>到</a:t>
            </a:r>
            <a:r>
              <a:rPr lang="en-US" altLang="zh-CN" sz="2800">
                <a:solidFill>
                  <a:schemeClr val="bg1"/>
                </a:solidFill>
                <a:latin typeface="Consolas" charset="0"/>
                <a:ea typeface="微软雅黑" charset="0"/>
                <a:sym typeface="+mn-ea"/>
              </a:rPr>
              <a:t>3.5</a:t>
            </a:r>
            <a:r>
              <a:rPr lang="zh-CN" altLang="zh-CN" sz="2800">
                <a:solidFill>
                  <a:schemeClr val="bg1"/>
                </a:solidFill>
                <a:latin typeface="Consolas" charset="0"/>
                <a:ea typeface="微软雅黑" charset="0"/>
                <a:sym typeface="+mn-ea"/>
              </a:rPr>
              <a:t>之间。考虑到书中的另一个数据，</a:t>
            </a:r>
            <a:r>
              <a:rPr lang="en-US" altLang="zh-CN" sz="2800">
                <a:solidFill>
                  <a:schemeClr val="bg1"/>
                </a:solidFill>
                <a:latin typeface="Consolas" charset="0"/>
                <a:ea typeface="微软雅黑" charset="0"/>
                <a:sym typeface="+mn-ea"/>
              </a:rPr>
              <a:t>4</a:t>
            </a:r>
            <a:r>
              <a:rPr lang="zh-CN" altLang="en-US" sz="2800">
                <a:solidFill>
                  <a:schemeClr val="bg1"/>
                </a:solidFill>
                <a:latin typeface="Consolas" charset="0"/>
                <a:ea typeface="微软雅黑" charset="0"/>
                <a:sym typeface="+mn-ea"/>
              </a:rPr>
              <a:t>阶逼近的熵率在</a:t>
            </a:r>
            <a:r>
              <a:rPr lang="en-US" altLang="zh-CN" sz="2800">
                <a:solidFill>
                  <a:schemeClr val="bg1"/>
                </a:solidFill>
                <a:latin typeface="Consolas" charset="0"/>
                <a:ea typeface="微软雅黑" charset="0"/>
                <a:sym typeface="+mn-ea"/>
              </a:rPr>
              <a:t>2.8</a:t>
            </a:r>
            <a:r>
              <a:rPr lang="zh-CN" altLang="zh-CN" sz="2800">
                <a:solidFill>
                  <a:schemeClr val="bg1"/>
                </a:solidFill>
                <a:latin typeface="Consolas" charset="0"/>
                <a:ea typeface="微软雅黑" charset="0"/>
                <a:sym typeface="+mn-ea"/>
              </a:rPr>
              <a:t>，可以得出</a:t>
            </a:r>
            <a:r>
              <a:rPr lang="en-US" altLang="zh-CN" sz="2800">
                <a:solidFill>
                  <a:schemeClr val="bg1"/>
                </a:solidFill>
                <a:latin typeface="Consolas" charset="0"/>
                <a:ea typeface="微软雅黑" charset="0"/>
                <a:sym typeface="+mn-ea"/>
              </a:rPr>
              <a:t>2</a:t>
            </a:r>
            <a:r>
              <a:rPr lang="zh-CN" altLang="en-US" sz="2800">
                <a:solidFill>
                  <a:schemeClr val="bg1"/>
                </a:solidFill>
                <a:latin typeface="Consolas" charset="0"/>
                <a:ea typeface="微软雅黑" charset="0"/>
                <a:sym typeface="+mn-ea"/>
              </a:rPr>
              <a:t>阶逼近的熵率介于</a:t>
            </a:r>
            <a:r>
              <a:rPr lang="en-US" altLang="zh-CN" sz="2800">
                <a:solidFill>
                  <a:schemeClr val="bg1"/>
                </a:solidFill>
                <a:latin typeface="Consolas" charset="0"/>
                <a:ea typeface="微软雅黑" charset="0"/>
                <a:sym typeface="+mn-ea"/>
              </a:rPr>
              <a:t>2.8</a:t>
            </a:r>
            <a:r>
              <a:rPr lang="zh-CN" altLang="en-US" sz="2800">
                <a:solidFill>
                  <a:schemeClr val="bg1"/>
                </a:solidFill>
                <a:latin typeface="Consolas" charset="0"/>
                <a:ea typeface="微软雅黑" charset="0"/>
                <a:sym typeface="+mn-ea"/>
              </a:rPr>
              <a:t>和</a:t>
            </a:r>
            <a:r>
              <a:rPr lang="en-US" altLang="zh-CN" sz="2800">
                <a:solidFill>
                  <a:schemeClr val="bg1"/>
                </a:solidFill>
                <a:latin typeface="Consolas" charset="0"/>
                <a:ea typeface="微软雅黑" charset="0"/>
                <a:sym typeface="+mn-ea"/>
              </a:rPr>
              <a:t>3.5</a:t>
            </a:r>
            <a:r>
              <a:rPr lang="zh-CN" altLang="zh-CN" sz="2800">
                <a:solidFill>
                  <a:schemeClr val="bg1"/>
                </a:solidFill>
                <a:latin typeface="Consolas" charset="0"/>
                <a:ea typeface="微软雅黑" charset="0"/>
                <a:sym typeface="+mn-ea"/>
              </a:rPr>
              <a:t>之间</a:t>
            </a:r>
            <a:r>
              <a:rPr lang="zh-CN" altLang="zh-CN" sz="2800">
                <a:solidFill>
                  <a:schemeClr val="bg1"/>
                </a:solidFill>
                <a:latin typeface="Consolas" charset="0"/>
                <a:ea typeface="微软雅黑" charset="0"/>
                <a:sym typeface="+mn-ea"/>
              </a:rPr>
              <a:t>。</a:t>
            </a:r>
            <a:endParaRPr lang="zh-CN" altLang="zh-CN" sz="2800">
              <a:solidFill>
                <a:schemeClr val="bg1"/>
              </a:solidFill>
              <a:latin typeface="Consolas" charset="0"/>
              <a:ea typeface="微软雅黑" charset="0"/>
              <a:sym typeface="+mn-ea"/>
            </a:endParaRPr>
          </a:p>
          <a:p>
            <a:pPr lvl="0"/>
            <a:r>
              <a:rPr lang="en-US" altLang="zh-CN" sz="2800">
                <a:solidFill>
                  <a:schemeClr val="bg1"/>
                </a:solidFill>
                <a:latin typeface="Consolas" charset="0"/>
                <a:ea typeface="微软雅黑" charset="0"/>
                <a:sym typeface="+mn-ea"/>
              </a:rPr>
              <a:t>2.8</a:t>
            </a:r>
            <a:r>
              <a:rPr lang="zh-CN" altLang="zh-CN" sz="2800">
                <a:solidFill>
                  <a:schemeClr val="bg1"/>
                </a:solidFill>
                <a:latin typeface="Consolas" charset="0"/>
                <a:ea typeface="微软雅黑" charset="0"/>
                <a:sym typeface="+mn-ea"/>
              </a:rPr>
              <a:t>这个数据说明，简单逼近最多只能做到</a:t>
            </a:r>
            <a:r>
              <a:rPr lang="en-US" altLang="zh-CN" sz="2800">
                <a:solidFill>
                  <a:schemeClr val="bg1"/>
                </a:solidFill>
                <a:latin typeface="Consolas" charset="0"/>
                <a:ea typeface="微软雅黑" charset="0"/>
                <a:sym typeface="+mn-ea"/>
              </a:rPr>
              <a:t>50%</a:t>
            </a:r>
            <a:r>
              <a:rPr lang="zh-CN" altLang="en-US" sz="2800">
                <a:solidFill>
                  <a:schemeClr val="bg1"/>
                </a:solidFill>
                <a:latin typeface="Consolas" charset="0"/>
                <a:ea typeface="微软雅黑" charset="0"/>
                <a:sym typeface="+mn-ea"/>
              </a:rPr>
              <a:t>弱的压缩率，并且高阶逼近会带来巨大的字典，反而影响压缩率，因此在这个问题中，</a:t>
            </a:r>
            <a:r>
              <a:rPr lang="en-US" altLang="zh-CN" sz="2800">
                <a:solidFill>
                  <a:schemeClr val="bg1"/>
                </a:solidFill>
                <a:latin typeface="Consolas" charset="0"/>
                <a:ea typeface="微软雅黑" charset="0"/>
                <a:sym typeface="+mn-ea"/>
              </a:rPr>
              <a:t>2</a:t>
            </a:r>
            <a:r>
              <a:rPr lang="zh-CN" altLang="en-US" sz="2800">
                <a:solidFill>
                  <a:schemeClr val="bg1"/>
                </a:solidFill>
                <a:latin typeface="Consolas" charset="0"/>
                <a:ea typeface="微软雅黑" charset="0"/>
                <a:sym typeface="+mn-ea"/>
              </a:rPr>
              <a:t>阶逼近是最优秀的简单逼近</a:t>
            </a:r>
            <a:r>
              <a:rPr lang="zh-CN" altLang="en-US" sz="2800">
                <a:solidFill>
                  <a:schemeClr val="bg1"/>
                </a:solidFill>
                <a:latin typeface="Consolas" charset="0"/>
                <a:ea typeface="微软雅黑" charset="0"/>
                <a:sym typeface="+mn-ea"/>
              </a:rPr>
              <a:t>。</a:t>
            </a:r>
            <a:endParaRPr lang="zh-CN" altLang="en-US" sz="2800">
              <a:solidFill>
                <a:schemeClr val="bg1"/>
              </a:solidFill>
              <a:latin typeface="Consolas" charset="0"/>
              <a:ea typeface="微软雅黑" charset="0"/>
              <a:sym typeface="+mn-ea"/>
            </a:endParaRPr>
          </a:p>
          <a:p>
            <a:pPr lvl="0"/>
            <a:endParaRPr lang="zh-CN" altLang="zh-CN" sz="2800">
              <a:solidFill>
                <a:schemeClr val="bg1"/>
              </a:solidFill>
              <a:latin typeface="Consolas" charset="0"/>
              <a:ea typeface="微软雅黑" charset="0"/>
              <a:sym typeface="+mn-ea"/>
            </a:endParaRPr>
          </a:p>
          <a:p>
            <a:pPr lvl="0"/>
            <a:endParaRPr lang="zh-CN" altLang="zh-CN">
              <a:solidFill>
                <a:schemeClr val="bg1"/>
              </a:solidFill>
              <a:latin typeface="Consolas" charset="0"/>
              <a:ea typeface="微软雅黑" charset="0"/>
              <a:sym typeface="+mn-ea"/>
            </a:endParaRPr>
          </a:p>
          <a:p>
            <a:pPr lvl="0"/>
            <a:endParaRPr lang="zh-CN" altLang="zh-CN">
              <a:solidFill>
                <a:schemeClr val="bg1"/>
              </a:solidFill>
              <a:latin typeface="Consolas" charset="0"/>
              <a:ea typeface="微软雅黑" charset="0"/>
              <a:sym typeface="+mn-e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solidFill>
                <a:latin typeface="Consolas" charset="0"/>
                <a:ea typeface="微软雅黑" charset="0"/>
              </a:rPr>
              <a:t>单词模型</a:t>
            </a:r>
            <a:endParaRPr lang="zh-CN" altLang="en-US">
              <a:solidFill>
                <a:schemeClr val="bg1"/>
              </a:solidFill>
              <a:latin typeface="Consolas" charset="0"/>
              <a:ea typeface="微软雅黑" charset="0"/>
            </a:endParaRPr>
          </a:p>
        </p:txBody>
      </p:sp>
      <p:sp>
        <p:nvSpPr>
          <p:cNvPr id="3" name="内容占位符 2"/>
          <p:cNvSpPr>
            <a:spLocks noGrp="1"/>
          </p:cNvSpPr>
          <p:nvPr>
            <p:ph idx="1"/>
          </p:nvPr>
        </p:nvSpPr>
        <p:spPr>
          <a:xfrm>
            <a:off x="838200" y="1825625"/>
            <a:ext cx="10515600" cy="4766310"/>
          </a:xfrm>
        </p:spPr>
        <p:txBody>
          <a:bodyPr>
            <a:normAutofit/>
          </a:bodyPr>
          <a:p>
            <a:r>
              <a:rPr lang="zh-CN" altLang="en-US" sz="2800">
                <a:solidFill>
                  <a:schemeClr val="bg1"/>
                </a:solidFill>
                <a:latin typeface="Consolas" charset="0"/>
                <a:ea typeface="微软雅黑" charset="0"/>
                <a:sym typeface="+mn-ea"/>
              </a:rPr>
              <a:t>据说英文的熵率在</a:t>
            </a:r>
            <a:r>
              <a:rPr lang="en-US" altLang="zh-CN" sz="2800">
                <a:solidFill>
                  <a:schemeClr val="bg1"/>
                </a:solidFill>
                <a:latin typeface="Consolas" charset="0"/>
                <a:ea typeface="微软雅黑" charset="0"/>
                <a:sym typeface="+mn-ea"/>
              </a:rPr>
              <a:t>1.34</a:t>
            </a:r>
            <a:r>
              <a:rPr lang="zh-CN" altLang="en-US" sz="2800">
                <a:solidFill>
                  <a:schemeClr val="bg1"/>
                </a:solidFill>
                <a:latin typeface="Consolas" charset="0"/>
                <a:ea typeface="微软雅黑" charset="0"/>
                <a:sym typeface="+mn-ea"/>
              </a:rPr>
              <a:t>左右</a:t>
            </a:r>
            <a:r>
              <a:rPr lang="zh-CN" altLang="en-US" sz="2800">
                <a:solidFill>
                  <a:schemeClr val="bg1"/>
                </a:solidFill>
                <a:latin typeface="Consolas" charset="0"/>
                <a:ea typeface="微软雅黑" charset="0"/>
                <a:sym typeface="+mn-ea"/>
              </a:rPr>
              <a:t>。</a:t>
            </a:r>
            <a:endParaRPr lang="zh-CN" altLang="en-US" sz="2800">
              <a:solidFill>
                <a:schemeClr val="bg1"/>
              </a:solidFill>
              <a:latin typeface="Consolas" charset="0"/>
              <a:ea typeface="微软雅黑" charset="0"/>
              <a:sym typeface="+mn-ea"/>
            </a:endParaRPr>
          </a:p>
          <a:p>
            <a:r>
              <a:rPr lang="zh-CN" altLang="en-US" sz="2800">
                <a:solidFill>
                  <a:schemeClr val="bg1"/>
                </a:solidFill>
                <a:latin typeface="Consolas" charset="0"/>
                <a:ea typeface="微软雅黑" charset="0"/>
                <a:sym typeface="+mn-ea"/>
              </a:rPr>
              <a:t>剩下一半到哪去了？词与词之间的联系。</a:t>
            </a:r>
            <a:endParaRPr lang="zh-CN" altLang="en-US" sz="2800">
              <a:solidFill>
                <a:schemeClr val="bg1"/>
              </a:solidFill>
              <a:latin typeface="Consolas" charset="0"/>
              <a:ea typeface="微软雅黑" charset="0"/>
              <a:sym typeface="+mn-ea"/>
            </a:endParaRPr>
          </a:p>
          <a:p>
            <a:r>
              <a:rPr lang="zh-CN" altLang="en-US" sz="2800">
                <a:solidFill>
                  <a:schemeClr val="bg1"/>
                </a:solidFill>
                <a:latin typeface="Consolas" charset="0"/>
                <a:ea typeface="微软雅黑" charset="0"/>
                <a:sym typeface="+mn-ea"/>
              </a:rPr>
              <a:t>类似的可以定义</a:t>
            </a:r>
            <a:r>
              <a:rPr lang="en-US" altLang="zh-CN" sz="2800">
                <a:solidFill>
                  <a:schemeClr val="bg1"/>
                </a:solidFill>
                <a:latin typeface="Consolas" charset="0"/>
                <a:ea typeface="微软雅黑" charset="0"/>
                <a:sym typeface="+mn-ea"/>
              </a:rPr>
              <a:t>k</a:t>
            </a:r>
            <a:r>
              <a:rPr lang="zh-CN" altLang="zh-CN" sz="2800">
                <a:solidFill>
                  <a:schemeClr val="bg1"/>
                </a:solidFill>
                <a:latin typeface="Consolas" charset="0"/>
                <a:ea typeface="微软雅黑" charset="0"/>
                <a:sym typeface="+mn-ea"/>
              </a:rPr>
              <a:t>阶单词模型，也就是保持相同的</a:t>
            </a:r>
            <a:r>
              <a:rPr lang="en-US" altLang="zh-CN" sz="2800">
                <a:solidFill>
                  <a:schemeClr val="bg1"/>
                </a:solidFill>
                <a:latin typeface="Consolas" charset="0"/>
                <a:ea typeface="微软雅黑" charset="0"/>
                <a:sym typeface="+mn-ea"/>
              </a:rPr>
              <a:t>k</a:t>
            </a:r>
            <a:r>
              <a:rPr lang="zh-CN" altLang="zh-CN" sz="2800">
                <a:solidFill>
                  <a:schemeClr val="bg1"/>
                </a:solidFill>
                <a:latin typeface="Consolas" charset="0"/>
                <a:ea typeface="微软雅黑" charset="0"/>
                <a:sym typeface="+mn-ea"/>
              </a:rPr>
              <a:t>个连续单词的出现概率。</a:t>
            </a:r>
            <a:endParaRPr lang="zh-CN" altLang="zh-CN" sz="2800">
              <a:solidFill>
                <a:schemeClr val="bg1"/>
              </a:solidFill>
              <a:latin typeface="Consolas" charset="0"/>
              <a:ea typeface="微软雅黑" charset="0"/>
              <a:sym typeface="+mn-ea"/>
            </a:endParaRPr>
          </a:p>
          <a:p>
            <a:r>
              <a:rPr lang="zh-CN" altLang="zh-CN" sz="2800">
                <a:solidFill>
                  <a:schemeClr val="bg1"/>
                </a:solidFill>
                <a:latin typeface="Consolas" charset="0"/>
                <a:ea typeface="微软雅黑" charset="0"/>
                <a:sym typeface="+mn-ea"/>
              </a:rPr>
              <a:t>只是那字典太大我不敢看。</a:t>
            </a:r>
            <a:endParaRPr lang="zh-CN" altLang="zh-CN" sz="2800">
              <a:solidFill>
                <a:schemeClr val="bg1"/>
              </a:solidFill>
              <a:latin typeface="Consolas" charset="0"/>
              <a:ea typeface="微软雅黑" charset="0"/>
              <a:sym typeface="+mn-ea"/>
            </a:endParaRPr>
          </a:p>
          <a:p>
            <a:endParaRPr lang="zh-CN" altLang="en-US" sz="2800">
              <a:solidFill>
                <a:schemeClr val="bg1"/>
              </a:solidFill>
              <a:latin typeface="Consolas" charset="0"/>
              <a:ea typeface="微软雅黑" charset="0"/>
              <a:sym typeface="+mn-ea"/>
            </a:endParaRPr>
          </a:p>
          <a:p>
            <a:pPr lvl="0"/>
            <a:endParaRPr lang="zh-CN" altLang="zh-CN" sz="2800">
              <a:solidFill>
                <a:schemeClr val="bg1"/>
              </a:solidFill>
              <a:latin typeface="Consolas" charset="0"/>
              <a:ea typeface="微软雅黑" charset="0"/>
              <a:sym typeface="+mn-ea"/>
            </a:endParaRPr>
          </a:p>
          <a:p>
            <a:pPr lvl="0"/>
            <a:endParaRPr lang="zh-CN" altLang="zh-CN">
              <a:solidFill>
                <a:schemeClr val="bg1"/>
              </a:solidFill>
              <a:latin typeface="Consolas" charset="0"/>
              <a:ea typeface="微软雅黑" charset="0"/>
              <a:sym typeface="+mn-ea"/>
            </a:endParaRPr>
          </a:p>
          <a:p>
            <a:pPr lvl="0"/>
            <a:endParaRPr lang="zh-CN" altLang="zh-CN">
              <a:solidFill>
                <a:schemeClr val="bg1"/>
              </a:solidFill>
              <a:latin typeface="Consolas" charset="0"/>
              <a:ea typeface="微软雅黑" charset="0"/>
              <a:sym typeface="+mn-ea"/>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solidFill>
                <a:latin typeface="Consolas" charset="0"/>
                <a:ea typeface="微软雅黑" charset="0"/>
              </a:rPr>
              <a:t>总结</a:t>
            </a:r>
            <a:endParaRPr lang="zh-CN" altLang="en-US">
              <a:solidFill>
                <a:schemeClr val="bg1"/>
              </a:solidFill>
              <a:latin typeface="Consolas" charset="0"/>
              <a:ea typeface="微软雅黑" charset="0"/>
            </a:endParaRPr>
          </a:p>
        </p:txBody>
      </p:sp>
      <p:sp>
        <p:nvSpPr>
          <p:cNvPr id="3" name="内容占位符 2"/>
          <p:cNvSpPr>
            <a:spLocks noGrp="1"/>
          </p:cNvSpPr>
          <p:nvPr>
            <p:ph idx="1"/>
          </p:nvPr>
        </p:nvSpPr>
        <p:spPr>
          <a:xfrm>
            <a:off x="838200" y="1825625"/>
            <a:ext cx="10515600" cy="4766310"/>
          </a:xfrm>
        </p:spPr>
        <p:txBody>
          <a:bodyPr>
            <a:normAutofit/>
          </a:bodyPr>
          <a:p>
            <a:r>
              <a:rPr lang="zh-CN" altLang="zh-CN" sz="2800">
                <a:solidFill>
                  <a:schemeClr val="bg1"/>
                </a:solidFill>
                <a:latin typeface="Consolas" charset="0"/>
                <a:ea typeface="微软雅黑" charset="0"/>
                <a:sym typeface="+mn-ea"/>
              </a:rPr>
              <a:t>首先搞出了一个叫做熵的东西。</a:t>
            </a:r>
            <a:endParaRPr lang="zh-CN" altLang="zh-CN" sz="2800">
              <a:solidFill>
                <a:schemeClr val="bg1"/>
              </a:solidFill>
              <a:latin typeface="Consolas" charset="0"/>
              <a:ea typeface="微软雅黑" charset="0"/>
              <a:sym typeface="+mn-ea"/>
            </a:endParaRPr>
          </a:p>
          <a:p>
            <a:r>
              <a:rPr lang="zh-CN" altLang="zh-CN" sz="2800">
                <a:solidFill>
                  <a:schemeClr val="bg1"/>
                </a:solidFill>
                <a:latin typeface="Consolas" charset="0"/>
                <a:ea typeface="微软雅黑" charset="0"/>
                <a:sym typeface="+mn-ea"/>
              </a:rPr>
              <a:t>然后说明熵可以用来分析很多问题。</a:t>
            </a:r>
            <a:endParaRPr lang="zh-CN" altLang="zh-CN" sz="2800">
              <a:solidFill>
                <a:schemeClr val="bg1"/>
              </a:solidFill>
              <a:latin typeface="Consolas" charset="0"/>
              <a:ea typeface="微软雅黑" charset="0"/>
              <a:sym typeface="+mn-ea"/>
            </a:endParaRPr>
          </a:p>
          <a:p>
            <a:r>
              <a:rPr lang="zh-CN" altLang="zh-CN" sz="2800">
                <a:solidFill>
                  <a:schemeClr val="bg1"/>
                </a:solidFill>
                <a:latin typeface="Consolas" charset="0"/>
                <a:ea typeface="微软雅黑" charset="0"/>
                <a:sym typeface="+mn-ea"/>
              </a:rPr>
              <a:t>然后说明了很多情况下数据压缩的极限等于熵或熵率。</a:t>
            </a:r>
            <a:endParaRPr lang="zh-CN" altLang="zh-CN" sz="2800">
              <a:solidFill>
                <a:schemeClr val="bg1"/>
              </a:solidFill>
              <a:latin typeface="Consolas" charset="0"/>
              <a:ea typeface="微软雅黑" charset="0"/>
              <a:sym typeface="+mn-ea"/>
            </a:endParaRPr>
          </a:p>
          <a:p>
            <a:r>
              <a:rPr lang="zh-CN" altLang="zh-CN" sz="2800">
                <a:solidFill>
                  <a:schemeClr val="bg1"/>
                </a:solidFill>
                <a:latin typeface="Consolas" charset="0"/>
                <a:ea typeface="微软雅黑" charset="0"/>
                <a:sym typeface="+mn-ea"/>
              </a:rPr>
              <a:t>然后讲了一些大家都知道的简单编码结论。</a:t>
            </a:r>
            <a:endParaRPr lang="zh-CN" altLang="zh-CN" sz="2800">
              <a:solidFill>
                <a:schemeClr val="bg1"/>
              </a:solidFill>
              <a:latin typeface="Consolas" charset="0"/>
              <a:ea typeface="微软雅黑" charset="0"/>
              <a:sym typeface="+mn-ea"/>
            </a:endParaRPr>
          </a:p>
          <a:p>
            <a:r>
              <a:rPr lang="zh-CN" altLang="zh-CN" sz="2800">
                <a:solidFill>
                  <a:schemeClr val="bg1"/>
                </a:solidFill>
                <a:latin typeface="Consolas" charset="0"/>
                <a:ea typeface="微软雅黑" charset="0"/>
                <a:sym typeface="+mn-ea"/>
              </a:rPr>
              <a:t>最后做了一个小实验。</a:t>
            </a:r>
            <a:endParaRPr lang="zh-CN" altLang="zh-CN" sz="2800">
              <a:solidFill>
                <a:schemeClr val="bg1"/>
              </a:solidFill>
              <a:latin typeface="Consolas" charset="0"/>
              <a:ea typeface="微软雅黑" charset="0"/>
              <a:sym typeface="+mn-ea"/>
            </a:endParaRPr>
          </a:p>
          <a:p>
            <a:r>
              <a:rPr lang="zh-CN" altLang="zh-CN" sz="2800">
                <a:solidFill>
                  <a:schemeClr val="bg1"/>
                </a:solidFill>
                <a:latin typeface="Consolas" charset="0"/>
                <a:ea typeface="微软雅黑" charset="0"/>
                <a:sym typeface="+mn-ea"/>
              </a:rPr>
              <a:t>很惭愧，只做了一些微小的贡献，谢谢大家。</a:t>
            </a:r>
            <a:endParaRPr lang="zh-CN" altLang="zh-CN" sz="2800">
              <a:solidFill>
                <a:schemeClr val="bg1"/>
              </a:solidFill>
              <a:latin typeface="Consolas" charset="0"/>
              <a:ea typeface="微软雅黑" charset="0"/>
              <a:sym typeface="+mn-ea"/>
            </a:endParaRPr>
          </a:p>
          <a:p>
            <a:endParaRPr lang="zh-CN" altLang="zh-CN" sz="2800">
              <a:solidFill>
                <a:schemeClr val="bg1"/>
              </a:solidFill>
              <a:latin typeface="Consolas" charset="0"/>
              <a:ea typeface="微软雅黑" charset="0"/>
              <a:sym typeface="+mn-ea"/>
            </a:endParaRPr>
          </a:p>
          <a:p>
            <a:endParaRPr lang="zh-CN" altLang="en-US" sz="2800">
              <a:solidFill>
                <a:schemeClr val="bg1"/>
              </a:solidFill>
              <a:latin typeface="Consolas" charset="0"/>
              <a:ea typeface="微软雅黑" charset="0"/>
              <a:sym typeface="+mn-ea"/>
            </a:endParaRPr>
          </a:p>
          <a:p>
            <a:pPr lvl="0"/>
            <a:endParaRPr lang="zh-CN" altLang="zh-CN" sz="2800">
              <a:solidFill>
                <a:schemeClr val="bg1"/>
              </a:solidFill>
              <a:latin typeface="Consolas" charset="0"/>
              <a:ea typeface="微软雅黑" charset="0"/>
              <a:sym typeface="+mn-ea"/>
            </a:endParaRPr>
          </a:p>
          <a:p>
            <a:pPr lvl="0"/>
            <a:endParaRPr lang="zh-CN" altLang="zh-CN">
              <a:solidFill>
                <a:schemeClr val="bg1"/>
              </a:solidFill>
              <a:latin typeface="Consolas" charset="0"/>
              <a:ea typeface="微软雅黑" charset="0"/>
              <a:sym typeface="+mn-ea"/>
            </a:endParaRPr>
          </a:p>
          <a:p>
            <a:pPr lvl="0"/>
            <a:endParaRPr lang="zh-CN" altLang="zh-CN">
              <a:solidFill>
                <a:schemeClr val="bg1"/>
              </a:solidFill>
              <a:latin typeface="Consolas" charset="0"/>
              <a:ea typeface="微软雅黑" charset="0"/>
              <a:sym typeface="+mn-e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ctrTitle"/>
          </p:nvPr>
        </p:nvSpPr>
        <p:spPr/>
        <p:txBody>
          <a:bodyPr/>
          <a:p>
            <a:r>
              <a:rPr lang="zh-CN" altLang="en-US">
                <a:latin typeface="+mj-ea"/>
              </a:rPr>
              <a:t>最后祝您，</a:t>
            </a:r>
            <a:r>
              <a:rPr lang="en-US" altLang="zh-CN">
                <a:latin typeface="+mj-ea"/>
              </a:rPr>
              <a:t>WCAK</a:t>
            </a:r>
            <a:endParaRPr lang="en-US" altLang="zh-CN">
              <a:latin typeface="+mj-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bg1"/>
                </a:solidFill>
                <a:latin typeface="Consolas" charset="0"/>
                <a:ea typeface="微软雅黑" charset="0"/>
              </a:rPr>
              <a:t>Sorting</a:t>
            </a:r>
            <a:r>
              <a:rPr lang="zh-CN" altLang="zh-CN">
                <a:solidFill>
                  <a:schemeClr val="bg1"/>
                </a:solidFill>
                <a:latin typeface="Consolas" charset="0"/>
                <a:ea typeface="微软雅黑" charset="0"/>
              </a:rPr>
              <a:t> </a:t>
            </a:r>
            <a:r>
              <a:rPr lang="en-US" altLang="zh-CN">
                <a:solidFill>
                  <a:schemeClr val="bg1"/>
                </a:solidFill>
                <a:latin typeface="Consolas" charset="0"/>
                <a:ea typeface="微软雅黑" charset="0"/>
              </a:rPr>
              <a:t>- Description</a:t>
            </a:r>
            <a:endParaRPr lang="en-US" altLang="zh-CN">
              <a:solidFill>
                <a:schemeClr val="bg1"/>
              </a:solidFill>
              <a:latin typeface="Consolas" charset="0"/>
              <a:ea typeface="微软雅黑" charset="0"/>
            </a:endParaRPr>
          </a:p>
        </p:txBody>
      </p:sp>
      <p:sp>
        <p:nvSpPr>
          <p:cNvPr id="3" name="内容占位符 2"/>
          <p:cNvSpPr>
            <a:spLocks noGrp="1"/>
          </p:cNvSpPr>
          <p:nvPr>
            <p:ph idx="1"/>
          </p:nvPr>
        </p:nvSpPr>
        <p:spPr/>
        <p:txBody>
          <a:bodyPr>
            <a:normAutofit fontScale="90000" lnSpcReduction="20000"/>
          </a:bodyPr>
          <a:p>
            <a:r>
              <a:rPr lang="zh-CN" altLang="zh-CN">
                <a:solidFill>
                  <a:schemeClr val="bg1"/>
                </a:solidFill>
                <a:latin typeface="Consolas" charset="0"/>
                <a:ea typeface="微软雅黑" charset="0"/>
              </a:rPr>
              <a:t>有一个</a:t>
            </a:r>
            <a:r>
              <a:rPr lang="en-US" altLang="zh-CN">
                <a:solidFill>
                  <a:schemeClr val="bg1"/>
                </a:solidFill>
                <a:latin typeface="Consolas" charset="0"/>
                <a:ea typeface="微软雅黑" charset="0"/>
              </a:rPr>
              <a:t>[0,N)</a:t>
            </a:r>
            <a:r>
              <a:rPr lang="zh-CN" altLang="zh-CN">
                <a:solidFill>
                  <a:schemeClr val="bg1"/>
                </a:solidFill>
                <a:latin typeface="Consolas" charset="0"/>
                <a:ea typeface="微软雅黑" charset="0"/>
              </a:rPr>
              <a:t>排列。现在要对其进行排序。</a:t>
            </a:r>
            <a:endParaRPr lang="zh-CN" altLang="zh-CN">
              <a:solidFill>
                <a:schemeClr val="bg1"/>
              </a:solidFill>
              <a:latin typeface="Consolas" charset="0"/>
              <a:ea typeface="微软雅黑" charset="0"/>
            </a:endParaRPr>
          </a:p>
          <a:p>
            <a:r>
              <a:rPr lang="zh-CN" altLang="zh-CN">
                <a:solidFill>
                  <a:schemeClr val="bg1"/>
                </a:solidFill>
                <a:latin typeface="Consolas" charset="0"/>
                <a:ea typeface="微软雅黑" charset="0"/>
              </a:rPr>
              <a:t>你每次可以选择一对元素（可以相同）并交换它们，当你交换结束时若排列有序，则过程结束。</a:t>
            </a:r>
            <a:endParaRPr lang="zh-CN" altLang="zh-CN">
              <a:solidFill>
                <a:schemeClr val="bg1"/>
              </a:solidFill>
              <a:latin typeface="Consolas" charset="0"/>
              <a:ea typeface="微软雅黑" charset="0"/>
            </a:endParaRPr>
          </a:p>
          <a:p>
            <a:r>
              <a:rPr lang="zh-CN" altLang="zh-CN">
                <a:solidFill>
                  <a:schemeClr val="bg1"/>
                </a:solidFill>
                <a:latin typeface="Consolas" charset="0"/>
                <a:ea typeface="微软雅黑" charset="0"/>
              </a:rPr>
              <a:t>每次你行动</a:t>
            </a:r>
            <a:r>
              <a:rPr lang="zh-CN" altLang="zh-CN">
                <a:solidFill>
                  <a:schemeClr val="tx1"/>
                </a:solidFill>
                <a:latin typeface="Consolas" charset="0"/>
                <a:ea typeface="微软雅黑" charset="0"/>
              </a:rPr>
              <a:t>前</a:t>
            </a:r>
            <a:r>
              <a:rPr lang="zh-CN" altLang="zh-CN">
                <a:solidFill>
                  <a:schemeClr val="bg1"/>
                </a:solidFill>
                <a:latin typeface="Consolas" charset="0"/>
                <a:ea typeface="微软雅黑" charset="0"/>
              </a:rPr>
              <a:t>，会有一个熊孩子选择一对元素并交换它们。</a:t>
            </a:r>
            <a:endParaRPr lang="zh-CN" altLang="zh-CN">
              <a:solidFill>
                <a:schemeClr val="bg1"/>
              </a:solidFill>
              <a:latin typeface="Consolas" charset="0"/>
              <a:ea typeface="微软雅黑" charset="0"/>
            </a:endParaRPr>
          </a:p>
          <a:p>
            <a:r>
              <a:rPr lang="zh-CN" altLang="zh-CN">
                <a:solidFill>
                  <a:schemeClr val="bg1"/>
                </a:solidFill>
                <a:latin typeface="Consolas" charset="0"/>
                <a:ea typeface="微软雅黑" charset="0"/>
              </a:rPr>
              <a:t>熊孩子每次选择的元素和当前排列无关，只和你的目前操作次数（轮数）有关。</a:t>
            </a:r>
            <a:endParaRPr lang="zh-CN" altLang="zh-CN">
              <a:solidFill>
                <a:schemeClr val="bg1"/>
              </a:solidFill>
              <a:latin typeface="Consolas" charset="0"/>
              <a:ea typeface="微软雅黑" charset="0"/>
            </a:endParaRPr>
          </a:p>
          <a:p>
            <a:r>
              <a:rPr lang="zh-CN" altLang="zh-CN">
                <a:solidFill>
                  <a:schemeClr val="bg1"/>
                </a:solidFill>
                <a:latin typeface="Consolas" charset="0"/>
                <a:ea typeface="微软雅黑" charset="0"/>
              </a:rPr>
              <a:t>数据保证你进行不超过</a:t>
            </a:r>
            <a:r>
              <a:rPr lang="en-US" altLang="zh-CN">
                <a:solidFill>
                  <a:schemeClr val="bg1"/>
                </a:solidFill>
                <a:latin typeface="Consolas" charset="0"/>
                <a:ea typeface="微软雅黑" charset="0"/>
              </a:rPr>
              <a:t>M</a:t>
            </a:r>
            <a:r>
              <a:rPr lang="zh-CN" altLang="en-US">
                <a:solidFill>
                  <a:schemeClr val="bg1"/>
                </a:solidFill>
                <a:latin typeface="Consolas" charset="0"/>
                <a:ea typeface="微软雅黑" charset="0"/>
              </a:rPr>
              <a:t>次操作就可以完成排序。你预先得到</a:t>
            </a:r>
            <a:r>
              <a:rPr lang="en-US" altLang="zh-CN">
                <a:solidFill>
                  <a:schemeClr val="bg1"/>
                </a:solidFill>
                <a:latin typeface="Consolas" charset="0"/>
                <a:ea typeface="微软雅黑" charset="0"/>
              </a:rPr>
              <a:t>M</a:t>
            </a:r>
            <a:r>
              <a:rPr lang="zh-CN" altLang="en-US">
                <a:solidFill>
                  <a:schemeClr val="bg1"/>
                </a:solidFill>
                <a:latin typeface="Consolas" charset="0"/>
                <a:ea typeface="微软雅黑" charset="0"/>
              </a:rPr>
              <a:t>对整数，代表熊孩子在每一轮将进行的交换的元素</a:t>
            </a:r>
            <a:r>
              <a:rPr lang="zh-CN" altLang="en-US">
                <a:solidFill>
                  <a:schemeClr val="tx1"/>
                </a:solidFill>
                <a:latin typeface="Consolas" charset="0"/>
                <a:ea typeface="微软雅黑" charset="0"/>
              </a:rPr>
              <a:t>对应的下标</a:t>
            </a:r>
            <a:r>
              <a:rPr lang="zh-CN" altLang="en-US">
                <a:solidFill>
                  <a:schemeClr val="bg1"/>
                </a:solidFill>
                <a:latin typeface="Consolas" charset="0"/>
                <a:ea typeface="微软雅黑" charset="0"/>
              </a:rPr>
              <a:t>。</a:t>
            </a:r>
            <a:endParaRPr lang="zh-CN" altLang="en-US">
              <a:solidFill>
                <a:schemeClr val="bg1"/>
              </a:solidFill>
              <a:latin typeface="Consolas" charset="0"/>
              <a:ea typeface="微软雅黑" charset="0"/>
            </a:endParaRPr>
          </a:p>
          <a:p>
            <a:r>
              <a:rPr lang="zh-CN" altLang="en-US">
                <a:solidFill>
                  <a:schemeClr val="bg1"/>
                </a:solidFill>
                <a:latin typeface="Consolas" charset="0"/>
                <a:ea typeface="微软雅黑" charset="0"/>
              </a:rPr>
              <a:t>要求一个最短方案。</a:t>
            </a:r>
            <a:endParaRPr lang="zh-CN" altLang="en-US">
              <a:solidFill>
                <a:schemeClr val="bg1"/>
              </a:solidFill>
              <a:latin typeface="Consolas" charset="0"/>
              <a:ea typeface="微软雅黑" charset="0"/>
            </a:endParaRPr>
          </a:p>
          <a:p>
            <a:endParaRPr lang="zh-CN" altLang="en-US">
              <a:solidFill>
                <a:schemeClr val="bg1"/>
              </a:solidFill>
              <a:latin typeface="Consolas" charset="0"/>
              <a:ea typeface="微软雅黑" charset="0"/>
            </a:endParaRPr>
          </a:p>
          <a:p>
            <a:r>
              <a:rPr lang="en-US" altLang="zh-CN">
                <a:solidFill>
                  <a:schemeClr val="bg1"/>
                </a:solidFill>
                <a:latin typeface="Consolas" charset="0"/>
                <a:ea typeface="微软雅黑" charset="0"/>
              </a:rPr>
              <a:t>N≤200,000</a:t>
            </a:r>
            <a:r>
              <a:rPr lang="zh-CN" altLang="zh-CN">
                <a:solidFill>
                  <a:schemeClr val="bg1"/>
                </a:solidFill>
                <a:latin typeface="Consolas" charset="0"/>
                <a:ea typeface="微软雅黑" charset="0"/>
              </a:rPr>
              <a:t>，</a:t>
            </a:r>
            <a:r>
              <a:rPr lang="en-US" altLang="zh-CN">
                <a:solidFill>
                  <a:schemeClr val="bg1"/>
                </a:solidFill>
                <a:latin typeface="Consolas" charset="0"/>
                <a:ea typeface="微软雅黑" charset="0"/>
              </a:rPr>
              <a:t>M=3N</a:t>
            </a:r>
            <a:r>
              <a:rPr lang="zh-CN" altLang="en-US">
                <a:solidFill>
                  <a:schemeClr val="bg1"/>
                </a:solidFill>
                <a:latin typeface="Consolas" charset="0"/>
                <a:ea typeface="微软雅黑" charset="0"/>
              </a:rPr>
              <a:t>。</a:t>
            </a:r>
            <a:endParaRPr lang="zh-CN" altLang="en-US">
              <a:solidFill>
                <a:schemeClr val="bg1"/>
              </a:solidFill>
              <a:latin typeface="Consolas" charset="0"/>
              <a:ea typeface="微软雅黑" charset="0"/>
            </a:endParaRPr>
          </a:p>
          <a:p>
            <a:endParaRPr lang="zh-CN" altLang="en-US">
              <a:solidFill>
                <a:schemeClr val="bg1"/>
              </a:solidFill>
              <a:latin typeface="Consolas" charset="0"/>
              <a:ea typeface="微软雅黑" charset="0"/>
            </a:endParaRPr>
          </a:p>
          <a:p>
            <a:endParaRPr lang="zh-CN" altLang="zh-CN">
              <a:latin typeface="Consolas" charset="0"/>
              <a:ea typeface="微软雅黑"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bg1"/>
                </a:solidFill>
                <a:latin typeface="Consolas" charset="0"/>
                <a:ea typeface="微软雅黑" charset="0"/>
              </a:rPr>
              <a:t>Sorting - Analysis</a:t>
            </a:r>
            <a:endParaRPr lang="en-US" altLang="zh-CN">
              <a:solidFill>
                <a:schemeClr val="bg1"/>
              </a:solidFill>
              <a:latin typeface="Consolas" charset="0"/>
              <a:ea typeface="微软雅黑" charset="0"/>
            </a:endParaRPr>
          </a:p>
        </p:txBody>
      </p:sp>
      <p:sp>
        <p:nvSpPr>
          <p:cNvPr id="3" name="内容占位符 2"/>
          <p:cNvSpPr>
            <a:spLocks noGrp="1"/>
          </p:cNvSpPr>
          <p:nvPr>
            <p:ph idx="1"/>
          </p:nvPr>
        </p:nvSpPr>
        <p:spPr/>
        <p:txBody>
          <a:bodyPr>
            <a:normAutofit lnSpcReduction="10000"/>
          </a:bodyPr>
          <a:p>
            <a:r>
              <a:rPr lang="zh-CN" altLang="en-US">
                <a:solidFill>
                  <a:schemeClr val="tx1"/>
                </a:solidFill>
                <a:latin typeface="Consolas" charset="0"/>
                <a:ea typeface="微软雅黑" charset="0"/>
              </a:rPr>
              <a:t>观察：如果有</a:t>
            </a:r>
            <a:r>
              <a:rPr lang="en-US" altLang="zh-CN">
                <a:solidFill>
                  <a:schemeClr val="tx1"/>
                </a:solidFill>
                <a:latin typeface="Consolas" charset="0"/>
                <a:ea typeface="微软雅黑" charset="0"/>
              </a:rPr>
              <a:t>i</a:t>
            </a:r>
            <a:r>
              <a:rPr lang="zh-CN" altLang="en-US">
                <a:solidFill>
                  <a:schemeClr val="tx1"/>
                </a:solidFill>
                <a:latin typeface="Consolas" charset="0"/>
                <a:ea typeface="微软雅黑" charset="0"/>
              </a:rPr>
              <a:t>步的解，那么就有</a:t>
            </a:r>
            <a:r>
              <a:rPr lang="en-US" altLang="zh-CN">
                <a:solidFill>
                  <a:schemeClr val="tx1"/>
                </a:solidFill>
                <a:latin typeface="Consolas" charset="0"/>
                <a:ea typeface="微软雅黑" charset="0"/>
              </a:rPr>
              <a:t>i+1</a:t>
            </a:r>
            <a:r>
              <a:rPr lang="zh-CN" altLang="en-US">
                <a:solidFill>
                  <a:schemeClr val="tx1"/>
                </a:solidFill>
                <a:latin typeface="Consolas" charset="0"/>
                <a:ea typeface="微软雅黑" charset="0"/>
              </a:rPr>
              <a:t>步的解。</a:t>
            </a:r>
            <a:endParaRPr lang="zh-CN" altLang="en-US">
              <a:solidFill>
                <a:schemeClr val="tx1"/>
              </a:solidFill>
              <a:latin typeface="Consolas" charset="0"/>
              <a:ea typeface="微软雅黑" charset="0"/>
            </a:endParaRPr>
          </a:p>
          <a:p>
            <a:r>
              <a:rPr lang="zh-CN" altLang="en-US">
                <a:solidFill>
                  <a:schemeClr val="bg1"/>
                </a:solidFill>
                <a:latin typeface="Consolas" charset="0"/>
                <a:ea typeface="微软雅黑" charset="0"/>
              </a:rPr>
              <a:t>证明：</a:t>
            </a:r>
            <a:endParaRPr lang="zh-CN" altLang="en-US">
              <a:solidFill>
                <a:schemeClr val="bg1"/>
              </a:solidFill>
              <a:latin typeface="Consolas" charset="0"/>
              <a:ea typeface="微软雅黑" charset="0"/>
            </a:endParaRPr>
          </a:p>
          <a:p>
            <a:pPr lvl="1"/>
            <a:r>
              <a:rPr lang="zh-CN" altLang="zh-CN">
                <a:solidFill>
                  <a:schemeClr val="bg1"/>
                </a:solidFill>
                <a:latin typeface="Consolas" charset="0"/>
                <a:ea typeface="微软雅黑" charset="0"/>
              </a:rPr>
              <a:t>对于已有的</a:t>
            </a:r>
            <a:r>
              <a:rPr lang="en-US" altLang="zh-CN">
                <a:solidFill>
                  <a:schemeClr val="bg1"/>
                </a:solidFill>
                <a:latin typeface="Consolas" charset="0"/>
                <a:ea typeface="微软雅黑" charset="0"/>
              </a:rPr>
              <a:t>i</a:t>
            </a:r>
            <a:r>
              <a:rPr lang="zh-CN" altLang="zh-CN">
                <a:solidFill>
                  <a:schemeClr val="bg1"/>
                </a:solidFill>
                <a:latin typeface="Consolas" charset="0"/>
                <a:ea typeface="微软雅黑" charset="0"/>
              </a:rPr>
              <a:t>步的解，在后面接上一个和熊孩子的第</a:t>
            </a:r>
            <a:r>
              <a:rPr lang="en-US" altLang="zh-CN">
                <a:solidFill>
                  <a:schemeClr val="bg1"/>
                </a:solidFill>
                <a:latin typeface="Consolas" charset="0"/>
                <a:ea typeface="微软雅黑" charset="0"/>
              </a:rPr>
              <a:t>i</a:t>
            </a:r>
            <a:r>
              <a:rPr lang="zh-CN" altLang="zh-CN">
                <a:solidFill>
                  <a:schemeClr val="bg1"/>
                </a:solidFill>
                <a:latin typeface="Consolas" charset="0"/>
                <a:ea typeface="微软雅黑" charset="0"/>
              </a:rPr>
              <a:t>个操作相同的操作就得到了一个</a:t>
            </a:r>
            <a:r>
              <a:rPr lang="en-US" altLang="zh-CN">
                <a:solidFill>
                  <a:schemeClr val="bg1"/>
                </a:solidFill>
                <a:latin typeface="Consolas" charset="0"/>
                <a:ea typeface="微软雅黑" charset="0"/>
              </a:rPr>
              <a:t>i+1</a:t>
            </a:r>
            <a:r>
              <a:rPr lang="zh-CN" altLang="zh-CN">
                <a:solidFill>
                  <a:schemeClr val="bg1"/>
                </a:solidFill>
                <a:latin typeface="Consolas" charset="0"/>
                <a:ea typeface="微软雅黑" charset="0"/>
              </a:rPr>
              <a:t>步的解，因为这样一来第</a:t>
            </a:r>
            <a:r>
              <a:rPr lang="en-US" altLang="zh-CN">
                <a:solidFill>
                  <a:schemeClr val="bg1"/>
                </a:solidFill>
                <a:latin typeface="Consolas" charset="0"/>
                <a:ea typeface="微软雅黑" charset="0"/>
              </a:rPr>
              <a:t>i</a:t>
            </a:r>
            <a:r>
              <a:rPr lang="zh-CN" altLang="zh-CN">
                <a:solidFill>
                  <a:schemeClr val="bg1"/>
                </a:solidFill>
                <a:latin typeface="Consolas" charset="0"/>
                <a:ea typeface="微软雅黑" charset="0"/>
              </a:rPr>
              <a:t>轮的两个操作互相抵消了。</a:t>
            </a:r>
            <a:endParaRPr lang="zh-CN" altLang="zh-CN">
              <a:solidFill>
                <a:schemeClr val="bg1"/>
              </a:solidFill>
              <a:latin typeface="Consolas" charset="0"/>
              <a:ea typeface="微软雅黑" charset="0"/>
            </a:endParaRPr>
          </a:p>
          <a:p>
            <a:pPr lvl="0"/>
            <a:r>
              <a:rPr lang="zh-CN" altLang="en-US">
                <a:solidFill>
                  <a:schemeClr val="bg1"/>
                </a:solidFill>
                <a:latin typeface="Consolas" charset="0"/>
                <a:ea typeface="微软雅黑" charset="0"/>
              </a:rPr>
              <a:t>这就是说：可以进行二分答案。</a:t>
            </a:r>
            <a:endParaRPr lang="zh-CN" altLang="en-US">
              <a:solidFill>
                <a:schemeClr val="bg1"/>
              </a:solidFill>
              <a:latin typeface="Consolas" charset="0"/>
              <a:ea typeface="微软雅黑" charset="0"/>
            </a:endParaRPr>
          </a:p>
          <a:p>
            <a:pPr lvl="0"/>
            <a:endParaRPr lang="zh-CN" altLang="en-US">
              <a:solidFill>
                <a:schemeClr val="bg1"/>
              </a:solidFill>
              <a:latin typeface="Consolas" charset="0"/>
              <a:ea typeface="微软雅黑" charset="0"/>
            </a:endParaRPr>
          </a:p>
          <a:p>
            <a:pPr lvl="0"/>
            <a:r>
              <a:rPr lang="zh-CN" altLang="en-US">
                <a:solidFill>
                  <a:schemeClr val="bg1"/>
                </a:solidFill>
                <a:latin typeface="Consolas" charset="0"/>
                <a:ea typeface="微软雅黑" charset="0"/>
              </a:rPr>
              <a:t>注：当提到</a:t>
            </a:r>
            <a:r>
              <a:rPr lang="en-US" altLang="zh-CN">
                <a:solidFill>
                  <a:schemeClr val="bg1"/>
                </a:solidFill>
                <a:latin typeface="Consolas" charset="0"/>
                <a:ea typeface="微软雅黑" charset="0"/>
              </a:rPr>
              <a:t>k</a:t>
            </a:r>
            <a:r>
              <a:rPr lang="zh-CN" altLang="en-US">
                <a:solidFill>
                  <a:schemeClr val="bg1"/>
                </a:solidFill>
                <a:latin typeface="Consolas" charset="0"/>
                <a:ea typeface="微软雅黑" charset="0"/>
              </a:rPr>
              <a:t>步的时候，指的是</a:t>
            </a:r>
            <a:r>
              <a:rPr lang="en-US" altLang="zh-CN">
                <a:solidFill>
                  <a:schemeClr val="bg1"/>
                </a:solidFill>
                <a:latin typeface="Consolas" charset="0"/>
                <a:ea typeface="微软雅黑" charset="0"/>
              </a:rPr>
              <a:t>0</a:t>
            </a:r>
            <a:r>
              <a:rPr lang="zh-CN" altLang="zh-CN">
                <a:solidFill>
                  <a:schemeClr val="bg1"/>
                </a:solidFill>
                <a:latin typeface="Consolas" charset="0"/>
                <a:ea typeface="微软雅黑" charset="0"/>
              </a:rPr>
              <a:t>到</a:t>
            </a:r>
            <a:r>
              <a:rPr lang="en-US" altLang="zh-CN">
                <a:solidFill>
                  <a:schemeClr val="bg1"/>
                </a:solidFill>
                <a:latin typeface="Consolas" charset="0"/>
                <a:ea typeface="微软雅黑" charset="0"/>
              </a:rPr>
              <a:t>k-1</a:t>
            </a:r>
            <a:r>
              <a:rPr lang="zh-CN" altLang="zh-CN">
                <a:solidFill>
                  <a:schemeClr val="bg1"/>
                </a:solidFill>
                <a:latin typeface="Consolas" charset="0"/>
                <a:ea typeface="微软雅黑" charset="0"/>
              </a:rPr>
              <a:t>这</a:t>
            </a:r>
            <a:r>
              <a:rPr lang="en-US" altLang="zh-CN">
                <a:solidFill>
                  <a:schemeClr val="bg1"/>
                </a:solidFill>
                <a:latin typeface="Consolas" charset="0"/>
                <a:ea typeface="微软雅黑" charset="0"/>
              </a:rPr>
              <a:t>k</a:t>
            </a:r>
            <a:r>
              <a:rPr lang="zh-CN" altLang="en-US">
                <a:solidFill>
                  <a:schemeClr val="bg1"/>
                </a:solidFill>
                <a:latin typeface="Consolas" charset="0"/>
                <a:ea typeface="微软雅黑" charset="0"/>
              </a:rPr>
              <a:t>个步，当提到第</a:t>
            </a:r>
            <a:r>
              <a:rPr lang="en-US" altLang="zh-CN">
                <a:solidFill>
                  <a:schemeClr val="bg1"/>
                </a:solidFill>
                <a:latin typeface="Consolas" charset="0"/>
                <a:ea typeface="微软雅黑" charset="0"/>
              </a:rPr>
              <a:t>k</a:t>
            </a:r>
            <a:r>
              <a:rPr lang="zh-CN" altLang="zh-CN">
                <a:solidFill>
                  <a:schemeClr val="bg1"/>
                </a:solidFill>
                <a:latin typeface="Consolas" charset="0"/>
                <a:ea typeface="微软雅黑" charset="0"/>
              </a:rPr>
              <a:t>步的时候，指的是</a:t>
            </a:r>
            <a:r>
              <a:rPr lang="en-US" altLang="zh-CN">
                <a:solidFill>
                  <a:schemeClr val="bg1"/>
                </a:solidFill>
                <a:latin typeface="Consolas" charset="0"/>
                <a:ea typeface="微软雅黑" charset="0"/>
              </a:rPr>
              <a:t>1-indexed</a:t>
            </a:r>
            <a:r>
              <a:rPr lang="zh-CN" altLang="en-US">
                <a:solidFill>
                  <a:schemeClr val="bg1"/>
                </a:solidFill>
                <a:latin typeface="Consolas" charset="0"/>
                <a:ea typeface="微软雅黑" charset="0"/>
              </a:rPr>
              <a:t>下的第</a:t>
            </a:r>
            <a:r>
              <a:rPr lang="en-US" altLang="zh-CN">
                <a:solidFill>
                  <a:schemeClr val="bg1"/>
                </a:solidFill>
                <a:latin typeface="Consolas" charset="0"/>
                <a:ea typeface="微软雅黑" charset="0"/>
              </a:rPr>
              <a:t>k+1</a:t>
            </a:r>
            <a:r>
              <a:rPr lang="zh-CN" altLang="zh-CN">
                <a:solidFill>
                  <a:schemeClr val="bg1"/>
                </a:solidFill>
                <a:latin typeface="Consolas" charset="0"/>
                <a:ea typeface="微软雅黑" charset="0"/>
              </a:rPr>
              <a:t>步，第</a:t>
            </a:r>
            <a:r>
              <a:rPr lang="en-US" altLang="zh-CN">
                <a:solidFill>
                  <a:schemeClr val="bg1"/>
                </a:solidFill>
                <a:latin typeface="Consolas" charset="0"/>
                <a:ea typeface="微软雅黑" charset="0"/>
              </a:rPr>
              <a:t>k</a:t>
            </a:r>
            <a:r>
              <a:rPr lang="zh-CN" altLang="zh-CN">
                <a:solidFill>
                  <a:schemeClr val="bg1"/>
                </a:solidFill>
                <a:latin typeface="Consolas" charset="0"/>
                <a:ea typeface="微软雅黑" charset="0"/>
              </a:rPr>
              <a:t>轮同理，下同</a:t>
            </a:r>
            <a:r>
              <a:rPr lang="zh-CN" altLang="zh-CN">
                <a:solidFill>
                  <a:schemeClr val="tx1"/>
                </a:solidFill>
                <a:latin typeface="Consolas" charset="0"/>
                <a:ea typeface="微软雅黑" charset="0"/>
              </a:rPr>
              <a:t>。</a:t>
            </a:r>
            <a:endParaRPr lang="zh-CN" altLang="zh-CN">
              <a:solidFill>
                <a:schemeClr val="tx1"/>
              </a:solidFill>
              <a:latin typeface="Consolas" charset="0"/>
              <a:ea typeface="微软雅黑"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bg1"/>
                </a:solidFill>
                <a:latin typeface="Consolas" charset="0"/>
                <a:ea typeface="微软雅黑" charset="0"/>
              </a:rPr>
              <a:t>Sorting, As a decision problem</a:t>
            </a:r>
            <a:endParaRPr lang="en-US" altLang="zh-CN">
              <a:solidFill>
                <a:schemeClr val="bg1"/>
              </a:solidFill>
              <a:latin typeface="Consolas" charset="0"/>
              <a:ea typeface="微软雅黑" charset="0"/>
            </a:endParaRPr>
          </a:p>
        </p:txBody>
      </p:sp>
      <p:sp>
        <p:nvSpPr>
          <p:cNvPr id="3" name="内容占位符 2"/>
          <p:cNvSpPr>
            <a:spLocks noGrp="1"/>
          </p:cNvSpPr>
          <p:nvPr>
            <p:ph idx="1"/>
          </p:nvPr>
        </p:nvSpPr>
        <p:spPr/>
        <p:txBody>
          <a:bodyPr>
            <a:normAutofit/>
          </a:bodyPr>
          <a:p>
            <a:r>
              <a:rPr lang="zh-CN" altLang="en-US">
                <a:solidFill>
                  <a:schemeClr val="tx1"/>
                </a:solidFill>
                <a:latin typeface="Consolas" charset="0"/>
                <a:ea typeface="微软雅黑" charset="0"/>
              </a:rPr>
              <a:t>派生判定问题：是否有</a:t>
            </a:r>
            <a:r>
              <a:rPr lang="en-US" altLang="zh-CN">
                <a:solidFill>
                  <a:schemeClr val="tx1"/>
                </a:solidFill>
                <a:latin typeface="Consolas" charset="0"/>
                <a:ea typeface="微软雅黑" charset="0"/>
              </a:rPr>
              <a:t>i</a:t>
            </a:r>
            <a:r>
              <a:rPr lang="zh-CN" altLang="zh-CN">
                <a:solidFill>
                  <a:schemeClr val="tx1"/>
                </a:solidFill>
                <a:latin typeface="Consolas" charset="0"/>
                <a:ea typeface="微软雅黑" charset="0"/>
              </a:rPr>
              <a:t>步的解？</a:t>
            </a:r>
            <a:endParaRPr lang="zh-CN" altLang="zh-CN">
              <a:solidFill>
                <a:schemeClr val="tx1"/>
              </a:solidFill>
              <a:latin typeface="Consolas" charset="0"/>
              <a:ea typeface="微软雅黑" charset="0"/>
            </a:endParaRPr>
          </a:p>
          <a:p>
            <a:r>
              <a:rPr lang="zh-CN" altLang="en-US">
                <a:solidFill>
                  <a:schemeClr val="bg1"/>
                </a:solidFill>
                <a:latin typeface="Consolas" charset="0"/>
                <a:ea typeface="微软雅黑" charset="0"/>
              </a:rPr>
              <a:t>追踪</a:t>
            </a:r>
            <a:r>
              <a:rPr lang="en-US" altLang="zh-CN">
                <a:solidFill>
                  <a:schemeClr val="bg1"/>
                </a:solidFill>
                <a:latin typeface="Consolas" charset="0"/>
                <a:ea typeface="微软雅黑" charset="0"/>
              </a:rPr>
              <a:t>j</a:t>
            </a:r>
            <a:r>
              <a:rPr lang="zh-CN" altLang="en-US">
                <a:solidFill>
                  <a:schemeClr val="bg1"/>
                </a:solidFill>
                <a:latin typeface="Consolas" charset="0"/>
                <a:ea typeface="微软雅黑" charset="0"/>
              </a:rPr>
              <a:t>步后（</a:t>
            </a:r>
            <a:r>
              <a:rPr lang="en-US" altLang="zh-CN">
                <a:solidFill>
                  <a:schemeClr val="bg1"/>
                </a:solidFill>
                <a:latin typeface="Consolas" charset="0"/>
                <a:ea typeface="微软雅黑" charset="0"/>
              </a:rPr>
              <a:t>j&lt;i</a:t>
            </a:r>
            <a:r>
              <a:rPr lang="zh-CN" altLang="en-US">
                <a:solidFill>
                  <a:schemeClr val="bg1"/>
                </a:solidFill>
                <a:latin typeface="Consolas" charset="0"/>
                <a:ea typeface="微软雅黑" charset="0"/>
              </a:rPr>
              <a:t>）的每个下标对应的是</a:t>
            </a:r>
            <a:r>
              <a:rPr lang="en-US" altLang="zh-CN">
                <a:solidFill>
                  <a:schemeClr val="bg1"/>
                </a:solidFill>
                <a:latin typeface="Consolas" charset="0"/>
                <a:ea typeface="微软雅黑" charset="0"/>
              </a:rPr>
              <a:t>i-1</a:t>
            </a:r>
            <a:r>
              <a:rPr lang="zh-CN" altLang="zh-CN">
                <a:solidFill>
                  <a:schemeClr val="bg1"/>
                </a:solidFill>
                <a:latin typeface="Consolas" charset="0"/>
                <a:ea typeface="微软雅黑" charset="0"/>
              </a:rPr>
              <a:t>步后的哪个坐标。</a:t>
            </a:r>
            <a:endParaRPr lang="zh-CN" altLang="zh-CN">
              <a:solidFill>
                <a:schemeClr val="bg1"/>
              </a:solidFill>
              <a:latin typeface="Consolas" charset="0"/>
              <a:ea typeface="微软雅黑" charset="0"/>
            </a:endParaRPr>
          </a:p>
          <a:p>
            <a:r>
              <a:rPr lang="zh-CN" altLang="zh-CN">
                <a:solidFill>
                  <a:schemeClr val="bg1"/>
                </a:solidFill>
                <a:latin typeface="Consolas" charset="0"/>
                <a:ea typeface="微软雅黑" charset="0"/>
              </a:rPr>
              <a:t>把</a:t>
            </a:r>
            <a:r>
              <a:rPr lang="en-US" altLang="zh-CN">
                <a:solidFill>
                  <a:schemeClr val="bg1"/>
                </a:solidFill>
                <a:latin typeface="Consolas" charset="0"/>
                <a:ea typeface="微软雅黑" charset="0"/>
              </a:rPr>
              <a:t>0</a:t>
            </a:r>
            <a:r>
              <a:rPr lang="zh-CN" altLang="en-US">
                <a:solidFill>
                  <a:schemeClr val="bg1"/>
                </a:solidFill>
                <a:latin typeface="Consolas" charset="0"/>
                <a:ea typeface="微软雅黑" charset="0"/>
              </a:rPr>
              <a:t>到</a:t>
            </a:r>
            <a:r>
              <a:rPr lang="en-US" altLang="zh-CN">
                <a:solidFill>
                  <a:schemeClr val="bg1"/>
                </a:solidFill>
                <a:latin typeface="Consolas" charset="0"/>
                <a:ea typeface="微软雅黑" charset="0"/>
              </a:rPr>
              <a:t>N-1</a:t>
            </a:r>
            <a:r>
              <a:rPr lang="zh-CN" altLang="zh-CN">
                <a:solidFill>
                  <a:schemeClr val="bg1"/>
                </a:solidFill>
                <a:latin typeface="Consolas" charset="0"/>
                <a:ea typeface="微软雅黑" charset="0"/>
              </a:rPr>
              <a:t>依次放到那个位置。</a:t>
            </a:r>
            <a:endParaRPr lang="zh-CN" altLang="zh-CN">
              <a:solidFill>
                <a:schemeClr val="bg1"/>
              </a:solidFill>
              <a:latin typeface="Consolas" charset="0"/>
              <a:ea typeface="微软雅黑" charset="0"/>
            </a:endParaRPr>
          </a:p>
          <a:p>
            <a:pPr lvl="1"/>
            <a:r>
              <a:rPr lang="zh-CN" altLang="zh-CN">
                <a:solidFill>
                  <a:schemeClr val="bg1"/>
                </a:solidFill>
                <a:latin typeface="Consolas" charset="0"/>
                <a:ea typeface="微软雅黑" charset="0"/>
              </a:rPr>
              <a:t>也即，每步将</a:t>
            </a:r>
            <a:r>
              <a:rPr lang="en-US" altLang="zh-CN">
                <a:solidFill>
                  <a:schemeClr val="bg1"/>
                </a:solidFill>
                <a:latin typeface="Consolas" charset="0"/>
                <a:ea typeface="微软雅黑" charset="0"/>
              </a:rPr>
              <a:t>k</a:t>
            </a:r>
            <a:r>
              <a:rPr lang="zh-CN" altLang="en-US">
                <a:solidFill>
                  <a:schemeClr val="bg1"/>
                </a:solidFill>
                <a:latin typeface="Consolas" charset="0"/>
                <a:ea typeface="微软雅黑" charset="0"/>
              </a:rPr>
              <a:t>放到这样的一个下标（</a:t>
            </a:r>
            <a:r>
              <a:rPr lang="en-US" altLang="zh-CN">
                <a:solidFill>
                  <a:schemeClr val="bg1"/>
                </a:solidFill>
                <a:latin typeface="Consolas" charset="0"/>
                <a:ea typeface="微软雅黑" charset="0"/>
              </a:rPr>
              <a:t>k</a:t>
            </a:r>
            <a:r>
              <a:rPr lang="zh-CN" altLang="zh-CN">
                <a:solidFill>
                  <a:schemeClr val="bg1"/>
                </a:solidFill>
                <a:latin typeface="Consolas" charset="0"/>
                <a:ea typeface="微软雅黑" charset="0"/>
              </a:rPr>
              <a:t>是最小的在第</a:t>
            </a:r>
            <a:r>
              <a:rPr lang="en-US" altLang="zh-CN">
                <a:solidFill>
                  <a:schemeClr val="bg1"/>
                </a:solidFill>
                <a:latin typeface="Consolas" charset="0"/>
                <a:ea typeface="微软雅黑" charset="0"/>
              </a:rPr>
              <a:t>i-1</a:t>
            </a:r>
            <a:r>
              <a:rPr lang="zh-CN" altLang="zh-CN">
                <a:solidFill>
                  <a:schemeClr val="bg1"/>
                </a:solidFill>
                <a:latin typeface="Consolas" charset="0"/>
                <a:ea typeface="微软雅黑" charset="0"/>
              </a:rPr>
              <a:t>步后不处于</a:t>
            </a:r>
            <a:r>
              <a:rPr lang="en-US" altLang="zh-CN">
                <a:solidFill>
                  <a:schemeClr val="bg1"/>
                </a:solidFill>
                <a:latin typeface="Consolas" charset="0"/>
                <a:ea typeface="微软雅黑" charset="0"/>
              </a:rPr>
              <a:t>k</a:t>
            </a:r>
            <a:r>
              <a:rPr lang="zh-CN" altLang="zh-CN">
                <a:solidFill>
                  <a:schemeClr val="bg1"/>
                </a:solidFill>
                <a:latin typeface="Consolas" charset="0"/>
                <a:ea typeface="微软雅黑" charset="0"/>
              </a:rPr>
              <a:t>位置的数），使得这个下标在第</a:t>
            </a:r>
            <a:r>
              <a:rPr lang="en-US" altLang="zh-CN">
                <a:solidFill>
                  <a:schemeClr val="bg1"/>
                </a:solidFill>
                <a:latin typeface="Consolas" charset="0"/>
                <a:ea typeface="微软雅黑" charset="0"/>
              </a:rPr>
              <a:t>i-1</a:t>
            </a:r>
            <a:r>
              <a:rPr lang="zh-CN" altLang="zh-CN">
                <a:solidFill>
                  <a:schemeClr val="bg1"/>
                </a:solidFill>
                <a:latin typeface="Consolas" charset="0"/>
                <a:ea typeface="微软雅黑" charset="0"/>
              </a:rPr>
              <a:t>步后处于</a:t>
            </a:r>
            <a:r>
              <a:rPr lang="en-US" altLang="zh-CN">
                <a:solidFill>
                  <a:schemeClr val="bg1"/>
                </a:solidFill>
                <a:latin typeface="Consolas" charset="0"/>
                <a:ea typeface="微软雅黑" charset="0"/>
              </a:rPr>
              <a:t>k</a:t>
            </a:r>
            <a:r>
              <a:rPr lang="zh-CN" altLang="en-US">
                <a:solidFill>
                  <a:schemeClr val="bg1"/>
                </a:solidFill>
                <a:latin typeface="Consolas" charset="0"/>
                <a:ea typeface="微软雅黑" charset="0"/>
              </a:rPr>
              <a:t>位置。</a:t>
            </a:r>
            <a:endParaRPr lang="zh-CN" altLang="en-US">
              <a:solidFill>
                <a:schemeClr val="bg1"/>
              </a:solidFill>
              <a:latin typeface="Consolas" charset="0"/>
              <a:ea typeface="微软雅黑" charset="0"/>
            </a:endParaRPr>
          </a:p>
          <a:p>
            <a:pPr lvl="0"/>
            <a:r>
              <a:rPr lang="zh-CN" altLang="en-US">
                <a:solidFill>
                  <a:schemeClr val="bg1"/>
                </a:solidFill>
                <a:latin typeface="Consolas" charset="0"/>
                <a:ea typeface="微软雅黑" charset="0"/>
              </a:rPr>
              <a:t>这样我们看到实际上</a:t>
            </a:r>
            <a:r>
              <a:rPr lang="en-US" altLang="zh-CN">
                <a:solidFill>
                  <a:schemeClr val="bg1"/>
                </a:solidFill>
                <a:latin typeface="Consolas" charset="0"/>
                <a:ea typeface="微软雅黑" charset="0"/>
              </a:rPr>
              <a:t>M=N</a:t>
            </a:r>
            <a:r>
              <a:rPr lang="zh-CN" altLang="en-US">
                <a:solidFill>
                  <a:schemeClr val="bg1"/>
                </a:solidFill>
                <a:latin typeface="Consolas" charset="0"/>
                <a:ea typeface="微软雅黑" charset="0"/>
              </a:rPr>
              <a:t>就能做。</a:t>
            </a:r>
            <a:endParaRPr lang="zh-CN" altLang="en-US">
              <a:solidFill>
                <a:schemeClr val="bg1"/>
              </a:solidFill>
              <a:latin typeface="Consolas" charset="0"/>
              <a:ea typeface="微软雅黑" charset="0"/>
            </a:endParaRPr>
          </a:p>
        </p:txBody>
      </p:sp>
    </p:spTree>
  </p:cSld>
  <p:clrMapOvr>
    <a:masterClrMapping/>
  </p:clrMapOvr>
</p:sld>
</file>

<file path=ppt/tags/tag1.xml><?xml version="1.0" encoding="utf-8"?>
<p:tagLst xmlns:p="http://schemas.openxmlformats.org/presentationml/2006/main">
  <p:tag name="KSO_WM_TEMPLATE_CATEGORY" val="custom"/>
  <p:tag name="KSO_WM_TEMPLATE_INDEX" val="160180"/>
  <p:tag name="KSO_WM_UNIT_TYPE" val="b"/>
  <p:tag name="KSO_WM_UNIT_INDEX" val="1"/>
  <p:tag name="KSO_WM_UNIT_ID" val="256*b*1"/>
  <p:tag name="KSO_WM_UNIT_CLEAR" val="1"/>
  <p:tag name="KSO_WM_UNIT_LAYERLEVEL" val="1"/>
  <p:tag name="KSO_WM_UNIT_VALUE" val="16"/>
  <p:tag name="KSO_WM_UNIT_ISCONTENTSTITLE" val="0"/>
  <p:tag name="KSO_WM_UNIT_HIGHLIGHT" val="0"/>
  <p:tag name="KSO_WM_UNIT_COMPATIBLE" val="0"/>
  <p:tag name="KSO_WM_UNIT_PRESET_TEXT_INDEX" val="3"/>
  <p:tag name="KSO_WM_UNIT_PRESET_TEXT_LEN" val="24"/>
  <p:tag name="KSO_WM_BEAUTIFY_FLAG" val="#wm#"/>
  <p:tag name="KSO_WM_TAG_VERSION" val="1.0"/>
</p:tagLst>
</file>

<file path=ppt/tags/tag2.xml><?xml version="1.0" encoding="utf-8"?>
<p:tagLst xmlns:p="http://schemas.openxmlformats.org/presentationml/2006/main">
  <p:tag name="KSO_WM_TEMPLATE_THUMBS_INDEX" val="1、5、8、11、19、21、22、23、24、25"/>
  <p:tag name="KSO_WM_TEMPLATE_CATEGORY" val="custom"/>
  <p:tag name="KSO_WM_TEMPLATE_INDEX" val="160180"/>
  <p:tag name="KSO_WM_TAG_VERSION" val="1.0"/>
  <p:tag name="KSO_WM_SLIDE_ID" val="150995200"/>
  <p:tag name="KSO_WM_SLIDE_INDEX" val="1"/>
  <p:tag name="KSO_WM_SLIDE_ITEM_CNT" val="2"/>
  <p:tag name="KSO_WM_SLIDE_LAYOUT" val="a_b"/>
  <p:tag name="KSO_WM_SLIDE_LAYOUT_CNT" val="1_1"/>
  <p:tag name="KSO_WM_SLIDE_TYPE" val="title"/>
  <p:tag name="KSO_WM_BEAUTIFY_FLAG" val="#wm#"/>
</p:tagLst>
</file>

<file path=ppt/tags/tag3.xml><?xml version="1.0" encoding="utf-8"?>
<p:tagLst xmlns:p="http://schemas.openxmlformats.org/presentationml/2006/main">
  <p:tag name="KSO_WM_TEMPLATE_THUMBS_INDEX" val="1、5、8、11、19、21、22、23、24、25"/>
  <p:tag name="KSO_WM_TEMPLATE_CATEGORY" val="custom"/>
  <p:tag name="KSO_WM_TEMPLATE_INDEX" val="160180"/>
  <p:tag name="KSO_WM_TAG_VERSION" val="1.0"/>
  <p:tag name="KSO_WM_SLIDE_ID" val="150995200"/>
  <p:tag name="KSO_WM_SLIDE_INDEX" val="1"/>
  <p:tag name="KSO_WM_SLIDE_ITEM_CNT" val="2"/>
  <p:tag name="KSO_WM_SLIDE_LAYOUT" val="a_b"/>
  <p:tag name="KSO_WM_SLIDE_LAYOUT_CNT" val="1_1"/>
  <p:tag name="KSO_WM_SLIDE_TYPE" val="title"/>
  <p:tag name="KSO_WM_BEAUTIFY_FLAG" val="#wm#"/>
</p:tagLst>
</file>

<file path=ppt/tags/tag4.xml><?xml version="1.0" encoding="utf-8"?>
<p:tagLst xmlns:p="http://schemas.openxmlformats.org/presentationml/2006/main">
  <p:tag name="KSO_WM_TEMPLATE_THUMBS_INDEX" val="1、5、8、11、19、21、22、23、24、25"/>
  <p:tag name="KSO_WM_TEMPLATE_CATEGORY" val="custom"/>
  <p:tag name="KSO_WM_TEMPLATE_INDEX" val="160180"/>
  <p:tag name="KSO_WM_TAG_VERSION" val="1.0"/>
  <p:tag name="KSO_WM_SLIDE_ID" val="150995200"/>
  <p:tag name="KSO_WM_SLIDE_INDEX" val="1"/>
  <p:tag name="KSO_WM_SLIDE_ITEM_CNT" val="2"/>
  <p:tag name="KSO_WM_SLIDE_LAYOUT" val="a_b"/>
  <p:tag name="KSO_WM_SLIDE_LAYOUT_CNT" val="1_1"/>
  <p:tag name="KSO_WM_SLIDE_TYPE" val="title"/>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1">
      <a:dk1>
        <a:srgbClr val="FFFFFF"/>
      </a:dk1>
      <a:lt1>
        <a:srgbClr val="47494B"/>
      </a:lt1>
      <a:dk2>
        <a:srgbClr val="FFFFFF"/>
      </a:dk2>
      <a:lt2>
        <a:srgbClr val="47494B"/>
      </a:lt2>
      <a:accent1>
        <a:srgbClr val="1198EB"/>
      </a:accent1>
      <a:accent2>
        <a:srgbClr val="2AB6D2"/>
      </a:accent2>
      <a:accent3>
        <a:srgbClr val="9BCF55"/>
      </a:accent3>
      <a:accent4>
        <a:srgbClr val="52C2A5"/>
      </a:accent4>
      <a:accent5>
        <a:srgbClr val="FFC000"/>
      </a:accent5>
      <a:accent6>
        <a:srgbClr val="C00000"/>
      </a:accent6>
      <a:hlink>
        <a:srgbClr val="0563C1"/>
      </a:hlink>
      <a:folHlink>
        <a:srgbClr val="954F72"/>
      </a:folHlink>
    </a:clrScheme>
    <a:fontScheme name="自定义 9">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13975</Words>
  <Application>Kingsoft Office WPP</Application>
  <PresentationFormat>宽屏</PresentationFormat>
  <Paragraphs>637</Paragraphs>
  <Slides>65</Slides>
  <Notes>0</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65</vt:i4>
      </vt:variant>
    </vt:vector>
  </HeadingPairs>
  <TitlesOfParts>
    <vt:vector size="68" baseType="lpstr">
      <vt:lpstr>Office 主题</vt:lpstr>
      <vt:lpstr>1_Office 主题</vt:lpstr>
      <vt:lpstr>Equation.KSEE3</vt:lpstr>
      <vt:lpstr>$Lecture = [ 	IOI试题讲解,  	无损压缩初探 ]</vt:lpstr>
      <vt:lpstr>&gt;&gt; part1 = $Lecture[0] =&gt; IOI试题讲解 &gt;&gt; part1.getDetail =&gt; IOI'15 day2 试题讲解 &gt;&gt; $Lecturer.do(part1)</vt:lpstr>
      <vt:lpstr>Horses - Description</vt:lpstr>
      <vt:lpstr>Horses - Analysis</vt:lpstr>
      <vt:lpstr>Horses - Analysis</vt:lpstr>
      <vt:lpstr>Horses - Full Algorithm</vt:lpstr>
      <vt:lpstr>Sorting - Description</vt:lpstr>
      <vt:lpstr>Sorting - Analysis</vt:lpstr>
      <vt:lpstr>Sorting, As a decision problem</vt:lpstr>
      <vt:lpstr>Sorting - Maintain Mappings</vt:lpstr>
      <vt:lpstr>Sorting - Pseudocode</vt:lpstr>
      <vt:lpstr>Towns - Description</vt:lpstr>
      <vt:lpstr>Towns - Analysis</vt:lpstr>
      <vt:lpstr>Towns - Observation about Part 2</vt:lpstr>
      <vt:lpstr>Towns - Q≤5N - Part 1</vt:lpstr>
      <vt:lpstr>Towns - Q≤5N - Part 2</vt:lpstr>
      <vt:lpstr>Towns - "Gangs on Cowstantinople"</vt:lpstr>
      <vt:lpstr>Towns - Observation about Part 2</vt:lpstr>
      <vt:lpstr>Towns - Q≤5N - Part 2</vt:lpstr>
      <vt:lpstr>Towns - Optimize Part 1 to 2N</vt:lpstr>
      <vt:lpstr>Towns - Optimize Part 1 to 2N</vt:lpstr>
      <vt:lpstr>Towns - Optimize Part 1 to 2N</vt:lpstr>
      <vt:lpstr>Towns - Optimize Part 2 to 1.5N</vt:lpstr>
      <vt:lpstr>Towns - Optimize Part 2 to 1.5N</vt:lpstr>
      <vt:lpstr>&gt;&gt; sleep()</vt:lpstr>
      <vt:lpstr>&gt;&gt; part2 = $Lecture[1] =&gt; 无损压缩初探 &gt;&gt; part2.getDetail =&gt; 从熵到数据压缩——《信息论基础》(C&amp;T)导读 &gt;&gt; $Lecturer.do(part2)</vt:lpstr>
      <vt:lpstr>熵</vt:lpstr>
      <vt:lpstr>熵的意义</vt:lpstr>
      <vt:lpstr>为何如此定义熵？</vt:lpstr>
      <vt:lpstr>衍生概念</vt:lpstr>
      <vt:lpstr>衍生概念的具体定义</vt:lpstr>
      <vt:lpstr>一些基本运算</vt:lpstr>
      <vt:lpstr>链式法则</vt:lpstr>
      <vt:lpstr>渐进均分性</vt:lpstr>
      <vt:lpstr>感性认识一下</vt:lpstr>
      <vt:lpstr>理性认识一下</vt:lpstr>
      <vt:lpstr>典型和非典型</vt:lpstr>
      <vt:lpstr>渐进均分性，在不甚极限的场合</vt:lpstr>
      <vt:lpstr>AEP的一个和数据压缩相关的推论</vt:lpstr>
      <vt:lpstr>AEP的一个和数据压缩相关的推论</vt:lpstr>
      <vt:lpstr>小结</vt:lpstr>
      <vt:lpstr>极限？</vt:lpstr>
      <vt:lpstr>极限？</vt:lpstr>
      <vt:lpstr>随机过程、马尔可夫链</vt:lpstr>
      <vt:lpstr>各态历经性、平稳分布、平稳过程</vt:lpstr>
      <vt:lpstr>熵率、AEP的扩展</vt:lpstr>
      <vt:lpstr>熵率、AEP的扩展</vt:lpstr>
      <vt:lpstr>小结</vt:lpstr>
      <vt:lpstr>编码</vt:lpstr>
      <vt:lpstr>编码的性质</vt:lpstr>
      <vt:lpstr>Kraft不等式</vt:lpstr>
      <vt:lpstr>最优码长的下界</vt:lpstr>
      <vt:lpstr>最优码长的上界</vt:lpstr>
      <vt:lpstr>Huffman编码——最优的即时码</vt:lpstr>
      <vt:lpstr>最优码长的上界</vt:lpstr>
      <vt:lpstr>最优码长的上界</vt:lpstr>
      <vt:lpstr>Huffman编码——最优的即时码</vt:lpstr>
      <vt:lpstr>Huffman编码——最优的即时码</vt:lpstr>
      <vt:lpstr>针对特定文段的优化</vt:lpstr>
      <vt:lpstr>k阶逼近</vt:lpstr>
      <vt:lpstr>2阶逼近实验说明</vt:lpstr>
      <vt:lpstr>实验数据</vt:lpstr>
      <vt:lpstr>数据分析</vt:lpstr>
      <vt:lpstr>单词模型</vt:lpstr>
      <vt:lpstr>PowerPoint 演示文稿</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94</cp:revision>
  <dcterms:created xsi:type="dcterms:W3CDTF">2016-01-16T09:42:00Z</dcterms:created>
  <dcterms:modified xsi:type="dcterms:W3CDTF">2016-01-18T10:20:07Z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