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30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8" r:id="rId20"/>
    <p:sldId id="306" r:id="rId21"/>
    <p:sldId id="300" r:id="rId22"/>
    <p:sldId id="272" r:id="rId23"/>
    <p:sldId id="273" r:id="rId24"/>
    <p:sldId id="307" r:id="rId25"/>
    <p:sldId id="274" r:id="rId26"/>
    <p:sldId id="276" r:id="rId27"/>
    <p:sldId id="277" r:id="rId28"/>
    <p:sldId id="298" r:id="rId29"/>
    <p:sldId id="299" r:id="rId30"/>
    <p:sldId id="279" r:id="rId31"/>
    <p:sldId id="280" r:id="rId32"/>
    <p:sldId id="281" r:id="rId33"/>
    <p:sldId id="297" r:id="rId34"/>
    <p:sldId id="296" r:id="rId35"/>
    <p:sldId id="282" r:id="rId36"/>
    <p:sldId id="283" r:id="rId37"/>
    <p:sldId id="284" r:id="rId38"/>
    <p:sldId id="304" r:id="rId39"/>
    <p:sldId id="308" r:id="rId40"/>
    <p:sldId id="301" r:id="rId41"/>
    <p:sldId id="302" r:id="rId42"/>
    <p:sldId id="303" r:id="rId43"/>
    <p:sldId id="285" r:id="rId44"/>
    <p:sldId id="295" r:id="rId45"/>
    <p:sldId id="286" r:id="rId46"/>
    <p:sldId id="293" r:id="rId47"/>
    <p:sldId id="294" r:id="rId48"/>
    <p:sldId id="292" r:id="rId49"/>
    <p:sldId id="289" r:id="rId50"/>
    <p:sldId id="290" r:id="rId51"/>
    <p:sldId id="291" r:id="rId52"/>
    <p:sldId id="287" r:id="rId53"/>
    <p:sldId id="28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cpcarchive.ecs.baylor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2016</a:t>
            </a:r>
            <a:r>
              <a:rPr lang="zh-CN" altLang="en-US" sz="3600" b="1" dirty="0" smtClean="0"/>
              <a:t>全国青少年信息学奥林匹克 </a:t>
            </a:r>
            <a:r>
              <a:rPr lang="en-US" altLang="zh-CN" sz="3600" b="1" dirty="0" smtClean="0"/>
              <a:t>(NOI)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b="1" dirty="0" smtClean="0"/>
              <a:t>冬令营</a:t>
            </a:r>
            <a:r>
              <a:rPr lang="zh-CN" altLang="en-US" sz="2800" b="1" dirty="0"/>
              <a:t>资料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b="1" dirty="0" smtClean="0"/>
              <a:t>题目推荐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560" y="4484712"/>
            <a:ext cx="6400800" cy="17526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刘汝佳</a:t>
            </a:r>
          </a:p>
        </p:txBody>
      </p:sp>
    </p:spTree>
    <p:extLst>
      <p:ext uri="{BB962C8B-B14F-4D97-AF65-F5344CB8AC3E}">
        <p14:creationId xmlns:p14="http://schemas.microsoft.com/office/powerpoint/2010/main" val="232967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LA7310 Angry Birds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愤怒的小鸟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中，有一个武器先沿着抛物线飞，然后分裂成三个，如下图：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/>
              <a:t>三个目标点的坐标（两两距离不小于</a:t>
            </a:r>
            <a:r>
              <a:rPr lang="en-US" altLang="zh-CN" dirty="0"/>
              <a:t>5</a:t>
            </a:r>
            <a:r>
              <a:rPr lang="zh-CN" altLang="en-US" dirty="0"/>
              <a:t>），要求初速度尽量小，输出初始</a:t>
            </a:r>
            <a:r>
              <a:rPr lang="zh-CN" altLang="en-US" dirty="0" smtClean="0"/>
              <a:t>角度。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97" y="2549688"/>
            <a:ext cx="3931511" cy="26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69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zh-CN" altLang="en-US" dirty="0" smtClean="0"/>
              <a:t>严格来说，分裂后三个武器都沿直线飞行（不再受重力影响），相邻直线夹角是</a:t>
            </a:r>
            <a:r>
              <a:rPr lang="en-US" altLang="zh-CN" dirty="0" smtClean="0"/>
              <a:t>25</a:t>
            </a:r>
            <a:r>
              <a:rPr lang="zh-CN" altLang="en-US" dirty="0" smtClean="0"/>
              <a:t>度，且中间那条直线就是分裂瞬间武器的飞行方向。</a:t>
            </a:r>
            <a:r>
              <a:rPr lang="zh-CN" altLang="en-US" b="1" dirty="0" smtClean="0">
                <a:solidFill>
                  <a:srgbClr val="FF0000"/>
                </a:solidFill>
              </a:rPr>
              <a:t>不能在分裂前击中目标。</a:t>
            </a:r>
            <a:r>
              <a:rPr lang="zh-CN" altLang="en-US" dirty="0" smtClean="0"/>
              <a:t>输入保证有解。</a:t>
            </a:r>
            <a:endParaRPr lang="en-US" altLang="zh-CN" dirty="0" smtClean="0"/>
          </a:p>
          <a:p>
            <a:r>
              <a:rPr lang="zh-CN" altLang="en-US" dirty="0" smtClean="0"/>
              <a:t>初始角度必须是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度</a:t>
            </a:r>
            <a:r>
              <a:rPr lang="en-US" altLang="zh-CN" dirty="0" smtClean="0"/>
              <a:t>~80</a:t>
            </a:r>
            <a:r>
              <a:rPr lang="zh-CN" altLang="en-US" dirty="0" smtClean="0"/>
              <a:t>度，初速度必须是</a:t>
            </a:r>
            <a:r>
              <a:rPr lang="en-US" altLang="zh-CN" dirty="0" smtClean="0"/>
              <a:t>50~5000</a:t>
            </a:r>
            <a:r>
              <a:rPr lang="zh-CN" altLang="en-US" dirty="0" smtClean="0"/>
              <a:t>，否则视为非法解。</a:t>
            </a:r>
            <a:r>
              <a:rPr lang="en-US" altLang="zh-CN" dirty="0"/>
              <a:t>g</a:t>
            </a:r>
            <a:r>
              <a:rPr lang="en-US" altLang="zh-CN" dirty="0" smtClean="0"/>
              <a:t>=9.8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752528" cy="255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23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LA7227 Equilibrium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/>
              <a:t>根</a:t>
            </a:r>
            <a:r>
              <a:rPr lang="zh-CN" altLang="en-US" dirty="0" smtClean="0"/>
              <a:t>弹簧，连接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个固定点和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个小球。输入每个弹簧的弹性系数和每个固定点的位置，求平衡状态（即所有</a:t>
            </a:r>
            <a:r>
              <a:rPr lang="zh-CN" altLang="en-US" dirty="0"/>
              <a:t>小球</a:t>
            </a:r>
            <a:r>
              <a:rPr lang="zh-CN" altLang="en-US" dirty="0" smtClean="0"/>
              <a:t>受到的合力为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）下所有</a:t>
            </a:r>
            <a:r>
              <a:rPr lang="zh-CN" altLang="en-US" dirty="0"/>
              <a:t>小球</a:t>
            </a:r>
            <a:r>
              <a:rPr lang="zh-CN" altLang="en-US" dirty="0" smtClean="0"/>
              <a:t>的位置。</a:t>
            </a:r>
            <a:endParaRPr lang="en-US" altLang="zh-CN" dirty="0" smtClean="0"/>
          </a:p>
          <a:p>
            <a:r>
              <a:rPr lang="zh-CN" altLang="en-US" dirty="0" smtClean="0"/>
              <a:t>严格定义和其他限制见原题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2841543" cy="248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2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LA6503 Golf 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n&lt;=30,000</a:t>
            </a:r>
            <a:r>
              <a:rPr lang="zh-CN" altLang="en-US" dirty="0" smtClean="0"/>
              <a:t>个点，选出其中四个，使得这四个点的凸包面积最大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1645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LA7473 Hypercube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octocube</a:t>
            </a:r>
            <a:r>
              <a:rPr lang="en-US" altLang="zh-CN" dirty="0" smtClean="0"/>
              <a:t>(8</a:t>
            </a:r>
            <a:r>
              <a:rPr lang="zh-CN" altLang="en-US" dirty="0" smtClean="0"/>
              <a:t>个树状连接的单位立方体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，是否可以折成一个四维超立方体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tesseract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8860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25717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2533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70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 smtClean="0"/>
              <a:t>确实很抽象，但是对锻炼思维很有好处。</a:t>
            </a:r>
            <a:r>
              <a:rPr lang="zh-CN" altLang="en-US" dirty="0"/>
              <a:t>可以用三维</a:t>
            </a:r>
            <a:r>
              <a:rPr lang="zh-CN" altLang="en-US" dirty="0" smtClean="0"/>
              <a:t>几何，也可以直接用四维几何计算（更简单），代码并不长。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于</a:t>
            </a:r>
            <a:r>
              <a:rPr lang="zh-CN" altLang="en-US" dirty="0" smtClean="0"/>
              <a:t>不能</a:t>
            </a:r>
            <a:r>
              <a:rPr lang="zh-CN" altLang="en-US" dirty="0"/>
              <a:t>理解</a:t>
            </a:r>
            <a:r>
              <a:rPr lang="zh-CN" altLang="en-US" dirty="0" smtClean="0"/>
              <a:t>四维空间的同学可以看看</a:t>
            </a:r>
            <a:r>
              <a:rPr lang="en-US" altLang="zh-CN" dirty="0" smtClean="0"/>
              <a:t>《One, two, three, ..., infinity》</a:t>
            </a:r>
            <a:r>
              <a:rPr lang="zh-CN" altLang="en-US" dirty="0" smtClean="0"/>
              <a:t>（中译本：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从一到无穷大），蛮有意思的</a:t>
            </a:r>
            <a:endParaRPr lang="en-US" altLang="zh-CN" dirty="0" smtClean="0"/>
          </a:p>
          <a:p>
            <a:r>
              <a:rPr lang="en-US" altLang="zh-CN" dirty="0" smtClean="0"/>
              <a:t>BTW: </a:t>
            </a:r>
            <a:r>
              <a:rPr lang="zh-CN" altLang="en-US" dirty="0" smtClean="0"/>
              <a:t>看过电影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星际穿越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的同学应该对“</a:t>
            </a:r>
            <a:r>
              <a:rPr lang="en-US" altLang="zh-CN" dirty="0" err="1" smtClean="0"/>
              <a:t>tesseract</a:t>
            </a:r>
            <a:r>
              <a:rPr lang="zh-CN" altLang="en-US" dirty="0" smtClean="0"/>
              <a:t>”这个词不陌生吧</a:t>
            </a:r>
            <a:r>
              <a:rPr lang="en-US" altLang="zh-CN" dirty="0" smtClean="0">
                <a:sym typeface="Wingdings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15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LA7510 Convex Polyhedron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个点的凸多面体，找一个平面，使得这个多面体在该平面上的投影面积最大。</a:t>
            </a:r>
            <a:endParaRPr lang="en-US" altLang="zh-CN" dirty="0" smtClean="0"/>
          </a:p>
          <a:p>
            <a:r>
              <a:rPr lang="zh-CN" altLang="en-US" dirty="0" smtClean="0"/>
              <a:t>题</a:t>
            </a:r>
            <a:r>
              <a:rPr lang="zh-CN" altLang="en-US" dirty="0"/>
              <a:t>外话：我能说这题我在</a:t>
            </a:r>
            <a:r>
              <a:rPr lang="en-US" altLang="zh-CN" dirty="0"/>
              <a:t>10</a:t>
            </a:r>
            <a:r>
              <a:rPr lang="zh-CN" altLang="en-US" dirty="0"/>
              <a:t>年前就准备出在比赛里，后来给忘了么</a:t>
            </a:r>
            <a:r>
              <a:rPr lang="en-US" altLang="zh-CN" dirty="0"/>
              <a:t>…</a:t>
            </a:r>
            <a:r>
              <a:rPr lang="zh-CN" altLang="en-US" dirty="0"/>
              <a:t>嘿嘿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79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提示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“对阴影有贡献”的面集</a:t>
            </a:r>
            <a:endParaRPr lang="en-US" altLang="zh-CN" dirty="0"/>
          </a:p>
          <a:p>
            <a:pPr lvl="1"/>
            <a:r>
              <a:rPr lang="zh-CN" altLang="en-US" dirty="0" smtClean="0"/>
              <a:t>熟练掌握“点积”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类比二维情形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3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LA6846 Location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你有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P</a:t>
            </a:r>
            <a:r>
              <a:rPr lang="zh-CN" altLang="en-US" dirty="0" smtClean="0"/>
              <a:t>个单位的货物空运到三个仓库。三个仓库的容量分别为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，一开始都是空的，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&lt;=</a:t>
            </a:r>
            <a:r>
              <a:rPr lang="en-US" altLang="zh-CN" dirty="0"/>
              <a:t>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。有三辆卡车分别来往于三个仓库和飞机降落点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，每辆卡车的容量为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，即往返一次只能运送一个单位货物。所有卡车都从</a:t>
            </a:r>
            <a:r>
              <a:rPr lang="en-US" altLang="zh-CN" dirty="0" smtClean="0"/>
              <a:t>L</a:t>
            </a:r>
            <a:r>
              <a:rPr lang="zh-CN" altLang="en-US" dirty="0" smtClean="0"/>
              <a:t>出发，最后必须回到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输入三个仓库的位置（保证不共线），你的任务是为你的飞机找一个最佳降落地点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，使得所有卡车的总路程最小。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31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近似算法很难通过，谁过了告诉我一声</a:t>
            </a:r>
            <a:r>
              <a:rPr lang="en-US" altLang="zh-CN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zh-CN" altLang="en-US" dirty="0" smtClean="0"/>
              <a:t>命题者的提示：</a:t>
            </a:r>
            <a:r>
              <a:rPr lang="en-US" altLang="zh-CN" dirty="0"/>
              <a:t>this problem uses the idea of </a:t>
            </a:r>
            <a:r>
              <a:rPr lang="en-US" altLang="zh-CN" dirty="0" smtClean="0"/>
              <a:t>Steiner </a:t>
            </a:r>
            <a:r>
              <a:rPr lang="en-US" altLang="zh-CN" dirty="0"/>
              <a:t>tree and law of force stability </a:t>
            </a:r>
            <a:r>
              <a:rPr lang="en-US" altLang="zh-CN" dirty="0" err="1" smtClean="0"/>
              <a:t>Lami's</a:t>
            </a:r>
            <a:r>
              <a:rPr lang="en-US" altLang="zh-CN" dirty="0" smtClean="0"/>
              <a:t> </a:t>
            </a:r>
            <a:r>
              <a:rPr lang="en-US" altLang="zh-CN" dirty="0"/>
              <a:t>theorem </a:t>
            </a:r>
            <a:r>
              <a:rPr lang="en-US" altLang="zh-CN" dirty="0" smtClean="0"/>
              <a:t>combined.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3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因为工作忙，来不了现场，所以做几张简单的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，希望对大家有用 </a:t>
            </a:r>
            <a:r>
              <a:rPr lang="en-US" altLang="zh-CN" dirty="0" smtClean="0">
                <a:sym typeface="Wingdings" pitchFamily="2" charset="2"/>
              </a:rPr>
              <a:t></a:t>
            </a:r>
          </a:p>
          <a:p>
            <a:r>
              <a:rPr lang="zh-CN" altLang="en-US" dirty="0" smtClean="0">
                <a:sym typeface="Wingdings" pitchFamily="2" charset="2"/>
              </a:rPr>
              <a:t>所有题目都是</a:t>
            </a:r>
            <a:r>
              <a:rPr lang="en-US" altLang="zh-CN" dirty="0" smtClean="0">
                <a:sym typeface="Wingdings" pitchFamily="2" charset="2"/>
              </a:rPr>
              <a:t>ACM/ICPC</a:t>
            </a:r>
            <a:r>
              <a:rPr lang="zh-CN" altLang="en-US" dirty="0" smtClean="0">
                <a:sym typeface="Wingdings" pitchFamily="2" charset="2"/>
              </a:rPr>
              <a:t>区域赛题目，都可以在</a:t>
            </a:r>
            <a:r>
              <a:rPr lang="en-US" altLang="zh-CN" dirty="0" smtClean="0">
                <a:sym typeface="Wingdings" pitchFamily="2" charset="2"/>
              </a:rPr>
              <a:t>ACM/ICPC Live Archive(LA)</a:t>
            </a:r>
            <a:r>
              <a:rPr lang="zh-CN" altLang="en-US" dirty="0" smtClean="0">
                <a:sym typeface="Wingdings" pitchFamily="2" charset="2"/>
              </a:rPr>
              <a:t>提交：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  <a:hlinkClick r:id="rId2"/>
              </a:rPr>
              <a:t>https://icpcarchive.ecs.baylor.edu</a:t>
            </a:r>
            <a:r>
              <a:rPr lang="en-US" altLang="zh-CN" dirty="0" smtClean="0">
                <a:sym typeface="Wingdings" pitchFamily="2" charset="2"/>
                <a:hlinkClick r:id="rId2"/>
              </a:rPr>
              <a:t>/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以下大多数题目的数据我都有，如果你写完程序却始终</a:t>
            </a:r>
            <a:r>
              <a:rPr lang="en-US" altLang="zh-CN" dirty="0" smtClean="0">
                <a:sym typeface="Wingdings" pitchFamily="2" charset="2"/>
              </a:rPr>
              <a:t>AC</a:t>
            </a:r>
            <a:r>
              <a:rPr lang="zh-CN" altLang="en-US" dirty="0" smtClean="0">
                <a:sym typeface="Wingdings" pitchFamily="2" charset="2"/>
              </a:rPr>
              <a:t>不了，可以给我写信：</a:t>
            </a:r>
            <a:r>
              <a:rPr lang="en-US" altLang="zh-CN" dirty="0" err="1" smtClean="0">
                <a:sym typeface="Wingdings" pitchFamily="2" charset="2"/>
              </a:rPr>
              <a:t>rujia.liu</a:t>
            </a:r>
            <a:r>
              <a:rPr lang="en-US" altLang="zh-CN" dirty="0" smtClean="0">
                <a:sym typeface="Wingdings" pitchFamily="2" charset="2"/>
              </a:rPr>
              <a:t> at qq.com (</a:t>
            </a:r>
            <a:r>
              <a:rPr lang="zh-CN" altLang="en-US" dirty="0" smtClean="0">
                <a:sym typeface="Wingdings" pitchFamily="2" charset="2"/>
              </a:rPr>
              <a:t>不过可能周末才能回复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41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构造类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795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LA6973 Excavator </a:t>
            </a:r>
            <a:r>
              <a:rPr lang="en-US" altLang="zh-CN" dirty="0"/>
              <a:t>Contest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输入一个整数</a:t>
            </a:r>
            <a:r>
              <a:rPr lang="en-US" altLang="zh-CN" dirty="0" smtClean="0"/>
              <a:t>n(n&lt;=512)</a:t>
            </a:r>
            <a:r>
              <a:rPr lang="zh-CN" altLang="en-US" dirty="0" smtClean="0"/>
              <a:t>，输出一个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网格中的哈密顿道路（起点和终点任意），使得至少转弯</a:t>
            </a:r>
            <a:r>
              <a:rPr lang="en-US" altLang="zh-CN" dirty="0" smtClean="0"/>
              <a:t>n(n-1)-1</a:t>
            </a:r>
            <a:r>
              <a:rPr lang="zh-CN" altLang="en-US" dirty="0" smtClean="0"/>
              <a:t>次。只能左转或者右转。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=3,4</a:t>
            </a:r>
            <a:r>
              <a:rPr lang="zh-CN" altLang="en-US" dirty="0" smtClean="0"/>
              <a:t>的可行解举例：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92902"/>
            <a:ext cx="5544616" cy="2948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06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LA7140 Seat Arrangement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n*n*n</a:t>
            </a:r>
            <a:r>
              <a:rPr lang="zh-CN" altLang="en-US" dirty="0" smtClean="0"/>
              <a:t>网格，某些格子里有一张桌子</a:t>
            </a:r>
            <a:endParaRPr lang="en-US" altLang="zh-CN" dirty="0" smtClean="0"/>
          </a:p>
          <a:p>
            <a:r>
              <a:rPr lang="zh-CN" altLang="en-US" dirty="0" smtClean="0"/>
              <a:t>每一步可以把一张桌子移动到相邻格子，目标是让所有桌子联通。在移动过程中可以让多张桌子在同一个格子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&lt;=50</a:t>
            </a:r>
            <a:r>
              <a:rPr lang="zh-CN" altLang="en-US" dirty="0" smtClean="0"/>
              <a:t>，总步数不超过</a:t>
            </a:r>
            <a:r>
              <a:rPr lang="en-US" altLang="zh-CN" dirty="0" smtClean="0"/>
              <a:t>200,000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强烈推荐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0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LA5849 Traveling </a:t>
            </a:r>
            <a:r>
              <a:rPr lang="en-US" altLang="zh-CN" dirty="0"/>
              <a:t>Spiders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翻译见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算法竞赛入门经典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（第二版）</a:t>
            </a:r>
            <a:r>
              <a:rPr lang="en-US" altLang="zh-CN" dirty="0" smtClean="0"/>
              <a:t>p454</a:t>
            </a:r>
          </a:p>
          <a:p>
            <a:r>
              <a:rPr lang="zh-CN" altLang="en-US" dirty="0" smtClean="0"/>
              <a:t>简单的说，就是求魔方表面的哈密顿路径（起点和终点给定）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66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算法类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795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LA6504 International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翻译见</a:t>
            </a:r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（第二版）</a:t>
            </a:r>
            <a:r>
              <a:rPr lang="en-US" altLang="zh-CN" dirty="0" smtClean="0"/>
              <a:t>p450</a:t>
            </a:r>
            <a:endParaRPr lang="en-US" altLang="zh-CN" dirty="0"/>
          </a:p>
          <a:p>
            <a:r>
              <a:rPr lang="zh-CN" altLang="en-US" dirty="0" smtClean="0"/>
              <a:t>提示：同学们可能做过一些和这题“长得比较像”的题目，但方法可能完全不一样哦，不要陷入惯性思维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81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LA7005 Constrained </a:t>
            </a:r>
            <a:r>
              <a:rPr lang="en-US" altLang="zh-CN" dirty="0"/>
              <a:t>maximum </a:t>
            </a:r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</a:t>
            </a:r>
            <a:r>
              <a:rPr lang="zh-CN" altLang="en-US" dirty="0"/>
              <a:t>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列网格中找一个平均值最大的连续子矩阵。子矩阵至少要包含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个数。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&lt;=600, n&lt;=10,000</a:t>
            </a:r>
            <a:r>
              <a:rPr lang="zh-CN" altLang="en-US" dirty="0" smtClean="0"/>
              <a:t>。每个数都是不超过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的非负整数</a:t>
            </a:r>
            <a:r>
              <a:rPr lang="en-US" altLang="zh-CN" dirty="0" smtClean="0"/>
              <a:t>. K&lt;=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6</a:t>
            </a:r>
            <a:endParaRPr lang="zh-CN" altLang="en-US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3024336" cy="216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9852" y="4509120"/>
            <a:ext cx="1800200" cy="1368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6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LA7010 World Book 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本书。每个人有一个权值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(1&lt;=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&lt;=10)</a:t>
            </a:r>
            <a:r>
              <a:rPr lang="zh-CN" altLang="en-US" dirty="0" smtClean="0"/>
              <a:t>，且所有人最多有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种不同的权值。每个人有一个偏好列表，比如（括号表示并列）：</a:t>
            </a:r>
            <a:endParaRPr lang="en-US" altLang="zh-CN" dirty="0" smtClean="0"/>
          </a:p>
          <a:p>
            <a:pPr lvl="1"/>
            <a:r>
              <a:rPr lang="pt-BR" altLang="zh-CN" dirty="0"/>
              <a:t>A (1 2), 5, 3</a:t>
            </a:r>
          </a:p>
          <a:p>
            <a:pPr lvl="1"/>
            <a:r>
              <a:rPr lang="pt-BR" altLang="zh-CN" dirty="0"/>
              <a:t>B (2 5 3), 1</a:t>
            </a:r>
          </a:p>
          <a:p>
            <a:pPr lvl="1"/>
            <a:r>
              <a:rPr lang="pt-BR" altLang="zh-CN" dirty="0"/>
              <a:t>C 2, 3, 4</a:t>
            </a:r>
          </a:p>
          <a:p>
            <a:pPr lvl="1"/>
            <a:r>
              <a:rPr lang="pt-BR" altLang="zh-CN" dirty="0"/>
              <a:t>D 1, 2</a:t>
            </a:r>
          </a:p>
          <a:p>
            <a:r>
              <a:rPr lang="zh-CN" altLang="en-US" dirty="0" smtClean="0"/>
              <a:t>每人最多借一本书，每本书最多借给一个人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8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考虑任意两种借书方案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。对于某个人来说，他认为</a:t>
            </a:r>
            <a:r>
              <a:rPr lang="en-US" altLang="zh-CN" dirty="0" smtClean="0"/>
              <a:t>S1</a:t>
            </a:r>
            <a:r>
              <a:rPr lang="zh-CN" altLang="en-US" dirty="0"/>
              <a:t>比</a:t>
            </a:r>
            <a:r>
              <a:rPr lang="en-US" altLang="zh-CN" dirty="0" smtClean="0"/>
              <a:t>S2</a:t>
            </a:r>
            <a:r>
              <a:rPr lang="zh-CN" altLang="en-US" dirty="0" smtClean="0"/>
              <a:t>好的条件是：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</a:t>
            </a:r>
            <a:r>
              <a:rPr lang="zh-CN" altLang="en-US" dirty="0" smtClean="0"/>
              <a:t>中他借到书了但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中他没借到，或者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</a:t>
            </a:r>
            <a:r>
              <a:rPr lang="zh-CN" altLang="en-US" dirty="0" smtClean="0"/>
              <a:t>中他借到的书比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中他借到的更好</a:t>
            </a:r>
            <a:endParaRPr lang="en-US" altLang="zh-CN" dirty="0" smtClean="0"/>
          </a:p>
          <a:p>
            <a:r>
              <a:rPr lang="zh-CN" altLang="en-US" dirty="0" smtClean="0"/>
              <a:t>比如如下两个方案：</a:t>
            </a:r>
            <a:endParaRPr lang="en-US" altLang="zh-CN" dirty="0" smtClean="0"/>
          </a:p>
          <a:p>
            <a:pPr lvl="1"/>
            <a:r>
              <a:rPr lang="en-US" altLang="zh-CN" dirty="0"/>
              <a:t>S1: (A,1), (B,3), (</a:t>
            </a:r>
            <a:r>
              <a:rPr lang="en-US" altLang="zh-CN" dirty="0" smtClean="0"/>
              <a:t>C,2)</a:t>
            </a:r>
          </a:p>
          <a:p>
            <a:pPr lvl="1"/>
            <a:r>
              <a:rPr lang="en-US" altLang="zh-CN" dirty="0" smtClean="0"/>
              <a:t>S2</a:t>
            </a:r>
            <a:r>
              <a:rPr lang="en-US" altLang="zh-CN" dirty="0"/>
              <a:t>: (A,3), (B,5), (C,2), (D,1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更喜欢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更喜欢</a:t>
            </a:r>
            <a:r>
              <a:rPr lang="en-US" altLang="zh-CN" dirty="0" smtClean="0"/>
              <a:t>S2, 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认为两个方案没区别。假设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的权值分别是</a:t>
            </a:r>
            <a:r>
              <a:rPr lang="en-US" altLang="zh-CN" dirty="0" smtClean="0"/>
              <a:t>5,5,2,2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的得分（即认为它更好的人的权和）为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得分为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，因此总的来说</a:t>
            </a:r>
            <a:r>
              <a:rPr lang="en-US" altLang="zh-CN" dirty="0" smtClean="0"/>
              <a:t>S1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S2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6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问：是否存在一个方案，使得没有方案比它更好。如果有，要求该方案涉及到的人数尽量大。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&lt;=500, n&lt;=1000</a:t>
            </a:r>
            <a:endParaRPr lang="en-US" altLang="zh-CN" dirty="0"/>
          </a:p>
          <a:p>
            <a:r>
              <a:rPr lang="zh-CN" altLang="en-US" dirty="0" smtClean="0"/>
              <a:t>提示：可以先解决一个和本题相似但简单一些的题目</a:t>
            </a:r>
            <a:r>
              <a:rPr lang="en-US" altLang="zh-CN" dirty="0" smtClean="0"/>
              <a:t>LA6304 </a:t>
            </a:r>
            <a:r>
              <a:rPr lang="en-US" altLang="zh-CN" dirty="0"/>
              <a:t>- Career Planning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几何</a:t>
            </a:r>
            <a:r>
              <a:rPr lang="en-US" altLang="zh-CN" dirty="0"/>
              <a:t>/</a:t>
            </a:r>
            <a:r>
              <a:rPr lang="zh-CN" altLang="en-US" dirty="0"/>
              <a:t>物理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7229 </a:t>
            </a:r>
            <a:r>
              <a:rPr lang="en-US" altLang="zh-CN" b="1" dirty="0">
                <a:solidFill>
                  <a:srgbClr val="FF0000"/>
                </a:solidFill>
              </a:rPr>
              <a:t>- Kernel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7310 - Angry </a:t>
            </a:r>
            <a:r>
              <a:rPr lang="en-US" altLang="zh-CN" b="1" dirty="0" smtClean="0">
                <a:solidFill>
                  <a:srgbClr val="FF0000"/>
                </a:solidFill>
              </a:rPr>
              <a:t>Birds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7227 </a:t>
            </a:r>
            <a:r>
              <a:rPr lang="en-US" altLang="zh-CN" b="1" dirty="0">
                <a:solidFill>
                  <a:srgbClr val="FF0000"/>
                </a:solidFill>
              </a:rPr>
              <a:t>- Equilibrium State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6503 - Golf Field</a:t>
            </a:r>
          </a:p>
          <a:p>
            <a:r>
              <a:rPr lang="en-US" altLang="zh-CN" dirty="0" smtClean="0"/>
              <a:t>7473 – Hypercube</a:t>
            </a:r>
          </a:p>
          <a:p>
            <a:r>
              <a:rPr lang="en-US" altLang="zh-CN" dirty="0" smtClean="0"/>
              <a:t>7510 </a:t>
            </a:r>
            <a:r>
              <a:rPr lang="en-US" altLang="zh-CN" dirty="0"/>
              <a:t>- Convex </a:t>
            </a:r>
            <a:r>
              <a:rPr lang="en-US" altLang="zh-CN" dirty="0" smtClean="0"/>
              <a:t>Polyhedron</a:t>
            </a:r>
          </a:p>
          <a:p>
            <a:r>
              <a:rPr lang="en-US" altLang="zh-CN" dirty="0" smtClean="0"/>
              <a:t>6846 – Location</a:t>
            </a:r>
          </a:p>
        </p:txBody>
      </p:sp>
    </p:spTree>
    <p:extLst>
      <p:ext uri="{BB962C8B-B14F-4D97-AF65-F5344CB8AC3E}">
        <p14:creationId xmlns:p14="http://schemas.microsoft.com/office/powerpoint/2010/main" val="123043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LA7335 Looping </a:t>
            </a:r>
            <a:r>
              <a:rPr lang="en-US" altLang="zh-CN" dirty="0"/>
              <a:t>Labyrinth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输入一个周期重复迷宫和一个点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，判断这个点是否可以到达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点。每次可以往上下左右走一格。重复周期为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&lt;=100)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q&lt;=200,000</a:t>
            </a:r>
            <a:r>
              <a:rPr lang="zh-CN" altLang="en-US" dirty="0" smtClean="0"/>
              <a:t>个询问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59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6192688" cy="444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404664"/>
            <a:ext cx="20585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6 9</a:t>
            </a:r>
          </a:p>
          <a:p>
            <a:r>
              <a:rPr lang="en-US" altLang="zh-CN" sz="2400" dirty="0"/>
              <a:t>..#####..</a:t>
            </a:r>
          </a:p>
          <a:p>
            <a:r>
              <a:rPr lang="en-US" altLang="zh-CN" sz="2400" dirty="0"/>
              <a:t>..#...#..</a:t>
            </a:r>
          </a:p>
          <a:p>
            <a:r>
              <a:rPr lang="en-US" altLang="zh-CN" sz="2400" dirty="0"/>
              <a:t>......#..</a:t>
            </a:r>
          </a:p>
          <a:p>
            <a:r>
              <a:rPr lang="en-US" altLang="zh-CN" sz="2400" dirty="0"/>
              <a:t>..#####..</a:t>
            </a:r>
          </a:p>
          <a:p>
            <a:r>
              <a:rPr lang="en-US" altLang="zh-CN" sz="2400" dirty="0"/>
              <a:t>..#......</a:t>
            </a:r>
          </a:p>
          <a:p>
            <a:r>
              <a:rPr lang="en-US" altLang="zh-CN" sz="2400" dirty="0"/>
              <a:t>..#...#..</a:t>
            </a: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1 4</a:t>
            </a:r>
          </a:p>
          <a:p>
            <a:r>
              <a:rPr lang="en-US" altLang="zh-CN" sz="2400" dirty="0"/>
              <a:t>5 4</a:t>
            </a:r>
          </a:p>
          <a:p>
            <a:r>
              <a:rPr lang="en-US" altLang="zh-CN" sz="2400" dirty="0"/>
              <a:t>1 -5</a:t>
            </a:r>
          </a:p>
          <a:p>
            <a:r>
              <a:rPr lang="en-US" altLang="zh-CN" sz="2400" dirty="0"/>
              <a:t>5 -5</a:t>
            </a:r>
          </a:p>
          <a:p>
            <a:r>
              <a:rPr lang="en-US" altLang="zh-CN" sz="2400" dirty="0"/>
              <a:t>-1000000000 </a:t>
            </a:r>
            <a:r>
              <a:rPr lang="en-US" altLang="zh-CN" sz="2400" dirty="0" smtClean="0"/>
              <a:t>0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3290208"/>
            <a:ext cx="594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</a:p>
          <a:p>
            <a:r>
              <a:rPr lang="en-US" altLang="zh-CN" sz="2400" dirty="0"/>
              <a:t>no</a:t>
            </a:r>
          </a:p>
          <a:p>
            <a:r>
              <a:rPr lang="en-US" altLang="zh-CN" sz="2400" dirty="0"/>
              <a:t>no</a:t>
            </a:r>
          </a:p>
          <a:p>
            <a:r>
              <a:rPr lang="en-US" altLang="zh-CN" sz="2400" dirty="0"/>
              <a:t>yes</a:t>
            </a:r>
          </a:p>
          <a:p>
            <a:r>
              <a:rPr lang="en-US" altLang="zh-CN" sz="2400" dirty="0" smtClean="0"/>
              <a:t>yes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3152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LA7464 Robots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型机器人，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Y</a:t>
            </a:r>
            <a:r>
              <a:rPr lang="zh-CN" altLang="en-US" dirty="0" smtClean="0"/>
              <a:t>型机器人，每个机器人手里都有一份数据，你的任务是用最短时间求出所有数据的和并发送到基地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每个机器人同时只能往一个目标（机器人或者基地）发送数据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基地或一个机器人同时只能接受一份数据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基地不能发送数据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机器人发送数据需要</a:t>
            </a:r>
            <a:r>
              <a:rPr lang="en-US" altLang="zh-CN" dirty="0" smtClean="0"/>
              <a:t>x</a:t>
            </a:r>
            <a:r>
              <a:rPr lang="zh-CN" altLang="en-US" dirty="0" smtClean="0"/>
              <a:t>单位时间，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机器人发送数据需要</a:t>
            </a:r>
            <a:r>
              <a:rPr lang="en-US" altLang="zh-CN" dirty="0" smtClean="0"/>
              <a:t>y</a:t>
            </a:r>
            <a:r>
              <a:rPr lang="zh-CN" altLang="en-US" dirty="0" smtClean="0"/>
              <a:t>单位时间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机器人和基地都能做加法，计算</a:t>
            </a:r>
            <a:r>
              <a:rPr lang="zh-CN" altLang="en-US" dirty="0"/>
              <a:t>不需要时间</a:t>
            </a:r>
            <a:endParaRPr lang="en-US" altLang="zh-CN" dirty="0" smtClean="0"/>
          </a:p>
          <a:p>
            <a:r>
              <a:rPr lang="en-US" altLang="zh-CN" dirty="0" smtClean="0"/>
              <a:t>1&lt;=x&lt;y&lt;=1200, 0&lt;=m&lt;1200, 0&lt;=n&lt;500</a:t>
            </a:r>
          </a:p>
        </p:txBody>
      </p:sp>
    </p:spTree>
    <p:extLst>
      <p:ext uri="{BB962C8B-B14F-4D97-AF65-F5344CB8AC3E}">
        <p14:creationId xmlns:p14="http://schemas.microsoft.com/office/powerpoint/2010/main" val="2327916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 smtClean="0"/>
              <a:t>x=1,y=10,m=1,n=2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Y</a:t>
            </a:r>
            <a:r>
              <a:rPr lang="en-US" altLang="zh-CN" dirty="0" smtClean="0"/>
              <a:t>1-&gt;Y2</a:t>
            </a:r>
            <a:r>
              <a:rPr lang="zh-CN" altLang="en-US" dirty="0" smtClean="0"/>
              <a:t>，同时</a:t>
            </a:r>
            <a:r>
              <a:rPr lang="en-US" altLang="zh-CN" dirty="0" smtClean="0"/>
              <a:t>X-&gt;B</a:t>
            </a:r>
            <a:r>
              <a:rPr lang="zh-CN" altLang="en-US" dirty="0" smtClean="0"/>
              <a:t>（基地）。注意前者需要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秒，后者只需要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秒（然后等待</a:t>
            </a:r>
            <a:r>
              <a:rPr lang="en-US" altLang="zh-CN" dirty="0" smtClean="0"/>
              <a:t>9</a:t>
            </a:r>
            <a:r>
              <a:rPr lang="zh-CN" altLang="en-US" dirty="0" smtClean="0"/>
              <a:t>秒后前者完成）。接下来</a:t>
            </a:r>
            <a:r>
              <a:rPr lang="en-US" altLang="zh-CN" dirty="0" smtClean="0"/>
              <a:t>Y2-&gt;B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可以计算总和，结束。总时间为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Y1-&gt;B, Y2-&gt;X1</a:t>
            </a:r>
            <a:r>
              <a:rPr lang="zh-CN" altLang="en-US" dirty="0" smtClean="0"/>
              <a:t>，二者都需要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秒，因此同时完成。接下来</a:t>
            </a:r>
            <a:r>
              <a:rPr lang="en-US" altLang="zh-CN" dirty="0" smtClean="0"/>
              <a:t>X1-&gt;B</a:t>
            </a:r>
            <a:r>
              <a:rPr lang="zh-CN" altLang="en-US" dirty="0" smtClean="0"/>
              <a:t>，只需要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就能计算出总和，总时间为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是最优解。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12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LA7465 Reward </a:t>
            </a:r>
            <a:r>
              <a:rPr lang="en-US" altLang="zh-CN" dirty="0"/>
              <a:t>the Troop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81" y="1412776"/>
            <a:ext cx="8229600" cy="4669979"/>
          </a:xfrm>
        </p:spPr>
        <p:txBody>
          <a:bodyPr/>
          <a:lstStyle/>
          <a:p>
            <a:r>
              <a:rPr lang="zh-CN" altLang="en-US" dirty="0" smtClean="0"/>
              <a:t>输入两个整数</a:t>
            </a:r>
            <a:r>
              <a:rPr lang="en-US" altLang="zh-CN" dirty="0" smtClean="0"/>
              <a:t>m, n</a:t>
            </a:r>
            <a:r>
              <a:rPr lang="zh-CN" altLang="en-US" dirty="0" smtClean="0"/>
              <a:t>，要求给</a:t>
            </a:r>
            <a:r>
              <a:rPr lang="en-US" altLang="zh-CN" dirty="0" smtClean="0"/>
              <a:t>m</a:t>
            </a:r>
            <a:r>
              <a:rPr lang="zh-CN" altLang="en-US" dirty="0" smtClean="0"/>
              <a:t>层完全</a:t>
            </a:r>
            <a:r>
              <a:rPr lang="en-US" altLang="zh-CN" dirty="0" smtClean="0"/>
              <a:t>n</a:t>
            </a:r>
            <a:r>
              <a:rPr lang="zh-CN" altLang="en-US" dirty="0" smtClean="0"/>
              <a:t>叉树的每个结点编号（必须是正整数），使得每个点和它的父节点以及父节点的父节点都不同。要求所有结点的编号之和最小。</a:t>
            </a:r>
            <a:endParaRPr lang="en-US" altLang="zh-CN" dirty="0" smtClean="0"/>
          </a:p>
          <a:p>
            <a:r>
              <a:rPr lang="en-US" altLang="zh-CN" dirty="0" smtClean="0"/>
              <a:t>1&lt;=m&lt;=1000, 1&lt;=n&lt;=100</a:t>
            </a:r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m=3, n=2</a:t>
            </a:r>
            <a:r>
              <a:rPr lang="zh-CN" altLang="en-US" dirty="0" smtClean="0"/>
              <a:t>的最优解为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，方案如下：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25144"/>
            <a:ext cx="612068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67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LA7330 Greenhouse Growth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n</a:t>
            </a:r>
            <a:r>
              <a:rPr lang="zh-CN" altLang="en-US" dirty="0" smtClean="0"/>
              <a:t>朵花在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天内的生长情况。输入每朵花的初始高度，每天要么开</a:t>
            </a:r>
            <a:r>
              <a:rPr lang="en-US" altLang="zh-CN" dirty="0" smtClean="0"/>
              <a:t>A</a:t>
            </a:r>
            <a:r>
              <a:rPr lang="zh-CN" altLang="en-US" dirty="0" smtClean="0"/>
              <a:t>灯要么开</a:t>
            </a:r>
            <a:r>
              <a:rPr lang="en-US" altLang="zh-CN" dirty="0" smtClean="0"/>
              <a:t>B</a:t>
            </a:r>
            <a:r>
              <a:rPr lang="zh-CN" altLang="en-US" dirty="0" smtClean="0"/>
              <a:t>灯。开</a:t>
            </a:r>
            <a:r>
              <a:rPr lang="en-US" altLang="zh-CN" dirty="0" smtClean="0"/>
              <a:t>A</a:t>
            </a:r>
            <a:r>
              <a:rPr lang="zh-CN" altLang="en-US" dirty="0" smtClean="0"/>
              <a:t>灯时对于每朵花</a:t>
            </a:r>
            <a:r>
              <a:rPr lang="en-US" altLang="zh-CN" dirty="0" smtClean="0"/>
              <a:t>i&gt;1</a:t>
            </a:r>
            <a:r>
              <a:rPr lang="zh-CN" altLang="en-US" dirty="0" smtClean="0"/>
              <a:t>，当且仅当花</a:t>
            </a:r>
            <a:r>
              <a:rPr lang="en-US" altLang="zh-CN" dirty="0" smtClean="0"/>
              <a:t>i-1</a:t>
            </a:r>
            <a:r>
              <a:rPr lang="zh-CN" altLang="en-US" dirty="0" smtClean="0"/>
              <a:t>比它高或者正在长高的时候，花</a:t>
            </a:r>
            <a:r>
              <a:rPr lang="en-US" altLang="zh-CN" dirty="0" smtClean="0"/>
              <a:t>i</a:t>
            </a:r>
            <a:r>
              <a:rPr lang="zh-CN" altLang="en-US" dirty="0" smtClean="0"/>
              <a:t>会长高</a:t>
            </a:r>
            <a:r>
              <a:rPr lang="en-US" altLang="zh-CN" dirty="0" smtClean="0"/>
              <a:t>1cm</a:t>
            </a:r>
            <a:r>
              <a:rPr lang="zh-CN" altLang="en-US" dirty="0" smtClean="0"/>
              <a:t>。类似的，开</a:t>
            </a:r>
            <a:r>
              <a:rPr lang="en-US" altLang="zh-CN" dirty="0" smtClean="0"/>
              <a:t>B</a:t>
            </a:r>
            <a:r>
              <a:rPr lang="zh-CN" altLang="en-US" dirty="0" smtClean="0"/>
              <a:t>灯时对于每朵花</a:t>
            </a:r>
            <a:r>
              <a:rPr lang="en-US" altLang="zh-CN" dirty="0" smtClean="0"/>
              <a:t>i&lt;n</a:t>
            </a:r>
            <a:r>
              <a:rPr lang="zh-CN" altLang="en-US" dirty="0" smtClean="0"/>
              <a:t>，当且仅当花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比它高或者正在长高的时候，花</a:t>
            </a:r>
            <a:r>
              <a:rPr lang="en-US" altLang="zh-CN" dirty="0" smtClean="0"/>
              <a:t>i</a:t>
            </a:r>
            <a:r>
              <a:rPr lang="zh-CN" altLang="en-US" dirty="0" smtClean="0"/>
              <a:t>会长高</a:t>
            </a:r>
            <a:r>
              <a:rPr lang="en-US" altLang="zh-CN" dirty="0" smtClean="0"/>
              <a:t>1cm</a:t>
            </a:r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,m</a:t>
            </a:r>
            <a:r>
              <a:rPr lang="en-US" altLang="zh-CN" dirty="0" smtClean="0"/>
              <a:t>&lt;=300,000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26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91084"/>
            <a:ext cx="2130722" cy="254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04942" cy="191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994" y="2374255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绿色是当天长高的部分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2488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LA7268 Archipelago </a:t>
            </a:r>
            <a:r>
              <a:rPr lang="en-US" altLang="zh-CN" dirty="0"/>
              <a:t>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个点的“环套树”，每个结点都有一个旅游指数。每条边要么是安全边，要么是危险边。环上的边都是安全的。</a:t>
            </a:r>
            <a:endParaRPr lang="en-US" altLang="zh-CN" dirty="0" smtClean="0"/>
          </a:p>
          <a:p>
            <a:r>
              <a:rPr lang="zh-CN" altLang="en-US" dirty="0" smtClean="0"/>
              <a:t>定义一条路径的安全指数为安全边的数量减去危险边的数量。输入</a:t>
            </a:r>
            <a:r>
              <a:rPr lang="en-US" altLang="zh-CN" dirty="0" smtClean="0"/>
              <a:t>L, R</a:t>
            </a:r>
            <a:r>
              <a:rPr lang="en-US" altLang="zh-CN" dirty="0"/>
              <a:t> (1&lt;=L&lt;=R&lt;=n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，要求一条简单路径（起点终点任意，任意点不能经过两次），使得安全系数在</a:t>
            </a:r>
            <a:r>
              <a:rPr lang="en-US" altLang="zh-CN" dirty="0" smtClean="0"/>
              <a:t>L,R</a:t>
            </a:r>
            <a:r>
              <a:rPr lang="zh-CN" altLang="en-US" dirty="0" smtClean="0"/>
              <a:t>之间，在此前提下路径上所有点的旅游指数的中位数（称为高兴指数）最大。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&lt;=20,000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72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O(nlog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n)</a:t>
            </a:r>
            <a:r>
              <a:rPr lang="zh-CN" altLang="en-US" dirty="0" smtClean="0"/>
              <a:t>时间的算法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点分治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二分答案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线段树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可以通过数据</a:t>
            </a:r>
            <a:endParaRPr lang="en-US" altLang="zh-CN" dirty="0" smtClean="0"/>
          </a:p>
          <a:p>
            <a:r>
              <a:rPr lang="zh-CN" altLang="en-US" dirty="0" smtClean="0"/>
              <a:t>为了锻炼，请优化到</a:t>
            </a:r>
            <a:r>
              <a:rPr lang="en-US" altLang="zh-CN" dirty="0" smtClean="0"/>
              <a:t>O(nlog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6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zh-CN" altLang="en-US" b="1" dirty="0"/>
              <a:t>数据结构</a:t>
            </a:r>
            <a:r>
              <a:rPr lang="en-US" altLang="zh-CN" b="1" dirty="0"/>
              <a:t>/</a:t>
            </a:r>
            <a:r>
              <a:rPr lang="zh-CN" altLang="en-US" b="1" dirty="0"/>
              <a:t>字符串 </a:t>
            </a:r>
          </a:p>
        </p:txBody>
      </p:sp>
    </p:spTree>
    <p:extLst>
      <p:ext uri="{BB962C8B-B14F-4D97-AF65-F5344CB8AC3E}">
        <p14:creationId xmlns:p14="http://schemas.microsoft.com/office/powerpoint/2010/main" val="8379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7401 - Binary </a:t>
            </a:r>
            <a:r>
              <a:rPr lang="en-US" altLang="zh-CN" dirty="0" smtClean="0"/>
              <a:t>Tree (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7269 - Snake </a:t>
            </a:r>
            <a:r>
              <a:rPr lang="en-US" altLang="zh-CN" dirty="0" smtClean="0"/>
              <a:t>Carpet </a:t>
            </a:r>
            <a:r>
              <a:rPr lang="en-US" altLang="zh-CN" dirty="0"/>
              <a:t>(</a:t>
            </a:r>
            <a:r>
              <a:rPr lang="zh-CN" altLang="en-US" dirty="0"/>
              <a:t>简单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6903 - Torus</a:t>
            </a:r>
            <a:endParaRPr lang="en-US" altLang="zh-CN" dirty="0" smtClean="0"/>
          </a:p>
          <a:p>
            <a:r>
              <a:rPr lang="en-US" altLang="zh-CN" dirty="0"/>
              <a:t>7479 - Association for Cool Machineries (Part 2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6973 - Excavator </a:t>
            </a:r>
            <a:r>
              <a:rPr lang="en-US" altLang="zh-CN" dirty="0" smtClean="0"/>
              <a:t>Contest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7140 - Seat </a:t>
            </a:r>
            <a:r>
              <a:rPr lang="en-US" altLang="zh-CN" b="1" dirty="0" smtClean="0">
                <a:solidFill>
                  <a:srgbClr val="FF0000"/>
                </a:solidFill>
              </a:rPr>
              <a:t>Arrangement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5849 - Traveling Spiders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70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LA7057 </a:t>
            </a:r>
            <a:r>
              <a:rPr lang="en-US" altLang="zh-CN" dirty="0" err="1" smtClean="0"/>
              <a:t>Trie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有一棵</a:t>
            </a:r>
            <a:r>
              <a:rPr lang="en-US" altLang="zh-CN" dirty="0" smtClean="0"/>
              <a:t>n(n&lt;=10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个节点的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，根结点为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。记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为根到结点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的路径上的串，对于结点集</a:t>
            </a:r>
            <a:r>
              <a:rPr lang="en-US" altLang="zh-CN" dirty="0"/>
              <a:t>P</a:t>
            </a:r>
            <a:r>
              <a:rPr lang="zh-CN" altLang="en-US" dirty="0" smtClean="0"/>
              <a:t>，定义</a:t>
            </a:r>
            <a:r>
              <a:rPr lang="en-US" altLang="zh-CN" dirty="0" err="1"/>
              <a:t>S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为下标</a:t>
            </a:r>
            <a:r>
              <a:rPr lang="en-US" altLang="zh-CN" dirty="0" smtClean="0"/>
              <a:t>i</a:t>
            </a:r>
            <a:r>
              <a:rPr lang="zh-CN" altLang="en-US" dirty="0" smtClean="0"/>
              <a:t>属于</a:t>
            </a:r>
            <a:r>
              <a:rPr lang="en-US" altLang="zh-CN" dirty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上的一个特征</a:t>
            </a:r>
            <a:r>
              <a:rPr lang="en-US" altLang="zh-CN" dirty="0" smtClean="0"/>
              <a:t>(trait)</a:t>
            </a:r>
            <a:r>
              <a:rPr lang="zh-CN" altLang="en-US" dirty="0" smtClean="0"/>
              <a:t>是一个集合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，任意字符串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满足这个特征的条件是：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存在一个字符串是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的后缀。要求支持两种操作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添加特征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输入一个集合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，计算满足下述条件的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之和：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中存在一个串的后缀是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表示目前为止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满足的特征个数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4829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 smtClean="0"/>
              <a:t>非常传统的题目</a:t>
            </a:r>
            <a:endParaRPr lang="en-US" altLang="zh-CN" dirty="0" smtClean="0"/>
          </a:p>
          <a:p>
            <a:r>
              <a:rPr lang="zh-CN" altLang="en-US" smtClean="0"/>
              <a:t>不过方法</a:t>
            </a:r>
            <a:r>
              <a:rPr lang="zh-CN" altLang="en-US" dirty="0" smtClean="0"/>
              <a:t>有多种，且都不复杂，值得思考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263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LA7064 GRE Words Once More!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，每条边上有一个整数（代表“字母”），其中一些结点是接受态。从结点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出发，到达接受态的路径上的整数连接起来的序列就是一个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个询问，每个询问是一个整数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，要求输出字典序第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单词的长度（即包含的“字母”的个数）。</a:t>
            </a:r>
            <a:r>
              <a:rPr lang="zh-CN" altLang="en-US" dirty="0"/>
              <a:t>单词</a:t>
            </a:r>
            <a:r>
              <a:rPr lang="zh-CN" altLang="en-US" dirty="0" smtClean="0"/>
              <a:t>不存在则输出</a:t>
            </a:r>
            <a:r>
              <a:rPr lang="en-US" altLang="zh-CN" dirty="0" smtClean="0"/>
              <a:t>-1</a:t>
            </a:r>
          </a:p>
          <a:p>
            <a:r>
              <a:rPr lang="en-US" altLang="zh-CN" dirty="0" err="1" smtClean="0"/>
              <a:t>n,m,q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, K&lt;=10</a:t>
            </a:r>
            <a:r>
              <a:rPr lang="en-US" altLang="zh-CN" baseline="30000" dirty="0" smtClean="0"/>
              <a:t>8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3049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LA7402 Colorful </a:t>
            </a:r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个结点的树，根结点为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，每个结点都有一个初始颜色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(1&lt;=c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&lt;=n)</a:t>
            </a:r>
            <a:r>
              <a:rPr lang="zh-CN" altLang="en-US" dirty="0" smtClean="0"/>
              <a:t>。</a:t>
            </a:r>
            <a:r>
              <a:rPr lang="zh-CN" altLang="en-US" dirty="0"/>
              <a:t>要求</a:t>
            </a:r>
            <a:r>
              <a:rPr lang="zh-CN" altLang="en-US" dirty="0" smtClean="0"/>
              <a:t>支持两种操作：</a:t>
            </a:r>
            <a:endParaRPr lang="en-US" altLang="zh-CN" dirty="0" smtClean="0"/>
          </a:p>
          <a:p>
            <a:r>
              <a:rPr lang="en-US" altLang="zh-CN" dirty="0" smtClean="0"/>
              <a:t>0 u c</a:t>
            </a:r>
            <a:r>
              <a:rPr lang="zh-CN" altLang="en-US" dirty="0" smtClean="0"/>
              <a:t>：把以</a:t>
            </a:r>
            <a:r>
              <a:rPr lang="en-US" altLang="zh-CN" dirty="0" smtClean="0"/>
              <a:t>u</a:t>
            </a:r>
            <a:r>
              <a:rPr lang="zh-CN" altLang="en-US" dirty="0" smtClean="0"/>
              <a:t>为根的子树内所有结点染成颜色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1 u</a:t>
            </a:r>
            <a:r>
              <a:rPr lang="zh-CN" altLang="en-US" dirty="0" smtClean="0"/>
              <a:t>：询问以</a:t>
            </a:r>
            <a:r>
              <a:rPr lang="en-US" altLang="zh-CN" dirty="0" smtClean="0"/>
              <a:t>u</a:t>
            </a:r>
            <a:r>
              <a:rPr lang="zh-CN" altLang="en-US" dirty="0" smtClean="0"/>
              <a:t>为根的子树内一共有多少种不同的颜色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,m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5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为操作个数。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1071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/>
              <a:t>想知道自己的数据结构有没有学傻？试试这题吧</a:t>
            </a:r>
            <a:r>
              <a:rPr lang="en-US" altLang="zh-CN" dirty="0" smtClean="0"/>
              <a:t>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千万</a:t>
            </a:r>
            <a:r>
              <a:rPr lang="zh-CN" altLang="en-US" b="1" dirty="0">
                <a:solidFill>
                  <a:srgbClr val="FF0000"/>
                </a:solidFill>
              </a:rPr>
              <a:t>别想复杂了</a:t>
            </a:r>
            <a:r>
              <a:rPr lang="zh-CN" altLang="en-US" b="1" dirty="0" smtClean="0">
                <a:solidFill>
                  <a:srgbClr val="FF0000"/>
                </a:solidFill>
              </a:rPr>
              <a:t>！另外，最好别弄出两个</a:t>
            </a:r>
            <a:r>
              <a:rPr lang="en-US" altLang="zh-CN" b="1" dirty="0" smtClean="0">
                <a:solidFill>
                  <a:srgbClr val="FF0000"/>
                </a:solidFill>
              </a:rPr>
              <a:t>log</a:t>
            </a:r>
            <a:r>
              <a:rPr lang="zh-CN" altLang="en-US" b="1" dirty="0" smtClean="0">
                <a:solidFill>
                  <a:srgbClr val="FF0000"/>
                </a:solidFill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</a:rPr>
              <a:t>…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8899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LA7309 Sunlight </a:t>
            </a:r>
            <a:r>
              <a:rPr lang="en-US" altLang="zh-CN" dirty="0"/>
              <a:t>on a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个点的树，每个点都有一个平面坐标。给出</a:t>
            </a:r>
            <a:r>
              <a:rPr lang="en-US" altLang="zh-CN" dirty="0" smtClean="0"/>
              <a:t>q&lt;=160,000</a:t>
            </a:r>
            <a:r>
              <a:rPr lang="zh-CN" altLang="en-US" dirty="0" smtClean="0"/>
              <a:t>个询问，每个询问包含两个结点</a:t>
            </a:r>
            <a:r>
              <a:rPr lang="en-US" altLang="zh-CN" dirty="0" smtClean="0"/>
              <a:t>u, v</a:t>
            </a:r>
            <a:r>
              <a:rPr lang="zh-CN" altLang="en-US" dirty="0" smtClean="0"/>
              <a:t>和一个向量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，该向量表示阳光入射的方向。要求输出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的唯一路径上的所有点中，离太阳最近的结点编号。如果有多个最近的，从小到大排序后全部输出。</a:t>
            </a:r>
            <a:r>
              <a:rPr lang="zh-CN" altLang="en-US" b="1" dirty="0" smtClean="0">
                <a:solidFill>
                  <a:srgbClr val="FF0000"/>
                </a:solidFill>
              </a:rPr>
              <a:t>可以离线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N&lt;=10</a:t>
            </a:r>
            <a:r>
              <a:rPr lang="en-US" altLang="zh-CN" baseline="30000" dirty="0" smtClean="0"/>
              <a:t>5</a:t>
            </a:r>
            <a:r>
              <a:rPr lang="zh-CN" altLang="en-US" dirty="0" smtClean="0"/>
              <a:t>，输出的总</a:t>
            </a:r>
            <a:r>
              <a:rPr lang="en-US" altLang="zh-CN" dirty="0" smtClean="0"/>
              <a:t>id</a:t>
            </a:r>
            <a:r>
              <a:rPr lang="zh-CN" altLang="en-US" dirty="0"/>
              <a:t>个数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300,000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176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图是入射向量为</a:t>
            </a:r>
            <a:r>
              <a:rPr lang="en-US" altLang="zh-CN" dirty="0" smtClean="0"/>
              <a:t>(2,1)</a:t>
            </a:r>
            <a:r>
              <a:rPr lang="zh-CN" altLang="en-US" dirty="0" smtClean="0"/>
              <a:t>的含义</a:t>
            </a:r>
            <a:endParaRPr lang="en-US" altLang="zh-CN" dirty="0" smtClean="0"/>
          </a:p>
          <a:p>
            <a:r>
              <a:rPr lang="zh-CN" altLang="en-US" dirty="0" smtClean="0"/>
              <a:t>注意光线是无穷多条平行线（因为太阳太远了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76" y="2420888"/>
            <a:ext cx="66306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41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5832648" cy="53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99167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对于询问</a:t>
            </a:r>
            <a:r>
              <a:rPr lang="es-ES" altLang="zh-CN" sz="2800" b="1" dirty="0" smtClean="0"/>
              <a:t>u=13, v=9,x=1, y=-1</a:t>
            </a:r>
            <a:r>
              <a:rPr lang="zh-CN" altLang="en-US" sz="2800" b="1" dirty="0" smtClean="0"/>
              <a:t>，输出为</a:t>
            </a:r>
            <a:r>
              <a:rPr lang="en-US" altLang="zh-CN" sz="2800" b="1" dirty="0" smtClean="0"/>
              <a:t>1, 6, 11</a:t>
            </a:r>
            <a:endParaRPr lang="es-ES" altLang="zh-CN" sz="2800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27584" y="1700808"/>
            <a:ext cx="1512168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51270" y="1340768"/>
            <a:ext cx="1512168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51291" y="1052736"/>
            <a:ext cx="1512168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627784" y="646719"/>
            <a:ext cx="1512168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03848" y="188640"/>
            <a:ext cx="1512168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2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对于现代中国</a:t>
            </a:r>
            <a:r>
              <a:rPr lang="en-US" altLang="zh-CN" dirty="0" err="1"/>
              <a:t>OIer</a:t>
            </a:r>
            <a:r>
              <a:rPr lang="zh-CN" altLang="en-US" dirty="0"/>
              <a:t>来说，这题的算法可以说是相当好想的，不过比起</a:t>
            </a:r>
            <a:r>
              <a:rPr lang="zh-CN" altLang="en-US" dirty="0" smtClean="0"/>
              <a:t>算法而言，</a:t>
            </a:r>
            <a:r>
              <a:rPr lang="zh-CN" altLang="en-US" dirty="0"/>
              <a:t>恐怕本题的</a:t>
            </a:r>
            <a:r>
              <a:rPr lang="zh-CN" altLang="en-US" b="1" dirty="0">
                <a:solidFill>
                  <a:srgbClr val="FF0000"/>
                </a:solidFill>
              </a:rPr>
              <a:t>程序实现</a:t>
            </a:r>
            <a:r>
              <a:rPr lang="zh-CN" altLang="en-US" dirty="0" smtClean="0"/>
              <a:t>更有难度</a:t>
            </a:r>
            <a:r>
              <a:rPr lang="en-US" altLang="zh-CN" dirty="0" smtClean="0"/>
              <a:t>...</a:t>
            </a:r>
            <a:endParaRPr lang="zh-CN" altLang="en-US" dirty="0"/>
          </a:p>
          <a:p>
            <a:r>
              <a:rPr lang="zh-CN" altLang="en-US" dirty="0" smtClean="0"/>
              <a:t>什么？还需要提示？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就是单纯的树链剖分啦，不用持久化、时间分治、整体二分、二进制分组什么的。不过，每条链维护什么，如何</a:t>
            </a:r>
            <a:r>
              <a:rPr lang="zh-CN" altLang="en-US" b="1" dirty="0" smtClean="0">
                <a:solidFill>
                  <a:srgbClr val="FF0000"/>
                </a:solidFill>
              </a:rPr>
              <a:t>维护</a:t>
            </a:r>
            <a:r>
              <a:rPr lang="zh-CN" altLang="en-US" dirty="0" smtClean="0"/>
              <a:t>？这才是需要琢磨的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34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LA7238 Pattern 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输入一个串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个模板串，判断每个模板是否可以在循环移位后成为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的前缀。所有串都由小写字母组成</a:t>
            </a:r>
            <a:endParaRPr lang="en-US" altLang="zh-CN" dirty="0" smtClean="0"/>
          </a:p>
          <a:p>
            <a:r>
              <a:rPr lang="zh-CN" altLang="en-US" dirty="0" smtClean="0"/>
              <a:t>但是！每个串都用压缩表示，比如</a:t>
            </a:r>
            <a:r>
              <a:rPr lang="en-US" altLang="zh-CN" dirty="0" smtClean="0"/>
              <a:t>z(</a:t>
            </a:r>
            <a:r>
              <a:rPr lang="en-US" altLang="zh-CN" dirty="0" err="1" smtClean="0"/>
              <a:t>rz</a:t>
            </a:r>
            <a:r>
              <a:rPr lang="en-US" altLang="zh-CN" dirty="0" smtClean="0"/>
              <a:t>)3r(</a:t>
            </a:r>
            <a:r>
              <a:rPr lang="en-US" altLang="zh-CN" dirty="0" err="1" smtClean="0"/>
              <a:t>rui</a:t>
            </a:r>
            <a:r>
              <a:rPr lang="en-US" altLang="zh-CN" dirty="0" smtClean="0"/>
              <a:t>)2cumt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zrzrzrzrruiruicumt</a:t>
            </a:r>
            <a:r>
              <a:rPr lang="zh-CN" altLang="en-US" dirty="0" smtClean="0"/>
              <a:t>。不允许嵌套压缩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en-US" altLang="zh-CN" dirty="0" smtClean="0"/>
              <a:t>&lt;=10</a:t>
            </a:r>
            <a:r>
              <a:rPr lang="zh-CN" altLang="en-US" dirty="0" smtClean="0"/>
              <a:t>，每个串的输入长度不超过</a:t>
            </a:r>
            <a:r>
              <a:rPr lang="en-US" altLang="zh-CN" dirty="0" smtClean="0"/>
              <a:t>11000</a:t>
            </a:r>
            <a:r>
              <a:rPr lang="zh-CN" altLang="en-US" dirty="0" smtClean="0"/>
              <a:t>，每个括号内的重复串长度不超过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。括号后的重复次数不超过</a:t>
            </a:r>
            <a:r>
              <a:rPr lang="en-US" altLang="zh-CN" dirty="0" smtClean="0"/>
              <a:t>200,000,000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5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6203 - Laptop </a:t>
            </a:r>
            <a:r>
              <a:rPr lang="en-US" altLang="zh-CN" b="1" dirty="0" smtClean="0">
                <a:solidFill>
                  <a:srgbClr val="FF0000"/>
                </a:solidFill>
              </a:rPr>
              <a:t>Chargers</a:t>
            </a:r>
          </a:p>
          <a:p>
            <a:r>
              <a:rPr lang="en-US" altLang="zh-CN" dirty="0"/>
              <a:t>5712 - Quelling Blade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6504 </a:t>
            </a:r>
            <a:r>
              <a:rPr lang="en-US" altLang="zh-CN" b="1" dirty="0">
                <a:solidFill>
                  <a:srgbClr val="FF0000"/>
                </a:solidFill>
              </a:rPr>
              <a:t>- International </a:t>
            </a:r>
            <a:r>
              <a:rPr lang="en-US" altLang="zh-CN" b="1" dirty="0" smtClean="0">
                <a:solidFill>
                  <a:srgbClr val="FF0000"/>
                </a:solidFill>
              </a:rPr>
              <a:t>Event</a:t>
            </a:r>
          </a:p>
          <a:p>
            <a:r>
              <a:rPr lang="en-US" altLang="zh-CN" dirty="0"/>
              <a:t>6119 - Slicing </a:t>
            </a:r>
            <a:r>
              <a:rPr lang="en-US" altLang="zh-CN" dirty="0" smtClean="0"/>
              <a:t>Tree</a:t>
            </a:r>
          </a:p>
          <a:p>
            <a:r>
              <a:rPr lang="en-US" altLang="zh-CN" dirty="0"/>
              <a:t>6121 - Square </a:t>
            </a:r>
            <a:r>
              <a:rPr lang="en-US" altLang="zh-CN" dirty="0" smtClean="0"/>
              <a:t>Annulus</a:t>
            </a:r>
          </a:p>
          <a:p>
            <a:r>
              <a:rPr lang="en-US" altLang="zh-CN" dirty="0"/>
              <a:t>6586 - History </a:t>
            </a:r>
            <a:r>
              <a:rPr lang="en-US" altLang="zh-CN" dirty="0" smtClean="0"/>
              <a:t>course</a:t>
            </a:r>
          </a:p>
          <a:p>
            <a:r>
              <a:rPr lang="en-US" altLang="zh-CN" dirty="0"/>
              <a:t>7005 - Constrained maximum average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7010 - World Book </a:t>
            </a:r>
            <a:r>
              <a:rPr lang="en-US" altLang="zh-CN" b="1" dirty="0" smtClean="0">
                <a:solidFill>
                  <a:srgbClr val="FF0000"/>
                </a:solidFill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4249028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S=</a:t>
            </a:r>
            <a:r>
              <a:rPr lang="en-US" altLang="zh-CN" dirty="0"/>
              <a:t> </a:t>
            </a:r>
            <a:r>
              <a:rPr lang="en-US" altLang="zh-CN" dirty="0" smtClean="0"/>
              <a:t>z(</a:t>
            </a:r>
            <a:r>
              <a:rPr lang="en-US" altLang="zh-CN" dirty="0" err="1" smtClean="0"/>
              <a:t>rz</a:t>
            </a:r>
            <a:r>
              <a:rPr lang="en-US" altLang="zh-CN" dirty="0" smtClean="0"/>
              <a:t>)3r(</a:t>
            </a:r>
            <a:r>
              <a:rPr lang="en-US" altLang="zh-CN" dirty="0" err="1" smtClean="0"/>
              <a:t>rui</a:t>
            </a:r>
            <a:r>
              <a:rPr lang="en-US" altLang="zh-CN" dirty="0" smtClean="0"/>
              <a:t>)2cumt =&gt; </a:t>
            </a:r>
            <a:r>
              <a:rPr lang="en-US" altLang="zh-CN" dirty="0" err="1" smtClean="0"/>
              <a:t>zrzrzrzrruiruicumt</a:t>
            </a:r>
            <a:endParaRPr lang="en-US" altLang="zh-CN" dirty="0" smtClean="0"/>
          </a:p>
          <a:p>
            <a:r>
              <a:rPr lang="en-US" altLang="zh-CN" dirty="0" smtClean="0"/>
              <a:t>K=5</a:t>
            </a:r>
            <a:r>
              <a:rPr lang="zh-CN" altLang="en-US" dirty="0" smtClean="0"/>
              <a:t>个模板串</a:t>
            </a:r>
            <a:endParaRPr lang="en-US" altLang="zh-CN" dirty="0" smtClean="0"/>
          </a:p>
          <a:p>
            <a:pPr lvl="1"/>
            <a:r>
              <a:rPr lang="pl-PL" altLang="zh-CN" dirty="0" smtClean="0"/>
              <a:t>(zr)4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zrzrzrzr</a:t>
            </a:r>
            <a:endParaRPr lang="pl-PL" altLang="zh-CN" dirty="0"/>
          </a:p>
          <a:p>
            <a:pPr lvl="1"/>
            <a:r>
              <a:rPr lang="pl-PL" altLang="zh-CN" dirty="0"/>
              <a:t>zrzrrui</a:t>
            </a:r>
          </a:p>
          <a:p>
            <a:pPr lvl="1"/>
            <a:r>
              <a:rPr lang="pl-PL" altLang="zh-CN" dirty="0" smtClean="0"/>
              <a:t>zr(zr)2z(r)2u</a:t>
            </a:r>
            <a:r>
              <a:rPr lang="en-US" altLang="zh-CN" dirty="0"/>
              <a:t> =&gt; </a:t>
            </a:r>
            <a:r>
              <a:rPr lang="en-US" altLang="zh-CN" dirty="0" err="1"/>
              <a:t>zrzrzrzrru</a:t>
            </a:r>
            <a:endParaRPr lang="pl-PL" altLang="zh-CN" dirty="0"/>
          </a:p>
          <a:p>
            <a:pPr lvl="1"/>
            <a:r>
              <a:rPr lang="pl-PL" altLang="zh-CN" dirty="0"/>
              <a:t>(</a:t>
            </a:r>
            <a:r>
              <a:rPr lang="pl-PL" altLang="zh-CN" dirty="0" smtClean="0"/>
              <a:t>rz)3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rzrzrz</a:t>
            </a:r>
            <a:r>
              <a:rPr lang="zh-CN" altLang="en-US" dirty="0" smtClean="0"/>
              <a:t>，循环移位成</a:t>
            </a:r>
            <a:r>
              <a:rPr lang="en-US" altLang="zh-CN" dirty="0" err="1"/>
              <a:t>zrzrzr</a:t>
            </a:r>
            <a:endParaRPr lang="pl-PL" altLang="zh-CN" dirty="0"/>
          </a:p>
          <a:p>
            <a:pPr lvl="1"/>
            <a:r>
              <a:rPr lang="pl-PL" altLang="zh-CN" dirty="0"/>
              <a:t>(</a:t>
            </a:r>
            <a:r>
              <a:rPr lang="pl-PL" altLang="zh-CN" dirty="0" smtClean="0"/>
              <a:t>zr)2z(r)2zr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zrzrzrrzr</a:t>
            </a:r>
            <a:r>
              <a:rPr lang="zh-CN" altLang="en-US" dirty="0" smtClean="0"/>
              <a:t>，循环移位成</a:t>
            </a:r>
            <a:r>
              <a:rPr lang="en-US" altLang="zh-CN" dirty="0" err="1" smtClean="0"/>
              <a:t>zrzrzrzrr</a:t>
            </a:r>
            <a:endParaRPr lang="en-US" altLang="zh-CN" dirty="0"/>
          </a:p>
          <a:p>
            <a:r>
              <a:rPr lang="zh-CN" altLang="en-US" dirty="0" smtClean="0"/>
              <a:t>原题要求输出满足要求的模板的编号的平方和，即</a:t>
            </a:r>
            <a:r>
              <a:rPr lang="en-US" altLang="zh-CN" dirty="0" smtClean="0"/>
              <a:t>1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+5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=51</a:t>
            </a:r>
            <a:endParaRPr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158734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LA7240 </a:t>
            </a:r>
            <a:r>
              <a:rPr lang="en-US" altLang="zh-CN" dirty="0"/>
              <a:t>- Minimum </a:t>
            </a:r>
            <a:r>
              <a:rPr lang="en-US" altLang="zh-CN" dirty="0" smtClean="0"/>
              <a:t>Cut-Cut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条边的无向无权图，没有自环和重边。再给出它的一棵生成树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，并保证：对于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中任意不在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中的唯一路径经过结点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。要求找出</a:t>
            </a:r>
            <a:r>
              <a:rPr lang="zh-CN" altLang="en-US" b="1" dirty="0" smtClean="0">
                <a:solidFill>
                  <a:srgbClr val="FF0000"/>
                </a:solidFill>
              </a:rPr>
              <a:t>恰好包含</a:t>
            </a:r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zh-CN" altLang="en-US" b="1" dirty="0" smtClean="0">
                <a:solidFill>
                  <a:srgbClr val="FF0000"/>
                </a:solidFill>
              </a:rPr>
              <a:t>中两条边</a:t>
            </a:r>
            <a:r>
              <a:rPr lang="zh-CN" altLang="en-US" dirty="0" smtClean="0"/>
              <a:t>的最小割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&lt;=20000, m&lt;=100000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67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LA7326 Cow Confinement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f</a:t>
            </a:r>
            <a:r>
              <a:rPr lang="zh-CN" altLang="en-US" dirty="0" smtClean="0"/>
              <a:t>个围栏，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朵花和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头牛，</a:t>
            </a:r>
            <a:r>
              <a:rPr lang="zh-CN" altLang="en-US" dirty="0"/>
              <a:t>牛可以往右和下走，但不能穿过围栏。围栏不会交叉</a:t>
            </a:r>
            <a:r>
              <a:rPr lang="zh-CN" altLang="en-US" dirty="0" smtClean="0"/>
              <a:t>或者碰到</a:t>
            </a:r>
            <a:r>
              <a:rPr lang="zh-CN" altLang="en-US" dirty="0"/>
              <a:t>一起，但可以</a:t>
            </a:r>
            <a:r>
              <a:rPr lang="zh-CN" altLang="en-US" dirty="0" smtClean="0"/>
              <a:t>嵌套。</a:t>
            </a:r>
            <a:endParaRPr lang="en-US" altLang="zh-CN" dirty="0" smtClean="0"/>
          </a:p>
          <a:p>
            <a:r>
              <a:rPr lang="en-US" altLang="zh-CN" dirty="0"/>
              <a:t>0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f,m,n</a:t>
            </a:r>
            <a:r>
              <a:rPr lang="en-US" altLang="zh-CN" dirty="0" smtClean="0"/>
              <a:t>&lt;=200,000, n&gt;=1</a:t>
            </a:r>
            <a:r>
              <a:rPr lang="zh-CN" altLang="en-US" dirty="0" smtClean="0"/>
              <a:t>，所有坐标为</a:t>
            </a:r>
            <a:r>
              <a:rPr lang="en-US" altLang="zh-CN" dirty="0" smtClean="0"/>
              <a:t>1~106</a:t>
            </a:r>
          </a:p>
          <a:p>
            <a:r>
              <a:rPr lang="zh-CN" altLang="en-US" dirty="0" smtClean="0"/>
              <a:t>对于每头牛，计算它能吃到多少朵花。注意，这些花不要求位于同一条路径上。这里的“能吃到”是指“可达”。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32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912"/>
            <a:ext cx="5976664" cy="590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218" y="307677"/>
            <a:ext cx="116891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2 2 8 4</a:t>
            </a:r>
          </a:p>
          <a:p>
            <a:r>
              <a:rPr lang="en-US" altLang="zh-CN" sz="2400" dirty="0"/>
              <a:t>1 9 4 10</a:t>
            </a:r>
          </a:p>
          <a:p>
            <a:r>
              <a:rPr lang="en-US" altLang="zh-CN" sz="2400" dirty="0"/>
              <a:t>6 7 9 9</a:t>
            </a:r>
          </a:p>
          <a:p>
            <a:r>
              <a:rPr lang="en-US" altLang="zh-CN" sz="2400" dirty="0"/>
              <a:t>3 3 7 </a:t>
            </a:r>
            <a:r>
              <a:rPr lang="en-US" altLang="zh-CN" sz="2400" dirty="0" smtClean="0"/>
              <a:t>3</a:t>
            </a:r>
          </a:p>
          <a:p>
            <a:endParaRPr lang="en-US" altLang="zh-CN" sz="2400" dirty="0"/>
          </a:p>
          <a:p>
            <a:r>
              <a:rPr lang="en-US" altLang="zh-CN" sz="2400" dirty="0"/>
              <a:t>9</a:t>
            </a:r>
          </a:p>
          <a:p>
            <a:r>
              <a:rPr lang="en-US" altLang="zh-CN" sz="2400" dirty="0"/>
              <a:t>3 4</a:t>
            </a:r>
          </a:p>
          <a:p>
            <a:r>
              <a:rPr lang="en-US" altLang="zh-CN" sz="2400" dirty="0"/>
              <a:t>8 4</a:t>
            </a:r>
          </a:p>
          <a:p>
            <a:r>
              <a:rPr lang="en-US" altLang="zh-CN" sz="2400" dirty="0"/>
              <a:t>11 5</a:t>
            </a:r>
          </a:p>
          <a:p>
            <a:r>
              <a:rPr lang="en-US" altLang="zh-CN" sz="2400" dirty="0"/>
              <a:t>10 7</a:t>
            </a:r>
          </a:p>
          <a:p>
            <a:r>
              <a:rPr lang="en-US" altLang="zh-CN" sz="2400" dirty="0"/>
              <a:t>10 8</a:t>
            </a:r>
          </a:p>
          <a:p>
            <a:r>
              <a:rPr lang="en-US" altLang="zh-CN" sz="2400" dirty="0"/>
              <a:t>9 8</a:t>
            </a:r>
          </a:p>
          <a:p>
            <a:r>
              <a:rPr lang="en-US" altLang="zh-CN" sz="2400" dirty="0"/>
              <a:t>2 8</a:t>
            </a:r>
          </a:p>
          <a:p>
            <a:r>
              <a:rPr lang="en-US" altLang="zh-CN" sz="2400" dirty="0"/>
              <a:t>4 11</a:t>
            </a:r>
          </a:p>
          <a:p>
            <a:r>
              <a:rPr lang="en-US" altLang="zh-CN" sz="2400" dirty="0"/>
              <a:t>9 </a:t>
            </a:r>
            <a:r>
              <a:rPr lang="en-US" altLang="zh-CN" sz="2400" dirty="0" smtClean="0"/>
              <a:t>11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86150" y="548680"/>
            <a:ext cx="3401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 smtClean="0"/>
              <a:t>0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88640"/>
            <a:ext cx="720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8</a:t>
            </a:r>
          </a:p>
          <a:p>
            <a:r>
              <a:rPr lang="en-US" altLang="zh-CN" sz="2400" dirty="0"/>
              <a:t>1 1</a:t>
            </a:r>
          </a:p>
          <a:p>
            <a:r>
              <a:rPr lang="en-US" altLang="zh-CN" sz="2400" dirty="0"/>
              <a:t>5 10</a:t>
            </a:r>
          </a:p>
          <a:p>
            <a:r>
              <a:rPr lang="en-US" altLang="zh-CN" sz="2400" dirty="0"/>
              <a:t>6 9</a:t>
            </a:r>
          </a:p>
          <a:p>
            <a:r>
              <a:rPr lang="en-US" altLang="zh-CN" sz="2400" dirty="0"/>
              <a:t>3 7</a:t>
            </a:r>
          </a:p>
          <a:p>
            <a:r>
              <a:rPr lang="en-US" altLang="zh-CN" sz="2400" dirty="0"/>
              <a:t>7 1</a:t>
            </a:r>
          </a:p>
          <a:p>
            <a:r>
              <a:rPr lang="en-US" altLang="zh-CN" sz="2400" dirty="0"/>
              <a:t>4 2</a:t>
            </a:r>
          </a:p>
          <a:p>
            <a:r>
              <a:rPr lang="en-US" altLang="zh-CN" sz="2400" dirty="0"/>
              <a:t>7 5</a:t>
            </a:r>
          </a:p>
          <a:p>
            <a:r>
              <a:rPr lang="en-US" altLang="zh-CN" sz="2400" dirty="0"/>
              <a:t>3 </a:t>
            </a:r>
            <a:r>
              <a:rPr lang="en-US" altLang="zh-CN" sz="2400" dirty="0" smtClean="0"/>
              <a:t>3</a:t>
            </a:r>
            <a:endParaRPr lang="en-US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27229" y="58052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花</a:t>
            </a:r>
            <a:endParaRPr lang="zh-CN" altLang="en-US" sz="2400" b="1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763674" y="4725144"/>
            <a:ext cx="609777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362348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362348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9951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7424 </a:t>
            </a:r>
            <a:r>
              <a:rPr lang="en-US" altLang="zh-CN" dirty="0"/>
              <a:t>- Better </a:t>
            </a:r>
            <a:r>
              <a:rPr lang="en-US" altLang="zh-CN" dirty="0" smtClean="0"/>
              <a:t>Productivity</a:t>
            </a:r>
          </a:p>
          <a:p>
            <a:r>
              <a:rPr lang="en-US" altLang="zh-CN" dirty="0" smtClean="0"/>
              <a:t>7335 </a:t>
            </a:r>
            <a:r>
              <a:rPr lang="en-US" altLang="zh-CN" dirty="0"/>
              <a:t>- Looping Labyrinth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7464 </a:t>
            </a:r>
            <a:r>
              <a:rPr lang="en-US" altLang="zh-CN" b="1" dirty="0" smtClean="0">
                <a:solidFill>
                  <a:srgbClr val="FF0000"/>
                </a:solidFill>
              </a:rPr>
              <a:t>– Robots</a:t>
            </a:r>
          </a:p>
          <a:p>
            <a:r>
              <a:rPr lang="en-US" altLang="zh-CN" dirty="0"/>
              <a:t>7465 - Reward the </a:t>
            </a:r>
            <a:r>
              <a:rPr lang="en-US" altLang="zh-CN" dirty="0" smtClean="0"/>
              <a:t>Troop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7330 - Greenhouse </a:t>
            </a:r>
            <a:r>
              <a:rPr lang="en-US" altLang="zh-CN" b="1" dirty="0" smtClean="0">
                <a:solidFill>
                  <a:srgbClr val="FF0000"/>
                </a:solidFill>
              </a:rPr>
              <a:t>Growth</a:t>
            </a:r>
          </a:p>
          <a:p>
            <a:r>
              <a:rPr lang="en-US" altLang="zh-CN" dirty="0"/>
              <a:t>7268 - Archipelago Tour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7057 - </a:t>
            </a:r>
            <a:r>
              <a:rPr lang="en-US" altLang="zh-CN" dirty="0" err="1" smtClean="0"/>
              <a:t>Trie</a:t>
            </a:r>
            <a:endParaRPr lang="en-US" altLang="zh-CN" dirty="0" smtClean="0"/>
          </a:p>
          <a:p>
            <a:r>
              <a:rPr lang="en-US" altLang="zh-CN" dirty="0" smtClean="0"/>
              <a:t>7064 - GRE Words Once More!</a:t>
            </a:r>
          </a:p>
          <a:p>
            <a:r>
              <a:rPr lang="en-US" altLang="zh-CN" dirty="0" smtClean="0"/>
              <a:t>7402 </a:t>
            </a:r>
            <a:r>
              <a:rPr lang="en-US" altLang="zh-CN" dirty="0"/>
              <a:t>- Colorful </a:t>
            </a:r>
            <a:r>
              <a:rPr lang="en-US" altLang="zh-CN" dirty="0" smtClean="0"/>
              <a:t>Tree</a:t>
            </a:r>
          </a:p>
          <a:p>
            <a:r>
              <a:rPr lang="en-US" altLang="zh-CN" dirty="0" smtClean="0"/>
              <a:t>7309 </a:t>
            </a:r>
            <a:r>
              <a:rPr lang="en-US" altLang="zh-CN" dirty="0"/>
              <a:t>- Sunlight on a </a:t>
            </a:r>
            <a:r>
              <a:rPr lang="en-US" altLang="zh-CN" dirty="0" smtClean="0"/>
              <a:t>Tree</a:t>
            </a:r>
          </a:p>
          <a:p>
            <a:r>
              <a:rPr lang="en-US" altLang="zh-CN" dirty="0"/>
              <a:t>7238 - Pattern </a:t>
            </a:r>
            <a:r>
              <a:rPr lang="en-US" altLang="zh-CN" dirty="0" smtClean="0"/>
              <a:t>String (</a:t>
            </a:r>
            <a:r>
              <a:rPr lang="zh-CN" altLang="en-US" dirty="0" smtClean="0"/>
              <a:t>有多种解法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7240 - Minimum </a:t>
            </a:r>
            <a:r>
              <a:rPr lang="en-US" altLang="zh-CN" b="1" dirty="0" smtClean="0">
                <a:solidFill>
                  <a:srgbClr val="FF0000"/>
                </a:solidFill>
              </a:rPr>
              <a:t>Cut-Cut (</a:t>
            </a:r>
            <a:r>
              <a:rPr lang="zh-CN" altLang="en-US" b="1" dirty="0" smtClean="0">
                <a:solidFill>
                  <a:srgbClr val="FF0000"/>
                </a:solidFill>
              </a:rPr>
              <a:t>难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7326 - Cow </a:t>
            </a:r>
            <a:r>
              <a:rPr lang="en-US" altLang="zh-CN" b="1" dirty="0" smtClean="0">
                <a:solidFill>
                  <a:srgbClr val="FF0000"/>
                </a:solidFill>
              </a:rPr>
              <a:t>Confinement (</a:t>
            </a:r>
            <a:r>
              <a:rPr lang="zh-CN" altLang="en-US" b="1" dirty="0" smtClean="0">
                <a:solidFill>
                  <a:srgbClr val="FF0000"/>
                </a:solidFill>
              </a:rPr>
              <a:t>难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zh-CN" altLang="en-US" b="1" dirty="0"/>
              <a:t>几何</a:t>
            </a:r>
            <a:r>
              <a:rPr lang="en-US" altLang="zh-CN" b="1" dirty="0"/>
              <a:t>/</a:t>
            </a:r>
            <a:r>
              <a:rPr lang="zh-CN" altLang="en-US" b="1" dirty="0"/>
              <a:t>物理类</a:t>
            </a:r>
          </a:p>
        </p:txBody>
      </p:sp>
    </p:spTree>
    <p:extLst>
      <p:ext uri="{BB962C8B-B14F-4D97-AF65-F5344CB8AC3E}">
        <p14:creationId xmlns:p14="http://schemas.microsoft.com/office/powerpoint/2010/main" val="12521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LA7229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如下图，在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点放一个装置吸引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点机器人。机器人总是沿着当前位置和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的连线走，直到碰到墙壁。此时有两种走法（必须沿着墙走），如果其中一种走法能缩小到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的距离，则往那个方向走；如果两个方向距离相同，就停止（如</a:t>
            </a:r>
            <a:r>
              <a:rPr lang="en-US" altLang="zh-CN" dirty="0" smtClean="0"/>
              <a:t>x</a:t>
            </a:r>
            <a:r>
              <a:rPr lang="zh-CN" altLang="en-US" dirty="0" smtClean="0"/>
              <a:t>点）。</a:t>
            </a:r>
            <a:endParaRPr lang="en-US" altLang="zh-CN" dirty="0" smtClean="0"/>
          </a:p>
          <a:p>
            <a:r>
              <a:rPr lang="zh-CN" altLang="en-US" dirty="0" smtClean="0"/>
              <a:t>问：是否存在一个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点，</a:t>
            </a:r>
            <a:r>
              <a:rPr lang="zh-CN" altLang="en-US" b="1" dirty="0" smtClean="0">
                <a:solidFill>
                  <a:srgbClr val="FF0000"/>
                </a:solidFill>
              </a:rPr>
              <a:t>不管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在哪里，都能吸引到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06" y="4941168"/>
            <a:ext cx="41769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28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3021</Words>
  <Application>Microsoft Office PowerPoint</Application>
  <PresentationFormat>全屏显示(4:3)</PresentationFormat>
  <Paragraphs>247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2016全国青少年信息学奥林匹克 (NOI) 冬令营资料  题目推荐</vt:lpstr>
      <vt:lpstr>前言</vt:lpstr>
      <vt:lpstr>几何/物理类</vt:lpstr>
      <vt:lpstr>构造类</vt:lpstr>
      <vt:lpstr>算法类</vt:lpstr>
      <vt:lpstr>算法类</vt:lpstr>
      <vt:lpstr>数据结构/字符串 </vt:lpstr>
      <vt:lpstr>几何/物理类</vt:lpstr>
      <vt:lpstr>LA7229 Kernel</vt:lpstr>
      <vt:lpstr>LA7310 Angry Birds</vt:lpstr>
      <vt:lpstr>PowerPoint 演示文稿</vt:lpstr>
      <vt:lpstr>LA7227 Equilibrium State</vt:lpstr>
      <vt:lpstr>LA6503 Golf Field</vt:lpstr>
      <vt:lpstr>LA7473 Hypercube</vt:lpstr>
      <vt:lpstr>PowerPoint 演示文稿</vt:lpstr>
      <vt:lpstr>LA7510 Convex Polyhedron</vt:lpstr>
      <vt:lpstr>PowerPoint 演示文稿</vt:lpstr>
      <vt:lpstr>LA6846 Location</vt:lpstr>
      <vt:lpstr>PowerPoint 演示文稿</vt:lpstr>
      <vt:lpstr>构造类</vt:lpstr>
      <vt:lpstr>LA6973 Excavator Contest</vt:lpstr>
      <vt:lpstr>LA7140 Seat Arrangement</vt:lpstr>
      <vt:lpstr>LA5849 Traveling Spiders</vt:lpstr>
      <vt:lpstr>算法类</vt:lpstr>
      <vt:lpstr>LA6504 International Event</vt:lpstr>
      <vt:lpstr>LA7005 Constrained maximum average</vt:lpstr>
      <vt:lpstr>LA7010 World Book Day</vt:lpstr>
      <vt:lpstr>PowerPoint 演示文稿</vt:lpstr>
      <vt:lpstr>PowerPoint 演示文稿</vt:lpstr>
      <vt:lpstr>LA7335 Looping Labyrinth</vt:lpstr>
      <vt:lpstr>PowerPoint 演示文稿</vt:lpstr>
      <vt:lpstr>LA7464 Robots</vt:lpstr>
      <vt:lpstr>PowerPoint 演示文稿</vt:lpstr>
      <vt:lpstr>LA7465 Reward the Troop</vt:lpstr>
      <vt:lpstr>LA7330 Greenhouse Growth</vt:lpstr>
      <vt:lpstr>PowerPoint 演示文稿</vt:lpstr>
      <vt:lpstr>LA7268 Archipelago Tour</vt:lpstr>
      <vt:lpstr>PowerPoint 演示文稿</vt:lpstr>
      <vt:lpstr>数据结构/字符串 </vt:lpstr>
      <vt:lpstr>LA7057 Trie</vt:lpstr>
      <vt:lpstr>PowerPoint 演示文稿</vt:lpstr>
      <vt:lpstr>LA7064 GRE Words Once More!</vt:lpstr>
      <vt:lpstr>LA7402 Colorful Tree</vt:lpstr>
      <vt:lpstr>PowerPoint 演示文稿</vt:lpstr>
      <vt:lpstr>LA7309 Sunlight on a Tree</vt:lpstr>
      <vt:lpstr>PowerPoint 演示文稿</vt:lpstr>
      <vt:lpstr>PowerPoint 演示文稿</vt:lpstr>
      <vt:lpstr>PowerPoint 演示文稿</vt:lpstr>
      <vt:lpstr>LA7238 Pattern String</vt:lpstr>
      <vt:lpstr>PowerPoint 演示文稿</vt:lpstr>
      <vt:lpstr>LA7240 - Minimum Cut-Cut</vt:lpstr>
      <vt:lpstr>LA7326 Cow Confinement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2016全国青少年信息学奥林匹克 (NOI) 冬令营授课  值得思考的问题</dc:title>
  <dc:creator>lenovo</dc:creator>
  <cp:lastModifiedBy>apple</cp:lastModifiedBy>
  <cp:revision>214</cp:revision>
  <dcterms:created xsi:type="dcterms:W3CDTF">2016-01-11T15:57:59Z</dcterms:created>
  <dcterms:modified xsi:type="dcterms:W3CDTF">2016-01-14T14:41:58Z</dcterms:modified>
</cp:coreProperties>
</file>