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91" r:id="rId6"/>
    <p:sldId id="260" r:id="rId7"/>
    <p:sldId id="261" r:id="rId8"/>
    <p:sldId id="269" r:id="rId9"/>
    <p:sldId id="262" r:id="rId10"/>
    <p:sldId id="270" r:id="rId11"/>
    <p:sldId id="271" r:id="rId12"/>
    <p:sldId id="278" r:id="rId13"/>
    <p:sldId id="279" r:id="rId14"/>
    <p:sldId id="280" r:id="rId15"/>
    <p:sldId id="281" r:id="rId16"/>
    <p:sldId id="286" r:id="rId17"/>
    <p:sldId id="287" r:id="rId18"/>
    <p:sldId id="266" r:id="rId19"/>
    <p:sldId id="267" r:id="rId20"/>
    <p:sldId id="268" r:id="rId21"/>
  </p:sldIdLst>
  <p:sldSz cx="9759315" cy="6101715"/>
  <p:notesSz cx="6858000" cy="9144000"/>
  <p:embeddedFontLst>
    <p:embeddedFont>
      <p:font typeface="浪漫雅圆" charset="-122"/>
      <p:regular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61030" y="1143000"/>
            <a:ext cx="4935939"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20010" y="998688"/>
            <a:ext cx="7320061" cy="2124506"/>
          </a:xfrm>
        </p:spPr>
        <p:txBody>
          <a:bodyPr anchor="b"/>
          <a:lstStyle>
            <a:lvl1pPr algn="ctr">
              <a:defRPr sz="534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20010" y="3205123"/>
            <a:ext cx="7320061" cy="1473310"/>
          </a:xfrm>
        </p:spPr>
        <p:txBody>
          <a:bodyPr/>
          <a:lstStyle>
            <a:lvl1pPr marL="0" indent="0" algn="ctr">
              <a:buNone/>
              <a:defRPr sz="2135"/>
            </a:lvl1pPr>
            <a:lvl2pPr marL="407035" indent="0" algn="ctr">
              <a:buNone/>
              <a:defRPr sz="1780"/>
            </a:lvl2pPr>
            <a:lvl3pPr marL="813435" indent="0" algn="ctr">
              <a:buNone/>
              <a:defRPr sz="1600"/>
            </a:lvl3pPr>
            <a:lvl4pPr marL="1220470" indent="0" algn="ctr">
              <a:buNone/>
              <a:defRPr sz="1425"/>
            </a:lvl4pPr>
            <a:lvl5pPr marL="1627505" indent="0" algn="ctr">
              <a:buNone/>
              <a:defRPr sz="1425"/>
            </a:lvl5pPr>
            <a:lvl6pPr marL="2033905" indent="0" algn="ctr">
              <a:buNone/>
              <a:defRPr sz="1425"/>
            </a:lvl6pPr>
            <a:lvl7pPr marL="2440940" indent="0" algn="ctr">
              <a:buNone/>
              <a:defRPr sz="1425"/>
            </a:lvl7pPr>
            <a:lvl8pPr marL="2847340" indent="0" algn="ctr">
              <a:buNone/>
              <a:defRPr sz="1425"/>
            </a:lvl8pPr>
            <a:lvl9pPr marL="3254375" indent="0" algn="ctr">
              <a:buNone/>
              <a:defRPr sz="142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4558" y="324891"/>
            <a:ext cx="2104518" cy="517142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71006" y="324891"/>
            <a:ext cx="6191552" cy="517142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1006" y="324891"/>
            <a:ext cx="8418070" cy="517142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5922" y="1521339"/>
            <a:ext cx="8418070" cy="2538389"/>
          </a:xfrm>
        </p:spPr>
        <p:txBody>
          <a:bodyPr anchor="b"/>
          <a:lstStyle>
            <a:lvl1pPr>
              <a:defRPr sz="534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5922" y="4083741"/>
            <a:ext cx="8418070" cy="1334879"/>
          </a:xfrm>
        </p:spPr>
        <p:txBody>
          <a:bodyPr/>
          <a:lstStyle>
            <a:lvl1pPr marL="0" indent="0">
              <a:buNone/>
              <a:defRPr sz="2135">
                <a:solidFill>
                  <a:schemeClr val="tx1">
                    <a:tint val="75000"/>
                  </a:schemeClr>
                </a:solidFill>
              </a:defRPr>
            </a:lvl1pPr>
            <a:lvl2pPr marL="407035" indent="0">
              <a:buNone/>
              <a:defRPr sz="1780">
                <a:solidFill>
                  <a:schemeClr val="tx1">
                    <a:tint val="75000"/>
                  </a:schemeClr>
                </a:solidFill>
              </a:defRPr>
            </a:lvl2pPr>
            <a:lvl3pPr marL="813435" indent="0">
              <a:buNone/>
              <a:defRPr sz="1600">
                <a:solidFill>
                  <a:schemeClr val="tx1">
                    <a:tint val="75000"/>
                  </a:schemeClr>
                </a:solidFill>
              </a:defRPr>
            </a:lvl3pPr>
            <a:lvl4pPr marL="1220470" indent="0">
              <a:buNone/>
              <a:defRPr sz="1425">
                <a:solidFill>
                  <a:schemeClr val="tx1">
                    <a:tint val="75000"/>
                  </a:schemeClr>
                </a:solidFill>
              </a:defRPr>
            </a:lvl4pPr>
            <a:lvl5pPr marL="1627505" indent="0">
              <a:buNone/>
              <a:defRPr sz="1425">
                <a:solidFill>
                  <a:schemeClr val="tx1">
                    <a:tint val="75000"/>
                  </a:schemeClr>
                </a:solidFill>
              </a:defRPr>
            </a:lvl5pPr>
            <a:lvl6pPr marL="2033905" indent="0">
              <a:buNone/>
              <a:defRPr sz="1425">
                <a:solidFill>
                  <a:schemeClr val="tx1">
                    <a:tint val="75000"/>
                  </a:schemeClr>
                </a:solidFill>
              </a:defRPr>
            </a:lvl6pPr>
            <a:lvl7pPr marL="2440940" indent="0">
              <a:buNone/>
              <a:defRPr sz="1425">
                <a:solidFill>
                  <a:schemeClr val="tx1">
                    <a:tint val="75000"/>
                  </a:schemeClr>
                </a:solidFill>
              </a:defRPr>
            </a:lvl7pPr>
            <a:lvl8pPr marL="2847340" indent="0">
              <a:buNone/>
              <a:defRPr sz="1425">
                <a:solidFill>
                  <a:schemeClr val="tx1">
                    <a:tint val="75000"/>
                  </a:schemeClr>
                </a:solidFill>
              </a:defRPr>
            </a:lvl8pPr>
            <a:lvl9pPr marL="3254375" indent="0">
              <a:buNone/>
              <a:defRPr sz="142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1006" y="1624456"/>
            <a:ext cx="4148035" cy="387185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41041" y="1624456"/>
            <a:ext cx="4148035" cy="387185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72277" y="324891"/>
            <a:ext cx="8418070" cy="117949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2277" y="1495912"/>
            <a:ext cx="4128972" cy="733124"/>
          </a:xfrm>
        </p:spPr>
        <p:txBody>
          <a:bodyPr anchor="b"/>
          <a:lstStyle>
            <a:lvl1pPr marL="0" indent="0">
              <a:buNone/>
              <a:defRPr sz="2135" b="1"/>
            </a:lvl1pPr>
            <a:lvl2pPr marL="407035" indent="0">
              <a:buNone/>
              <a:defRPr sz="1780" b="1"/>
            </a:lvl2pPr>
            <a:lvl3pPr marL="813435" indent="0">
              <a:buNone/>
              <a:defRPr sz="1600" b="1"/>
            </a:lvl3pPr>
            <a:lvl4pPr marL="1220470" indent="0">
              <a:buNone/>
              <a:defRPr sz="1425" b="1"/>
            </a:lvl4pPr>
            <a:lvl5pPr marL="1627505" indent="0">
              <a:buNone/>
              <a:defRPr sz="1425" b="1"/>
            </a:lvl5pPr>
            <a:lvl6pPr marL="2033905" indent="0">
              <a:buNone/>
              <a:defRPr sz="1425" b="1"/>
            </a:lvl6pPr>
            <a:lvl7pPr marL="2440940" indent="0">
              <a:buNone/>
              <a:defRPr sz="1425" b="1"/>
            </a:lvl7pPr>
            <a:lvl8pPr marL="2847340" indent="0">
              <a:buNone/>
              <a:defRPr sz="1425" b="1"/>
            </a:lvl8pPr>
            <a:lvl9pPr marL="3254375" indent="0">
              <a:buNone/>
              <a:defRPr sz="1425" b="1"/>
            </a:lvl9pPr>
          </a:lstStyle>
          <a:p>
            <a:pPr lvl="0"/>
            <a:r>
              <a:rPr lang="zh-CN" altLang="en-US" smtClean="0"/>
              <a:t>单击此处编辑母版文本样式</a:t>
            </a:r>
          </a:p>
        </p:txBody>
      </p:sp>
      <p:sp>
        <p:nvSpPr>
          <p:cNvPr id="4" name="内容占位符 3"/>
          <p:cNvSpPr>
            <a:spLocks noGrp="1"/>
          </p:cNvSpPr>
          <p:nvPr>
            <p:ph sz="half" idx="2"/>
          </p:nvPr>
        </p:nvSpPr>
        <p:spPr>
          <a:xfrm>
            <a:off x="672277" y="2229036"/>
            <a:ext cx="4128972" cy="32785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941041" y="1495912"/>
            <a:ext cx="4149306" cy="733124"/>
          </a:xfrm>
        </p:spPr>
        <p:txBody>
          <a:bodyPr anchor="b"/>
          <a:lstStyle>
            <a:lvl1pPr marL="0" indent="0">
              <a:buNone/>
              <a:defRPr sz="2135" b="1"/>
            </a:lvl1pPr>
            <a:lvl2pPr marL="407035" indent="0">
              <a:buNone/>
              <a:defRPr sz="1780" b="1"/>
            </a:lvl2pPr>
            <a:lvl3pPr marL="813435" indent="0">
              <a:buNone/>
              <a:defRPr sz="1600" b="1"/>
            </a:lvl3pPr>
            <a:lvl4pPr marL="1220470" indent="0">
              <a:buNone/>
              <a:defRPr sz="1425" b="1"/>
            </a:lvl4pPr>
            <a:lvl5pPr marL="1627505" indent="0">
              <a:buNone/>
              <a:defRPr sz="1425" b="1"/>
            </a:lvl5pPr>
            <a:lvl6pPr marL="2033905" indent="0">
              <a:buNone/>
              <a:defRPr sz="1425" b="1"/>
            </a:lvl6pPr>
            <a:lvl7pPr marL="2440940" indent="0">
              <a:buNone/>
              <a:defRPr sz="1425" b="1"/>
            </a:lvl7pPr>
            <a:lvl8pPr marL="2847340" indent="0">
              <a:buNone/>
              <a:defRPr sz="1425" b="1"/>
            </a:lvl8pPr>
            <a:lvl9pPr marL="3254375" indent="0">
              <a:buNone/>
              <a:defRPr sz="1425" b="1"/>
            </a:lvl9pPr>
          </a:lstStyle>
          <a:p>
            <a:pPr lvl="0"/>
            <a:r>
              <a:rPr lang="zh-CN" altLang="en-US" smtClean="0"/>
              <a:t>单击此处编辑母版文本样式</a:t>
            </a:r>
          </a:p>
        </p:txBody>
      </p:sp>
      <p:sp>
        <p:nvSpPr>
          <p:cNvPr id="6" name="内容占位符 5"/>
          <p:cNvSpPr>
            <a:spLocks noGrp="1"/>
          </p:cNvSpPr>
          <p:nvPr>
            <p:ph sz="quarter" idx="4"/>
          </p:nvPr>
        </p:nvSpPr>
        <p:spPr>
          <a:xfrm>
            <a:off x="4941041" y="2229036"/>
            <a:ext cx="4149306" cy="32785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2277" y="406820"/>
            <a:ext cx="3147880" cy="1423871"/>
          </a:xfrm>
        </p:spPr>
        <p:txBody>
          <a:bodyPr anchor="b"/>
          <a:lstStyle>
            <a:lvl1pPr>
              <a:defRPr sz="28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49306" y="878619"/>
            <a:ext cx="4941041" cy="4336591"/>
          </a:xfrm>
        </p:spPr>
        <p:txBody>
          <a:bodyPr/>
          <a:lstStyle>
            <a:lvl1pPr>
              <a:defRPr sz="2845"/>
            </a:lvl1pPr>
            <a:lvl2pPr>
              <a:defRPr sz="2490"/>
            </a:lvl2pPr>
            <a:lvl3pPr>
              <a:defRPr sz="2135"/>
            </a:lvl3pPr>
            <a:lvl4pPr>
              <a:defRPr sz="1780"/>
            </a:lvl4pPr>
            <a:lvl5pPr>
              <a:defRPr sz="1780"/>
            </a:lvl5pPr>
            <a:lvl6pPr>
              <a:defRPr sz="1780"/>
            </a:lvl6pPr>
            <a:lvl7pPr>
              <a:defRPr sz="1780"/>
            </a:lvl7pPr>
            <a:lvl8pPr>
              <a:defRPr sz="1780"/>
            </a:lvl8pPr>
            <a:lvl9pPr>
              <a:defRPr sz="178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72277" y="1830691"/>
            <a:ext cx="3147880" cy="3391582"/>
          </a:xfrm>
        </p:spPr>
        <p:txBody>
          <a:bodyPr/>
          <a:lstStyle>
            <a:lvl1pPr marL="0" indent="0">
              <a:buNone/>
              <a:defRPr sz="1425"/>
            </a:lvl1pPr>
            <a:lvl2pPr marL="407035" indent="0">
              <a:buNone/>
              <a:defRPr sz="1245"/>
            </a:lvl2pPr>
            <a:lvl3pPr marL="813435" indent="0">
              <a:buNone/>
              <a:defRPr sz="1070"/>
            </a:lvl3pPr>
            <a:lvl4pPr marL="1220470" indent="0">
              <a:buNone/>
              <a:defRPr sz="890"/>
            </a:lvl4pPr>
            <a:lvl5pPr marL="1627505" indent="0">
              <a:buNone/>
              <a:defRPr sz="890"/>
            </a:lvl5pPr>
            <a:lvl6pPr marL="2033905" indent="0">
              <a:buNone/>
              <a:defRPr sz="890"/>
            </a:lvl6pPr>
            <a:lvl7pPr marL="2440940" indent="0">
              <a:buNone/>
              <a:defRPr sz="890"/>
            </a:lvl7pPr>
            <a:lvl8pPr marL="2847340" indent="0">
              <a:buNone/>
              <a:defRPr sz="890"/>
            </a:lvl8pPr>
            <a:lvl9pPr marL="3254375" indent="0">
              <a:buNone/>
              <a:defRPr sz="89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72277" y="406820"/>
            <a:ext cx="3147880" cy="1423871"/>
          </a:xfrm>
        </p:spPr>
        <p:txBody>
          <a:bodyPr anchor="b"/>
          <a:lstStyle>
            <a:lvl1pPr>
              <a:defRPr sz="284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149306" y="878619"/>
            <a:ext cx="4941041" cy="4336591"/>
          </a:xfrm>
        </p:spPr>
        <p:txBody>
          <a:bodyPr/>
          <a:lstStyle>
            <a:lvl1pPr marL="0" indent="0">
              <a:buNone/>
              <a:defRPr sz="2845"/>
            </a:lvl1pPr>
            <a:lvl2pPr marL="407035" indent="0">
              <a:buNone/>
              <a:defRPr sz="2490"/>
            </a:lvl2pPr>
            <a:lvl3pPr marL="813435" indent="0">
              <a:buNone/>
              <a:defRPr sz="2135"/>
            </a:lvl3pPr>
            <a:lvl4pPr marL="1220470" indent="0">
              <a:buNone/>
              <a:defRPr sz="1780"/>
            </a:lvl4pPr>
            <a:lvl5pPr marL="1627505" indent="0">
              <a:buNone/>
              <a:defRPr sz="1780"/>
            </a:lvl5pPr>
            <a:lvl6pPr marL="2033905" indent="0">
              <a:buNone/>
              <a:defRPr sz="1780"/>
            </a:lvl6pPr>
            <a:lvl7pPr marL="2440940" indent="0">
              <a:buNone/>
              <a:defRPr sz="1780"/>
            </a:lvl7pPr>
            <a:lvl8pPr marL="2847340" indent="0">
              <a:buNone/>
              <a:defRPr sz="1780"/>
            </a:lvl8pPr>
            <a:lvl9pPr marL="3254375" indent="0">
              <a:buNone/>
              <a:defRPr sz="1780"/>
            </a:lvl9pPr>
          </a:lstStyle>
          <a:p>
            <a:endParaRPr lang="zh-CN" altLang="en-US"/>
          </a:p>
        </p:txBody>
      </p:sp>
      <p:sp>
        <p:nvSpPr>
          <p:cNvPr id="4" name="文本占位符 3"/>
          <p:cNvSpPr>
            <a:spLocks noGrp="1"/>
          </p:cNvSpPr>
          <p:nvPr>
            <p:ph type="body" sz="half" idx="2"/>
          </p:nvPr>
        </p:nvSpPr>
        <p:spPr>
          <a:xfrm>
            <a:off x="672277" y="1830691"/>
            <a:ext cx="3147880" cy="3391582"/>
          </a:xfrm>
        </p:spPr>
        <p:txBody>
          <a:bodyPr/>
          <a:lstStyle>
            <a:lvl1pPr marL="0" indent="0">
              <a:buNone/>
              <a:defRPr sz="1425"/>
            </a:lvl1pPr>
            <a:lvl2pPr marL="407035" indent="0">
              <a:buNone/>
              <a:defRPr sz="1245"/>
            </a:lvl2pPr>
            <a:lvl3pPr marL="813435" indent="0">
              <a:buNone/>
              <a:defRPr sz="1070"/>
            </a:lvl3pPr>
            <a:lvl4pPr marL="1220470" indent="0">
              <a:buNone/>
              <a:defRPr sz="890"/>
            </a:lvl4pPr>
            <a:lvl5pPr marL="1627505" indent="0">
              <a:buNone/>
              <a:defRPr sz="890"/>
            </a:lvl5pPr>
            <a:lvl6pPr marL="2033905" indent="0">
              <a:buNone/>
              <a:defRPr sz="890"/>
            </a:lvl6pPr>
            <a:lvl7pPr marL="2440940" indent="0">
              <a:buNone/>
              <a:defRPr sz="890"/>
            </a:lvl7pPr>
            <a:lvl8pPr marL="2847340" indent="0">
              <a:buNone/>
              <a:defRPr sz="890"/>
            </a:lvl8pPr>
            <a:lvl9pPr marL="3254375" indent="0">
              <a:buNone/>
              <a:defRPr sz="89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34000"/>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71006" y="324891"/>
            <a:ext cx="8418070" cy="117949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1006" y="1624456"/>
            <a:ext cx="8418070" cy="387185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71006" y="5655932"/>
            <a:ext cx="2196018" cy="324891"/>
          </a:xfrm>
          <a:prstGeom prst="rect">
            <a:avLst/>
          </a:prstGeom>
        </p:spPr>
        <p:txBody>
          <a:bodyPr vert="horz" lIns="91440" tIns="45720" rIns="91440" bIns="45720" rtlCol="0" anchor="ctr"/>
          <a:lstStyle>
            <a:lvl1pPr algn="l">
              <a:defRPr sz="107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233027" y="5655932"/>
            <a:ext cx="3294028" cy="324891"/>
          </a:xfrm>
          <a:prstGeom prst="rect">
            <a:avLst/>
          </a:prstGeom>
        </p:spPr>
        <p:txBody>
          <a:bodyPr vert="horz" lIns="91440" tIns="45720" rIns="91440" bIns="45720" rtlCol="0" anchor="ctr"/>
          <a:lstStyle>
            <a:lvl1pPr algn="ctr">
              <a:defRPr sz="107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93058" y="5655932"/>
            <a:ext cx="2196018" cy="324891"/>
          </a:xfrm>
          <a:prstGeom prst="rect">
            <a:avLst/>
          </a:prstGeom>
        </p:spPr>
        <p:txBody>
          <a:bodyPr vert="horz" lIns="91440" tIns="45720" rIns="91440" bIns="45720" rtlCol="0" anchor="ctr"/>
          <a:lstStyle>
            <a:lvl1pPr algn="r">
              <a:defRPr sz="107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813435" rtl="0" eaLnBrk="1" latinLnBrk="0" hangingPunct="1">
        <a:lnSpc>
          <a:spcPct val="90000"/>
        </a:lnSpc>
        <a:spcBef>
          <a:spcPct val="0"/>
        </a:spcBef>
        <a:buNone/>
        <a:defRPr sz="3915" kern="1200">
          <a:solidFill>
            <a:schemeClr val="tx1"/>
          </a:solidFill>
          <a:latin typeface="+mj-lt"/>
          <a:ea typeface="+mj-ea"/>
          <a:cs typeface="+mj-cs"/>
        </a:defRPr>
      </a:lvl1pPr>
    </p:titleStyle>
    <p:bodyStyle>
      <a:lvl1pPr marL="203200" indent="-201930" algn="l" defTabSz="813435" rtl="0" eaLnBrk="1" latinLnBrk="0" hangingPunct="1">
        <a:lnSpc>
          <a:spcPct val="90000"/>
        </a:lnSpc>
        <a:spcBef>
          <a:spcPts val="890"/>
        </a:spcBef>
        <a:buFont typeface="Arial" pitchFamily="34" charset="0"/>
        <a:buChar char="•"/>
        <a:defRPr sz="2490" kern="1200">
          <a:solidFill>
            <a:schemeClr val="tx1"/>
          </a:solidFill>
          <a:latin typeface="+mn-lt"/>
          <a:ea typeface="+mn-ea"/>
          <a:cs typeface="+mn-cs"/>
        </a:defRPr>
      </a:lvl1pPr>
      <a:lvl2pPr marL="610235" indent="-201930" algn="l" defTabSz="813435" rtl="0" eaLnBrk="1" latinLnBrk="0" hangingPunct="1">
        <a:lnSpc>
          <a:spcPct val="90000"/>
        </a:lnSpc>
        <a:spcBef>
          <a:spcPts val="445"/>
        </a:spcBef>
        <a:buFont typeface="Arial" pitchFamily="34" charset="0"/>
        <a:buChar char="•"/>
        <a:defRPr sz="2135" kern="1200">
          <a:solidFill>
            <a:schemeClr val="tx1"/>
          </a:solidFill>
          <a:latin typeface="+mn-lt"/>
          <a:ea typeface="+mn-ea"/>
          <a:cs typeface="+mn-cs"/>
        </a:defRPr>
      </a:lvl2pPr>
      <a:lvl3pPr marL="1017270" indent="-201930" algn="l" defTabSz="813435" rtl="0" eaLnBrk="1" latinLnBrk="0" hangingPunct="1">
        <a:lnSpc>
          <a:spcPct val="90000"/>
        </a:lnSpc>
        <a:spcBef>
          <a:spcPts val="445"/>
        </a:spcBef>
        <a:buFont typeface="Arial" pitchFamily="34" charset="0"/>
        <a:buChar char="•"/>
        <a:defRPr sz="1780" kern="1200">
          <a:solidFill>
            <a:schemeClr val="tx1"/>
          </a:solidFill>
          <a:latin typeface="+mn-lt"/>
          <a:ea typeface="+mn-ea"/>
          <a:cs typeface="+mn-cs"/>
        </a:defRPr>
      </a:lvl3pPr>
      <a:lvl4pPr marL="142367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4pPr>
      <a:lvl5pPr marL="18307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5pPr>
      <a:lvl6pPr marL="22371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6pPr>
      <a:lvl7pPr marL="264414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7pPr>
      <a:lvl8pPr marL="30511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8pPr>
      <a:lvl9pPr marL="34575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813435" rtl="0" eaLnBrk="1" latinLnBrk="0" hangingPunct="1">
        <a:defRPr sz="1600" kern="1200">
          <a:solidFill>
            <a:schemeClr val="tx1"/>
          </a:solidFill>
          <a:latin typeface="+mn-lt"/>
          <a:ea typeface="+mn-ea"/>
          <a:cs typeface="+mn-cs"/>
        </a:defRPr>
      </a:lvl1pPr>
      <a:lvl2pPr marL="407035" algn="l" defTabSz="813435" rtl="0" eaLnBrk="1" latinLnBrk="0" hangingPunct="1">
        <a:defRPr sz="1600" kern="1200">
          <a:solidFill>
            <a:schemeClr val="tx1"/>
          </a:solidFill>
          <a:latin typeface="+mn-lt"/>
          <a:ea typeface="+mn-ea"/>
          <a:cs typeface="+mn-cs"/>
        </a:defRPr>
      </a:lvl2pPr>
      <a:lvl3pPr marL="813435" algn="l" defTabSz="813435" rtl="0" eaLnBrk="1" latinLnBrk="0" hangingPunct="1">
        <a:defRPr sz="1600" kern="1200">
          <a:solidFill>
            <a:schemeClr val="tx1"/>
          </a:solidFill>
          <a:latin typeface="+mn-lt"/>
          <a:ea typeface="+mn-ea"/>
          <a:cs typeface="+mn-cs"/>
        </a:defRPr>
      </a:lvl3pPr>
      <a:lvl4pPr marL="1220470" algn="l" defTabSz="813435" rtl="0" eaLnBrk="1" latinLnBrk="0" hangingPunct="1">
        <a:defRPr sz="1600" kern="1200">
          <a:solidFill>
            <a:schemeClr val="tx1"/>
          </a:solidFill>
          <a:latin typeface="+mn-lt"/>
          <a:ea typeface="+mn-ea"/>
          <a:cs typeface="+mn-cs"/>
        </a:defRPr>
      </a:lvl4pPr>
      <a:lvl5pPr marL="1627505" algn="l" defTabSz="813435" rtl="0" eaLnBrk="1" latinLnBrk="0" hangingPunct="1">
        <a:defRPr sz="1600" kern="1200">
          <a:solidFill>
            <a:schemeClr val="tx1"/>
          </a:solidFill>
          <a:latin typeface="+mn-lt"/>
          <a:ea typeface="+mn-ea"/>
          <a:cs typeface="+mn-cs"/>
        </a:defRPr>
      </a:lvl5pPr>
      <a:lvl6pPr marL="2033905" algn="l" defTabSz="813435" rtl="0" eaLnBrk="1" latinLnBrk="0" hangingPunct="1">
        <a:defRPr sz="1600" kern="1200">
          <a:solidFill>
            <a:schemeClr val="tx1"/>
          </a:solidFill>
          <a:latin typeface="+mn-lt"/>
          <a:ea typeface="+mn-ea"/>
          <a:cs typeface="+mn-cs"/>
        </a:defRPr>
      </a:lvl6pPr>
      <a:lvl7pPr marL="2440940" algn="l" defTabSz="813435" rtl="0" eaLnBrk="1" latinLnBrk="0" hangingPunct="1">
        <a:defRPr sz="1600" kern="1200">
          <a:solidFill>
            <a:schemeClr val="tx1"/>
          </a:solidFill>
          <a:latin typeface="+mn-lt"/>
          <a:ea typeface="+mn-ea"/>
          <a:cs typeface="+mn-cs"/>
        </a:defRPr>
      </a:lvl7pPr>
      <a:lvl8pPr marL="2847340" algn="l" defTabSz="813435" rtl="0" eaLnBrk="1" latinLnBrk="0" hangingPunct="1">
        <a:defRPr sz="1600" kern="1200">
          <a:solidFill>
            <a:schemeClr val="tx1"/>
          </a:solidFill>
          <a:latin typeface="+mn-lt"/>
          <a:ea typeface="+mn-ea"/>
          <a:cs typeface="+mn-cs"/>
        </a:defRPr>
      </a:lvl8pPr>
      <a:lvl9pPr marL="3254375" algn="l" defTabSz="81343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G:\U盘备份\C++ Program\国家集训队\营员交流 - 静态仙人掌\无标题.png无标题"/>
          <p:cNvPicPr>
            <a:picLocks noChangeAspect="1"/>
          </p:cNvPicPr>
          <p:nvPr/>
        </p:nvPicPr>
        <p:blipFill>
          <a:blip r:embed="rId1"/>
          <a:srcRect/>
          <a:stretch>
            <a:fillRect/>
          </a:stretch>
        </p:blipFill>
        <p:spPr>
          <a:xfrm>
            <a:off x="-1905" y="-1270"/>
            <a:ext cx="9763125" cy="6104890"/>
          </a:xfrm>
          <a:prstGeom prst="rect">
            <a:avLst/>
          </a:prstGeom>
        </p:spPr>
      </p:pic>
      <p:sp>
        <p:nvSpPr>
          <p:cNvPr id="8" name="文本框 7"/>
          <p:cNvSpPr txBox="1"/>
          <p:nvPr/>
        </p:nvSpPr>
        <p:spPr>
          <a:xfrm>
            <a:off x="1011555" y="610870"/>
            <a:ext cx="1097280" cy="5181600"/>
          </a:xfrm>
          <a:prstGeom prst="rect">
            <a:avLst/>
          </a:prstGeom>
          <a:noFill/>
        </p:spPr>
        <p:txBody>
          <a:bodyPr vert="eaVert" wrap="square" rtlCol="0">
            <a:spAutoFit/>
          </a:bodyPr>
          <a:p>
            <a:pPr algn="ctr"/>
            <a:r>
              <a:rPr lang="zh-CN" altLang="zh-CN" sz="3200" b="1">
                <a:effectLst>
                  <a:glow rad="228600">
                    <a:schemeClr val="accent2">
                      <a:satMod val="175000"/>
                      <a:alpha val="40000"/>
                    </a:schemeClr>
                  </a:glow>
                  <a:outerShdw blurRad="50800" dist="38100" dir="2700000" algn="tl" rotWithShape="0">
                    <a:prstClr val="black">
                      <a:alpha val="40000"/>
                    </a:prstClr>
                  </a:outerShdw>
                </a:effectLst>
                <a:latin typeface="浪漫雅圆" charset="0"/>
                <a:ea typeface="浪漫雅圆" charset="0"/>
              </a:rPr>
              <a:t>安徽师范大学附属中学</a:t>
            </a:r>
            <a:endParaRPr lang="zh-CN" altLang="zh-CN" sz="3200" b="1">
              <a:effectLst>
                <a:glow rad="228600">
                  <a:schemeClr val="accent2">
                    <a:satMod val="175000"/>
                    <a:alpha val="40000"/>
                  </a:schemeClr>
                </a:glow>
                <a:outerShdw blurRad="50800" dist="38100" dir="2700000" algn="tl" rotWithShape="0">
                  <a:prstClr val="black">
                    <a:alpha val="40000"/>
                  </a:prstClr>
                </a:outerShdw>
              </a:effectLst>
              <a:latin typeface="浪漫雅圆" charset="0"/>
              <a:ea typeface="浪漫雅圆" charset="0"/>
            </a:endParaRPr>
          </a:p>
          <a:p>
            <a:pPr algn="ctr"/>
            <a:r>
              <a:rPr lang="zh-CN" altLang="zh-CN" sz="2800" b="1">
                <a:effectLst>
                  <a:glow rad="228600">
                    <a:schemeClr val="accent2">
                      <a:satMod val="175000"/>
                      <a:alpha val="40000"/>
                    </a:schemeClr>
                  </a:glow>
                  <a:outerShdw blurRad="50800" dist="38100" dir="2700000" algn="tl" rotWithShape="0">
                    <a:prstClr val="black">
                      <a:alpha val="40000"/>
                    </a:prstClr>
                  </a:outerShdw>
                </a:effectLst>
                <a:latin typeface="浪漫雅圆" charset="0"/>
                <a:ea typeface="浪漫雅圆" charset="0"/>
                <a:sym typeface="+mn-ea"/>
              </a:rPr>
              <a:t>吴作凡 </a:t>
            </a:r>
            <a:r>
              <a:rPr lang="zh-CN" altLang="zh-CN" sz="2800" b="1">
                <a:effectLst>
                  <a:glow rad="228600">
                    <a:schemeClr val="accent2">
                      <a:satMod val="175000"/>
                      <a:alpha val="40000"/>
                    </a:schemeClr>
                  </a:glow>
                  <a:outerShdw blurRad="50800" dist="38100" dir="2700000" algn="tl" rotWithShape="0">
                    <a:prstClr val="black">
                      <a:alpha val="40000"/>
                    </a:prstClr>
                  </a:outerShdw>
                </a:effectLst>
                <a:latin typeface="浪漫雅圆" charset="0"/>
                <a:ea typeface="浪漫雅圆" charset="0"/>
              </a:rPr>
              <a:t>倪星宇</a:t>
            </a:r>
            <a:endParaRPr lang="zh-CN" altLang="zh-CN" sz="2800" b="1">
              <a:effectLst>
                <a:glow rad="228600">
                  <a:schemeClr val="accent2">
                    <a:satMod val="175000"/>
                    <a:alpha val="40000"/>
                  </a:schemeClr>
                </a:glow>
                <a:outerShdw blurRad="50800" dist="38100" dir="2700000" algn="tl" rotWithShape="0">
                  <a:prstClr val="black">
                    <a:alpha val="40000"/>
                  </a:prstClr>
                </a:outerShdw>
              </a:effectLst>
              <a:latin typeface="浪漫雅圆" charset="0"/>
              <a:ea typeface="浪漫雅圆"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剖分</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现在，我们对缩环后的树进行剖分，这与我们熟悉的轻重链剖分是一样的。</a:t>
            </a:r>
            <a:endParaRPr lang="zh-CN">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假如我们选择这样一条重链</a:t>
            </a:r>
            <a:r>
              <a:rPr lang="en-US" altLang="zh-CN">
                <a:effectLst>
                  <a:glow rad="139700">
                    <a:schemeClr val="bg1">
                      <a:alpha val="98000"/>
                    </a:schemeClr>
                  </a:glow>
                </a:effectLst>
                <a:latin typeface="浪漫雅圆" charset="0"/>
                <a:ea typeface="浪漫雅圆" charset="0"/>
              </a:rPr>
              <a:t>……</a:t>
            </a:r>
            <a:endParaRPr lang="en-US" altLang="zh-CN">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多余的部分消失了！</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我们把这一部分带回到原图中去看。</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3.png无标题3"/>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143"/>
            <a:ext cx="5069840" cy="4581525"/>
          </a:xfrm>
          <a:prstGeom prst="rect">
            <a:avLst/>
          </a:prstGeom>
        </p:spPr>
      </p:pic>
      <p:pic>
        <p:nvPicPr>
          <p:cNvPr id="8" name="图片 7" descr="G:\U盘备份\C++ Program\国家集训队\营员交流 - 静态仙人掌\无标题4.png无标题4"/>
          <p:cNvPicPr>
            <a:picLocks noChangeAspect="1"/>
          </p:cNvPicPr>
          <p:nvPr/>
        </p:nvPicPr>
        <p:blipFill>
          <a:blip r:embed="rId2">
            <a:clrChange>
              <a:clrFrom>
                <a:srgbClr val="FFFFFF">
                  <a:alpha val="100000"/>
                </a:srgbClr>
              </a:clrFrom>
              <a:clrTo>
                <a:srgbClr val="FFFFFF">
                  <a:alpha val="100000"/>
                  <a:alpha val="0"/>
                </a:srgbClr>
              </a:clrTo>
            </a:clrChange>
          </a:blip>
          <a:srcRect/>
          <a:stretch>
            <a:fillRect/>
          </a:stretch>
        </p:blipFill>
        <p:spPr>
          <a:xfrm>
            <a:off x="-295200" y="1267200"/>
            <a:ext cx="5069840" cy="4580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1" presetClass="entr" presetSubtype="0" fill="hold" grpId="0" nodeType="clickEffect">
                                  <p:stCondLst>
                                    <p:cond delay="0"/>
                                  </p:stCondLst>
                                  <p:iterate type="lt">
                                    <p:tmPct val="10000"/>
                                  </p:iterate>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1" presetClass="entr" presetSubtype="0" fill="hold" grpId="0" nodeType="clickEffect">
                                  <p:stCondLst>
                                    <p:cond delay="0"/>
                                  </p:stCondLst>
                                  <p:iterate type="lt">
                                    <p:tmPct val="10000"/>
                                  </p:iterate>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p:cTn id="45"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7"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剖分</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现在，我们把这些点分分类：</a:t>
            </a:r>
            <a:endParaRPr lang="zh-CN">
              <a:effectLst>
                <a:glow rad="139700">
                  <a:schemeClr val="bg1">
                    <a:alpha val="98000"/>
                  </a:schemeClr>
                </a:glow>
              </a:effectLst>
              <a:latin typeface="浪漫雅圆" charset="0"/>
              <a:ea typeface="浪漫雅圆" charset="0"/>
            </a:endParaRPr>
          </a:p>
          <a:p>
            <a:pPr>
              <a:spcBef>
                <a:spcPts val="800"/>
              </a:spcBef>
            </a:pPr>
            <a:r>
              <a:rPr lang="en-US" altLang="zh-CN">
                <a:effectLst>
                  <a:glow rad="139700">
                    <a:schemeClr val="bg1">
                      <a:alpha val="98000"/>
                    </a:schemeClr>
                  </a:glow>
                </a:effectLst>
                <a:latin typeface="浪漫雅圆" charset="0"/>
                <a:ea typeface="浪漫雅圆" charset="0"/>
              </a:rPr>
              <a:t>1</a:t>
            </a:r>
            <a:r>
              <a:rPr lang="zh-CN" altLang="en-US">
                <a:effectLst>
                  <a:glow rad="139700">
                    <a:schemeClr val="bg1">
                      <a:alpha val="98000"/>
                    </a:schemeClr>
                  </a:glow>
                </a:effectLst>
                <a:latin typeface="浪漫雅圆" charset="0"/>
                <a:ea typeface="浪漫雅圆" charset="0"/>
              </a:rPr>
              <a:t>、只属于最短路的点</a:t>
            </a:r>
            <a:endParaRPr lang="zh-CN" altLang="en-US">
              <a:effectLst>
                <a:glow rad="139700">
                  <a:schemeClr val="bg1">
                    <a:alpha val="98000"/>
                  </a:schemeClr>
                </a:glow>
              </a:effectLst>
              <a:latin typeface="浪漫雅圆" charset="0"/>
              <a:ea typeface="浪漫雅圆" charset="0"/>
            </a:endParaRPr>
          </a:p>
          <a:p>
            <a:pPr>
              <a:spcBef>
                <a:spcPts val="800"/>
              </a:spcBef>
            </a:pPr>
            <a:r>
              <a:rPr lang="en-US" altLang="zh-CN">
                <a:effectLst>
                  <a:glow rad="139700">
                    <a:schemeClr val="bg1">
                      <a:alpha val="98000"/>
                    </a:schemeClr>
                  </a:glow>
                </a:effectLst>
                <a:latin typeface="浪漫雅圆" charset="0"/>
                <a:ea typeface="浪漫雅圆" charset="0"/>
              </a:rPr>
              <a:t>2</a:t>
            </a:r>
            <a:r>
              <a:rPr lang="zh-CN" altLang="en-US">
                <a:effectLst>
                  <a:glow rad="139700">
                    <a:schemeClr val="bg1">
                      <a:alpha val="98000"/>
                    </a:schemeClr>
                  </a:glow>
                </a:effectLst>
                <a:latin typeface="浪漫雅圆" charset="0"/>
                <a:ea typeface="浪漫雅圆" charset="0"/>
              </a:rPr>
              <a:t>、只属于最长路的点</a:t>
            </a:r>
            <a:endParaRPr lang="zh-CN" altLang="en-US">
              <a:effectLst>
                <a:glow rad="139700">
                  <a:schemeClr val="bg1">
                    <a:alpha val="98000"/>
                  </a:schemeClr>
                </a:glow>
              </a:effectLst>
              <a:latin typeface="浪漫雅圆" charset="0"/>
              <a:ea typeface="浪漫雅圆" charset="0"/>
            </a:endParaRPr>
          </a:p>
          <a:p>
            <a:pPr>
              <a:spcBef>
                <a:spcPts val="800"/>
              </a:spcBef>
            </a:pPr>
            <a:r>
              <a:rPr lang="en-US" altLang="zh-CN">
                <a:effectLst>
                  <a:glow rad="139700">
                    <a:schemeClr val="bg1">
                      <a:alpha val="98000"/>
                    </a:schemeClr>
                  </a:glow>
                </a:effectLst>
                <a:latin typeface="浪漫雅圆" charset="0"/>
                <a:ea typeface="浪漫雅圆" charset="0"/>
              </a:rPr>
              <a:t>3</a:t>
            </a:r>
            <a:r>
              <a:rPr lang="zh-CN" altLang="en-US">
                <a:effectLst>
                  <a:glow rad="139700">
                    <a:schemeClr val="bg1">
                      <a:alpha val="98000"/>
                    </a:schemeClr>
                  </a:glow>
                </a:effectLst>
                <a:latin typeface="浪漫雅圆" charset="0"/>
                <a:ea typeface="浪漫雅圆" charset="0"/>
              </a:rPr>
              <a:t>、其它的点</a:t>
            </a:r>
            <a:endParaRPr lang="zh-CN" altLang="en-US">
              <a:effectLst>
                <a:glow rad="139700">
                  <a:schemeClr val="bg1">
                    <a:alpha val="98000"/>
                  </a:schemeClr>
                </a:glow>
              </a:effectLst>
              <a:latin typeface="浪漫雅圆" charset="0"/>
              <a:ea typeface="浪漫雅圆" charset="0"/>
            </a:endParaRPr>
          </a:p>
          <a:p>
            <a:pPr>
              <a:spcBef>
                <a:spcPts val="800"/>
              </a:spcBef>
            </a:pPr>
            <a:endParaRPr lang="zh-CN" altLang="en-US">
              <a:effectLst>
                <a:glow rad="139700">
                  <a:schemeClr val="bg1">
                    <a:alpha val="98000"/>
                  </a:schemeClr>
                </a:glow>
              </a:effectLst>
              <a:latin typeface="浪漫雅圆" charset="0"/>
              <a:ea typeface="浪漫雅圆" charset="0"/>
            </a:endParaRPr>
          </a:p>
          <a:p>
            <a:pPr>
              <a:spcBef>
                <a:spcPts val="800"/>
              </a:spcBef>
            </a:pP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然后，我们对每种编号的点按经过顺序各建一棵线段树。</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5.png无标题5"/>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460"/>
            <a:ext cx="5069840" cy="4580890"/>
          </a:xfrm>
          <a:prstGeom prst="rect">
            <a:avLst/>
          </a:prstGeom>
        </p:spPr>
      </p:pic>
      <p:sp>
        <p:nvSpPr>
          <p:cNvPr id="8" name="矩形 7"/>
          <p:cNvSpPr/>
          <p:nvPr/>
        </p:nvSpPr>
        <p:spPr>
          <a:xfrm>
            <a:off x="2483803" y="3353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1</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9" name="矩形 8"/>
          <p:cNvSpPr/>
          <p:nvPr/>
        </p:nvSpPr>
        <p:spPr>
          <a:xfrm>
            <a:off x="801053" y="203517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0" name="矩形 9"/>
          <p:cNvSpPr/>
          <p:nvPr/>
        </p:nvSpPr>
        <p:spPr>
          <a:xfrm>
            <a:off x="4472623" y="326644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1" name="矩形 10"/>
          <p:cNvSpPr/>
          <p:nvPr/>
        </p:nvSpPr>
        <p:spPr>
          <a:xfrm>
            <a:off x="4291013" y="416560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2" name="矩形 11"/>
          <p:cNvSpPr/>
          <p:nvPr/>
        </p:nvSpPr>
        <p:spPr>
          <a:xfrm>
            <a:off x="2118043" y="112522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3" name="矩形 12"/>
          <p:cNvSpPr/>
          <p:nvPr/>
        </p:nvSpPr>
        <p:spPr>
          <a:xfrm>
            <a:off x="2728278" y="191706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4" name="矩形 13"/>
          <p:cNvSpPr/>
          <p:nvPr/>
        </p:nvSpPr>
        <p:spPr>
          <a:xfrm>
            <a:off x="3734118" y="2591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5" name="矩形 14"/>
          <p:cNvSpPr/>
          <p:nvPr/>
        </p:nvSpPr>
        <p:spPr>
          <a:xfrm>
            <a:off x="2760028" y="413321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6" name="矩形 15"/>
          <p:cNvSpPr/>
          <p:nvPr/>
        </p:nvSpPr>
        <p:spPr>
          <a:xfrm>
            <a:off x="4023678" y="492506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3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2" end="2"/>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ssolv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49"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3" end="3"/>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dissolve">
                                      <p:cBhvr>
                                        <p:cTn id="59" dur="500"/>
                                        <p:tgtEl>
                                          <p:spTgt spid="1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dissolve">
                                      <p:cBhvr>
                                        <p:cTn id="62" dur="500"/>
                                        <p:tgtEl>
                                          <p:spTgt spid="1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27" presetClass="entr" presetSubtype="0" fill="hold" grpId="0" nodeType="clickEffect">
                                  <p:stCondLst>
                                    <p:cond delay="0"/>
                                  </p:stCondLst>
                                  <p:iterate type="lt">
                                    <p:tmPct val="50000"/>
                                  </p:iterate>
                                  <p:childTnLst>
                                    <p:set>
                                      <p:cBhvr>
                                        <p:cTn id="72"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73"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75" dur="80"/>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P spid="11" grpId="0"/>
      <p:bldP spid="13" grpId="0"/>
      <p:bldP spid="12"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剖分</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ltLang="en-US">
                <a:effectLst>
                  <a:glow rad="139700">
                    <a:schemeClr val="bg1">
                      <a:alpha val="98000"/>
                    </a:schemeClr>
                  </a:glow>
                </a:effectLst>
                <a:latin typeface="浪漫雅圆" charset="0"/>
                <a:ea typeface="浪漫雅圆" charset="0"/>
              </a:rPr>
              <a:t>那么，现在在短路或长路上的操作就很容易实现辣！</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我们还以从某个点到根为例（从某一个点到另一个点可以转化为两者都到</a:t>
            </a:r>
            <a:r>
              <a:rPr lang="en-US" altLang="zh-CN">
                <a:effectLst>
                  <a:glow rad="139700">
                    <a:schemeClr val="bg1">
                      <a:alpha val="98000"/>
                    </a:schemeClr>
                  </a:glow>
                </a:effectLst>
                <a:latin typeface="浪漫雅圆" charset="0"/>
                <a:ea typeface="浪漫雅圆" charset="0"/>
              </a:rPr>
              <a:t>LCA</a:t>
            </a:r>
            <a:r>
              <a:rPr lang="zh-CN" altLang="en-US">
                <a:effectLst>
                  <a:glow rad="139700">
                    <a:schemeClr val="bg1">
                      <a:alpha val="98000"/>
                    </a:schemeClr>
                  </a:glow>
                </a:effectLst>
                <a:latin typeface="浪漫雅圆" charset="0"/>
                <a:ea typeface="浪漫雅圆" charset="0"/>
              </a:rPr>
              <a:t>）。</a:t>
            </a:r>
            <a:endParaRPr lang="zh-CN" altLang="en-US">
              <a:effectLst>
                <a:glow rad="139700">
                  <a:schemeClr val="bg1">
                    <a:alpha val="98000"/>
                  </a:schemeClr>
                </a:glow>
              </a:effectLst>
              <a:latin typeface="浪漫雅圆" charset="0"/>
              <a:ea typeface="浪漫雅圆" charset="0"/>
            </a:endParaRPr>
          </a:p>
          <a:p>
            <a:pPr>
              <a:spcBef>
                <a:spcPts val="800"/>
              </a:spcBef>
            </a:pPr>
            <a:endParaRPr lang="zh-CN" altLang="en-US">
              <a:effectLst>
                <a:glow rad="139700">
                  <a:schemeClr val="bg1">
                    <a:alpha val="98000"/>
                  </a:schemeClr>
                </a:glow>
              </a:effectLst>
              <a:latin typeface="浪漫雅圆" charset="0"/>
              <a:ea typeface="浪漫雅圆" charset="0"/>
            </a:endParaRPr>
          </a:p>
          <a:p>
            <a:pPr>
              <a:spcBef>
                <a:spcPts val="800"/>
              </a:spcBef>
            </a:pP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对于重链，我们直接查询</a:t>
            </a:r>
            <a:r>
              <a:rPr lang="en-US" altLang="zh-CN">
                <a:effectLst>
                  <a:glow rad="139700">
                    <a:schemeClr val="bg1">
                      <a:alpha val="98000"/>
                    </a:schemeClr>
                  </a:glow>
                </a:effectLst>
                <a:latin typeface="浪漫雅圆" charset="0"/>
                <a:ea typeface="浪漫雅圆" charset="0"/>
              </a:rPr>
              <a:t>/</a:t>
            </a:r>
            <a:r>
              <a:rPr lang="zh-CN" altLang="en-US">
                <a:effectLst>
                  <a:glow rad="139700">
                    <a:schemeClr val="bg1">
                      <a:alpha val="98000"/>
                    </a:schemeClr>
                  </a:glow>
                </a:effectLst>
                <a:latin typeface="浪漫雅圆" charset="0"/>
                <a:ea typeface="浪漫雅圆" charset="0"/>
              </a:rPr>
              <a:t>修改其对应的</a:t>
            </a:r>
            <a:r>
              <a:rPr lang="en-US" altLang="zh-CN">
                <a:effectLst>
                  <a:glow rad="139700">
                    <a:schemeClr val="bg1">
                      <a:alpha val="98000"/>
                    </a:schemeClr>
                  </a:glow>
                </a:effectLst>
                <a:latin typeface="浪漫雅圆" charset="0"/>
                <a:ea typeface="浪漫雅圆" charset="0"/>
              </a:rPr>
              <a:t>1</a:t>
            </a:r>
            <a:r>
              <a:rPr lang="zh-CN" altLang="en-US">
                <a:effectLst>
                  <a:glow rad="139700">
                    <a:schemeClr val="bg1">
                      <a:alpha val="98000"/>
                    </a:schemeClr>
                  </a:glow>
                </a:effectLst>
                <a:latin typeface="浪漫雅圆" charset="0"/>
                <a:ea typeface="浪漫雅圆" charset="0"/>
              </a:rPr>
              <a:t>号或</a:t>
            </a:r>
            <a:r>
              <a:rPr lang="en-US" altLang="zh-CN">
                <a:effectLst>
                  <a:glow rad="139700">
                    <a:schemeClr val="bg1">
                      <a:alpha val="98000"/>
                    </a:schemeClr>
                  </a:glow>
                </a:effectLst>
                <a:latin typeface="浪漫雅圆" charset="0"/>
                <a:ea typeface="浪漫雅圆" charset="0"/>
              </a:rPr>
              <a:t>2</a:t>
            </a:r>
            <a:r>
              <a:rPr lang="zh-CN" altLang="en-US">
                <a:effectLst>
                  <a:glow rad="139700">
                    <a:schemeClr val="bg1">
                      <a:alpha val="98000"/>
                    </a:schemeClr>
                  </a:glow>
                </a:effectLst>
                <a:latin typeface="浪漫雅圆" charset="0"/>
                <a:ea typeface="浪漫雅圆" charset="0"/>
              </a:rPr>
              <a:t>号线段树。</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5.png无标题5"/>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460"/>
            <a:ext cx="5069840" cy="4580890"/>
          </a:xfrm>
          <a:prstGeom prst="rect">
            <a:avLst/>
          </a:prstGeom>
        </p:spPr>
      </p:pic>
      <p:sp>
        <p:nvSpPr>
          <p:cNvPr id="8" name="矩形 7"/>
          <p:cNvSpPr/>
          <p:nvPr/>
        </p:nvSpPr>
        <p:spPr>
          <a:xfrm>
            <a:off x="2483803" y="3353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1</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9" name="矩形 8"/>
          <p:cNvSpPr/>
          <p:nvPr/>
        </p:nvSpPr>
        <p:spPr>
          <a:xfrm>
            <a:off x="801053" y="203517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0" name="矩形 9"/>
          <p:cNvSpPr/>
          <p:nvPr/>
        </p:nvSpPr>
        <p:spPr>
          <a:xfrm>
            <a:off x="4472623" y="326644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1" name="矩形 10"/>
          <p:cNvSpPr/>
          <p:nvPr/>
        </p:nvSpPr>
        <p:spPr>
          <a:xfrm>
            <a:off x="4291013" y="416560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2" name="矩形 11"/>
          <p:cNvSpPr/>
          <p:nvPr/>
        </p:nvSpPr>
        <p:spPr>
          <a:xfrm>
            <a:off x="2118043" y="112522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3" name="矩形 12"/>
          <p:cNvSpPr/>
          <p:nvPr/>
        </p:nvSpPr>
        <p:spPr>
          <a:xfrm>
            <a:off x="2728278" y="191706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4" name="矩形 13"/>
          <p:cNvSpPr/>
          <p:nvPr/>
        </p:nvSpPr>
        <p:spPr>
          <a:xfrm>
            <a:off x="3734118" y="2591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5" name="矩形 14"/>
          <p:cNvSpPr/>
          <p:nvPr/>
        </p:nvSpPr>
        <p:spPr>
          <a:xfrm>
            <a:off x="2760028" y="413321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6" name="矩形 15"/>
          <p:cNvSpPr/>
          <p:nvPr/>
        </p:nvSpPr>
        <p:spPr>
          <a:xfrm>
            <a:off x="4023678" y="492506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剖分</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在刚刚的操作中，我们对起始环是需要单独处理的。因为在这个环上的路径会随起始点位置的不同而变化。</a:t>
            </a:r>
            <a:endParaRPr lang="zh-CN">
              <a:effectLst>
                <a:glow rad="139700">
                  <a:schemeClr val="bg1">
                    <a:alpha val="98000"/>
                  </a:schemeClr>
                </a:glow>
              </a:effectLst>
              <a:latin typeface="浪漫雅圆" charset="0"/>
              <a:ea typeface="浪漫雅圆" charset="0"/>
            </a:endParaRPr>
          </a:p>
          <a:p>
            <a:pPr>
              <a:spcBef>
                <a:spcPts val="800"/>
              </a:spcBef>
            </a:pPr>
            <a:r>
              <a:rPr lang="zh-CN">
                <a:effectLst>
                  <a:glow rad="139700">
                    <a:schemeClr val="bg1">
                      <a:alpha val="98000"/>
                    </a:schemeClr>
                  </a:glow>
                </a:effectLst>
                <a:latin typeface="浪漫雅圆" charset="0"/>
                <a:ea typeface="浪漫雅圆" charset="0"/>
              </a:rPr>
              <a:t>类似地，在每次经过轻边时也需要这样处理。</a:t>
            </a:r>
            <a:endParaRPr lang="zh-CN">
              <a:effectLst>
                <a:glow rad="139700">
                  <a:schemeClr val="bg1">
                    <a:alpha val="98000"/>
                  </a:schemeClr>
                </a:glow>
              </a:effectLst>
              <a:latin typeface="浪漫雅圆" charset="0"/>
              <a:ea typeface="浪漫雅圆" charset="0"/>
            </a:endParaRPr>
          </a:p>
          <a:p>
            <a:pPr>
              <a:spcBef>
                <a:spcPts val="800"/>
              </a:spcBef>
            </a:pPr>
            <a:r>
              <a:rPr lang="zh-CN">
                <a:effectLst>
                  <a:glow rad="139700">
                    <a:schemeClr val="bg1">
                      <a:alpha val="98000"/>
                    </a:schemeClr>
                  </a:glow>
                </a:effectLst>
                <a:latin typeface="浪漫雅圆" charset="0"/>
                <a:ea typeface="浪漫雅圆" charset="0"/>
              </a:rPr>
              <a:t>由于轻重链剖分保证了轻边的个数不超过</a:t>
            </a:r>
            <a:r>
              <a:rPr lang="en-US" altLang="zh-CN">
                <a:effectLst>
                  <a:glow rad="139700">
                    <a:schemeClr val="bg1">
                      <a:alpha val="98000"/>
                    </a:schemeClr>
                  </a:glow>
                </a:effectLst>
                <a:latin typeface="浪漫雅圆" charset="0"/>
                <a:ea typeface="浪漫雅圆" charset="0"/>
              </a:rPr>
              <a:t>logn</a:t>
            </a:r>
            <a:r>
              <a:rPr lang="zh-CN" altLang="en-US">
                <a:effectLst>
                  <a:glow rad="139700">
                    <a:schemeClr val="bg1">
                      <a:alpha val="98000"/>
                    </a:schemeClr>
                  </a:glow>
                </a:effectLst>
                <a:latin typeface="浪漫雅圆" charset="0"/>
                <a:ea typeface="浪漫雅圆" charset="0"/>
              </a:rPr>
              <a:t>个，而每次对重链或轻边的线段树操作都是</a:t>
            </a:r>
            <a:r>
              <a:rPr lang="en-US" altLang="zh-CN">
                <a:effectLst>
                  <a:glow rad="139700">
                    <a:schemeClr val="bg1">
                      <a:alpha val="98000"/>
                    </a:schemeClr>
                  </a:glow>
                </a:effectLst>
                <a:latin typeface="浪漫雅圆" charset="0"/>
                <a:ea typeface="浪漫雅圆" charset="0"/>
              </a:rPr>
              <a:t>O(logn)</a:t>
            </a:r>
            <a:r>
              <a:rPr lang="zh-CN" altLang="en-US">
                <a:effectLst>
                  <a:glow rad="139700">
                    <a:schemeClr val="bg1">
                      <a:alpha val="98000"/>
                    </a:schemeClr>
                  </a:glow>
                </a:effectLst>
                <a:latin typeface="浪漫雅圆" charset="0"/>
                <a:ea typeface="浪漫雅圆" charset="0"/>
              </a:rPr>
              <a:t>的，所以一次操作的复杂度为</a:t>
            </a:r>
            <a:r>
              <a:rPr lang="en-US" altLang="zh-CN">
                <a:effectLst>
                  <a:glow rad="139700">
                    <a:schemeClr val="bg1">
                      <a:alpha val="98000"/>
                    </a:schemeClr>
                  </a:glow>
                </a:effectLst>
                <a:latin typeface="浪漫雅圆" charset="0"/>
                <a:ea typeface="浪漫雅圆" charset="0"/>
              </a:rPr>
              <a:t>O(log</a:t>
            </a:r>
            <a:r>
              <a:rPr lang="en-US" altLang="zh-CN" baseline="30000">
                <a:effectLst>
                  <a:glow rad="139700">
                    <a:schemeClr val="bg1">
                      <a:alpha val="98000"/>
                    </a:schemeClr>
                  </a:glow>
                </a:effectLst>
                <a:latin typeface="浪漫雅圆" charset="0"/>
                <a:ea typeface="浪漫雅圆" charset="0"/>
              </a:rPr>
              <a:t>2</a:t>
            </a:r>
            <a:r>
              <a:rPr lang="en-US" altLang="zh-CN">
                <a:effectLst>
                  <a:glow rad="139700">
                    <a:schemeClr val="bg1">
                      <a:alpha val="98000"/>
                    </a:schemeClr>
                  </a:glow>
                </a:effectLst>
                <a:latin typeface="浪漫雅圆" charset="0"/>
                <a:ea typeface="浪漫雅圆" charset="0"/>
              </a:rPr>
              <a:t>n)</a:t>
            </a:r>
            <a:r>
              <a:rPr lang="zh-CN" altLang="en-US">
                <a:effectLst>
                  <a:glow rad="139700">
                    <a:schemeClr val="bg1">
                      <a:alpha val="98000"/>
                    </a:schemeClr>
                  </a:glow>
                </a:effectLst>
                <a:latin typeface="浪漫雅圆" charset="0"/>
                <a:ea typeface="浪漫雅圆" charset="0"/>
              </a:rPr>
              <a:t>。</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5.png无标题5"/>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460"/>
            <a:ext cx="5069840" cy="4580890"/>
          </a:xfrm>
          <a:prstGeom prst="rect">
            <a:avLst/>
          </a:prstGeom>
        </p:spPr>
      </p:pic>
      <p:sp>
        <p:nvSpPr>
          <p:cNvPr id="8" name="矩形 7"/>
          <p:cNvSpPr/>
          <p:nvPr/>
        </p:nvSpPr>
        <p:spPr>
          <a:xfrm>
            <a:off x="2483803" y="3353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1</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9" name="矩形 8"/>
          <p:cNvSpPr/>
          <p:nvPr/>
        </p:nvSpPr>
        <p:spPr>
          <a:xfrm>
            <a:off x="801053" y="203517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0" name="矩形 9"/>
          <p:cNvSpPr/>
          <p:nvPr/>
        </p:nvSpPr>
        <p:spPr>
          <a:xfrm>
            <a:off x="4472623" y="326644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1" name="矩形 10"/>
          <p:cNvSpPr/>
          <p:nvPr/>
        </p:nvSpPr>
        <p:spPr>
          <a:xfrm>
            <a:off x="4291013" y="416560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2" name="矩形 11"/>
          <p:cNvSpPr/>
          <p:nvPr/>
        </p:nvSpPr>
        <p:spPr>
          <a:xfrm>
            <a:off x="2118043" y="112522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3" name="矩形 12"/>
          <p:cNvSpPr/>
          <p:nvPr/>
        </p:nvSpPr>
        <p:spPr>
          <a:xfrm>
            <a:off x="2728278" y="191706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4" name="矩形 13"/>
          <p:cNvSpPr/>
          <p:nvPr/>
        </p:nvSpPr>
        <p:spPr>
          <a:xfrm>
            <a:off x="3734118" y="2591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5" name="矩形 14"/>
          <p:cNvSpPr/>
          <p:nvPr/>
        </p:nvSpPr>
        <p:spPr>
          <a:xfrm>
            <a:off x="2760028" y="413321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6" name="矩形 15"/>
          <p:cNvSpPr/>
          <p:nvPr/>
        </p:nvSpPr>
        <p:spPr>
          <a:xfrm>
            <a:off x="4023678" y="492506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子仙人掌</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那么如何处理子仙人掌呢？</a:t>
            </a:r>
            <a:endParaRPr lang="zh-CN">
              <a:effectLst>
                <a:glow rad="139700">
                  <a:schemeClr val="bg1">
                    <a:alpha val="98000"/>
                  </a:schemeClr>
                </a:glow>
              </a:effectLst>
              <a:latin typeface="浪漫雅圆" charset="0"/>
              <a:ea typeface="浪漫雅圆" charset="0"/>
            </a:endParaRPr>
          </a:p>
          <a:p>
            <a:pPr>
              <a:spcBef>
                <a:spcPts val="800"/>
              </a:spcBef>
            </a:pPr>
            <a:r>
              <a:rPr lang="zh-CN">
                <a:effectLst>
                  <a:glow rad="139700">
                    <a:schemeClr val="bg1">
                      <a:alpha val="98000"/>
                    </a:schemeClr>
                  </a:glow>
                </a:effectLst>
                <a:latin typeface="浪漫雅圆" charset="0"/>
                <a:ea typeface="浪漫雅圆" charset="0"/>
              </a:rPr>
              <a:t>我们在进行剖分时，可以把某个环的子仙人掌</a:t>
            </a:r>
            <a:r>
              <a:rPr lang="en-US" altLang="zh-CN">
                <a:effectLst>
                  <a:glow rad="139700">
                    <a:schemeClr val="bg1">
                      <a:alpha val="98000"/>
                    </a:schemeClr>
                  </a:glow>
                </a:effectLst>
                <a:latin typeface="浪漫雅圆" charset="0"/>
                <a:ea typeface="浪漫雅圆" charset="0"/>
              </a:rPr>
              <a:t>DFS</a:t>
            </a:r>
            <a:r>
              <a:rPr lang="zh-CN" altLang="en-US">
                <a:effectLst>
                  <a:glow rad="139700">
                    <a:schemeClr val="bg1">
                      <a:alpha val="98000"/>
                    </a:schemeClr>
                  </a:glow>
                </a:effectLst>
                <a:latin typeface="浪漫雅圆" charset="0"/>
                <a:ea typeface="浪漫雅圆" charset="0"/>
              </a:rPr>
              <a:t>区间记录在连接这个仙人掌的结点上。</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这里需要我们在建树时把该环中从同一个结点出发到子仙人掌</a:t>
            </a:r>
            <a:r>
              <a:rPr lang="zh-CN">
                <a:effectLst>
                  <a:glow rad="139700">
                    <a:schemeClr val="bg1">
                      <a:alpha val="98000"/>
                    </a:schemeClr>
                  </a:glow>
                </a:effectLst>
                <a:latin typeface="浪漫雅圆" charset="0"/>
                <a:ea typeface="浪漫雅圆" charset="0"/>
              </a:rPr>
              <a:t>的边放在一起。（注意我们暂时不考虑重儿子。）</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5.png无标题5"/>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460"/>
            <a:ext cx="5069840" cy="4580890"/>
          </a:xfrm>
          <a:prstGeom prst="rect">
            <a:avLst/>
          </a:prstGeom>
        </p:spPr>
      </p:pic>
      <p:sp>
        <p:nvSpPr>
          <p:cNvPr id="8" name="矩形 7"/>
          <p:cNvSpPr/>
          <p:nvPr/>
        </p:nvSpPr>
        <p:spPr>
          <a:xfrm>
            <a:off x="2483803" y="3353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1</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9" name="矩形 8"/>
          <p:cNvSpPr/>
          <p:nvPr/>
        </p:nvSpPr>
        <p:spPr>
          <a:xfrm>
            <a:off x="801053" y="203517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0" name="矩形 9"/>
          <p:cNvSpPr/>
          <p:nvPr/>
        </p:nvSpPr>
        <p:spPr>
          <a:xfrm>
            <a:off x="4472623" y="326644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1" name="矩形 10"/>
          <p:cNvSpPr/>
          <p:nvPr/>
        </p:nvSpPr>
        <p:spPr>
          <a:xfrm>
            <a:off x="4291013" y="416560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2" name="矩形 11"/>
          <p:cNvSpPr/>
          <p:nvPr/>
        </p:nvSpPr>
        <p:spPr>
          <a:xfrm>
            <a:off x="2118043" y="112522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3" name="矩形 12"/>
          <p:cNvSpPr/>
          <p:nvPr/>
        </p:nvSpPr>
        <p:spPr>
          <a:xfrm>
            <a:off x="2728278" y="191706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4" name="矩形 13"/>
          <p:cNvSpPr/>
          <p:nvPr/>
        </p:nvSpPr>
        <p:spPr>
          <a:xfrm>
            <a:off x="3734118" y="2591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5" name="矩形 14"/>
          <p:cNvSpPr/>
          <p:nvPr/>
        </p:nvSpPr>
        <p:spPr>
          <a:xfrm>
            <a:off x="2760028" y="413321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6" name="矩形 15"/>
          <p:cNvSpPr/>
          <p:nvPr/>
        </p:nvSpPr>
        <p:spPr>
          <a:xfrm>
            <a:off x="4023678" y="492506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edg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edge">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子仙人掌</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此时，询问操作就可以直接从三棵线段树上对应的</a:t>
            </a:r>
            <a:r>
              <a:rPr lang="en-US" altLang="zh-CN">
                <a:effectLst>
                  <a:glow rad="139700">
                    <a:schemeClr val="bg1">
                      <a:alpha val="98000"/>
                    </a:schemeClr>
                  </a:glow>
                </a:effectLst>
                <a:latin typeface="浪漫雅圆" charset="0"/>
                <a:ea typeface="浪漫雅圆" charset="0"/>
              </a:rPr>
              <a:t>DFS</a:t>
            </a:r>
            <a:r>
              <a:rPr lang="zh-CN" altLang="en-US">
                <a:effectLst>
                  <a:glow rad="139700">
                    <a:schemeClr val="bg1">
                      <a:alpha val="98000"/>
                    </a:schemeClr>
                  </a:glow>
                </a:effectLst>
                <a:latin typeface="浪漫雅圆" charset="0"/>
                <a:ea typeface="浪漫雅圆" charset="0"/>
              </a:rPr>
              <a:t>序列询问，并简单合并得到。</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我们回过头来考虑重儿子。假如询问点对应环所在的重链中，该点属于必须经过的点（当前环的重儿子从该点连出），那么还需要考虑这条重链中深度更大的环的贡献。</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时间复杂度</a:t>
            </a:r>
            <a:r>
              <a:rPr lang="en-US" altLang="zh-CN">
                <a:effectLst>
                  <a:glow rad="139700">
                    <a:schemeClr val="bg1">
                      <a:alpha val="98000"/>
                    </a:schemeClr>
                  </a:glow>
                </a:effectLst>
                <a:latin typeface="浪漫雅圆" charset="0"/>
                <a:ea typeface="浪漫雅圆" charset="0"/>
              </a:rPr>
              <a:t>O(logn)</a:t>
            </a:r>
            <a:r>
              <a:rPr lang="zh-CN" altLang="en-US">
                <a:effectLst>
                  <a:glow rad="139700">
                    <a:schemeClr val="bg1">
                      <a:alpha val="98000"/>
                    </a:schemeClr>
                  </a:glow>
                </a:effectLst>
                <a:latin typeface="浪漫雅圆" charset="0"/>
                <a:ea typeface="浪漫雅圆" charset="0"/>
              </a:rPr>
              <a:t>。</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5.png无标题5"/>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460"/>
            <a:ext cx="5069840" cy="4580890"/>
          </a:xfrm>
          <a:prstGeom prst="rect">
            <a:avLst/>
          </a:prstGeom>
        </p:spPr>
      </p:pic>
      <p:sp>
        <p:nvSpPr>
          <p:cNvPr id="8" name="矩形 7"/>
          <p:cNvSpPr/>
          <p:nvPr/>
        </p:nvSpPr>
        <p:spPr>
          <a:xfrm>
            <a:off x="2483803" y="3353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1</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9" name="矩形 8"/>
          <p:cNvSpPr/>
          <p:nvPr/>
        </p:nvSpPr>
        <p:spPr>
          <a:xfrm>
            <a:off x="801053" y="203517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0" name="矩形 9"/>
          <p:cNvSpPr/>
          <p:nvPr/>
        </p:nvSpPr>
        <p:spPr>
          <a:xfrm>
            <a:off x="4472623" y="326644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1" name="矩形 10"/>
          <p:cNvSpPr/>
          <p:nvPr/>
        </p:nvSpPr>
        <p:spPr>
          <a:xfrm>
            <a:off x="4291013" y="416560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2</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2" name="矩形 11"/>
          <p:cNvSpPr/>
          <p:nvPr/>
        </p:nvSpPr>
        <p:spPr>
          <a:xfrm>
            <a:off x="2118043" y="112522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3" name="矩形 12"/>
          <p:cNvSpPr/>
          <p:nvPr/>
        </p:nvSpPr>
        <p:spPr>
          <a:xfrm>
            <a:off x="2728278" y="191706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4" name="矩形 13"/>
          <p:cNvSpPr/>
          <p:nvPr/>
        </p:nvSpPr>
        <p:spPr>
          <a:xfrm>
            <a:off x="3734118" y="259143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5" name="矩形 14"/>
          <p:cNvSpPr/>
          <p:nvPr/>
        </p:nvSpPr>
        <p:spPr>
          <a:xfrm>
            <a:off x="2760028" y="4133215"/>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
        <p:nvSpPr>
          <p:cNvPr id="16" name="矩形 15"/>
          <p:cNvSpPr/>
          <p:nvPr/>
        </p:nvSpPr>
        <p:spPr>
          <a:xfrm>
            <a:off x="4023678" y="4925060"/>
            <a:ext cx="381635" cy="518160"/>
          </a:xfrm>
          <a:prstGeom prst="rect">
            <a:avLst/>
          </a:prstGeom>
          <a:noFill/>
          <a:ln>
            <a:noFill/>
          </a:ln>
        </p:spPr>
        <p:txBody>
          <a:bodyPr wrap="none" rtlCol="0" anchor="t">
            <a:spAutoFit/>
            <a:scene3d>
              <a:camera prst="orthographicFront"/>
              <a:lightRig rig="threePt" dir="t"/>
            </a:scene3d>
          </a:bodyPr>
          <a:p>
            <a:pPr algn="ctr"/>
            <a:r>
              <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rPr>
              <a:t>3</a:t>
            </a:r>
            <a:endParaRPr lang="en-US" altLang="zh-CN" sz="2800">
              <a:ln w="22225">
                <a:solidFill>
                  <a:schemeClr val="accent2"/>
                </a:solidFill>
                <a:prstDash val="solid"/>
              </a:ln>
              <a:solidFill>
                <a:schemeClr val="accent2">
                  <a:lumMod val="40000"/>
                  <a:lumOff val="60000"/>
                </a:schemeClr>
              </a:solidFill>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局限性</a:t>
            </a:r>
            <a:endParaRPr lang="zh-CN" altLang="en-US">
              <a:latin typeface="浪漫雅圆" charset="0"/>
              <a:ea typeface="浪漫雅圆" charset="0"/>
            </a:endParaRPr>
          </a:p>
        </p:txBody>
      </p:sp>
      <p:sp>
        <p:nvSpPr>
          <p:cNvPr id="3" name="内容占位符 2"/>
          <p:cNvSpPr>
            <a:spLocks noGrp="1"/>
          </p:cNvSpPr>
          <p:nvPr>
            <p:ph idx="1"/>
          </p:nvPr>
        </p:nvSpPr>
        <p:spPr/>
        <p:txBody>
          <a:bodyPr/>
          <a:p>
            <a:r>
              <a:rPr lang="zh-CN">
                <a:effectLst>
                  <a:glow rad="139700">
                    <a:schemeClr val="bg1">
                      <a:alpha val="98000"/>
                    </a:schemeClr>
                  </a:glow>
                </a:effectLst>
                <a:latin typeface="浪漫雅圆" charset="0"/>
                <a:ea typeface="浪漫雅圆" charset="0"/>
              </a:rPr>
              <a:t>因为我们把结点归类的时候，每次都在第</a:t>
            </a:r>
            <a:r>
              <a:rPr lang="en-US" altLang="zh-CN">
                <a:effectLst>
                  <a:glow rad="139700">
                    <a:schemeClr val="bg1">
                      <a:alpha val="98000"/>
                    </a:schemeClr>
                  </a:glow>
                </a:effectLst>
                <a:latin typeface="浪漫雅圆" charset="0"/>
                <a:ea typeface="浪漫雅圆" charset="0"/>
              </a:rPr>
              <a:t>3</a:t>
            </a:r>
            <a:r>
              <a:rPr lang="zh-CN" altLang="en-US">
                <a:effectLst>
                  <a:glow rad="139700">
                    <a:schemeClr val="bg1">
                      <a:alpha val="98000"/>
                    </a:schemeClr>
                  </a:glow>
                </a:effectLst>
                <a:latin typeface="浪漫雅圆" charset="0"/>
                <a:ea typeface="浪漫雅圆" charset="0"/>
              </a:rPr>
              <a:t>类点处断开。因此进行重链修改操作时，如果操作具有连续性（如加等差数列），不能简单的像普通的树那样处理。还需要维护该点是链上的第几个点这样的信息。</a:t>
            </a:r>
            <a:endParaRPr lang="zh-CN" altLang="en-US">
              <a:effectLst>
                <a:glow rad="139700">
                  <a:schemeClr val="bg1">
                    <a:alpha val="98000"/>
                  </a:schemeClr>
                </a:glow>
              </a:effectLst>
              <a:latin typeface="浪漫雅圆" charset="0"/>
              <a:ea typeface="浪漫雅圆" charset="0"/>
            </a:endParaRPr>
          </a:p>
          <a:p>
            <a:r>
              <a:rPr lang="zh-CN" altLang="en-US">
                <a:effectLst>
                  <a:glow rad="139700">
                    <a:schemeClr val="bg1">
                      <a:alpha val="98000"/>
                    </a:schemeClr>
                  </a:glow>
                </a:effectLst>
                <a:latin typeface="浪漫雅圆" charset="0"/>
                <a:ea typeface="浪漫雅圆" charset="0"/>
              </a:rPr>
              <a:t>所以希望大家能解决这一问题呢。</a:t>
            </a:r>
            <a:endParaRPr lang="zh-CN" altLang="en-US">
              <a:effectLst>
                <a:glow rad="139700">
                  <a:schemeClr val="bg1">
                    <a:alpha val="98000"/>
                  </a:schemeClr>
                </a:glow>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希望</a:t>
            </a:r>
            <a:endParaRPr lang="zh-CN" altLang="en-US">
              <a:latin typeface="浪漫雅圆" charset="0"/>
              <a:ea typeface="浪漫雅圆" charset="0"/>
            </a:endParaRPr>
          </a:p>
        </p:txBody>
      </p:sp>
      <p:sp>
        <p:nvSpPr>
          <p:cNvPr id="3" name="内容占位符 2"/>
          <p:cNvSpPr>
            <a:spLocks noGrp="1"/>
          </p:cNvSpPr>
          <p:nvPr>
            <p:ph idx="1"/>
          </p:nvPr>
        </p:nvSpPr>
        <p:spPr/>
        <p:txBody>
          <a:bodyPr/>
          <a:p>
            <a:r>
              <a:rPr lang="zh-CN">
                <a:effectLst>
                  <a:glow rad="139700">
                    <a:schemeClr val="bg1">
                      <a:alpha val="98000"/>
                    </a:schemeClr>
                  </a:glow>
                </a:effectLst>
                <a:latin typeface="浪漫雅圆" charset="0"/>
                <a:ea typeface="浪漫雅圆" charset="0"/>
              </a:rPr>
              <a:t>希望今天我们讲的东西能够给大家一点启发。</a:t>
            </a:r>
            <a:endParaRPr lang="zh-CN">
              <a:effectLst>
                <a:glow rad="139700">
                  <a:schemeClr val="bg1">
                    <a:alpha val="98000"/>
                  </a:schemeClr>
                </a:glow>
              </a:effectLst>
              <a:latin typeface="浪漫雅圆" charset="0"/>
              <a:ea typeface="浪漫雅圆" charset="0"/>
            </a:endParaRPr>
          </a:p>
          <a:p>
            <a:r>
              <a:rPr lang="zh-CN">
                <a:effectLst>
                  <a:glow rad="139700">
                    <a:schemeClr val="bg1">
                      <a:alpha val="98000"/>
                    </a:schemeClr>
                  </a:glow>
                </a:effectLst>
                <a:latin typeface="浪漫雅圆" charset="0"/>
                <a:ea typeface="浪漫雅圆" charset="0"/>
              </a:rPr>
              <a:t>（希望大家不要拿这种东西出题。</a:t>
            </a:r>
            <a:endParaRPr lang="zh-CN" altLang="zh-CN">
              <a:effectLst>
                <a:glow rad="139700">
                  <a:schemeClr val="bg1">
                    <a:alpha val="98000"/>
                  </a:schemeClr>
                </a:glow>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感谢</a:t>
            </a:r>
            <a:endParaRPr lang="zh-CN" altLang="en-US">
              <a:latin typeface="浪漫雅圆" charset="0"/>
              <a:ea typeface="浪漫雅圆" charset="0"/>
            </a:endParaRPr>
          </a:p>
        </p:txBody>
      </p:sp>
      <p:sp>
        <p:nvSpPr>
          <p:cNvPr id="3" name="内容占位符 2"/>
          <p:cNvSpPr>
            <a:spLocks noGrp="1"/>
          </p:cNvSpPr>
          <p:nvPr>
            <p:ph idx="1"/>
          </p:nvPr>
        </p:nvSpPr>
        <p:spPr/>
        <p:txBody>
          <a:bodyPr/>
          <a:p>
            <a:r>
              <a:rPr lang="zh-CN" altLang="en-US" sz="2500">
                <a:effectLst>
                  <a:glow rad="139700">
                    <a:schemeClr val="bg1">
                      <a:alpha val="98000"/>
                    </a:schemeClr>
                  </a:glow>
                </a:effectLst>
                <a:latin typeface="浪漫雅圆" charset="0"/>
                <a:ea typeface="浪漫雅圆" charset="0"/>
                <a:sym typeface="+mn-ea"/>
              </a:rPr>
              <a:t>感谢</a:t>
            </a:r>
            <a:r>
              <a:rPr lang="en-US" altLang="zh-CN" sz="2500">
                <a:effectLst>
                  <a:glow rad="139700">
                    <a:schemeClr val="bg1">
                      <a:alpha val="98000"/>
                    </a:schemeClr>
                  </a:glow>
                </a:effectLst>
                <a:latin typeface="浪漫雅圆" charset="0"/>
                <a:ea typeface="浪漫雅圆" charset="0"/>
                <a:sym typeface="+mn-ea"/>
              </a:rPr>
              <a:t>CCF</a:t>
            </a:r>
            <a:r>
              <a:rPr lang="zh-CN" altLang="en-US" sz="2500">
                <a:effectLst>
                  <a:glow rad="139700">
                    <a:schemeClr val="bg1">
                      <a:alpha val="98000"/>
                    </a:schemeClr>
                  </a:glow>
                </a:effectLst>
                <a:latin typeface="浪漫雅圆" charset="0"/>
                <a:ea typeface="浪漫雅圆" charset="0"/>
                <a:sym typeface="+mn-ea"/>
              </a:rPr>
              <a:t>和国家集训队教练给我们提供的这次交流机会。</a:t>
            </a:r>
            <a:endParaRPr lang="zh-CN" altLang="en-US" sz="2500">
              <a:effectLst>
                <a:glow rad="139700">
                  <a:schemeClr val="bg1">
                    <a:alpha val="98000"/>
                  </a:schemeClr>
                </a:glow>
              </a:effectLst>
              <a:latin typeface="浪漫雅圆" charset="0"/>
              <a:ea typeface="浪漫雅圆" charset="0"/>
              <a:sym typeface="+mn-ea"/>
            </a:endParaRPr>
          </a:p>
          <a:p>
            <a:r>
              <a:rPr lang="zh-CN" altLang="en-US" sz="2500">
                <a:effectLst>
                  <a:glow rad="139700">
                    <a:schemeClr val="bg1">
                      <a:alpha val="98000"/>
                    </a:schemeClr>
                  </a:glow>
                </a:effectLst>
                <a:latin typeface="浪漫雅圆" charset="0"/>
                <a:ea typeface="浪漫雅圆" charset="0"/>
                <a:sym typeface="+mn-ea"/>
              </a:rPr>
              <a:t>感谢</a:t>
            </a:r>
            <a:r>
              <a:rPr lang="en-US" altLang="zh-CN" sz="2500">
                <a:effectLst>
                  <a:glow rad="139700">
                    <a:schemeClr val="bg1">
                      <a:alpha val="98000"/>
                    </a:schemeClr>
                  </a:glow>
                </a:effectLst>
                <a:latin typeface="浪漫雅圆" charset="0"/>
                <a:ea typeface="浪漫雅圆" charset="0"/>
                <a:sym typeface="+mn-ea"/>
              </a:rPr>
              <a:t>saffah</a:t>
            </a:r>
            <a:r>
              <a:rPr lang="zh-CN" altLang="en-US" sz="2500">
                <a:effectLst>
                  <a:glow rad="139700">
                    <a:schemeClr val="bg1">
                      <a:alpha val="98000"/>
                    </a:schemeClr>
                  </a:glow>
                </a:effectLst>
                <a:latin typeface="浪漫雅圆" charset="0"/>
                <a:ea typeface="浪漫雅圆" charset="0"/>
                <a:sym typeface="+mn-ea"/>
              </a:rPr>
              <a:t>，他在清华集训出的《静态仙人掌》是我们脑补出这个算法的直接原因。</a:t>
            </a:r>
            <a:endParaRPr lang="zh-CN" altLang="en-US" sz="2500">
              <a:effectLst>
                <a:glow rad="139700">
                  <a:schemeClr val="bg1">
                    <a:alpha val="98000"/>
                  </a:schemeClr>
                </a:glow>
              </a:effectLst>
              <a:latin typeface="浪漫雅圆" charset="0"/>
              <a:ea typeface="浪漫雅圆" charset="0"/>
              <a:sym typeface="+mn-ea"/>
            </a:endParaRPr>
          </a:p>
          <a:p>
            <a:r>
              <a:rPr lang="zh-CN" altLang="en-US" sz="2500">
                <a:effectLst>
                  <a:glow rad="139700">
                    <a:schemeClr val="bg1">
                      <a:alpha val="98000"/>
                    </a:schemeClr>
                  </a:glow>
                </a:effectLst>
                <a:latin typeface="浪漫雅圆" charset="0"/>
                <a:ea typeface="浪漫雅圆" charset="0"/>
                <a:sym typeface="+mn-ea"/>
              </a:rPr>
              <a:t>感谢</a:t>
            </a:r>
            <a:r>
              <a:rPr lang="en-US" altLang="zh-CN" sz="2500">
                <a:effectLst>
                  <a:glow rad="139700">
                    <a:schemeClr val="bg1">
                      <a:alpha val="98000"/>
                    </a:schemeClr>
                  </a:glow>
                </a:effectLst>
                <a:latin typeface="浪漫雅圆" charset="0"/>
                <a:ea typeface="浪漫雅圆" charset="0"/>
                <a:sym typeface="+mn-ea"/>
              </a:rPr>
              <a:t>vfk</a:t>
            </a:r>
            <a:r>
              <a:rPr lang="zh-CN" altLang="en-US" sz="2500">
                <a:effectLst>
                  <a:glow rad="139700">
                    <a:schemeClr val="bg1">
                      <a:alpha val="98000"/>
                    </a:schemeClr>
                  </a:glow>
                </a:effectLst>
                <a:latin typeface="浪漫雅圆" charset="0"/>
                <a:ea typeface="浪漫雅圆" charset="0"/>
                <a:sym typeface="+mn-ea"/>
              </a:rPr>
              <a:t>、</a:t>
            </a:r>
            <a:r>
              <a:rPr lang="en-US" altLang="zh-CN" sz="2500">
                <a:effectLst>
                  <a:glow rad="139700">
                    <a:schemeClr val="bg1">
                      <a:alpha val="98000"/>
                    </a:schemeClr>
                  </a:glow>
                </a:effectLst>
                <a:latin typeface="浪漫雅圆" charset="0"/>
                <a:ea typeface="浪漫雅圆" charset="0"/>
                <a:sym typeface="+mn-ea"/>
              </a:rPr>
              <a:t>picks</a:t>
            </a:r>
            <a:r>
              <a:rPr lang="zh-CN" altLang="zh-CN" sz="2500">
                <a:effectLst>
                  <a:glow rad="139700">
                    <a:schemeClr val="bg1">
                      <a:alpha val="98000"/>
                    </a:schemeClr>
                  </a:glow>
                </a:effectLst>
                <a:latin typeface="浪漫雅圆" charset="0"/>
                <a:ea typeface="浪漫雅圆" charset="0"/>
                <a:sym typeface="+mn-ea"/>
              </a:rPr>
              <a:t>、</a:t>
            </a:r>
            <a:r>
              <a:rPr lang="en-US" altLang="zh-CN" sz="2500">
                <a:effectLst>
                  <a:glow rad="139700">
                    <a:schemeClr val="bg1">
                      <a:alpha val="98000"/>
                    </a:schemeClr>
                  </a:glow>
                </a:effectLst>
                <a:latin typeface="浪漫雅圆" charset="0"/>
                <a:ea typeface="浪漫雅圆" charset="0"/>
                <a:sym typeface="+mn-ea"/>
              </a:rPr>
              <a:t>wys</a:t>
            </a:r>
            <a:r>
              <a:rPr lang="zh-CN" altLang="en-US" sz="2500">
                <a:effectLst>
                  <a:glow rad="139700">
                    <a:schemeClr val="bg1">
                      <a:alpha val="98000"/>
                    </a:schemeClr>
                  </a:glow>
                </a:effectLst>
                <a:latin typeface="浪漫雅圆" charset="0"/>
                <a:ea typeface="浪漫雅圆" charset="0"/>
                <a:sym typeface="+mn-ea"/>
              </a:rPr>
              <a:t>等以前研究过仙人掌的同学给我们的启发。</a:t>
            </a:r>
            <a:endParaRPr lang="zh-CN" altLang="en-US" sz="2500">
              <a:effectLst>
                <a:glow rad="139700">
                  <a:schemeClr val="bg1">
                    <a:alpha val="98000"/>
                  </a:schemeClr>
                </a:glow>
              </a:effectLst>
              <a:latin typeface="浪漫雅圆" charset="0"/>
              <a:ea typeface="浪漫雅圆" charset="0"/>
              <a:sym typeface="+mn-ea"/>
            </a:endParaRPr>
          </a:p>
          <a:p>
            <a:r>
              <a:rPr lang="zh-CN" altLang="en-US" sz="2500">
                <a:effectLst>
                  <a:glow rad="139700">
                    <a:schemeClr val="bg1">
                      <a:alpha val="98000"/>
                    </a:schemeClr>
                  </a:glow>
                </a:effectLst>
                <a:latin typeface="浪漫雅圆" charset="0"/>
                <a:ea typeface="浪漫雅圆" charset="0"/>
                <a:sym typeface="+mn-ea"/>
              </a:rPr>
              <a:t>感谢御坂美琴提供照片。</a:t>
            </a:r>
            <a:endParaRPr lang="zh-CN" altLang="en-US" sz="2500">
              <a:effectLst>
                <a:glow rad="139700">
                  <a:schemeClr val="bg1">
                    <a:alpha val="98000"/>
                  </a:schemeClr>
                </a:glow>
              </a:effectLst>
              <a:latin typeface="浪漫雅圆" charset="0"/>
              <a:ea typeface="浪漫雅圆"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800" decel="100000"/>
                                        <p:tgtEl>
                                          <p:spTgt spid="3">
                                            <p:txEl>
                                              <p:pRg st="0" end="0"/>
                                            </p:txEl>
                                          </p:spTgt>
                                        </p:tgtEl>
                                      </p:cBhvr>
                                    </p:animEffect>
                                    <p:anim calcmode="lin" valueType="num">
                                      <p:cBhvr>
                                        <p:cTn id="14"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800" decel="100000"/>
                                        <p:tgtEl>
                                          <p:spTgt spid="3">
                                            <p:txEl>
                                              <p:pRg st="1" end="1"/>
                                            </p:txEl>
                                          </p:spTgt>
                                        </p:tgtEl>
                                      </p:cBhvr>
                                    </p:animEffect>
                                    <p:anim calcmode="lin" valueType="num">
                                      <p:cBhvr>
                                        <p:cTn id="24"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800" decel="100000"/>
                                        <p:tgtEl>
                                          <p:spTgt spid="3">
                                            <p:txEl>
                                              <p:pRg st="2" end="2"/>
                                            </p:txEl>
                                          </p:spTgt>
                                        </p:tgtEl>
                                      </p:cBhvr>
                                    </p:animEffect>
                                    <p:anim calcmode="lin" valueType="num">
                                      <p:cBhvr>
                                        <p:cTn id="34"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0"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800" decel="100000"/>
                                        <p:tgtEl>
                                          <p:spTgt spid="3">
                                            <p:txEl>
                                              <p:pRg st="3" end="3"/>
                                            </p:txEl>
                                          </p:spTgt>
                                        </p:tgtEl>
                                      </p:cBhvr>
                                    </p:animEffect>
                                    <p:anim calcmode="lin" valueType="num">
                                      <p:cBhvr>
                                        <p:cTn id="44"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5"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6"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选这个题目的原因</a:t>
            </a:r>
            <a:endParaRPr lang="zh-CN" altLang="en-US">
              <a:latin typeface="浪漫雅圆" charset="0"/>
              <a:ea typeface="浪漫雅圆" charset="0"/>
            </a:endParaRPr>
          </a:p>
        </p:txBody>
      </p:sp>
      <p:sp>
        <p:nvSpPr>
          <p:cNvPr id="3" name="内容占位符 2"/>
          <p:cNvSpPr>
            <a:spLocks noGrp="1"/>
          </p:cNvSpPr>
          <p:nvPr>
            <p:ph idx="1"/>
          </p:nvPr>
        </p:nvSpPr>
        <p:spPr/>
        <p:txBody>
          <a:bodyPr/>
          <a:p>
            <a:r>
              <a:rPr lang="en-US" altLang="zh-CN" sz="2400">
                <a:effectLst>
                  <a:glow rad="139700">
                    <a:schemeClr val="bg1">
                      <a:alpha val="98000"/>
                    </a:schemeClr>
                  </a:glow>
                </a:effectLst>
                <a:latin typeface="浪漫雅圆" charset="0"/>
                <a:ea typeface="浪漫雅圆" charset="0"/>
                <a:sym typeface="+mn-ea"/>
              </a:rPr>
              <a:t>总是有</a:t>
            </a:r>
            <a:r>
              <a:rPr lang="zh-CN" altLang="en-US" sz="2400">
                <a:effectLst>
                  <a:glow rad="139700">
                    <a:schemeClr val="bg1">
                      <a:alpha val="98000"/>
                    </a:schemeClr>
                  </a:glow>
                </a:effectLst>
                <a:latin typeface="浪漫雅圆" charset="0"/>
                <a:ea typeface="浪漫雅圆" charset="0"/>
                <a:sym typeface="+mn-ea"/>
              </a:rPr>
              <a:t>出题人</a:t>
            </a:r>
            <a:r>
              <a:rPr lang="en-US" altLang="zh-CN" sz="2400">
                <a:effectLst>
                  <a:glow rad="139700">
                    <a:schemeClr val="bg1">
                      <a:alpha val="98000"/>
                    </a:schemeClr>
                  </a:glow>
                </a:effectLst>
                <a:latin typeface="浪漫雅圆" charset="0"/>
                <a:ea typeface="浪漫雅圆" charset="0"/>
                <a:sym typeface="+mn-ea"/>
              </a:rPr>
              <a:t>喜欢把序列上</a:t>
            </a:r>
            <a:r>
              <a:rPr lang="zh-CN" altLang="zh-CN" sz="2400">
                <a:effectLst>
                  <a:glow rad="139700">
                    <a:schemeClr val="bg1">
                      <a:alpha val="98000"/>
                    </a:schemeClr>
                  </a:glow>
                </a:effectLst>
                <a:latin typeface="浪漫雅圆" charset="0"/>
                <a:ea typeface="浪漫雅圆" charset="0"/>
                <a:sym typeface="+mn-ea"/>
              </a:rPr>
              <a:t>用线段树解决</a:t>
            </a:r>
            <a:r>
              <a:rPr lang="en-US" altLang="zh-CN" sz="2400">
                <a:effectLst>
                  <a:glow rad="139700">
                    <a:schemeClr val="bg1">
                      <a:alpha val="98000"/>
                    </a:schemeClr>
                  </a:glow>
                </a:effectLst>
                <a:latin typeface="浪漫雅圆" charset="0"/>
                <a:ea typeface="浪漫雅圆" charset="0"/>
                <a:sym typeface="+mn-ea"/>
              </a:rPr>
              <a:t>的题目出到树上，</a:t>
            </a:r>
            <a:r>
              <a:rPr lang="zh-CN" altLang="en-US" sz="2400">
                <a:effectLst>
                  <a:glow rad="139700">
                    <a:schemeClr val="bg1">
                      <a:alpha val="98000"/>
                    </a:schemeClr>
                  </a:glow>
                </a:effectLst>
                <a:latin typeface="浪漫雅圆" charset="0"/>
                <a:ea typeface="浪漫雅圆" charset="0"/>
                <a:sym typeface="+mn-ea"/>
              </a:rPr>
              <a:t>让选手</a:t>
            </a:r>
            <a:r>
              <a:rPr lang="en-US" altLang="zh-CN" sz="2400">
                <a:effectLst>
                  <a:glow rad="139700">
                    <a:schemeClr val="bg1">
                      <a:alpha val="98000"/>
                    </a:schemeClr>
                  </a:glow>
                </a:effectLst>
                <a:latin typeface="浪漫雅圆" charset="0"/>
                <a:ea typeface="浪漫雅圆" charset="0"/>
                <a:sym typeface="+mn-ea"/>
              </a:rPr>
              <a:t>强行写个树链剖分。</a:t>
            </a:r>
            <a:endParaRPr lang="en-US" altLang="zh-CN" sz="2400">
              <a:effectLst>
                <a:glow rad="139700">
                  <a:schemeClr val="bg1">
                    <a:alpha val="98000"/>
                  </a:schemeClr>
                </a:glow>
              </a:effectLst>
              <a:latin typeface="浪漫雅圆" charset="0"/>
              <a:ea typeface="浪漫雅圆" charset="0"/>
              <a:sym typeface="+mn-ea"/>
            </a:endParaRPr>
          </a:p>
          <a:p>
            <a:r>
              <a:rPr lang="zh-CN" altLang="zh-CN" sz="2400">
                <a:effectLst>
                  <a:glow rad="139700">
                    <a:schemeClr val="bg1">
                      <a:alpha val="98000"/>
                    </a:schemeClr>
                  </a:glow>
                </a:effectLst>
                <a:latin typeface="浪漫雅圆" charset="0"/>
                <a:ea typeface="浪漫雅圆" charset="0"/>
                <a:sym typeface="+mn-ea"/>
              </a:rPr>
              <a:t>这种行为已经很无趣了。</a:t>
            </a:r>
            <a:endParaRPr lang="zh-CN" altLang="zh-CN" sz="2400">
              <a:effectLst>
                <a:glow rad="139700">
                  <a:schemeClr val="bg1">
                    <a:alpha val="98000"/>
                  </a:schemeClr>
                </a:glow>
              </a:effectLst>
              <a:latin typeface="浪漫雅圆" charset="0"/>
              <a:ea typeface="浪漫雅圆" charset="0"/>
              <a:sym typeface="+mn-ea"/>
            </a:endParaRPr>
          </a:p>
          <a:p>
            <a:r>
              <a:rPr lang="zh-CN" altLang="zh-CN" sz="2400">
                <a:effectLst>
                  <a:glow rad="139700">
                    <a:schemeClr val="bg1">
                      <a:alpha val="98000"/>
                    </a:schemeClr>
                  </a:glow>
                </a:effectLst>
                <a:latin typeface="浪漫雅圆" charset="0"/>
                <a:ea typeface="浪漫雅圆" charset="0"/>
                <a:sym typeface="+mn-ea"/>
              </a:rPr>
              <a:t>所以我们想让大家知道，不光可以放在树上，仙人掌也是可以的。</a:t>
            </a:r>
            <a:endParaRPr lang="zh-CN" altLang="zh-CN" sz="2400">
              <a:effectLst>
                <a:glow rad="139700">
                  <a:schemeClr val="bg1">
                    <a:alpha val="98000"/>
                  </a:schemeClr>
                </a:glow>
              </a:effectLst>
              <a:latin typeface="浪漫雅圆" charset="0"/>
              <a:ea typeface="浪漫雅圆" charset="0"/>
              <a:sym typeface="+mn-ea"/>
            </a:endParaRPr>
          </a:p>
          <a:p>
            <a:r>
              <a:rPr lang="zh-CN" altLang="zh-CN" sz="2400">
                <a:effectLst>
                  <a:glow rad="139700">
                    <a:schemeClr val="bg1">
                      <a:alpha val="98000"/>
                    </a:schemeClr>
                  </a:glow>
                </a:effectLst>
                <a:latin typeface="浪漫雅圆" charset="0"/>
                <a:ea typeface="浪漫雅圆" charset="0"/>
                <a:sym typeface="+mn-ea"/>
              </a:rPr>
              <a:t>以上都是在扯淡。</a:t>
            </a:r>
            <a:endParaRPr lang="zh-CN" altLang="zh-CN" sz="2400">
              <a:effectLst>
                <a:glow rad="139700">
                  <a:schemeClr val="bg1">
                    <a:alpha val="98000"/>
                  </a:schemeClr>
                </a:glow>
              </a:effectLst>
              <a:latin typeface="浪漫雅圆" charset="0"/>
              <a:ea typeface="浪漫雅圆"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选这个题目的原因</a:t>
            </a:r>
            <a:endParaRPr lang="zh-CN" altLang="en-US">
              <a:latin typeface="浪漫雅圆" charset="0"/>
              <a:ea typeface="浪漫雅圆" charset="0"/>
            </a:endParaRPr>
          </a:p>
        </p:txBody>
      </p:sp>
      <p:sp>
        <p:nvSpPr>
          <p:cNvPr id="3" name="内容占位符 2"/>
          <p:cNvSpPr>
            <a:spLocks noGrp="1"/>
          </p:cNvSpPr>
          <p:nvPr>
            <p:ph idx="1"/>
          </p:nvPr>
        </p:nvSpPr>
        <p:spPr/>
        <p:txBody>
          <a:bodyPr/>
          <a:p>
            <a:r>
              <a:rPr lang="zh-CN" altLang="zh-CN" sz="2400">
                <a:effectLst>
                  <a:glow rad="139700">
                    <a:schemeClr val="bg1">
                      <a:alpha val="98000"/>
                    </a:schemeClr>
                  </a:glow>
                </a:effectLst>
                <a:latin typeface="浪漫雅圆" charset="0"/>
                <a:ea typeface="浪漫雅圆" charset="0"/>
                <a:sym typeface="+mn-ea"/>
              </a:rPr>
              <a:t>真正原因是我在清华集训中虽然写挂了静态仙人掌，但是我还是想拿我的解法和大家分享一下。</a:t>
            </a:r>
            <a:endParaRPr lang="zh-CN" altLang="zh-CN" sz="2400">
              <a:effectLst>
                <a:glow rad="139700">
                  <a:schemeClr val="bg1">
                    <a:alpha val="98000"/>
                  </a:schemeClr>
                </a:glow>
              </a:effectLst>
              <a:latin typeface="浪漫雅圆" charset="0"/>
              <a:ea typeface="浪漫雅圆" charset="0"/>
              <a:sym typeface="+mn-ea"/>
            </a:endParaRPr>
          </a:p>
          <a:p>
            <a:r>
              <a:rPr lang="zh-CN" altLang="zh-CN" sz="2400">
                <a:effectLst>
                  <a:glow rad="139700">
                    <a:schemeClr val="bg1">
                      <a:alpha val="98000"/>
                    </a:schemeClr>
                  </a:glow>
                </a:effectLst>
                <a:latin typeface="浪漫雅圆" charset="0"/>
                <a:ea typeface="浪漫雅圆" charset="0"/>
                <a:sym typeface="+mn-ea"/>
              </a:rPr>
              <a:t>这个解法的时空复杂度都比标算更为优秀，而且只需要用到大家熟知的处理树上问题的方法就可以处理静态仙人掌上的一些问题。</a:t>
            </a:r>
            <a:endParaRPr lang="zh-CN" altLang="zh-CN" sz="2400">
              <a:effectLst>
                <a:glow rad="139700">
                  <a:schemeClr val="bg1">
                    <a:alpha val="98000"/>
                  </a:schemeClr>
                </a:glow>
              </a:effectLst>
              <a:latin typeface="浪漫雅圆" charset="0"/>
              <a:ea typeface="浪漫雅圆"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edg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900">
                <a:latin typeface="浪漫雅圆" charset="0"/>
                <a:ea typeface="浪漫雅圆" charset="0"/>
                <a:sym typeface="+mn-ea"/>
              </a:rPr>
              <a:t>什么是仙人掌</a:t>
            </a:r>
            <a:endParaRPr lang="en-US" altLang="zh-CN">
              <a:latin typeface="浪漫雅圆" charset="0"/>
              <a:ea typeface="浪漫雅圆" charset="0"/>
            </a:endParaRPr>
          </a:p>
        </p:txBody>
      </p:sp>
      <p:sp>
        <p:nvSpPr>
          <p:cNvPr id="3" name="内容占位符 2"/>
          <p:cNvSpPr>
            <a:spLocks noGrp="1"/>
          </p:cNvSpPr>
          <p:nvPr>
            <p:ph idx="1"/>
          </p:nvPr>
        </p:nvSpPr>
        <p:spPr>
          <a:xfrm>
            <a:off x="672465" y="3759200"/>
            <a:ext cx="8418195" cy="2194560"/>
          </a:xfrm>
        </p:spPr>
        <p:txBody>
          <a:bodyPr/>
          <a:p>
            <a:r>
              <a:rPr lang="zh-CN" altLang="en-US">
                <a:effectLst>
                  <a:glow rad="139700">
                    <a:schemeClr val="bg1">
                      <a:alpha val="98000"/>
                    </a:schemeClr>
                  </a:glow>
                </a:effectLst>
                <a:latin typeface="浪漫雅圆" charset="0"/>
                <a:ea typeface="浪漫雅圆" charset="0"/>
              </a:rPr>
              <a:t>提到仙人掌，这张图怎么能不出场呢</a:t>
            </a:r>
            <a:r>
              <a:rPr lang="en-US" altLang="zh-CN">
                <a:effectLst>
                  <a:glow rad="139700">
                    <a:schemeClr val="bg1">
                      <a:alpha val="98000"/>
                    </a:schemeClr>
                  </a:glow>
                </a:effectLst>
                <a:latin typeface="浪漫雅圆" charset="0"/>
                <a:ea typeface="浪漫雅圆" charset="0"/>
              </a:rPr>
              <a:t>?</a:t>
            </a:r>
            <a:endParaRPr lang="en-US" altLang="zh-CN">
              <a:effectLst>
                <a:glow rad="139700">
                  <a:schemeClr val="bg1">
                    <a:alpha val="98000"/>
                  </a:schemeClr>
                </a:glow>
              </a:effectLst>
              <a:latin typeface="浪漫雅圆" charset="0"/>
              <a:ea typeface="浪漫雅圆" charset="0"/>
            </a:endParaRPr>
          </a:p>
          <a:p>
            <a:r>
              <a:rPr lang="zh-CN" altLang="en-US">
                <a:effectLst>
                  <a:glow rad="139700">
                    <a:schemeClr val="bg1">
                      <a:alpha val="98000"/>
                    </a:schemeClr>
                  </a:glow>
                </a:effectLst>
                <a:latin typeface="浪漫雅圆" charset="0"/>
                <a:ea typeface="浪漫雅圆" charset="0"/>
              </a:rPr>
              <a:t>仙人掌就是每条边最多只属于一个简单环的连通图</a:t>
            </a:r>
            <a:r>
              <a:rPr lang="en-US" altLang="zh-CN">
                <a:effectLst>
                  <a:glow rad="139700">
                    <a:schemeClr val="bg1">
                      <a:alpha val="98000"/>
                    </a:schemeClr>
                  </a:glow>
                </a:effectLst>
                <a:latin typeface="浪漫雅圆" charset="0"/>
                <a:ea typeface="浪漫雅圆" charset="0"/>
              </a:rPr>
              <a:t>……</a:t>
            </a:r>
            <a:endParaRPr lang="en-US" altLang="zh-CN">
              <a:effectLst>
                <a:glow rad="139700">
                  <a:schemeClr val="bg1">
                    <a:alpha val="98000"/>
                  </a:schemeClr>
                </a:glow>
              </a:effectLst>
              <a:latin typeface="浪漫雅圆" charset="0"/>
              <a:ea typeface="浪漫雅圆" charset="0"/>
            </a:endParaRPr>
          </a:p>
          <a:p>
            <a:r>
              <a:rPr lang="zh-CN" altLang="en-US">
                <a:effectLst>
                  <a:glow rad="139700">
                    <a:schemeClr val="bg1">
                      <a:alpha val="98000"/>
                    </a:schemeClr>
                  </a:glow>
                </a:effectLst>
                <a:latin typeface="浪漫雅圆" charset="0"/>
                <a:ea typeface="浪漫雅圆" charset="0"/>
              </a:rPr>
              <a:t>那么什么是超仙人掌？（</a:t>
            </a:r>
            <a:r>
              <a:rPr lang="en-US" altLang="zh-CN">
                <a:effectLst>
                  <a:glow rad="139700">
                    <a:schemeClr val="bg1">
                      <a:alpha val="98000"/>
                    </a:schemeClr>
                  </a:glow>
                </a:effectLst>
                <a:latin typeface="浪漫雅圆" charset="0"/>
                <a:ea typeface="浪漫雅圆" charset="0"/>
              </a:rPr>
              <a:t>NXY</a:t>
            </a:r>
            <a:r>
              <a:rPr lang="zh-CN" altLang="en-US">
                <a:effectLst>
                  <a:glow rad="139700">
                    <a:schemeClr val="bg1">
                      <a:alpha val="98000"/>
                    </a:schemeClr>
                  </a:glow>
                </a:effectLst>
                <a:latin typeface="浪漫雅圆" charset="0"/>
                <a:ea typeface="浪漫雅圆" charset="0"/>
              </a:rPr>
              <a:t>不知道，求解）</a:t>
            </a:r>
            <a:endParaRPr lang="zh-CN" altLang="en-US">
              <a:effectLst>
                <a:glow rad="139700">
                  <a:schemeClr val="bg1">
                    <a:alpha val="98000"/>
                  </a:schemeClr>
                </a:glow>
              </a:effectLst>
              <a:latin typeface="浪漫雅圆" charset="0"/>
              <a:ea typeface="浪漫雅圆" charset="0"/>
            </a:endParaRPr>
          </a:p>
          <a:p>
            <a:r>
              <a:rPr lang="zh-CN" altLang="en-US">
                <a:effectLst>
                  <a:glow rad="139700">
                    <a:schemeClr val="bg1">
                      <a:alpha val="98000"/>
                    </a:schemeClr>
                  </a:glow>
                </a:effectLst>
                <a:latin typeface="浪漫雅圆" charset="0"/>
                <a:ea typeface="浪漫雅圆" charset="0"/>
              </a:rPr>
              <a:t>（超仙人掌就是封面的那个辣</a:t>
            </a:r>
            <a:endParaRPr lang="zh-CN" altLang="en-US">
              <a:effectLst>
                <a:glow rad="139700">
                  <a:schemeClr val="bg1">
                    <a:alpha val="98000"/>
                  </a:schemeClr>
                </a:glow>
              </a:effectLst>
              <a:latin typeface="浪漫雅圆" charset="0"/>
              <a:ea typeface="浪漫雅圆" charset="0"/>
            </a:endParaRPr>
          </a:p>
        </p:txBody>
      </p:sp>
      <p:pic>
        <p:nvPicPr>
          <p:cNvPr id="5" name="图片 4"/>
          <p:cNvPicPr>
            <a:picLocks noChangeAspect="1"/>
          </p:cNvPicPr>
          <p:nvPr/>
        </p:nvPicPr>
        <p:blipFill>
          <a:blip r:embed="rId1"/>
          <a:srcRect/>
          <a:stretch>
            <a:fillRect/>
          </a:stretch>
        </p:blipFill>
        <p:spPr>
          <a:xfrm>
            <a:off x="600710" y="1234440"/>
            <a:ext cx="6133465" cy="2533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3"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3"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across)">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3"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heckerboard(across)">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3"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checkerboard(across)">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3" grpId="0" build="p"/>
      <p:bldP spid="3" grpId="1" build="p"/>
      <p:bldP spid="3" grpId="2" build="p"/>
      <p:bldP spid="3" grpId="3"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栗子</a:t>
            </a:r>
            <a:endParaRPr lang="zh-CN" altLang="en-US">
              <a:latin typeface="浪漫雅圆" charset="0"/>
              <a:ea typeface="浪漫雅圆" charset="0"/>
            </a:endParaRPr>
          </a:p>
        </p:txBody>
      </p:sp>
      <p:sp>
        <p:nvSpPr>
          <p:cNvPr id="3" name="内容占位符 2"/>
          <p:cNvSpPr>
            <a:spLocks noGrp="1"/>
          </p:cNvSpPr>
          <p:nvPr>
            <p:ph idx="1"/>
          </p:nvPr>
        </p:nvSpPr>
        <p:spPr>
          <a:xfrm>
            <a:off x="4476115" y="981075"/>
            <a:ext cx="5255260" cy="457200"/>
          </a:xfrm>
        </p:spPr>
        <p:txBody>
          <a:bodyPr>
            <a:normAutofit/>
          </a:bodyPr>
          <a:p>
            <a:pPr>
              <a:spcBef>
                <a:spcPts val="800"/>
              </a:spcBef>
            </a:pPr>
            <a:r>
              <a:rPr lang="zh-CN" altLang="en-US">
                <a:effectLst>
                  <a:glow rad="139700">
                    <a:schemeClr val="bg1">
                      <a:alpha val="98000"/>
                    </a:schemeClr>
                  </a:glow>
                </a:effectLst>
                <a:latin typeface="浪漫雅圆" charset="0"/>
                <a:ea typeface="浪漫雅圆" charset="0"/>
              </a:rPr>
              <a:t>首先</a:t>
            </a:r>
            <a:r>
              <a:rPr lang="en-US" altLang="zh-CN">
                <a:effectLst>
                  <a:glow rad="139700">
                    <a:schemeClr val="bg1">
                      <a:alpha val="98000"/>
                    </a:schemeClr>
                  </a:glow>
                </a:effectLst>
                <a:latin typeface="浪漫雅圆" charset="0"/>
                <a:ea typeface="浪漫雅圆" charset="0"/>
              </a:rPr>
              <a:t>……</a:t>
            </a:r>
            <a:r>
              <a:rPr lang="zh-CN" altLang="en-US">
                <a:effectLst>
                  <a:glow rad="139700">
                    <a:schemeClr val="bg1">
                      <a:alpha val="98000"/>
                    </a:schemeClr>
                  </a:glow>
                </a:effectLst>
                <a:latin typeface="浪漫雅圆" charset="0"/>
                <a:ea typeface="浪漫雅圆" charset="0"/>
              </a:rPr>
              <a:t>我们要有一个仙人掌</a:t>
            </a:r>
            <a:endParaRPr lang="zh-CN" altLang="en-US">
              <a:effectLst>
                <a:glow rad="139700">
                  <a:schemeClr val="bg1">
                    <a:alpha val="98000"/>
                  </a:schemeClr>
                </a:glow>
              </a:effectLst>
              <a:latin typeface="浪漫雅圆" charset="0"/>
              <a:ea typeface="浪漫雅圆" charset="0"/>
            </a:endParaRPr>
          </a:p>
          <a:p>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1.png无标题1"/>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592" y="1266825"/>
            <a:ext cx="5070475" cy="4582160"/>
          </a:xfrm>
          <a:prstGeom prst="rect">
            <a:avLst/>
          </a:prstGeom>
        </p:spPr>
      </p:pic>
      <p:sp>
        <p:nvSpPr>
          <p:cNvPr id="6" name="虚尾箭头 5"/>
          <p:cNvSpPr/>
          <p:nvPr/>
        </p:nvSpPr>
        <p:spPr>
          <a:xfrm>
            <a:off x="1514475" y="4978400"/>
            <a:ext cx="911860" cy="45529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flipV="1">
            <a:off x="2771140" y="4474210"/>
            <a:ext cx="424815" cy="628650"/>
          </a:xfrm>
          <a:prstGeom prst="line">
            <a:avLst/>
          </a:prstGeom>
          <a:ln w="63500" cmpd="sng">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3036570" y="3756025"/>
            <a:ext cx="171450" cy="450215"/>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110865" y="3082290"/>
            <a:ext cx="374650" cy="385445"/>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715260" y="2301875"/>
            <a:ext cx="781050" cy="513715"/>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735580" y="4420870"/>
            <a:ext cx="426085" cy="63246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461385" y="4291330"/>
            <a:ext cx="5461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187190" y="3777615"/>
            <a:ext cx="85090" cy="37401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28720" y="3039745"/>
            <a:ext cx="458470" cy="46926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90980" y="2290445"/>
            <a:ext cx="929640" cy="889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448435" y="1616075"/>
            <a:ext cx="385445" cy="53530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29460" y="1616710"/>
            <a:ext cx="424815" cy="545465"/>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90495" y="2354580"/>
            <a:ext cx="770255" cy="513715"/>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119630" y="1262380"/>
            <a:ext cx="696595" cy="368300"/>
          </a:xfrm>
          <a:prstGeom prst="rect">
            <a:avLst/>
          </a:prstGeom>
          <a:noFill/>
        </p:spPr>
        <p:txBody>
          <a:bodyPr wrap="square" rtlCol="0">
            <a:spAutoFit/>
          </a:bodyPr>
          <a:p>
            <a:r>
              <a:rPr lang="en-US" altLang="zh-CN"/>
              <a:t>Root</a:t>
            </a:r>
            <a:endParaRPr lang="en-US" altLang="zh-CN"/>
          </a:p>
        </p:txBody>
      </p:sp>
      <p:sp>
        <p:nvSpPr>
          <p:cNvPr id="22" name="内容占位符 2"/>
          <p:cNvSpPr>
            <a:spLocks noGrp="1"/>
          </p:cNvSpPr>
          <p:nvPr/>
        </p:nvSpPr>
        <p:spPr>
          <a:xfrm>
            <a:off x="4476115" y="1604010"/>
            <a:ext cx="5255260" cy="446405"/>
          </a:xfrm>
          <a:prstGeom prst="rect">
            <a:avLst/>
          </a:prstGeom>
        </p:spPr>
        <p:txBody>
          <a:bodyPr vert="horz" lIns="91440" tIns="45720" rIns="91440" bIns="45720" rtlCol="0">
            <a:normAutofit/>
          </a:bodyPr>
          <a:lstStyle>
            <a:lvl1pPr marL="203200" indent="-201930" algn="l" defTabSz="813435" rtl="0" eaLnBrk="1" latinLnBrk="0" hangingPunct="1">
              <a:lnSpc>
                <a:spcPct val="90000"/>
              </a:lnSpc>
              <a:spcBef>
                <a:spcPts val="890"/>
              </a:spcBef>
              <a:buFont typeface="Arial" pitchFamily="34" charset="0"/>
              <a:buChar char="•"/>
              <a:defRPr sz="2490" kern="1200">
                <a:solidFill>
                  <a:schemeClr val="tx1"/>
                </a:solidFill>
                <a:latin typeface="+mn-lt"/>
                <a:ea typeface="+mn-ea"/>
                <a:cs typeface="+mn-cs"/>
              </a:defRPr>
            </a:lvl1pPr>
            <a:lvl2pPr marL="610235" indent="-201930" algn="l" defTabSz="813435" rtl="0" eaLnBrk="1" latinLnBrk="0" hangingPunct="1">
              <a:lnSpc>
                <a:spcPct val="90000"/>
              </a:lnSpc>
              <a:spcBef>
                <a:spcPts val="445"/>
              </a:spcBef>
              <a:buFont typeface="Arial" pitchFamily="34" charset="0"/>
              <a:buChar char="•"/>
              <a:defRPr sz="2135" kern="1200">
                <a:solidFill>
                  <a:schemeClr val="tx1"/>
                </a:solidFill>
                <a:latin typeface="+mn-lt"/>
                <a:ea typeface="+mn-ea"/>
                <a:cs typeface="+mn-cs"/>
              </a:defRPr>
            </a:lvl2pPr>
            <a:lvl3pPr marL="1017270" indent="-201930" algn="l" defTabSz="813435" rtl="0" eaLnBrk="1" latinLnBrk="0" hangingPunct="1">
              <a:lnSpc>
                <a:spcPct val="90000"/>
              </a:lnSpc>
              <a:spcBef>
                <a:spcPts val="445"/>
              </a:spcBef>
              <a:buFont typeface="Arial" pitchFamily="34" charset="0"/>
              <a:buChar char="•"/>
              <a:defRPr sz="1780" kern="1200">
                <a:solidFill>
                  <a:schemeClr val="tx1"/>
                </a:solidFill>
                <a:latin typeface="+mn-lt"/>
                <a:ea typeface="+mn-ea"/>
                <a:cs typeface="+mn-cs"/>
              </a:defRPr>
            </a:lvl3pPr>
            <a:lvl4pPr marL="142367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4pPr>
            <a:lvl5pPr marL="18307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5pPr>
            <a:lvl6pPr marL="22371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6pPr>
            <a:lvl7pPr marL="264414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7pPr>
            <a:lvl8pPr marL="30511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8pPr>
            <a:lvl9pPr marL="34575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9pPr>
          </a:lstStyle>
          <a:p>
            <a:pPr>
              <a:spcBef>
                <a:spcPts val="800"/>
              </a:spcBef>
            </a:pPr>
            <a:r>
              <a:rPr lang="zh-CN" altLang="en-US">
                <a:effectLst>
                  <a:glow rad="139700">
                    <a:schemeClr val="bg1">
                      <a:alpha val="98000"/>
                    </a:schemeClr>
                  </a:glow>
                </a:effectLst>
                <a:latin typeface="浪漫雅圆" charset="0"/>
                <a:ea typeface="浪漫雅圆" charset="0"/>
              </a:rPr>
              <a:t>看，它出现了！</a:t>
            </a:r>
            <a:endParaRPr lang="zh-CN" altLang="en-US">
              <a:effectLst>
                <a:glow rad="139700">
                  <a:schemeClr val="bg1">
                    <a:alpha val="98000"/>
                  </a:schemeClr>
                </a:glow>
              </a:effectLst>
              <a:latin typeface="浪漫雅圆" charset="0"/>
              <a:ea typeface="浪漫雅圆" charset="0"/>
            </a:endParaRPr>
          </a:p>
        </p:txBody>
      </p:sp>
      <p:sp>
        <p:nvSpPr>
          <p:cNvPr id="23" name="内容占位符 2"/>
          <p:cNvSpPr>
            <a:spLocks noGrp="1"/>
          </p:cNvSpPr>
          <p:nvPr/>
        </p:nvSpPr>
        <p:spPr>
          <a:xfrm>
            <a:off x="4476115" y="2216150"/>
            <a:ext cx="5255260" cy="563880"/>
          </a:xfrm>
          <a:prstGeom prst="rect">
            <a:avLst/>
          </a:prstGeom>
        </p:spPr>
        <p:txBody>
          <a:bodyPr vert="horz" lIns="91440" tIns="45720" rIns="91440" bIns="45720" rtlCol="0">
            <a:normAutofit/>
          </a:bodyPr>
          <a:lstStyle>
            <a:lvl1pPr marL="203200" indent="-201930" algn="l" defTabSz="813435" rtl="0" eaLnBrk="1" latinLnBrk="0" hangingPunct="1">
              <a:lnSpc>
                <a:spcPct val="90000"/>
              </a:lnSpc>
              <a:spcBef>
                <a:spcPts val="890"/>
              </a:spcBef>
              <a:buFont typeface="Arial" pitchFamily="34" charset="0"/>
              <a:buChar char="•"/>
              <a:defRPr sz="2490" kern="1200">
                <a:solidFill>
                  <a:schemeClr val="tx1"/>
                </a:solidFill>
                <a:latin typeface="+mn-lt"/>
                <a:ea typeface="+mn-ea"/>
                <a:cs typeface="+mn-cs"/>
              </a:defRPr>
            </a:lvl1pPr>
            <a:lvl2pPr marL="610235" indent="-201930" algn="l" defTabSz="813435" rtl="0" eaLnBrk="1" latinLnBrk="0" hangingPunct="1">
              <a:lnSpc>
                <a:spcPct val="90000"/>
              </a:lnSpc>
              <a:spcBef>
                <a:spcPts val="445"/>
              </a:spcBef>
              <a:buFont typeface="Arial" pitchFamily="34" charset="0"/>
              <a:buChar char="•"/>
              <a:defRPr sz="2135" kern="1200">
                <a:solidFill>
                  <a:schemeClr val="tx1"/>
                </a:solidFill>
                <a:latin typeface="+mn-lt"/>
                <a:ea typeface="+mn-ea"/>
                <a:cs typeface="+mn-cs"/>
              </a:defRPr>
            </a:lvl2pPr>
            <a:lvl3pPr marL="1017270" indent="-201930" algn="l" defTabSz="813435" rtl="0" eaLnBrk="1" latinLnBrk="0" hangingPunct="1">
              <a:lnSpc>
                <a:spcPct val="90000"/>
              </a:lnSpc>
              <a:spcBef>
                <a:spcPts val="445"/>
              </a:spcBef>
              <a:buFont typeface="Arial" pitchFamily="34" charset="0"/>
              <a:buChar char="•"/>
              <a:defRPr sz="1780" kern="1200">
                <a:solidFill>
                  <a:schemeClr val="tx1"/>
                </a:solidFill>
                <a:latin typeface="+mn-lt"/>
                <a:ea typeface="+mn-ea"/>
                <a:cs typeface="+mn-cs"/>
              </a:defRPr>
            </a:lvl3pPr>
            <a:lvl4pPr marL="142367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4pPr>
            <a:lvl5pPr marL="18307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5pPr>
            <a:lvl6pPr marL="22371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6pPr>
            <a:lvl7pPr marL="264414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7pPr>
            <a:lvl8pPr marL="30511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8pPr>
            <a:lvl9pPr marL="34575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9pPr>
          </a:lstStyle>
          <a:p>
            <a:pPr>
              <a:spcBef>
                <a:spcPts val="800"/>
              </a:spcBef>
            </a:pPr>
            <a:r>
              <a:rPr lang="zh-CN" altLang="en-US">
                <a:effectLst>
                  <a:glow rad="139700">
                    <a:schemeClr val="bg1">
                      <a:alpha val="98000"/>
                    </a:schemeClr>
                  </a:glow>
                </a:effectLst>
                <a:latin typeface="浪漫雅圆" charset="0"/>
                <a:ea typeface="浪漫雅圆" charset="0"/>
              </a:rPr>
              <a:t>接下来，我们找一个点</a:t>
            </a:r>
            <a:endParaRPr lang="zh-CN" altLang="en-US">
              <a:effectLst>
                <a:glow rad="139700">
                  <a:schemeClr val="bg1">
                    <a:alpha val="98000"/>
                  </a:schemeClr>
                </a:glow>
              </a:effectLst>
              <a:latin typeface="浪漫雅圆" charset="0"/>
              <a:ea typeface="浪漫雅圆" charset="0"/>
            </a:endParaRPr>
          </a:p>
        </p:txBody>
      </p:sp>
      <p:sp>
        <p:nvSpPr>
          <p:cNvPr id="24" name="内容占位符 2"/>
          <p:cNvSpPr>
            <a:spLocks noGrp="1"/>
          </p:cNvSpPr>
          <p:nvPr/>
        </p:nvSpPr>
        <p:spPr>
          <a:xfrm>
            <a:off x="4476115" y="2945765"/>
            <a:ext cx="5255260" cy="4610100"/>
          </a:xfrm>
          <a:prstGeom prst="rect">
            <a:avLst/>
          </a:prstGeom>
        </p:spPr>
        <p:txBody>
          <a:bodyPr vert="horz" lIns="91440" tIns="45720" rIns="91440" bIns="45720" rtlCol="0">
            <a:normAutofit/>
          </a:bodyPr>
          <a:lstStyle>
            <a:lvl1pPr marL="203200" indent="-201930" algn="l" defTabSz="813435" rtl="0" eaLnBrk="1" latinLnBrk="0" hangingPunct="1">
              <a:lnSpc>
                <a:spcPct val="90000"/>
              </a:lnSpc>
              <a:spcBef>
                <a:spcPts val="890"/>
              </a:spcBef>
              <a:buFont typeface="Arial" pitchFamily="34" charset="0"/>
              <a:buChar char="•"/>
              <a:defRPr sz="2490" kern="1200">
                <a:solidFill>
                  <a:schemeClr val="tx1"/>
                </a:solidFill>
                <a:latin typeface="+mn-lt"/>
                <a:ea typeface="+mn-ea"/>
                <a:cs typeface="+mn-cs"/>
              </a:defRPr>
            </a:lvl1pPr>
            <a:lvl2pPr marL="610235" indent="-201930" algn="l" defTabSz="813435" rtl="0" eaLnBrk="1" latinLnBrk="0" hangingPunct="1">
              <a:lnSpc>
                <a:spcPct val="90000"/>
              </a:lnSpc>
              <a:spcBef>
                <a:spcPts val="445"/>
              </a:spcBef>
              <a:buFont typeface="Arial" pitchFamily="34" charset="0"/>
              <a:buChar char="•"/>
              <a:defRPr sz="2135" kern="1200">
                <a:solidFill>
                  <a:schemeClr val="tx1"/>
                </a:solidFill>
                <a:latin typeface="+mn-lt"/>
                <a:ea typeface="+mn-ea"/>
                <a:cs typeface="+mn-cs"/>
              </a:defRPr>
            </a:lvl2pPr>
            <a:lvl3pPr marL="1017270" indent="-201930" algn="l" defTabSz="813435" rtl="0" eaLnBrk="1" latinLnBrk="0" hangingPunct="1">
              <a:lnSpc>
                <a:spcPct val="90000"/>
              </a:lnSpc>
              <a:spcBef>
                <a:spcPts val="445"/>
              </a:spcBef>
              <a:buFont typeface="Arial" pitchFamily="34" charset="0"/>
              <a:buChar char="•"/>
              <a:defRPr sz="1780" kern="1200">
                <a:solidFill>
                  <a:schemeClr val="tx1"/>
                </a:solidFill>
                <a:latin typeface="+mn-lt"/>
                <a:ea typeface="+mn-ea"/>
                <a:cs typeface="+mn-cs"/>
              </a:defRPr>
            </a:lvl3pPr>
            <a:lvl4pPr marL="142367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4pPr>
            <a:lvl5pPr marL="18307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5pPr>
            <a:lvl6pPr marL="22371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6pPr>
            <a:lvl7pPr marL="264414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7pPr>
            <a:lvl8pPr marL="30511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8pPr>
            <a:lvl9pPr marL="34575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9pPr>
          </a:lstStyle>
          <a:p>
            <a:pPr>
              <a:spcBef>
                <a:spcPts val="800"/>
              </a:spcBef>
            </a:pPr>
            <a:r>
              <a:rPr lang="zh-CN" altLang="en-US">
                <a:effectLst>
                  <a:glow rad="139700">
                    <a:schemeClr val="bg1">
                      <a:alpha val="98000"/>
                    </a:schemeClr>
                  </a:glow>
                </a:effectLst>
                <a:latin typeface="浪漫雅圆" charset="0"/>
                <a:ea typeface="浪漫雅圆" charset="0"/>
              </a:rPr>
              <a:t>用蓝色表示的是这个点到根结点的最短路</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用红色表示的是这个点到根结点的（简单）最长路</a:t>
            </a:r>
            <a:endParaRPr lang="zh-CN" altLang="en-US">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注意到有些边（点）同时被两条路经过</a:t>
            </a:r>
            <a:endParaRPr lang="zh-CN" altLang="en-US">
              <a:effectLst>
                <a:glow rad="139700">
                  <a:schemeClr val="bg1">
                    <a:alpha val="98000"/>
                  </a:schemeClr>
                </a:glow>
              </a:effectLst>
              <a:latin typeface="浪漫雅圆" charset="0"/>
              <a:ea typeface="浪漫雅圆" charset="0"/>
            </a:endParaRPr>
          </a:p>
          <a:p>
            <a:endParaRPr lang="zh-CN" altLang="en-US">
              <a:effectLst>
                <a:glow rad="139700">
                  <a:schemeClr val="bg1">
                    <a:alpha val="98000"/>
                  </a:schemeClr>
                </a:glow>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22"/>
                                        </p:tgtEl>
                                        <p:attrNameLst>
                                          <p:attrName>ppt_y</p:attrName>
                                        </p:attrNameLst>
                                      </p:cBhvr>
                                      <p:tavLst>
                                        <p:tav tm="0">
                                          <p:val>
                                            <p:strVal val="#ppt_y"/>
                                          </p:val>
                                        </p:tav>
                                        <p:tav tm="100000">
                                          <p:val>
                                            <p:strVal val="#ppt_y"/>
                                          </p:val>
                                        </p:tav>
                                      </p:tavLst>
                                    </p:anim>
                                    <p:anim calcmode="lin" valueType="num">
                                      <p:cBhvr>
                                        <p:cTn id="3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3"/>
                                        </p:tgtEl>
                                        <p:attrNameLst>
                                          <p:attrName>ppt_y</p:attrName>
                                        </p:attrNameLst>
                                      </p:cBhvr>
                                      <p:tavLst>
                                        <p:tav tm="0">
                                          <p:val>
                                            <p:strVal val="#ppt_y"/>
                                          </p:val>
                                        </p:tav>
                                        <p:tav tm="100000">
                                          <p:val>
                                            <p:strVal val="#ppt_y"/>
                                          </p:val>
                                        </p:tav>
                                      </p:tavLst>
                                    </p:anim>
                                    <p:anim calcmode="lin" valueType="num">
                                      <p:cBhvr>
                                        <p:cTn id="41"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dissolve">
                                      <p:cBhvr>
                                        <p:cTn id="56" dur="500"/>
                                        <p:tgtEl>
                                          <p:spTgt spid="10"/>
                                        </p:tgtEl>
                                      </p:cBhvr>
                                    </p:animEffect>
                                  </p:childTnLst>
                                </p:cTn>
                              </p:par>
                              <p:par>
                                <p:cTn id="57" presetID="9"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par>
                                <p:cTn id="60" presetID="9" presetClass="entr" presetSubtype="0" fill="hold"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dissolve">
                                      <p:cBhvr>
                                        <p:cTn id="62" dur="500"/>
                                        <p:tgtEl>
                                          <p:spTgt spid="8"/>
                                        </p:tgtEl>
                                      </p:cBhvr>
                                    </p:animEffect>
                                  </p:childTnLst>
                                </p:cTn>
                              </p:par>
                              <p:par>
                                <p:cTn id="63" presetID="9"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dissolve">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dissolve">
                                      <p:cBhvr>
                                        <p:cTn id="70" dur="500"/>
                                        <p:tgtEl>
                                          <p:spTgt spid="15"/>
                                        </p:tgtEl>
                                      </p:cBhvr>
                                    </p:animEffect>
                                  </p:childTnLst>
                                </p:cTn>
                              </p:par>
                              <p:par>
                                <p:cTn id="71" presetID="9"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dissolve">
                                      <p:cBhvr>
                                        <p:cTn id="73" dur="500"/>
                                        <p:tgtEl>
                                          <p:spTgt spid="16"/>
                                        </p:tgtEl>
                                      </p:cBhvr>
                                    </p:animEffect>
                                  </p:childTnLst>
                                </p:cTn>
                              </p:par>
                              <p:par>
                                <p:cTn id="74" presetID="9"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dissolve">
                                      <p:cBhvr>
                                        <p:cTn id="76" dur="500"/>
                                        <p:tgtEl>
                                          <p:spTgt spid="18"/>
                                        </p:tgtEl>
                                      </p:cBhvr>
                                    </p:animEffect>
                                  </p:childTnLst>
                                </p:cTn>
                              </p:par>
                              <p:par>
                                <p:cTn id="77" presetID="9" presetClass="entr" presetSubtype="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9" presetClass="entr" presetSubtype="0"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dissolve">
                                      <p:cBhvr>
                                        <p:cTn id="82" dur="500"/>
                                        <p:tgtEl>
                                          <p:spTgt spid="13"/>
                                        </p:tgtEl>
                                      </p:cBhvr>
                                    </p:animEffect>
                                  </p:childTnLst>
                                </p:cTn>
                              </p:par>
                              <p:par>
                                <p:cTn id="83" presetID="9"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dissolve">
                                      <p:cBhvr>
                                        <p:cTn id="85" dur="500"/>
                                        <p:tgtEl>
                                          <p:spTgt spid="12"/>
                                        </p:tgtEl>
                                      </p:cBhvr>
                                    </p:animEffect>
                                  </p:childTnLst>
                                </p:cTn>
                              </p:par>
                              <p:par>
                                <p:cTn id="86" presetID="9" presetClass="entr" presetSubtype="0" fill="hold"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dissolv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41" presetClass="entr" presetSubtype="0" fill="hold" grpId="0" nodeType="clickEffect">
                                  <p:stCondLst>
                                    <p:cond delay="0"/>
                                  </p:stCondLst>
                                  <p:iterate type="lt">
                                    <p:tmPct val="10000"/>
                                  </p:iterate>
                                  <p:childTnLst>
                                    <p:set>
                                      <p:cBhvr>
                                        <p:cTn id="92" dur="1" fill="hold">
                                          <p:stCondLst>
                                            <p:cond delay="0"/>
                                          </p:stCondLst>
                                        </p:cTn>
                                        <p:tgtEl>
                                          <p:spTgt spid="24"/>
                                        </p:tgtEl>
                                        <p:attrNameLst>
                                          <p:attrName>style.visibility</p:attrName>
                                        </p:attrNameLst>
                                      </p:cBhvr>
                                      <p:to>
                                        <p:strVal val="visible"/>
                                      </p:to>
                                    </p:set>
                                    <p:anim calcmode="lin" valueType="num">
                                      <p:cBhvr>
                                        <p:cTn id="9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94" dur="500" fill="hold"/>
                                        <p:tgtEl>
                                          <p:spTgt spid="24"/>
                                        </p:tgtEl>
                                        <p:attrNameLst>
                                          <p:attrName>ppt_y</p:attrName>
                                        </p:attrNameLst>
                                      </p:cBhvr>
                                      <p:tavLst>
                                        <p:tav tm="0">
                                          <p:val>
                                            <p:strVal val="#ppt_y"/>
                                          </p:val>
                                        </p:tav>
                                        <p:tav tm="100000">
                                          <p:val>
                                            <p:strVal val="#ppt_y"/>
                                          </p:val>
                                        </p:tav>
                                      </p:tavLst>
                                    </p:anim>
                                    <p:anim calcmode="lin" valueType="num">
                                      <p:cBhvr>
                                        <p:cTn id="9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96"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97"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2" grpId="0"/>
      <p:bldP spid="6" grpId="0" animBg="1"/>
      <p:bldP spid="24" grpId="0"/>
      <p:bldP spid="2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G:\U盘备份\C++ Program\国家集训队\营员交流 - 静态仙人掌\无标题1.png无标题1"/>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00" y="1267200"/>
            <a:ext cx="5070475" cy="4582160"/>
          </a:xfrm>
          <a:prstGeom prst="rect">
            <a:avLst/>
          </a:prstGeom>
        </p:spPr>
      </p:pic>
      <p:sp>
        <p:nvSpPr>
          <p:cNvPr id="2" name="标题 1"/>
          <p:cNvSpPr>
            <a:spLocks noGrp="1"/>
          </p:cNvSpPr>
          <p:nvPr>
            <p:ph type="title"/>
          </p:nvPr>
        </p:nvSpPr>
        <p:spPr/>
        <p:txBody>
          <a:bodyPr/>
          <a:p>
            <a:r>
              <a:rPr lang="zh-CN" altLang="en-US">
                <a:latin typeface="浪漫雅圆" charset="0"/>
                <a:ea typeface="浪漫雅圆" charset="0"/>
              </a:rPr>
              <a:t>建树</a:t>
            </a:r>
            <a:endParaRPr lang="zh-CN" altLang="en-US">
              <a:latin typeface="浪漫雅圆" charset="0"/>
              <a:ea typeface="浪漫雅圆" charset="0"/>
            </a:endParaRPr>
          </a:p>
        </p:txBody>
      </p:sp>
      <p:sp>
        <p:nvSpPr>
          <p:cNvPr id="3" name="内容占位符 2"/>
          <p:cNvSpPr>
            <a:spLocks noGrp="1"/>
          </p:cNvSpPr>
          <p:nvPr>
            <p:ph idx="1"/>
          </p:nvPr>
        </p:nvSpPr>
        <p:spPr>
          <a:xfrm>
            <a:off x="4710430" y="1232535"/>
            <a:ext cx="4336415" cy="2723515"/>
          </a:xfrm>
        </p:spPr>
        <p:txBody>
          <a:bodyPr/>
          <a:p>
            <a:pPr>
              <a:spcBef>
                <a:spcPts val="800"/>
              </a:spcBef>
            </a:pPr>
            <a:r>
              <a:rPr lang="zh-CN" altLang="en-US">
                <a:effectLst>
                  <a:glow rad="139700">
                    <a:schemeClr val="bg1">
                      <a:alpha val="98000"/>
                    </a:schemeClr>
                  </a:glow>
                </a:effectLst>
                <a:latin typeface="浪漫雅圆" charset="0"/>
                <a:ea typeface="浪漫雅圆" charset="0"/>
              </a:rPr>
              <a:t>在刚刚的栗子中，我们可以观察到，那些不在任意一个环内的边（点）无论长路还是短路都一定会被它孩子向根走时访问到。这一部分其实和我们熟悉的树是一样的。因此我们考虑</a:t>
            </a:r>
            <a:r>
              <a:rPr lang="zh-CN" altLang="en-US" b="1">
                <a:solidFill>
                  <a:srgbClr val="FF0000"/>
                </a:solidFill>
                <a:effectLst>
                  <a:glow rad="139700">
                    <a:schemeClr val="bg1">
                      <a:alpha val="98000"/>
                    </a:schemeClr>
                  </a:glow>
                </a:effectLst>
                <a:latin typeface="浪漫雅圆" charset="0"/>
                <a:ea typeface="浪漫雅圆" charset="0"/>
              </a:rPr>
              <a:t>缩环</a:t>
            </a:r>
            <a:endParaRPr lang="zh-CN" altLang="en-US" b="1">
              <a:solidFill>
                <a:srgbClr val="FF0000"/>
              </a:solidFill>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2.png无标题2"/>
          <p:cNvPicPr>
            <a:picLocks noChangeAspect="1"/>
          </p:cNvPicPr>
          <p:nvPr/>
        </p:nvPicPr>
        <p:blipFill>
          <a:blip r:embed="rId2">
            <a:clrChange>
              <a:clrFrom>
                <a:srgbClr val="FFFFFF">
                  <a:alpha val="100000"/>
                </a:srgbClr>
              </a:clrFrom>
              <a:clrTo>
                <a:srgbClr val="FFFFFF">
                  <a:alpha val="100000"/>
                  <a:alpha val="0"/>
                </a:srgbClr>
              </a:clrTo>
            </a:clrChange>
          </a:blip>
          <a:srcRect/>
          <a:stretch>
            <a:fillRect/>
          </a:stretch>
        </p:blipFill>
        <p:spPr>
          <a:xfrm>
            <a:off x="-295592" y="1267143"/>
            <a:ext cx="5070475" cy="4581525"/>
          </a:xfrm>
          <a:prstGeom prst="rect">
            <a:avLst/>
          </a:prstGeom>
        </p:spPr>
      </p:pic>
      <p:sp>
        <p:nvSpPr>
          <p:cNvPr id="4" name="内容占位符 2"/>
          <p:cNvSpPr>
            <a:spLocks noGrp="1"/>
          </p:cNvSpPr>
          <p:nvPr/>
        </p:nvSpPr>
        <p:spPr>
          <a:xfrm>
            <a:off x="4710430" y="4335145"/>
            <a:ext cx="4336415" cy="967740"/>
          </a:xfrm>
          <a:prstGeom prst="rect">
            <a:avLst/>
          </a:prstGeom>
        </p:spPr>
        <p:txBody>
          <a:bodyPr vert="horz" lIns="91440" tIns="45720" rIns="91440" bIns="45720" rtlCol="0">
            <a:normAutofit/>
          </a:bodyPr>
          <a:lstStyle>
            <a:lvl1pPr marL="203200" indent="-201930" algn="l" defTabSz="813435" rtl="0" eaLnBrk="1" latinLnBrk="0" hangingPunct="1">
              <a:lnSpc>
                <a:spcPct val="90000"/>
              </a:lnSpc>
              <a:spcBef>
                <a:spcPts val="890"/>
              </a:spcBef>
              <a:buFont typeface="Arial" pitchFamily="34" charset="0"/>
              <a:buChar char="•"/>
              <a:defRPr sz="2490" kern="1200">
                <a:solidFill>
                  <a:schemeClr val="tx1"/>
                </a:solidFill>
                <a:latin typeface="+mn-lt"/>
                <a:ea typeface="+mn-ea"/>
                <a:cs typeface="+mn-cs"/>
              </a:defRPr>
            </a:lvl1pPr>
            <a:lvl2pPr marL="610235" indent="-201930" algn="l" defTabSz="813435" rtl="0" eaLnBrk="1" latinLnBrk="0" hangingPunct="1">
              <a:lnSpc>
                <a:spcPct val="90000"/>
              </a:lnSpc>
              <a:spcBef>
                <a:spcPts val="445"/>
              </a:spcBef>
              <a:buFont typeface="Arial" pitchFamily="34" charset="0"/>
              <a:buChar char="•"/>
              <a:defRPr sz="2135" kern="1200">
                <a:solidFill>
                  <a:schemeClr val="tx1"/>
                </a:solidFill>
                <a:latin typeface="+mn-lt"/>
                <a:ea typeface="+mn-ea"/>
                <a:cs typeface="+mn-cs"/>
              </a:defRPr>
            </a:lvl2pPr>
            <a:lvl3pPr marL="1017270" indent="-201930" algn="l" defTabSz="813435" rtl="0" eaLnBrk="1" latinLnBrk="0" hangingPunct="1">
              <a:lnSpc>
                <a:spcPct val="90000"/>
              </a:lnSpc>
              <a:spcBef>
                <a:spcPts val="445"/>
              </a:spcBef>
              <a:buFont typeface="Arial" pitchFamily="34" charset="0"/>
              <a:buChar char="•"/>
              <a:defRPr sz="1780" kern="1200">
                <a:solidFill>
                  <a:schemeClr val="tx1"/>
                </a:solidFill>
                <a:latin typeface="+mn-lt"/>
                <a:ea typeface="+mn-ea"/>
                <a:cs typeface="+mn-cs"/>
              </a:defRPr>
            </a:lvl3pPr>
            <a:lvl4pPr marL="142367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4pPr>
            <a:lvl5pPr marL="18307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5pPr>
            <a:lvl6pPr marL="223710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6pPr>
            <a:lvl7pPr marL="2644140"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7pPr>
            <a:lvl8pPr marL="30511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8pPr>
            <a:lvl9pPr marL="3457575" indent="-201930" algn="l" defTabSz="813435" rtl="0" eaLnBrk="1" latinLnBrk="0" hangingPunct="1">
              <a:lnSpc>
                <a:spcPct val="90000"/>
              </a:lnSpc>
              <a:spcBef>
                <a:spcPts val="445"/>
              </a:spcBef>
              <a:buFont typeface="Arial" pitchFamily="34" charset="0"/>
              <a:buChar char="•"/>
              <a:defRPr sz="1600" kern="1200">
                <a:solidFill>
                  <a:schemeClr val="tx1"/>
                </a:solidFill>
                <a:latin typeface="+mn-lt"/>
                <a:ea typeface="+mn-ea"/>
                <a:cs typeface="+mn-cs"/>
              </a:defRPr>
            </a:lvl9pPr>
          </a:lstStyle>
          <a:p>
            <a:pPr>
              <a:spcBef>
                <a:spcPts val="800"/>
              </a:spcBef>
            </a:pPr>
            <a:r>
              <a:rPr lang="zh-CN" altLang="en-US">
                <a:effectLst>
                  <a:glow rad="139700">
                    <a:schemeClr val="bg1">
                      <a:alpha val="98000"/>
                    </a:schemeClr>
                  </a:glow>
                </a:effectLst>
                <a:latin typeface="浪漫雅圆" charset="0"/>
                <a:ea typeface="浪漫雅圆" charset="0"/>
              </a:rPr>
              <a:t>首先我们给刚刚仙人掌中的环染色</a:t>
            </a:r>
            <a:r>
              <a:rPr lang="en-US" altLang="zh-CN">
                <a:effectLst>
                  <a:glow rad="139700">
                    <a:schemeClr val="bg1">
                      <a:alpha val="98000"/>
                    </a:schemeClr>
                  </a:glow>
                </a:effectLst>
                <a:latin typeface="浪漫雅圆" charset="0"/>
                <a:ea typeface="浪漫雅圆" charset="0"/>
              </a:rPr>
              <a:t>……</a:t>
            </a:r>
            <a:endParaRPr lang="en-US" altLang="zh-CN">
              <a:effectLst>
                <a:glow rad="139700">
                  <a:schemeClr val="bg1">
                    <a:alpha val="98000"/>
                  </a:schemeClr>
                </a:glow>
              </a:effectLst>
              <a:latin typeface="浪漫雅圆" charset="0"/>
              <a:ea typeface="浪漫雅圆"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
                                        </p:tgtEl>
                                        <p:attrNameLst>
                                          <p:attrName>fillcolor</p:attrName>
                                        </p:attrNameLst>
                                      </p:cBhvr>
                                      <p:tavLst>
                                        <p:tav tm="0">
                                          <p:val>
                                            <p:clrVal>
                                              <a:schemeClr val="accent2"/>
                                            </p:clrVal>
                                          </p:val>
                                        </p:tav>
                                        <p:tav tm="50000">
                                          <p:val>
                                            <p:clrVal>
                                              <a:schemeClr val="hlink"/>
                                            </p:clrVal>
                                          </p:val>
                                        </p:tav>
                                      </p:tavLst>
                                    </p:anim>
                                    <p:set>
                                      <p:cBhvr>
                                        <p:cTn id="21" dur="80"/>
                                        <p:tgtEl>
                                          <p:spTgt spid="4"/>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建树</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在这里我们把每个环的环顶（离根最近的点）不放在这个环中。因为可能出现如左边的红色结点那样，一个点在多个环中的情况，那样这个点一定只在一个环中不是环顶。</a:t>
            </a:r>
            <a:endParaRPr lang="zh-CN">
              <a:effectLst>
                <a:glow rad="139700">
                  <a:schemeClr val="bg1">
                    <a:alpha val="98000"/>
                  </a:schemeClr>
                </a:glow>
              </a:effectLst>
              <a:latin typeface="浪漫雅圆" charset="0"/>
              <a:ea typeface="浪漫雅圆" charset="0"/>
            </a:endParaRPr>
          </a:p>
          <a:p>
            <a:pPr>
              <a:spcBef>
                <a:spcPts val="800"/>
              </a:spcBef>
            </a:pPr>
            <a:r>
              <a:rPr lang="zh-CN">
                <a:effectLst>
                  <a:glow rad="139700">
                    <a:schemeClr val="bg1">
                      <a:alpha val="98000"/>
                    </a:schemeClr>
                  </a:glow>
                </a:effectLst>
                <a:latin typeface="浪漫雅圆" charset="0"/>
                <a:ea typeface="浪漫雅圆" charset="0"/>
              </a:rPr>
              <a:t>同理，我们也把根拿出来单独考虑。</a:t>
            </a:r>
            <a:endParaRPr lang="zh-CN">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2.png无标题2"/>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592" y="1267143"/>
            <a:ext cx="5070475" cy="4581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edg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建树</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我们把同种颜色结点之间的边删掉，它自然形成了一棵树。</a:t>
            </a:r>
            <a:endParaRPr lang="zh-CN">
              <a:effectLst>
                <a:glow rad="139700">
                  <a:schemeClr val="bg1">
                    <a:alpha val="98000"/>
                  </a:schemeClr>
                </a:glow>
              </a:effectLst>
              <a:latin typeface="浪漫雅圆" charset="0"/>
              <a:ea typeface="浪漫雅圆" charset="0"/>
            </a:endParaRPr>
          </a:p>
          <a:p>
            <a:pPr>
              <a:spcBef>
                <a:spcPts val="800"/>
              </a:spcBef>
            </a:pPr>
            <a:r>
              <a:rPr lang="zh-CN">
                <a:effectLst>
                  <a:glow rad="139700">
                    <a:schemeClr val="bg1">
                      <a:alpha val="98000"/>
                    </a:schemeClr>
                  </a:glow>
                </a:effectLst>
                <a:latin typeface="浪漫雅圆" charset="0"/>
                <a:ea typeface="浪漫雅圆" charset="0"/>
              </a:rPr>
              <a:t>现在，假如我们在树上选择了一条路径</a:t>
            </a:r>
            <a:r>
              <a:rPr lang="en-US" altLang="zh-CN">
                <a:effectLst>
                  <a:glow rad="139700">
                    <a:schemeClr val="bg1">
                      <a:alpha val="98000"/>
                    </a:schemeClr>
                  </a:glow>
                </a:effectLst>
                <a:latin typeface="浪漫雅圆" charset="0"/>
                <a:ea typeface="浪漫雅圆" charset="0"/>
              </a:rPr>
              <a:t>……</a:t>
            </a:r>
            <a:endParaRPr lang="en-US" altLang="zh-CN">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那么其实这条路径在每个结点都会有一种（假如它原来就是一个结点）或两种选择（假如它原来是环），即：走长的一边或走短的一边</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3.png无标题3"/>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143"/>
            <a:ext cx="5069840" cy="4581525"/>
          </a:xfrm>
          <a:prstGeom prst="rect">
            <a:avLst/>
          </a:prstGeom>
        </p:spPr>
      </p:pic>
      <p:cxnSp>
        <p:nvCxnSpPr>
          <p:cNvPr id="4" name="直接连接符 3"/>
          <p:cNvCxnSpPr/>
          <p:nvPr/>
        </p:nvCxnSpPr>
        <p:spPr>
          <a:xfrm>
            <a:off x="1337945" y="2065655"/>
            <a:ext cx="407035" cy="50292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980565" y="2761615"/>
            <a:ext cx="781050" cy="52451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941955" y="3500120"/>
            <a:ext cx="171450" cy="44958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2"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par>
                                <p:cTn id="32" presetID="9"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dissolv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diamond(in)">
                                      <p:cBhvr>
                                        <p:cTn id="3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浪漫雅圆" charset="0"/>
                <a:ea typeface="浪漫雅圆" charset="0"/>
              </a:rPr>
              <a:t>建树</a:t>
            </a:r>
            <a:endParaRPr lang="zh-CN" altLang="en-US">
              <a:latin typeface="浪漫雅圆" charset="0"/>
              <a:ea typeface="浪漫雅圆" charset="0"/>
            </a:endParaRPr>
          </a:p>
        </p:txBody>
      </p:sp>
      <p:sp>
        <p:nvSpPr>
          <p:cNvPr id="3" name="内容占位符 2"/>
          <p:cNvSpPr>
            <a:spLocks noGrp="1"/>
          </p:cNvSpPr>
          <p:nvPr>
            <p:ph idx="1"/>
          </p:nvPr>
        </p:nvSpPr>
        <p:spPr>
          <a:xfrm>
            <a:off x="4712335" y="1231900"/>
            <a:ext cx="4336415" cy="4285615"/>
          </a:xfrm>
        </p:spPr>
        <p:txBody>
          <a:bodyPr/>
          <a:p>
            <a:pPr>
              <a:spcBef>
                <a:spcPts val="800"/>
              </a:spcBef>
            </a:pPr>
            <a:r>
              <a:rPr lang="zh-CN">
                <a:effectLst>
                  <a:glow rad="139700">
                    <a:schemeClr val="bg1">
                      <a:alpha val="98000"/>
                    </a:schemeClr>
                  </a:glow>
                </a:effectLst>
                <a:latin typeface="浪漫雅圆" charset="0"/>
                <a:ea typeface="浪漫雅圆" charset="0"/>
              </a:rPr>
              <a:t>事实上，这两部分只会在进入环时有一个相交结点！</a:t>
            </a:r>
            <a:endParaRPr lang="zh-CN">
              <a:effectLst>
                <a:glow rad="139700">
                  <a:schemeClr val="bg1">
                    <a:alpha val="98000"/>
                  </a:schemeClr>
                </a:glow>
              </a:effectLst>
              <a:latin typeface="浪漫雅圆" charset="0"/>
              <a:ea typeface="浪漫雅圆" charset="0"/>
            </a:endParaRPr>
          </a:p>
          <a:p>
            <a:pPr>
              <a:spcBef>
                <a:spcPts val="800"/>
              </a:spcBef>
            </a:pPr>
            <a:r>
              <a:rPr lang="zh-CN">
                <a:effectLst>
                  <a:glow rad="139700">
                    <a:schemeClr val="bg1">
                      <a:alpha val="98000"/>
                    </a:schemeClr>
                  </a:glow>
                </a:effectLst>
                <a:latin typeface="浪漫雅圆" charset="0"/>
                <a:ea typeface="浪漫雅圆" charset="0"/>
              </a:rPr>
              <a:t>而且，任意一条不从该环开始的路径经过该环时的长路和短路都是确定的！</a:t>
            </a:r>
            <a:endParaRPr lang="zh-CN">
              <a:effectLst>
                <a:glow rad="139700">
                  <a:schemeClr val="bg1">
                    <a:alpha val="98000"/>
                  </a:schemeClr>
                </a:glow>
              </a:effectLst>
              <a:latin typeface="浪漫雅圆" charset="0"/>
              <a:ea typeface="浪漫雅圆" charset="0"/>
            </a:endParaRPr>
          </a:p>
          <a:p>
            <a:pPr>
              <a:spcBef>
                <a:spcPts val="800"/>
              </a:spcBef>
            </a:pPr>
            <a:r>
              <a:rPr lang="zh-CN" altLang="en-US">
                <a:effectLst>
                  <a:glow rad="139700">
                    <a:schemeClr val="bg1">
                      <a:alpha val="98000"/>
                    </a:schemeClr>
                  </a:glow>
                </a:effectLst>
                <a:latin typeface="浪漫雅圆" charset="0"/>
                <a:ea typeface="浪漫雅圆" charset="0"/>
              </a:rPr>
              <a:t>那么</a:t>
            </a:r>
            <a:r>
              <a:rPr lang="en-US" altLang="zh-CN">
                <a:effectLst>
                  <a:glow rad="139700">
                    <a:schemeClr val="bg1">
                      <a:alpha val="98000"/>
                    </a:schemeClr>
                  </a:glow>
                </a:effectLst>
                <a:latin typeface="浪漫雅圆" charset="0"/>
                <a:ea typeface="浪漫雅圆" charset="0"/>
              </a:rPr>
              <a:t>……</a:t>
            </a:r>
            <a:r>
              <a:rPr lang="zh-CN" altLang="en-US">
                <a:effectLst>
                  <a:glow rad="139700">
                    <a:schemeClr val="bg1">
                      <a:alpha val="98000"/>
                    </a:schemeClr>
                  </a:glow>
                </a:effectLst>
                <a:latin typeface="浪漫雅圆" charset="0"/>
                <a:ea typeface="浪漫雅圆" charset="0"/>
              </a:rPr>
              <a:t>即便是仙人掌也已经阻止不了我们对它剖分了！</a:t>
            </a:r>
            <a:endParaRPr lang="zh-CN" altLang="en-US">
              <a:effectLst>
                <a:glow rad="139700">
                  <a:schemeClr val="bg1">
                    <a:alpha val="98000"/>
                  </a:schemeClr>
                </a:glow>
              </a:effectLst>
              <a:latin typeface="浪漫雅圆" charset="0"/>
              <a:ea typeface="浪漫雅圆" charset="0"/>
            </a:endParaRPr>
          </a:p>
        </p:txBody>
      </p:sp>
      <p:pic>
        <p:nvPicPr>
          <p:cNvPr id="5" name="图片 4" descr="G:\U盘备份\C++ Program\国家集训队\营员交流 - 静态仙人掌\无标题3.png无标题3"/>
          <p:cNvPicPr>
            <a:picLocks noChangeAspect="1"/>
          </p:cNvPicPr>
          <p:nvPr/>
        </p:nvPicPr>
        <p:blipFill>
          <a:blip r:embed="rId1">
            <a:clrChange>
              <a:clrFrom>
                <a:srgbClr val="FFFFFF">
                  <a:alpha val="100000"/>
                </a:srgbClr>
              </a:clrFrom>
              <a:clrTo>
                <a:srgbClr val="FFFFFF">
                  <a:alpha val="100000"/>
                  <a:alpha val="0"/>
                </a:srgbClr>
              </a:clrTo>
            </a:clrChange>
          </a:blip>
          <a:srcRect/>
          <a:stretch>
            <a:fillRect/>
          </a:stretch>
        </p:blipFill>
        <p:spPr>
          <a:xfrm>
            <a:off x="-295275" y="1267143"/>
            <a:ext cx="5069840" cy="4581525"/>
          </a:xfrm>
          <a:prstGeom prst="rect">
            <a:avLst/>
          </a:prstGeom>
        </p:spPr>
      </p:pic>
      <p:cxnSp>
        <p:nvCxnSpPr>
          <p:cNvPr id="4" name="直接连接符 3"/>
          <p:cNvCxnSpPr/>
          <p:nvPr/>
        </p:nvCxnSpPr>
        <p:spPr>
          <a:xfrm>
            <a:off x="1337945" y="2065655"/>
            <a:ext cx="407035" cy="50292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980565" y="2761615"/>
            <a:ext cx="781050" cy="52451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941955" y="3500120"/>
            <a:ext cx="171450" cy="44958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Words>
  <Application>Kingsoft Office WPP</Application>
  <PresentationFormat>宽屏</PresentationFormat>
  <Paragraphs>211</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 </vt:lpstr>
      <vt:lpstr>宋体 </vt:lpstr>
      <vt:lpstr>浪漫雅圆</vt:lpstr>
      <vt:lpstr>Office 主题</vt:lpstr>
      <vt:lpstr>PowerPoint 演示文稿</vt:lpstr>
      <vt:lpstr>选这个题目的原因</vt:lpstr>
      <vt:lpstr>选这个题目的原因</vt:lpstr>
      <vt:lpstr>什么是仙人掌</vt:lpstr>
      <vt:lpstr>栗子</vt:lpstr>
      <vt:lpstr>建树</vt:lpstr>
      <vt:lpstr>建树</vt:lpstr>
      <vt:lpstr>建树</vt:lpstr>
      <vt:lpstr>建树</vt:lpstr>
      <vt:lpstr>剖分</vt:lpstr>
      <vt:lpstr>剖分</vt:lpstr>
      <vt:lpstr>剖分</vt:lpstr>
      <vt:lpstr>剖分</vt:lpstr>
      <vt:lpstr>子仙人掌</vt:lpstr>
      <vt:lpstr>子仙人掌</vt:lpstr>
      <vt:lpstr>局限性</vt:lpstr>
      <vt:lpstr>希望</vt:lpstr>
      <vt:lpstr>感谢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86</cp:revision>
  <dcterms:created xsi:type="dcterms:W3CDTF">2015-12-16T12:35:00Z</dcterms:created>
  <dcterms:modified xsi:type="dcterms:W3CDTF">2016-01-12T09:13:37Z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