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70" r:id="rId2"/>
    <p:sldId id="329" r:id="rId3"/>
    <p:sldId id="335" r:id="rId4"/>
    <p:sldId id="336" r:id="rId5"/>
    <p:sldId id="272" r:id="rId6"/>
    <p:sldId id="274" r:id="rId7"/>
    <p:sldId id="276" r:id="rId8"/>
    <p:sldId id="278" r:id="rId9"/>
    <p:sldId id="279" r:id="rId10"/>
    <p:sldId id="282" r:id="rId11"/>
    <p:sldId id="294" r:id="rId12"/>
    <p:sldId id="284" r:id="rId13"/>
    <p:sldId id="286" r:id="rId14"/>
    <p:sldId id="288" r:id="rId15"/>
    <p:sldId id="290" r:id="rId16"/>
    <p:sldId id="295" r:id="rId17"/>
    <p:sldId id="293" r:id="rId18"/>
    <p:sldId id="297" r:id="rId19"/>
    <p:sldId id="299" r:id="rId20"/>
    <p:sldId id="303" r:id="rId21"/>
    <p:sldId id="302" r:id="rId22"/>
    <p:sldId id="305" r:id="rId23"/>
    <p:sldId id="306" r:id="rId24"/>
    <p:sldId id="308" r:id="rId25"/>
    <p:sldId id="313" r:id="rId26"/>
    <p:sldId id="314" r:id="rId27"/>
    <p:sldId id="315" r:id="rId28"/>
    <p:sldId id="338" r:id="rId29"/>
    <p:sldId id="339" r:id="rId30"/>
    <p:sldId id="340" r:id="rId31"/>
    <p:sldId id="341" r:id="rId32"/>
    <p:sldId id="342" r:id="rId33"/>
    <p:sldId id="343" r:id="rId34"/>
    <p:sldId id="345" r:id="rId35"/>
    <p:sldId id="346" r:id="rId36"/>
    <p:sldId id="347" r:id="rId37"/>
    <p:sldId id="349" r:id="rId38"/>
    <p:sldId id="328" r:id="rId39"/>
    <p:sldId id="332" r:id="rId40"/>
    <p:sldId id="330" r:id="rId41"/>
    <p:sldId id="333" r:id="rId42"/>
    <p:sldId id="334" r:id="rId4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56" autoAdjust="0"/>
  </p:normalViewPr>
  <p:slideViewPr>
    <p:cSldViewPr>
      <p:cViewPr varScale="1">
        <p:scale>
          <a:sx n="100" d="100"/>
          <a:sy n="100" d="100"/>
        </p:scale>
        <p:origin x="-19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94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itchFamily="34" charset="0"/>
              <a:buNone/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itchFamily="34" charset="0"/>
              <a:buNone/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1603BC98-BEB3-4BE4-AD38-5C3458B642E6}" type="datetimeFigureOut">
              <a:rPr lang="zh-CN" altLang="en-US"/>
              <a:pPr>
                <a:defRPr/>
              </a:pPr>
              <a:t>2016/1/14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itchFamily="34" charset="0"/>
              <a:buNone/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Font typeface="Arial" pitchFamily="34" charset="0"/>
              <a:buNone/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1C53A519-9981-4448-B69B-C7B5680540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180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FB33866B-C0D7-4F7B-9AFD-7D0FEDB50869}" type="slidenum">
              <a:rPr lang="zh-CN" altLang="en-US"/>
              <a:pPr eaLnBrk="1" hangingPunct="1">
                <a:buFont typeface="Arial" charset="0"/>
                <a:buNone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388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如果不经过公共祖先，就意味着必然有一条回边，其终点编号大于起点，而这是不被允许的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53A519-9981-4448-B69B-C7B568054059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14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x~y</a:t>
            </a:r>
            <a:r>
              <a:rPr lang="zh-CN" altLang="en-US" dirty="0" smtClean="0"/>
              <a:t>的路径是</a:t>
            </a:r>
            <a:r>
              <a:rPr lang="en-US" altLang="zh-CN" dirty="0" smtClean="0"/>
              <a:t>x=v0,v1,v2,…,</a:t>
            </a:r>
            <a:r>
              <a:rPr lang="en-US" altLang="zh-CN" dirty="0" err="1" smtClean="0"/>
              <a:t>vk</a:t>
            </a:r>
            <a:r>
              <a:rPr lang="en-US" altLang="zh-CN" dirty="0" smtClean="0"/>
              <a:t>=y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53A519-9981-4448-B69B-C7B568054059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035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x~y</a:t>
            </a:r>
            <a:r>
              <a:rPr lang="zh-CN" altLang="en-US" dirty="0" smtClean="0"/>
              <a:t>的路径是</a:t>
            </a:r>
            <a:r>
              <a:rPr lang="en-US" altLang="zh-CN" dirty="0" smtClean="0"/>
              <a:t>x=v0,v1,v2,…,vk-1,vk=y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53A519-9981-4448-B69B-C7B568054059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821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53A519-9981-4448-B69B-C7B568054059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159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</a:t>
            </a:r>
            <a:r>
              <a:rPr lang="zh-CN" altLang="en-US" dirty="0" smtClean="0"/>
              <a:t>是：</a:t>
            </a:r>
            <a:r>
              <a:rPr lang="en-US" altLang="zh-CN" dirty="0" smtClean="0"/>
              <a:t>j&gt;=1</a:t>
            </a:r>
            <a:r>
              <a:rPr lang="zh-CN" altLang="en-US" dirty="0" smtClean="0"/>
              <a:t>且</a:t>
            </a:r>
            <a:r>
              <a:rPr lang="en-US" altLang="zh-CN" dirty="0" err="1" smtClean="0"/>
              <a:t>vj</a:t>
            </a:r>
            <a:r>
              <a:rPr lang="en-US" altLang="zh-CN" dirty="0" smtClean="0"/>
              <a:t>··-&gt;vk-1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最小值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53A519-9981-4448-B69B-C7B568054059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609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zh-CN" altLang="zh-CN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3A056489-70BB-42B9-B462-1794CD0EBA6D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E5DC7D5-AB54-4CDE-AB68-C8C50982B815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451B498-7E18-4C0B-8661-ACA089C9A61D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1769EC5-5B16-4702-91C5-31EB3D311685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D38C3598-F744-4101-B4E2-AB830A9CAB5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zh-CN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pPr>
              <a:defRPr/>
            </a:pPr>
            <a:fld id="{D5C07243-5B89-480A-ADFC-C1FEB6F45AF1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pPr>
              <a:defRPr/>
            </a:pPr>
            <a:fld id="{28637990-E775-459C-8556-0C4E42A1D9A8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AAA5A13-8836-4D5F-A4B3-5DB8AFB4B8FD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D319BAE-B1EF-47A0-8191-85C3CE64C031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zh-CN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C7B7C6B6-0BE1-4236-AA3E-6754CA6DE779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zh-CN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928CB89A-69B5-437F-BADD-8F436B2B4890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zh-CN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1CE197CF-6289-45E4-9CE4-F0FA81AAD749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wmdcstdio/article/details/49868575" TargetMode="External"/><Relationship Id="rId2" Type="http://schemas.openxmlformats.org/officeDocument/2006/relationships/hyperlink" Target="https://www.cs.princeton.edu/courses/archive/fall03/cs528/handouts/a%20fast%20algorithm%20for%20finding.pdf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支配树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河南省实验中学 王梦迪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半支配点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sdom</a:t>
            </a:r>
            <a:r>
              <a:rPr lang="en-US" altLang="zh-CN" dirty="0" smtClean="0"/>
              <a:t>(w)=min{v|</a:t>
            </a:r>
            <a:r>
              <a:rPr lang="zh-CN" altLang="en-US" dirty="0" smtClean="0">
                <a:solidFill>
                  <a:srgbClr val="FF0000"/>
                </a:solidFill>
              </a:rPr>
              <a:t>有一条</a:t>
            </a:r>
            <a:r>
              <a:rPr lang="zh-CN" altLang="en-US" dirty="0" smtClean="0"/>
              <a:t>路径</a:t>
            </a:r>
            <a:r>
              <a:rPr lang="en-US" altLang="zh-CN" dirty="0" smtClean="0"/>
              <a:t>v=v0, v1, …, </a:t>
            </a:r>
            <a:r>
              <a:rPr lang="en-US" altLang="zh-CN" dirty="0" err="1" smtClean="0"/>
              <a:t>vk</a:t>
            </a:r>
            <a:r>
              <a:rPr lang="en-US" altLang="zh-CN" dirty="0" smtClean="0"/>
              <a:t>=w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vi&gt;w</a:t>
            </a:r>
            <a:r>
              <a:rPr lang="zh-CN" altLang="en-US" dirty="0" smtClean="0"/>
              <a:t>对</a:t>
            </a:r>
            <a:r>
              <a:rPr lang="en-US" altLang="zh-CN" dirty="0" smtClean="0"/>
              <a:t>1&lt;=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&lt;=k-1</a:t>
            </a:r>
            <a:r>
              <a:rPr lang="zh-CN" altLang="en-US" dirty="0" smtClean="0"/>
              <a:t>成立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 bwMode="auto">
          <a:xfrm>
            <a:off x="1540486" y="4439908"/>
            <a:ext cx="351094" cy="33238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r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3295956" y="3363083"/>
            <a:ext cx="351094" cy="33238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6" name="直接箭头连接符 5"/>
          <p:cNvCxnSpPr>
            <a:stCxn id="4" idx="7"/>
            <a:endCxn id="5" idx="2"/>
          </p:cNvCxnSpPr>
          <p:nvPr/>
        </p:nvCxnSpPr>
        <p:spPr bwMode="auto">
          <a:xfrm flipV="1">
            <a:off x="1840163" y="3529277"/>
            <a:ext cx="1455793" cy="9593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等腰三角形 6"/>
          <p:cNvSpPr/>
          <p:nvPr/>
        </p:nvSpPr>
        <p:spPr bwMode="auto">
          <a:xfrm rot="15645204">
            <a:off x="4679577" y="1866680"/>
            <a:ext cx="747710" cy="2807639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4138582" y="4439908"/>
            <a:ext cx="351094" cy="33238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w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2496968" y="4439908"/>
            <a:ext cx="658551" cy="33238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sw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0" name="直接箭头连接符 9"/>
          <p:cNvCxnSpPr>
            <a:stCxn id="4" idx="6"/>
            <a:endCxn id="9" idx="2"/>
          </p:cNvCxnSpPr>
          <p:nvPr/>
        </p:nvCxnSpPr>
        <p:spPr bwMode="auto">
          <a:xfrm>
            <a:off x="1891580" y="4606102"/>
            <a:ext cx="60538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/>
          <p:cNvCxnSpPr>
            <a:stCxn id="9" idx="6"/>
          </p:cNvCxnSpPr>
          <p:nvPr/>
        </p:nvCxnSpPr>
        <p:spPr bwMode="auto">
          <a:xfrm>
            <a:off x="3155519" y="4606102"/>
            <a:ext cx="105328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等腰三角形 11"/>
          <p:cNvSpPr/>
          <p:nvPr/>
        </p:nvSpPr>
        <p:spPr bwMode="auto">
          <a:xfrm rot="16200000">
            <a:off x="5924922" y="2876728"/>
            <a:ext cx="1093735" cy="2753451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3" name="直接箭头连接符 12"/>
          <p:cNvCxnSpPr>
            <a:stCxn id="8" idx="6"/>
            <a:endCxn id="12" idx="0"/>
          </p:cNvCxnSpPr>
          <p:nvPr/>
        </p:nvCxnSpPr>
        <p:spPr bwMode="auto">
          <a:xfrm flipV="1">
            <a:off x="4489676" y="4253453"/>
            <a:ext cx="605388" cy="35264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任意多边形 13"/>
          <p:cNvSpPr/>
          <p:nvPr/>
        </p:nvSpPr>
        <p:spPr bwMode="auto">
          <a:xfrm>
            <a:off x="838298" y="3554221"/>
            <a:ext cx="6686818" cy="1644483"/>
          </a:xfrm>
          <a:custGeom>
            <a:avLst/>
            <a:gdLst>
              <a:gd name="connsiteX0" fmla="*/ 7256206 w 7256206"/>
              <a:gd name="connsiteY0" fmla="*/ 0 h 1884935"/>
              <a:gd name="connsiteX1" fmla="*/ 4159045 w 7256206"/>
              <a:gd name="connsiteY1" fmla="*/ 678426 h 1884935"/>
              <a:gd name="connsiteX2" fmla="*/ 4454013 w 7256206"/>
              <a:gd name="connsiteY2" fmla="*/ 1769807 h 1884935"/>
              <a:gd name="connsiteX3" fmla="*/ 0 w 7256206"/>
              <a:gd name="connsiteY3" fmla="*/ 1799304 h 1884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56206" h="1884935">
                <a:moveTo>
                  <a:pt x="7256206" y="0"/>
                </a:moveTo>
                <a:cubicBezTo>
                  <a:pt x="5941141" y="191729"/>
                  <a:pt x="4626077" y="383458"/>
                  <a:pt x="4159045" y="678426"/>
                </a:cubicBezTo>
                <a:cubicBezTo>
                  <a:pt x="3692013" y="973394"/>
                  <a:pt x="5147187" y="1582994"/>
                  <a:pt x="4454013" y="1769807"/>
                </a:cubicBezTo>
                <a:cubicBezTo>
                  <a:pt x="3760839" y="1956620"/>
                  <a:pt x="1880419" y="1877962"/>
                  <a:pt x="0" y="1799304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 bwMode="auto">
          <a:xfrm>
            <a:off x="3662938" y="5398398"/>
            <a:ext cx="351094" cy="33238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6" name="直接箭头连接符 15"/>
          <p:cNvCxnSpPr>
            <a:stCxn id="15" idx="5"/>
          </p:cNvCxnSpPr>
          <p:nvPr/>
        </p:nvCxnSpPr>
        <p:spPr bwMode="auto">
          <a:xfrm>
            <a:off x="3962615" y="5682109"/>
            <a:ext cx="894043" cy="5140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等腰三角形 16"/>
          <p:cNvSpPr/>
          <p:nvPr/>
        </p:nvSpPr>
        <p:spPr bwMode="auto">
          <a:xfrm rot="16200000">
            <a:off x="5886622" y="4775443"/>
            <a:ext cx="747710" cy="2807639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 flipH="1">
            <a:off x="5964272" y="4296963"/>
            <a:ext cx="1485690" cy="193784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/>
          <p:cNvCxnSpPr>
            <a:endCxn id="8" idx="4"/>
          </p:cNvCxnSpPr>
          <p:nvPr/>
        </p:nvCxnSpPr>
        <p:spPr bwMode="auto">
          <a:xfrm flipH="1" flipV="1">
            <a:off x="4314129" y="4772297"/>
            <a:ext cx="1650142" cy="14625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/>
          <p:cNvCxnSpPr>
            <a:stCxn id="9" idx="5"/>
            <a:endCxn id="15" idx="1"/>
          </p:cNvCxnSpPr>
          <p:nvPr/>
        </p:nvCxnSpPr>
        <p:spPr bwMode="auto">
          <a:xfrm>
            <a:off x="3059076" y="4723619"/>
            <a:ext cx="655278" cy="7234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20"/>
          <p:cNvCxnSpPr>
            <a:stCxn id="9" idx="7"/>
          </p:cNvCxnSpPr>
          <p:nvPr/>
        </p:nvCxnSpPr>
        <p:spPr bwMode="auto">
          <a:xfrm flipV="1">
            <a:off x="3059076" y="4253453"/>
            <a:ext cx="4390886" cy="2351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5106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  <a:r>
              <a:rPr lang="zh-CN" altLang="en-US" dirty="0" smtClean="0"/>
              <a:t>预警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坨关于</a:t>
            </a:r>
            <a:r>
              <a:rPr lang="en-US" altLang="zh-CN" dirty="0" err="1" smtClean="0"/>
              <a:t>idom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sdom</a:t>
            </a:r>
            <a:r>
              <a:rPr lang="zh-CN" altLang="en-US" dirty="0" smtClean="0"/>
              <a:t>的性质</a:t>
            </a:r>
            <a:endParaRPr lang="en-US" altLang="zh-CN" dirty="0" smtClean="0"/>
          </a:p>
          <a:p>
            <a:r>
              <a:rPr lang="zh-CN" altLang="en-US" dirty="0" smtClean="0"/>
              <a:t>（然而并不难）</a:t>
            </a:r>
            <a:endParaRPr lang="en-US" altLang="zh-CN" dirty="0" smtClean="0"/>
          </a:p>
          <a:p>
            <a:r>
              <a:rPr lang="zh-CN" altLang="en-US" dirty="0" smtClean="0"/>
              <a:t>有问题请务必指出</a:t>
            </a:r>
            <a:endParaRPr lang="en-US" altLang="zh-CN" dirty="0" smtClean="0"/>
          </a:p>
          <a:p>
            <a:r>
              <a:rPr lang="zh-CN" altLang="en-US" dirty="0" smtClean="0"/>
              <a:t>若无特殊声明，以下缩写</a:t>
            </a:r>
            <a:r>
              <a:rPr lang="en-US" altLang="zh-CN" dirty="0" err="1" smtClean="0"/>
              <a:t>sa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sdom</a:t>
            </a:r>
            <a:r>
              <a:rPr lang="en-US" altLang="zh-CN" dirty="0" smtClean="0"/>
              <a:t>(a)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ia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idom</a:t>
            </a:r>
            <a:r>
              <a:rPr lang="en-US" altLang="zh-CN" dirty="0" smtClean="0"/>
              <a:t>(a)</a:t>
            </a:r>
            <a:endParaRPr lang="zh-CN" altLang="en-US" dirty="0"/>
          </a:p>
        </p:txBody>
      </p:sp>
      <p:pic>
        <p:nvPicPr>
          <p:cNvPr id="1026" name="Picture 2" descr="https://s-media-cache-ak0.pinimg.com/236x/bf/f5/d0/bff5d074d399bdfec6071e91683984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4000425"/>
            <a:ext cx="22479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88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引理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idom</a:t>
            </a:r>
            <a:r>
              <a:rPr lang="en-US" altLang="zh-CN" dirty="0" smtClean="0"/>
              <a:t>(w) +-&gt; w</a:t>
            </a:r>
          </a:p>
          <a:p>
            <a:r>
              <a:rPr lang="en-US" altLang="zh-CN" dirty="0" smtClean="0"/>
              <a:t>“+-&gt;”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idom</a:t>
            </a:r>
            <a:r>
              <a:rPr lang="en-US" altLang="zh-CN" dirty="0" smtClean="0"/>
              <a:t>(w)</a:t>
            </a:r>
            <a:r>
              <a:rPr lang="zh-CN" altLang="en-US" dirty="0" smtClean="0"/>
              <a:t>是</a:t>
            </a:r>
            <a:r>
              <a:rPr lang="en-US" altLang="zh-CN" dirty="0" smtClean="0"/>
              <a:t>w</a:t>
            </a:r>
            <a:r>
              <a:rPr lang="zh-CN" altLang="en-US" dirty="0" smtClean="0"/>
              <a:t>在</a:t>
            </a:r>
            <a:r>
              <a:rPr lang="en-US" altLang="zh-CN" dirty="0" smtClean="0"/>
              <a:t>T</a:t>
            </a:r>
            <a:r>
              <a:rPr lang="zh-CN" altLang="en-US" dirty="0" smtClean="0"/>
              <a:t>中的祖先，且</a:t>
            </a:r>
            <a:r>
              <a:rPr lang="en-US" altLang="zh-CN" dirty="0" err="1" smtClean="0"/>
              <a:t>idom</a:t>
            </a:r>
            <a:r>
              <a:rPr lang="en-US" altLang="zh-CN" dirty="0" smtClean="0"/>
              <a:t>(w)</a:t>
            </a:r>
            <a:r>
              <a:rPr lang="zh-CN" altLang="en-US" dirty="0" smtClean="0"/>
              <a:t>≠</a:t>
            </a:r>
            <a:r>
              <a:rPr lang="en-US" altLang="zh-CN" dirty="0" smtClean="0"/>
              <a:t>w</a:t>
            </a:r>
          </a:p>
          <a:p>
            <a:r>
              <a:rPr lang="zh-CN" altLang="en-US" dirty="0">
                <a:solidFill>
                  <a:srgbClr val="FFFF00"/>
                </a:solidFill>
              </a:rPr>
              <a:t>证明</a:t>
            </a:r>
            <a:r>
              <a:rPr lang="zh-CN" altLang="en-US" dirty="0" smtClean="0"/>
              <a:t>：既然</a:t>
            </a:r>
            <a:r>
              <a:rPr lang="en-US" altLang="zh-CN" dirty="0" err="1" smtClean="0"/>
              <a:t>idom</a:t>
            </a:r>
            <a:r>
              <a:rPr lang="en-US" altLang="zh-CN" dirty="0" smtClean="0"/>
              <a:t>(w</a:t>
            </a:r>
            <a:r>
              <a:rPr lang="en-US" altLang="zh-CN" dirty="0"/>
              <a:t>)</a:t>
            </a:r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rgbClr val="FF0000"/>
                </a:solidFill>
              </a:rPr>
              <a:t>每一条</a:t>
            </a:r>
            <a:r>
              <a:rPr lang="en-US" altLang="zh-CN" dirty="0" err="1" smtClean="0"/>
              <a:t>r~w</a:t>
            </a:r>
            <a:r>
              <a:rPr lang="zh-CN" altLang="en-US" dirty="0"/>
              <a:t>路径</a:t>
            </a:r>
            <a:r>
              <a:rPr lang="zh-CN" altLang="en-US" dirty="0" smtClean="0"/>
              <a:t>上，那就必然在</a:t>
            </a:r>
            <a:r>
              <a:rPr lang="zh-CN" altLang="en-US" dirty="0" smtClean="0">
                <a:solidFill>
                  <a:srgbClr val="FF0000"/>
                </a:solidFill>
              </a:rPr>
              <a:t>这一条</a:t>
            </a:r>
            <a:r>
              <a:rPr lang="zh-CN" altLang="en-US" dirty="0" smtClean="0"/>
              <a:t>树路径上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 bwMode="auto">
          <a:xfrm>
            <a:off x="3657624" y="5236863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r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5638772" y="4322487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5448277" y="5829237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7315128" y="6019732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w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7315128" y="4724366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w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9" name="直接箭头连接符 8"/>
          <p:cNvCxnSpPr>
            <a:stCxn id="4" idx="7"/>
            <a:endCxn id="5" idx="2"/>
          </p:cNvCxnSpPr>
          <p:nvPr/>
        </p:nvCxnSpPr>
        <p:spPr bwMode="auto">
          <a:xfrm flipV="1">
            <a:off x="3982819" y="4512982"/>
            <a:ext cx="1655953" cy="7796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箭头连接符 9"/>
          <p:cNvCxnSpPr>
            <a:stCxn id="5" idx="5"/>
            <a:endCxn id="8" idx="2"/>
          </p:cNvCxnSpPr>
          <p:nvPr/>
        </p:nvCxnSpPr>
        <p:spPr bwMode="auto">
          <a:xfrm>
            <a:off x="5963967" y="4647682"/>
            <a:ext cx="1351161" cy="26717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/>
          <p:cNvCxnSpPr>
            <a:stCxn id="4" idx="5"/>
            <a:endCxn id="6" idx="2"/>
          </p:cNvCxnSpPr>
          <p:nvPr/>
        </p:nvCxnSpPr>
        <p:spPr bwMode="auto">
          <a:xfrm>
            <a:off x="3982819" y="5562058"/>
            <a:ext cx="1465458" cy="45767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 bwMode="auto">
          <a:xfrm>
            <a:off x="5829267" y="6019732"/>
            <a:ext cx="1485861" cy="1904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椭圆 12"/>
          <p:cNvSpPr/>
          <p:nvPr/>
        </p:nvSpPr>
        <p:spPr bwMode="auto">
          <a:xfrm>
            <a:off x="7315128" y="4038584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5" name="直接箭头连接符 14"/>
          <p:cNvCxnSpPr>
            <a:stCxn id="5" idx="7"/>
            <a:endCxn id="13" idx="2"/>
          </p:cNvCxnSpPr>
          <p:nvPr/>
        </p:nvCxnSpPr>
        <p:spPr bwMode="auto">
          <a:xfrm flipV="1">
            <a:off x="5963967" y="4229079"/>
            <a:ext cx="1351161" cy="14920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>
            <a:stCxn id="6" idx="0"/>
            <a:endCxn id="5" idx="4"/>
          </p:cNvCxnSpPr>
          <p:nvPr/>
        </p:nvCxnSpPr>
        <p:spPr bwMode="auto">
          <a:xfrm flipV="1">
            <a:off x="5638772" y="4703477"/>
            <a:ext cx="190495" cy="11257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ot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3993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引理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sdom</a:t>
            </a:r>
            <a:r>
              <a:rPr lang="en-US" altLang="zh-CN" dirty="0" smtClean="0"/>
              <a:t>(w) +-&gt; w</a:t>
            </a:r>
            <a:r>
              <a:rPr lang="zh-CN" altLang="en-US" dirty="0" smtClean="0"/>
              <a:t>（以下</a:t>
            </a:r>
            <a:r>
              <a:rPr lang="en-US" altLang="zh-CN" dirty="0" err="1" smtClean="0"/>
              <a:t>sdom</a:t>
            </a:r>
            <a:r>
              <a:rPr lang="en-US" altLang="zh-CN" dirty="0" smtClean="0"/>
              <a:t>(w)</a:t>
            </a:r>
            <a:r>
              <a:rPr lang="zh-CN" altLang="en-US" dirty="0" smtClean="0"/>
              <a:t>简称</a:t>
            </a:r>
            <a:r>
              <a:rPr lang="en-US" altLang="zh-CN" dirty="0" err="1" smtClean="0"/>
              <a:t>sw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FF00"/>
                </a:solidFill>
              </a:rPr>
              <a:t>证明</a:t>
            </a:r>
            <a:r>
              <a:rPr lang="zh-CN" altLang="en-US" dirty="0" smtClean="0"/>
              <a:t>：由定义，</a:t>
            </a:r>
            <a:r>
              <a:rPr lang="en-US" altLang="zh-CN" dirty="0" err="1" smtClean="0"/>
              <a:t>sw</a:t>
            </a:r>
            <a:r>
              <a:rPr lang="en-US" altLang="zh-CN" dirty="0" smtClean="0"/>
              <a:t>&lt;=father(w)&lt;w</a:t>
            </a:r>
            <a:r>
              <a:rPr lang="zh-CN" altLang="en-US" dirty="0" smtClean="0"/>
              <a:t>，由引理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，路径</a:t>
            </a:r>
            <a:r>
              <a:rPr lang="en-US" altLang="zh-CN" dirty="0" err="1" smtClean="0"/>
              <a:t>sw</a:t>
            </a:r>
            <a:r>
              <a:rPr lang="en-US" altLang="zh-CN" dirty="0" smtClean="0"/>
              <a:t>, v1, …, </a:t>
            </a:r>
            <a:r>
              <a:rPr lang="en-US" altLang="zh-CN" dirty="0" err="1" smtClean="0"/>
              <a:t>vk</a:t>
            </a:r>
            <a:r>
              <a:rPr lang="en-US" altLang="zh-CN" dirty="0" smtClean="0"/>
              <a:t>=w</a:t>
            </a:r>
            <a:r>
              <a:rPr lang="zh-CN" altLang="en-US" dirty="0" smtClean="0"/>
              <a:t>中某个点是</a:t>
            </a:r>
            <a:r>
              <a:rPr lang="en-US" altLang="zh-CN" dirty="0" err="1" smtClean="0"/>
              <a:t>sw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</a:t>
            </a:r>
            <a:r>
              <a:rPr lang="zh-CN" altLang="en-US" dirty="0" smtClean="0"/>
              <a:t>的公共祖先，那么这个点只能是</a:t>
            </a:r>
            <a:r>
              <a:rPr lang="en-US" altLang="zh-CN" dirty="0" smtClean="0"/>
              <a:t>v0=</a:t>
            </a:r>
            <a:r>
              <a:rPr lang="en-US" altLang="zh-CN" dirty="0" err="1" smtClean="0"/>
              <a:t>sw</a:t>
            </a:r>
            <a:endParaRPr lang="en-US" altLang="zh-CN" dirty="0" smtClean="0"/>
          </a:p>
          <a:p>
            <a:r>
              <a:rPr lang="en-US" altLang="zh-CN" dirty="0" err="1" smtClean="0"/>
              <a:t>sw</a:t>
            </a:r>
            <a:r>
              <a:rPr lang="zh-CN" altLang="en-US" dirty="0" smtClean="0"/>
              <a:t>在粗箭头上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 bwMode="auto">
          <a:xfrm>
            <a:off x="2582634" y="4966475"/>
            <a:ext cx="348572" cy="32722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r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等腰三角形 4"/>
          <p:cNvSpPr/>
          <p:nvPr/>
        </p:nvSpPr>
        <p:spPr bwMode="auto">
          <a:xfrm rot="16200000">
            <a:off x="5958668" y="3063114"/>
            <a:ext cx="583689" cy="2129231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6" name="直接箭头连接符 5"/>
          <p:cNvCxnSpPr>
            <a:stCxn id="4" idx="7"/>
            <a:endCxn id="5" idx="0"/>
          </p:cNvCxnSpPr>
          <p:nvPr/>
        </p:nvCxnSpPr>
        <p:spPr bwMode="auto">
          <a:xfrm flipV="1">
            <a:off x="2880159" y="4127729"/>
            <a:ext cx="2305738" cy="8866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椭圆 6"/>
          <p:cNvSpPr/>
          <p:nvPr/>
        </p:nvSpPr>
        <p:spPr bwMode="auto">
          <a:xfrm>
            <a:off x="4464924" y="4966475"/>
            <a:ext cx="348572" cy="32722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w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右箭头 7"/>
          <p:cNvSpPr/>
          <p:nvPr/>
        </p:nvSpPr>
        <p:spPr bwMode="auto">
          <a:xfrm>
            <a:off x="2931207" y="5014395"/>
            <a:ext cx="1533718" cy="279300"/>
          </a:xfrm>
          <a:prstGeom prst="rightArrow">
            <a:avLst/>
          </a:prstGeom>
          <a:solidFill>
            <a:srgbClr val="FF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等腰三角形 8"/>
          <p:cNvSpPr/>
          <p:nvPr/>
        </p:nvSpPr>
        <p:spPr bwMode="auto">
          <a:xfrm rot="16200000">
            <a:off x="6328298" y="3744448"/>
            <a:ext cx="736083" cy="2787472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0" name="直接箭头连接符 9"/>
          <p:cNvCxnSpPr>
            <a:stCxn id="7" idx="6"/>
            <a:endCxn id="9" idx="0"/>
          </p:cNvCxnSpPr>
          <p:nvPr/>
        </p:nvCxnSpPr>
        <p:spPr bwMode="auto">
          <a:xfrm>
            <a:off x="4813496" y="5130085"/>
            <a:ext cx="489106" cy="81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等腰三角形 10"/>
          <p:cNvSpPr/>
          <p:nvPr/>
        </p:nvSpPr>
        <p:spPr bwMode="auto">
          <a:xfrm rot="16200000">
            <a:off x="5072333" y="4867539"/>
            <a:ext cx="736083" cy="2787472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3698065" y="5206060"/>
            <a:ext cx="348572" cy="10552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任意多边形 12"/>
          <p:cNvSpPr/>
          <p:nvPr/>
        </p:nvSpPr>
        <p:spPr bwMode="auto">
          <a:xfrm>
            <a:off x="2481285" y="4389233"/>
            <a:ext cx="5748219" cy="1100794"/>
          </a:xfrm>
          <a:custGeom>
            <a:avLst/>
            <a:gdLst>
              <a:gd name="connsiteX0" fmla="*/ 6282813 w 6282813"/>
              <a:gd name="connsiteY0" fmla="*/ 0 h 1281680"/>
              <a:gd name="connsiteX1" fmla="*/ 2979174 w 6282813"/>
              <a:gd name="connsiteY1" fmla="*/ 678426 h 1281680"/>
              <a:gd name="connsiteX2" fmla="*/ 2669458 w 6282813"/>
              <a:gd name="connsiteY2" fmla="*/ 1224116 h 1281680"/>
              <a:gd name="connsiteX3" fmla="*/ 0 w 6282813"/>
              <a:gd name="connsiteY3" fmla="*/ 1238864 h 128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82813" h="1281680">
                <a:moveTo>
                  <a:pt x="6282813" y="0"/>
                </a:moveTo>
                <a:cubicBezTo>
                  <a:pt x="4932106" y="237203"/>
                  <a:pt x="3581400" y="474407"/>
                  <a:pt x="2979174" y="678426"/>
                </a:cubicBezTo>
                <a:cubicBezTo>
                  <a:pt x="2376948" y="882445"/>
                  <a:pt x="3165987" y="1130710"/>
                  <a:pt x="2669458" y="1224116"/>
                </a:cubicBezTo>
                <a:cubicBezTo>
                  <a:pt x="2172929" y="1317522"/>
                  <a:pt x="1086464" y="1278193"/>
                  <a:pt x="0" y="1238864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 bwMode="auto">
          <a:xfrm>
            <a:off x="3279779" y="4966475"/>
            <a:ext cx="348572" cy="32722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?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7114073" y="4966475"/>
            <a:ext cx="348572" cy="32722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6" name="曲线连接符 15"/>
          <p:cNvCxnSpPr>
            <a:stCxn id="14" idx="7"/>
            <a:endCxn id="15" idx="0"/>
          </p:cNvCxnSpPr>
          <p:nvPr/>
        </p:nvCxnSpPr>
        <p:spPr bwMode="auto">
          <a:xfrm rot="5400000" flipH="1" flipV="1">
            <a:off x="5408871" y="3134907"/>
            <a:ext cx="47921" cy="3711056"/>
          </a:xfrm>
          <a:prstGeom prst="curvedConnector3">
            <a:avLst>
              <a:gd name="adj1" fmla="val 985511"/>
            </a:avLst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椭圆 16"/>
          <p:cNvSpPr/>
          <p:nvPr/>
        </p:nvSpPr>
        <p:spPr bwMode="auto">
          <a:xfrm>
            <a:off x="6207785" y="6079023"/>
            <a:ext cx="348572" cy="32722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8" name="直接箭头连接符 17"/>
          <p:cNvCxnSpPr>
            <a:stCxn id="15" idx="0"/>
            <a:endCxn id="17" idx="2"/>
          </p:cNvCxnSpPr>
          <p:nvPr/>
        </p:nvCxnSpPr>
        <p:spPr bwMode="auto">
          <a:xfrm flipH="1">
            <a:off x="6207785" y="4966475"/>
            <a:ext cx="1080574" cy="12761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曲线连接符 18"/>
          <p:cNvCxnSpPr>
            <a:stCxn id="17" idx="2"/>
            <a:endCxn id="7" idx="5"/>
          </p:cNvCxnSpPr>
          <p:nvPr/>
        </p:nvCxnSpPr>
        <p:spPr bwMode="auto">
          <a:xfrm rot="10800000">
            <a:off x="4762450" y="5245774"/>
            <a:ext cx="1445336" cy="996859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7382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引理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idom</a:t>
            </a:r>
            <a:r>
              <a:rPr lang="en-US" altLang="zh-CN" dirty="0" smtClean="0"/>
              <a:t>(w)··-&gt;</a:t>
            </a:r>
            <a:r>
              <a:rPr lang="en-US" altLang="zh-CN" dirty="0" err="1" smtClean="0"/>
              <a:t>sdom</a:t>
            </a:r>
            <a:r>
              <a:rPr lang="en-US" altLang="zh-CN" dirty="0" smtClean="0"/>
              <a:t>(w)</a:t>
            </a:r>
          </a:p>
          <a:p>
            <a:r>
              <a:rPr lang="en-US" altLang="zh-CN" dirty="0" smtClean="0"/>
              <a:t>“··-&gt;”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idom</a:t>
            </a:r>
            <a:r>
              <a:rPr lang="en-US" altLang="zh-CN" dirty="0" smtClean="0"/>
              <a:t>(w)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sdom</a:t>
            </a:r>
            <a:r>
              <a:rPr lang="en-US" altLang="zh-CN" dirty="0" smtClean="0"/>
              <a:t>(w)</a:t>
            </a:r>
            <a:r>
              <a:rPr lang="zh-CN" altLang="en-US" dirty="0" smtClean="0"/>
              <a:t>在</a:t>
            </a:r>
            <a:r>
              <a:rPr lang="en-US" altLang="zh-CN" dirty="0" smtClean="0"/>
              <a:t>T</a:t>
            </a:r>
            <a:r>
              <a:rPr lang="zh-CN" altLang="en-US" dirty="0" smtClean="0"/>
              <a:t>中的祖先，有可能等于</a:t>
            </a:r>
            <a:r>
              <a:rPr lang="en-US" altLang="zh-CN" dirty="0" err="1" smtClean="0"/>
              <a:t>sdom</a:t>
            </a:r>
            <a:r>
              <a:rPr lang="en-US" altLang="zh-CN" dirty="0" smtClean="0"/>
              <a:t>(w)</a:t>
            </a:r>
          </a:p>
          <a:p>
            <a:r>
              <a:rPr lang="zh-CN" altLang="en-US" dirty="0" smtClean="0">
                <a:solidFill>
                  <a:srgbClr val="FFFF00"/>
                </a:solidFill>
              </a:rPr>
              <a:t>证明</a:t>
            </a:r>
            <a:r>
              <a:rPr lang="zh-CN" altLang="en-US" dirty="0" smtClean="0"/>
              <a:t>：二者都是</a:t>
            </a:r>
            <a:r>
              <a:rPr lang="en-US" altLang="zh-CN" dirty="0" smtClean="0"/>
              <a:t>w</a:t>
            </a:r>
            <a:r>
              <a:rPr lang="zh-CN" altLang="en-US" dirty="0" smtClean="0"/>
              <a:t>的祖先，但</a:t>
            </a:r>
            <a:r>
              <a:rPr lang="en-US" altLang="zh-CN" dirty="0" err="1" smtClean="0"/>
              <a:t>idom</a:t>
            </a:r>
            <a:r>
              <a:rPr lang="en-US" altLang="zh-CN" dirty="0" smtClean="0"/>
              <a:t>(w)</a:t>
            </a:r>
            <a:r>
              <a:rPr lang="zh-CN" altLang="en-US" dirty="0" smtClean="0"/>
              <a:t>不可能是</a:t>
            </a:r>
            <a:r>
              <a:rPr lang="en-US" altLang="zh-CN" dirty="0" err="1" smtClean="0"/>
              <a:t>sdom</a:t>
            </a:r>
            <a:r>
              <a:rPr lang="en-US" altLang="zh-CN" dirty="0" smtClean="0"/>
              <a:t>(w)</a:t>
            </a:r>
            <a:r>
              <a:rPr lang="zh-CN" altLang="en-US" dirty="0" smtClean="0"/>
              <a:t>的完全后代，否则可以被跳过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 bwMode="auto">
          <a:xfrm>
            <a:off x="914496" y="4943951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r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3657624" y="4943951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w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等腰三角形 6"/>
          <p:cNvSpPr/>
          <p:nvPr/>
        </p:nvSpPr>
        <p:spPr bwMode="auto">
          <a:xfrm rot="16200000">
            <a:off x="5982267" y="3772495"/>
            <a:ext cx="609583" cy="2665722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8" name="直接箭头连接符 7"/>
          <p:cNvCxnSpPr>
            <a:stCxn id="5" idx="6"/>
            <a:endCxn id="7" idx="0"/>
          </p:cNvCxnSpPr>
          <p:nvPr/>
        </p:nvCxnSpPr>
        <p:spPr bwMode="auto">
          <a:xfrm flipV="1">
            <a:off x="4038614" y="5105356"/>
            <a:ext cx="915584" cy="290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等腰三角形 8"/>
          <p:cNvSpPr/>
          <p:nvPr/>
        </p:nvSpPr>
        <p:spPr bwMode="auto">
          <a:xfrm rot="16200000">
            <a:off x="4681371" y="4833737"/>
            <a:ext cx="619435" cy="2819326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0" name="直接箭头连接符 9"/>
          <p:cNvCxnSpPr>
            <a:stCxn id="4" idx="5"/>
            <a:endCxn id="9" idx="0"/>
          </p:cNvCxnSpPr>
          <p:nvPr/>
        </p:nvCxnSpPr>
        <p:spPr bwMode="auto">
          <a:xfrm>
            <a:off x="1239691" y="5269146"/>
            <a:ext cx="2341735" cy="97425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椭圆 10"/>
          <p:cNvSpPr/>
          <p:nvPr/>
        </p:nvSpPr>
        <p:spPr bwMode="auto">
          <a:xfrm>
            <a:off x="1828872" y="4943951"/>
            <a:ext cx="665379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sw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934138" y="4943951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3" name="曲线连接符 12"/>
          <p:cNvCxnSpPr>
            <a:stCxn id="11" idx="7"/>
            <a:endCxn id="12" idx="0"/>
          </p:cNvCxnSpPr>
          <p:nvPr/>
        </p:nvCxnSpPr>
        <p:spPr bwMode="auto">
          <a:xfrm rot="5400000" flipH="1" flipV="1">
            <a:off x="4732824" y="2607937"/>
            <a:ext cx="55795" cy="4727824"/>
          </a:xfrm>
          <a:prstGeom prst="curvedConnector3">
            <a:avLst>
              <a:gd name="adj1" fmla="val 509714"/>
            </a:avLst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椭圆 13"/>
          <p:cNvSpPr/>
          <p:nvPr/>
        </p:nvSpPr>
        <p:spPr bwMode="auto">
          <a:xfrm>
            <a:off x="5943564" y="6105782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5" name="直接箭头连接符 14"/>
          <p:cNvCxnSpPr>
            <a:stCxn id="12" idx="0"/>
            <a:endCxn id="14" idx="2"/>
          </p:cNvCxnSpPr>
          <p:nvPr/>
        </p:nvCxnSpPr>
        <p:spPr bwMode="auto">
          <a:xfrm flipH="1">
            <a:off x="5943564" y="4943951"/>
            <a:ext cx="1181069" cy="135232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曲线连接符 15"/>
          <p:cNvCxnSpPr>
            <a:stCxn id="14" idx="2"/>
            <a:endCxn id="5" idx="5"/>
          </p:cNvCxnSpPr>
          <p:nvPr/>
        </p:nvCxnSpPr>
        <p:spPr bwMode="auto">
          <a:xfrm rot="10800000">
            <a:off x="3982820" y="5269147"/>
            <a:ext cx="1960745" cy="1027131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任意多边形 17"/>
          <p:cNvSpPr/>
          <p:nvPr/>
        </p:nvSpPr>
        <p:spPr bwMode="auto">
          <a:xfrm>
            <a:off x="717663" y="4516224"/>
            <a:ext cx="7359445" cy="1342103"/>
          </a:xfrm>
          <a:custGeom>
            <a:avLst/>
            <a:gdLst>
              <a:gd name="connsiteX0" fmla="*/ 7359445 w 7359445"/>
              <a:gd name="connsiteY0" fmla="*/ 0 h 1342103"/>
              <a:gd name="connsiteX1" fmla="*/ 4041058 w 7359445"/>
              <a:gd name="connsiteY1" fmla="*/ 250723 h 1342103"/>
              <a:gd name="connsiteX2" fmla="*/ 3775587 w 7359445"/>
              <a:gd name="connsiteY2" fmla="*/ 1017639 h 1342103"/>
              <a:gd name="connsiteX3" fmla="*/ 0 w 7359445"/>
              <a:gd name="connsiteY3" fmla="*/ 1342103 h 134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59445" h="1342103">
                <a:moveTo>
                  <a:pt x="7359445" y="0"/>
                </a:moveTo>
                <a:cubicBezTo>
                  <a:pt x="5998906" y="40558"/>
                  <a:pt x="4638368" y="81116"/>
                  <a:pt x="4041058" y="250723"/>
                </a:cubicBezTo>
                <a:cubicBezTo>
                  <a:pt x="3443748" y="420330"/>
                  <a:pt x="4449097" y="835742"/>
                  <a:pt x="3775587" y="1017639"/>
                </a:cubicBezTo>
                <a:cubicBezTo>
                  <a:pt x="3102077" y="1199536"/>
                  <a:pt x="1551038" y="1270819"/>
                  <a:pt x="0" y="1342103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>
            <a:stCxn id="4" idx="6"/>
            <a:endCxn id="11" idx="2"/>
          </p:cNvCxnSpPr>
          <p:nvPr/>
        </p:nvCxnSpPr>
        <p:spPr bwMode="auto">
          <a:xfrm>
            <a:off x="1295486" y="5134446"/>
            <a:ext cx="5333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箭头连接符 24"/>
          <p:cNvCxnSpPr>
            <a:stCxn id="11" idx="6"/>
            <a:endCxn id="5" idx="2"/>
          </p:cNvCxnSpPr>
          <p:nvPr/>
        </p:nvCxnSpPr>
        <p:spPr bwMode="auto">
          <a:xfrm>
            <a:off x="2494251" y="5134446"/>
            <a:ext cx="116337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椭圆 30"/>
          <p:cNvSpPr/>
          <p:nvPr/>
        </p:nvSpPr>
        <p:spPr bwMode="auto">
          <a:xfrm>
            <a:off x="2819446" y="4952960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>
                <a:latin typeface="Arial" pitchFamily="34" charset="0"/>
              </a:rPr>
              <a:t>?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" name="乘号 18"/>
          <p:cNvSpPr/>
          <p:nvPr/>
        </p:nvSpPr>
        <p:spPr bwMode="auto">
          <a:xfrm>
            <a:off x="2819446" y="4943951"/>
            <a:ext cx="380990" cy="380990"/>
          </a:xfrm>
          <a:prstGeom prst="mathMultiply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stCxn id="4" idx="7"/>
            <a:endCxn id="20" idx="0"/>
          </p:cNvCxnSpPr>
          <p:nvPr/>
        </p:nvCxnSpPr>
        <p:spPr bwMode="auto">
          <a:xfrm flipV="1">
            <a:off x="1239691" y="4489298"/>
            <a:ext cx="647131" cy="5104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等腰三角形 19"/>
          <p:cNvSpPr/>
          <p:nvPr/>
        </p:nvSpPr>
        <p:spPr bwMode="auto">
          <a:xfrm rot="16200000">
            <a:off x="2272129" y="3958069"/>
            <a:ext cx="291845" cy="1062459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656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1" grpId="0" animBg="1"/>
      <p:bldP spid="12" grpId="0" animBg="1"/>
      <p:bldP spid="14" grpId="0" animBg="1"/>
      <p:bldP spid="18" grpId="0" animBg="1"/>
      <p:bldP spid="31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引理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若</a:t>
            </a:r>
            <a:r>
              <a:rPr lang="en-US" altLang="zh-CN" dirty="0" smtClean="0"/>
              <a:t>v··-&gt;w</a:t>
            </a:r>
          </a:p>
          <a:p>
            <a:r>
              <a:rPr lang="zh-CN" altLang="en-US" dirty="0" smtClean="0"/>
              <a:t>则</a:t>
            </a:r>
            <a:r>
              <a:rPr lang="en-US" altLang="zh-CN" dirty="0" smtClean="0"/>
              <a:t>v··-&gt;</a:t>
            </a:r>
            <a:r>
              <a:rPr lang="en-US" altLang="zh-CN" dirty="0" err="1" smtClean="0"/>
              <a:t>idom</a:t>
            </a:r>
            <a:r>
              <a:rPr lang="en-US" altLang="zh-CN" dirty="0" smtClean="0"/>
              <a:t>(w)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idom</a:t>
            </a:r>
            <a:r>
              <a:rPr lang="en-US" altLang="zh-CN" dirty="0" smtClean="0"/>
              <a:t>(w)··-&gt;</a:t>
            </a:r>
            <a:r>
              <a:rPr lang="en-US" altLang="zh-CN" dirty="0" err="1" smtClean="0"/>
              <a:t>idom</a:t>
            </a:r>
            <a:r>
              <a:rPr lang="en-US" altLang="zh-CN" dirty="0" smtClean="0"/>
              <a:t>(v)</a:t>
            </a:r>
          </a:p>
          <a:p>
            <a:r>
              <a:rPr lang="zh-CN" altLang="en-US" dirty="0" smtClean="0"/>
              <a:t>（不可能在红色段）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FF00"/>
                </a:solidFill>
              </a:rPr>
              <a:t>证明</a:t>
            </a:r>
            <a:r>
              <a:rPr lang="zh-CN" altLang="en-US" dirty="0" smtClean="0"/>
              <a:t>：否则设为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，由于</a:t>
            </a:r>
            <a:r>
              <a:rPr lang="en-US" altLang="zh-CN" dirty="0" err="1" smtClean="0"/>
              <a:t>r~v</a:t>
            </a:r>
            <a:r>
              <a:rPr lang="zh-CN" altLang="en-US" dirty="0"/>
              <a:t>可以不经过</a:t>
            </a:r>
            <a:r>
              <a:rPr lang="en-US" altLang="zh-CN" dirty="0"/>
              <a:t>x</a:t>
            </a:r>
            <a:r>
              <a:rPr lang="zh-CN" altLang="en-US" dirty="0" smtClean="0"/>
              <a:t>，所以</a:t>
            </a:r>
            <a:r>
              <a:rPr lang="en-US" altLang="zh-CN" dirty="0" err="1" smtClean="0"/>
              <a:t>r~w</a:t>
            </a:r>
            <a:r>
              <a:rPr lang="zh-CN" altLang="en-US" dirty="0"/>
              <a:t>可以不经过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，和</a:t>
            </a:r>
            <a:r>
              <a:rPr lang="en-US" altLang="zh-CN" dirty="0" smtClean="0"/>
              <a:t>x</a:t>
            </a:r>
            <a:r>
              <a:rPr lang="zh-CN" altLang="en-US" dirty="0" smtClean="0"/>
              <a:t>支配</a:t>
            </a:r>
            <a:r>
              <a:rPr lang="en-US" altLang="zh-CN" dirty="0" smtClean="0"/>
              <a:t>w</a:t>
            </a:r>
            <a:r>
              <a:rPr lang="zh-CN" altLang="en-US" dirty="0" smtClean="0"/>
              <a:t>矛盾</a:t>
            </a:r>
            <a:endParaRPr lang="en-US" altLang="zh-CN" dirty="0"/>
          </a:p>
        </p:txBody>
      </p:sp>
      <p:sp>
        <p:nvSpPr>
          <p:cNvPr id="15" name="椭圆 14"/>
          <p:cNvSpPr/>
          <p:nvPr/>
        </p:nvSpPr>
        <p:spPr bwMode="auto">
          <a:xfrm>
            <a:off x="838298" y="5211720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r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7848514" y="5211720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w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6324554" y="5211720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>
                <a:latin typeface="Arial" pitchFamily="34" charset="0"/>
              </a:rPr>
              <a:t>v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286060" y="5211720"/>
            <a:ext cx="533386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iv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2" name="直接箭头连接符 21"/>
          <p:cNvCxnSpPr>
            <a:stCxn id="15" idx="6"/>
            <a:endCxn id="21" idx="2"/>
          </p:cNvCxnSpPr>
          <p:nvPr/>
        </p:nvCxnSpPr>
        <p:spPr bwMode="auto">
          <a:xfrm>
            <a:off x="1219288" y="5402215"/>
            <a:ext cx="106677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箭头连接符 22"/>
          <p:cNvCxnSpPr>
            <a:stCxn id="21" idx="6"/>
            <a:endCxn id="19" idx="2"/>
          </p:cNvCxnSpPr>
          <p:nvPr/>
        </p:nvCxnSpPr>
        <p:spPr bwMode="auto">
          <a:xfrm>
            <a:off x="2819446" y="5402215"/>
            <a:ext cx="350510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>
            <a:stCxn id="19" idx="6"/>
            <a:endCxn id="17" idx="2"/>
          </p:cNvCxnSpPr>
          <p:nvPr/>
        </p:nvCxnSpPr>
        <p:spPr bwMode="auto">
          <a:xfrm>
            <a:off x="6705544" y="5402215"/>
            <a:ext cx="114297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椭圆 24"/>
          <p:cNvSpPr/>
          <p:nvPr/>
        </p:nvSpPr>
        <p:spPr bwMode="auto">
          <a:xfrm>
            <a:off x="4114812" y="5211720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>
                <a:latin typeface="Arial" pitchFamily="34" charset="0"/>
              </a:rPr>
              <a:t>?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6" name="曲线连接符 25"/>
          <p:cNvCxnSpPr>
            <a:stCxn id="21" idx="7"/>
            <a:endCxn id="19" idx="0"/>
          </p:cNvCxnSpPr>
          <p:nvPr/>
        </p:nvCxnSpPr>
        <p:spPr bwMode="auto">
          <a:xfrm rot="5400000" flipH="1" flipV="1">
            <a:off x="4600294" y="3352760"/>
            <a:ext cx="55795" cy="3773716"/>
          </a:xfrm>
          <a:prstGeom prst="curvedConnector3">
            <a:avLst>
              <a:gd name="adj1" fmla="val 509714"/>
            </a:avLst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乘号 26"/>
          <p:cNvSpPr/>
          <p:nvPr/>
        </p:nvSpPr>
        <p:spPr bwMode="auto">
          <a:xfrm>
            <a:off x="4114812" y="5181554"/>
            <a:ext cx="457188" cy="487354"/>
          </a:xfrm>
          <a:prstGeom prst="mathMultiply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>
            <a:stCxn id="15" idx="6"/>
            <a:endCxn id="21" idx="2"/>
          </p:cNvCxnSpPr>
          <p:nvPr/>
        </p:nvCxnSpPr>
        <p:spPr bwMode="auto">
          <a:xfrm>
            <a:off x="1219288" y="5402215"/>
            <a:ext cx="106677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箭头连接符 28"/>
          <p:cNvCxnSpPr>
            <a:stCxn id="19" idx="6"/>
            <a:endCxn id="17" idx="2"/>
          </p:cNvCxnSpPr>
          <p:nvPr/>
        </p:nvCxnSpPr>
        <p:spPr bwMode="auto">
          <a:xfrm>
            <a:off x="6705544" y="5402215"/>
            <a:ext cx="114297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0565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图论高能预警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终于该讲怎么求了！</a:t>
            </a:r>
            <a:endParaRPr lang="en-US" altLang="zh-CN" dirty="0" smtClean="0"/>
          </a:p>
          <a:p>
            <a:r>
              <a:rPr lang="zh-CN" altLang="en-US" dirty="0"/>
              <a:t>撒</a:t>
            </a:r>
            <a:r>
              <a:rPr lang="zh-CN" altLang="en-US" dirty="0" smtClean="0"/>
              <a:t>花！</a:t>
            </a:r>
            <a:endParaRPr lang="en-US" altLang="zh-CN" dirty="0" smtClean="0"/>
          </a:p>
          <a:p>
            <a:r>
              <a:rPr lang="zh-CN" altLang="en-US" dirty="0" smtClean="0"/>
              <a:t>接下来的定理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描述如何用</a:t>
            </a:r>
            <a:r>
              <a:rPr lang="en-US" altLang="zh-CN" dirty="0" err="1" smtClean="0"/>
              <a:t>sdom</a:t>
            </a:r>
            <a:r>
              <a:rPr lang="zh-CN" altLang="en-US" dirty="0" smtClean="0"/>
              <a:t>求</a:t>
            </a:r>
            <a:r>
              <a:rPr lang="en-US" altLang="zh-CN" dirty="0" err="1" smtClean="0"/>
              <a:t>idom</a:t>
            </a:r>
            <a:r>
              <a:rPr lang="zh-CN" altLang="en-US" dirty="0" smtClean="0"/>
              <a:t>，定理</a:t>
            </a:r>
            <a:r>
              <a:rPr lang="en-US" altLang="zh-CN" dirty="0" smtClean="0"/>
              <a:t>4</a:t>
            </a:r>
            <a:r>
              <a:rPr lang="zh-CN" altLang="en-US" dirty="0" smtClean="0"/>
              <a:t>描述如何求</a:t>
            </a:r>
            <a:r>
              <a:rPr lang="en-US" altLang="zh-CN" dirty="0" err="1" smtClean="0"/>
              <a:t>sdom</a:t>
            </a:r>
            <a:endParaRPr lang="zh-CN" altLang="en-US" dirty="0"/>
          </a:p>
        </p:txBody>
      </p:sp>
      <p:pic>
        <p:nvPicPr>
          <p:cNvPr id="4" name="Picture 2" descr="https://s-media-cache-ak0.pinimg.com/236x/bf/f5/d0/bff5d074d399bdfec6071e91683984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4000425"/>
            <a:ext cx="22479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32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若</a:t>
            </a:r>
            <a:r>
              <a:rPr lang="zh-CN" altLang="en-US" dirty="0" smtClean="0">
                <a:solidFill>
                  <a:srgbClr val="FF0000"/>
                </a:solidFill>
              </a:rPr>
              <a:t>所有</a:t>
            </a:r>
            <a:r>
              <a:rPr lang="zh-CN" altLang="en-US" dirty="0" smtClean="0"/>
              <a:t>使得</a:t>
            </a:r>
            <a:r>
              <a:rPr lang="en-US" altLang="zh-CN" dirty="0" err="1"/>
              <a:t>sdom</a:t>
            </a:r>
            <a:r>
              <a:rPr lang="en-US" altLang="zh-CN" dirty="0"/>
              <a:t>(w)+-&gt;</a:t>
            </a:r>
            <a:r>
              <a:rPr lang="en-US" altLang="zh-CN" dirty="0" smtClean="0"/>
              <a:t>u··-&gt;</a:t>
            </a:r>
            <a:r>
              <a:rPr lang="en-US" altLang="zh-CN" dirty="0"/>
              <a:t>w</a:t>
            </a:r>
            <a:r>
              <a:rPr lang="zh-CN" altLang="en-US" dirty="0"/>
              <a:t>的</a:t>
            </a:r>
            <a:r>
              <a:rPr lang="en-US" altLang="zh-CN" dirty="0"/>
              <a:t>u</a:t>
            </a:r>
            <a:r>
              <a:rPr lang="zh-CN" altLang="en-US" dirty="0" smtClean="0"/>
              <a:t>都</a:t>
            </a:r>
            <a:r>
              <a:rPr lang="zh-CN" altLang="en-US" dirty="0"/>
              <a:t>满足</a:t>
            </a:r>
            <a:r>
              <a:rPr lang="en-US" altLang="zh-CN" dirty="0" err="1" smtClean="0"/>
              <a:t>sdom</a:t>
            </a:r>
            <a:r>
              <a:rPr lang="en-US" altLang="zh-CN" dirty="0" smtClean="0"/>
              <a:t>(u</a:t>
            </a:r>
            <a:r>
              <a:rPr lang="en-US" altLang="zh-CN" dirty="0"/>
              <a:t>)&gt;=</a:t>
            </a:r>
            <a:r>
              <a:rPr lang="en-US" altLang="zh-CN" dirty="0" err="1"/>
              <a:t>sdom</a:t>
            </a:r>
            <a:r>
              <a:rPr lang="en-US" altLang="zh-CN" dirty="0"/>
              <a:t>(w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则</a:t>
            </a:r>
            <a:r>
              <a:rPr lang="en-US" altLang="zh-CN" dirty="0" err="1" smtClean="0"/>
              <a:t>idom</a:t>
            </a:r>
            <a:r>
              <a:rPr lang="en-US" altLang="zh-CN" dirty="0" smtClean="0"/>
              <a:t>(w</a:t>
            </a:r>
            <a:r>
              <a:rPr lang="en-US" altLang="zh-CN" dirty="0"/>
              <a:t>)=</a:t>
            </a:r>
            <a:r>
              <a:rPr lang="en-US" altLang="zh-CN" dirty="0" err="1"/>
              <a:t>sdom</a:t>
            </a:r>
            <a:r>
              <a:rPr lang="en-US" altLang="zh-CN" dirty="0"/>
              <a:t>(w</a:t>
            </a:r>
            <a:r>
              <a:rPr lang="en-US" altLang="zh-CN" dirty="0" smtClean="0"/>
              <a:t>)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838298" y="3886188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r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7391326" y="3886188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w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2057466" y="3886188"/>
            <a:ext cx="685782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sw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9" name="直接箭头连接符 8"/>
          <p:cNvCxnSpPr>
            <a:stCxn id="4" idx="6"/>
            <a:endCxn id="7" idx="2"/>
          </p:cNvCxnSpPr>
          <p:nvPr/>
        </p:nvCxnSpPr>
        <p:spPr bwMode="auto">
          <a:xfrm>
            <a:off x="1219288" y="4076683"/>
            <a:ext cx="83817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>
            <a:stCxn id="7" idx="6"/>
            <a:endCxn id="6" idx="2"/>
          </p:cNvCxnSpPr>
          <p:nvPr/>
        </p:nvCxnSpPr>
        <p:spPr bwMode="auto">
          <a:xfrm>
            <a:off x="2743248" y="4076683"/>
            <a:ext cx="464807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椭圆 20"/>
          <p:cNvSpPr/>
          <p:nvPr/>
        </p:nvSpPr>
        <p:spPr bwMode="auto">
          <a:xfrm>
            <a:off x="3352832" y="3886188"/>
            <a:ext cx="609584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su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5029188" y="3886188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u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4" name="曲线连接符 23"/>
          <p:cNvCxnSpPr>
            <a:stCxn id="21" idx="4"/>
            <a:endCxn id="22" idx="6"/>
          </p:cNvCxnSpPr>
          <p:nvPr/>
        </p:nvCxnSpPr>
        <p:spPr bwMode="auto">
          <a:xfrm rot="5400000" flipH="1" flipV="1">
            <a:off x="4438653" y="3295654"/>
            <a:ext cx="190495" cy="1752554"/>
          </a:xfrm>
          <a:prstGeom prst="curvedConnector4">
            <a:avLst>
              <a:gd name="adj1" fmla="val -155005"/>
              <a:gd name="adj2" fmla="val 113044"/>
            </a:avLst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3369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</a:rPr>
              <a:t>证明</a:t>
            </a:r>
            <a:r>
              <a:rPr lang="zh-CN" altLang="en-US" dirty="0" smtClean="0"/>
              <a:t>：由引理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，只需证</a:t>
            </a:r>
            <a:r>
              <a:rPr lang="en-US" altLang="zh-CN" dirty="0" err="1" smtClean="0"/>
              <a:t>sdom</a:t>
            </a:r>
            <a:r>
              <a:rPr lang="en-US" altLang="zh-CN" dirty="0" smtClean="0"/>
              <a:t>(w</a:t>
            </a:r>
            <a:r>
              <a:rPr lang="en-US" altLang="zh-CN" dirty="0"/>
              <a:t>)</a:t>
            </a:r>
            <a:r>
              <a:rPr lang="zh-CN" altLang="en-US" dirty="0"/>
              <a:t>支配了</a:t>
            </a:r>
            <a:r>
              <a:rPr lang="en-US" altLang="zh-CN" dirty="0" smtClean="0"/>
              <a:t>w</a:t>
            </a:r>
          </a:p>
          <a:p>
            <a:r>
              <a:rPr lang="zh-CN" altLang="en-US" dirty="0" smtClean="0"/>
              <a:t>考虑</a:t>
            </a:r>
            <a:r>
              <a:rPr lang="en-US" altLang="zh-CN" dirty="0" err="1" smtClean="0"/>
              <a:t>r~w</a:t>
            </a:r>
            <a:r>
              <a:rPr lang="zh-CN" altLang="en-US" dirty="0" smtClean="0">
                <a:solidFill>
                  <a:srgbClr val="FF0000"/>
                </a:solidFill>
              </a:rPr>
              <a:t>任意</a:t>
            </a:r>
            <a:r>
              <a:rPr lang="zh-CN" altLang="en-US" dirty="0" smtClean="0"/>
              <a:t>一条路径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，上面</a:t>
            </a:r>
            <a:r>
              <a:rPr lang="zh-CN" altLang="en-US" dirty="0" smtClean="0">
                <a:solidFill>
                  <a:srgbClr val="FF0000"/>
                </a:solidFill>
              </a:rPr>
              <a:t>最后</a:t>
            </a:r>
            <a:r>
              <a:rPr lang="zh-CN" altLang="en-US" dirty="0" smtClean="0"/>
              <a:t>一个小于</a:t>
            </a:r>
            <a:r>
              <a:rPr lang="en-US" altLang="zh-CN" dirty="0" err="1" smtClean="0"/>
              <a:t>sdom</a:t>
            </a:r>
            <a:r>
              <a:rPr lang="en-US" altLang="zh-CN" dirty="0" smtClean="0"/>
              <a:t>(w)</a:t>
            </a:r>
            <a:r>
              <a:rPr lang="zh-CN" altLang="en-US" dirty="0" smtClean="0"/>
              <a:t>的点</a:t>
            </a:r>
            <a:r>
              <a:rPr lang="en-US" altLang="zh-CN" dirty="0" smtClean="0"/>
              <a:t>x</a:t>
            </a:r>
          </a:p>
          <a:p>
            <a:pPr lvl="1"/>
            <a:r>
              <a:rPr lang="zh-CN" altLang="en-US" dirty="0" smtClean="0"/>
              <a:t>（若没有，则</a:t>
            </a:r>
            <a:r>
              <a:rPr lang="en-US" altLang="zh-CN" dirty="0" err="1" smtClean="0"/>
              <a:t>sdom</a:t>
            </a:r>
            <a:r>
              <a:rPr lang="en-US" altLang="zh-CN" dirty="0" smtClean="0"/>
              <a:t>(w)=r</a:t>
            </a:r>
            <a:r>
              <a:rPr lang="zh-CN" altLang="en-US" dirty="0" smtClean="0"/>
              <a:t>支配</a:t>
            </a:r>
            <a:r>
              <a:rPr lang="en-US" altLang="zh-CN" dirty="0" smtClean="0"/>
              <a:t>w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设</a:t>
            </a:r>
            <a:r>
              <a:rPr lang="en-US" altLang="zh-CN" dirty="0" smtClean="0"/>
              <a:t>y</a:t>
            </a:r>
            <a:r>
              <a:rPr lang="zh-CN" altLang="en-US" dirty="0" smtClean="0"/>
              <a:t>是路径上</a:t>
            </a:r>
            <a:r>
              <a:rPr lang="en-US" altLang="zh-CN" dirty="0" smtClean="0"/>
              <a:t>x</a:t>
            </a:r>
            <a:r>
              <a:rPr lang="zh-CN" altLang="en-US" dirty="0" smtClean="0"/>
              <a:t>之后</a:t>
            </a:r>
            <a:r>
              <a:rPr lang="zh-CN" altLang="en-US" dirty="0" smtClean="0">
                <a:solidFill>
                  <a:srgbClr val="FF0000"/>
                </a:solidFill>
              </a:rPr>
              <a:t>首个</a:t>
            </a:r>
            <a:r>
              <a:rPr lang="en-US" altLang="zh-CN" dirty="0" err="1" smtClean="0"/>
              <a:t>sdom</a:t>
            </a:r>
            <a:r>
              <a:rPr lang="en-US" altLang="zh-CN" dirty="0" smtClean="0"/>
              <a:t>(w)··-&gt;y··-&gt;w</a:t>
            </a:r>
            <a:r>
              <a:rPr lang="zh-CN" altLang="en-US" dirty="0" smtClean="0"/>
              <a:t>的</a:t>
            </a:r>
            <a:r>
              <a:rPr lang="zh-CN" altLang="en-US" dirty="0" smtClean="0"/>
              <a:t>点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 bwMode="auto">
          <a:xfrm>
            <a:off x="1066892" y="5935649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r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7924712" y="5935649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w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3200436" y="5935649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>
                <a:latin typeface="Arial" pitchFamily="34" charset="0"/>
              </a:rPr>
              <a:t>y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1828872" y="5257752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>
                <a:latin typeface="Arial" pitchFamily="34" charset="0"/>
              </a:rPr>
              <a:t>x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2133664" y="5935649"/>
            <a:ext cx="75465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 err="1" smtClean="0">
                <a:latin typeface="Arial" pitchFamily="34" charset="0"/>
              </a:rPr>
              <a:t>sw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9" name="直接箭头连接符 8"/>
          <p:cNvCxnSpPr>
            <a:stCxn id="8" idx="6"/>
            <a:endCxn id="6" idx="2"/>
          </p:cNvCxnSpPr>
          <p:nvPr/>
        </p:nvCxnSpPr>
        <p:spPr bwMode="auto">
          <a:xfrm>
            <a:off x="2888314" y="6126144"/>
            <a:ext cx="31212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箭头连接符 9"/>
          <p:cNvCxnSpPr>
            <a:stCxn id="6" idx="6"/>
            <a:endCxn id="5" idx="2"/>
          </p:cNvCxnSpPr>
          <p:nvPr/>
        </p:nvCxnSpPr>
        <p:spPr bwMode="auto">
          <a:xfrm>
            <a:off x="3581426" y="6126144"/>
            <a:ext cx="43432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/>
          <p:cNvCxnSpPr>
            <a:stCxn id="4" idx="6"/>
            <a:endCxn id="8" idx="2"/>
          </p:cNvCxnSpPr>
          <p:nvPr/>
        </p:nvCxnSpPr>
        <p:spPr bwMode="auto">
          <a:xfrm>
            <a:off x="1447882" y="6126144"/>
            <a:ext cx="68578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曲线连接符 11"/>
          <p:cNvCxnSpPr>
            <a:stCxn id="4" idx="7"/>
            <a:endCxn id="7" idx="3"/>
          </p:cNvCxnSpPr>
          <p:nvPr/>
        </p:nvCxnSpPr>
        <p:spPr bwMode="auto">
          <a:xfrm rot="5400000" flipH="1" flipV="1">
            <a:off x="1434129" y="5540906"/>
            <a:ext cx="408497" cy="492580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椭圆 12"/>
          <p:cNvSpPr/>
          <p:nvPr/>
        </p:nvSpPr>
        <p:spPr bwMode="auto">
          <a:xfrm>
            <a:off x="3429030" y="4800564"/>
            <a:ext cx="609584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 smtClean="0">
                <a:latin typeface="Arial" pitchFamily="34" charset="0"/>
              </a:rPr>
              <a:t>v1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4724396" y="4571970"/>
            <a:ext cx="609584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 smtClean="0">
                <a:latin typeface="Arial" pitchFamily="34" charset="0"/>
              </a:rPr>
              <a:t>v2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4572000" y="5333950"/>
            <a:ext cx="990574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 smtClean="0">
                <a:latin typeface="Arial" pitchFamily="34" charset="0"/>
              </a:rPr>
              <a:t>Vk-1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6" name="直接箭头连接符 15"/>
          <p:cNvCxnSpPr>
            <a:stCxn id="7" idx="7"/>
            <a:endCxn id="13" idx="2"/>
          </p:cNvCxnSpPr>
          <p:nvPr/>
        </p:nvCxnSpPr>
        <p:spPr bwMode="auto">
          <a:xfrm flipV="1">
            <a:off x="2154067" y="4991059"/>
            <a:ext cx="1274963" cy="3224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>
            <a:stCxn id="13" idx="7"/>
            <a:endCxn id="14" idx="2"/>
          </p:cNvCxnSpPr>
          <p:nvPr/>
        </p:nvCxnSpPr>
        <p:spPr bwMode="auto">
          <a:xfrm flipV="1">
            <a:off x="3949342" y="4762465"/>
            <a:ext cx="775054" cy="938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曲线连接符 17"/>
          <p:cNvCxnSpPr>
            <a:stCxn id="14" idx="7"/>
            <a:endCxn id="15" idx="6"/>
          </p:cNvCxnSpPr>
          <p:nvPr/>
        </p:nvCxnSpPr>
        <p:spPr bwMode="auto">
          <a:xfrm rot="16200000" flipH="1">
            <a:off x="4955301" y="4917172"/>
            <a:ext cx="896680" cy="317866"/>
          </a:xfrm>
          <a:prstGeom prst="curvedConnector4">
            <a:avLst>
              <a:gd name="adj1" fmla="val -31716"/>
              <a:gd name="adj2" fmla="val 171917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/>
          <p:cNvCxnSpPr>
            <a:stCxn id="15" idx="3"/>
            <a:endCxn id="6" idx="7"/>
          </p:cNvCxnSpPr>
          <p:nvPr/>
        </p:nvCxnSpPr>
        <p:spPr bwMode="auto">
          <a:xfrm flipH="1">
            <a:off x="3525631" y="5659145"/>
            <a:ext cx="1191435" cy="33229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曲线连接符 19"/>
          <p:cNvCxnSpPr>
            <a:stCxn id="6" idx="5"/>
            <a:endCxn id="5" idx="0"/>
          </p:cNvCxnSpPr>
          <p:nvPr/>
        </p:nvCxnSpPr>
        <p:spPr bwMode="auto">
          <a:xfrm rot="5400000" flipH="1" flipV="1">
            <a:off x="5657821" y="3803459"/>
            <a:ext cx="325195" cy="4589576"/>
          </a:xfrm>
          <a:prstGeom prst="curvedConnector5">
            <a:avLst>
              <a:gd name="adj1" fmla="val -70296"/>
              <a:gd name="adj2" fmla="val 48533"/>
              <a:gd name="adj3" fmla="val 170296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5402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断言：</a:t>
            </a:r>
            <a:r>
              <a:rPr lang="en-US" altLang="zh-CN" dirty="0" smtClean="0"/>
              <a:t>vi&lt;y</a:t>
            </a:r>
            <a:r>
              <a:rPr lang="zh-CN" altLang="en-US" dirty="0" smtClean="0"/>
              <a:t>对</a:t>
            </a:r>
            <a:r>
              <a:rPr lang="en-US" altLang="zh-CN" dirty="0" smtClean="0"/>
              <a:t>1&lt;=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&lt;=k-1</a:t>
            </a:r>
            <a:r>
              <a:rPr lang="zh-CN" altLang="en-US" dirty="0" smtClean="0"/>
              <a:t>成立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FF00"/>
                </a:solidFill>
              </a:rPr>
              <a:t>证明</a:t>
            </a:r>
            <a:r>
              <a:rPr lang="zh-CN" altLang="en-US" dirty="0" smtClean="0"/>
              <a:t>：否则某个</a:t>
            </a:r>
            <a:r>
              <a:rPr lang="en-US" altLang="zh-CN" dirty="0" smtClean="0"/>
              <a:t>vi&lt;y</a:t>
            </a:r>
            <a:r>
              <a:rPr lang="zh-CN" altLang="en-US" dirty="0"/>
              <a:t>，</a:t>
            </a:r>
            <a:r>
              <a:rPr lang="zh-CN" altLang="en-US" dirty="0" smtClean="0"/>
              <a:t>由引理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，有</a:t>
            </a:r>
            <a:r>
              <a:rPr lang="en-US" altLang="zh-CN" dirty="0" smtClean="0"/>
              <a:t>j&gt;=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满足</a:t>
            </a:r>
            <a:r>
              <a:rPr lang="en-US" altLang="zh-CN" dirty="0" err="1" smtClean="0"/>
              <a:t>vj</a:t>
            </a:r>
            <a:r>
              <a:rPr lang="zh-CN" altLang="en-US" dirty="0" smtClean="0"/>
              <a:t>是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的祖先</a:t>
            </a:r>
            <a:endParaRPr lang="en-US" altLang="zh-CN" dirty="0" smtClean="0"/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的选法，</a:t>
            </a:r>
            <a:r>
              <a:rPr lang="en-US" altLang="zh-CN" dirty="0" err="1" smtClean="0"/>
              <a:t>vj</a:t>
            </a:r>
            <a:r>
              <a:rPr lang="en-US" altLang="zh-CN" dirty="0" smtClean="0"/>
              <a:t>&gt;=</a:t>
            </a:r>
            <a:r>
              <a:rPr lang="en-US" altLang="zh-CN" dirty="0" err="1" smtClean="0"/>
              <a:t>sdom</a:t>
            </a:r>
            <a:r>
              <a:rPr lang="en-US" altLang="zh-CN" dirty="0" smtClean="0"/>
              <a:t>(w)</a:t>
            </a:r>
            <a:endParaRPr lang="en-US" altLang="zh-CN" dirty="0"/>
          </a:p>
          <a:p>
            <a:r>
              <a:rPr lang="zh-CN" altLang="en-US" dirty="0" smtClean="0"/>
              <a:t>则</a:t>
            </a:r>
            <a:r>
              <a:rPr lang="en-US" altLang="zh-CN" dirty="0" err="1" smtClean="0"/>
              <a:t>sdom</a:t>
            </a:r>
            <a:r>
              <a:rPr lang="en-US" altLang="zh-CN" dirty="0" smtClean="0"/>
              <a:t>(w)··-&gt;</a:t>
            </a:r>
            <a:r>
              <a:rPr lang="en-US" altLang="zh-CN" dirty="0" err="1" smtClean="0"/>
              <a:t>vj</a:t>
            </a:r>
            <a:r>
              <a:rPr lang="en-US" altLang="zh-CN" dirty="0" smtClean="0"/>
              <a:t>··-&gt;y··-&gt;w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的选法矛盾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 bwMode="auto">
          <a:xfrm>
            <a:off x="1066892" y="5714940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r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7924712" y="5714940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w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5333980" y="5714940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>
                <a:latin typeface="Arial" pitchFamily="34" charset="0"/>
              </a:rPr>
              <a:t>y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2535056" y="5714940"/>
            <a:ext cx="66538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sw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8" name="直接箭头连接符 7"/>
          <p:cNvCxnSpPr>
            <a:stCxn id="7" idx="6"/>
            <a:endCxn id="6" idx="2"/>
          </p:cNvCxnSpPr>
          <p:nvPr/>
        </p:nvCxnSpPr>
        <p:spPr bwMode="auto">
          <a:xfrm>
            <a:off x="3200436" y="5905435"/>
            <a:ext cx="213354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箭头连接符 8"/>
          <p:cNvCxnSpPr>
            <a:stCxn id="6" idx="6"/>
            <a:endCxn id="5" idx="2"/>
          </p:cNvCxnSpPr>
          <p:nvPr/>
        </p:nvCxnSpPr>
        <p:spPr bwMode="auto">
          <a:xfrm>
            <a:off x="5714970" y="5905435"/>
            <a:ext cx="220974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箭头连接符 9"/>
          <p:cNvCxnSpPr>
            <a:stCxn id="4" idx="6"/>
            <a:endCxn id="7" idx="2"/>
          </p:cNvCxnSpPr>
          <p:nvPr/>
        </p:nvCxnSpPr>
        <p:spPr bwMode="auto">
          <a:xfrm>
            <a:off x="1447882" y="5905435"/>
            <a:ext cx="108717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椭圆 10"/>
          <p:cNvSpPr/>
          <p:nvPr/>
        </p:nvSpPr>
        <p:spPr bwMode="auto">
          <a:xfrm>
            <a:off x="2362258" y="4800564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>
                <a:latin typeface="Arial" pitchFamily="34" charset="0"/>
              </a:rPr>
              <a:t>x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2" name="曲线连接符 11"/>
          <p:cNvCxnSpPr>
            <a:stCxn id="4" idx="0"/>
            <a:endCxn id="11" idx="3"/>
          </p:cNvCxnSpPr>
          <p:nvPr/>
        </p:nvCxnSpPr>
        <p:spPr bwMode="auto">
          <a:xfrm rot="5400000" flipH="1" flipV="1">
            <a:off x="1543130" y="4840017"/>
            <a:ext cx="589181" cy="1160666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椭圆 12"/>
          <p:cNvSpPr/>
          <p:nvPr/>
        </p:nvSpPr>
        <p:spPr bwMode="auto">
          <a:xfrm>
            <a:off x="4419604" y="4419574"/>
            <a:ext cx="609584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 smtClean="0">
                <a:latin typeface="Arial" pitchFamily="34" charset="0"/>
              </a:rPr>
              <a:t>vi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3581426" y="5714940"/>
            <a:ext cx="609584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 err="1" smtClean="0">
                <a:latin typeface="Arial" pitchFamily="34" charset="0"/>
              </a:rPr>
              <a:t>vj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5" name="曲线连接符 14"/>
          <p:cNvCxnSpPr>
            <a:stCxn id="11" idx="6"/>
            <a:endCxn id="13" idx="1"/>
          </p:cNvCxnSpPr>
          <p:nvPr/>
        </p:nvCxnSpPr>
        <p:spPr bwMode="auto">
          <a:xfrm flipV="1">
            <a:off x="2743248" y="4475369"/>
            <a:ext cx="1765628" cy="515690"/>
          </a:xfrm>
          <a:prstGeom prst="curvedConnector4">
            <a:avLst>
              <a:gd name="adj1" fmla="val 47472"/>
              <a:gd name="adj2" fmla="val 1551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曲线连接符 15"/>
          <p:cNvCxnSpPr>
            <a:stCxn id="13" idx="4"/>
            <a:endCxn id="14" idx="0"/>
          </p:cNvCxnSpPr>
          <p:nvPr/>
        </p:nvCxnSpPr>
        <p:spPr bwMode="auto">
          <a:xfrm rot="5400000">
            <a:off x="3848119" y="4838663"/>
            <a:ext cx="914376" cy="838178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乘号 16"/>
          <p:cNvSpPr/>
          <p:nvPr/>
        </p:nvSpPr>
        <p:spPr bwMode="auto">
          <a:xfrm>
            <a:off x="3657624" y="5684774"/>
            <a:ext cx="457188" cy="487354"/>
          </a:xfrm>
          <a:prstGeom prst="mathMultiply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8" name="曲线连接符 17"/>
          <p:cNvCxnSpPr>
            <a:stCxn id="14" idx="5"/>
            <a:endCxn id="6" idx="1"/>
          </p:cNvCxnSpPr>
          <p:nvPr/>
        </p:nvCxnSpPr>
        <p:spPr bwMode="auto">
          <a:xfrm rot="5400000" flipH="1" flipV="1">
            <a:off x="4611056" y="5261416"/>
            <a:ext cx="269400" cy="1288037"/>
          </a:xfrm>
          <a:prstGeom prst="curvedConnector5">
            <a:avLst>
              <a:gd name="adj1" fmla="val -84855"/>
              <a:gd name="adj2" fmla="val 51300"/>
              <a:gd name="adj3" fmla="val 184855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曲线连接符 18"/>
          <p:cNvCxnSpPr>
            <a:stCxn id="6" idx="5"/>
            <a:endCxn id="5" idx="0"/>
          </p:cNvCxnSpPr>
          <p:nvPr/>
        </p:nvCxnSpPr>
        <p:spPr bwMode="auto">
          <a:xfrm rot="5400000" flipH="1" flipV="1">
            <a:off x="6724593" y="4649522"/>
            <a:ext cx="325195" cy="2456032"/>
          </a:xfrm>
          <a:prstGeom prst="curvedConnector5">
            <a:avLst>
              <a:gd name="adj1" fmla="val -70296"/>
              <a:gd name="adj2" fmla="val 47258"/>
              <a:gd name="adj3" fmla="val 170296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1747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 animBg="1"/>
      <p:bldP spid="13" grpId="0" animBg="1"/>
      <p:bldP spid="14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</a:pPr>
            <a:r>
              <a:rPr lang="en-US" altLang="zh-CN" kern="0" dirty="0" err="1" smtClean="0"/>
              <a:t>CodeChef</a:t>
            </a:r>
            <a:r>
              <a:rPr lang="en-US" altLang="zh-CN" kern="0" dirty="0" smtClean="0"/>
              <a:t> DAGCH</a:t>
            </a:r>
          </a:p>
          <a:p>
            <a:pPr>
              <a:buFontTx/>
            </a:pPr>
            <a:r>
              <a:rPr lang="zh-CN" altLang="en-US" kern="0" dirty="0" smtClean="0"/>
              <a:t>红杏枝头春意闹，膜拜神犇</a:t>
            </a:r>
            <a:r>
              <a:rPr lang="en-US" altLang="zh-CN" kern="0" dirty="0" err="1" smtClean="0"/>
              <a:t>lcy</a:t>
            </a:r>
            <a:endParaRPr lang="en-US" altLang="zh-CN" kern="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膜拜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吐槽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7" y="3019377"/>
            <a:ext cx="31718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8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v1</a:t>
            </a:r>
            <a:r>
              <a:rPr lang="zh-CN" altLang="en-US" dirty="0" smtClean="0"/>
              <a:t>开始一直</a:t>
            </a:r>
            <a:r>
              <a:rPr lang="en-US" altLang="zh-CN" dirty="0" smtClean="0"/>
              <a:t>&gt;y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</a:t>
            </a:r>
            <a:r>
              <a:rPr lang="zh-CN" altLang="en-US" dirty="0" smtClean="0">
                <a:solidFill>
                  <a:srgbClr val="FF0000"/>
                </a:solidFill>
              </a:rPr>
              <a:t>满足</a:t>
            </a:r>
            <a:r>
              <a:rPr lang="en-US" altLang="zh-CN" dirty="0" err="1" smtClean="0"/>
              <a:t>sdom</a:t>
            </a:r>
            <a:r>
              <a:rPr lang="en-US" altLang="zh-CN" dirty="0" smtClean="0"/>
              <a:t>(y)</a:t>
            </a:r>
            <a:r>
              <a:rPr lang="zh-CN" altLang="en-US" dirty="0" smtClean="0"/>
              <a:t>定义式中条件</a:t>
            </a:r>
            <a:endParaRPr lang="en-US" altLang="zh-CN" dirty="0" smtClean="0"/>
          </a:p>
          <a:p>
            <a:r>
              <a:rPr lang="zh-CN" altLang="en-US" dirty="0"/>
              <a:t>由断言，</a:t>
            </a:r>
            <a:r>
              <a:rPr lang="en-US" altLang="zh-CN" dirty="0" err="1"/>
              <a:t>sdom</a:t>
            </a:r>
            <a:r>
              <a:rPr lang="en-US" altLang="zh-CN" dirty="0"/>
              <a:t>(y)&lt;=x&lt;</a:t>
            </a:r>
            <a:r>
              <a:rPr lang="en-US" altLang="zh-CN" dirty="0" err="1"/>
              <a:t>sdom</a:t>
            </a:r>
            <a:r>
              <a:rPr lang="en-US" altLang="zh-CN" dirty="0"/>
              <a:t>(w)</a:t>
            </a:r>
            <a:r>
              <a:rPr lang="zh-CN" altLang="en-US" dirty="0"/>
              <a:t>，</a:t>
            </a:r>
            <a:r>
              <a:rPr lang="zh-CN" altLang="en-US" dirty="0" smtClean="0"/>
              <a:t>由本定理的</a:t>
            </a:r>
            <a:r>
              <a:rPr lang="zh-CN" altLang="en-US" dirty="0"/>
              <a:t>假设，</a:t>
            </a:r>
            <a:r>
              <a:rPr lang="en-US" altLang="zh-CN" dirty="0"/>
              <a:t>y</a:t>
            </a:r>
            <a:r>
              <a:rPr lang="zh-CN" altLang="en-US" dirty="0"/>
              <a:t>不是</a:t>
            </a:r>
            <a:r>
              <a:rPr lang="en-US" altLang="zh-CN" dirty="0" err="1"/>
              <a:t>sdom</a:t>
            </a:r>
            <a:r>
              <a:rPr lang="en-US" altLang="zh-CN" dirty="0"/>
              <a:t>(w)</a:t>
            </a:r>
            <a:r>
              <a:rPr lang="zh-CN" altLang="en-US" dirty="0"/>
              <a:t>的完全后代，必有</a:t>
            </a:r>
            <a:r>
              <a:rPr lang="en-US" altLang="zh-CN" dirty="0"/>
              <a:t>y=</a:t>
            </a:r>
            <a:r>
              <a:rPr lang="en-US" altLang="zh-CN" dirty="0" err="1"/>
              <a:t>sdom</a:t>
            </a:r>
            <a:r>
              <a:rPr lang="en-US" altLang="zh-CN" dirty="0"/>
              <a:t>(w)</a:t>
            </a:r>
          </a:p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 bwMode="auto">
          <a:xfrm>
            <a:off x="1066892" y="5867336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r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7924712" y="5867336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w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3200436" y="5867336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>
                <a:latin typeface="Arial" pitchFamily="34" charset="0"/>
              </a:rPr>
              <a:t>y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2133664" y="4567569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>
                <a:latin typeface="Arial" pitchFamily="34" charset="0"/>
              </a:rPr>
              <a:t>x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2209862" y="5867336"/>
            <a:ext cx="706076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sw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9" name="直接箭头连接符 8"/>
          <p:cNvCxnSpPr>
            <a:stCxn id="8" idx="6"/>
            <a:endCxn id="6" idx="2"/>
          </p:cNvCxnSpPr>
          <p:nvPr/>
        </p:nvCxnSpPr>
        <p:spPr bwMode="auto">
          <a:xfrm>
            <a:off x="2915938" y="6057831"/>
            <a:ext cx="28449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箭头连接符 9"/>
          <p:cNvCxnSpPr>
            <a:stCxn id="6" idx="6"/>
            <a:endCxn id="5" idx="2"/>
          </p:cNvCxnSpPr>
          <p:nvPr/>
        </p:nvCxnSpPr>
        <p:spPr bwMode="auto">
          <a:xfrm>
            <a:off x="3581426" y="6057831"/>
            <a:ext cx="43432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/>
          <p:cNvCxnSpPr>
            <a:stCxn id="4" idx="6"/>
            <a:endCxn id="8" idx="2"/>
          </p:cNvCxnSpPr>
          <p:nvPr/>
        </p:nvCxnSpPr>
        <p:spPr bwMode="auto">
          <a:xfrm>
            <a:off x="1447882" y="6057831"/>
            <a:ext cx="7619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曲线连接符 11"/>
          <p:cNvCxnSpPr>
            <a:stCxn id="4" idx="7"/>
            <a:endCxn id="7" idx="3"/>
          </p:cNvCxnSpPr>
          <p:nvPr/>
        </p:nvCxnSpPr>
        <p:spPr bwMode="auto">
          <a:xfrm rot="5400000" flipH="1" flipV="1">
            <a:off x="1275590" y="5009262"/>
            <a:ext cx="1030367" cy="797372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椭圆 12"/>
          <p:cNvSpPr/>
          <p:nvPr/>
        </p:nvSpPr>
        <p:spPr bwMode="auto">
          <a:xfrm>
            <a:off x="3886218" y="4419574"/>
            <a:ext cx="609584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 smtClean="0">
                <a:latin typeface="Arial" pitchFamily="34" charset="0"/>
              </a:rPr>
              <a:t>v1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5410178" y="5029158"/>
            <a:ext cx="990574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 smtClean="0">
                <a:latin typeface="Arial" pitchFamily="34" charset="0"/>
              </a:rPr>
              <a:t>Vk-1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6" name="直接箭头连接符 15"/>
          <p:cNvCxnSpPr>
            <a:stCxn id="7" idx="7"/>
            <a:endCxn id="13" idx="2"/>
          </p:cNvCxnSpPr>
          <p:nvPr/>
        </p:nvCxnSpPr>
        <p:spPr bwMode="auto">
          <a:xfrm flipV="1">
            <a:off x="2458859" y="4610069"/>
            <a:ext cx="1427359" cy="13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/>
          <p:cNvCxnSpPr>
            <a:stCxn id="15" idx="3"/>
            <a:endCxn id="6" idx="7"/>
          </p:cNvCxnSpPr>
          <p:nvPr/>
        </p:nvCxnSpPr>
        <p:spPr bwMode="auto">
          <a:xfrm flipH="1">
            <a:off x="3525631" y="5354353"/>
            <a:ext cx="2029613" cy="5687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曲线连接符 19"/>
          <p:cNvCxnSpPr>
            <a:stCxn id="6" idx="5"/>
            <a:endCxn id="5" idx="0"/>
          </p:cNvCxnSpPr>
          <p:nvPr/>
        </p:nvCxnSpPr>
        <p:spPr bwMode="auto">
          <a:xfrm rot="5400000" flipH="1" flipV="1">
            <a:off x="5657821" y="3735146"/>
            <a:ext cx="325195" cy="4589576"/>
          </a:xfrm>
          <a:prstGeom prst="curvedConnector5">
            <a:avLst>
              <a:gd name="adj1" fmla="val -70296"/>
              <a:gd name="adj2" fmla="val 48533"/>
              <a:gd name="adj3" fmla="val 170296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曲线连接符 21"/>
          <p:cNvCxnSpPr>
            <a:stCxn id="13" idx="6"/>
            <a:endCxn id="15" idx="6"/>
          </p:cNvCxnSpPr>
          <p:nvPr/>
        </p:nvCxnSpPr>
        <p:spPr bwMode="auto">
          <a:xfrm>
            <a:off x="4495802" y="4610069"/>
            <a:ext cx="1904950" cy="609584"/>
          </a:xfrm>
          <a:prstGeom prst="curvedConnector3">
            <a:avLst>
              <a:gd name="adj1" fmla="val 112000"/>
            </a:avLst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2234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所以</a:t>
            </a:r>
            <a:r>
              <a:rPr lang="en-US" altLang="zh-CN" dirty="0" err="1" smtClean="0"/>
              <a:t>sdom</a:t>
            </a:r>
            <a:r>
              <a:rPr lang="en-US" altLang="zh-CN" dirty="0" smtClean="0"/>
              <a:t>(w)=y</a:t>
            </a:r>
            <a:r>
              <a:rPr lang="zh-CN" altLang="en-US" dirty="0" smtClean="0"/>
              <a:t>在</a:t>
            </a:r>
            <a:r>
              <a:rPr lang="zh-CN" altLang="en-US" dirty="0">
                <a:solidFill>
                  <a:srgbClr val="FF0000"/>
                </a:solidFill>
              </a:rPr>
              <a:t>任意</a:t>
            </a:r>
            <a:r>
              <a:rPr lang="zh-CN" altLang="en-US" dirty="0"/>
              <a:t>路径</a:t>
            </a:r>
            <a:r>
              <a:rPr lang="en-US" altLang="zh-CN" dirty="0"/>
              <a:t>p</a:t>
            </a:r>
            <a:r>
              <a:rPr lang="zh-CN" altLang="en-US" dirty="0" smtClean="0"/>
              <a:t>上均出现</a:t>
            </a:r>
            <a:endParaRPr lang="en-US" altLang="zh-CN" dirty="0"/>
          </a:p>
          <a:p>
            <a:r>
              <a:rPr lang="en-US" altLang="zh-CN" dirty="0" err="1"/>
              <a:t>sdom</a:t>
            </a:r>
            <a:r>
              <a:rPr lang="en-US" altLang="zh-CN" dirty="0"/>
              <a:t>(w</a:t>
            </a:r>
            <a:r>
              <a:rPr lang="en-US" altLang="zh-CN" dirty="0" smtClean="0"/>
              <a:t>)</a:t>
            </a:r>
            <a:r>
              <a:rPr lang="zh-CN" altLang="en-US" dirty="0" smtClean="0"/>
              <a:t>必然支配</a:t>
            </a:r>
            <a:r>
              <a:rPr lang="en-US" altLang="zh-CN" dirty="0" smtClean="0"/>
              <a:t>w</a:t>
            </a:r>
          </a:p>
          <a:p>
            <a:r>
              <a:rPr lang="zh-CN" altLang="en-US" dirty="0" smtClean="0"/>
              <a:t>这足以证明</a:t>
            </a:r>
            <a:r>
              <a:rPr lang="en-US" altLang="zh-CN" dirty="0" err="1" smtClean="0"/>
              <a:t>sdom</a:t>
            </a:r>
            <a:r>
              <a:rPr lang="en-US" altLang="zh-CN" dirty="0" smtClean="0"/>
              <a:t>(w</a:t>
            </a:r>
            <a:r>
              <a:rPr lang="en-US" altLang="zh-CN" dirty="0"/>
              <a:t>)=</a:t>
            </a:r>
            <a:r>
              <a:rPr lang="en-US" altLang="zh-CN" dirty="0" err="1"/>
              <a:t>idom</a:t>
            </a:r>
            <a:r>
              <a:rPr lang="en-US" altLang="zh-CN" dirty="0"/>
              <a:t>(w)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FF00"/>
                </a:solidFill>
              </a:rPr>
              <a:t>证毕■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1066892" y="4800564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r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7924712" y="4800564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w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3810020" y="4800564"/>
            <a:ext cx="1066772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 err="1" smtClean="0">
                <a:latin typeface="Arial" pitchFamily="34" charset="0"/>
              </a:rPr>
              <a:t>sw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=y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0" name="直接箭头连接符 9"/>
          <p:cNvCxnSpPr>
            <a:stCxn id="4" idx="6"/>
            <a:endCxn id="7" idx="2"/>
          </p:cNvCxnSpPr>
          <p:nvPr/>
        </p:nvCxnSpPr>
        <p:spPr bwMode="auto">
          <a:xfrm>
            <a:off x="1447882" y="4991059"/>
            <a:ext cx="236213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>
            <a:stCxn id="7" idx="6"/>
            <a:endCxn id="5" idx="2"/>
          </p:cNvCxnSpPr>
          <p:nvPr/>
        </p:nvCxnSpPr>
        <p:spPr bwMode="auto">
          <a:xfrm>
            <a:off x="4876792" y="4991059"/>
            <a:ext cx="304792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椭圆 13"/>
          <p:cNvSpPr/>
          <p:nvPr/>
        </p:nvSpPr>
        <p:spPr bwMode="auto">
          <a:xfrm>
            <a:off x="3200436" y="3809990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>
                <a:latin typeface="Arial" pitchFamily="34" charset="0"/>
              </a:rPr>
              <a:t>x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6" name="曲线连接符 15"/>
          <p:cNvCxnSpPr>
            <a:stCxn id="4" idx="7"/>
            <a:endCxn id="14" idx="3"/>
          </p:cNvCxnSpPr>
          <p:nvPr/>
        </p:nvCxnSpPr>
        <p:spPr bwMode="auto">
          <a:xfrm rot="5400000" flipH="1" flipV="1">
            <a:off x="1963572" y="3563700"/>
            <a:ext cx="721174" cy="1864144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曲线连接符 21"/>
          <p:cNvCxnSpPr>
            <a:stCxn id="14" idx="7"/>
            <a:endCxn id="7" idx="0"/>
          </p:cNvCxnSpPr>
          <p:nvPr/>
        </p:nvCxnSpPr>
        <p:spPr bwMode="auto">
          <a:xfrm rot="16200000" flipH="1">
            <a:off x="3467128" y="3924287"/>
            <a:ext cx="934779" cy="817775"/>
          </a:xfrm>
          <a:prstGeom prst="curvedConnector3">
            <a:avLst>
              <a:gd name="adj1" fmla="val -30424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曲线连接符 23"/>
          <p:cNvCxnSpPr>
            <a:stCxn id="7" idx="4"/>
            <a:endCxn id="5" idx="1"/>
          </p:cNvCxnSpPr>
          <p:nvPr/>
        </p:nvCxnSpPr>
        <p:spPr bwMode="auto">
          <a:xfrm rot="5400000" flipH="1" flipV="1">
            <a:off x="5999358" y="3200406"/>
            <a:ext cx="325195" cy="3637101"/>
          </a:xfrm>
          <a:prstGeom prst="curvedConnector5">
            <a:avLst>
              <a:gd name="adj1" fmla="val -70296"/>
              <a:gd name="adj2" fmla="val 56566"/>
              <a:gd name="adj3" fmla="val 170296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6043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</a:t>
            </a:r>
            <a:r>
              <a:rPr lang="en-US" altLang="zh-CN" dirty="0" smtClean="0"/>
              <a:t>u</a:t>
            </a:r>
            <a:r>
              <a:rPr lang="zh-CN" altLang="en-US" dirty="0" smtClean="0"/>
              <a:t>是所有</a:t>
            </a:r>
            <a:r>
              <a:rPr lang="en-US" altLang="zh-CN" dirty="0" err="1" smtClean="0"/>
              <a:t>sdom</a:t>
            </a:r>
            <a:r>
              <a:rPr lang="en-US" altLang="zh-CN" dirty="0" smtClean="0"/>
              <a:t>(w)+-&gt;u··-&gt;w</a:t>
            </a:r>
            <a:r>
              <a:rPr lang="zh-CN" altLang="en-US" dirty="0" smtClean="0"/>
              <a:t>的节点中</a:t>
            </a:r>
            <a:r>
              <a:rPr lang="en-US" altLang="zh-CN" dirty="0" err="1" smtClean="0"/>
              <a:t>sdom</a:t>
            </a:r>
            <a:r>
              <a:rPr lang="en-US" altLang="zh-CN" dirty="0" smtClean="0"/>
              <a:t>(u)</a:t>
            </a:r>
            <a:r>
              <a:rPr lang="zh-CN" altLang="en-US" dirty="0" smtClean="0">
                <a:solidFill>
                  <a:srgbClr val="FF0000"/>
                </a:solidFill>
              </a:rPr>
              <a:t>最小者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则</a:t>
            </a:r>
            <a:r>
              <a:rPr lang="en-US" altLang="zh-CN" dirty="0" err="1" smtClean="0"/>
              <a:t>idom</a:t>
            </a:r>
            <a:r>
              <a:rPr lang="en-US" altLang="zh-CN" dirty="0" smtClean="0"/>
              <a:t>(u)=</a:t>
            </a:r>
            <a:r>
              <a:rPr lang="en-US" altLang="zh-CN" dirty="0" err="1" smtClean="0"/>
              <a:t>idom</a:t>
            </a:r>
            <a:r>
              <a:rPr lang="en-US" altLang="zh-CN" dirty="0" smtClean="0"/>
              <a:t>(w)</a:t>
            </a:r>
          </a:p>
          <a:p>
            <a:r>
              <a:rPr lang="zh-CN" altLang="en-US" dirty="0" smtClean="0"/>
              <a:t>注意，如果</a:t>
            </a:r>
            <a:r>
              <a:rPr lang="en-US" altLang="zh-CN" dirty="0" smtClean="0"/>
              <a:t>u=w</a:t>
            </a:r>
            <a:r>
              <a:rPr lang="zh-CN" altLang="en-US" dirty="0" smtClean="0"/>
              <a:t>，就满足了定理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的条件，因此定理</a:t>
            </a:r>
            <a:r>
              <a:rPr lang="en-US" altLang="zh-CN" dirty="0" smtClean="0"/>
              <a:t>2</a:t>
            </a:r>
            <a:r>
              <a:rPr lang="zh-CN" altLang="en-US" dirty="0" smtClean="0"/>
              <a:t>和定理</a:t>
            </a:r>
            <a:r>
              <a:rPr lang="en-US" altLang="zh-CN" dirty="0" smtClean="0"/>
              <a:t>3</a:t>
            </a:r>
            <a:r>
              <a:rPr lang="zh-CN" altLang="en-US" dirty="0" smtClean="0"/>
              <a:t>覆盖了所有情况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938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证明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由引理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idom</a:t>
            </a:r>
            <a:r>
              <a:rPr lang="en-US" altLang="zh-CN" dirty="0" smtClean="0"/>
              <a:t>(w)</a:t>
            </a:r>
            <a:r>
              <a:rPr lang="zh-CN" altLang="en-US" dirty="0" smtClean="0">
                <a:solidFill>
                  <a:srgbClr val="FF0000"/>
                </a:solidFill>
              </a:rPr>
              <a:t>不在</a:t>
            </a:r>
            <a:r>
              <a:rPr lang="zh-CN" altLang="en-US" dirty="0" smtClean="0"/>
              <a:t>红色段，即要么</a:t>
            </a:r>
            <a:r>
              <a:rPr lang="en-US" altLang="zh-CN" dirty="0" err="1" smtClean="0"/>
              <a:t>idom</a:t>
            </a:r>
            <a:r>
              <a:rPr lang="en-US" altLang="zh-CN" dirty="0" smtClean="0"/>
              <a:t>(w</a:t>
            </a:r>
            <a:r>
              <a:rPr lang="en-US" altLang="zh-CN" dirty="0"/>
              <a:t>)··-&gt;</a:t>
            </a:r>
            <a:r>
              <a:rPr lang="en-US" altLang="zh-CN" dirty="0" err="1"/>
              <a:t>idom</a:t>
            </a:r>
            <a:r>
              <a:rPr lang="en-US" altLang="zh-CN" dirty="0"/>
              <a:t>(u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，要么</a:t>
            </a:r>
            <a:r>
              <a:rPr lang="en-US" altLang="zh-CN" dirty="0" smtClean="0"/>
              <a:t>u··-&gt;</a:t>
            </a:r>
            <a:r>
              <a:rPr lang="en-US" altLang="zh-CN" dirty="0" err="1" smtClean="0"/>
              <a:t>idom</a:t>
            </a:r>
            <a:r>
              <a:rPr lang="en-US" altLang="zh-CN" dirty="0" smtClean="0"/>
              <a:t>(w)</a:t>
            </a:r>
          </a:p>
          <a:p>
            <a:r>
              <a:rPr lang="zh-CN" altLang="en-US" dirty="0" smtClean="0"/>
              <a:t>由引理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idom</a:t>
            </a:r>
            <a:r>
              <a:rPr lang="en-US" altLang="zh-CN" dirty="0" smtClean="0"/>
              <a:t>(w)··-&gt;</a:t>
            </a:r>
            <a:r>
              <a:rPr lang="en-US" altLang="zh-CN" dirty="0" err="1" smtClean="0"/>
              <a:t>sdom</a:t>
            </a:r>
            <a:r>
              <a:rPr lang="en-US" altLang="zh-CN" dirty="0" smtClean="0"/>
              <a:t>(w)+-&gt;u</a:t>
            </a:r>
          </a:p>
          <a:p>
            <a:r>
              <a:rPr lang="zh-CN" altLang="en-US" dirty="0" smtClean="0"/>
              <a:t>只能</a:t>
            </a:r>
            <a:r>
              <a:rPr lang="en-US" altLang="zh-CN" dirty="0" err="1" smtClean="0"/>
              <a:t>idom</a:t>
            </a:r>
            <a:r>
              <a:rPr lang="en-US" altLang="zh-CN" dirty="0" smtClean="0"/>
              <a:t>(w)··-&gt;</a:t>
            </a:r>
            <a:r>
              <a:rPr lang="en-US" altLang="zh-CN" dirty="0" err="1" smtClean="0"/>
              <a:t>idom</a:t>
            </a:r>
            <a:r>
              <a:rPr lang="en-US" altLang="zh-CN" dirty="0" smtClean="0"/>
              <a:t>(u)</a:t>
            </a:r>
          </a:p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 bwMode="auto">
          <a:xfrm>
            <a:off x="990694" y="4800564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r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6172158" y="4800564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u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7543722" y="4800564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w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4114812" y="4800564"/>
            <a:ext cx="685782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iu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8" name="直接箭头连接符 7"/>
          <p:cNvCxnSpPr>
            <a:stCxn id="7" idx="6"/>
            <a:endCxn id="5" idx="2"/>
          </p:cNvCxnSpPr>
          <p:nvPr/>
        </p:nvCxnSpPr>
        <p:spPr bwMode="auto">
          <a:xfrm>
            <a:off x="4800594" y="4991059"/>
            <a:ext cx="137156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箭头连接符 8"/>
          <p:cNvCxnSpPr>
            <a:stCxn id="5" idx="6"/>
            <a:endCxn id="6" idx="2"/>
          </p:cNvCxnSpPr>
          <p:nvPr/>
        </p:nvCxnSpPr>
        <p:spPr bwMode="auto">
          <a:xfrm>
            <a:off x="6553148" y="4991059"/>
            <a:ext cx="99057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椭圆 9"/>
          <p:cNvSpPr/>
          <p:nvPr/>
        </p:nvSpPr>
        <p:spPr bwMode="auto">
          <a:xfrm>
            <a:off x="2438456" y="4800564"/>
            <a:ext cx="685782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 err="1">
                <a:latin typeface="Arial" pitchFamily="34" charset="0"/>
              </a:rPr>
              <a:t>i</a:t>
            </a:r>
            <a:r>
              <a:rPr lang="en-US" altLang="zh-CN" dirty="0" err="1" smtClean="0">
                <a:latin typeface="Arial" pitchFamily="34" charset="0"/>
              </a:rPr>
              <a:t>w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1" name="直接箭头连接符 10"/>
          <p:cNvCxnSpPr>
            <a:stCxn id="4" idx="6"/>
            <a:endCxn id="10" idx="2"/>
          </p:cNvCxnSpPr>
          <p:nvPr/>
        </p:nvCxnSpPr>
        <p:spPr bwMode="auto">
          <a:xfrm>
            <a:off x="1371684" y="4991059"/>
            <a:ext cx="106677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>
            <a:stCxn id="10" idx="6"/>
            <a:endCxn id="7" idx="2"/>
          </p:cNvCxnSpPr>
          <p:nvPr/>
        </p:nvCxnSpPr>
        <p:spPr bwMode="auto">
          <a:xfrm>
            <a:off x="3124238" y="4991059"/>
            <a:ext cx="99057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4204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为证明</a:t>
            </a:r>
            <a:r>
              <a:rPr lang="en-US" altLang="zh-CN" dirty="0" err="1" smtClean="0"/>
              <a:t>idom</a:t>
            </a:r>
            <a:r>
              <a:rPr lang="en-US" altLang="zh-CN" dirty="0" smtClean="0"/>
              <a:t>(u)=</a:t>
            </a:r>
            <a:r>
              <a:rPr lang="en-US" altLang="zh-CN" dirty="0" err="1" smtClean="0"/>
              <a:t>idom</a:t>
            </a:r>
            <a:r>
              <a:rPr lang="en-US" altLang="zh-CN" dirty="0" smtClean="0"/>
              <a:t>(w)</a:t>
            </a:r>
            <a:r>
              <a:rPr lang="zh-CN" altLang="en-US" dirty="0" smtClean="0"/>
              <a:t>，只需证明</a:t>
            </a:r>
            <a:r>
              <a:rPr lang="en-US" altLang="zh-CN" dirty="0" err="1" smtClean="0"/>
              <a:t>idom</a:t>
            </a:r>
            <a:r>
              <a:rPr lang="en-US" altLang="zh-CN" dirty="0" smtClean="0"/>
              <a:t>(u)</a:t>
            </a:r>
            <a:r>
              <a:rPr lang="zh-CN" altLang="en-US" dirty="0" smtClean="0"/>
              <a:t>支配</a:t>
            </a:r>
            <a:r>
              <a:rPr lang="en-US" altLang="zh-CN" dirty="0" smtClean="0"/>
              <a:t>w</a:t>
            </a:r>
          </a:p>
          <a:p>
            <a:r>
              <a:rPr lang="zh-CN" altLang="en-US" dirty="0"/>
              <a:t>考虑</a:t>
            </a:r>
            <a:r>
              <a:rPr lang="en-US" altLang="zh-CN" dirty="0" err="1"/>
              <a:t>r~w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任意</a:t>
            </a:r>
            <a:r>
              <a:rPr lang="zh-CN" altLang="en-US" dirty="0"/>
              <a:t>路径</a:t>
            </a:r>
            <a:r>
              <a:rPr lang="en-US" altLang="zh-CN" dirty="0" smtClean="0"/>
              <a:t>p</a:t>
            </a:r>
            <a:r>
              <a:rPr lang="zh-CN" altLang="en-US" dirty="0" smtClean="0"/>
              <a:t>上</a:t>
            </a:r>
            <a:r>
              <a:rPr lang="zh-CN" altLang="en-US" dirty="0" smtClean="0">
                <a:solidFill>
                  <a:srgbClr val="FF0000"/>
                </a:solidFill>
              </a:rPr>
              <a:t>最后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idom</a:t>
            </a:r>
            <a:r>
              <a:rPr lang="en-US" altLang="zh-CN" dirty="0" smtClean="0"/>
              <a:t>(u)</a:t>
            </a:r>
            <a:r>
              <a:rPr lang="zh-CN" altLang="en-US" dirty="0" smtClean="0"/>
              <a:t>的点</a:t>
            </a:r>
            <a:r>
              <a:rPr lang="en-US" altLang="zh-CN" dirty="0" smtClean="0"/>
              <a:t>x</a:t>
            </a:r>
            <a:r>
              <a:rPr lang="zh-CN" altLang="en-US" dirty="0" smtClean="0"/>
              <a:t>（若没有，则</a:t>
            </a:r>
            <a:r>
              <a:rPr lang="en-US" altLang="zh-CN" dirty="0" err="1" smtClean="0"/>
              <a:t>idom</a:t>
            </a:r>
            <a:r>
              <a:rPr lang="en-US" altLang="zh-CN" dirty="0" smtClean="0"/>
              <a:t>(u)=r</a:t>
            </a:r>
            <a:r>
              <a:rPr lang="zh-CN" altLang="en-US" dirty="0" smtClean="0"/>
              <a:t>支配</a:t>
            </a:r>
            <a:r>
              <a:rPr lang="en-US" altLang="zh-CN" dirty="0" smtClean="0"/>
              <a:t>w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设</a:t>
            </a:r>
            <a:r>
              <a:rPr lang="en-US" altLang="zh-CN" dirty="0" smtClean="0"/>
              <a:t>y</a:t>
            </a:r>
            <a:r>
              <a:rPr lang="zh-CN" altLang="en-US" dirty="0" smtClean="0"/>
              <a:t>是路径上</a:t>
            </a:r>
            <a:r>
              <a:rPr lang="en-US" altLang="zh-CN" dirty="0" smtClean="0"/>
              <a:t>x</a:t>
            </a:r>
            <a:r>
              <a:rPr lang="zh-CN" altLang="en-US" dirty="0" smtClean="0"/>
              <a:t>之后</a:t>
            </a:r>
            <a:r>
              <a:rPr lang="zh-CN" altLang="en-US" dirty="0" smtClean="0">
                <a:solidFill>
                  <a:srgbClr val="FF0000"/>
                </a:solidFill>
              </a:rPr>
              <a:t>首个</a:t>
            </a:r>
            <a:r>
              <a:rPr lang="en-US" altLang="zh-CN" dirty="0" err="1" smtClean="0"/>
              <a:t>idom</a:t>
            </a:r>
            <a:r>
              <a:rPr lang="en-US" altLang="zh-CN" dirty="0" smtClean="0"/>
              <a:t>(u)··-&gt;y··-&gt;w</a:t>
            </a:r>
            <a:r>
              <a:rPr lang="zh-CN" altLang="en-US" dirty="0" smtClean="0"/>
              <a:t>的点</a:t>
            </a:r>
            <a:endParaRPr lang="en-US" altLang="zh-CN" dirty="0" smtClean="0"/>
          </a:p>
        </p:txBody>
      </p:sp>
      <p:sp>
        <p:nvSpPr>
          <p:cNvPr id="4" name="椭圆 3"/>
          <p:cNvSpPr/>
          <p:nvPr/>
        </p:nvSpPr>
        <p:spPr bwMode="auto">
          <a:xfrm>
            <a:off x="1066892" y="5867336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r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7924712" y="5867336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w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3200436" y="5867336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>
                <a:latin typeface="Arial" pitchFamily="34" charset="0"/>
              </a:rPr>
              <a:t>y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1981268" y="5257752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>
                <a:latin typeface="Arial" pitchFamily="34" charset="0"/>
              </a:rPr>
              <a:t>x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2133664" y="5867336"/>
            <a:ext cx="75465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iu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9" name="直接箭头连接符 8"/>
          <p:cNvCxnSpPr>
            <a:stCxn id="8" idx="6"/>
            <a:endCxn id="6" idx="2"/>
          </p:cNvCxnSpPr>
          <p:nvPr/>
        </p:nvCxnSpPr>
        <p:spPr bwMode="auto">
          <a:xfrm>
            <a:off x="2888314" y="6057831"/>
            <a:ext cx="31212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箭头连接符 9"/>
          <p:cNvCxnSpPr>
            <a:stCxn id="6" idx="6"/>
            <a:endCxn id="5" idx="2"/>
          </p:cNvCxnSpPr>
          <p:nvPr/>
        </p:nvCxnSpPr>
        <p:spPr bwMode="auto">
          <a:xfrm>
            <a:off x="3581426" y="6057831"/>
            <a:ext cx="43432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/>
          <p:cNvCxnSpPr>
            <a:stCxn id="4" idx="6"/>
            <a:endCxn id="8" idx="2"/>
          </p:cNvCxnSpPr>
          <p:nvPr/>
        </p:nvCxnSpPr>
        <p:spPr bwMode="auto">
          <a:xfrm>
            <a:off x="1447882" y="6057831"/>
            <a:ext cx="68578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曲线连接符 11"/>
          <p:cNvCxnSpPr>
            <a:stCxn id="4" idx="7"/>
            <a:endCxn id="7" idx="3"/>
          </p:cNvCxnSpPr>
          <p:nvPr/>
        </p:nvCxnSpPr>
        <p:spPr bwMode="auto">
          <a:xfrm rot="5400000" flipH="1" flipV="1">
            <a:off x="1544483" y="5430551"/>
            <a:ext cx="340184" cy="644976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椭圆 12"/>
          <p:cNvSpPr/>
          <p:nvPr/>
        </p:nvSpPr>
        <p:spPr bwMode="auto">
          <a:xfrm>
            <a:off x="3581426" y="4800564"/>
            <a:ext cx="609584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 smtClean="0">
                <a:latin typeface="Arial" pitchFamily="34" charset="0"/>
              </a:rPr>
              <a:t>v1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4724396" y="4648168"/>
            <a:ext cx="609584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 smtClean="0">
                <a:latin typeface="Arial" pitchFamily="34" charset="0"/>
              </a:rPr>
              <a:t>v2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4572000" y="5257752"/>
            <a:ext cx="990574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 smtClean="0">
                <a:latin typeface="Arial" pitchFamily="34" charset="0"/>
              </a:rPr>
              <a:t>Vk-1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6" name="直接箭头连接符 15"/>
          <p:cNvCxnSpPr>
            <a:stCxn id="7" idx="7"/>
            <a:endCxn id="13" idx="2"/>
          </p:cNvCxnSpPr>
          <p:nvPr/>
        </p:nvCxnSpPr>
        <p:spPr bwMode="auto">
          <a:xfrm flipV="1">
            <a:off x="2306463" y="4991059"/>
            <a:ext cx="1274963" cy="3224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>
            <a:stCxn id="13" idx="7"/>
            <a:endCxn id="14" idx="2"/>
          </p:cNvCxnSpPr>
          <p:nvPr/>
        </p:nvCxnSpPr>
        <p:spPr bwMode="auto">
          <a:xfrm flipV="1">
            <a:off x="4101738" y="4838663"/>
            <a:ext cx="622658" cy="1769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曲线连接符 17"/>
          <p:cNvCxnSpPr>
            <a:stCxn id="14" idx="7"/>
            <a:endCxn id="15" idx="6"/>
          </p:cNvCxnSpPr>
          <p:nvPr/>
        </p:nvCxnSpPr>
        <p:spPr bwMode="auto">
          <a:xfrm rot="16200000" flipH="1">
            <a:off x="5031499" y="4917172"/>
            <a:ext cx="744284" cy="317866"/>
          </a:xfrm>
          <a:prstGeom prst="curvedConnector4">
            <a:avLst>
              <a:gd name="adj1" fmla="val -38211"/>
              <a:gd name="adj2" fmla="val 171917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/>
          <p:cNvCxnSpPr>
            <a:stCxn id="15" idx="3"/>
            <a:endCxn id="6" idx="7"/>
          </p:cNvCxnSpPr>
          <p:nvPr/>
        </p:nvCxnSpPr>
        <p:spPr bwMode="auto">
          <a:xfrm flipH="1">
            <a:off x="3525631" y="5582947"/>
            <a:ext cx="1191435" cy="34018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曲线连接符 19"/>
          <p:cNvCxnSpPr>
            <a:stCxn id="6" idx="5"/>
            <a:endCxn id="5" idx="0"/>
          </p:cNvCxnSpPr>
          <p:nvPr/>
        </p:nvCxnSpPr>
        <p:spPr bwMode="auto">
          <a:xfrm rot="5400000" flipH="1" flipV="1">
            <a:off x="5657821" y="3735146"/>
            <a:ext cx="325195" cy="4589576"/>
          </a:xfrm>
          <a:prstGeom prst="curvedConnector5">
            <a:avLst>
              <a:gd name="adj1" fmla="val -70296"/>
              <a:gd name="adj2" fmla="val 48533"/>
              <a:gd name="adj3" fmla="val 170296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4813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和定理</a:t>
            </a:r>
            <a:r>
              <a:rPr lang="en-US" altLang="zh-CN" dirty="0"/>
              <a:t>2</a:t>
            </a:r>
            <a:r>
              <a:rPr lang="zh-CN" altLang="en-US" dirty="0"/>
              <a:t>类似，</a:t>
            </a:r>
            <a:r>
              <a:rPr lang="en-US" altLang="zh-CN" dirty="0"/>
              <a:t>vi&gt;y</a:t>
            </a:r>
            <a:r>
              <a:rPr lang="zh-CN" altLang="en-US" dirty="0"/>
              <a:t>对</a:t>
            </a:r>
            <a:r>
              <a:rPr lang="en-US" altLang="zh-CN" dirty="0"/>
              <a:t>1&lt;=</a:t>
            </a:r>
            <a:r>
              <a:rPr lang="en-US" altLang="zh-CN" dirty="0" err="1"/>
              <a:t>i</a:t>
            </a:r>
            <a:r>
              <a:rPr lang="en-US" altLang="zh-CN" dirty="0"/>
              <a:t>&lt;=k-1</a:t>
            </a:r>
            <a:r>
              <a:rPr lang="zh-CN" altLang="en-US" dirty="0"/>
              <a:t>成立，</a:t>
            </a:r>
            <a:r>
              <a:rPr lang="en-US" altLang="zh-CN" dirty="0" err="1"/>
              <a:t>sdom</a:t>
            </a:r>
            <a:r>
              <a:rPr lang="en-US" altLang="zh-CN" dirty="0"/>
              <a:t>(y)&lt;=x&lt;</a:t>
            </a:r>
            <a:r>
              <a:rPr lang="en-US" altLang="zh-CN" dirty="0" err="1"/>
              <a:t>idom</a:t>
            </a:r>
            <a:r>
              <a:rPr lang="en-US" altLang="zh-CN" dirty="0"/>
              <a:t>(u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断言：</a:t>
            </a:r>
            <a:r>
              <a:rPr lang="en-US" altLang="zh-CN" dirty="0"/>
              <a:t>y</a:t>
            </a:r>
            <a:r>
              <a:rPr lang="zh-CN" altLang="en-US" dirty="0"/>
              <a:t>不可能是</a:t>
            </a:r>
            <a:r>
              <a:rPr lang="en-US" altLang="zh-CN" dirty="0" err="1"/>
              <a:t>idom</a:t>
            </a:r>
            <a:r>
              <a:rPr lang="en-US" altLang="zh-CN" dirty="0"/>
              <a:t>(u)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完全</a:t>
            </a:r>
            <a:r>
              <a:rPr lang="zh-CN" altLang="en-US" dirty="0"/>
              <a:t>后代</a:t>
            </a:r>
            <a:endParaRPr lang="en-US" altLang="zh-CN" dirty="0"/>
          </a:p>
          <a:p>
            <a:r>
              <a:rPr lang="zh-CN" altLang="en-US" dirty="0">
                <a:solidFill>
                  <a:srgbClr val="FFFF00"/>
                </a:solidFill>
              </a:rPr>
              <a:t>证明</a:t>
            </a:r>
            <a:r>
              <a:rPr lang="zh-CN" altLang="en-US" dirty="0"/>
              <a:t>：否则存在一条</a:t>
            </a:r>
            <a:r>
              <a:rPr lang="en-US" altLang="zh-CN" dirty="0" err="1"/>
              <a:t>r~sdom</a:t>
            </a:r>
            <a:r>
              <a:rPr lang="en-US" altLang="zh-CN" dirty="0"/>
              <a:t>(y)~</a:t>
            </a:r>
            <a:r>
              <a:rPr lang="en-US" altLang="zh-CN" dirty="0" err="1"/>
              <a:t>y~u</a:t>
            </a:r>
            <a:r>
              <a:rPr lang="zh-CN" altLang="en-US" dirty="0"/>
              <a:t>的</a:t>
            </a:r>
            <a:r>
              <a:rPr lang="zh-CN" altLang="en-US" dirty="0" smtClean="0"/>
              <a:t>路径</a:t>
            </a:r>
            <a:r>
              <a:rPr lang="zh-CN" altLang="en-US" dirty="0" smtClean="0">
                <a:solidFill>
                  <a:srgbClr val="FF0000"/>
                </a:solidFill>
              </a:rPr>
              <a:t>避开</a:t>
            </a:r>
            <a:r>
              <a:rPr lang="en-US" altLang="zh-CN" dirty="0" err="1" smtClean="0"/>
              <a:t>idom</a:t>
            </a:r>
            <a:r>
              <a:rPr lang="en-US" altLang="zh-CN" dirty="0" smtClean="0"/>
              <a:t>(u</a:t>
            </a:r>
            <a:r>
              <a:rPr lang="en-US" altLang="zh-CN" dirty="0"/>
              <a:t>)</a:t>
            </a:r>
            <a:r>
              <a:rPr lang="zh-CN" altLang="en-US" dirty="0"/>
              <a:t>，和</a:t>
            </a:r>
            <a:r>
              <a:rPr lang="en-US" altLang="zh-CN" dirty="0" err="1"/>
              <a:t>idom</a:t>
            </a:r>
            <a:r>
              <a:rPr lang="en-US" altLang="zh-CN" dirty="0"/>
              <a:t>(u)</a:t>
            </a:r>
            <a:r>
              <a:rPr lang="zh-CN" altLang="en-US" dirty="0"/>
              <a:t>支配</a:t>
            </a:r>
            <a:r>
              <a:rPr lang="en-US" altLang="zh-CN" dirty="0"/>
              <a:t>u</a:t>
            </a:r>
            <a:r>
              <a:rPr lang="zh-CN" altLang="en-US" dirty="0"/>
              <a:t>矛盾</a:t>
            </a:r>
          </a:p>
          <a:p>
            <a:endParaRPr lang="zh-CN" altLang="en-US" dirty="0"/>
          </a:p>
        </p:txBody>
      </p:sp>
      <p:sp>
        <p:nvSpPr>
          <p:cNvPr id="14" name="椭圆 13"/>
          <p:cNvSpPr/>
          <p:nvPr/>
        </p:nvSpPr>
        <p:spPr bwMode="auto">
          <a:xfrm>
            <a:off x="6934138" y="5714940"/>
            <a:ext cx="380990" cy="38099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990694" y="4800564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r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7543722" y="4800564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w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4572000" y="4800564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 smtClean="0">
                <a:latin typeface="Arial" pitchFamily="34" charset="0"/>
              </a:rPr>
              <a:t>y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3352832" y="4800564"/>
            <a:ext cx="685782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iu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2057466" y="4800564"/>
            <a:ext cx="685782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sy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1" name="直接箭头连接符 20"/>
          <p:cNvCxnSpPr>
            <a:stCxn id="16" idx="6"/>
            <a:endCxn id="20" idx="2"/>
          </p:cNvCxnSpPr>
          <p:nvPr/>
        </p:nvCxnSpPr>
        <p:spPr bwMode="auto">
          <a:xfrm>
            <a:off x="1371684" y="4991059"/>
            <a:ext cx="68578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/>
          <p:cNvCxnSpPr>
            <a:stCxn id="20" idx="6"/>
            <a:endCxn id="19" idx="2"/>
          </p:cNvCxnSpPr>
          <p:nvPr/>
        </p:nvCxnSpPr>
        <p:spPr bwMode="auto">
          <a:xfrm>
            <a:off x="2743248" y="4991059"/>
            <a:ext cx="60958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箭头连接符 22"/>
          <p:cNvCxnSpPr>
            <a:stCxn id="19" idx="6"/>
            <a:endCxn id="18" idx="2"/>
          </p:cNvCxnSpPr>
          <p:nvPr/>
        </p:nvCxnSpPr>
        <p:spPr bwMode="auto">
          <a:xfrm>
            <a:off x="4038614" y="4991059"/>
            <a:ext cx="5333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椭圆 24"/>
          <p:cNvSpPr/>
          <p:nvPr/>
        </p:nvSpPr>
        <p:spPr bwMode="auto">
          <a:xfrm>
            <a:off x="6705544" y="4800564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u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7" name="直接箭头连接符 26"/>
          <p:cNvCxnSpPr>
            <a:stCxn id="18" idx="6"/>
            <a:endCxn id="25" idx="2"/>
          </p:cNvCxnSpPr>
          <p:nvPr/>
        </p:nvCxnSpPr>
        <p:spPr bwMode="auto">
          <a:xfrm>
            <a:off x="4952990" y="4991059"/>
            <a:ext cx="175255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箭头连接符 27"/>
          <p:cNvCxnSpPr>
            <a:stCxn id="25" idx="6"/>
            <a:endCxn id="17" idx="2"/>
          </p:cNvCxnSpPr>
          <p:nvPr/>
        </p:nvCxnSpPr>
        <p:spPr bwMode="auto">
          <a:xfrm>
            <a:off x="7086534" y="4991059"/>
            <a:ext cx="45718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椭圆 28"/>
          <p:cNvSpPr/>
          <p:nvPr/>
        </p:nvSpPr>
        <p:spPr bwMode="auto">
          <a:xfrm>
            <a:off x="5486376" y="4800564"/>
            <a:ext cx="685782" cy="38099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sw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40" name="曲线连接符 39"/>
          <p:cNvCxnSpPr>
            <a:stCxn id="20" idx="5"/>
          </p:cNvCxnSpPr>
          <p:nvPr/>
        </p:nvCxnSpPr>
        <p:spPr bwMode="auto">
          <a:xfrm rot="16200000" flipH="1">
            <a:off x="4589135" y="3179442"/>
            <a:ext cx="779676" cy="4672310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曲线连接符 41"/>
          <p:cNvCxnSpPr>
            <a:stCxn id="14" idx="6"/>
            <a:endCxn id="18" idx="5"/>
          </p:cNvCxnSpPr>
          <p:nvPr/>
        </p:nvCxnSpPr>
        <p:spPr bwMode="auto">
          <a:xfrm flipH="1" flipV="1">
            <a:off x="4897195" y="5125759"/>
            <a:ext cx="2417933" cy="779676"/>
          </a:xfrm>
          <a:prstGeom prst="curvedConnector4">
            <a:avLst>
              <a:gd name="adj1" fmla="val -9454"/>
              <a:gd name="adj2" fmla="val 58638"/>
            </a:avLst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9264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的选法，</a:t>
            </a:r>
            <a:r>
              <a:rPr lang="en-US" altLang="zh-CN" dirty="0" err="1" smtClean="0"/>
              <a:t>idom</a:t>
            </a:r>
            <a:r>
              <a:rPr lang="en-US" altLang="zh-CN" dirty="0" smtClean="0"/>
              <a:t>(u)··-&gt;y··-&gt;w</a:t>
            </a:r>
          </a:p>
          <a:p>
            <a:r>
              <a:rPr lang="zh-CN" altLang="en-US" dirty="0" smtClean="0"/>
              <a:t>根据断言，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不是</a:t>
            </a:r>
            <a:r>
              <a:rPr lang="en-US" altLang="zh-CN" dirty="0" err="1" smtClean="0"/>
              <a:t>idom</a:t>
            </a:r>
            <a:r>
              <a:rPr lang="en-US" altLang="zh-CN" dirty="0" smtClean="0"/>
              <a:t>(u)</a:t>
            </a:r>
            <a:r>
              <a:rPr lang="zh-CN" altLang="en-US" dirty="0" smtClean="0"/>
              <a:t>的完全后代</a:t>
            </a:r>
            <a:endParaRPr lang="en-US" altLang="zh-CN" dirty="0" smtClean="0"/>
          </a:p>
          <a:p>
            <a:r>
              <a:rPr lang="zh-CN" altLang="en-US" dirty="0" smtClean="0"/>
              <a:t>所以</a:t>
            </a:r>
            <a:r>
              <a:rPr lang="en-US" altLang="zh-CN" dirty="0" smtClean="0"/>
              <a:t>y=</a:t>
            </a:r>
            <a:r>
              <a:rPr lang="en-US" altLang="zh-CN" dirty="0" err="1" smtClean="0"/>
              <a:t>idom</a:t>
            </a:r>
            <a:r>
              <a:rPr lang="en-US" altLang="zh-CN" dirty="0" smtClean="0"/>
              <a:t>(u)</a:t>
            </a:r>
          </a:p>
          <a:p>
            <a:r>
              <a:rPr lang="en-US" altLang="zh-CN" dirty="0" err="1" smtClean="0"/>
              <a:t>idom</a:t>
            </a:r>
            <a:r>
              <a:rPr lang="en-US" altLang="zh-CN" dirty="0" smtClean="0"/>
              <a:t>(u)</a:t>
            </a:r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rgbClr val="FF0000"/>
                </a:solidFill>
              </a:rPr>
              <a:t>任意</a:t>
            </a:r>
            <a:r>
              <a:rPr lang="zh-CN" altLang="en-US" dirty="0" smtClean="0"/>
              <a:t>路径</a:t>
            </a:r>
            <a:r>
              <a:rPr lang="en-US" altLang="zh-CN" dirty="0" smtClean="0"/>
              <a:t>p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r>
              <a:rPr lang="en-US" altLang="zh-CN" dirty="0" err="1" smtClean="0"/>
              <a:t>Idom</a:t>
            </a:r>
            <a:r>
              <a:rPr lang="en-US" altLang="zh-CN" dirty="0" smtClean="0"/>
              <a:t>(u)</a:t>
            </a:r>
            <a:r>
              <a:rPr lang="zh-CN" altLang="en-US" dirty="0" smtClean="0"/>
              <a:t>支配</a:t>
            </a:r>
            <a:r>
              <a:rPr lang="en-US" altLang="zh-CN" dirty="0" smtClean="0"/>
              <a:t>w</a:t>
            </a:r>
            <a:r>
              <a:rPr lang="zh-CN" altLang="en-US" dirty="0" smtClean="0"/>
              <a:t>，</a:t>
            </a:r>
            <a:r>
              <a:rPr lang="zh-CN" altLang="en-US" dirty="0">
                <a:solidFill>
                  <a:srgbClr val="FFFF00"/>
                </a:solidFill>
              </a:rPr>
              <a:t>证毕■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91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推论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回顾一下，我们干啥来了？</a:t>
            </a:r>
            <a:endParaRPr lang="en-US" altLang="zh-CN" dirty="0" smtClean="0"/>
          </a:p>
          <a:p>
            <a:r>
              <a:rPr lang="zh-CN" altLang="en-US" dirty="0"/>
              <a:t>当然是</a:t>
            </a:r>
            <a:r>
              <a:rPr lang="zh-CN" altLang="en-US" dirty="0" smtClean="0"/>
              <a:t>求</a:t>
            </a:r>
            <a:r>
              <a:rPr lang="en-US" altLang="zh-CN" dirty="0" err="1" smtClean="0"/>
              <a:t>idom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en-US" dirty="0" smtClean="0"/>
              <a:t>综合定理</a:t>
            </a:r>
            <a:r>
              <a:rPr lang="en-US" altLang="zh-CN" dirty="0" smtClean="0"/>
              <a:t>2,3</a:t>
            </a:r>
            <a:r>
              <a:rPr lang="zh-CN" altLang="en-US" dirty="0" smtClean="0"/>
              <a:t>，可以由</a:t>
            </a:r>
            <a:r>
              <a:rPr lang="en-US" altLang="zh-CN" dirty="0" err="1" smtClean="0"/>
              <a:t>sdom</a:t>
            </a:r>
            <a:r>
              <a:rPr lang="zh-CN" altLang="en-US" dirty="0" smtClean="0"/>
              <a:t>求出</a:t>
            </a:r>
            <a:r>
              <a:rPr lang="en-US" altLang="zh-CN" dirty="0" err="1" smtClean="0"/>
              <a:t>idom</a:t>
            </a:r>
            <a:endParaRPr lang="en-US" altLang="zh-CN" dirty="0" smtClean="0"/>
          </a:p>
          <a:p>
            <a:r>
              <a:rPr lang="zh-CN" altLang="en-US" dirty="0" smtClean="0"/>
              <a:t>设</a:t>
            </a:r>
            <a:r>
              <a:rPr lang="en-US" altLang="zh-CN" dirty="0" smtClean="0"/>
              <a:t>u</a:t>
            </a:r>
            <a:r>
              <a:rPr lang="zh-CN" altLang="en-US" dirty="0" smtClean="0"/>
              <a:t>是满足</a:t>
            </a:r>
            <a:r>
              <a:rPr lang="en-US" altLang="zh-CN" dirty="0" err="1" smtClean="0"/>
              <a:t>sdom</a:t>
            </a:r>
            <a:r>
              <a:rPr lang="en-US" altLang="zh-CN" dirty="0" smtClean="0"/>
              <a:t>(w)+-&gt;u··-&gt;w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sdom</a:t>
            </a:r>
            <a:r>
              <a:rPr lang="en-US" altLang="zh-CN" dirty="0" smtClean="0"/>
              <a:t>(u)</a:t>
            </a:r>
            <a:r>
              <a:rPr lang="zh-CN" altLang="en-US" dirty="0" smtClean="0">
                <a:solidFill>
                  <a:srgbClr val="FF0000"/>
                </a:solidFill>
              </a:rPr>
              <a:t>最小者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若</a:t>
            </a:r>
            <a:r>
              <a:rPr lang="en-US" altLang="zh-CN" dirty="0" err="1" smtClean="0"/>
              <a:t>sdom</a:t>
            </a:r>
            <a:r>
              <a:rPr lang="en-US" altLang="zh-CN" dirty="0" smtClean="0"/>
              <a:t>(u)=</a:t>
            </a:r>
            <a:r>
              <a:rPr lang="en-US" altLang="zh-CN" dirty="0" err="1" smtClean="0"/>
              <a:t>sdom</a:t>
            </a:r>
            <a:r>
              <a:rPr lang="en-US" altLang="zh-CN" dirty="0" smtClean="0"/>
              <a:t>(w)</a:t>
            </a:r>
            <a:r>
              <a:rPr lang="zh-CN" altLang="en-US" dirty="0" smtClean="0"/>
              <a:t>，则</a:t>
            </a:r>
            <a:r>
              <a:rPr lang="en-US" altLang="zh-CN" dirty="0" err="1" smtClean="0"/>
              <a:t>idom</a:t>
            </a:r>
            <a:r>
              <a:rPr lang="en-US" altLang="zh-CN" dirty="0" smtClean="0"/>
              <a:t>(w</a:t>
            </a:r>
            <a:r>
              <a:rPr lang="en-US" altLang="zh-CN" dirty="0" smtClean="0"/>
              <a:t>)=</a:t>
            </a:r>
            <a:r>
              <a:rPr lang="en-US" altLang="zh-CN" dirty="0" err="1" smtClean="0"/>
              <a:t>sdom</a:t>
            </a:r>
            <a:r>
              <a:rPr lang="en-US" altLang="zh-CN" dirty="0" smtClean="0"/>
              <a:t>(w)</a:t>
            </a:r>
          </a:p>
          <a:p>
            <a:pPr lvl="1"/>
            <a:r>
              <a:rPr lang="zh-CN" altLang="en-US" dirty="0" smtClean="0"/>
              <a:t>否则，</a:t>
            </a:r>
            <a:r>
              <a:rPr lang="en-US" altLang="zh-CN" dirty="0" err="1" smtClean="0"/>
              <a:t>idom</a:t>
            </a:r>
            <a:r>
              <a:rPr lang="en-US" altLang="zh-CN" dirty="0" smtClean="0"/>
              <a:t>(w)=</a:t>
            </a:r>
            <a:r>
              <a:rPr lang="en-US" altLang="zh-CN" dirty="0" err="1" smtClean="0"/>
              <a:t>idom</a:t>
            </a:r>
            <a:r>
              <a:rPr lang="en-US" altLang="zh-CN" dirty="0" smtClean="0"/>
              <a:t>(u)</a:t>
            </a:r>
          </a:p>
        </p:txBody>
      </p:sp>
    </p:spTree>
    <p:extLst>
      <p:ext uri="{BB962C8B-B14F-4D97-AF65-F5344CB8AC3E}">
        <p14:creationId xmlns:p14="http://schemas.microsoft.com/office/powerpoint/2010/main" val="407305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然而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sdom</a:t>
            </a:r>
            <a:r>
              <a:rPr lang="zh-CN" altLang="en-US" dirty="0" smtClean="0"/>
              <a:t>怎么求啊？</a:t>
            </a:r>
            <a:endParaRPr lang="en-US" altLang="zh-CN" dirty="0" smtClean="0"/>
          </a:p>
        </p:txBody>
      </p:sp>
      <p:pic>
        <p:nvPicPr>
          <p:cNvPr id="4" name="Picture 2" descr="https://s-media-cache-ak0.pinimg.com/236x/bf/f5/d0/bff5d074d399bdfec6071e91683984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2819416"/>
            <a:ext cx="22479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64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sdom</a:t>
            </a:r>
            <a:r>
              <a:rPr lang="en-US" altLang="zh-CN" dirty="0" smtClean="0"/>
              <a:t>(w)=min{</a:t>
            </a:r>
          </a:p>
          <a:p>
            <a:pPr marL="457200" lvl="1" indent="0">
              <a:buNone/>
            </a:pPr>
            <a:r>
              <a:rPr lang="en-US" altLang="zh-CN" dirty="0" smtClean="0"/>
              <a:t>	{v|(</a:t>
            </a:r>
            <a:r>
              <a:rPr lang="en-US" altLang="zh-CN" dirty="0" err="1" smtClean="0"/>
              <a:t>v,w</a:t>
            </a:r>
            <a:r>
              <a:rPr lang="en-US" altLang="zh-CN" dirty="0" smtClean="0"/>
              <a:t>)</a:t>
            </a:r>
            <a:r>
              <a:rPr lang="zh-CN" altLang="en-US" dirty="0" smtClean="0"/>
              <a:t>∈</a:t>
            </a:r>
            <a:r>
              <a:rPr lang="en-US" altLang="zh-CN" dirty="0" smtClean="0"/>
              <a:t>E</a:t>
            </a:r>
            <a:r>
              <a:rPr lang="zh-CN" altLang="en-US" dirty="0" smtClean="0"/>
              <a:t>且</a:t>
            </a:r>
            <a:r>
              <a:rPr lang="en-US" altLang="zh-CN" dirty="0" smtClean="0"/>
              <a:t>v&lt;w}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∪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{</a:t>
            </a:r>
            <a:r>
              <a:rPr lang="en-US" altLang="zh-CN" dirty="0" err="1" smtClean="0"/>
              <a:t>sdom</a:t>
            </a:r>
            <a:r>
              <a:rPr lang="en-US" altLang="zh-CN" dirty="0" smtClean="0"/>
              <a:t>(u)|u&gt;w</a:t>
            </a:r>
            <a:r>
              <a:rPr lang="zh-CN" altLang="en-US" dirty="0" smtClean="0"/>
              <a:t>且有边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v,w</a:t>
            </a:r>
            <a:r>
              <a:rPr lang="en-US" altLang="zh-CN" dirty="0" smtClean="0"/>
              <a:t>)</a:t>
            </a:r>
            <a:r>
              <a:rPr lang="zh-CN" altLang="en-US" dirty="0" smtClean="0"/>
              <a:t>满足</a:t>
            </a:r>
            <a:r>
              <a:rPr lang="en-US" altLang="zh-CN" dirty="0" smtClean="0"/>
              <a:t>u··-&gt;v}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33431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HDOJ 4694 Important Sisters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N&lt;=5*10^4</a:t>
            </a:r>
            <a:r>
              <a:rPr lang="zh-CN" altLang="en-US" dirty="0" smtClean="0"/>
              <a:t>个炮姐，之间存在单向的信息传递关系，构成一张</a:t>
            </a:r>
            <a:r>
              <a:rPr lang="en-US" altLang="zh-CN" dirty="0" smtClean="0"/>
              <a:t>M&lt;=10^5</a:t>
            </a:r>
            <a:r>
              <a:rPr lang="zh-CN" altLang="en-US" dirty="0" smtClean="0"/>
              <a:t>的有向图</a:t>
            </a:r>
            <a:endParaRPr lang="en-US" altLang="zh-CN" dirty="0" smtClean="0"/>
          </a:p>
          <a:p>
            <a:r>
              <a:rPr lang="zh-CN" altLang="en-US" dirty="0"/>
              <a:t>炮</a:t>
            </a:r>
            <a:r>
              <a:rPr lang="zh-CN" altLang="en-US" dirty="0" smtClean="0"/>
              <a:t>姐</a:t>
            </a:r>
            <a:r>
              <a:rPr lang="en-US" altLang="zh-CN" dirty="0" smtClean="0"/>
              <a:t>N</a:t>
            </a:r>
            <a:r>
              <a:rPr lang="zh-CN" altLang="en-US" dirty="0" smtClean="0"/>
              <a:t>是所有消息的源头</a:t>
            </a:r>
            <a:endParaRPr lang="en-US" altLang="zh-CN" dirty="0" smtClean="0"/>
          </a:p>
          <a:p>
            <a:r>
              <a:rPr lang="zh-CN" altLang="en-US" dirty="0" smtClean="0"/>
              <a:t>如果去掉</a:t>
            </a:r>
            <a:r>
              <a:rPr lang="zh-CN" altLang="en-US" dirty="0"/>
              <a:t>炮</a:t>
            </a:r>
            <a:r>
              <a:rPr lang="zh-CN" altLang="en-US" dirty="0" smtClean="0"/>
              <a:t>姐</a:t>
            </a:r>
            <a:r>
              <a:rPr lang="en-US" altLang="zh-CN" dirty="0"/>
              <a:t>b</a:t>
            </a:r>
            <a:r>
              <a:rPr lang="zh-CN" altLang="en-US" dirty="0" smtClean="0"/>
              <a:t>，炮姐</a:t>
            </a:r>
            <a:r>
              <a:rPr lang="en-US" altLang="zh-CN" dirty="0" smtClean="0"/>
              <a:t>N</a:t>
            </a:r>
            <a:r>
              <a:rPr lang="zh-CN" altLang="en-US" dirty="0" smtClean="0"/>
              <a:t>就无法给炮姐</a:t>
            </a:r>
            <a:r>
              <a:rPr lang="en-US" altLang="zh-CN" dirty="0" smtClean="0"/>
              <a:t>a</a:t>
            </a:r>
            <a:r>
              <a:rPr lang="zh-CN" altLang="en-US" dirty="0" smtClean="0"/>
              <a:t>传递信息，则称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important sister</a:t>
            </a:r>
          </a:p>
          <a:p>
            <a:r>
              <a:rPr lang="zh-CN" altLang="en-US" dirty="0" smtClean="0"/>
              <a:t>求每个炮姐的所有</a:t>
            </a:r>
            <a:r>
              <a:rPr lang="en-US" altLang="zh-CN" dirty="0" smtClean="0"/>
              <a:t>important sister</a:t>
            </a:r>
            <a:r>
              <a:rPr lang="zh-CN" altLang="en-US" dirty="0" smtClean="0"/>
              <a:t>的编号之和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044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4·</a:t>
            </a:r>
            <a:r>
              <a:rPr lang="zh-CN" altLang="en-US" dirty="0" smtClean="0"/>
              <a:t>第一种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 bwMode="auto">
          <a:xfrm>
            <a:off x="1634855" y="3505198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r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等腰三角形 4"/>
          <p:cNvSpPr/>
          <p:nvPr/>
        </p:nvSpPr>
        <p:spPr bwMode="auto">
          <a:xfrm rot="16200000">
            <a:off x="5320424" y="886401"/>
            <a:ext cx="857038" cy="3046712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6" name="直接箭头连接符 5"/>
          <p:cNvCxnSpPr>
            <a:stCxn id="4" idx="7"/>
            <a:endCxn id="5" idx="0"/>
          </p:cNvCxnSpPr>
          <p:nvPr/>
        </p:nvCxnSpPr>
        <p:spPr bwMode="auto">
          <a:xfrm flipV="1">
            <a:off x="1960050" y="2409757"/>
            <a:ext cx="2265537" cy="11512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椭圆 6"/>
          <p:cNvSpPr/>
          <p:nvPr/>
        </p:nvSpPr>
        <p:spPr bwMode="auto">
          <a:xfrm>
            <a:off x="3276634" y="3505198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w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等腰三角形 8"/>
          <p:cNvSpPr/>
          <p:nvPr/>
        </p:nvSpPr>
        <p:spPr bwMode="auto">
          <a:xfrm rot="16200000">
            <a:off x="5702622" y="2181768"/>
            <a:ext cx="857038" cy="3046712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0" name="直接箭头连接符 9"/>
          <p:cNvCxnSpPr>
            <a:stCxn id="7" idx="6"/>
            <a:endCxn id="9" idx="0"/>
          </p:cNvCxnSpPr>
          <p:nvPr/>
        </p:nvCxnSpPr>
        <p:spPr bwMode="auto">
          <a:xfrm>
            <a:off x="3657624" y="3695693"/>
            <a:ext cx="950161" cy="943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等腰三角形 10"/>
          <p:cNvSpPr/>
          <p:nvPr/>
        </p:nvSpPr>
        <p:spPr bwMode="auto">
          <a:xfrm rot="16200000">
            <a:off x="4329850" y="3489408"/>
            <a:ext cx="857038" cy="3046712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2" name="直接箭头连接符 11"/>
          <p:cNvCxnSpPr>
            <a:stCxn id="4" idx="5"/>
            <a:endCxn id="11" idx="0"/>
          </p:cNvCxnSpPr>
          <p:nvPr/>
        </p:nvCxnSpPr>
        <p:spPr bwMode="auto">
          <a:xfrm>
            <a:off x="1960050" y="3830393"/>
            <a:ext cx="1274963" cy="11823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任意多边形 12"/>
          <p:cNvSpPr/>
          <p:nvPr/>
        </p:nvSpPr>
        <p:spPr bwMode="auto">
          <a:xfrm>
            <a:off x="1371684" y="2895614"/>
            <a:ext cx="6282813" cy="1281680"/>
          </a:xfrm>
          <a:custGeom>
            <a:avLst/>
            <a:gdLst>
              <a:gd name="connsiteX0" fmla="*/ 6282813 w 6282813"/>
              <a:gd name="connsiteY0" fmla="*/ 0 h 1281680"/>
              <a:gd name="connsiteX1" fmla="*/ 2979174 w 6282813"/>
              <a:gd name="connsiteY1" fmla="*/ 678426 h 1281680"/>
              <a:gd name="connsiteX2" fmla="*/ 2669458 w 6282813"/>
              <a:gd name="connsiteY2" fmla="*/ 1224116 h 1281680"/>
              <a:gd name="connsiteX3" fmla="*/ 0 w 6282813"/>
              <a:gd name="connsiteY3" fmla="*/ 1238864 h 128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82813" h="1281680">
                <a:moveTo>
                  <a:pt x="6282813" y="0"/>
                </a:moveTo>
                <a:cubicBezTo>
                  <a:pt x="4932106" y="237203"/>
                  <a:pt x="3581400" y="474407"/>
                  <a:pt x="2979174" y="678426"/>
                </a:cubicBezTo>
                <a:cubicBezTo>
                  <a:pt x="2376948" y="882445"/>
                  <a:pt x="3165987" y="1130710"/>
                  <a:pt x="2669458" y="1224116"/>
                </a:cubicBezTo>
                <a:cubicBezTo>
                  <a:pt x="2172929" y="1317522"/>
                  <a:pt x="1086464" y="1278193"/>
                  <a:pt x="0" y="1238864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 bwMode="auto">
          <a:xfrm>
            <a:off x="6587725" y="3505198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5597151" y="4800564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1" name="直接箭头连接符 20"/>
          <p:cNvCxnSpPr>
            <a:stCxn id="4" idx="6"/>
            <a:endCxn id="7" idx="2"/>
          </p:cNvCxnSpPr>
          <p:nvPr/>
        </p:nvCxnSpPr>
        <p:spPr bwMode="auto">
          <a:xfrm>
            <a:off x="2015845" y="3695693"/>
            <a:ext cx="1260789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椭圆 25"/>
          <p:cNvSpPr/>
          <p:nvPr/>
        </p:nvSpPr>
        <p:spPr bwMode="auto">
          <a:xfrm>
            <a:off x="5867366" y="2286030"/>
            <a:ext cx="380990" cy="38099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>
                <a:latin typeface="Arial" pitchFamily="34" charset="0"/>
              </a:rPr>
              <a:t>v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8" name="直接箭头连接符 27"/>
          <p:cNvCxnSpPr>
            <a:stCxn id="26" idx="2"/>
            <a:endCxn id="7" idx="7"/>
          </p:cNvCxnSpPr>
          <p:nvPr/>
        </p:nvCxnSpPr>
        <p:spPr bwMode="auto">
          <a:xfrm flipH="1">
            <a:off x="3601829" y="2476525"/>
            <a:ext cx="2265537" cy="1084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1092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4·</a:t>
            </a:r>
            <a:r>
              <a:rPr lang="zh-CN" altLang="en-US" dirty="0" smtClean="0"/>
              <a:t>第二种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 bwMode="auto">
          <a:xfrm>
            <a:off x="1634855" y="3505198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r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等腰三角形 4"/>
          <p:cNvSpPr/>
          <p:nvPr/>
        </p:nvSpPr>
        <p:spPr bwMode="auto">
          <a:xfrm rot="16200000">
            <a:off x="5320424" y="886401"/>
            <a:ext cx="857038" cy="3046712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6" name="直接箭头连接符 5"/>
          <p:cNvCxnSpPr>
            <a:stCxn id="4" idx="7"/>
            <a:endCxn id="5" idx="0"/>
          </p:cNvCxnSpPr>
          <p:nvPr/>
        </p:nvCxnSpPr>
        <p:spPr bwMode="auto">
          <a:xfrm flipV="1">
            <a:off x="1960050" y="2409757"/>
            <a:ext cx="2265537" cy="11512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椭圆 6"/>
          <p:cNvSpPr/>
          <p:nvPr/>
        </p:nvSpPr>
        <p:spPr bwMode="auto">
          <a:xfrm>
            <a:off x="3276634" y="3505198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w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等腰三角形 7"/>
          <p:cNvSpPr/>
          <p:nvPr/>
        </p:nvSpPr>
        <p:spPr bwMode="auto">
          <a:xfrm rot="16200000">
            <a:off x="5702622" y="2181768"/>
            <a:ext cx="857038" cy="3046712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9" name="直接箭头连接符 8"/>
          <p:cNvCxnSpPr>
            <a:stCxn id="7" idx="6"/>
            <a:endCxn id="8" idx="0"/>
          </p:cNvCxnSpPr>
          <p:nvPr/>
        </p:nvCxnSpPr>
        <p:spPr bwMode="auto">
          <a:xfrm>
            <a:off x="3657624" y="3695693"/>
            <a:ext cx="950161" cy="943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等腰三角形 9"/>
          <p:cNvSpPr/>
          <p:nvPr/>
        </p:nvSpPr>
        <p:spPr bwMode="auto">
          <a:xfrm rot="16200000">
            <a:off x="5502079" y="3553332"/>
            <a:ext cx="857038" cy="3046712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1" name="直接箭头连接符 10"/>
          <p:cNvCxnSpPr>
            <a:stCxn id="4" idx="5"/>
            <a:endCxn id="20" idx="1"/>
          </p:cNvCxnSpPr>
          <p:nvPr/>
        </p:nvCxnSpPr>
        <p:spPr bwMode="auto">
          <a:xfrm>
            <a:off x="1960050" y="3830393"/>
            <a:ext cx="567678" cy="6449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任意多边形 11"/>
          <p:cNvSpPr/>
          <p:nvPr/>
        </p:nvSpPr>
        <p:spPr bwMode="auto">
          <a:xfrm>
            <a:off x="1371684" y="2895614"/>
            <a:ext cx="6282813" cy="1281680"/>
          </a:xfrm>
          <a:custGeom>
            <a:avLst/>
            <a:gdLst>
              <a:gd name="connsiteX0" fmla="*/ 6282813 w 6282813"/>
              <a:gd name="connsiteY0" fmla="*/ 0 h 1281680"/>
              <a:gd name="connsiteX1" fmla="*/ 2979174 w 6282813"/>
              <a:gd name="connsiteY1" fmla="*/ 678426 h 1281680"/>
              <a:gd name="connsiteX2" fmla="*/ 2669458 w 6282813"/>
              <a:gd name="connsiteY2" fmla="*/ 1224116 h 1281680"/>
              <a:gd name="connsiteX3" fmla="*/ 0 w 6282813"/>
              <a:gd name="connsiteY3" fmla="*/ 1238864 h 128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82813" h="1281680">
                <a:moveTo>
                  <a:pt x="6282813" y="0"/>
                </a:moveTo>
                <a:cubicBezTo>
                  <a:pt x="4932106" y="237203"/>
                  <a:pt x="3581400" y="474407"/>
                  <a:pt x="2979174" y="678426"/>
                </a:cubicBezTo>
                <a:cubicBezTo>
                  <a:pt x="2376948" y="882445"/>
                  <a:pt x="3165987" y="1130710"/>
                  <a:pt x="2669458" y="1224116"/>
                </a:cubicBezTo>
                <a:cubicBezTo>
                  <a:pt x="2172929" y="1317522"/>
                  <a:pt x="1086464" y="1278193"/>
                  <a:pt x="0" y="1238864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 bwMode="auto">
          <a:xfrm>
            <a:off x="6587725" y="3505198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5" name="直接箭头连接符 14"/>
          <p:cNvCxnSpPr>
            <a:stCxn id="4" idx="6"/>
            <a:endCxn id="7" idx="2"/>
          </p:cNvCxnSpPr>
          <p:nvPr/>
        </p:nvCxnSpPr>
        <p:spPr bwMode="auto">
          <a:xfrm>
            <a:off x="2015845" y="3695693"/>
            <a:ext cx="1260789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椭圆 17"/>
          <p:cNvSpPr/>
          <p:nvPr/>
        </p:nvSpPr>
        <p:spPr bwMode="auto">
          <a:xfrm>
            <a:off x="3429030" y="4876762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u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2438456" y="4419574"/>
            <a:ext cx="609584" cy="38099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su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4" name="直接箭头连接符 23"/>
          <p:cNvCxnSpPr>
            <a:stCxn id="20" idx="5"/>
            <a:endCxn id="18" idx="2"/>
          </p:cNvCxnSpPr>
          <p:nvPr/>
        </p:nvCxnSpPr>
        <p:spPr bwMode="auto">
          <a:xfrm>
            <a:off x="2958768" y="4744769"/>
            <a:ext cx="470262" cy="3224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箭头连接符 27"/>
          <p:cNvCxnSpPr>
            <a:stCxn id="18" idx="6"/>
            <a:endCxn id="10" idx="0"/>
          </p:cNvCxnSpPr>
          <p:nvPr/>
        </p:nvCxnSpPr>
        <p:spPr bwMode="auto">
          <a:xfrm>
            <a:off x="3810020" y="5067257"/>
            <a:ext cx="597222" cy="943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椭圆 28"/>
          <p:cNvSpPr/>
          <p:nvPr/>
        </p:nvSpPr>
        <p:spPr bwMode="auto">
          <a:xfrm>
            <a:off x="6019762" y="4876762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v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31" name="直接箭头连接符 30"/>
          <p:cNvCxnSpPr>
            <a:stCxn id="29" idx="1"/>
            <a:endCxn id="7" idx="5"/>
          </p:cNvCxnSpPr>
          <p:nvPr/>
        </p:nvCxnSpPr>
        <p:spPr bwMode="auto">
          <a:xfrm flipH="1" flipV="1">
            <a:off x="3601829" y="3830393"/>
            <a:ext cx="2473728" cy="11021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3155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证明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设等式右端为</a:t>
            </a:r>
            <a:r>
              <a:rPr lang="en-US" altLang="zh-CN" dirty="0" smtClean="0"/>
              <a:t>x</a:t>
            </a:r>
          </a:p>
          <a:p>
            <a:r>
              <a:rPr lang="zh-CN" altLang="en-US" dirty="0"/>
              <a:t>先</a:t>
            </a:r>
            <a:r>
              <a:rPr lang="zh-CN" altLang="en-US" dirty="0" smtClean="0"/>
              <a:t>证</a:t>
            </a:r>
            <a:r>
              <a:rPr lang="en-US" altLang="zh-CN" dirty="0" err="1" smtClean="0"/>
              <a:t>sdom</a:t>
            </a:r>
            <a:r>
              <a:rPr lang="en-US" altLang="zh-CN" dirty="0" smtClean="0"/>
              <a:t>(w)&lt;=x</a:t>
            </a:r>
          </a:p>
          <a:p>
            <a:r>
              <a:rPr lang="zh-CN" altLang="en-US" dirty="0" smtClean="0"/>
              <a:t>再证</a:t>
            </a:r>
            <a:r>
              <a:rPr lang="en-US" altLang="zh-CN" dirty="0" err="1" smtClean="0"/>
              <a:t>sdom</a:t>
            </a:r>
            <a:r>
              <a:rPr lang="en-US" altLang="zh-CN" dirty="0" smtClean="0"/>
              <a:t>(w)&gt;=x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351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4·sdom(w)&lt;=x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若</a:t>
            </a:r>
            <a:r>
              <a:rPr lang="en-US" altLang="zh-CN" dirty="0" smtClean="0"/>
              <a:t>x&lt;w</a:t>
            </a:r>
            <a:r>
              <a:rPr lang="zh-CN" altLang="en-US" dirty="0" smtClean="0"/>
              <a:t>且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x,w</a:t>
            </a:r>
            <a:r>
              <a:rPr lang="en-US" altLang="zh-CN" dirty="0" smtClean="0"/>
              <a:t>)</a:t>
            </a:r>
            <a:r>
              <a:rPr lang="zh-CN" altLang="en-US" dirty="0" smtClean="0"/>
              <a:t>∈</a:t>
            </a:r>
            <a:r>
              <a:rPr lang="en-US" altLang="zh-CN" dirty="0" smtClean="0"/>
              <a:t>E</a:t>
            </a:r>
            <a:r>
              <a:rPr lang="zh-CN" altLang="en-US" dirty="0" smtClean="0"/>
              <a:t>（第一种）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则</a:t>
            </a:r>
            <a:r>
              <a:rPr lang="en-US" altLang="zh-CN" dirty="0" smtClean="0"/>
              <a:t>x</a:t>
            </a:r>
            <a:r>
              <a:rPr lang="zh-CN" altLang="en-US" dirty="0" smtClean="0"/>
              <a:t>满足</a:t>
            </a:r>
            <a:r>
              <a:rPr lang="en-US" altLang="zh-CN" dirty="0" err="1" smtClean="0"/>
              <a:t>sdom</a:t>
            </a:r>
            <a:r>
              <a:rPr lang="en-US" altLang="zh-CN" dirty="0" smtClean="0"/>
              <a:t>(w)</a:t>
            </a:r>
            <a:r>
              <a:rPr lang="zh-CN" altLang="en-US" dirty="0" smtClean="0"/>
              <a:t>的定义式，</a:t>
            </a:r>
            <a:r>
              <a:rPr lang="en-US" altLang="zh-CN" dirty="0" err="1" smtClean="0"/>
              <a:t>sdom</a:t>
            </a:r>
            <a:r>
              <a:rPr lang="en-US" altLang="zh-CN" dirty="0" smtClean="0"/>
              <a:t>(w)&lt;=x</a:t>
            </a:r>
          </a:p>
          <a:p>
            <a:r>
              <a:rPr lang="zh-CN" altLang="en-US" dirty="0" smtClean="0"/>
              <a:t>否则，若</a:t>
            </a:r>
            <a:r>
              <a:rPr lang="en-US" altLang="zh-CN" dirty="0"/>
              <a:t>x=</a:t>
            </a:r>
            <a:r>
              <a:rPr lang="en-US" altLang="zh-CN" dirty="0" err="1"/>
              <a:t>sdom</a:t>
            </a:r>
            <a:r>
              <a:rPr lang="en-US" altLang="zh-CN" dirty="0"/>
              <a:t>(u)</a:t>
            </a:r>
            <a:r>
              <a:rPr lang="zh-CN" altLang="en-US" dirty="0"/>
              <a:t>，</a:t>
            </a:r>
            <a:r>
              <a:rPr lang="en-US" altLang="zh-CN" dirty="0" smtClean="0"/>
              <a:t>u&gt;w</a:t>
            </a:r>
            <a:r>
              <a:rPr lang="zh-CN" altLang="en-US" dirty="0" smtClean="0"/>
              <a:t>（第二种）</a:t>
            </a:r>
            <a:endParaRPr lang="en-US" altLang="zh-CN" dirty="0"/>
          </a:p>
          <a:p>
            <a:pPr lvl="1"/>
            <a:r>
              <a:rPr lang="zh-CN" altLang="en-US" dirty="0"/>
              <a:t>则存在一条</a:t>
            </a:r>
            <a:r>
              <a:rPr lang="en-US" altLang="zh-CN" dirty="0" err="1" smtClean="0"/>
              <a:t>x~u-v~w</a:t>
            </a:r>
            <a:r>
              <a:rPr lang="zh-CN" altLang="en-US" dirty="0"/>
              <a:t>的路径，其中</a:t>
            </a:r>
            <a:r>
              <a:rPr lang="en-US" altLang="zh-CN" dirty="0" err="1"/>
              <a:t>x~u</a:t>
            </a:r>
            <a:r>
              <a:rPr lang="zh-CN" altLang="en-US" dirty="0"/>
              <a:t>段除头尾，始终保持</a:t>
            </a:r>
            <a:r>
              <a:rPr lang="en-US" altLang="zh-CN" dirty="0"/>
              <a:t>&gt;u</a:t>
            </a:r>
          </a:p>
          <a:p>
            <a:pPr lvl="1"/>
            <a:r>
              <a:rPr lang="en-US" altLang="zh-CN" dirty="0"/>
              <a:t>x</a:t>
            </a:r>
            <a:r>
              <a:rPr lang="zh-CN" altLang="en-US" dirty="0"/>
              <a:t>亦满足</a:t>
            </a:r>
            <a:r>
              <a:rPr lang="en-US" altLang="zh-CN" dirty="0" err="1"/>
              <a:t>sdom</a:t>
            </a:r>
            <a:r>
              <a:rPr lang="en-US" altLang="zh-CN" dirty="0"/>
              <a:t>(w)</a:t>
            </a:r>
            <a:r>
              <a:rPr lang="zh-CN" altLang="en-US" dirty="0"/>
              <a:t>的定义式，</a:t>
            </a:r>
            <a:r>
              <a:rPr lang="en-US" altLang="zh-CN" dirty="0" err="1"/>
              <a:t>sdom</a:t>
            </a:r>
            <a:r>
              <a:rPr lang="en-US" altLang="zh-CN" dirty="0"/>
              <a:t>(w)&lt;=</a:t>
            </a:r>
            <a:r>
              <a:rPr lang="en-US" altLang="zh-CN" dirty="0" smtClean="0"/>
              <a:t>x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800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等腰三角形 35"/>
          <p:cNvSpPr/>
          <p:nvPr/>
        </p:nvSpPr>
        <p:spPr bwMode="auto">
          <a:xfrm rot="16200000">
            <a:off x="5819233" y="3001085"/>
            <a:ext cx="857038" cy="3046712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定理</a:t>
            </a:r>
            <a:r>
              <a:rPr lang="en-US" altLang="zh-CN" dirty="0"/>
              <a:t>4·sdom(w)&lt;=x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 bwMode="auto">
          <a:xfrm>
            <a:off x="1219288" y="2971812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r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3276634" y="2819416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w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等腰三角形 5"/>
          <p:cNvSpPr/>
          <p:nvPr/>
        </p:nvSpPr>
        <p:spPr bwMode="auto">
          <a:xfrm rot="16200000">
            <a:off x="5702622" y="1343590"/>
            <a:ext cx="857038" cy="3046712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直接箭头连接符 6"/>
          <p:cNvCxnSpPr>
            <a:stCxn id="5" idx="6"/>
            <a:endCxn id="6" idx="0"/>
          </p:cNvCxnSpPr>
          <p:nvPr/>
        </p:nvCxnSpPr>
        <p:spPr bwMode="auto">
          <a:xfrm flipV="1">
            <a:off x="3657624" y="2866946"/>
            <a:ext cx="950161" cy="1429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箭头连接符 8"/>
          <p:cNvCxnSpPr>
            <a:stCxn id="4" idx="6"/>
            <a:endCxn id="11" idx="1"/>
          </p:cNvCxnSpPr>
          <p:nvPr/>
        </p:nvCxnSpPr>
        <p:spPr bwMode="auto">
          <a:xfrm>
            <a:off x="1600278" y="3162307"/>
            <a:ext cx="394064" cy="2462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椭圆 9"/>
          <p:cNvSpPr/>
          <p:nvPr/>
        </p:nvSpPr>
        <p:spPr bwMode="auto">
          <a:xfrm>
            <a:off x="3429030" y="4038584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u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1905070" y="3352802"/>
            <a:ext cx="609584" cy="38099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su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2" name="直接箭头连接符 11"/>
          <p:cNvCxnSpPr>
            <a:stCxn id="11" idx="5"/>
            <a:endCxn id="10" idx="1"/>
          </p:cNvCxnSpPr>
          <p:nvPr/>
        </p:nvCxnSpPr>
        <p:spPr bwMode="auto">
          <a:xfrm>
            <a:off x="2425382" y="3677997"/>
            <a:ext cx="1059443" cy="4163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椭圆 13"/>
          <p:cNvSpPr/>
          <p:nvPr/>
        </p:nvSpPr>
        <p:spPr bwMode="auto">
          <a:xfrm>
            <a:off x="6095960" y="4343376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v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5" name="直接箭头连接符 14"/>
          <p:cNvCxnSpPr>
            <a:stCxn id="11" idx="7"/>
            <a:endCxn id="5" idx="3"/>
          </p:cNvCxnSpPr>
          <p:nvPr/>
        </p:nvCxnSpPr>
        <p:spPr bwMode="auto">
          <a:xfrm flipV="1">
            <a:off x="2425382" y="3144611"/>
            <a:ext cx="907047" cy="26398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任意多边形 15"/>
          <p:cNvSpPr/>
          <p:nvPr/>
        </p:nvSpPr>
        <p:spPr bwMode="auto">
          <a:xfrm>
            <a:off x="2050026" y="4001683"/>
            <a:ext cx="6268064" cy="1179871"/>
          </a:xfrm>
          <a:custGeom>
            <a:avLst/>
            <a:gdLst>
              <a:gd name="connsiteX0" fmla="*/ 6268064 w 6268064"/>
              <a:gd name="connsiteY0" fmla="*/ 0 h 1179871"/>
              <a:gd name="connsiteX1" fmla="*/ 2949677 w 6268064"/>
              <a:gd name="connsiteY1" fmla="*/ 221226 h 1179871"/>
              <a:gd name="connsiteX2" fmla="*/ 0 w 6268064"/>
              <a:gd name="connsiteY2" fmla="*/ 1179871 h 117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68064" h="1179871">
                <a:moveTo>
                  <a:pt x="6268064" y="0"/>
                </a:moveTo>
                <a:cubicBezTo>
                  <a:pt x="5131209" y="12290"/>
                  <a:pt x="3994354" y="24581"/>
                  <a:pt x="2949677" y="221226"/>
                </a:cubicBezTo>
                <a:cubicBezTo>
                  <a:pt x="1905000" y="417871"/>
                  <a:pt x="952500" y="798871"/>
                  <a:pt x="0" y="1179871"/>
                </a:cubicBezTo>
              </a:path>
            </a:pathLst>
          </a:cu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 bwMode="auto">
          <a:xfrm>
            <a:off x="1917290" y="3960844"/>
            <a:ext cx="6617006" cy="1601700"/>
          </a:xfrm>
          <a:custGeom>
            <a:avLst/>
            <a:gdLst>
              <a:gd name="connsiteX0" fmla="*/ 6695768 w 6695768"/>
              <a:gd name="connsiteY0" fmla="*/ 71964 h 1487810"/>
              <a:gd name="connsiteX1" fmla="*/ 2993923 w 6695768"/>
              <a:gd name="connsiteY1" fmla="*/ 160455 h 1487810"/>
              <a:gd name="connsiteX2" fmla="*/ 0 w 6695768"/>
              <a:gd name="connsiteY2" fmla="*/ 1487810 h 1487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95768" h="1487810">
                <a:moveTo>
                  <a:pt x="6695768" y="71964"/>
                </a:moveTo>
                <a:cubicBezTo>
                  <a:pt x="5402826" y="-1778"/>
                  <a:pt x="4109884" y="-75519"/>
                  <a:pt x="2993923" y="160455"/>
                </a:cubicBezTo>
                <a:cubicBezTo>
                  <a:pt x="1877962" y="396429"/>
                  <a:pt x="938981" y="942119"/>
                  <a:pt x="0" y="148781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 bwMode="auto">
          <a:xfrm>
            <a:off x="4952990" y="5181554"/>
            <a:ext cx="380990" cy="38099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0" name="曲线连接符 19"/>
          <p:cNvCxnSpPr>
            <a:stCxn id="11" idx="4"/>
            <a:endCxn id="18" idx="3"/>
          </p:cNvCxnSpPr>
          <p:nvPr/>
        </p:nvCxnSpPr>
        <p:spPr bwMode="auto">
          <a:xfrm rot="16200000" flipH="1">
            <a:off x="2722845" y="3220808"/>
            <a:ext cx="1772957" cy="2798923"/>
          </a:xfrm>
          <a:prstGeom prst="curvedConnector3">
            <a:avLst>
              <a:gd name="adj1" fmla="val 116041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曲线连接符 21"/>
          <p:cNvCxnSpPr>
            <a:stCxn id="18" idx="3"/>
            <a:endCxn id="10" idx="5"/>
          </p:cNvCxnSpPr>
          <p:nvPr/>
        </p:nvCxnSpPr>
        <p:spPr bwMode="auto">
          <a:xfrm rot="5400000" flipH="1">
            <a:off x="3810020" y="4307984"/>
            <a:ext cx="1142970" cy="1254560"/>
          </a:xfrm>
          <a:prstGeom prst="curvedConnector3">
            <a:avLst>
              <a:gd name="adj1" fmla="val 11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任意多边形 26"/>
          <p:cNvSpPr/>
          <p:nvPr/>
        </p:nvSpPr>
        <p:spPr bwMode="auto">
          <a:xfrm>
            <a:off x="838298" y="2219156"/>
            <a:ext cx="7199573" cy="2314715"/>
          </a:xfrm>
          <a:custGeom>
            <a:avLst/>
            <a:gdLst>
              <a:gd name="connsiteX0" fmla="*/ 6563032 w 6563032"/>
              <a:gd name="connsiteY0" fmla="*/ 52096 h 1792405"/>
              <a:gd name="connsiteX1" fmla="*/ 3731342 w 6563032"/>
              <a:gd name="connsiteY1" fmla="*/ 111089 h 1792405"/>
              <a:gd name="connsiteX2" fmla="*/ 2344993 w 6563032"/>
              <a:gd name="connsiteY2" fmla="*/ 1040238 h 1792405"/>
              <a:gd name="connsiteX3" fmla="*/ 0 w 6563032"/>
              <a:gd name="connsiteY3" fmla="*/ 1792405 h 1792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3032" h="1792405">
                <a:moveTo>
                  <a:pt x="6563032" y="52096"/>
                </a:moveTo>
                <a:cubicBezTo>
                  <a:pt x="5498690" y="-753"/>
                  <a:pt x="4434348" y="-53601"/>
                  <a:pt x="3731342" y="111089"/>
                </a:cubicBezTo>
                <a:cubicBezTo>
                  <a:pt x="3028336" y="275779"/>
                  <a:pt x="2966883" y="760019"/>
                  <a:pt x="2344993" y="1040238"/>
                </a:cubicBezTo>
                <a:cubicBezTo>
                  <a:pt x="1723103" y="1320457"/>
                  <a:pt x="861551" y="1556431"/>
                  <a:pt x="0" y="1792405"/>
                </a:cubicBezTo>
              </a:path>
            </a:pathLst>
          </a:cu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>
            <a:stCxn id="14" idx="1"/>
            <a:endCxn id="5" idx="5"/>
          </p:cNvCxnSpPr>
          <p:nvPr/>
        </p:nvCxnSpPr>
        <p:spPr bwMode="auto">
          <a:xfrm flipH="1" flipV="1">
            <a:off x="3601829" y="3144611"/>
            <a:ext cx="2549926" cy="12545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箭头连接符 37"/>
          <p:cNvCxnSpPr>
            <a:stCxn id="10" idx="6"/>
            <a:endCxn id="36" idx="0"/>
          </p:cNvCxnSpPr>
          <p:nvPr/>
        </p:nvCxnSpPr>
        <p:spPr bwMode="auto">
          <a:xfrm>
            <a:off x="3810020" y="4229079"/>
            <a:ext cx="914376" cy="29536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箭头连接符 39"/>
          <p:cNvCxnSpPr>
            <a:stCxn id="36" idx="0"/>
            <a:endCxn id="14" idx="2"/>
          </p:cNvCxnSpPr>
          <p:nvPr/>
        </p:nvCxnSpPr>
        <p:spPr bwMode="auto">
          <a:xfrm>
            <a:off x="4724396" y="4524441"/>
            <a:ext cx="1371564" cy="94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6280"/>
          </a:xfrm>
        </p:spPr>
        <p:txBody>
          <a:bodyPr/>
          <a:lstStyle/>
          <a:p>
            <a:r>
              <a:rPr lang="zh-CN" altLang="en-US" dirty="0" smtClean="0"/>
              <a:t>注意白实线路径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514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4·sdom(w)&gt;=x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设简单路径：</a:t>
            </a:r>
            <a:r>
              <a:rPr lang="en-US" altLang="zh-CN" dirty="0" err="1" smtClean="0"/>
              <a:t>sdom</a:t>
            </a:r>
            <a:r>
              <a:rPr lang="en-US" altLang="zh-CN" dirty="0" smtClean="0"/>
              <a:t>(w)=v0, v1, …, </a:t>
            </a:r>
            <a:r>
              <a:rPr lang="en-US" altLang="zh-CN" dirty="0" err="1" smtClean="0"/>
              <a:t>vk</a:t>
            </a:r>
            <a:r>
              <a:rPr lang="en-US" altLang="zh-CN" dirty="0" smtClean="0"/>
              <a:t>=w</a:t>
            </a:r>
            <a:r>
              <a:rPr lang="zh-CN" altLang="en-US" dirty="0" smtClean="0"/>
              <a:t>，满足</a:t>
            </a:r>
            <a:r>
              <a:rPr lang="en-US" altLang="zh-CN" dirty="0" smtClean="0"/>
              <a:t>vi&gt;w</a:t>
            </a:r>
            <a:r>
              <a:rPr lang="zh-CN" altLang="en-US" dirty="0" smtClean="0"/>
              <a:t>对</a:t>
            </a:r>
            <a:r>
              <a:rPr lang="en-US" altLang="zh-CN" dirty="0" smtClean="0"/>
              <a:t>1&lt;=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&lt;=k-1</a:t>
            </a:r>
            <a:r>
              <a:rPr lang="zh-CN" altLang="en-US" dirty="0" smtClean="0"/>
              <a:t>成立</a:t>
            </a:r>
            <a:endParaRPr lang="en-US" altLang="zh-CN" dirty="0" smtClean="0"/>
          </a:p>
          <a:p>
            <a:r>
              <a:rPr lang="zh-CN" altLang="en-US" dirty="0" smtClean="0"/>
              <a:t>若</a:t>
            </a:r>
            <a:r>
              <a:rPr lang="en-US" altLang="zh-CN" dirty="0" smtClean="0"/>
              <a:t>k=1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sdom</a:t>
            </a:r>
            <a:r>
              <a:rPr lang="en-US" altLang="zh-CN" dirty="0" smtClean="0"/>
              <a:t>(w),w)</a:t>
            </a:r>
            <a:r>
              <a:rPr lang="zh-CN" altLang="en-US" dirty="0" smtClean="0"/>
              <a:t>∈</a:t>
            </a:r>
            <a:r>
              <a:rPr lang="en-US" altLang="zh-CN" dirty="0" smtClean="0"/>
              <a:t>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sdom</a:t>
            </a:r>
            <a:r>
              <a:rPr lang="en-US" altLang="zh-CN" dirty="0" smtClean="0"/>
              <a:t>(w)</a:t>
            </a:r>
            <a:r>
              <a:rPr lang="zh-CN" altLang="en-US" dirty="0" smtClean="0"/>
              <a:t>满足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的定义式，必有</a:t>
            </a:r>
            <a:r>
              <a:rPr lang="en-US" altLang="zh-CN" dirty="0" smtClean="0"/>
              <a:t>x&lt;=</a:t>
            </a:r>
            <a:r>
              <a:rPr lang="en-US" altLang="zh-CN" dirty="0" err="1" smtClean="0"/>
              <a:t>sdom</a:t>
            </a:r>
            <a:r>
              <a:rPr lang="en-US" altLang="zh-CN" dirty="0" smtClean="0"/>
              <a:t>(w)</a:t>
            </a:r>
          </a:p>
          <a:p>
            <a:r>
              <a:rPr lang="zh-CN" altLang="en-US" dirty="0" smtClean="0"/>
              <a:t>否则，设</a:t>
            </a:r>
            <a:r>
              <a:rPr lang="en-US" altLang="zh-CN" dirty="0" err="1" smtClean="0"/>
              <a:t>vj</a:t>
            </a:r>
            <a:r>
              <a:rPr lang="zh-CN" altLang="en-US" dirty="0" smtClean="0"/>
              <a:t>是路径上</a:t>
            </a:r>
            <a:r>
              <a:rPr lang="en-US" altLang="zh-CN" dirty="0" smtClean="0"/>
              <a:t>v1</a:t>
            </a:r>
            <a:r>
              <a:rPr lang="zh-CN" altLang="en-US" dirty="0" smtClean="0"/>
              <a:t>之后，</a:t>
            </a:r>
            <a:r>
              <a:rPr lang="zh-CN" altLang="en-US" dirty="0" smtClean="0">
                <a:solidFill>
                  <a:srgbClr val="FF0000"/>
                </a:solidFill>
              </a:rPr>
              <a:t>首个</a:t>
            </a:r>
            <a:r>
              <a:rPr lang="zh-CN" altLang="en-US" dirty="0" smtClean="0"/>
              <a:t>满足条件</a:t>
            </a:r>
            <a:r>
              <a:rPr lang="en-US" altLang="zh-CN" dirty="0" err="1" smtClean="0"/>
              <a:t>vj</a:t>
            </a:r>
            <a:r>
              <a:rPr lang="en-US" altLang="zh-CN" dirty="0" smtClean="0"/>
              <a:t>··-&gt;vk-1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en-US" altLang="zh-CN" dirty="0" smtClean="0"/>
              <a:t>j</a:t>
            </a:r>
            <a:r>
              <a:rPr lang="zh-CN" altLang="en-US" dirty="0" smtClean="0"/>
              <a:t>一定存在，因为</a:t>
            </a:r>
            <a:r>
              <a:rPr lang="en-US" altLang="zh-CN" dirty="0" smtClean="0"/>
              <a:t>j</a:t>
            </a:r>
            <a:r>
              <a:rPr lang="zh-CN" altLang="en-US" dirty="0" smtClean="0"/>
              <a:t>可以是</a:t>
            </a:r>
            <a:r>
              <a:rPr lang="en-US" altLang="zh-CN" dirty="0" smtClean="0"/>
              <a:t>k-1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090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定理</a:t>
            </a:r>
            <a:r>
              <a:rPr lang="en-US" altLang="zh-CN" dirty="0"/>
              <a:t>4·sdom(w)&gt;=x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仿照定理</a:t>
            </a:r>
            <a:r>
              <a:rPr lang="en-US" altLang="zh-CN" dirty="0" smtClean="0"/>
              <a:t>2,3</a:t>
            </a:r>
            <a:r>
              <a:rPr lang="zh-CN" altLang="en-US" dirty="0" smtClean="0"/>
              <a:t>的证明，</a:t>
            </a:r>
            <a:r>
              <a:rPr lang="en-US" altLang="zh-CN" dirty="0" smtClean="0"/>
              <a:t>vi&gt;</a:t>
            </a:r>
            <a:r>
              <a:rPr lang="en-US" altLang="zh-CN" dirty="0" err="1" smtClean="0"/>
              <a:t>vj</a:t>
            </a:r>
            <a:r>
              <a:rPr lang="zh-CN" altLang="en-US" dirty="0" smtClean="0"/>
              <a:t>对</a:t>
            </a:r>
            <a:r>
              <a:rPr lang="en-US" altLang="zh-CN" dirty="0" smtClean="0"/>
              <a:t>1&lt;=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&lt;=j-1</a:t>
            </a:r>
            <a:r>
              <a:rPr lang="zh-CN" altLang="en-US" dirty="0" smtClean="0"/>
              <a:t>成立</a:t>
            </a:r>
            <a:endParaRPr lang="en-US" altLang="zh-CN" dirty="0" smtClean="0"/>
          </a:p>
          <a:p>
            <a:r>
              <a:rPr lang="zh-CN" altLang="en-US" dirty="0" smtClean="0"/>
              <a:t>故</a:t>
            </a:r>
            <a:r>
              <a:rPr lang="en-US" altLang="zh-CN" dirty="0" err="1" smtClean="0"/>
              <a:t>sdom</a:t>
            </a:r>
            <a:r>
              <a:rPr lang="en-US" altLang="zh-CN" dirty="0" smtClean="0"/>
              <a:t>(w)</a:t>
            </a:r>
            <a:r>
              <a:rPr lang="zh-CN" altLang="en-US" dirty="0" smtClean="0"/>
              <a:t>满足</a:t>
            </a:r>
            <a:r>
              <a:rPr lang="en-US" altLang="zh-CN" dirty="0" err="1" smtClean="0"/>
              <a:t>sdom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vj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的定义式</a:t>
            </a:r>
            <a:endParaRPr lang="en-US" altLang="zh-CN" dirty="0" smtClean="0"/>
          </a:p>
          <a:p>
            <a:r>
              <a:rPr lang="en-US" altLang="zh-CN" dirty="0" err="1" smtClean="0"/>
              <a:t>sdom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vj</a:t>
            </a:r>
            <a:r>
              <a:rPr lang="en-US" altLang="zh-CN" dirty="0" smtClean="0"/>
              <a:t>)&lt;=</a:t>
            </a:r>
            <a:r>
              <a:rPr lang="en-US" altLang="zh-CN" dirty="0" err="1" smtClean="0"/>
              <a:t>sdom</a:t>
            </a:r>
            <a:r>
              <a:rPr lang="en-US" altLang="zh-CN" dirty="0" smtClean="0"/>
              <a:t>(w)</a:t>
            </a:r>
          </a:p>
          <a:p>
            <a:r>
              <a:rPr lang="en-US" altLang="zh-CN" dirty="0" err="1" smtClean="0"/>
              <a:t>sdom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vj</a:t>
            </a:r>
            <a:r>
              <a:rPr lang="en-US" altLang="zh-CN" dirty="0" smtClean="0"/>
              <a:t>)</a:t>
            </a:r>
            <a:r>
              <a:rPr lang="zh-CN" altLang="en-US" dirty="0" smtClean="0"/>
              <a:t>又满足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的定义</a:t>
            </a:r>
            <a:r>
              <a:rPr lang="zh-CN" altLang="en-US" dirty="0" smtClean="0"/>
              <a:t>式（第二种）</a:t>
            </a:r>
            <a:endParaRPr lang="en-US" altLang="zh-CN" dirty="0" smtClean="0"/>
          </a:p>
          <a:p>
            <a:r>
              <a:rPr lang="zh-CN" altLang="en-US" dirty="0" smtClean="0"/>
              <a:t>故</a:t>
            </a:r>
            <a:r>
              <a:rPr lang="en-US" altLang="zh-CN" dirty="0" smtClean="0"/>
              <a:t>x&lt;=</a:t>
            </a:r>
            <a:r>
              <a:rPr lang="en-US" altLang="zh-CN" dirty="0" err="1" smtClean="0"/>
              <a:t>sdom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vj</a:t>
            </a:r>
            <a:r>
              <a:rPr lang="en-US" altLang="zh-CN" dirty="0" smtClean="0"/>
              <a:t>)&lt;=</a:t>
            </a:r>
            <a:r>
              <a:rPr lang="en-US" altLang="zh-CN" dirty="0" err="1" smtClean="0"/>
              <a:t>sdom</a:t>
            </a:r>
            <a:r>
              <a:rPr lang="en-US" altLang="zh-CN" dirty="0" smtClean="0"/>
              <a:t>(w)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 bwMode="auto">
          <a:xfrm>
            <a:off x="2362258" y="6095930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r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4800594" y="6095930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>
                <a:latin typeface="Arial" pitchFamily="34" charset="0"/>
              </a:rPr>
              <a:t>w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3429030" y="6095930"/>
            <a:ext cx="685782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 err="1" smtClean="0">
                <a:latin typeface="Arial" pitchFamily="34" charset="0"/>
              </a:rPr>
              <a:t>sw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5486376" y="5333950"/>
            <a:ext cx="685782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 err="1" smtClean="0">
                <a:latin typeface="Arial" pitchFamily="34" charset="0"/>
              </a:rPr>
              <a:t>vj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7848514" y="5333950"/>
            <a:ext cx="990574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>
                <a:latin typeface="Arial" pitchFamily="34" charset="0"/>
              </a:rPr>
              <a:t>v</a:t>
            </a:r>
            <a:r>
              <a:rPr lang="en-US" altLang="zh-CN" dirty="0" smtClean="0">
                <a:latin typeface="Arial" pitchFamily="34" charset="0"/>
              </a:rPr>
              <a:t>k-1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6857940" y="4495772"/>
            <a:ext cx="685782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v1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0" name="直接箭头连接符 9"/>
          <p:cNvCxnSpPr>
            <a:stCxn id="4" idx="6"/>
            <a:endCxn id="6" idx="2"/>
          </p:cNvCxnSpPr>
          <p:nvPr/>
        </p:nvCxnSpPr>
        <p:spPr bwMode="auto">
          <a:xfrm>
            <a:off x="2743248" y="6286425"/>
            <a:ext cx="68578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/>
          <p:cNvCxnSpPr>
            <a:stCxn id="6" idx="6"/>
            <a:endCxn id="5" idx="2"/>
          </p:cNvCxnSpPr>
          <p:nvPr/>
        </p:nvCxnSpPr>
        <p:spPr bwMode="auto">
          <a:xfrm>
            <a:off x="4114812" y="6286425"/>
            <a:ext cx="68578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>
            <a:stCxn id="4" idx="7"/>
            <a:endCxn id="7" idx="2"/>
          </p:cNvCxnSpPr>
          <p:nvPr/>
        </p:nvCxnSpPr>
        <p:spPr bwMode="auto">
          <a:xfrm flipV="1">
            <a:off x="2687453" y="5524445"/>
            <a:ext cx="2798923" cy="6272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 bwMode="auto">
          <a:xfrm>
            <a:off x="6172158" y="5524445"/>
            <a:ext cx="167635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曲线连接符 13"/>
          <p:cNvCxnSpPr>
            <a:stCxn id="6" idx="0"/>
            <a:endCxn id="9" idx="2"/>
          </p:cNvCxnSpPr>
          <p:nvPr/>
        </p:nvCxnSpPr>
        <p:spPr bwMode="auto">
          <a:xfrm rot="5400000" flipH="1" flipV="1">
            <a:off x="4610099" y="3848090"/>
            <a:ext cx="1409663" cy="3086019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曲线连接符 14"/>
          <p:cNvCxnSpPr>
            <a:stCxn id="9" idx="5"/>
            <a:endCxn id="7" idx="0"/>
          </p:cNvCxnSpPr>
          <p:nvPr/>
        </p:nvCxnSpPr>
        <p:spPr bwMode="auto">
          <a:xfrm rot="5400000">
            <a:off x="6379789" y="4270446"/>
            <a:ext cx="512983" cy="1614025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曲线连接符 15"/>
          <p:cNvCxnSpPr>
            <a:stCxn id="7" idx="4"/>
            <a:endCxn id="8" idx="1"/>
          </p:cNvCxnSpPr>
          <p:nvPr/>
        </p:nvCxnSpPr>
        <p:spPr bwMode="auto">
          <a:xfrm rot="5400000" flipH="1" flipV="1">
            <a:off x="6748825" y="4470186"/>
            <a:ext cx="325195" cy="2164313"/>
          </a:xfrm>
          <a:prstGeom prst="curvedConnector5">
            <a:avLst>
              <a:gd name="adj1" fmla="val -70296"/>
              <a:gd name="adj2" fmla="val 54570"/>
              <a:gd name="adj3" fmla="val 170296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>
            <a:stCxn id="8" idx="3"/>
            <a:endCxn id="5" idx="6"/>
          </p:cNvCxnSpPr>
          <p:nvPr/>
        </p:nvCxnSpPr>
        <p:spPr bwMode="auto">
          <a:xfrm flipH="1">
            <a:off x="5181584" y="5659145"/>
            <a:ext cx="2811996" cy="6272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7880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综上，</a:t>
            </a:r>
            <a:r>
              <a:rPr lang="en-US" altLang="zh-CN" dirty="0" smtClean="0"/>
              <a:t>x&lt;=</a:t>
            </a:r>
            <a:r>
              <a:rPr lang="en-US" altLang="zh-CN" dirty="0" err="1" smtClean="0"/>
              <a:t>sdom</a:t>
            </a:r>
            <a:r>
              <a:rPr lang="en-US" altLang="zh-CN" dirty="0" smtClean="0"/>
              <a:t>(w)&lt;=x</a:t>
            </a:r>
          </a:p>
          <a:p>
            <a:r>
              <a:rPr lang="zh-CN" altLang="en-US" dirty="0"/>
              <a:t>必</a:t>
            </a:r>
            <a:r>
              <a:rPr lang="zh-CN" altLang="en-US" dirty="0" smtClean="0"/>
              <a:t>有</a:t>
            </a:r>
            <a:r>
              <a:rPr lang="en-US" altLang="zh-CN" dirty="0" err="1" smtClean="0"/>
              <a:t>sdom</a:t>
            </a:r>
            <a:r>
              <a:rPr lang="en-US" altLang="zh-CN" dirty="0" smtClean="0"/>
              <a:t>(w)=x</a:t>
            </a:r>
          </a:p>
          <a:p>
            <a:r>
              <a:rPr lang="zh-CN" altLang="en-US" dirty="0">
                <a:solidFill>
                  <a:srgbClr val="FFFF00"/>
                </a:solidFill>
              </a:rPr>
              <a:t>证毕■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131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证完了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撒花！</a:t>
            </a:r>
            <a:endParaRPr lang="zh-CN" altLang="en-US" dirty="0"/>
          </a:p>
        </p:txBody>
      </p:sp>
      <p:pic>
        <p:nvPicPr>
          <p:cNvPr id="4" name="Picture 2" descr="https://s-media-cache-ak0.pinimg.com/236x/bf/f5/d0/bff5d074d399bdfec6071e91683984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2739230"/>
            <a:ext cx="22479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66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</a:t>
            </a:r>
            <a:r>
              <a:rPr lang="zh-CN" altLang="en-US" dirty="0"/>
              <a:t>做到</a:t>
            </a:r>
            <a:r>
              <a:rPr lang="en-US" altLang="zh-CN" dirty="0"/>
              <a:t>O(N*α(N))</a:t>
            </a:r>
            <a:endParaRPr lang="en-US" altLang="zh-CN" dirty="0" smtClean="0"/>
          </a:p>
          <a:p>
            <a:pPr marL="0" indent="-347980"/>
            <a:r>
              <a:rPr lang="zh-CN" altLang="en-US" dirty="0" smtClean="0"/>
              <a:t>并</a:t>
            </a:r>
            <a:r>
              <a:rPr lang="zh-CN" altLang="en-US" dirty="0"/>
              <a:t>查</a:t>
            </a:r>
            <a:r>
              <a:rPr lang="zh-CN" altLang="en-US" dirty="0" smtClean="0"/>
              <a:t>集维护</a:t>
            </a:r>
            <a:r>
              <a:rPr lang="zh-CN" altLang="en-US" dirty="0"/>
              <a:t>“某点到链顶端的最大值</a:t>
            </a:r>
            <a:r>
              <a:rPr lang="zh-CN" altLang="en-US" dirty="0" smtClean="0"/>
              <a:t>”</a:t>
            </a:r>
            <a:endParaRPr lang="en-US" altLang="zh-CN" dirty="0"/>
          </a:p>
          <a:p>
            <a:pPr lvl="1"/>
            <a:r>
              <a:rPr lang="zh-CN" altLang="en-US" dirty="0"/>
              <a:t>先倒序求所有</a:t>
            </a:r>
            <a:r>
              <a:rPr lang="en-US" altLang="zh-CN" dirty="0" err="1"/>
              <a:t>sdom</a:t>
            </a:r>
            <a:endParaRPr lang="en-US" altLang="zh-CN" dirty="0"/>
          </a:p>
          <a:p>
            <a:pPr lvl="1"/>
            <a:r>
              <a:rPr lang="zh-CN" altLang="en-US" dirty="0"/>
              <a:t>再倒序求推论</a:t>
            </a:r>
            <a:r>
              <a:rPr lang="en-US" altLang="zh-CN" dirty="0"/>
              <a:t>1</a:t>
            </a:r>
            <a:r>
              <a:rPr lang="zh-CN" altLang="en-US" dirty="0"/>
              <a:t>中的</a:t>
            </a:r>
            <a:r>
              <a:rPr lang="en-US" altLang="zh-CN" dirty="0"/>
              <a:t>u</a:t>
            </a:r>
          </a:p>
          <a:p>
            <a:pPr lvl="1"/>
            <a:r>
              <a:rPr lang="zh-CN" altLang="en-US" dirty="0"/>
              <a:t>再顺序求</a:t>
            </a:r>
            <a:r>
              <a:rPr lang="en-US" altLang="zh-CN" dirty="0" err="1"/>
              <a:t>idom</a:t>
            </a:r>
            <a:endParaRPr lang="en-US" altLang="zh-CN" dirty="0"/>
          </a:p>
          <a:p>
            <a:r>
              <a:rPr lang="zh-CN" altLang="en-US" dirty="0"/>
              <a:t>详见标</a:t>
            </a:r>
            <a:r>
              <a:rPr lang="zh-CN" altLang="en-US" dirty="0" smtClean="0"/>
              <a:t>程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54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HDOJ 4694 Important Sisters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暴力？</a:t>
            </a:r>
            <a:r>
              <a:rPr lang="en-US" altLang="zh-CN" dirty="0" smtClean="0"/>
              <a:t>O(N^2*(N+M))</a:t>
            </a:r>
          </a:p>
          <a:p>
            <a:r>
              <a:rPr lang="zh-CN" altLang="en-US" dirty="0"/>
              <a:t>我们需要一</a:t>
            </a:r>
            <a:r>
              <a:rPr lang="zh-CN" altLang="en-US" dirty="0" smtClean="0"/>
              <a:t>个更加优美的算法</a:t>
            </a:r>
            <a:endParaRPr lang="en-US" altLang="zh-CN" dirty="0" smtClean="0"/>
          </a:p>
          <a:p>
            <a:r>
              <a:rPr lang="en-US" altLang="zh-CN" dirty="0" smtClean="0"/>
              <a:t>PPT</a:t>
            </a:r>
            <a:r>
              <a:rPr lang="zh-CN" altLang="en-US" dirty="0" smtClean="0"/>
              <a:t>的主题就是这个算法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8596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两道</a:t>
            </a:r>
            <a:r>
              <a:rPr lang="en-US" altLang="zh-CN" dirty="0" err="1" smtClean="0"/>
              <a:t>CodeChef</a:t>
            </a:r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GRAPHCNT</a:t>
            </a:r>
            <a:endParaRPr lang="en-US" altLang="zh-CN" dirty="0"/>
          </a:p>
          <a:p>
            <a:pPr lvl="1"/>
            <a:r>
              <a:rPr lang="zh-CN" altLang="zh-CN" dirty="0"/>
              <a:t>给一张有向图。求有多少个点对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zh-CN" dirty="0"/>
              <a:t>，使得存在</a:t>
            </a:r>
            <a:r>
              <a:rPr lang="en-US" altLang="zh-CN" dirty="0"/>
              <a:t>1~x</a:t>
            </a:r>
            <a:r>
              <a:rPr lang="zh-CN" altLang="zh-CN" dirty="0"/>
              <a:t>和</a:t>
            </a:r>
            <a:r>
              <a:rPr lang="en-US" altLang="zh-CN" dirty="0"/>
              <a:t>1~y</a:t>
            </a:r>
            <a:r>
              <a:rPr lang="zh-CN" altLang="zh-CN" dirty="0"/>
              <a:t>的两条不相交（除了</a:t>
            </a:r>
            <a:r>
              <a:rPr lang="en-US" altLang="zh-CN" dirty="0"/>
              <a:t>1</a:t>
            </a:r>
            <a:r>
              <a:rPr lang="zh-CN" altLang="zh-CN" dirty="0"/>
              <a:t>）路径。</a:t>
            </a:r>
            <a:r>
              <a:rPr lang="en-US" altLang="zh-CN" dirty="0"/>
              <a:t>N&lt;=10^5,M&lt;=5*10^5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/>
              <a:t>求</a:t>
            </a:r>
            <a:r>
              <a:rPr lang="zh-CN" altLang="en-US" dirty="0" smtClean="0"/>
              <a:t>出支配树中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的每棵子树大小即可</a:t>
            </a:r>
            <a:endParaRPr lang="en-US" altLang="zh-CN" dirty="0" smtClean="0"/>
          </a:p>
          <a:p>
            <a:r>
              <a:rPr lang="en-US" altLang="zh-CN" dirty="0" smtClean="0"/>
              <a:t>DAGCH</a:t>
            </a:r>
          </a:p>
          <a:p>
            <a:pPr lvl="1"/>
            <a:r>
              <a:rPr lang="zh-CN" altLang="en-US" dirty="0" smtClean="0"/>
              <a:t>求每个点的半支配点，</a:t>
            </a:r>
            <a:r>
              <a:rPr lang="en-US" altLang="zh-CN" dirty="0" smtClean="0"/>
              <a:t>N&lt;=10^5,M&lt;=2*10^5</a:t>
            </a:r>
            <a:endParaRPr lang="en-US" altLang="zh-CN" dirty="0"/>
          </a:p>
          <a:p>
            <a:pPr lvl="1"/>
            <a:r>
              <a:rPr lang="zh-CN" altLang="en-US" dirty="0" smtClean="0"/>
              <a:t>裸题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6695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Tarjan</a:t>
            </a:r>
            <a:r>
              <a:rPr lang="zh-CN" altLang="en-US" dirty="0" smtClean="0"/>
              <a:t>原论文：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www.cs.princeton.edu/courses/archive/fall03/cs528/handouts/a%20fast%20algorithm%20for%20finding.pdf</a:t>
            </a:r>
            <a:endParaRPr lang="en-US" altLang="zh-CN" dirty="0" smtClean="0"/>
          </a:p>
          <a:p>
            <a:r>
              <a:rPr lang="zh-CN" altLang="en-US" dirty="0" smtClean="0"/>
              <a:t>翻译（部分）：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blog.csdn.net/wmdcstdio/article/details/49868575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4927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  <p:pic>
        <p:nvPicPr>
          <p:cNvPr id="4" name="Picture 3" descr="F:\文档\en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1206" y="2023505"/>
            <a:ext cx="6501587" cy="377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070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有向图，固定起点</a:t>
            </a:r>
            <a:r>
              <a:rPr lang="en-US" altLang="zh-CN" dirty="0" smtClean="0"/>
              <a:t>r</a:t>
            </a:r>
          </a:p>
          <a:p>
            <a:r>
              <a:rPr lang="zh-CN" altLang="en-US" dirty="0" smtClean="0"/>
              <a:t>若</a:t>
            </a:r>
            <a:r>
              <a:rPr lang="en-US" altLang="zh-CN" dirty="0" err="1" smtClean="0"/>
              <a:t>r~w</a:t>
            </a:r>
            <a:r>
              <a:rPr lang="zh-CN" altLang="en-US" dirty="0" smtClean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每一条</a:t>
            </a:r>
            <a:r>
              <a:rPr lang="zh-CN" altLang="en-US" dirty="0" smtClean="0"/>
              <a:t>路径都必定经过</a:t>
            </a:r>
            <a:r>
              <a:rPr lang="en-US" altLang="zh-CN" dirty="0"/>
              <a:t>v</a:t>
            </a:r>
            <a:r>
              <a:rPr lang="zh-CN" altLang="en-US" dirty="0" smtClean="0"/>
              <a:t>≠</a:t>
            </a:r>
            <a:r>
              <a:rPr lang="en-US" altLang="zh-CN" dirty="0" smtClean="0"/>
              <a:t>w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v</a:t>
            </a:r>
            <a:r>
              <a:rPr lang="zh-CN" altLang="en-US" dirty="0" smtClean="0"/>
              <a:t>支配</a:t>
            </a:r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 bwMode="auto">
          <a:xfrm>
            <a:off x="914496" y="4114781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r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7924712" y="4114781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>
                <a:latin typeface="Arial" pitchFamily="34" charset="0"/>
              </a:rPr>
              <a:t>w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4876792" y="4114781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 smtClean="0">
                <a:latin typeface="Arial" pitchFamily="34" charset="0"/>
              </a:rPr>
              <a:t>v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曲线连接符 6"/>
          <p:cNvCxnSpPr>
            <a:stCxn id="4" idx="0"/>
            <a:endCxn id="6" idx="1"/>
          </p:cNvCxnSpPr>
          <p:nvPr/>
        </p:nvCxnSpPr>
        <p:spPr bwMode="auto">
          <a:xfrm rot="16200000" flipH="1">
            <a:off x="2990891" y="2228880"/>
            <a:ext cx="55795" cy="3827596"/>
          </a:xfrm>
          <a:prstGeom prst="curvedConnector3">
            <a:avLst>
              <a:gd name="adj1" fmla="val -1070544"/>
            </a:avLst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曲线连接符 7"/>
          <p:cNvCxnSpPr>
            <a:stCxn id="6" idx="5"/>
            <a:endCxn id="5" idx="3"/>
          </p:cNvCxnSpPr>
          <p:nvPr/>
        </p:nvCxnSpPr>
        <p:spPr bwMode="auto">
          <a:xfrm rot="16200000" flipH="1">
            <a:off x="6591247" y="3050716"/>
            <a:ext cx="12700" cy="2778520"/>
          </a:xfrm>
          <a:prstGeom prst="curvedConnector3">
            <a:avLst>
              <a:gd name="adj1" fmla="val 2239331"/>
            </a:avLst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曲线连接符 8"/>
          <p:cNvCxnSpPr>
            <a:stCxn id="4" idx="4"/>
            <a:endCxn id="6" idx="3"/>
          </p:cNvCxnSpPr>
          <p:nvPr/>
        </p:nvCxnSpPr>
        <p:spPr bwMode="auto">
          <a:xfrm rot="5400000" flipH="1" flipV="1">
            <a:off x="2990891" y="2554076"/>
            <a:ext cx="55795" cy="3827596"/>
          </a:xfrm>
          <a:prstGeom prst="curvedConnector3">
            <a:avLst>
              <a:gd name="adj1" fmla="val -1255580"/>
            </a:avLst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曲线连接符 9"/>
          <p:cNvCxnSpPr>
            <a:stCxn id="6" idx="7"/>
            <a:endCxn id="5" idx="1"/>
          </p:cNvCxnSpPr>
          <p:nvPr/>
        </p:nvCxnSpPr>
        <p:spPr bwMode="auto">
          <a:xfrm rot="5400000" flipH="1" flipV="1">
            <a:off x="6591247" y="2781316"/>
            <a:ext cx="12700" cy="2778520"/>
          </a:xfrm>
          <a:prstGeom prst="curvedConnector3">
            <a:avLst>
              <a:gd name="adj1" fmla="val 2239331"/>
            </a:avLst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曲线连接符 10"/>
          <p:cNvCxnSpPr>
            <a:stCxn id="4" idx="6"/>
            <a:endCxn id="6" idx="2"/>
          </p:cNvCxnSpPr>
          <p:nvPr/>
        </p:nvCxnSpPr>
        <p:spPr bwMode="auto">
          <a:xfrm>
            <a:off x="1295486" y="4305276"/>
            <a:ext cx="3581306" cy="12700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曲线连接符 11"/>
          <p:cNvCxnSpPr>
            <a:stCxn id="6" idx="6"/>
            <a:endCxn id="5" idx="2"/>
          </p:cNvCxnSpPr>
          <p:nvPr/>
        </p:nvCxnSpPr>
        <p:spPr bwMode="auto">
          <a:xfrm>
            <a:off x="5257782" y="4305276"/>
            <a:ext cx="2666930" cy="12700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7523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最近支配点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若</a:t>
            </a:r>
            <a:r>
              <a:rPr lang="en-US" altLang="zh-CN" dirty="0" smtClean="0"/>
              <a:t>v</a:t>
            </a:r>
            <a:r>
              <a:rPr lang="zh-CN" altLang="en-US" dirty="0" smtClean="0"/>
              <a:t>支配</a:t>
            </a:r>
            <a:r>
              <a:rPr lang="en-US" altLang="zh-CN" dirty="0" smtClean="0"/>
              <a:t>w</a:t>
            </a:r>
            <a:r>
              <a:rPr lang="zh-CN" altLang="en-US" dirty="0" smtClean="0"/>
              <a:t>，且</a:t>
            </a:r>
            <a:r>
              <a:rPr lang="en-US" altLang="zh-CN" dirty="0" smtClean="0"/>
              <a:t>w</a:t>
            </a:r>
            <a:r>
              <a:rPr lang="zh-CN" altLang="en-US" dirty="0" smtClean="0"/>
              <a:t>的其余支配点</a:t>
            </a:r>
            <a:r>
              <a:rPr lang="zh-CN" altLang="en-US" dirty="0" smtClean="0">
                <a:solidFill>
                  <a:srgbClr val="FF0000"/>
                </a:solidFill>
              </a:rPr>
              <a:t>全都</a:t>
            </a:r>
            <a:r>
              <a:rPr lang="zh-CN" altLang="en-US" dirty="0" smtClean="0"/>
              <a:t>支配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，则称</a:t>
            </a:r>
            <a:r>
              <a:rPr lang="en-US" altLang="zh-CN" dirty="0" smtClean="0"/>
              <a:t>v</a:t>
            </a:r>
            <a:r>
              <a:rPr lang="zh-CN" altLang="en-US" dirty="0" smtClean="0"/>
              <a:t>是</a:t>
            </a:r>
            <a:r>
              <a:rPr lang="en-US" altLang="zh-CN" dirty="0" smtClean="0"/>
              <a:t>w</a:t>
            </a:r>
            <a:r>
              <a:rPr lang="zh-CN" altLang="en-US" dirty="0" smtClean="0"/>
              <a:t>的最近支配点，</a:t>
            </a:r>
            <a:r>
              <a:rPr lang="en-US" altLang="zh-CN" dirty="0" smtClean="0"/>
              <a:t>v=</a:t>
            </a:r>
            <a:r>
              <a:rPr lang="en-US" altLang="zh-CN" dirty="0" err="1" smtClean="0"/>
              <a:t>idom</a:t>
            </a:r>
            <a:r>
              <a:rPr lang="en-US" altLang="zh-CN" dirty="0" smtClean="0"/>
              <a:t>(w)</a:t>
            </a:r>
          </a:p>
          <a:p>
            <a:r>
              <a:rPr lang="en-US" altLang="zh-CN" dirty="0" smtClean="0"/>
              <a:t>v=</a:t>
            </a:r>
            <a:r>
              <a:rPr lang="en-US" altLang="zh-CN" dirty="0" err="1" smtClean="0"/>
              <a:t>idom</a:t>
            </a:r>
            <a:r>
              <a:rPr lang="en-US" altLang="zh-CN" dirty="0" smtClean="0"/>
              <a:t>(w), b=</a:t>
            </a:r>
            <a:r>
              <a:rPr lang="en-US" altLang="zh-CN" dirty="0" err="1" smtClean="0"/>
              <a:t>idom</a:t>
            </a:r>
            <a:r>
              <a:rPr lang="en-US" altLang="zh-CN" dirty="0" smtClean="0"/>
              <a:t>(v), a=</a:t>
            </a:r>
            <a:r>
              <a:rPr lang="en-US" altLang="zh-CN" dirty="0" err="1" smtClean="0"/>
              <a:t>idom</a:t>
            </a:r>
            <a:r>
              <a:rPr lang="en-US" altLang="zh-CN" dirty="0" smtClean="0"/>
              <a:t>(b), r=</a:t>
            </a:r>
            <a:r>
              <a:rPr lang="en-US" altLang="zh-CN" dirty="0" err="1" smtClean="0"/>
              <a:t>idom</a:t>
            </a:r>
            <a:r>
              <a:rPr lang="en-US" altLang="zh-CN" dirty="0" smtClean="0"/>
              <a:t>(a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en-US" altLang="zh-CN" dirty="0" smtClean="0"/>
          </a:p>
        </p:txBody>
      </p:sp>
      <p:sp>
        <p:nvSpPr>
          <p:cNvPr id="4" name="椭圆 3"/>
          <p:cNvSpPr/>
          <p:nvPr/>
        </p:nvSpPr>
        <p:spPr bwMode="auto">
          <a:xfrm>
            <a:off x="914496" y="4343376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r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2590852" y="4343376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a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4343406" y="4343376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b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7848514" y="4343376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w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5867366" y="4343376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v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9" name="曲线连接符 8"/>
          <p:cNvCxnSpPr>
            <a:stCxn id="4" idx="7"/>
            <a:endCxn id="5" idx="0"/>
          </p:cNvCxnSpPr>
          <p:nvPr/>
        </p:nvCxnSpPr>
        <p:spPr bwMode="auto">
          <a:xfrm rot="5400000" flipH="1" flipV="1">
            <a:off x="1982622" y="3600446"/>
            <a:ext cx="55795" cy="1541656"/>
          </a:xfrm>
          <a:prstGeom prst="curvedConnector3">
            <a:avLst>
              <a:gd name="adj1" fmla="val 509714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曲线连接符 9"/>
          <p:cNvCxnSpPr>
            <a:stCxn id="4" idx="5"/>
            <a:endCxn id="5" idx="4"/>
          </p:cNvCxnSpPr>
          <p:nvPr/>
        </p:nvCxnSpPr>
        <p:spPr bwMode="auto">
          <a:xfrm rot="16200000" flipH="1">
            <a:off x="1982622" y="3925640"/>
            <a:ext cx="55795" cy="1541656"/>
          </a:xfrm>
          <a:prstGeom prst="curvedConnector3">
            <a:avLst>
              <a:gd name="adj1" fmla="val 509714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曲线连接符 10"/>
          <p:cNvCxnSpPr>
            <a:stCxn id="5" idx="6"/>
            <a:endCxn id="6" idx="2"/>
          </p:cNvCxnSpPr>
          <p:nvPr/>
        </p:nvCxnSpPr>
        <p:spPr bwMode="auto">
          <a:xfrm>
            <a:off x="2971842" y="4533871"/>
            <a:ext cx="1371564" cy="12700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曲线连接符 11"/>
          <p:cNvCxnSpPr>
            <a:stCxn id="5" idx="7"/>
            <a:endCxn id="6" idx="1"/>
          </p:cNvCxnSpPr>
          <p:nvPr/>
        </p:nvCxnSpPr>
        <p:spPr bwMode="auto">
          <a:xfrm rot="5400000" flipH="1" flipV="1">
            <a:off x="3657624" y="3657594"/>
            <a:ext cx="12700" cy="1483154"/>
          </a:xfrm>
          <a:prstGeom prst="curvedConnector3">
            <a:avLst>
              <a:gd name="adj1" fmla="val 2239331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曲线连接符 12"/>
          <p:cNvCxnSpPr>
            <a:stCxn id="6" idx="7"/>
            <a:endCxn id="8" idx="0"/>
          </p:cNvCxnSpPr>
          <p:nvPr/>
        </p:nvCxnSpPr>
        <p:spPr bwMode="auto">
          <a:xfrm rot="5400000" flipH="1" flipV="1">
            <a:off x="5335334" y="3676644"/>
            <a:ext cx="55795" cy="1389260"/>
          </a:xfrm>
          <a:prstGeom prst="curvedConnector3">
            <a:avLst>
              <a:gd name="adj1" fmla="val 509714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曲线连接符 13"/>
          <p:cNvCxnSpPr>
            <a:stCxn id="6" idx="6"/>
            <a:endCxn id="8" idx="2"/>
          </p:cNvCxnSpPr>
          <p:nvPr/>
        </p:nvCxnSpPr>
        <p:spPr bwMode="auto">
          <a:xfrm>
            <a:off x="4724396" y="4533871"/>
            <a:ext cx="1142970" cy="12700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曲线连接符 14"/>
          <p:cNvCxnSpPr>
            <a:stCxn id="6" idx="5"/>
            <a:endCxn id="8" idx="5"/>
          </p:cNvCxnSpPr>
          <p:nvPr/>
        </p:nvCxnSpPr>
        <p:spPr bwMode="auto">
          <a:xfrm rot="16200000" flipH="1">
            <a:off x="5430581" y="3906591"/>
            <a:ext cx="12700" cy="1523960"/>
          </a:xfrm>
          <a:prstGeom prst="curvedConnector3">
            <a:avLst>
              <a:gd name="adj1" fmla="val 2239331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曲线连接符 15"/>
          <p:cNvCxnSpPr>
            <a:stCxn id="6" idx="5"/>
            <a:endCxn id="8" idx="1"/>
          </p:cNvCxnSpPr>
          <p:nvPr/>
        </p:nvCxnSpPr>
        <p:spPr bwMode="auto">
          <a:xfrm rot="5400000" flipH="1" flipV="1">
            <a:off x="5161181" y="3906591"/>
            <a:ext cx="269400" cy="1254560"/>
          </a:xfrm>
          <a:prstGeom prst="curvedConnector5">
            <a:avLst>
              <a:gd name="adj1" fmla="val -84855"/>
              <a:gd name="adj2" fmla="val 50000"/>
              <a:gd name="adj3" fmla="val 184855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曲线连接符 16"/>
          <p:cNvCxnSpPr>
            <a:stCxn id="8" idx="6"/>
            <a:endCxn id="7" idx="2"/>
          </p:cNvCxnSpPr>
          <p:nvPr/>
        </p:nvCxnSpPr>
        <p:spPr bwMode="auto">
          <a:xfrm>
            <a:off x="6248356" y="4533871"/>
            <a:ext cx="1600158" cy="12700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曲线连接符 17"/>
          <p:cNvCxnSpPr>
            <a:stCxn id="8" idx="5"/>
            <a:endCxn id="7" idx="4"/>
          </p:cNvCxnSpPr>
          <p:nvPr/>
        </p:nvCxnSpPr>
        <p:spPr bwMode="auto">
          <a:xfrm rot="16200000" flipH="1">
            <a:off x="7087888" y="3773244"/>
            <a:ext cx="55795" cy="1846448"/>
          </a:xfrm>
          <a:prstGeom prst="curvedConnector3">
            <a:avLst>
              <a:gd name="adj1" fmla="val 509714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411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（支配树定理）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除</a:t>
            </a:r>
            <a:r>
              <a:rPr lang="en-US" altLang="zh-CN" dirty="0" smtClean="0"/>
              <a:t>r</a:t>
            </a:r>
            <a:r>
              <a:rPr lang="zh-CN" altLang="en-US" dirty="0" smtClean="0"/>
              <a:t>外都有唯一</a:t>
            </a:r>
            <a:r>
              <a:rPr lang="en-US" altLang="zh-CN" dirty="0" err="1" smtClean="0"/>
              <a:t>idom</a:t>
            </a:r>
            <a:r>
              <a:rPr lang="zh-CN" altLang="en-US" dirty="0" smtClean="0"/>
              <a:t>，且不成环，故所有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idom</a:t>
            </a:r>
            <a:r>
              <a:rPr lang="en-US" altLang="zh-CN" dirty="0" smtClean="0"/>
              <a:t>(w),w)</a:t>
            </a:r>
            <a:r>
              <a:rPr lang="zh-CN" altLang="en-US" dirty="0" smtClean="0"/>
              <a:t>形成一棵树，</a:t>
            </a:r>
            <a:r>
              <a:rPr lang="en-US" altLang="zh-CN" dirty="0" smtClean="0"/>
              <a:t>v</a:t>
            </a:r>
            <a:r>
              <a:rPr lang="zh-CN" altLang="en-US" dirty="0" smtClean="0"/>
              <a:t>支配</a:t>
            </a:r>
            <a:r>
              <a:rPr lang="en-US" altLang="zh-CN" dirty="0" smtClean="0"/>
              <a:t>w</a:t>
            </a:r>
            <a:r>
              <a:rPr lang="zh-CN" altLang="en-US" dirty="0" smtClean="0">
                <a:solidFill>
                  <a:srgbClr val="FF0000"/>
                </a:solidFill>
              </a:rPr>
              <a:t>当且仅当</a:t>
            </a:r>
            <a:r>
              <a:rPr lang="en-US" altLang="zh-CN" dirty="0" smtClean="0"/>
              <a:t>v</a:t>
            </a:r>
            <a:r>
              <a:rPr lang="zh-CN" altLang="en-US" dirty="0" smtClean="0"/>
              <a:t>是树中</a:t>
            </a:r>
            <a:r>
              <a:rPr lang="en-US" altLang="zh-CN" dirty="0" smtClean="0"/>
              <a:t>w</a:t>
            </a:r>
            <a:r>
              <a:rPr lang="zh-CN" altLang="en-US" dirty="0" smtClean="0"/>
              <a:t>的祖先，这</a:t>
            </a:r>
            <a:r>
              <a:rPr lang="zh-CN" altLang="en-US" dirty="0"/>
              <a:t>棵</a:t>
            </a:r>
            <a:r>
              <a:rPr lang="zh-CN" altLang="en-US" dirty="0" smtClean="0"/>
              <a:t>树叫支配树</a:t>
            </a:r>
            <a:endParaRPr lang="en-US" altLang="zh-CN" dirty="0" smtClean="0"/>
          </a:p>
        </p:txBody>
      </p:sp>
      <p:grpSp>
        <p:nvGrpSpPr>
          <p:cNvPr id="19" name="组合 18"/>
          <p:cNvGrpSpPr/>
          <p:nvPr/>
        </p:nvGrpSpPr>
        <p:grpSpPr>
          <a:xfrm>
            <a:off x="2905729" y="3317277"/>
            <a:ext cx="3318267" cy="3159408"/>
            <a:chOff x="2591116" y="2401865"/>
            <a:chExt cx="4239927" cy="3996453"/>
          </a:xfrm>
        </p:grpSpPr>
        <p:sp>
          <p:nvSpPr>
            <p:cNvPr id="4" name="椭圆 3"/>
            <p:cNvSpPr/>
            <p:nvPr/>
          </p:nvSpPr>
          <p:spPr bwMode="auto">
            <a:xfrm>
              <a:off x="2591116" y="4112378"/>
              <a:ext cx="380990" cy="3809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r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" name="椭圆 4"/>
            <p:cNvSpPr/>
            <p:nvPr/>
          </p:nvSpPr>
          <p:spPr bwMode="auto">
            <a:xfrm>
              <a:off x="4191274" y="3400449"/>
              <a:ext cx="380990" cy="3809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4182073" y="4589528"/>
              <a:ext cx="380990" cy="3809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6099878" y="4168173"/>
              <a:ext cx="380990" cy="3809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6248620" y="2401865"/>
              <a:ext cx="380990" cy="3809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9" name="直接箭头连接符 8"/>
            <p:cNvCxnSpPr>
              <a:stCxn id="5" idx="2"/>
              <a:endCxn id="4" idx="7"/>
            </p:cNvCxnSpPr>
            <p:nvPr/>
          </p:nvCxnSpPr>
          <p:spPr bwMode="auto">
            <a:xfrm flipH="1">
              <a:off x="2916311" y="3590944"/>
              <a:ext cx="1274963" cy="57722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箭头连接符 9"/>
            <p:cNvCxnSpPr>
              <a:stCxn id="6" idx="2"/>
              <a:endCxn id="4" idx="6"/>
            </p:cNvCxnSpPr>
            <p:nvPr/>
          </p:nvCxnSpPr>
          <p:spPr bwMode="auto">
            <a:xfrm flipH="1" flipV="1">
              <a:off x="2972106" y="4302873"/>
              <a:ext cx="1209967" cy="47715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椭圆 10"/>
            <p:cNvSpPr/>
            <p:nvPr/>
          </p:nvSpPr>
          <p:spPr bwMode="auto">
            <a:xfrm>
              <a:off x="6248620" y="3587840"/>
              <a:ext cx="380990" cy="3809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2" name="直接箭头连接符 11"/>
            <p:cNvCxnSpPr>
              <a:stCxn id="8" idx="2"/>
              <a:endCxn id="5" idx="7"/>
            </p:cNvCxnSpPr>
            <p:nvPr/>
          </p:nvCxnSpPr>
          <p:spPr bwMode="auto">
            <a:xfrm flipH="1">
              <a:off x="4516469" y="2592360"/>
              <a:ext cx="1732151" cy="86388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箭头连接符 12"/>
            <p:cNvCxnSpPr>
              <a:stCxn id="11" idx="2"/>
              <a:endCxn id="5" idx="5"/>
            </p:cNvCxnSpPr>
            <p:nvPr/>
          </p:nvCxnSpPr>
          <p:spPr bwMode="auto">
            <a:xfrm flipH="1" flipV="1">
              <a:off x="4516469" y="3725644"/>
              <a:ext cx="1732151" cy="5269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箭头连接符 13"/>
            <p:cNvCxnSpPr>
              <a:stCxn id="7" idx="2"/>
              <a:endCxn id="6" idx="6"/>
            </p:cNvCxnSpPr>
            <p:nvPr/>
          </p:nvCxnSpPr>
          <p:spPr bwMode="auto">
            <a:xfrm flipH="1">
              <a:off x="4563063" y="4358668"/>
              <a:ext cx="1536815" cy="42135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椭圆 14"/>
            <p:cNvSpPr/>
            <p:nvPr/>
          </p:nvSpPr>
          <p:spPr bwMode="auto">
            <a:xfrm>
              <a:off x="6450053" y="5092750"/>
              <a:ext cx="380990" cy="3809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5718888" y="6017328"/>
              <a:ext cx="380990" cy="3809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7" name="直接箭头连接符 16"/>
            <p:cNvCxnSpPr>
              <a:stCxn id="15" idx="2"/>
              <a:endCxn id="6" idx="6"/>
            </p:cNvCxnSpPr>
            <p:nvPr/>
          </p:nvCxnSpPr>
          <p:spPr bwMode="auto">
            <a:xfrm flipH="1" flipV="1">
              <a:off x="4563063" y="4780023"/>
              <a:ext cx="1886990" cy="50322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箭头连接符 17"/>
            <p:cNvCxnSpPr>
              <a:stCxn id="16" idx="2"/>
              <a:endCxn id="6" idx="5"/>
            </p:cNvCxnSpPr>
            <p:nvPr/>
          </p:nvCxnSpPr>
          <p:spPr bwMode="auto">
            <a:xfrm flipH="1" flipV="1">
              <a:off x="4507268" y="4914723"/>
              <a:ext cx="1211620" cy="12931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58616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求解支配树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Important Sisters</a:t>
            </a:r>
            <a:r>
              <a:rPr lang="zh-CN" altLang="en-US" dirty="0" smtClean="0"/>
              <a:t>这道题就是求解每个点在支配树上所有祖先的编号之和</a:t>
            </a:r>
            <a:endParaRPr lang="en-US" altLang="zh-CN" dirty="0" smtClean="0"/>
          </a:p>
          <a:p>
            <a:r>
              <a:rPr lang="zh-CN" altLang="en-US" dirty="0"/>
              <a:t>只</a:t>
            </a:r>
            <a:r>
              <a:rPr lang="zh-CN" altLang="en-US" dirty="0" smtClean="0"/>
              <a:t>要求出支配树，题目就迎刃而解了</a:t>
            </a:r>
            <a:endParaRPr lang="en-US" altLang="zh-CN" dirty="0"/>
          </a:p>
          <a:p>
            <a:r>
              <a:rPr lang="en-US" altLang="zh-CN" dirty="0" err="1"/>
              <a:t>Lengauer_Tarjan</a:t>
            </a:r>
            <a:r>
              <a:rPr lang="zh-CN" altLang="en-US" dirty="0"/>
              <a:t>算法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O(N*α(N))</a:t>
            </a:r>
            <a:r>
              <a:rPr lang="zh-CN" altLang="en-US" dirty="0" smtClean="0"/>
              <a:t>求出所有点的最近支配点，以及半支配点（见后面）</a:t>
            </a:r>
            <a:endParaRPr lang="en-US" altLang="zh-CN" dirty="0"/>
          </a:p>
          <a:p>
            <a:r>
              <a:rPr lang="zh-CN" altLang="en-US" dirty="0"/>
              <a:t>读作：兰高娃</a:t>
            </a:r>
            <a:r>
              <a:rPr lang="en-US" altLang="zh-CN" dirty="0"/>
              <a:t>-</a:t>
            </a:r>
            <a:r>
              <a:rPr lang="zh-CN" altLang="en-US" dirty="0"/>
              <a:t>塔儿尖算法</a:t>
            </a:r>
          </a:p>
        </p:txBody>
      </p:sp>
    </p:spTree>
    <p:extLst>
      <p:ext uri="{BB962C8B-B14F-4D97-AF65-F5344CB8AC3E}">
        <p14:creationId xmlns:p14="http://schemas.microsoft.com/office/powerpoint/2010/main" val="391536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引理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（路径引理）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r</a:t>
            </a:r>
            <a:r>
              <a:rPr lang="zh-CN" altLang="en-US" dirty="0" smtClean="0"/>
              <a:t>开始</a:t>
            </a:r>
            <a:r>
              <a:rPr lang="en-US" altLang="zh-CN" dirty="0" smtClean="0"/>
              <a:t>DFS</a:t>
            </a:r>
            <a:r>
              <a:rPr lang="zh-CN" altLang="en-US" dirty="0" smtClean="0"/>
              <a:t>整张图，按</a:t>
            </a:r>
            <a:r>
              <a:rPr lang="en-US" altLang="zh-CN" dirty="0" smtClean="0"/>
              <a:t>DFS</a:t>
            </a:r>
            <a:r>
              <a:rPr lang="zh-CN" altLang="en-US" dirty="0" smtClean="0"/>
              <a:t>序给结点重编号</a:t>
            </a:r>
            <a:endParaRPr lang="en-US" altLang="zh-CN" dirty="0" smtClean="0"/>
          </a:p>
          <a:p>
            <a:r>
              <a:rPr lang="zh-CN" altLang="en-US" dirty="0" smtClean="0"/>
              <a:t>（以后</a:t>
            </a:r>
            <a:r>
              <a:rPr lang="en-US" altLang="zh-CN" dirty="0" smtClean="0"/>
              <a:t>r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了）</a:t>
            </a:r>
            <a:endParaRPr lang="en-US" altLang="zh-CN" dirty="0" smtClean="0"/>
          </a:p>
          <a:p>
            <a:r>
              <a:rPr lang="zh-CN" altLang="en-US" dirty="0"/>
              <a:t>若</a:t>
            </a:r>
            <a:r>
              <a:rPr lang="en-US" altLang="zh-CN" dirty="0"/>
              <a:t>v&lt;=w</a:t>
            </a:r>
            <a:r>
              <a:rPr lang="zh-CN" altLang="en-US" dirty="0"/>
              <a:t>，</a:t>
            </a:r>
            <a:r>
              <a:rPr lang="zh-CN" altLang="en-US" dirty="0" smtClean="0"/>
              <a:t>则</a:t>
            </a:r>
            <a:r>
              <a:rPr lang="en-US" altLang="zh-CN" dirty="0" err="1" smtClean="0"/>
              <a:t>v~w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任意</a:t>
            </a:r>
            <a:r>
              <a:rPr lang="zh-CN" altLang="en-US" dirty="0" smtClean="0"/>
              <a:t>路径都包含</a:t>
            </a:r>
            <a:r>
              <a:rPr lang="zh-CN" altLang="en-US" dirty="0"/>
              <a:t>它们在</a:t>
            </a:r>
            <a:r>
              <a:rPr lang="en-US" altLang="zh-CN" dirty="0"/>
              <a:t>T</a:t>
            </a:r>
            <a:r>
              <a:rPr lang="zh-CN" altLang="en-US" dirty="0"/>
              <a:t>中的一个公共</a:t>
            </a:r>
            <a:r>
              <a:rPr lang="zh-CN" altLang="en-US" dirty="0" smtClean="0"/>
              <a:t>祖先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FF00"/>
                </a:solidFill>
              </a:rPr>
              <a:t>证明</a:t>
            </a:r>
            <a:r>
              <a:rPr lang="zh-CN" altLang="en-US" dirty="0" smtClean="0"/>
              <a:t>：横</a:t>
            </a:r>
            <a:r>
              <a:rPr lang="zh-CN" altLang="en-US" dirty="0"/>
              <a:t>叉边</a:t>
            </a:r>
            <a:r>
              <a:rPr lang="zh-CN" altLang="en-US" dirty="0" smtClean="0"/>
              <a:t>只从</a:t>
            </a:r>
            <a:r>
              <a:rPr lang="zh-CN" altLang="en-US" dirty="0"/>
              <a:t>大到小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 bwMode="auto">
          <a:xfrm>
            <a:off x="3048040" y="5236863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r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5029188" y="4322487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>
                <a:latin typeface="Arial" pitchFamily="34" charset="0"/>
              </a:rPr>
              <a:t>2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4838693" y="5829237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5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6743643" y="5790895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6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6934138" y="3809990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>
                <a:latin typeface="Arial" pitchFamily="34" charset="0"/>
              </a:rPr>
              <a:t>3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7162732" y="4571970"/>
            <a:ext cx="380990" cy="380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>
                <a:latin typeface="Arial" pitchFamily="34" charset="0"/>
              </a:rPr>
              <a:t>4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1" name="直接箭头连接符 10"/>
          <p:cNvCxnSpPr>
            <a:stCxn id="4" idx="7"/>
            <a:endCxn id="5" idx="2"/>
          </p:cNvCxnSpPr>
          <p:nvPr/>
        </p:nvCxnSpPr>
        <p:spPr bwMode="auto">
          <a:xfrm flipV="1">
            <a:off x="3373235" y="4512982"/>
            <a:ext cx="1655953" cy="7796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>
            <a:stCxn id="5" idx="7"/>
            <a:endCxn id="8" idx="2"/>
          </p:cNvCxnSpPr>
          <p:nvPr/>
        </p:nvCxnSpPr>
        <p:spPr bwMode="auto">
          <a:xfrm flipV="1">
            <a:off x="5354383" y="4000485"/>
            <a:ext cx="1579755" cy="3777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>
            <a:stCxn id="5" idx="6"/>
            <a:endCxn id="9" idx="2"/>
          </p:cNvCxnSpPr>
          <p:nvPr/>
        </p:nvCxnSpPr>
        <p:spPr bwMode="auto">
          <a:xfrm>
            <a:off x="5410178" y="4512982"/>
            <a:ext cx="1752554" cy="2494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stCxn id="4" idx="5"/>
            <a:endCxn id="6" idx="2"/>
          </p:cNvCxnSpPr>
          <p:nvPr/>
        </p:nvCxnSpPr>
        <p:spPr bwMode="auto">
          <a:xfrm>
            <a:off x="3373235" y="5562058"/>
            <a:ext cx="1465458" cy="45767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>
            <a:stCxn id="6" idx="6"/>
            <a:endCxn id="7" idx="2"/>
          </p:cNvCxnSpPr>
          <p:nvPr/>
        </p:nvCxnSpPr>
        <p:spPr bwMode="auto">
          <a:xfrm flipV="1">
            <a:off x="5219683" y="5981390"/>
            <a:ext cx="1523960" cy="383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箭头连接符 29"/>
          <p:cNvCxnSpPr>
            <a:stCxn id="9" idx="3"/>
            <a:endCxn id="4" idx="6"/>
          </p:cNvCxnSpPr>
          <p:nvPr/>
        </p:nvCxnSpPr>
        <p:spPr bwMode="auto">
          <a:xfrm flipH="1">
            <a:off x="3429030" y="4897165"/>
            <a:ext cx="3789497" cy="53019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ot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箭头连接符 31"/>
          <p:cNvCxnSpPr>
            <a:stCxn id="9" idx="4"/>
            <a:endCxn id="7" idx="0"/>
          </p:cNvCxnSpPr>
          <p:nvPr/>
        </p:nvCxnSpPr>
        <p:spPr bwMode="auto">
          <a:xfrm flipH="1">
            <a:off x="6934138" y="4952960"/>
            <a:ext cx="419089" cy="8379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ot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乘号 32"/>
          <p:cNvSpPr/>
          <p:nvPr/>
        </p:nvSpPr>
        <p:spPr bwMode="auto">
          <a:xfrm>
            <a:off x="6953187" y="5255893"/>
            <a:ext cx="342891" cy="266693"/>
          </a:xfrm>
          <a:prstGeom prst="mathMultiply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6" idx="0"/>
            <a:endCxn id="5" idx="4"/>
          </p:cNvCxnSpPr>
          <p:nvPr/>
        </p:nvCxnSpPr>
        <p:spPr bwMode="auto">
          <a:xfrm flipV="1">
            <a:off x="5029188" y="4703477"/>
            <a:ext cx="190495" cy="11257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ot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043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3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>
    <a:lnDef>
      <a:spPr bwMode="auto"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3045</TotalTime>
  <Pages>0</Pages>
  <Words>1710</Words>
  <Characters>0</Characters>
  <Application>Microsoft Office PowerPoint</Application>
  <DocSecurity>0</DocSecurity>
  <PresentationFormat>全屏显示(4:3)</PresentationFormat>
  <Lines>0</Lines>
  <Paragraphs>282</Paragraphs>
  <Slides>42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沉稳</vt:lpstr>
      <vt:lpstr>支配树</vt:lpstr>
      <vt:lpstr>膜拜&amp;吐槽</vt:lpstr>
      <vt:lpstr>HDOJ 4694 Important Sisters</vt:lpstr>
      <vt:lpstr>HDOJ 4694 Important Sisters</vt:lpstr>
      <vt:lpstr>支配</vt:lpstr>
      <vt:lpstr>最近支配点</vt:lpstr>
      <vt:lpstr>定理1（支配树定理）</vt:lpstr>
      <vt:lpstr>求解支配树</vt:lpstr>
      <vt:lpstr>引理1（路径引理）</vt:lpstr>
      <vt:lpstr>半支配点</vt:lpstr>
      <vt:lpstr>图论预警</vt:lpstr>
      <vt:lpstr>引理2</vt:lpstr>
      <vt:lpstr>引理3</vt:lpstr>
      <vt:lpstr>引理4</vt:lpstr>
      <vt:lpstr>引理5</vt:lpstr>
      <vt:lpstr>图论高能预警</vt:lpstr>
      <vt:lpstr>定理2</vt:lpstr>
      <vt:lpstr>定理2</vt:lpstr>
      <vt:lpstr>定理2</vt:lpstr>
      <vt:lpstr>定理2</vt:lpstr>
      <vt:lpstr>定理2</vt:lpstr>
      <vt:lpstr>定理3</vt:lpstr>
      <vt:lpstr>定理3</vt:lpstr>
      <vt:lpstr>定理3</vt:lpstr>
      <vt:lpstr>定理3</vt:lpstr>
      <vt:lpstr>定理3</vt:lpstr>
      <vt:lpstr>推论1</vt:lpstr>
      <vt:lpstr>然而</vt:lpstr>
      <vt:lpstr>定理4</vt:lpstr>
      <vt:lpstr>定理4·第一种</vt:lpstr>
      <vt:lpstr>定理4·第二种</vt:lpstr>
      <vt:lpstr>定理4</vt:lpstr>
      <vt:lpstr>定理4·sdom(w)&lt;=x</vt:lpstr>
      <vt:lpstr>定理4·sdom(w)&lt;=x</vt:lpstr>
      <vt:lpstr>定理4·sdom(w)&gt;=x</vt:lpstr>
      <vt:lpstr>定理4·sdom(w)&gt;=x</vt:lpstr>
      <vt:lpstr>定理4</vt:lpstr>
      <vt:lpstr>证完了</vt:lpstr>
      <vt:lpstr>实现</vt:lpstr>
      <vt:lpstr>两道CodeChef例题</vt:lpstr>
      <vt:lpstr>参考资料</vt:lpstr>
      <vt:lpstr>谢谢大家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Wang</dc:creator>
  <cp:lastModifiedBy>admin</cp:lastModifiedBy>
  <cp:revision>318</cp:revision>
  <dcterms:created xsi:type="dcterms:W3CDTF">2014-10-30T09:05:39Z</dcterms:created>
  <dcterms:modified xsi:type="dcterms:W3CDTF">2016-01-14T03:48:10Z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2052-9.1.0.4855</vt:lpwstr>
  </property>
</Properties>
</file>