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78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1EAA6-0760-4274-8368-1A36F68FA307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4E852-3CFF-4035-8C14-D4C377B22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E852-3CFF-4035-8C14-D4C377B22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66E6-5F65-4BC0-933B-33CD0A1BA1D1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4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FCED-8EAA-4804-AF72-541F8696581E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DEA-9F7B-4033-96B5-215D2C02684F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13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6D2-C20C-4B6D-878D-6FA2FDB40280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C78-BB38-4C87-AD8B-AA079A6814B4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04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DBB-8398-4A70-A195-1AB1FBAAED12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1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4510-7679-450C-AC83-0FC245FEBF6F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5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6AE2-AACE-4C51-92F5-B4E5C97124A4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50-5E35-4BF5-8E57-74216603A876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12A-9779-478F-9944-0E889459356D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6344-C608-44F7-A854-3122A646ADC0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0677-9AD3-4538-A106-4C9A26C28C94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2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8EA-B89C-4736-A73B-2FCB58437B5C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6291-18A9-406D-B097-1468B00F4086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EBD3-454B-42C6-8984-06A7C571A397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A38C-5CED-469D-8DB0-7762E64E82CF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96E7-7F21-4556-8C4F-1DBB7EC774E2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750D80-7147-4A43-A893-E3E9FFC8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F7714-5FBE-44C5-9ED1-C37D3416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最小内向森林问题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DC99C-A431-47A7-8EB7-23D471960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05973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浙江省杭州学军中学 张哲宇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C5C41-6048-4921-831D-0A437A74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5E4D-D750-4E2C-B8E8-571C959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在凸优化算法中，新建</a:t>
            </a:r>
            <a:r>
              <a:rPr lang="zh-CN" altLang="en-US" sz="3200"/>
              <a:t>结点是很有优化空间的操作。</a:t>
            </a:r>
            <a:r>
              <a:rPr lang="zh-CN" altLang="en-US" sz="3200" dirty="0"/>
              <a:t>希望能分析出新建结点的意义，以发掘更多的性质。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E8091-D1A0-4660-8DB8-F83A0272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6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5E4D-D750-4E2C-B8E8-571C959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回忆一下“朱刘算法</a:t>
            </a:r>
            <a:r>
              <a:rPr lang="en-US" altLang="zh-CN" sz="3200" dirty="0"/>
              <a:t>”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如果将每次选完点后的操作称为一轮，那么每轮过后，所选的边形成内向树森林。</a:t>
            </a:r>
          </a:p>
          <a:p>
            <a:r>
              <a:rPr lang="zh-CN" altLang="en-US" sz="3200" dirty="0"/>
              <a:t>对于森林中的每一棵内向树，反复选择该内向树的根，即可</a:t>
            </a:r>
            <a:r>
              <a:rPr lang="zh-CN" altLang="en-US" sz="3200"/>
              <a:t>求出该</a:t>
            </a:r>
            <a:r>
              <a:rPr lang="zh-CN" altLang="en-US" sz="3200" dirty="0"/>
              <a:t>内向树扩张代价。</a:t>
            </a:r>
          </a:p>
          <a:p>
            <a:endParaRPr lang="zh-CN" altLang="en-US" sz="3200" dirty="0"/>
          </a:p>
          <a:p>
            <a:pPr marL="0" indent="0">
              <a:buNone/>
            </a:pP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54E9DD-BAB7-4D5A-9C7F-A89CDB98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2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新建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的实际意义就是： </a:t>
                </a:r>
                <a:endParaRPr lang="en-US" altLang="zh-CN" sz="3200" dirty="0"/>
              </a:p>
              <a:p>
                <a:r>
                  <a:rPr lang="zh-CN" altLang="en-US" sz="3200" dirty="0"/>
                  <a:t>当某棵最优内向树对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之外扩张代价大于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的时候，这个内向树对答案的影响到此为止。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033F2-2382-4E39-B03E-B20CBF1E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0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9248" y="4985099"/>
                <a:ext cx="8596668" cy="143395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/>
                  <a:t>我们希望通过改变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结点选择的顺序使得所有内向树都是最优内向树。</a:t>
                </a:r>
                <a:endParaRPr lang="en-US" altLang="zh-CN" sz="3200" dirty="0"/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248" y="4985099"/>
                <a:ext cx="8596668" cy="1433953"/>
              </a:xfrm>
              <a:blipFill>
                <a:blip r:embed="rId2"/>
                <a:stretch>
                  <a:fillRect l="-1064" t="-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剪去对角 3">
                <a:extLst>
                  <a:ext uri="{FF2B5EF4-FFF2-40B4-BE49-F238E27FC236}">
                    <a16:creationId xmlns:a16="http://schemas.microsoft.com/office/drawing/2014/main" id="{90E62457-EB09-4D9F-B415-09E026091FC2}"/>
                  </a:ext>
                </a:extLst>
              </p:cNvPr>
              <p:cNvSpPr/>
              <p:nvPr/>
            </p:nvSpPr>
            <p:spPr>
              <a:xfrm>
                <a:off x="817906" y="1708309"/>
                <a:ext cx="7697083" cy="1320800"/>
              </a:xfrm>
              <a:prstGeom prst="snip2DiagRect">
                <a:avLst>
                  <a:gd name="adj1" fmla="val 0"/>
                  <a:gd name="adj2" fmla="val 21098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把每个结点的最小出边变成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时，根节点的出边减少值最大。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: 剪去对角 3">
                <a:extLst>
                  <a:ext uri="{FF2B5EF4-FFF2-40B4-BE49-F238E27FC236}">
                    <a16:creationId xmlns:a16="http://schemas.microsoft.com/office/drawing/2014/main" id="{90E62457-EB09-4D9F-B415-09E02609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06" y="1708309"/>
                <a:ext cx="7697083" cy="1320800"/>
              </a:xfrm>
              <a:prstGeom prst="snip2DiagRect">
                <a:avLst>
                  <a:gd name="adj1" fmla="val 0"/>
                  <a:gd name="adj2" fmla="val 21098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675A40B3-E338-4DB2-B104-4D718248CEDA}"/>
              </a:ext>
            </a:extLst>
          </p:cNvPr>
          <p:cNvSpPr/>
          <p:nvPr/>
        </p:nvSpPr>
        <p:spPr>
          <a:xfrm>
            <a:off x="4586551" y="3331357"/>
            <a:ext cx="5228315" cy="1271404"/>
          </a:xfrm>
          <a:prstGeom prst="snip2DiagRect">
            <a:avLst>
              <a:gd name="adj1" fmla="val 0"/>
              <a:gd name="adj2" fmla="val 2109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该内向树是最优内向树。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F19006C-45C3-427F-9838-B64A58DDFF3A}"/>
              </a:ext>
            </a:extLst>
          </p:cNvPr>
          <p:cNvCxnSpPr>
            <a:cxnSpLocks/>
          </p:cNvCxnSpPr>
          <p:nvPr/>
        </p:nvCxnSpPr>
        <p:spPr>
          <a:xfrm>
            <a:off x="1608241" y="3192997"/>
            <a:ext cx="2549422" cy="938531"/>
          </a:xfrm>
          <a:prstGeom prst="bentConnector3">
            <a:avLst>
              <a:gd name="adj1" fmla="val 1243"/>
            </a:avLst>
          </a:prstGeom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7BE70CC-4E1F-425F-9CEA-2101A23D243C}"/>
              </a:ext>
            </a:extLst>
          </p:cNvPr>
          <p:cNvSpPr txBox="1"/>
          <p:nvPr/>
        </p:nvSpPr>
        <p:spPr>
          <a:xfrm>
            <a:off x="2128838" y="34046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2255D-BE00-47D1-8335-24813BBE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1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98133"/>
                <a:ext cx="8596668" cy="4347527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3000" dirty="0"/>
                  <a:t>二分斜率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000" dirty="0"/>
              </a:p>
              <a:p>
                <a:r>
                  <a:rPr lang="zh-CN" altLang="en-US" sz="3000" dirty="0"/>
                  <a:t>在之后的过程中，始终将所有点的最小出边都控制为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3000" dirty="0"/>
                  <a:t>。 并重复以下两个操作：</a:t>
                </a:r>
                <a:endParaRPr lang="en-US" altLang="zh-CN" sz="3000" dirty="0"/>
              </a:p>
              <a:p>
                <a:r>
                  <a:rPr lang="en-US" altLang="zh-CN" sz="3000" dirty="0"/>
                  <a:t>1</a:t>
                </a:r>
                <a:r>
                  <a:rPr lang="zh-CN" altLang="en-US" sz="3000" dirty="0"/>
                  <a:t>）、</a:t>
                </a:r>
                <a:r>
                  <a:rPr lang="zh-CN" altLang="en-US" sz="3000" dirty="0">
                    <a:solidFill>
                      <a:srgbClr val="C00000"/>
                    </a:solidFill>
                  </a:rPr>
                  <a:t>选择出边减少值最少的点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3000" dirty="0"/>
                  <a:t>，如果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3000" dirty="0"/>
                  <a:t> </a:t>
                </a:r>
                <a:r>
                  <a:rPr lang="zh-CN" altLang="en-US" sz="3000" dirty="0"/>
                  <a:t>引出一条边的最小代价大于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3000" dirty="0"/>
                  <a:t> </a:t>
                </a:r>
                <a:r>
                  <a:rPr lang="zh-CN" altLang="en-US" sz="3000" dirty="0"/>
                  <a:t>就删去这棵内向树。 </a:t>
                </a:r>
                <a:endParaRPr lang="en-US" altLang="zh-CN" sz="3000" dirty="0"/>
              </a:p>
              <a:p>
                <a:r>
                  <a:rPr lang="en-US" altLang="zh-CN" sz="3000" dirty="0"/>
                  <a:t>2</a:t>
                </a:r>
                <a:r>
                  <a:rPr lang="zh-CN" altLang="en-US" sz="3000" dirty="0"/>
                  <a:t>）、将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000" dirty="0"/>
                  <a:t>的最小的出边作为这个结点的出边。如果出边形成了环，则将这个环缩成一个结点。 </a:t>
                </a:r>
                <a:endParaRPr lang="en-US" altLang="zh-CN" sz="3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98133"/>
                <a:ext cx="8596668" cy="4347527"/>
              </a:xfrm>
              <a:blipFill>
                <a:blip r:embed="rId2"/>
                <a:stretch>
                  <a:fillRect l="-993" t="-1683" r="-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C9AD0-C661-4236-AD0F-CB70C969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把内向树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接到内向树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上，内向树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的内缩操作不变。</a:t>
                </a:r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 r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9639593B-C1BF-4F57-B1FA-998679932FC1}"/>
              </a:ext>
            </a:extLst>
          </p:cNvPr>
          <p:cNvSpPr/>
          <p:nvPr/>
        </p:nvSpPr>
        <p:spPr>
          <a:xfrm>
            <a:off x="799527" y="3740309"/>
            <a:ext cx="5605868" cy="993535"/>
          </a:xfrm>
          <a:prstGeom prst="snip2DiagRect">
            <a:avLst>
              <a:gd name="adj1" fmla="val 0"/>
              <a:gd name="adj2" fmla="val 210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“选择出边减少值最少的点 𝑢”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533D54-9ED1-443A-B02B-CF336AA603A8}"/>
              </a:ext>
            </a:extLst>
          </p:cNvPr>
          <p:cNvSpPr/>
          <p:nvPr/>
        </p:nvSpPr>
        <p:spPr>
          <a:xfrm>
            <a:off x="4022537" y="5311824"/>
            <a:ext cx="6210031" cy="959727"/>
          </a:xfrm>
          <a:prstGeom prst="snip2DiagRect">
            <a:avLst>
              <a:gd name="adj1" fmla="val 0"/>
              <a:gd name="adj2" fmla="val 2109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“选择扩张代价最小的内向树的根”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DA50BA-4EE3-471F-862A-EC01590F2650}"/>
              </a:ext>
            </a:extLst>
          </p:cNvPr>
          <p:cNvSpPr txBox="1"/>
          <p:nvPr/>
        </p:nvSpPr>
        <p:spPr>
          <a:xfrm>
            <a:off x="1729137" y="51311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结果一样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81BA5E-854E-4A4D-8CD9-8037205497FD}"/>
              </a:ext>
            </a:extLst>
          </p:cNvPr>
          <p:cNvGrpSpPr/>
          <p:nvPr/>
        </p:nvGrpSpPr>
        <p:grpSpPr>
          <a:xfrm>
            <a:off x="1418270" y="4927209"/>
            <a:ext cx="2492054" cy="993535"/>
            <a:chOff x="938692" y="5014913"/>
            <a:chExt cx="2279107" cy="99269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731088C-8A01-4598-B0F1-8AD49F01026C}"/>
                </a:ext>
              </a:extLst>
            </p:cNvPr>
            <p:cNvCxnSpPr/>
            <p:nvPr/>
          </p:nvCxnSpPr>
          <p:spPr>
            <a:xfrm>
              <a:off x="938692" y="5991688"/>
              <a:ext cx="2279107" cy="0"/>
            </a:xfrm>
            <a:prstGeom prst="straightConnector1">
              <a:avLst/>
            </a:prstGeom>
            <a:ln w="539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F083A04-F540-48E9-A0FA-3D27AD705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221" y="5014913"/>
              <a:ext cx="0" cy="992699"/>
            </a:xfrm>
            <a:prstGeom prst="straightConnector1">
              <a:avLst/>
            </a:prstGeom>
            <a:ln w="539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01C38-82D0-4E69-8AA1-DE071C4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1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分析与优化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5E4D-D750-4E2C-B8E8-571C959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因为选择的内向树扩张代价不降，所以此时就不需要二分了。</a:t>
            </a:r>
            <a:endParaRPr lang="en-US" altLang="zh-CN" sz="3200" dirty="0"/>
          </a:p>
          <a:p>
            <a:r>
              <a:rPr lang="zh-CN" altLang="en-US" sz="3200" dirty="0"/>
              <a:t>去掉二分的同时也不难发现，中间过程中的每一个内向树森林，都是其边数下最优的。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1A295-8E85-406C-AEAF-9346661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3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优先内向树扩张算法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652170" cy="39737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/>
                  <a:t>1</a:t>
                </a:r>
                <a:r>
                  <a:rPr lang="zh-CN" altLang="en-US" sz="3200" dirty="0"/>
                  <a:t>）、起初有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个内向树，每个内向树是一个点。 </a:t>
                </a:r>
                <a:endParaRPr lang="en-US" altLang="zh-CN" sz="3200" dirty="0"/>
              </a:p>
              <a:p>
                <a:r>
                  <a:rPr lang="en-US" altLang="zh-CN" sz="3200" dirty="0"/>
                  <a:t>2</a:t>
                </a:r>
                <a:r>
                  <a:rPr lang="zh-CN" altLang="en-US" sz="3200" dirty="0"/>
                  <a:t>）、令现在的边集为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now</m:t>
                        </m:r>
                      </m:sub>
                    </m:sSub>
                  </m:oMath>
                </a14:m>
                <a:r>
                  <a:rPr lang="zh-CN" altLang="en-US" sz="3200" dirty="0"/>
                  <a:t>，记录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now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now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。 </a:t>
                </a:r>
                <a:endParaRPr lang="en-US" altLang="zh-CN" sz="3200" dirty="0"/>
              </a:p>
              <a:p>
                <a:r>
                  <a:rPr lang="en-US" altLang="zh-CN" sz="3200" dirty="0"/>
                  <a:t>3</a:t>
                </a:r>
                <a:r>
                  <a:rPr lang="zh-CN" altLang="en-US" sz="3200" dirty="0"/>
                  <a:t>）、求出现在每个内向树扩张代价。 </a:t>
                </a:r>
                <a:endParaRPr lang="en-US" altLang="zh-CN" sz="3200" dirty="0"/>
              </a:p>
              <a:p>
                <a:r>
                  <a:rPr lang="en-US" altLang="zh-CN" sz="3200" dirty="0"/>
                  <a:t>4</a:t>
                </a:r>
                <a:r>
                  <a:rPr lang="zh-CN" altLang="en-US" sz="3200" dirty="0"/>
                  <a:t>）、如果没有内向树可以扩张则退出。 </a:t>
                </a:r>
                <a:endParaRPr lang="en-US" altLang="zh-CN" sz="3200" dirty="0"/>
              </a:p>
              <a:p>
                <a:r>
                  <a:rPr lang="en-US" altLang="zh-CN" sz="3200" dirty="0"/>
                  <a:t>5</a:t>
                </a:r>
                <a:r>
                  <a:rPr lang="zh-CN" altLang="en-US" sz="3200" dirty="0"/>
                  <a:t>）、选择代价最小的内向树扩张，返回 </a:t>
                </a:r>
                <a:r>
                  <a:rPr lang="en-US" altLang="zh-CN" sz="3200" dirty="0"/>
                  <a:t>2</a:t>
                </a:r>
                <a:r>
                  <a:rPr lang="zh-CN" altLang="en-US" sz="3200" dirty="0"/>
                  <a:t>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652170" cy="3973702"/>
              </a:xfrm>
              <a:blipFill>
                <a:blip r:embed="rId2"/>
                <a:stretch>
                  <a:fillRect l="-948" t="-2454" r="-1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9941A-5603-4885-8801-D0312350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5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优先内向树扩张算法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56370"/>
                <a:ext cx="9652170" cy="427792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/>
                  <a:t>暴力实现的瓶颈在于求每个内向树的扩张代价。</a:t>
                </a:r>
              </a:p>
              <a:p>
                <a:r>
                  <a:rPr lang="zh-CN" altLang="en-US" sz="3200" dirty="0"/>
                  <a:t>预先执行所有的内缩操作，即可直接得到每棵</a:t>
                </a:r>
                <a:r>
                  <a:rPr lang="zh-CN" altLang="en-US" sz="3200"/>
                  <a:t>内向树的扩张代价。</a:t>
                </a:r>
                <a:endParaRPr lang="en-US" altLang="zh-CN" sz="3200" dirty="0"/>
              </a:p>
              <a:p>
                <a:r>
                  <a:rPr lang="zh-CN" altLang="en-US" sz="3200" dirty="0"/>
                  <a:t>在最外层使用堆来维护扩张代价最小的内向树。</a:t>
                </a:r>
                <a:endParaRPr lang="en-US" altLang="zh-CN" sz="3200" dirty="0"/>
              </a:p>
              <a:p>
                <a:endParaRPr lang="en-US" altLang="zh-CN" sz="3200" dirty="0"/>
              </a:p>
              <a:p>
                <a:pPr algn="just"/>
                <a:r>
                  <a:rPr lang="zh-CN" altLang="en-US" sz="3200" dirty="0"/>
                  <a:t>综上，</a:t>
                </a:r>
                <a:r>
                  <a:rPr lang="en-US" altLang="zh-CN" sz="32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𝒪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200" b="0" i="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32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 求出所有的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。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56370"/>
                <a:ext cx="9652170" cy="4277921"/>
              </a:xfrm>
              <a:blipFill>
                <a:blip r:embed="rId2"/>
                <a:stretch>
                  <a:fillRect l="-948" t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DDA5F-4FA4-48C1-8A35-41761F1E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0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AD84C6"/>
                </a:solidFill>
                <a:latin typeface="Trebuchet MS" panose="020B0603020202020204"/>
                <a:ea typeface="方正姚体" panose="02010601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5E4D-D750-4E2C-B8E8-571C959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8577"/>
            <a:ext cx="9652170" cy="373571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优先内向树扩张算法能解决最小内向森林问题，同时严格强于一般的最小树形图算法。</a:t>
            </a:r>
            <a:endParaRPr lang="en-US" altLang="zh-CN" sz="3200" dirty="0"/>
          </a:p>
          <a:p>
            <a:r>
              <a:rPr lang="zh-CN" altLang="en-US" sz="3200" dirty="0"/>
              <a:t>欢迎各位与我深入探讨或对本文内容批评指正。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D1FD4-38AB-44FD-B92A-6F152148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3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7127-E30B-4451-8427-029862F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什么是最小内向森林问题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A95B37-30FA-4847-876C-345E5A6845A6}"/>
                  </a:ext>
                </a:extLst>
              </p:cNvPr>
              <p:cNvSpPr txBox="1"/>
              <p:nvPr/>
            </p:nvSpPr>
            <p:spPr>
              <a:xfrm>
                <a:off x="1182782" y="4201237"/>
                <a:ext cx="78733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本次交流将会给出一种时间复杂度为 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𝒪</m:t>
                    </m:r>
                    <m:r>
                      <a:rPr lang="en-US" altLang="zh-CN" sz="24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2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解决最小内向森林问题的方法。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A95B37-30FA-4847-876C-345E5A68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82" y="4201237"/>
                <a:ext cx="7873342" cy="830997"/>
              </a:xfrm>
              <a:prstGeom prst="rect">
                <a:avLst/>
              </a:prstGeom>
              <a:blipFill>
                <a:blip r:embed="rId3"/>
                <a:stretch>
                  <a:fillRect l="-1161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剪去对角 13">
                <a:extLst>
                  <a:ext uri="{FF2B5EF4-FFF2-40B4-BE49-F238E27FC236}">
                    <a16:creationId xmlns:a16="http://schemas.microsoft.com/office/drawing/2014/main" id="{E7961A17-5BAB-4DF8-BB98-17256BD2906D}"/>
                  </a:ext>
                </a:extLst>
              </p:cNvPr>
              <p:cNvSpPr/>
              <p:nvPr/>
            </p:nvSpPr>
            <p:spPr>
              <a:xfrm>
                <a:off x="845134" y="2597028"/>
                <a:ext cx="8596668" cy="1106521"/>
              </a:xfrm>
              <a:prstGeom prst="snip2DiagRect">
                <a:avLst>
                  <a:gd name="adj1" fmla="val 0"/>
                  <a:gd name="adj2" fmla="val 21098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给定带权有向图，对于特定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，求出包含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条边的最小内向森林，记为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4" name="矩形: 剪去对角 13">
                <a:extLst>
                  <a:ext uri="{FF2B5EF4-FFF2-40B4-BE49-F238E27FC236}">
                    <a16:creationId xmlns:a16="http://schemas.microsoft.com/office/drawing/2014/main" id="{E7961A17-5BAB-4DF8-BB98-17256BD29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4" y="2597028"/>
                <a:ext cx="8596668" cy="1106521"/>
              </a:xfrm>
              <a:prstGeom prst="snip2DiagRect">
                <a:avLst>
                  <a:gd name="adj1" fmla="val 0"/>
                  <a:gd name="adj2" fmla="val 2109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5BCF3E-2384-4D37-91B7-7DB96152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AD84C6"/>
                </a:solidFill>
                <a:latin typeface="Trebuchet MS" panose="020B0603020202020204"/>
                <a:ea typeface="方正姚体" panose="02010601030101010101" pitchFamily="2" charset="-122"/>
              </a:rPr>
              <a:t>感谢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5E4D-D750-4E2C-B8E8-571C959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8577"/>
            <a:ext cx="8659655" cy="373571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集训队教练和中国计算机协会提供的本次学习交流的机会。</a:t>
            </a:r>
            <a:endParaRPr lang="en-US" altLang="zh-CN" sz="3200" dirty="0"/>
          </a:p>
          <a:p>
            <a:r>
              <a:rPr lang="zh-CN" altLang="en-US" sz="3200" dirty="0"/>
              <a:t>徐先友教练对我的指导。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4D0B9-B22B-4EFA-84C9-3855D6AA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4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454" y="26458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CN" altLang="en-US" sz="8800" b="1" dirty="0">
                <a:solidFill>
                  <a:srgbClr val="AD84C6"/>
                </a:solidFill>
                <a:latin typeface="Trebuchet MS" panose="020B0603020202020204"/>
                <a:ea typeface="方正姚体" panose="02010601030101010101" pitchFamily="2" charset="-122"/>
              </a:rPr>
              <a:t>谢谢大家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C3FAD6-F2BA-4785-ACE9-36B6CAAD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3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7127-E30B-4451-8427-029862F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目录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6AEA76-429E-437B-B34A-36499800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853" y="226784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简单介绍最小树形图算法</a:t>
            </a:r>
            <a:endParaRPr lang="en-US" altLang="zh-CN" sz="3200" dirty="0"/>
          </a:p>
          <a:p>
            <a:r>
              <a:rPr lang="zh-CN" altLang="en-US" sz="3200" dirty="0"/>
              <a:t>借助拟阵发现性质</a:t>
            </a:r>
            <a:endParaRPr lang="en-US" altLang="zh-CN" sz="3200" dirty="0"/>
          </a:p>
          <a:p>
            <a:r>
              <a:rPr lang="zh-CN" altLang="en-US" sz="3200" dirty="0"/>
              <a:t>凸优化算法</a:t>
            </a:r>
            <a:endParaRPr lang="en-US" altLang="zh-CN" sz="3200" dirty="0"/>
          </a:p>
          <a:p>
            <a:r>
              <a:rPr lang="zh-CN" altLang="en-US" sz="3200" dirty="0"/>
              <a:t>分析与优化</a:t>
            </a:r>
            <a:endParaRPr lang="en-US" altLang="zh-CN" sz="3200" dirty="0"/>
          </a:p>
          <a:p>
            <a:r>
              <a:rPr lang="zh-CN" altLang="en-US" sz="3200" dirty="0"/>
              <a:t>优先内向树扩张算法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883D5C-A2D6-45A7-AA63-7CCB3330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7127-E30B-4451-8427-029862F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最小树形图算法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15CD08-EFF4-4287-ACA0-772167929522}"/>
              </a:ext>
            </a:extLst>
          </p:cNvPr>
          <p:cNvSpPr txBox="1"/>
          <p:nvPr/>
        </p:nvSpPr>
        <p:spPr>
          <a:xfrm>
            <a:off x="578966" y="2067738"/>
            <a:ext cx="9497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“朱刘算法”是一种解决最小树形图问题的优秀算法。该算法基于以下两个非常重要的引理。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0B7EE2-E8AF-4D6A-AA77-2D359814B6A5}"/>
              </a:ext>
            </a:extLst>
          </p:cNvPr>
          <p:cNvSpPr/>
          <p:nvPr/>
        </p:nvSpPr>
        <p:spPr>
          <a:xfrm>
            <a:off x="1020084" y="3784304"/>
            <a:ext cx="10481138" cy="752427"/>
          </a:xfrm>
          <a:prstGeom prst="snip2DiagRect">
            <a:avLst>
              <a:gd name="adj1" fmla="val 0"/>
              <a:gd name="adj2" fmla="val 2109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将一个结点的所有出边的权值同时加减，不影响最优解的树的形态。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剪去对角 10">
                <a:extLst>
                  <a:ext uri="{FF2B5EF4-FFF2-40B4-BE49-F238E27FC236}">
                    <a16:creationId xmlns:a16="http://schemas.microsoft.com/office/drawing/2014/main" id="{81E5C66A-F4B2-47F9-98CF-FB7D41397168}"/>
                  </a:ext>
                </a:extLst>
              </p:cNvPr>
              <p:cNvSpPr/>
              <p:nvPr/>
            </p:nvSpPr>
            <p:spPr>
              <a:xfrm>
                <a:off x="1020084" y="4802624"/>
                <a:ext cx="10481138" cy="752427"/>
              </a:xfrm>
              <a:prstGeom prst="snip2DiagRect">
                <a:avLst>
                  <a:gd name="adj1" fmla="val 0"/>
                  <a:gd name="adj2" fmla="val 21098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如果图上所有边权非负，那么边权全为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的环可以视为一个结点。</a:t>
                </a:r>
              </a:p>
            </p:txBody>
          </p:sp>
        </mc:Choice>
        <mc:Fallback xmlns="">
          <p:sp>
            <p:nvSpPr>
              <p:cNvPr id="11" name="矩形: 剪去对角 10">
                <a:extLst>
                  <a:ext uri="{FF2B5EF4-FFF2-40B4-BE49-F238E27FC236}">
                    <a16:creationId xmlns:a16="http://schemas.microsoft.com/office/drawing/2014/main" id="{81E5C66A-F4B2-47F9-98CF-FB7D41397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84" y="4802624"/>
                <a:ext cx="10481138" cy="752427"/>
              </a:xfrm>
              <a:prstGeom prst="snip2DiagRect">
                <a:avLst>
                  <a:gd name="adj1" fmla="val 0"/>
                  <a:gd name="adj2" fmla="val 2109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6A564-2070-4A43-AEF1-9268863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1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最小树形图算法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9948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）、将所有边权变成非负。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）、任选一个待确定出边的结点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。 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）、将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的最小的出边边权变成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，然后将这条边作为这个结点的出边。如果出边形成了环，则将这个环缩成一个结点。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）、如果还有待确定出边的结点则返回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）。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9948" cy="3880773"/>
              </a:xfrm>
              <a:blipFill>
                <a:blip r:embed="rId2"/>
                <a:stretch>
                  <a:fillRect l="-1022" t="-2512" r="-3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39E63-9984-49D1-B096-E3009B9D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使用拟阵发现性质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dirty="0"/>
                  <a:t>最小内向森林问题可以转化成拟阵交的问题，所以：</a:t>
                </a:r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dirty="0"/>
                  <a:t>最小内向森林问题关于边数的数列是凸的，</a:t>
                </a:r>
                <a:endParaRPr lang="en-US" altLang="zh-CN" sz="3200" dirty="0"/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en-US" sz="3200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。</a:t>
                </a:r>
                <a:endParaRPr lang="zh-CN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B821F-A5A3-4E63-AD8F-C8D138F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0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凸优化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5E4D-D750-4E2C-B8E8-571C959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如果对于任意的斜率，都能求出该斜率在凸函数上的切点。那么通过二分斜率，就能较为精确地求出凸函数上的某一点。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20D53-A45C-4B3B-A5F4-2F2A6520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0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凸优化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zh-CN" altLang="en-US" sz="3200" dirty="0"/>
                  <a:t>令</a:t>
                </a:r>
                <a:r>
                  <a:rPr lang="en-US" altLang="zh-CN" sz="3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 表示，新建一个点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作为内向树的根，将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中的每一个点向其连一条权值为 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3200" dirty="0"/>
                  <a:t> 的有向边后，最小树形图问题的答案。</a:t>
                </a:r>
                <a:endParaRPr lang="en-US" altLang="zh-CN" sz="3200" dirty="0"/>
              </a:p>
              <a:p>
                <a:endParaRPr lang="en-US" altLang="zh-CN" sz="3200" dirty="0"/>
              </a:p>
              <a:p>
                <a14:m>
                  <m:oMath xmlns:m="http://schemas.openxmlformats.org/officeDocument/2006/math">
                    <m:r>
                      <a:rPr lang="en-US" altLang="zh-CN" sz="3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36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36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zh-CN" sz="3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sz="3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CN" sz="3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3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∈[0,|</m:t>
                        </m:r>
                        <m:r>
                          <a:rPr lang="en-US" altLang="zh-CN" sz="3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3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|)</m:t>
                        </m:r>
                      </m:lim>
                    </m:limLow>
                    <m:sSub>
                      <m:sSubPr>
                        <m:ctrlPr>
                          <a:rPr lang="zh-CN" altLang="zh-CN" sz="3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MDF</m:t>
                        </m:r>
                      </m:e>
                      <m:sub>
                        <m:r>
                          <a:rPr lang="en-US" altLang="zh-CN" sz="3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+(|</m:t>
                    </m:r>
                    <m:r>
                      <a:rPr lang="en-US" altLang="zh-CN" sz="3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|−</m:t>
                    </m:r>
                    <m:r>
                      <a:rPr lang="en-US" altLang="zh-CN" sz="3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)∗</m:t>
                    </m:r>
                    <m:r>
                      <a:rPr lang="en-US" altLang="zh-CN" sz="3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3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3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 r="-6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ADDA4-A1EB-42CC-BB5D-DE7E1C9E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43AC-1D3D-4F94-BF8D-15CFE4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凸优化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3200" dirty="0"/>
              </a:p>
              <a:p>
                <a:r>
                  <a:rPr lang="zh-CN" altLang="en-US" sz="3200" dirty="0"/>
                  <a:t>综上，可以使用凸优化解决最小内向森林问题，时间复杂度为 </a:t>
                </a:r>
                <a14:m>
                  <m:oMath xmlns:m="http://schemas.openxmlformats.org/officeDocument/2006/math">
                    <m:r>
                      <a:rPr lang="en-US" altLang="zh-CN" sz="32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𝒪</m:t>
                    </m:r>
                    <m:r>
                      <a:rPr lang="en-US" altLang="zh-CN" sz="32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200" b="0" i="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32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0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32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32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1/2)</m:t>
                        </m:r>
                      </m:sub>
                    </m:sSub>
                    <m:r>
                      <a:rPr lang="en-US" altLang="zh-CN" sz="3200" i="1" kern="100" smtClean="0">
                        <a:effectLst/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。</a:t>
                </a:r>
                <a:endParaRPr lang="zh-CN" altLang="zh-CN" sz="3200" dirty="0"/>
              </a:p>
              <a:p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D5E4D-D750-4E2C-B8E8-571C9590C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11D3F-2D03-4A3C-890E-C9808C4C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0D80-7147-4A43-A893-E3E9FFC8E3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743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1030</Words>
  <Application>Microsoft Office PowerPoint</Application>
  <PresentationFormat>宽屏</PresentationFormat>
  <Paragraphs>103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Arial</vt:lpstr>
      <vt:lpstr>Cambria Math</vt:lpstr>
      <vt:lpstr>Consolas</vt:lpstr>
      <vt:lpstr>Trebuchet MS</vt:lpstr>
      <vt:lpstr>Wingdings 3</vt:lpstr>
      <vt:lpstr>平面</vt:lpstr>
      <vt:lpstr>最小内向森林问题</vt:lpstr>
      <vt:lpstr>什么是最小内向森林问题</vt:lpstr>
      <vt:lpstr>目录</vt:lpstr>
      <vt:lpstr>最小树形图算法</vt:lpstr>
      <vt:lpstr>最小树形图算法</vt:lpstr>
      <vt:lpstr>使用拟阵发现性质</vt:lpstr>
      <vt:lpstr>凸优化</vt:lpstr>
      <vt:lpstr>凸优化</vt:lpstr>
      <vt:lpstr>凸优化</vt:lpstr>
      <vt:lpstr>分析与优化</vt:lpstr>
      <vt:lpstr>分析与优化</vt:lpstr>
      <vt:lpstr>分析与优化</vt:lpstr>
      <vt:lpstr>分析与优化</vt:lpstr>
      <vt:lpstr>分析与优化</vt:lpstr>
      <vt:lpstr>分析与优化</vt:lpstr>
      <vt:lpstr>分析与优化</vt:lpstr>
      <vt:lpstr>优先内向树扩张算法</vt:lpstr>
      <vt:lpstr>优先内向树扩张算法</vt:lpstr>
      <vt:lpstr>总结</vt:lpstr>
      <vt:lpstr>感谢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最小内向森林问题</dc:title>
  <dc:creator>user</dc:creator>
  <cp:lastModifiedBy>user</cp:lastModifiedBy>
  <cp:revision>111</cp:revision>
  <dcterms:created xsi:type="dcterms:W3CDTF">2020-07-27T05:57:17Z</dcterms:created>
  <dcterms:modified xsi:type="dcterms:W3CDTF">2020-08-01T08:39:58Z</dcterms:modified>
</cp:coreProperties>
</file>