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72" r:id="rId1"/>
  </p:sldMasterIdLst>
  <p:sldIdLst>
    <p:sldId id="256" r:id="rId2"/>
    <p:sldId id="277" r:id="rId3"/>
    <p:sldId id="260" r:id="rId4"/>
    <p:sldId id="276" r:id="rId5"/>
    <p:sldId id="272" r:id="rId6"/>
    <p:sldId id="273" r:id="rId7"/>
    <p:sldId id="282" r:id="rId8"/>
    <p:sldId id="283" r:id="rId9"/>
    <p:sldId id="289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1" r:id="rId18"/>
    <p:sldId id="303" r:id="rId19"/>
    <p:sldId id="306" r:id="rId20"/>
    <p:sldId id="307" r:id="rId21"/>
    <p:sldId id="311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2" r:id="rId30"/>
    <p:sldId id="323" r:id="rId31"/>
    <p:sldId id="324" r:id="rId32"/>
    <p:sldId id="325" r:id="rId33"/>
    <p:sldId id="326" r:id="rId34"/>
    <p:sldId id="329" r:id="rId35"/>
    <p:sldId id="330" r:id="rId36"/>
    <p:sldId id="343" r:id="rId37"/>
  </p:sldIdLst>
  <p:sldSz cx="9144000" cy="6858000" type="screen4x3"/>
  <p:notesSz cx="6858000" cy="9144000"/>
  <p:embeddedFontLst>
    <p:embeddedFont>
      <p:font typeface="Wingdings 3" panose="05040102010807070707" pitchFamily="18" charset="2"/>
      <p:regular r:id="rId38"/>
    </p:embeddedFont>
    <p:embeddedFont>
      <p:font typeface="微软雅黑 Light" panose="020B0502040204020203" pitchFamily="34" charset="-122"/>
      <p:regular r:id="rId39"/>
    </p:embeddedFont>
    <p:embeddedFont>
      <p:font typeface="Century Gothic" panose="020B0502020202020204" pitchFamily="34" charset="0"/>
      <p:regular r:id="rId40"/>
      <p:bold r:id="rId41"/>
      <p:italic r:id="rId42"/>
      <p:boldItalic r:id="rId43"/>
    </p:embeddedFont>
    <p:embeddedFont>
      <p:font typeface="Cambria Math" panose="02040503050406030204" pitchFamily="18" charset="0"/>
      <p:regular r:id="rId4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F5EF883A-A13C-4DE6-9D0A-DB3D162AACAE}">
          <p14:sldIdLst>
            <p14:sldId id="256"/>
          </p14:sldIdLst>
        </p14:section>
        <p14:section name="约定、结构" id="{7C2D864D-7C9B-4D35-97E9-99EA2F30A707}">
          <p14:sldIdLst>
            <p14:sldId id="277"/>
            <p14:sldId id="260"/>
          </p14:sldIdLst>
        </p14:section>
        <p14:section name="基本运算" id="{682A86DA-75CF-4A75-A2D1-1A13D27FD959}">
          <p14:sldIdLst>
            <p14:sldId id="276"/>
          </p14:sldIdLst>
        </p14:section>
        <p14:section name="二进制位的修改和查询" id="{53C784DA-FF25-47AB-B4A5-52AC096E11D2}">
          <p14:sldIdLst>
            <p14:sldId id="272"/>
            <p14:sldId id="273"/>
            <p14:sldId id="282"/>
            <p14:sldId id="283"/>
            <p14:sldId id="289"/>
            <p14:sldId id="293"/>
            <p14:sldId id="294"/>
            <p14:sldId id="295"/>
            <p14:sldId id="296"/>
            <p14:sldId id="297"/>
            <p14:sldId id="298"/>
            <p14:sldId id="299"/>
            <p14:sldId id="301"/>
            <p14:sldId id="303"/>
            <p14:sldId id="306"/>
            <p14:sldId id="307"/>
            <p14:sldId id="311"/>
            <p14:sldId id="313"/>
            <p14:sldId id="314"/>
          </p14:sldIdLst>
        </p14:section>
        <p14:section name="将整数用作集合" id="{8317DFA4-380F-47BC-8BCE-BFF941490B1B}">
          <p14:sldIdLst>
            <p14:sldId id="315"/>
            <p14:sldId id="316"/>
            <p14:sldId id="317"/>
            <p14:sldId id="318"/>
            <p14:sldId id="319"/>
            <p14:sldId id="322"/>
            <p14:sldId id="323"/>
            <p14:sldId id="324"/>
            <p14:sldId id="325"/>
            <p14:sldId id="326"/>
            <p14:sldId id="329"/>
            <p14:sldId id="330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3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DCDA-4E14-4FA9-A931-B649EA1719CE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93D1C9F9-99FC-453A-907E-8D31F7CA0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79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DCDA-4E14-4FA9-A931-B649EA1719CE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3D1C9F9-99FC-453A-907E-8D31F7CA0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30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DCDA-4E14-4FA9-A931-B649EA1719CE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3D1C9F9-99FC-453A-907E-8D31F7CA066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0801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DCDA-4E14-4FA9-A931-B649EA1719CE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3D1C9F9-99FC-453A-907E-8D31F7CA0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934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DCDA-4E14-4FA9-A931-B649EA1719CE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3D1C9F9-99FC-453A-907E-8D31F7CA066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1909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DCDA-4E14-4FA9-A931-B649EA1719CE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3D1C9F9-99FC-453A-907E-8D31F7CA0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858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DCDA-4E14-4FA9-A931-B649EA1719CE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9F9-99FC-453A-907E-8D31F7CA0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301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DCDA-4E14-4FA9-A931-B649EA1719CE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9F9-99FC-453A-907E-8D31F7CA0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16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DCDA-4E14-4FA9-A931-B649EA1719CE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9F9-99FC-453A-907E-8D31F7CA0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5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DCDA-4E14-4FA9-A931-B649EA1719CE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3D1C9F9-99FC-453A-907E-8D31F7CA0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92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DCDA-4E14-4FA9-A931-B649EA1719CE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3D1C9F9-99FC-453A-907E-8D31F7CA0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61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DCDA-4E14-4FA9-A931-B649EA1719CE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3D1C9F9-99FC-453A-907E-8D31F7CA0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24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DCDA-4E14-4FA9-A931-B649EA1719CE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9F9-99FC-453A-907E-8D31F7CA0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78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DCDA-4E14-4FA9-A931-B649EA1719CE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9F9-99FC-453A-907E-8D31F7CA0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0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DCDA-4E14-4FA9-A931-B649EA1719CE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9F9-99FC-453A-907E-8D31F7CA0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47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DCDA-4E14-4FA9-A931-B649EA1719CE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3D1C9F9-99FC-453A-907E-8D31F7CA0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18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DCDA-4E14-4FA9-A931-B649EA1719CE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3D1C9F9-99FC-453A-907E-8D31F7CA0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28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4084" r:id="rId12"/>
    <p:sldLayoutId id="2147484085" r:id="rId13"/>
    <p:sldLayoutId id="2147484086" r:id="rId14"/>
    <p:sldLayoutId id="2147484087" r:id="rId15"/>
    <p:sldLayoutId id="21474840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位运算及其应用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97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求</a:t>
            </a:r>
            <a:r>
              <a:rPr lang="en-US" altLang="zh-CN"/>
              <a:t>1</a:t>
            </a:r>
            <a:r>
              <a:rPr lang="zh-CN" altLang="en-US"/>
              <a:t>的</a:t>
            </a:r>
            <a:r>
              <a:rPr lang="zh-CN" altLang="en-US" smtClean="0"/>
              <a:t>个数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942415" y="2133600"/>
                <a:ext cx="6369563" cy="377762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smtClean="0"/>
                  <a:t>查表</a:t>
                </a:r>
                <a:endParaRPr lang="en-US" altLang="zh-CN" sz="2200" smtClean="0"/>
              </a:p>
              <a:p>
                <a:r>
                  <a:rPr lang="zh-CN" altLang="en-US" sz="2200" smtClean="0"/>
                  <a:t>对每个数预处理答案</a:t>
                </a:r>
                <a:endParaRPr lang="en-US" altLang="zh-CN" sz="2200" smtClean="0"/>
              </a:p>
              <a:p>
                <a:r>
                  <a:rPr lang="zh-CN" altLang="en-US" sz="2200"/>
                  <a:t>递</a:t>
                </a:r>
                <a:r>
                  <a:rPr lang="zh-CN" altLang="en-US" sz="2200" smtClean="0"/>
                  <a:t>推</a:t>
                </a:r>
                <a:endParaRPr lang="en-US" altLang="zh-CN" sz="2200" smtClean="0"/>
              </a:p>
              <a:p>
                <a14:m>
                  <m:oMath xmlns:m="http://schemas.openxmlformats.org/officeDocument/2006/math">
                    <m:r>
                      <a:rPr lang="nn-NO" altLang="zh-CN" sz="22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n-NO" altLang="zh-CN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n-NO" altLang="zh-CN" sz="220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nn-NO" altLang="zh-CN" sz="2200" i="1"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endParaRPr lang="en-US" altLang="zh-CN" sz="2200" i="1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n-NO" altLang="zh-CN" sz="22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n-NO" altLang="zh-CN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n-NO" altLang="zh-CN" sz="22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nn-NO" altLang="zh-CN" sz="22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nn-NO" altLang="zh-CN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n-NO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n-NO" altLang="zh-CN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n-NO" altLang="zh-CN" sz="2200" i="1">
                            <a:latin typeface="Cambria Math" panose="02040503050406030204" pitchFamily="18" charset="0"/>
                          </a:rPr>
                          <m:t> &gt;&gt; 1</m:t>
                        </m:r>
                      </m:e>
                    </m:d>
                    <m:r>
                      <a:rPr lang="nn-NO" altLang="zh-CN" sz="2200" i="1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lang="nn-NO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n-NO" altLang="zh-CN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n-NO" altLang="zh-CN" sz="2200" i="1">
                            <a:latin typeface="Cambria Math" panose="02040503050406030204" pitchFamily="18" charset="0"/>
                          </a:rPr>
                          <m:t> &amp; 1</m:t>
                        </m:r>
                      </m:e>
                    </m:d>
                  </m:oMath>
                </a14:m>
                <a:endParaRPr lang="en-US" altLang="zh-CN" sz="2200" smtClean="0"/>
              </a:p>
              <a:p>
                <a:endParaRPr lang="en-US" altLang="zh-CN" sz="2200" smtClean="0"/>
              </a:p>
              <a:p>
                <a:r>
                  <a:rPr lang="zh-CN" altLang="en-US" sz="2200" smtClean="0"/>
                  <a:t>表太大</a:t>
                </a:r>
                <a:endParaRPr lang="en-US" altLang="zh-CN" sz="2200" smtClean="0"/>
              </a:p>
              <a:p>
                <a:endParaRPr lang="zh-CN" altLang="en-US" sz="220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2415" y="2133600"/>
                <a:ext cx="6369563" cy="3777622"/>
              </a:xfrm>
              <a:blipFill rotWithShape="0">
                <a:blip r:embed="rId2"/>
                <a:stretch>
                  <a:fillRect l="-1148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63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求</a:t>
            </a:r>
            <a:r>
              <a:rPr lang="en-US" altLang="zh-CN"/>
              <a:t>1</a:t>
            </a:r>
            <a:r>
              <a:rPr lang="zh-CN" altLang="en-US"/>
              <a:t>的</a:t>
            </a:r>
            <a:r>
              <a:rPr lang="zh-CN" altLang="en-US" smtClean="0"/>
              <a:t>个数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369563" cy="3777622"/>
          </a:xfrm>
        </p:spPr>
        <p:txBody>
          <a:bodyPr>
            <a:normAutofit/>
          </a:bodyPr>
          <a:lstStyle/>
          <a:p>
            <a:r>
              <a:rPr lang="zh-CN" altLang="en-US" sz="2200" smtClean="0"/>
              <a:t>分段</a:t>
            </a:r>
            <a:endParaRPr lang="en-US" altLang="zh-CN" sz="2200" smtClean="0"/>
          </a:p>
          <a:p>
            <a:r>
              <a:rPr lang="zh-CN" altLang="en-US" sz="2200"/>
              <a:t>预处理所有</a:t>
            </a:r>
            <a:r>
              <a:rPr lang="en-US" altLang="zh-CN" sz="2200"/>
              <a:t>16</a:t>
            </a:r>
            <a:r>
              <a:rPr lang="zh-CN" altLang="en-US" sz="2200"/>
              <a:t>位整数的答案</a:t>
            </a:r>
            <a:r>
              <a:rPr lang="zh-CN" altLang="en-US" sz="2200" smtClean="0"/>
              <a:t>，询问</a:t>
            </a:r>
            <a:r>
              <a:rPr lang="zh-CN" altLang="en-US" sz="2200"/>
              <a:t>时将被询问的整数拆成高</a:t>
            </a:r>
            <a:r>
              <a:rPr lang="en-US" altLang="zh-CN" sz="2200"/>
              <a:t>16</a:t>
            </a:r>
            <a:r>
              <a:rPr lang="zh-CN" altLang="en-US" sz="2200"/>
              <a:t>位和低</a:t>
            </a:r>
            <a:r>
              <a:rPr lang="en-US" altLang="zh-CN" sz="2200"/>
              <a:t>16</a:t>
            </a:r>
            <a:r>
              <a:rPr lang="zh-CN" altLang="en-US" sz="2200"/>
              <a:t>位分别计算答案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15" y="3477913"/>
            <a:ext cx="6686550" cy="29337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653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求</a:t>
            </a:r>
            <a:r>
              <a:rPr lang="en-US" altLang="zh-CN"/>
              <a:t>1</a:t>
            </a:r>
            <a:r>
              <a:rPr lang="zh-CN" altLang="en-US"/>
              <a:t>的</a:t>
            </a:r>
            <a:r>
              <a:rPr lang="zh-CN" altLang="en-US" smtClean="0"/>
              <a:t>个数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369563" cy="3777622"/>
          </a:xfrm>
        </p:spPr>
        <p:txBody>
          <a:bodyPr>
            <a:normAutofit/>
          </a:bodyPr>
          <a:lstStyle/>
          <a:p>
            <a:r>
              <a:rPr lang="en-US" altLang="zh-CN" sz="2200" dirty="0" smtClean="0"/>
              <a:t>GCC</a:t>
            </a:r>
            <a:r>
              <a:rPr lang="zh-CN" altLang="en-US" sz="2200" dirty="0" smtClean="0"/>
              <a:t>内建函数</a:t>
            </a:r>
            <a:endParaRPr lang="en-US" altLang="zh-CN" sz="2200" dirty="0" smtClean="0"/>
          </a:p>
          <a:p>
            <a:r>
              <a:rPr lang="en-US" altLang="zh-CN" sz="2200" dirty="0" err="1"/>
              <a:t>int</a:t>
            </a:r>
            <a:r>
              <a:rPr lang="en-US" altLang="zh-CN" sz="2200" dirty="0"/>
              <a:t> __</a:t>
            </a:r>
            <a:r>
              <a:rPr lang="en-US" altLang="zh-CN" sz="2200" dirty="0" err="1"/>
              <a:t>builtin_popcount</a:t>
            </a:r>
            <a:r>
              <a:rPr lang="en-US" altLang="zh-CN" sz="2200" dirty="0"/>
              <a:t> (unsigned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x</a:t>
            </a:r>
            <a:r>
              <a:rPr lang="en-US" altLang="zh-CN" sz="2200" dirty="0" smtClean="0"/>
              <a:t>);</a:t>
            </a:r>
          </a:p>
          <a:p>
            <a:r>
              <a:rPr lang="zh-CN" altLang="en-US" sz="2200" dirty="0"/>
              <a:t>查表</a:t>
            </a:r>
            <a:r>
              <a:rPr lang="zh-CN" altLang="en-US" sz="2200" dirty="0" smtClean="0"/>
              <a:t>法或</a:t>
            </a:r>
            <a:r>
              <a:rPr lang="en-US" altLang="zh-CN" sz="2200" dirty="0" err="1" smtClean="0"/>
              <a:t>popcnt</a:t>
            </a:r>
            <a:r>
              <a:rPr lang="zh-CN" altLang="en-US" sz="2200" smtClean="0"/>
              <a:t>指令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235484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翻转位序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942415" y="2133600"/>
                <a:ext cx="6369563" cy="377762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/>
                  <a:t>对于一个</a:t>
                </a:r>
                <a:r>
                  <a:rPr lang="en-US" altLang="zh-CN" sz="2200"/>
                  <a:t>32</a:t>
                </a:r>
                <a:r>
                  <a:rPr lang="zh-CN" altLang="en-US" sz="2200"/>
                  <a:t>位整数来说，翻转位序是指将它的第</a:t>
                </a:r>
                <a:r>
                  <a:rPr lang="en-US" altLang="zh-CN" sz="2200"/>
                  <a:t>0</a:t>
                </a:r>
                <a:r>
                  <a:rPr lang="zh-CN" altLang="en-US" sz="2200"/>
                  <a:t>位与第</a:t>
                </a:r>
                <a:r>
                  <a:rPr lang="en-US" altLang="zh-CN" sz="2200"/>
                  <a:t>31</a:t>
                </a:r>
                <a:r>
                  <a:rPr lang="zh-CN" altLang="en-US" sz="2200"/>
                  <a:t>位交换，第</a:t>
                </a:r>
                <a:r>
                  <a:rPr lang="en-US" altLang="zh-CN" sz="2200"/>
                  <a:t>1</a:t>
                </a:r>
                <a:r>
                  <a:rPr lang="zh-CN" altLang="en-US" sz="2200"/>
                  <a:t>位与第</a:t>
                </a:r>
                <a:r>
                  <a:rPr lang="en-US" altLang="zh-CN" sz="2200"/>
                  <a:t>30</a:t>
                </a:r>
                <a:r>
                  <a:rPr lang="zh-CN" altLang="en-US" sz="2200"/>
                  <a:t>位交换，</a:t>
                </a:r>
                <a:r>
                  <a:rPr lang="en-US" altLang="zh-CN" sz="2200" smtClean="0"/>
                  <a:t>……</a:t>
                </a:r>
                <a:r>
                  <a:rPr lang="zh-CN" altLang="en-US" sz="2200" smtClean="0"/>
                  <a:t>第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200" smtClean="0"/>
                  <a:t>位</a:t>
                </a:r>
                <a:r>
                  <a:rPr lang="zh-CN" altLang="en-US" sz="2200"/>
                  <a:t>与第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31−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200"/>
                  <a:t>位交换，</a:t>
                </a:r>
                <a:r>
                  <a:rPr lang="en-US" altLang="zh-CN" sz="2200" smtClean="0"/>
                  <a:t>……</a:t>
                </a:r>
                <a:r>
                  <a:rPr lang="zh-CN" altLang="en-US" sz="2200" smtClean="0"/>
                  <a:t>第</a:t>
                </a:r>
                <a:r>
                  <a:rPr lang="en-US" altLang="zh-CN" sz="2200" smtClean="0"/>
                  <a:t>15 </a:t>
                </a:r>
                <a:r>
                  <a:rPr lang="zh-CN" altLang="en-US" sz="2200"/>
                  <a:t>位与第</a:t>
                </a:r>
                <a:r>
                  <a:rPr lang="en-US" altLang="zh-CN" sz="2200"/>
                  <a:t>16</a:t>
                </a:r>
                <a:r>
                  <a:rPr lang="zh-CN" altLang="en-US" sz="2200"/>
                  <a:t>位</a:t>
                </a:r>
                <a:r>
                  <a:rPr lang="zh-CN" altLang="en-US" sz="2200" smtClean="0"/>
                  <a:t>交换</a:t>
                </a:r>
                <a:endParaRPr lang="en-US" altLang="zh-CN" sz="2200" smtClean="0"/>
              </a:p>
              <a:p>
                <a:r>
                  <a:rPr lang="en-US" altLang="zh-CN" sz="2200" smtClean="0"/>
                  <a:t>32</a:t>
                </a:r>
                <a:r>
                  <a:rPr lang="zh-CN" altLang="en-US" sz="2200"/>
                  <a:t>位整数</a:t>
                </a:r>
                <a:r>
                  <a:rPr lang="en-US" altLang="zh-CN" sz="2200"/>
                  <a:t>5</a:t>
                </a:r>
                <a:r>
                  <a:rPr lang="zh-CN" altLang="en-US" sz="2200"/>
                  <a:t>，对它进行翻转位序将得到</a:t>
                </a:r>
                <a:r>
                  <a:rPr lang="en-US" altLang="zh-CN" sz="2200" smtClean="0"/>
                  <a:t>2684354560</a:t>
                </a:r>
                <a:endParaRPr lang="zh-CN" altLang="en-US" sz="220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2415" y="2133600"/>
                <a:ext cx="6369563" cy="3777622"/>
              </a:xfrm>
              <a:blipFill rotWithShape="0">
                <a:blip r:embed="rId2"/>
                <a:stretch>
                  <a:fillRect l="-1148" t="-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28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翻转位序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369563" cy="3777622"/>
          </a:xfrm>
        </p:spPr>
        <p:txBody>
          <a:bodyPr>
            <a:normAutofit/>
          </a:bodyPr>
          <a:lstStyle/>
          <a:p>
            <a:r>
              <a:rPr lang="zh-CN" altLang="en-US" sz="2200" dirty="0" smtClean="0"/>
              <a:t>分治</a:t>
            </a:r>
            <a:endParaRPr lang="en-US" altLang="zh-CN" sz="2200" dirty="0" smtClean="0"/>
          </a:p>
          <a:p>
            <a:r>
              <a:rPr lang="zh-CN" altLang="en-US" sz="2200" dirty="0"/>
              <a:t>将整个数分割成两个部分，分别翻转这两个部分，再将这两个部分</a:t>
            </a:r>
            <a:r>
              <a:rPr lang="zh-CN" altLang="en-US" sz="2200" dirty="0" smtClean="0"/>
              <a:t>对调</a:t>
            </a:r>
            <a:endParaRPr lang="en-US" altLang="zh-CN" sz="2200" dirty="0" smtClean="0"/>
          </a:p>
          <a:p>
            <a:r>
              <a:rPr lang="zh-CN" altLang="en-US" sz="2200" dirty="0" smtClean="0"/>
              <a:t>借</a:t>
            </a:r>
            <a:r>
              <a:rPr lang="zh-CN" altLang="en-US" sz="2200" dirty="0"/>
              <a:t>由位运算</a:t>
            </a:r>
            <a:r>
              <a:rPr lang="zh-CN" altLang="en-US" sz="2200" dirty="0" smtClean="0"/>
              <a:t>，每</a:t>
            </a:r>
            <a:r>
              <a:rPr lang="zh-CN" altLang="en-US" sz="2200" dirty="0"/>
              <a:t>一层的工作并行完成</a:t>
            </a:r>
          </a:p>
        </p:txBody>
      </p:sp>
    </p:spTree>
    <p:extLst>
      <p:ext uri="{BB962C8B-B14F-4D97-AF65-F5344CB8AC3E}">
        <p14:creationId xmlns:p14="http://schemas.microsoft.com/office/powerpoint/2010/main" val="423180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翻转位序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369563" cy="3777622"/>
          </a:xfrm>
        </p:spPr>
        <p:txBody>
          <a:bodyPr>
            <a:normAutofit/>
          </a:bodyPr>
          <a:lstStyle/>
          <a:p>
            <a:endParaRPr lang="zh-CN" altLang="en-US" sz="2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82" y="2654770"/>
            <a:ext cx="7187636" cy="223850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498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翻转位序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369563" cy="3777622"/>
          </a:xfrm>
        </p:spPr>
        <p:txBody>
          <a:bodyPr>
            <a:normAutofit/>
          </a:bodyPr>
          <a:lstStyle/>
          <a:p>
            <a:r>
              <a:rPr lang="zh-CN" altLang="en-US" sz="2200" dirty="0" smtClean="0"/>
              <a:t>查表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52240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求前缀</a:t>
            </a:r>
            <a:r>
              <a:rPr lang="en-US" altLang="zh-CN"/>
              <a:t>/</a:t>
            </a:r>
            <a:r>
              <a:rPr lang="zh-CN" altLang="en-US"/>
              <a:t>后缀</a:t>
            </a:r>
            <a:r>
              <a:rPr lang="en-US" altLang="zh-CN"/>
              <a:t>0</a:t>
            </a:r>
            <a:r>
              <a:rPr lang="zh-CN" altLang="en-US"/>
              <a:t>的个数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369563" cy="3777622"/>
          </a:xfrm>
        </p:spPr>
        <p:txBody>
          <a:bodyPr>
            <a:normAutofit/>
          </a:bodyPr>
          <a:lstStyle/>
          <a:p>
            <a:r>
              <a:rPr lang="zh-CN" altLang="en-US" sz="2200"/>
              <a:t>以求前缀</a:t>
            </a:r>
            <a:r>
              <a:rPr lang="en-US" altLang="zh-CN" sz="2200"/>
              <a:t>0</a:t>
            </a:r>
            <a:r>
              <a:rPr lang="zh-CN" altLang="en-US" sz="2200"/>
              <a:t>为</a:t>
            </a:r>
            <a:r>
              <a:rPr lang="zh-CN" altLang="en-US" sz="2200" smtClean="0"/>
              <a:t>例</a:t>
            </a:r>
            <a:endParaRPr lang="en-US" altLang="zh-CN" sz="2200" smtClean="0"/>
          </a:p>
          <a:p>
            <a:r>
              <a:rPr lang="zh-CN" altLang="en-US" sz="2200"/>
              <a:t>二分查找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15" y="3129091"/>
            <a:ext cx="5695950" cy="32194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53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求前缀</a:t>
            </a:r>
            <a:r>
              <a:rPr lang="en-US" altLang="zh-CN"/>
              <a:t>/</a:t>
            </a:r>
            <a:r>
              <a:rPr lang="zh-CN" altLang="en-US"/>
              <a:t>后缀</a:t>
            </a:r>
            <a:r>
              <a:rPr lang="en-US" altLang="zh-CN"/>
              <a:t>0</a:t>
            </a:r>
            <a:r>
              <a:rPr lang="zh-CN" altLang="en-US"/>
              <a:t>的个数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369563" cy="3777622"/>
          </a:xfrm>
        </p:spPr>
        <p:txBody>
          <a:bodyPr>
            <a:normAutofit/>
          </a:bodyPr>
          <a:lstStyle/>
          <a:p>
            <a:r>
              <a:rPr lang="zh-CN" altLang="en-US" sz="2200" dirty="0" smtClean="0"/>
              <a:t>查表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409571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求前缀</a:t>
            </a:r>
            <a:r>
              <a:rPr lang="en-US" altLang="zh-CN"/>
              <a:t>/</a:t>
            </a:r>
            <a:r>
              <a:rPr lang="zh-CN" altLang="en-US"/>
              <a:t>后缀</a:t>
            </a:r>
            <a:r>
              <a:rPr lang="en-US" altLang="zh-CN"/>
              <a:t>0</a:t>
            </a:r>
            <a:r>
              <a:rPr lang="zh-CN" altLang="en-US"/>
              <a:t>的个数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6" y="2133599"/>
            <a:ext cx="6344850" cy="4061255"/>
          </a:xfrm>
        </p:spPr>
        <p:txBody>
          <a:bodyPr>
            <a:normAutofit/>
          </a:bodyPr>
          <a:lstStyle/>
          <a:p>
            <a:r>
              <a:rPr lang="zh-CN" altLang="en-US" sz="2200" dirty="0" smtClean="0"/>
              <a:t>内建函数</a:t>
            </a:r>
            <a:endParaRPr lang="en-US" altLang="zh-CN" sz="2200" dirty="0" smtClean="0"/>
          </a:p>
          <a:p>
            <a:r>
              <a:rPr lang="en-US" altLang="zh-CN" sz="2200" dirty="0" err="1"/>
              <a:t>int</a:t>
            </a:r>
            <a:r>
              <a:rPr lang="en-US" altLang="zh-CN" sz="2200" dirty="0"/>
              <a:t> __</a:t>
            </a:r>
            <a:r>
              <a:rPr lang="en-US" altLang="zh-CN" sz="2200" dirty="0" err="1"/>
              <a:t>builtin_clz</a:t>
            </a:r>
            <a:r>
              <a:rPr lang="en-US" altLang="zh-CN" sz="2200" dirty="0"/>
              <a:t> (unsigned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x</a:t>
            </a:r>
            <a:r>
              <a:rPr lang="en-US" altLang="zh-CN" sz="2200" dirty="0" smtClean="0"/>
              <a:t>);</a:t>
            </a:r>
          </a:p>
          <a:p>
            <a:r>
              <a:rPr lang="zh-CN" altLang="en-US" sz="2200" dirty="0" smtClean="0"/>
              <a:t>求解前缀</a:t>
            </a:r>
            <a:r>
              <a:rPr lang="en-US" altLang="zh-CN" sz="2200" dirty="0" smtClean="0"/>
              <a:t>0</a:t>
            </a:r>
          </a:p>
          <a:p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__</a:t>
            </a:r>
            <a:r>
              <a:rPr lang="en-US" altLang="zh-CN" sz="2200" dirty="0" err="1"/>
              <a:t>builtin_ctz</a:t>
            </a:r>
            <a:r>
              <a:rPr lang="en-US" altLang="zh-CN" sz="2200" dirty="0"/>
              <a:t> (unsigned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x</a:t>
            </a:r>
            <a:r>
              <a:rPr lang="en-US" altLang="zh-CN" sz="2200" dirty="0" smtClean="0"/>
              <a:t>);</a:t>
            </a:r>
          </a:p>
          <a:p>
            <a:r>
              <a:rPr lang="zh-CN" altLang="en-US" sz="2200" dirty="0" smtClean="0"/>
              <a:t>求解后缀</a:t>
            </a:r>
            <a:r>
              <a:rPr lang="en-US" altLang="zh-CN" sz="2200" dirty="0" smtClean="0"/>
              <a:t>0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6711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 smtClean="0"/>
              <a:t>基本运算</a:t>
            </a:r>
            <a:endParaRPr lang="en-US" altLang="zh-CN" sz="2200" dirty="0" smtClean="0"/>
          </a:p>
          <a:p>
            <a:r>
              <a:rPr lang="zh-CN" altLang="en-US" sz="2200" dirty="0" smtClean="0"/>
              <a:t>二进制位的修改和查询</a:t>
            </a:r>
            <a:endParaRPr lang="en-US" altLang="zh-CN" sz="2200" dirty="0" smtClean="0"/>
          </a:p>
          <a:p>
            <a:r>
              <a:rPr lang="zh-CN" altLang="en-US" sz="2200" dirty="0" smtClean="0"/>
              <a:t>将整数用作集合</a:t>
            </a:r>
            <a:endParaRPr lang="en-US" altLang="zh-CN" sz="2200" dirty="0" smtClean="0"/>
          </a:p>
          <a:p>
            <a:r>
              <a:rPr lang="zh-CN" altLang="en-US" sz="2200" dirty="0" smtClean="0"/>
              <a:t>其他应用</a:t>
            </a:r>
            <a:endParaRPr lang="en-US" altLang="zh-CN" sz="2200" dirty="0" smtClean="0"/>
          </a:p>
          <a:p>
            <a:r>
              <a:rPr lang="zh-CN" altLang="en-US" sz="2200" dirty="0"/>
              <a:t>例题</a:t>
            </a:r>
            <a:endParaRPr lang="en-US" altLang="zh-CN" sz="2200" dirty="0" smtClean="0"/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50865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</a:t>
                </a:r>
                <a:r>
                  <a:rPr lang="zh-CN" altLang="en-US" dirty="0" smtClean="0"/>
                  <a:t>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个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的位置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775" t="-7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942416" y="2133599"/>
                <a:ext cx="6344850" cy="406125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转化为求最大的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200" dirty="0"/>
                  <a:t>，使得</a:t>
                </a:r>
                <a:r>
                  <a:rPr lang="zh-CN" altLang="en-US" sz="2200" dirty="0" smtClean="0"/>
                  <a:t>第</a:t>
                </a:r>
                <a:r>
                  <a:rPr lang="en-US" altLang="zh-CN" sz="2200" dirty="0" smtClean="0"/>
                  <a:t>0</a:t>
                </a:r>
                <a:r>
                  <a:rPr lang="zh-CN" altLang="en-US" sz="2200" dirty="0" smtClean="0"/>
                  <a:t>位</a:t>
                </a:r>
                <a:r>
                  <a:rPr lang="zh-CN" altLang="en-US" sz="2200" dirty="0"/>
                  <a:t>到第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200" dirty="0"/>
                  <a:t>中</a:t>
                </a:r>
                <a:r>
                  <a:rPr lang="en-US" altLang="zh-CN" sz="2200" dirty="0"/>
                  <a:t>1</a:t>
                </a:r>
                <a:r>
                  <a:rPr lang="zh-CN" altLang="en-US" sz="2200" dirty="0"/>
                  <a:t>的个数</a:t>
                </a:r>
                <a:r>
                  <a:rPr lang="zh-CN" altLang="en-US" sz="2200" dirty="0" smtClean="0"/>
                  <a:t>小于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200" dirty="0" smtClean="0"/>
              </a:p>
              <a:p>
                <a:r>
                  <a:rPr lang="zh-CN" altLang="en-US" sz="2200" dirty="0"/>
                  <a:t>二分</a:t>
                </a:r>
                <a:r>
                  <a:rPr lang="zh-CN" altLang="en-US" sz="2200" dirty="0" smtClean="0"/>
                  <a:t>查找</a:t>
                </a:r>
                <a:endParaRPr lang="en-US" altLang="zh-CN" sz="2200" dirty="0" smtClean="0"/>
              </a:p>
              <a:p>
                <a:r>
                  <a:rPr lang="zh-CN" altLang="en-US" sz="2200" dirty="0" smtClean="0"/>
                  <a:t>二进制位求和</a:t>
                </a:r>
                <a:endParaRPr lang="en-US" altLang="zh-CN" sz="2200" dirty="0" smtClean="0"/>
              </a:p>
              <a:p>
                <a:r>
                  <a:rPr lang="zh-CN" altLang="en-US" sz="2200" dirty="0" smtClean="0"/>
                  <a:t>二</a:t>
                </a:r>
                <a:r>
                  <a:rPr lang="zh-CN" altLang="en-US" sz="2200" dirty="0"/>
                  <a:t>分时查询的区间正好是分治时求过的区间</a:t>
                </a:r>
                <a:endParaRPr lang="en-US" altLang="zh-CN" sz="2200" dirty="0"/>
              </a:p>
              <a:p>
                <a:r>
                  <a:rPr lang="zh-CN" altLang="en-US" sz="2200" dirty="0"/>
                  <a:t>利用分治的中间值</a:t>
                </a:r>
              </a:p>
              <a:p>
                <a:endParaRPr lang="zh-CN" altLang="en-US" sz="2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2416" y="2133599"/>
                <a:ext cx="6344850" cy="4061255"/>
              </a:xfrm>
              <a:blipFill rotWithShape="0">
                <a:blip r:embed="rId3"/>
                <a:stretch>
                  <a:fillRect l="-1154" t="-12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73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</a:t>
                </a:r>
                <a:r>
                  <a:rPr lang="zh-CN" altLang="en-US" dirty="0" smtClean="0"/>
                  <a:t>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个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的位置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775" t="-7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6" y="2133599"/>
            <a:ext cx="6344850" cy="4061255"/>
          </a:xfrm>
        </p:spPr>
        <p:txBody>
          <a:bodyPr>
            <a:normAutofit/>
          </a:bodyPr>
          <a:lstStyle/>
          <a:p>
            <a:endParaRPr lang="zh-CN" altLang="en-US" sz="2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226" y="1497695"/>
            <a:ext cx="6950675" cy="513402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553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提取</a:t>
            </a:r>
            <a:r>
              <a:rPr lang="en-US" altLang="zh-CN" smtClean="0"/>
              <a:t>lowbit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942416" y="2133599"/>
                <a:ext cx="6344850" cy="406125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 smtClean="0"/>
                  <a:t>指正整数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dirty="0"/>
                  <a:t>在二进制下最右边一个</a:t>
                </a:r>
                <a:r>
                  <a:rPr lang="en-US" altLang="zh-CN" sz="2200" dirty="0"/>
                  <a:t>1</a:t>
                </a:r>
                <a:r>
                  <a:rPr lang="zh-CN" altLang="en-US" sz="2200" dirty="0"/>
                  <a:t>开始至最低位的那部分，记为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0" smtClean="0">
                        <a:latin typeface="Cambria Math" panose="02040503050406030204" pitchFamily="18" charset="0"/>
                      </a:rPr>
                      <m:t>lowbit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0" smtClean="0">
                        <a:latin typeface="Cambria Math" panose="02040503050406030204" pitchFamily="18" charset="0"/>
                      </a:rPr>
                      <m:t>lowbit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&amp; (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^ (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− 1))</m:t>
                    </m:r>
                  </m:oMath>
                </a14:m>
                <a:endParaRPr lang="en-US" altLang="zh-CN" sz="220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0" smtClean="0">
                        <a:latin typeface="Cambria Math" panose="02040503050406030204" pitchFamily="18" charset="0"/>
                      </a:rPr>
                      <m:t>lowbit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 ^ (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 &amp; (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 − 1))</m:t>
                    </m:r>
                  </m:oMath>
                </a14:m>
                <a:endParaRPr lang="en-US" altLang="zh-CN" sz="220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0" smtClean="0">
                        <a:latin typeface="Cambria Math" panose="02040503050406030204" pitchFamily="18" charset="0"/>
                      </a:rPr>
                      <m:t>lowbit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&amp; −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2416" y="2133599"/>
                <a:ext cx="6344850" cy="4061255"/>
              </a:xfrm>
              <a:blipFill rotWithShape="0">
                <a:blip r:embed="rId2"/>
                <a:stretch>
                  <a:fillRect l="-1154" t="-12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40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遍历所有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6" y="2133599"/>
            <a:ext cx="6344850" cy="4061255"/>
          </a:xfrm>
        </p:spPr>
        <p:txBody>
          <a:bodyPr>
            <a:normAutofit/>
          </a:bodyPr>
          <a:lstStyle/>
          <a:p>
            <a:r>
              <a:rPr lang="zh-CN" altLang="en-US" sz="2200" smtClean="0"/>
              <a:t>不断</a:t>
            </a:r>
            <a:r>
              <a:rPr lang="zh-CN" altLang="en-US" sz="2200"/>
              <a:t>求</a:t>
            </a:r>
            <a:r>
              <a:rPr lang="en-US" altLang="zh-CN" sz="2200"/>
              <a:t>lowbit</a:t>
            </a:r>
            <a:r>
              <a:rPr lang="zh-CN" altLang="en-US" sz="2200"/>
              <a:t>并将它从原数中删去</a:t>
            </a:r>
            <a:r>
              <a:rPr lang="zh-CN" altLang="en-US" sz="2200" smtClean="0"/>
              <a:t>（异</a:t>
            </a:r>
            <a:r>
              <a:rPr lang="zh-CN" altLang="en-US" sz="2200"/>
              <a:t>或</a:t>
            </a:r>
            <a:r>
              <a:rPr lang="zh-CN" altLang="en-US" sz="2200" smtClean="0"/>
              <a:t>）</a:t>
            </a:r>
            <a:endParaRPr lang="en-US" altLang="zh-CN" sz="2200" smtClean="0"/>
          </a:p>
          <a:p>
            <a:r>
              <a:rPr lang="zh-CN" altLang="en-US" sz="2200"/>
              <a:t>若</a:t>
            </a:r>
            <a:r>
              <a:rPr lang="zh-CN" altLang="en-US" sz="2200" smtClean="0"/>
              <a:t>需要</a:t>
            </a:r>
            <a:r>
              <a:rPr lang="zh-CN" altLang="en-US" sz="2200"/>
              <a:t>用到这个</a:t>
            </a:r>
            <a:r>
              <a:rPr lang="en-US" altLang="zh-CN" sz="2200"/>
              <a:t>1</a:t>
            </a:r>
            <a:r>
              <a:rPr lang="zh-CN" altLang="en-US" sz="2200"/>
              <a:t>所在的</a:t>
            </a:r>
            <a:r>
              <a:rPr lang="zh-CN" altLang="en-US" sz="2200" smtClean="0"/>
              <a:t>位置</a:t>
            </a:r>
            <a:endParaRPr lang="en-US" altLang="zh-CN" sz="2200" smtClean="0"/>
          </a:p>
          <a:p>
            <a:r>
              <a:rPr lang="zh-CN" altLang="en-US" sz="2200" smtClean="0"/>
              <a:t>转化为求</a:t>
            </a:r>
            <a:r>
              <a:rPr lang="zh-CN" altLang="en-US" sz="2200"/>
              <a:t>后缀</a:t>
            </a:r>
            <a:r>
              <a:rPr lang="en-US" altLang="zh-CN" sz="2200"/>
              <a:t>0</a:t>
            </a:r>
            <a:r>
              <a:rPr lang="zh-CN" altLang="en-US" sz="2200"/>
              <a:t>个数</a:t>
            </a:r>
          </a:p>
        </p:txBody>
      </p:sp>
    </p:spTree>
    <p:extLst>
      <p:ext uri="{BB962C8B-B14F-4D97-AF65-F5344CB8AC3E}">
        <p14:creationId xmlns:p14="http://schemas.microsoft.com/office/powerpoint/2010/main" val="45967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将整数用作集合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将整数用作集合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200" smtClean="0"/>
                  <a:t>任意集合</a:t>
                </a:r>
                <a:endParaRPr lang="en-US" altLang="zh-CN" sz="2200" smtClean="0"/>
              </a:p>
              <a:p>
                <a:r>
                  <a:rPr lang="zh-CN" altLang="en-US" sz="2200" smtClean="0"/>
                  <a:t>映射到整数集合</a:t>
                </a:r>
                <a:endParaRPr lang="en-US" altLang="zh-CN" sz="2200" smtClean="0"/>
              </a:p>
              <a:p>
                <a:r>
                  <a:rPr lang="zh-CN" altLang="en-US" sz="2200" smtClean="0"/>
                  <a:t>全集</a:t>
                </a:r>
                <a:r>
                  <a:rPr lang="zh-CN" altLang="en-US" sz="2200"/>
                  <a:t>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sz="22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200"/>
                  <a:t>的整数集合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0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146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将整数用作集合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200" smtClean="0"/>
                  <a:t>二进制的每个位有</a:t>
                </a:r>
                <a:r>
                  <a:rPr lang="en-US" altLang="zh-CN" sz="2200"/>
                  <a:t>0</a:t>
                </a:r>
                <a:r>
                  <a:rPr lang="zh-CN" altLang="en-US" sz="2200"/>
                  <a:t>和</a:t>
                </a:r>
                <a:r>
                  <a:rPr lang="en-US" altLang="zh-CN" sz="2200"/>
                  <a:t>1</a:t>
                </a:r>
                <a:r>
                  <a:rPr lang="zh-CN" altLang="en-US" sz="2200"/>
                  <a:t>两种</a:t>
                </a:r>
                <a:r>
                  <a:rPr lang="zh-CN" altLang="en-US" sz="2200" smtClean="0"/>
                  <a:t>状态</a:t>
                </a:r>
                <a:endParaRPr lang="en-US" altLang="zh-CN" sz="2200" smtClean="0"/>
              </a:p>
              <a:p>
                <a:r>
                  <a:rPr lang="zh-CN" altLang="en-US" sz="2200" smtClean="0"/>
                  <a:t>对应</a:t>
                </a:r>
                <a:r>
                  <a:rPr lang="zh-CN" altLang="en-US" sz="2200"/>
                  <a:t>集合中某个元素是否</a:t>
                </a:r>
                <a:r>
                  <a:rPr lang="zh-CN" altLang="en-US" sz="2200" smtClean="0"/>
                  <a:t>存在</a:t>
                </a:r>
                <a:endParaRPr lang="en-US" altLang="zh-CN" sz="2200" smtClean="0"/>
              </a:p>
              <a:p>
                <a:r>
                  <a:rPr lang="zh-CN" altLang="en-US" sz="2200"/>
                  <a:t>计算机中单个二进制数的位数是有限的</a:t>
                </a:r>
                <a:r>
                  <a:rPr lang="zh-CN" altLang="en-US" sz="2200" smtClean="0"/>
                  <a:t>，假设最大</a:t>
                </a:r>
                <a:r>
                  <a:rPr lang="zh-CN" altLang="en-US" sz="2200"/>
                  <a:t>位宽</a:t>
                </a:r>
                <a:r>
                  <a:rPr lang="zh-CN" altLang="en-US" sz="2200" smtClean="0"/>
                  <a:t>为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zh-CN" sz="2200" smtClean="0"/>
              </a:p>
              <a:p>
                <a:r>
                  <a:rPr lang="zh-CN" altLang="en-US" sz="2200" smtClean="0"/>
                  <a:t>表示上述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200" smtClean="0"/>
                  <a:t>个元素的集合需要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200" smtClean="0"/>
                  <a:t>个二进制数</a:t>
                </a:r>
                <a:endParaRPr lang="en-US" altLang="zh-CN" sz="2200" smtClean="0"/>
              </a:p>
              <a:p>
                <a:r>
                  <a:rPr lang="zh-CN" altLang="en-US" sz="2200"/>
                  <a:t>一</a:t>
                </a:r>
                <a:r>
                  <a:rPr lang="zh-CN" altLang="en-US" sz="2200" smtClean="0"/>
                  <a:t>个二进制数称为一块</a:t>
                </a:r>
                <a:endParaRPr lang="en-US" altLang="zh-CN" sz="2200" smtClean="0"/>
              </a:p>
              <a:p>
                <a:r>
                  <a:rPr lang="zh-CN" altLang="en-US" sz="2200"/>
                  <a:t>第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200"/>
                  <a:t>块记录第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200" smtClean="0"/>
                  <a:t>至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+1)−1</m:t>
                    </m:r>
                  </m:oMath>
                </a14:m>
                <a:r>
                  <a:rPr lang="zh-CN" altLang="en-US" sz="2200"/>
                  <a:t>是否</a:t>
                </a:r>
                <a:r>
                  <a:rPr lang="zh-CN" altLang="en-US" sz="2200" smtClean="0"/>
                  <a:t>存在</a:t>
                </a:r>
                <a:endParaRPr lang="en-US" altLang="zh-CN" sz="220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0" t="-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19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将整数用作集合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200" dirty="0" err="1" smtClean="0"/>
                  <a:t>bitset</a:t>
                </a:r>
                <a:endParaRPr lang="en-US" altLang="zh-CN" sz="2200" dirty="0" smtClean="0"/>
              </a:p>
              <a:p>
                <a:r>
                  <a:rPr lang="zh-CN" altLang="en-US" sz="2200" dirty="0" smtClean="0"/>
                  <a:t>本质</a:t>
                </a:r>
                <a:endParaRPr lang="en-US" altLang="zh-CN" sz="2200" dirty="0" smtClean="0"/>
              </a:p>
              <a:p>
                <a:r>
                  <a:rPr lang="zh-CN" altLang="en-US" sz="2200" dirty="0" smtClean="0"/>
                  <a:t>压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200" dirty="0" smtClean="0"/>
                  <a:t>位</a:t>
                </a:r>
                <a:r>
                  <a:rPr lang="zh-CN" altLang="en-US" sz="2200" dirty="0"/>
                  <a:t>的二进制高精度</a:t>
                </a:r>
                <a:r>
                  <a:rPr lang="zh-CN" altLang="en-US" sz="2200" dirty="0" smtClean="0"/>
                  <a:t>整数</a:t>
                </a:r>
                <a:endParaRPr lang="en-US" altLang="zh-CN" sz="2200" dirty="0" smtClean="0"/>
              </a:p>
              <a:p>
                <a:r>
                  <a:rPr lang="zh-CN" altLang="en-US" sz="2200" dirty="0" smtClean="0"/>
                  <a:t>可以进行与、或、</a:t>
                </a:r>
                <a:r>
                  <a:rPr lang="zh-CN" altLang="en-US" sz="2200" dirty="0"/>
                  <a:t>非</a:t>
                </a:r>
                <a:r>
                  <a:rPr lang="zh-CN" altLang="en-US" sz="2200" dirty="0" smtClean="0"/>
                  <a:t>、异或、左移、右移以及加减乘除四则运算</a:t>
                </a:r>
                <a:endParaRPr lang="en-US" altLang="zh-CN" sz="2200" dirty="0" smtClean="0"/>
              </a:p>
              <a:p>
                <a:endParaRPr lang="zh-CN" altLang="en-US" sz="220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0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05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基本集合操作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200" dirty="0" smtClean="0"/>
                  <a:t>加入</a:t>
                </a:r>
                <a:r>
                  <a:rPr lang="en-US" altLang="zh-CN" sz="2200" dirty="0" smtClean="0"/>
                  <a:t>/</a:t>
                </a:r>
                <a:r>
                  <a:rPr lang="zh-CN" altLang="en-US" sz="2200" dirty="0" smtClean="0"/>
                  <a:t>删除</a:t>
                </a:r>
                <a:r>
                  <a:rPr lang="en-US" altLang="zh-CN" sz="2200" dirty="0" smtClean="0"/>
                  <a:t>/</a:t>
                </a:r>
                <a:r>
                  <a:rPr lang="zh-CN" altLang="en-US" sz="2200" dirty="0"/>
                  <a:t>查询</a:t>
                </a:r>
                <a:r>
                  <a:rPr lang="zh-CN" altLang="en-US" sz="2200" dirty="0" smtClean="0"/>
                  <a:t>元素</a:t>
                </a:r>
                <a:endParaRPr lang="en-US" altLang="zh-CN" sz="2200" dirty="0" smtClean="0"/>
              </a:p>
              <a:p>
                <a:r>
                  <a:rPr lang="zh-CN" altLang="en-US" sz="2200" dirty="0" smtClean="0"/>
                  <a:t>时间</a:t>
                </a:r>
                <a:r>
                  <a:rPr lang="zh-CN" altLang="en-US" sz="2200" dirty="0"/>
                  <a:t>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2200" dirty="0" smtClean="0"/>
              </a:p>
              <a:p>
                <a:endParaRPr lang="en-US" altLang="zh-CN" sz="2200" dirty="0" smtClean="0"/>
              </a:p>
              <a:p>
                <a:r>
                  <a:rPr lang="zh-CN" altLang="en-US" sz="2200" dirty="0" smtClean="0"/>
                  <a:t>交并补</a:t>
                </a:r>
                <a:endParaRPr lang="en-US" altLang="zh-CN" sz="2200" dirty="0" smtClean="0"/>
              </a:p>
              <a:p>
                <a:r>
                  <a:rPr lang="zh-CN" altLang="en-US" sz="2200" dirty="0" smtClean="0"/>
                  <a:t>与或非</a:t>
                </a:r>
                <a:endParaRPr lang="en-US" altLang="zh-CN" sz="2200" dirty="0"/>
              </a:p>
              <a:p>
                <a:r>
                  <a:rPr lang="zh-CN" altLang="en-US" sz="2200" dirty="0" smtClean="0"/>
                  <a:t>时间</a:t>
                </a:r>
                <a:r>
                  <a:rPr lang="zh-CN" altLang="en-US" sz="2200" dirty="0"/>
                  <a:t>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e>
                    </m:d>
                  </m:oMath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0" t="-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08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差集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smtClean="0"/>
                  <a:t>与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200" smtClean="0"/>
                  <a:t>的差</a:t>
                </a:r>
                <a:endParaRPr lang="en-US" altLang="zh-CN" sz="2200" smtClean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sz="2200" smtClean="0"/>
              </a:p>
              <a:p>
                <a:r>
                  <a:rPr lang="zh-CN" altLang="en-US" sz="2200" smtClean="0"/>
                  <a:t>删除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smtClean="0"/>
                  <a:t>中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smtClean="0"/>
                  <a:t>与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200" smtClean="0"/>
                  <a:t>的交</a:t>
                </a:r>
                <a:endParaRPr lang="en-US" altLang="zh-CN" sz="2200" smtClean="0"/>
              </a:p>
              <a:p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^ 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sz="2200" i="1" smtClean="0"/>
              </a:p>
              <a:p>
                <a:r>
                  <a:rPr lang="zh-CN" altLang="en-US" sz="2200"/>
                  <a:t>时间复杂度：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e>
                    </m:d>
                  </m:oMath>
                </a14:m>
                <a:endParaRPr lang="zh-CN" altLang="en-US" sz="2200" i="1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0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49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约定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 smtClean="0"/>
              <a:t>约定</a:t>
            </a:r>
            <a:r>
              <a:rPr lang="zh-CN" altLang="en-US" sz="2200" dirty="0"/>
              <a:t>二进制最高位为最左边，最低位为最右边，最低位标号为第</a:t>
            </a:r>
            <a:r>
              <a:rPr lang="en-US" altLang="zh-CN" sz="2200" dirty="0"/>
              <a:t>0</a:t>
            </a:r>
            <a:r>
              <a:rPr lang="zh-CN" altLang="en-US" sz="2200" dirty="0" smtClean="0"/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66025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统计元素个数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200" smtClean="0"/>
                  <a:t>对每块分别统计，然后相加</a:t>
                </a:r>
                <a:endParaRPr lang="en-US" altLang="zh-CN" sz="2200" smtClean="0"/>
              </a:p>
              <a:p>
                <a:r>
                  <a:rPr lang="zh-CN" altLang="en-US" sz="2200"/>
                  <a:t>时间复杂度：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220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0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79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遍历集合元素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200" smtClean="0"/>
                  <a:t>遍历所有块</a:t>
                </a:r>
                <a:endParaRPr lang="en-US" altLang="zh-CN" sz="2200" smtClean="0"/>
              </a:p>
              <a:p>
                <a:r>
                  <a:rPr lang="zh-CN" altLang="en-US" sz="2200"/>
                  <a:t>每</a:t>
                </a:r>
                <a:r>
                  <a:rPr lang="zh-CN" altLang="en-US" sz="2200" smtClean="0"/>
                  <a:t>块按“遍历所有</a:t>
                </a:r>
                <a:r>
                  <a:rPr lang="en-US" altLang="zh-CN" sz="2200" smtClean="0"/>
                  <a:t>1</a:t>
                </a:r>
                <a:r>
                  <a:rPr lang="zh-CN" altLang="en-US" sz="2200" smtClean="0"/>
                  <a:t>”的方法遍历</a:t>
                </a:r>
                <a:endParaRPr lang="en-US" altLang="zh-CN" sz="2200" smtClean="0"/>
              </a:p>
              <a:p>
                <a:r>
                  <a:rPr lang="zh-CN" altLang="en-US" sz="2200"/>
                  <a:t>时间复杂度：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𝑐𝑛𝑡</m:t>
                        </m:r>
                      </m:e>
                    </m:d>
                  </m:oMath>
                </a14:m>
                <a:endParaRPr lang="en-US" altLang="zh-CN" sz="220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0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84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求集合中第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小</a:t>
                </a:r>
                <a:r>
                  <a:rPr lang="zh-CN" altLang="en-US" dirty="0" smtClean="0"/>
                  <a:t>元素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标题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775" t="-6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200" b="1" dirty="0" smtClean="0"/>
                  <a:t>朴素算法</a:t>
                </a:r>
                <a:endParaRPr lang="en-US" altLang="zh-CN" sz="2200" b="1" dirty="0" smtClean="0"/>
              </a:p>
              <a:p>
                <a:r>
                  <a:rPr lang="zh-CN" altLang="en-US" sz="2200" dirty="0" smtClean="0"/>
                  <a:t>从小</a:t>
                </a:r>
                <a:r>
                  <a:rPr lang="zh-CN" altLang="en-US" sz="2200" dirty="0"/>
                  <a:t>到</a:t>
                </a:r>
                <a:r>
                  <a:rPr lang="zh-CN" altLang="en-US" sz="2200" dirty="0" smtClean="0"/>
                  <a:t>大遍历</a:t>
                </a:r>
                <a:r>
                  <a:rPr lang="zh-CN" altLang="en-US" sz="2200" dirty="0"/>
                  <a:t>每个块，找出</a:t>
                </a:r>
                <a:r>
                  <a:rPr lang="zh-CN" altLang="en-US" sz="2200" dirty="0" smtClean="0"/>
                  <a:t>第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200" dirty="0" smtClean="0"/>
                  <a:t>小</a:t>
                </a:r>
                <a:r>
                  <a:rPr lang="zh-CN" altLang="en-US" sz="2200" dirty="0"/>
                  <a:t>元素</a:t>
                </a:r>
                <a:r>
                  <a:rPr lang="zh-CN" altLang="en-US" sz="2200" dirty="0" smtClean="0"/>
                  <a:t>所在块</a:t>
                </a:r>
                <a:endParaRPr lang="en-US" altLang="zh-CN" sz="2200" dirty="0" smtClean="0"/>
              </a:p>
              <a:p>
                <a:r>
                  <a:rPr lang="zh-CN" altLang="en-US" sz="2200" dirty="0"/>
                  <a:t>利用“求第</a:t>
                </a:r>
                <a:r>
                  <a:rPr lang="en-US" altLang="zh-CN" sz="2200" dirty="0"/>
                  <a:t>k</a:t>
                </a:r>
                <a:r>
                  <a:rPr lang="zh-CN" altLang="en-US" sz="2200" dirty="0"/>
                  <a:t>个</a:t>
                </a:r>
                <a:r>
                  <a:rPr lang="en-US" altLang="zh-CN" sz="2200" dirty="0"/>
                  <a:t>1</a:t>
                </a:r>
                <a:r>
                  <a:rPr lang="zh-CN" altLang="en-US" sz="2200" dirty="0"/>
                  <a:t>的位置</a:t>
                </a:r>
                <a:r>
                  <a:rPr lang="zh-CN" altLang="en-US" sz="2200" dirty="0" smtClean="0"/>
                  <a:t>”的方法确定具体元素</a:t>
                </a:r>
                <a:endParaRPr lang="en-US" altLang="zh-CN" sz="2200" dirty="0" smtClean="0"/>
              </a:p>
              <a:p>
                <a:r>
                  <a:rPr lang="zh-CN" altLang="en-US" sz="2200" dirty="0"/>
                  <a:t>时间复杂度：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func>
                      </m:e>
                    </m:d>
                  </m:oMath>
                </a14:m>
                <a:endParaRPr lang="en-US" altLang="zh-CN" sz="2200" b="0" dirty="0" smtClean="0"/>
              </a:p>
              <a:p>
                <a:pPr marL="0" indent="0">
                  <a:buNone/>
                </a:pPr>
                <a:r>
                  <a:rPr lang="zh-CN" altLang="en-US" sz="2200" b="1" dirty="0" smtClean="0"/>
                  <a:t>更加高效的做法</a:t>
                </a:r>
                <a:endParaRPr lang="en-US" altLang="zh-CN" sz="2200" b="1" dirty="0" smtClean="0"/>
              </a:p>
              <a:p>
                <a:r>
                  <a:rPr lang="zh-CN" altLang="en-US" sz="2200" dirty="0" smtClean="0"/>
                  <a:t>线段树维护每个块的</a:t>
                </a:r>
                <a:r>
                  <a:rPr lang="zh-CN" altLang="en-US" sz="2200" smtClean="0"/>
                  <a:t>元素个数</a:t>
                </a:r>
                <a:endParaRPr lang="en-US" altLang="zh-CN" sz="2200" smtClean="0"/>
              </a:p>
              <a:p>
                <a:r>
                  <a:rPr lang="zh-CN" altLang="en-US" sz="2200" dirty="0"/>
                  <a:t>时间复杂度：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03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1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求集合中大于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的最小元素</a:t>
                </a:r>
              </a:p>
            </p:txBody>
          </p:sp>
        </mc:Choice>
        <mc:Fallback xmlns="">
          <p:sp>
            <p:nvSpPr>
              <p:cNvPr id="4" name="标题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775" t="-6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200" b="1" dirty="0" smtClean="0"/>
                  <a:t>朴素做法</a:t>
                </a:r>
                <a:endParaRPr lang="en-US" altLang="zh-CN" sz="2200" b="1" dirty="0" smtClean="0"/>
              </a:p>
              <a:p>
                <a:r>
                  <a:rPr lang="zh-CN" altLang="en-US" sz="2200" dirty="0" smtClean="0"/>
                  <a:t>从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dirty="0" smtClean="0"/>
                  <a:t>所在</a:t>
                </a:r>
                <a:r>
                  <a:rPr lang="zh-CN" altLang="en-US" sz="2200" dirty="0"/>
                  <a:t>的块开始向后遍历</a:t>
                </a:r>
                <a:r>
                  <a:rPr lang="zh-CN" altLang="en-US" sz="2200" dirty="0" smtClean="0"/>
                  <a:t>，第一</a:t>
                </a:r>
                <a:r>
                  <a:rPr lang="zh-CN" altLang="en-US" sz="2200" dirty="0"/>
                  <a:t>个包含元素的</a:t>
                </a:r>
                <a:r>
                  <a:rPr lang="zh-CN" altLang="en-US" sz="2200" dirty="0" smtClean="0"/>
                  <a:t>块</a:t>
                </a:r>
                <a:endParaRPr lang="en-US" altLang="zh-CN" sz="2200" dirty="0" smtClean="0"/>
              </a:p>
              <a:p>
                <a:r>
                  <a:rPr lang="zh-CN" altLang="en-US" sz="2200" dirty="0" smtClean="0"/>
                  <a:t>通过“求后缀</a:t>
                </a:r>
                <a:r>
                  <a:rPr lang="en-US" altLang="zh-CN" sz="2200" dirty="0" smtClean="0"/>
                  <a:t>0</a:t>
                </a:r>
                <a:r>
                  <a:rPr lang="zh-CN" altLang="en-US" sz="2200" dirty="0" smtClean="0"/>
                  <a:t>个数”的方法确定具体位置</a:t>
                </a:r>
                <a:endParaRPr lang="en-US" altLang="zh-CN" sz="2200" dirty="0" smtClean="0"/>
              </a:p>
              <a:p>
                <a:r>
                  <a:rPr lang="zh-CN" altLang="en-US" sz="2200" dirty="0" smtClean="0"/>
                  <a:t>时间</a:t>
                </a:r>
                <a:r>
                  <a:rPr lang="zh-CN" altLang="en-US" sz="2200" dirty="0"/>
                  <a:t>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2200" dirty="0"/>
              </a:p>
              <a:p>
                <a:pPr marL="0" indent="0">
                  <a:buNone/>
                </a:pPr>
                <a:r>
                  <a:rPr lang="zh-CN" altLang="en-US" sz="2200" b="1" dirty="0" smtClean="0"/>
                  <a:t>更加高效的做法</a:t>
                </a:r>
                <a:endParaRPr lang="en-US" altLang="zh-CN" sz="2200" b="1" dirty="0" smtClean="0"/>
              </a:p>
              <a:p>
                <a:r>
                  <a:rPr lang="zh-CN" altLang="en-US" sz="2200" dirty="0" smtClean="0"/>
                  <a:t>利用辅助</a:t>
                </a:r>
                <a:r>
                  <a:rPr lang="en-US" altLang="zh-CN" sz="2200" dirty="0" err="1" smtClean="0"/>
                  <a:t>bitset</a:t>
                </a:r>
                <a:r>
                  <a:rPr lang="zh-CN" altLang="en-US" sz="2200" dirty="0" smtClean="0"/>
                  <a:t>来记录每一块是否</a:t>
                </a:r>
                <a:r>
                  <a:rPr lang="zh-CN" altLang="en-US" sz="2200" smtClean="0"/>
                  <a:t>有元素</a:t>
                </a:r>
                <a:endParaRPr lang="en-US" altLang="zh-CN" sz="220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2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sz="2200" smtClean="0"/>
              </a:p>
              <a:p>
                <a:endParaRPr lang="en-US" altLang="zh-CN" sz="2200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03" t="-1129" r="-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75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枚举子集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200" smtClean="0"/>
                  <a:t>对于某个集合的某个</a:t>
                </a:r>
                <a:r>
                  <a:rPr lang="zh-CN" altLang="en-US" sz="2200"/>
                  <a:t>子集</a:t>
                </a:r>
                <a:r>
                  <a:rPr lang="zh-CN" altLang="en-US" sz="2200" smtClean="0"/>
                  <a:t>，求</a:t>
                </a:r>
                <a:r>
                  <a:rPr lang="zh-CN" altLang="en-US" sz="2200"/>
                  <a:t>出字典序排在它前一位的集合或后一位的</a:t>
                </a:r>
                <a:r>
                  <a:rPr lang="zh-CN" altLang="en-US" sz="2200" smtClean="0"/>
                  <a:t>集合</a:t>
                </a:r>
                <a:endParaRPr lang="en-US" altLang="zh-CN" sz="2200" smtClean="0"/>
              </a:p>
              <a:p>
                <a:r>
                  <a:rPr lang="zh-CN" altLang="en-US" sz="2200" smtClean="0"/>
                  <a:t>集合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smtClean="0"/>
                  <a:t>和它的一个子集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sz="2200" smtClean="0"/>
              </a:p>
              <a:p>
                <a:r>
                  <a:rPr lang="zh-CN" altLang="en-US" sz="2200"/>
                  <a:t>前一</a:t>
                </a:r>
                <a:r>
                  <a:rPr lang="zh-CN" altLang="en-US" sz="2200" smtClean="0"/>
                  <a:t>个子集：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200" i="1" smtClean="0">
                            <a:latin typeface="Cambria Math" panose="02040503050406030204" pitchFamily="18" charset="0"/>
                          </a:rPr>
                          <m:t> − 1</m:t>
                        </m:r>
                      </m:e>
                    </m:d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200" smtClean="0"/>
              </a:p>
              <a:p>
                <a:r>
                  <a:rPr lang="zh-CN" altLang="en-US" sz="2200" smtClean="0"/>
                  <a:t>从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smtClean="0"/>
                  <a:t>开始不断</a:t>
                </a:r>
                <a:r>
                  <a:rPr lang="zh-CN" altLang="en-US" sz="2200"/>
                  <a:t>求前一个子集，</a:t>
                </a:r>
                <a:r>
                  <a:rPr lang="zh-CN" altLang="en-US" sz="2200" smtClean="0"/>
                  <a:t>直到空集</a:t>
                </a:r>
                <a:endParaRPr lang="en-US" altLang="zh-CN" sz="220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0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01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枚举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个元素的子集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标题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775" t="-6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200" smtClean="0"/>
                  <a:t>对于集合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smtClean="0"/>
                  <a:t>的某个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200" smtClean="0"/>
                  <a:t>元素子集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200" smtClean="0"/>
                  <a:t>，求下一个</a:t>
                </a:r>
                <a:endParaRPr lang="en-US" altLang="zh-CN" sz="2200" smtClean="0"/>
              </a:p>
              <a:p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 &amp; −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200" smtClean="0"/>
              </a:p>
              <a:p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sz="2200" smtClean="0"/>
              </a:p>
              <a:p>
                <a14:m>
                  <m:oMath xmlns:m="http://schemas.openxmlformats.org/officeDocument/2006/math">
                    <m:r>
                      <a:rPr lang="es-ES" altLang="zh-CN" sz="220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s-ES" altLang="zh-CN" sz="2200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s-ES" altLang="zh-CN" sz="22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altLang="zh-CN" sz="2200" i="1" smtClean="0">
                        <a:latin typeface="Cambria Math" panose="02040503050406030204" pitchFamily="18" charset="0"/>
                      </a:rPr>
                      <m:t> | (((</m:t>
                    </m:r>
                    <m:r>
                      <a:rPr lang="es-ES" altLang="zh-CN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altLang="zh-CN" sz="2200" i="1">
                        <a:latin typeface="Cambria Math" panose="02040503050406030204" pitchFamily="18" charset="0"/>
                      </a:rPr>
                      <m:t> ^ </m:t>
                    </m:r>
                    <m:r>
                      <a:rPr lang="es-ES" altLang="zh-CN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altLang="zh-CN" sz="2200" i="1">
                        <a:latin typeface="Cambria Math" panose="02040503050406030204" pitchFamily="18" charset="0"/>
                      </a:rPr>
                      <m:t>) / </m:t>
                    </m:r>
                    <m:r>
                      <a:rPr lang="es-ES" altLang="zh-CN" sz="22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s-ES" altLang="zh-CN" sz="2200" i="1">
                        <a:latin typeface="Cambria Math" panose="02040503050406030204" pitchFamily="18" charset="0"/>
                      </a:rPr>
                      <m:t>) &gt;&gt; 2)</m:t>
                    </m:r>
                  </m:oMath>
                </a14:m>
                <a:endParaRPr lang="en-US" altLang="zh-CN" sz="2200"/>
              </a:p>
              <a:p>
                <a:endParaRPr lang="en-US" altLang="zh-CN" sz="2200" smtClean="0"/>
              </a:p>
              <a:p>
                <a:endParaRPr lang="en-US" altLang="zh-CN" sz="220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0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45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致谢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480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基本运算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2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二进制位的修改和查询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1278924"/>
          </a:xfrm>
        </p:spPr>
        <p:txBody>
          <a:bodyPr>
            <a:noAutofit/>
          </a:bodyPr>
          <a:lstStyle/>
          <a:p>
            <a:r>
              <a:rPr lang="zh-CN" altLang="en-US" sz="1600" dirty="0"/>
              <a:t>在二进制位的层面上对整数进行一些修改和</a:t>
            </a:r>
            <a:r>
              <a:rPr lang="zh-CN" altLang="en-US" sz="1600" dirty="0" smtClean="0"/>
              <a:t>查询</a:t>
            </a:r>
            <a:endParaRPr lang="en-US" altLang="zh-CN" sz="1600" dirty="0" smtClean="0"/>
          </a:p>
          <a:p>
            <a:r>
              <a:rPr lang="zh-CN" altLang="en-US" sz="1600" dirty="0"/>
              <a:t>汇编指令、内建函数以及基本位运算的</a:t>
            </a:r>
            <a:r>
              <a:rPr lang="zh-CN" altLang="en-US" sz="1600" dirty="0" smtClean="0"/>
              <a:t>组合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8815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比较简单的操作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 b="1" dirty="0" smtClean="0"/>
              <a:t>读某个</a:t>
            </a:r>
            <a:r>
              <a:rPr lang="en-US" altLang="zh-CN" sz="2200" b="1" dirty="0" smtClean="0"/>
              <a:t>/</a:t>
            </a:r>
            <a:r>
              <a:rPr lang="zh-CN" altLang="en-US" sz="2200" b="1" dirty="0" smtClean="0"/>
              <a:t>某些位</a:t>
            </a:r>
            <a:endParaRPr lang="en-US" altLang="zh-CN" sz="2200" b="1" dirty="0" smtClean="0"/>
          </a:p>
          <a:p>
            <a:pPr marL="0" indent="0">
              <a:buNone/>
            </a:pPr>
            <a:r>
              <a:rPr lang="zh-CN" altLang="en-US" sz="2200" b="1" dirty="0" smtClean="0"/>
              <a:t>改某个</a:t>
            </a:r>
            <a:r>
              <a:rPr lang="en-US" altLang="zh-CN" sz="2200" b="1" dirty="0" smtClean="0"/>
              <a:t>/</a:t>
            </a:r>
            <a:r>
              <a:rPr lang="zh-CN" altLang="en-US" sz="2200" b="1" dirty="0" smtClean="0"/>
              <a:t>某些位</a:t>
            </a:r>
            <a:endParaRPr lang="en-US" altLang="zh-CN" sz="2200" b="1" dirty="0" smtClean="0"/>
          </a:p>
          <a:p>
            <a:r>
              <a:rPr lang="zh-CN" altLang="en-US" sz="2200" dirty="0" smtClean="0"/>
              <a:t>置为</a:t>
            </a:r>
            <a:r>
              <a:rPr lang="en-US" altLang="zh-CN" sz="2200" dirty="0" smtClean="0"/>
              <a:t>0</a:t>
            </a:r>
          </a:p>
          <a:p>
            <a:r>
              <a:rPr lang="zh-CN" altLang="en-US" sz="2200" dirty="0" smtClean="0"/>
              <a:t>置为</a:t>
            </a:r>
            <a:r>
              <a:rPr lang="en-US" altLang="zh-CN" sz="2200" dirty="0" smtClean="0"/>
              <a:t>1</a:t>
            </a:r>
          </a:p>
          <a:p>
            <a:r>
              <a:rPr lang="zh-CN" altLang="en-US" sz="2200" dirty="0" smtClean="0"/>
              <a:t>取反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59267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求</a:t>
            </a:r>
            <a:r>
              <a:rPr lang="en-US" altLang="zh-CN"/>
              <a:t>1</a:t>
            </a:r>
            <a:r>
              <a:rPr lang="zh-CN" altLang="en-US"/>
              <a:t>的</a:t>
            </a:r>
            <a:r>
              <a:rPr lang="zh-CN" altLang="en-US" smtClean="0"/>
              <a:t>个数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369563" cy="3777622"/>
          </a:xfrm>
        </p:spPr>
        <p:txBody>
          <a:bodyPr>
            <a:normAutofit/>
          </a:bodyPr>
          <a:lstStyle/>
          <a:p>
            <a:r>
              <a:rPr lang="zh-CN" altLang="en-US" sz="2200" smtClean="0"/>
              <a:t>转化为求二进制各位和</a:t>
            </a:r>
            <a:endParaRPr lang="en-US" altLang="zh-CN" sz="2200" smtClean="0"/>
          </a:p>
          <a:p>
            <a:r>
              <a:rPr lang="zh-CN" altLang="en-US" sz="2200"/>
              <a:t>分</a:t>
            </a:r>
            <a:r>
              <a:rPr lang="zh-CN" altLang="en-US" sz="2200" smtClean="0"/>
              <a:t>治</a:t>
            </a:r>
            <a:endParaRPr lang="en-US" altLang="zh-CN" sz="2200" smtClean="0"/>
          </a:p>
          <a:p>
            <a:r>
              <a:rPr lang="zh-CN" altLang="en-US" sz="2200"/>
              <a:t>每次将整个数分成两个部分，分别求出每个部分的和，再将它们</a:t>
            </a:r>
            <a:r>
              <a:rPr lang="zh-CN" altLang="en-US" sz="2200" smtClean="0"/>
              <a:t>相加</a:t>
            </a:r>
            <a:endParaRPr lang="en-US" altLang="zh-CN" sz="2200" smtClean="0"/>
          </a:p>
          <a:p>
            <a:r>
              <a:rPr lang="zh-CN" altLang="en-US" sz="2200" smtClean="0"/>
              <a:t>利用</a:t>
            </a:r>
            <a:r>
              <a:rPr lang="zh-CN" altLang="en-US" sz="2200"/>
              <a:t>位运算</a:t>
            </a:r>
            <a:r>
              <a:rPr lang="zh-CN" altLang="en-US" sz="2200" smtClean="0"/>
              <a:t>，并行完成</a:t>
            </a:r>
            <a:r>
              <a:rPr lang="zh-CN" altLang="en-US" sz="2200"/>
              <a:t>每一层的工作</a:t>
            </a:r>
          </a:p>
        </p:txBody>
      </p:sp>
    </p:spTree>
    <p:extLst>
      <p:ext uri="{BB962C8B-B14F-4D97-AF65-F5344CB8AC3E}">
        <p14:creationId xmlns:p14="http://schemas.microsoft.com/office/powerpoint/2010/main" val="92765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求</a:t>
            </a:r>
            <a:r>
              <a:rPr lang="en-US" altLang="zh-CN"/>
              <a:t>1</a:t>
            </a:r>
            <a:r>
              <a:rPr lang="zh-CN" altLang="en-US"/>
              <a:t>的</a:t>
            </a:r>
            <a:r>
              <a:rPr lang="zh-CN" altLang="en-US" smtClean="0"/>
              <a:t>个数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799" y="2244166"/>
            <a:ext cx="7362825" cy="26003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509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求</a:t>
            </a:r>
            <a:r>
              <a:rPr lang="en-US" altLang="zh-CN"/>
              <a:t>1</a:t>
            </a:r>
            <a:r>
              <a:rPr lang="zh-CN" altLang="en-US"/>
              <a:t>的</a:t>
            </a:r>
            <a:r>
              <a:rPr lang="zh-CN" altLang="en-US" smtClean="0"/>
              <a:t>个数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369563" cy="3777622"/>
          </a:xfrm>
        </p:spPr>
        <p:txBody>
          <a:bodyPr>
            <a:normAutofit/>
          </a:bodyPr>
          <a:lstStyle/>
          <a:p>
            <a:r>
              <a:rPr lang="zh-CN" altLang="en-US" sz="2200" dirty="0" smtClean="0"/>
              <a:t>不断优化之后</a:t>
            </a:r>
            <a:r>
              <a:rPr lang="en-US" altLang="zh-CN" sz="2200" smtClean="0"/>
              <a:t>……</a:t>
            </a:r>
            <a:endParaRPr lang="zh-CN" altLang="en-US" sz="2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096" y="2884173"/>
            <a:ext cx="7200900" cy="22764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519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自定义 1">
      <a:majorFont>
        <a:latin typeface="Century Gothic"/>
        <a:ea typeface="微软雅黑 Light"/>
        <a:cs typeface=""/>
      </a:majorFont>
      <a:minorFont>
        <a:latin typeface="Century Gothic"/>
        <a:ea typeface="微软雅黑 Light"/>
        <a:cs typeface="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2831</TotalTime>
  <Words>855</Words>
  <Application>Microsoft Office PowerPoint</Application>
  <PresentationFormat>全屏显示(4:3)</PresentationFormat>
  <Paragraphs>144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Wingdings 3</vt:lpstr>
      <vt:lpstr>微软雅黑 Light</vt:lpstr>
      <vt:lpstr>Century Gothic</vt:lpstr>
      <vt:lpstr>Cambria Math</vt:lpstr>
      <vt:lpstr>Arial</vt:lpstr>
      <vt:lpstr>丝状</vt:lpstr>
      <vt:lpstr>位运算及其应用</vt:lpstr>
      <vt:lpstr>结构</vt:lpstr>
      <vt:lpstr>约定</vt:lpstr>
      <vt:lpstr>基本运算</vt:lpstr>
      <vt:lpstr>二进制位的修改和查询</vt:lpstr>
      <vt:lpstr>比较简单的操作</vt:lpstr>
      <vt:lpstr>求1的个数</vt:lpstr>
      <vt:lpstr>求1的个数</vt:lpstr>
      <vt:lpstr>求1的个数</vt:lpstr>
      <vt:lpstr>求1的个数</vt:lpstr>
      <vt:lpstr>求1的个数</vt:lpstr>
      <vt:lpstr>求1的个数</vt:lpstr>
      <vt:lpstr>翻转位序</vt:lpstr>
      <vt:lpstr>翻转位序</vt:lpstr>
      <vt:lpstr>翻转位序</vt:lpstr>
      <vt:lpstr>翻转位序</vt:lpstr>
      <vt:lpstr>求前缀/后缀0的个数</vt:lpstr>
      <vt:lpstr>求前缀/后缀0的个数</vt:lpstr>
      <vt:lpstr>求前缀/后缀0的个数</vt:lpstr>
      <vt:lpstr>求第k个1的位置</vt:lpstr>
      <vt:lpstr>求第k个1的位置</vt:lpstr>
      <vt:lpstr>提取lowbit</vt:lpstr>
      <vt:lpstr>遍历所有1</vt:lpstr>
      <vt:lpstr>将整数用作集合</vt:lpstr>
      <vt:lpstr>将整数用作集合</vt:lpstr>
      <vt:lpstr>将整数用作集合</vt:lpstr>
      <vt:lpstr>将整数用作集合</vt:lpstr>
      <vt:lpstr>基本集合操作</vt:lpstr>
      <vt:lpstr>差集</vt:lpstr>
      <vt:lpstr>统计元素个数</vt:lpstr>
      <vt:lpstr>遍历集合元素</vt:lpstr>
      <vt:lpstr>求集合中第k小元素</vt:lpstr>
      <vt:lpstr>求集合中大于x的最小元素</vt:lpstr>
      <vt:lpstr>枚举子集</vt:lpstr>
      <vt:lpstr>枚举k个元素的子集</vt:lpstr>
      <vt:lpstr>致谢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 Yang</dc:creator>
  <cp:lastModifiedBy>Shen Yang</cp:lastModifiedBy>
  <cp:revision>166</cp:revision>
  <dcterms:created xsi:type="dcterms:W3CDTF">2014-03-24T04:54:36Z</dcterms:created>
  <dcterms:modified xsi:type="dcterms:W3CDTF">2014-04-28T13:15:26Z</dcterms:modified>
</cp:coreProperties>
</file>