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270" r:id="rId4"/>
    <p:sldId id="257" r:id="rId5"/>
    <p:sldId id="277" r:id="rId6"/>
    <p:sldId id="258" r:id="rId7"/>
    <p:sldId id="271" r:id="rId8"/>
    <p:sldId id="259" r:id="rId9"/>
    <p:sldId id="260" r:id="rId10"/>
    <p:sldId id="261" r:id="rId11"/>
    <p:sldId id="274" r:id="rId12"/>
    <p:sldId id="276" r:id="rId13"/>
    <p:sldId id="263" r:id="rId14"/>
    <p:sldId id="272" r:id="rId15"/>
    <p:sldId id="264" r:id="rId16"/>
    <p:sldId id="275" r:id="rId17"/>
    <p:sldId id="265" r:id="rId18"/>
    <p:sldId id="278" r:id="rId19"/>
    <p:sldId id="266" r:id="rId20"/>
    <p:sldId id="267" r:id="rId21"/>
    <p:sldId id="26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F"/>
    <a:srgbClr val="F9CB07"/>
    <a:srgbClr val="EA157A"/>
    <a:srgbClr val="DECB07"/>
    <a:srgbClr val="86DEFA"/>
    <a:srgbClr val="E6FEE6"/>
    <a:srgbClr val="EB8803"/>
    <a:srgbClr val="FAFDD3"/>
    <a:srgbClr val="F9FDCB"/>
    <a:srgbClr val="F8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84012" autoAdjust="0"/>
  </p:normalViewPr>
  <p:slideViewPr>
    <p:cSldViewPr snapToGrid="0">
      <p:cViewPr varScale="1">
        <p:scale>
          <a:sx n="77" d="100"/>
          <a:sy n="77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0036-62EF-4E7F-9E58-8AECB5FC34AB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FA4B-8B59-46A9-A6BD-A377D46BDB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3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首先要将半平面交插入线段树</a:t>
            </a:r>
            <a:endParaRPr lang="en-US" altLang="zh-CN" dirty="0" smtClean="0"/>
          </a:p>
          <a:p>
            <a:r>
              <a:rPr lang="zh-CN" altLang="en-US" dirty="0" smtClean="0"/>
              <a:t>接下去考虑线段树每一个节点中的排序复杂度</a:t>
            </a:r>
            <a:endParaRPr lang="en-US" altLang="zh-CN" dirty="0" smtClean="0"/>
          </a:p>
          <a:p>
            <a:r>
              <a:rPr lang="zh-CN" altLang="en-US" dirty="0" smtClean="0"/>
              <a:t>除去排序复杂度后是线性的，只与总的半平面个数以及询问点数有关</a:t>
            </a:r>
            <a:endParaRPr lang="en-US" altLang="zh-CN" dirty="0" smtClean="0"/>
          </a:p>
          <a:p>
            <a:r>
              <a:rPr lang="zh-CN" altLang="en-US" dirty="0" smtClean="0"/>
              <a:t>在我的集训队论文中介绍了一种空间</a:t>
            </a:r>
            <a:r>
              <a:rPr lang="en-US" altLang="zh-CN" dirty="0" smtClean="0"/>
              <a:t>O(m)</a:t>
            </a:r>
            <a:r>
              <a:rPr lang="zh-CN" altLang="en-US" dirty="0" smtClean="0"/>
              <a:t>的做法。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3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每两个操作之间对询问的答案是互不相关的</a:t>
            </a:r>
            <a:endParaRPr lang="en-US" altLang="zh-CN" dirty="0" smtClean="0"/>
          </a:p>
          <a:p>
            <a:r>
              <a:rPr lang="zh-CN" altLang="en-US" dirty="0" smtClean="0"/>
              <a:t>而这样的撤销操作是比较少见的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5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[3,4] [5,8]</a:t>
            </a:r>
            <a:r>
              <a:rPr lang="zh-CN" altLang="en-US" dirty="0" smtClean="0"/>
              <a:t>打上时刻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的标记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3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每次新插入区间时会有两种情况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新插入的区间被原来的某一区间包含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8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新区间的两端分别在两个区间内部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3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并不是单独把</a:t>
            </a:r>
            <a:r>
              <a:rPr lang="en-US" altLang="zh-CN" dirty="0" smtClean="0"/>
              <a:t>[4,4][5,6][7,7]</a:t>
            </a:r>
            <a:r>
              <a:rPr lang="zh-CN" altLang="en-US" dirty="0" smtClean="0"/>
              <a:t>这样的区间找出来的，而是一次性将</a:t>
            </a:r>
            <a:r>
              <a:rPr lang="en-US" altLang="zh-CN" dirty="0" smtClean="0"/>
              <a:t>[4,7]</a:t>
            </a:r>
            <a:r>
              <a:rPr lang="zh-CN" altLang="en-US" dirty="0" smtClean="0"/>
              <a:t>找出来的</a:t>
            </a:r>
            <a:endParaRPr lang="en-US" altLang="zh-CN" dirty="0" smtClean="0"/>
          </a:p>
          <a:p>
            <a:r>
              <a:rPr lang="zh-CN" altLang="en-US" dirty="0" smtClean="0"/>
              <a:t>其实就相当于在线段树中找到这一段区间的复杂度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82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以及询问区间小于某个值的数字个数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66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区间每一个位置加上一个数字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询问区间小于某个值的数字个数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54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本文主要介绍了两种方法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每个节点对应于一个区间</a:t>
            </a:r>
            <a:endParaRPr lang="en-US" altLang="zh-CN" dirty="0" smtClean="0"/>
          </a:p>
          <a:p>
            <a:r>
              <a:rPr lang="en-US" altLang="zh-CN" dirty="0" smtClean="0"/>
              <a:t>[2,8]</a:t>
            </a:r>
            <a:r>
              <a:rPr lang="zh-CN" altLang="en-US" dirty="0" smtClean="0"/>
              <a:t>就对应于***</a:t>
            </a:r>
            <a:endParaRPr lang="en-US" altLang="zh-CN" dirty="0" smtClean="0"/>
          </a:p>
          <a:p>
            <a:r>
              <a:rPr lang="zh-CN" altLang="en-US" dirty="0" smtClean="0"/>
              <a:t>可以证明找到节点个数一定是</a:t>
            </a:r>
            <a:r>
              <a:rPr lang="en-US" altLang="zh-CN" dirty="0" smtClean="0"/>
              <a:t>O(log</a:t>
            </a:r>
            <a:r>
              <a:rPr lang="en-US" altLang="zh-CN" baseline="0" dirty="0" smtClean="0"/>
              <a:t> n</a:t>
            </a:r>
            <a:r>
              <a:rPr lang="zh-CN" altLang="en-US" dirty="0" smtClean="0"/>
              <a:t>）的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9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具体的按时间分治方法会在后面提到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4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所有半平面构成的图形一定是一个凸包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 smtClean="0"/>
              <a:t>出这个半平面交，并将询问点按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轴排序‘’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每一个询问点</a:t>
            </a:r>
            <a:r>
              <a:rPr lang="zh-CN" altLang="en-US" dirty="0" smtClean="0"/>
              <a:t>，它是否在凸包中，只与凸包上与通过它的铅垂线相交的两条边有关。</a:t>
            </a:r>
            <a:endParaRPr lang="en-US" altLang="zh-CN" dirty="0" smtClean="0"/>
          </a:p>
          <a:p>
            <a:r>
              <a:rPr lang="zh-CN" altLang="en-US" dirty="0" smtClean="0"/>
              <a:t>这样的边是单向</a:t>
            </a:r>
            <a:r>
              <a:rPr lang="zh-CN" altLang="en-US" dirty="0" smtClean="0"/>
              <a:t>移动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这个做法的复杂度为 </a:t>
            </a:r>
            <a:r>
              <a:rPr lang="en-US" altLang="zh-CN" dirty="0" smtClean="0"/>
              <a:t>n log</a:t>
            </a:r>
            <a:r>
              <a:rPr lang="en-US" altLang="zh-CN" baseline="0" dirty="0" smtClean="0"/>
              <a:t> n</a:t>
            </a:r>
            <a:r>
              <a:rPr lang="zh-CN" altLang="en-US" baseline="0" dirty="0" smtClean="0"/>
              <a:t>，除去排序后为</a:t>
            </a:r>
            <a:r>
              <a:rPr lang="en-US" altLang="zh-CN" baseline="0" dirty="0" smtClean="0"/>
              <a:t>O(n)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7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先处理</a:t>
            </a:r>
            <a:r>
              <a:rPr lang="en-US" altLang="zh-CN" dirty="0" smtClean="0"/>
              <a:t>[1,8]</a:t>
            </a:r>
            <a:r>
              <a:rPr lang="zh-CN" altLang="en-US" dirty="0" smtClean="0"/>
              <a:t>这个区间，将其分为</a:t>
            </a:r>
            <a:r>
              <a:rPr lang="en-US" altLang="zh-CN" dirty="0" smtClean="0"/>
              <a:t>[1,4]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[5,8]</a:t>
            </a:r>
          </a:p>
          <a:p>
            <a:r>
              <a:rPr lang="zh-CN" altLang="en-US" dirty="0" smtClean="0"/>
              <a:t>求出</a:t>
            </a:r>
            <a:r>
              <a:rPr lang="en-US" altLang="zh-CN" dirty="0" smtClean="0"/>
              <a:t>[1,4]</a:t>
            </a:r>
            <a:r>
              <a:rPr lang="zh-CN" altLang="en-US" dirty="0" smtClean="0"/>
              <a:t>中每个半平面是否覆盖了</a:t>
            </a:r>
            <a:r>
              <a:rPr lang="en-US" altLang="zh-CN" dirty="0" smtClean="0"/>
              <a:t>[5,8]</a:t>
            </a:r>
            <a:r>
              <a:rPr lang="zh-CN" altLang="en-US" dirty="0" smtClean="0"/>
              <a:t>中的每一个点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[1,4]</a:t>
            </a:r>
            <a:r>
              <a:rPr lang="zh-CN" altLang="en-US" dirty="0" smtClean="0"/>
              <a:t>中的半平面，以及</a:t>
            </a:r>
            <a:r>
              <a:rPr lang="en-US" altLang="zh-CN" dirty="0" smtClean="0"/>
              <a:t>[5,8]</a:t>
            </a:r>
            <a:r>
              <a:rPr lang="zh-CN" altLang="en-US" dirty="0" smtClean="0"/>
              <a:t>中的点，进行一次上面的算法</a:t>
            </a:r>
            <a:endParaRPr lang="en-US" altLang="zh-CN" dirty="0" smtClean="0"/>
          </a:p>
          <a:p>
            <a:r>
              <a:rPr lang="zh-CN" altLang="en-US" dirty="0" smtClean="0"/>
              <a:t>接下去递归处理</a:t>
            </a:r>
            <a:r>
              <a:rPr lang="en-US" altLang="zh-CN" dirty="0" smtClean="0"/>
              <a:t>[1,4]…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例如在第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个时刻插入的半平面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3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1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</a:t>
            </a:r>
            <a:r>
              <a:rPr lang="en-US" altLang="zh-CN" dirty="0" smtClean="0"/>
              <a:t>【3,4】</a:t>
            </a:r>
            <a:r>
              <a:rPr lang="zh-CN" altLang="en-US" dirty="0" smtClean="0"/>
              <a:t>这个节点中包含</a:t>
            </a:r>
            <a:r>
              <a:rPr lang="en-US" altLang="zh-CN" dirty="0" smtClean="0"/>
              <a:t>3,4</a:t>
            </a:r>
            <a:r>
              <a:rPr lang="zh-CN" altLang="en-US" dirty="0" smtClean="0"/>
              <a:t>两个时刻的询问，</a:t>
            </a:r>
            <a:r>
              <a:rPr lang="en-US" altLang="zh-CN" dirty="0" smtClean="0"/>
              <a:t>【2,8】</a:t>
            </a:r>
            <a:r>
              <a:rPr lang="zh-CN" altLang="en-US" dirty="0" smtClean="0"/>
              <a:t>那个半平面与这两个询问有关</a:t>
            </a:r>
            <a:endParaRPr lang="en-US" altLang="zh-CN" dirty="0" smtClean="0"/>
          </a:p>
          <a:p>
            <a:r>
              <a:rPr lang="zh-CN" altLang="en-US" dirty="0" smtClean="0"/>
              <a:t>那么只需对线段树中的每一个节点，以覆盖过它的半平面与它所包含的询问点做一次半平面交</a:t>
            </a:r>
            <a:endParaRPr lang="en-US" altLang="zh-CN" dirty="0" smtClean="0"/>
          </a:p>
          <a:p>
            <a:r>
              <a:rPr lang="zh-CN" altLang="en-US" dirty="0" smtClean="0"/>
              <a:t>求出那些半平面对那些询问点答案的贡献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FA4B-8B59-46A9-A6BD-A377D46BDBF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1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5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9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3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DEFA"/>
            </a:gs>
            <a:gs pos="53000">
              <a:srgbClr val="E5FFEB"/>
            </a:gs>
            <a:gs pos="94000">
              <a:srgbClr val="FAFDD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D9A1-5B18-430B-ADA1-2B9E9E160F19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4403-A3CB-482D-9027-8F209109B1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华文新魏" panose="02010800040101010101" pitchFamily="2" charset="-122"/>
              </a:rPr>
              <a:t>线段树在一类分治问题上的应用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ea typeface="方正舒体" panose="02010601030101010101" pitchFamily="2" charset="-122"/>
              </a:rPr>
              <a:t>杭州学军中学 徐寅展</a:t>
            </a:r>
            <a:endParaRPr lang="zh-CN" altLang="en-US" dirty="0"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6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半平面的插入时间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 ⁡m)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将半平面在插入之前进行排序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log⁡ m)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询问点的排序利用归并排序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log⁡ m)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求半平面交的复杂度为半平面总个数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 ⁡m)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求答案的复杂度为询问点的总个数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log⁡ m)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总时空复杂度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 ⁡m)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" panose="02010609060101010101" pitchFamily="49" charset="-122"/>
              </a:rPr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能用上述做法解决的题目需要满足的要求有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操作对询问独立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撤销某一次的增加操作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DEFA"/>
            </a:gs>
            <a:gs pos="53000">
              <a:srgbClr val="E5FFEB"/>
            </a:gs>
            <a:gs pos="94000">
              <a:srgbClr val="FAFDD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一种转化方法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81611"/>
            <a:ext cx="2227284" cy="10271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区间修改为同一个元素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40941" y="3081403"/>
            <a:ext cx="3277382" cy="154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区间插入一个元素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以及撤销某次插入操作</a:t>
            </a:r>
          </a:p>
        </p:txBody>
      </p:sp>
      <p:sp>
        <p:nvSpPr>
          <p:cNvPr id="8" name="右箭头 7"/>
          <p:cNvSpPr/>
          <p:nvPr/>
        </p:nvSpPr>
        <p:spPr>
          <a:xfrm>
            <a:off x="3432132" y="3369502"/>
            <a:ext cx="1778696" cy="8267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5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一种转化方法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每次在线段树中插入一个修改区间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插入时碰到标记就下传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最后找到对应的那些区间中有哪些标记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为这些标记建立增加与撤销操作</a:t>
            </a:r>
            <a:endParaRPr lang="en-US" altLang="zh-CN" sz="3000" b="1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一种转化方法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在时刻</a:t>
            </a:r>
            <a:r>
              <a:rPr lang="en-US" altLang="zh-CN" sz="3000" b="1" dirty="0">
                <a:ea typeface="华文仿宋" panose="02010600040101010101" pitchFamily="2" charset="-122"/>
              </a:rPr>
              <a:t>1</a:t>
            </a:r>
            <a:r>
              <a:rPr lang="zh-CN" altLang="en-US" sz="3000" b="1" dirty="0">
                <a:ea typeface="华文仿宋" panose="02010600040101010101" pitchFamily="2" charset="-122"/>
              </a:rPr>
              <a:t>有对应</a:t>
            </a:r>
            <a:r>
              <a:rPr lang="en-US" altLang="zh-CN" sz="3000" b="1" dirty="0">
                <a:ea typeface="华文仿宋" panose="02010600040101010101" pitchFamily="2" charset="-122"/>
              </a:rPr>
              <a:t>[3,7]</a:t>
            </a:r>
            <a:r>
              <a:rPr lang="zh-CN" altLang="en-US" sz="3000" b="1" dirty="0">
                <a:ea typeface="华文仿宋" panose="02010600040101010101" pitchFamily="2" charset="-122"/>
              </a:rPr>
              <a:t>的修改操作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现在插入时刻</a:t>
            </a:r>
            <a:r>
              <a:rPr lang="en-US" altLang="zh-CN" sz="3000" b="1" dirty="0">
                <a:ea typeface="华文仿宋" panose="02010600040101010101" pitchFamily="2" charset="-122"/>
              </a:rPr>
              <a:t>2</a:t>
            </a:r>
            <a:r>
              <a:rPr lang="zh-CN" altLang="en-US" sz="3000" b="1" dirty="0">
                <a:ea typeface="华文仿宋" panose="02010600040101010101" pitchFamily="2" charset="-122"/>
              </a:rPr>
              <a:t>对</a:t>
            </a:r>
            <a:r>
              <a:rPr lang="en-US" altLang="zh-CN" sz="3000" b="1" dirty="0">
                <a:ea typeface="华文仿宋" panose="02010600040101010101" pitchFamily="2" charset="-122"/>
              </a:rPr>
              <a:t>[4,8]</a:t>
            </a:r>
            <a:r>
              <a:rPr lang="zh-CN" altLang="en-US" sz="3000" b="1" dirty="0">
                <a:ea typeface="华文仿宋" panose="02010600040101010101" pitchFamily="2" charset="-122"/>
              </a:rPr>
              <a:t>的修改操作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88496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60782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54179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39269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35006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48790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62576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76057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78427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89827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9219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80359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24006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2638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50168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57623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2008806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59355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810540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97197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48381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83868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35053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90803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88670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68740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75632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96399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69576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953744" y="1204639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34" name="圆角矩形 33"/>
          <p:cNvSpPr/>
          <p:nvPr/>
        </p:nvSpPr>
        <p:spPr>
          <a:xfrm>
            <a:off x="7964400" y="1736902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36" name="圆角矩形 35"/>
          <p:cNvSpPr/>
          <p:nvPr/>
        </p:nvSpPr>
        <p:spPr>
          <a:xfrm>
            <a:off x="7965204" y="2229217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5830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4497 0.57708 L -3.05556E-6 -4.07407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-2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52 0.39189 L 3.88889E-6 3.33333E-6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1990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02 0.42292 L -3.05556E-6 4.44444E-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不够优秀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这个做法最后转化出来的区间个数为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O(m log 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000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回到本来的问题，用数字表示操作编号</a:t>
            </a:r>
            <a:endParaRPr lang="en-US" altLang="zh-CN" sz="3000" b="1" dirty="0">
              <a:ea typeface="华文仿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9973" y="3861056"/>
            <a:ext cx="1558898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0  0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7044" y="3862762"/>
            <a:ext cx="89527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63077" y="3864466"/>
            <a:ext cx="89527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0190" y="3871295"/>
            <a:ext cx="369818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1  1  1  1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1358" y="3871294"/>
            <a:ext cx="3879377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2  2  2  2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3572305" y="4749866"/>
            <a:ext cx="419669" cy="9928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上箭头 20"/>
          <p:cNvSpPr/>
          <p:nvPr/>
        </p:nvSpPr>
        <p:spPr>
          <a:xfrm>
            <a:off x="6900652" y="4751571"/>
            <a:ext cx="419669" cy="9928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131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7" grpId="0"/>
      <p:bldP spid="18" grpId="0"/>
      <p:bldP spid="11" grpId="0"/>
      <p:bldP spid="11" grpId="1"/>
      <p:bldP spid="12" grpId="0"/>
      <p:bldP spid="19" grpId="0" animBg="1"/>
      <p:bldP spid="19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DEFA"/>
            </a:gs>
            <a:gs pos="53000">
              <a:srgbClr val="E5FFEB"/>
            </a:gs>
            <a:gs pos="94000">
              <a:srgbClr val="FAFDD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不够优秀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这个做法最后转化出来的区间个数为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⁡ m)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回到本来的问题，用数字表示操作编号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每次插入最多将本来的区间数增加</a:t>
            </a:r>
            <a:r>
              <a:rPr lang="en-US" altLang="zh-CN" sz="3000" b="1" dirty="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2980675" y="3876408"/>
            <a:ext cx="89527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9973" y="3861056"/>
            <a:ext cx="1548655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  </a:t>
            </a:r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63077" y="3864466"/>
            <a:ext cx="89527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0190" y="3871295"/>
            <a:ext cx="369818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2  2  2  </a:t>
            </a:r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1928" y="3871294"/>
            <a:ext cx="3910084" cy="110799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67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4  4  4  4  4</a:t>
            </a:r>
            <a:endParaRPr lang="zh-CN" altLang="en-US" sz="67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45549" y="4749866"/>
            <a:ext cx="419669" cy="9928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上箭头 20"/>
          <p:cNvSpPr/>
          <p:nvPr/>
        </p:nvSpPr>
        <p:spPr>
          <a:xfrm>
            <a:off x="6931360" y="4751571"/>
            <a:ext cx="419669" cy="9928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1312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3" grpId="0"/>
      <p:bldP spid="18" grpId="0"/>
      <p:bldP spid="11" grpId="0"/>
      <p:bldP spid="11" grpId="1"/>
      <p:bldP spid="12" grpId="0"/>
      <p:bldP spid="19" grpId="0" animBg="1"/>
      <p:bldP spid="19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DEFA"/>
            </a:gs>
            <a:gs pos="53000">
              <a:srgbClr val="E5FFEB"/>
            </a:gs>
            <a:gs pos="94000">
              <a:srgbClr val="FAFDD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每次将连续且编号相同的区间，合并即可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最后转化成的新问题级别是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O(m)</a:t>
            </a:r>
            <a:r>
              <a:rPr lang="zh-CN" altLang="en-US" sz="3000" dirty="0" smtClean="0">
                <a:ea typeface="华文仿宋" panose="02010600040101010101" pitchFamily="2" charset="-122"/>
              </a:rPr>
              <a:t>的</a:t>
            </a:r>
            <a:endParaRPr lang="en-US" altLang="zh-CN" sz="3000" dirty="0">
              <a:ea typeface="华文仿宋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88496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60782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54179" y="3998265"/>
            <a:ext cx="649705" cy="351923"/>
          </a:xfrm>
          <a:prstGeom prst="roundRect">
            <a:avLst/>
          </a:prstGeom>
          <a:solidFill>
            <a:srgbClr val="F9CB0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39269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35006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48790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62576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76057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78427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89827" y="5367094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92194" y="5367094"/>
            <a:ext cx="649705" cy="351923"/>
          </a:xfrm>
          <a:prstGeom prst="roundRect">
            <a:avLst/>
          </a:prstGeom>
          <a:solidFill>
            <a:srgbClr val="F9CB0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80359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24006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2638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50168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57623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2008806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59355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810540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97197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48381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83868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35053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90803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88670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68740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75632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96399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69576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953744" y="1204639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34" name="圆角矩形 33"/>
          <p:cNvSpPr/>
          <p:nvPr/>
        </p:nvSpPr>
        <p:spPr>
          <a:xfrm>
            <a:off x="7964400" y="1736902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36" name="圆角矩形 35"/>
          <p:cNvSpPr/>
          <p:nvPr/>
        </p:nvSpPr>
        <p:spPr>
          <a:xfrm>
            <a:off x="7965204" y="2249791"/>
            <a:ext cx="649705" cy="351923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37" name="圆角矩形 36"/>
          <p:cNvSpPr/>
          <p:nvPr/>
        </p:nvSpPr>
        <p:spPr>
          <a:xfrm>
            <a:off x="7513791" y="1651785"/>
            <a:ext cx="1550921" cy="479606"/>
          </a:xfrm>
          <a:prstGeom prst="roundRect">
            <a:avLst/>
          </a:prstGeom>
          <a:solidFill>
            <a:srgbClr val="EA157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[4,7]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58069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33" grpId="1" animBg="1"/>
      <p:bldP spid="33" grpId="2" animBg="1"/>
      <p:bldP spid="34" grpId="1" animBg="1"/>
      <p:bldP spid="34" grpId="2" animBg="1"/>
      <p:bldP spid="36" grpId="1" animBg="1"/>
      <p:bldP spid="36" grpId="2" animBg="1"/>
      <p:bldP spid="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插入区间的时间复杂度为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⁡n)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暴力找每一新区间的时间复杂度为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⁡n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最终复杂度为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log ⁡n)</a:t>
            </a:r>
          </a:p>
          <a:p>
            <a:pPr marL="0" indent="0">
              <a:buNone/>
            </a:pPr>
            <a:endParaRPr lang="en-US" altLang="zh-CN" sz="3000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9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给定一个长度为</a:t>
            </a:r>
            <a:r>
              <a:rPr lang="en-US" altLang="zh-CN" sz="3000" b="1" dirty="0">
                <a:ea typeface="华文仿宋" panose="02010600040101010101" pitchFamily="2" charset="-122"/>
              </a:rPr>
              <a:t>n</a:t>
            </a:r>
            <a:r>
              <a:rPr lang="zh-CN" altLang="en-US" sz="3000" b="1" dirty="0">
                <a:ea typeface="华文仿宋" panose="02010600040101010101" pitchFamily="2" charset="-122"/>
              </a:rPr>
              <a:t>的数列，初始时每一个数字的值都是给定的。要求支持以下几种操作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将序列第</a:t>
            </a:r>
            <a:r>
              <a:rPr lang="en-US" altLang="zh-CN" sz="3000" b="1" dirty="0">
                <a:ea typeface="华文仿宋" panose="02010600040101010101" pitchFamily="2" charset="-122"/>
              </a:rPr>
              <a:t>l</a:t>
            </a:r>
            <a:r>
              <a:rPr lang="zh-CN" altLang="en-US" sz="3000" b="1" dirty="0">
                <a:ea typeface="华文仿宋" panose="02010600040101010101" pitchFamily="2" charset="-122"/>
              </a:rPr>
              <a:t>个到第</a:t>
            </a:r>
            <a:r>
              <a:rPr lang="en-US" altLang="zh-CN" sz="3000" b="1" dirty="0">
                <a:ea typeface="华文仿宋" panose="02010600040101010101" pitchFamily="2" charset="-122"/>
              </a:rPr>
              <a:t>r</a:t>
            </a:r>
            <a:r>
              <a:rPr lang="zh-CN" altLang="en-US" sz="3000" b="1" dirty="0">
                <a:ea typeface="华文仿宋" panose="02010600040101010101" pitchFamily="2" charset="-122"/>
              </a:rPr>
              <a:t>个数字全部改为</a:t>
            </a:r>
            <a:r>
              <a:rPr lang="en-US" altLang="zh-CN" sz="3000" b="1" dirty="0">
                <a:ea typeface="华文仿宋" panose="02010600040101010101" pitchFamily="2" charset="-122"/>
              </a:rPr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询问第</a:t>
            </a:r>
            <a:r>
              <a:rPr lang="en-US" altLang="zh-CN" sz="3000" b="1" dirty="0">
                <a:ea typeface="华文仿宋" panose="02010600040101010101" pitchFamily="2" charset="-122"/>
              </a:rPr>
              <a:t>l</a:t>
            </a:r>
            <a:r>
              <a:rPr lang="zh-CN" altLang="en-US" sz="3000" b="1" dirty="0">
                <a:ea typeface="华文仿宋" panose="02010600040101010101" pitchFamily="2" charset="-122"/>
              </a:rPr>
              <a:t>到</a:t>
            </a:r>
            <a:r>
              <a:rPr lang="en-US" altLang="zh-CN" sz="3000" b="1" dirty="0">
                <a:ea typeface="华文仿宋" panose="02010600040101010101" pitchFamily="2" charset="-122"/>
              </a:rPr>
              <a:t>r</a:t>
            </a:r>
            <a:r>
              <a:rPr lang="zh-CN" altLang="en-US" sz="3000" b="1" dirty="0">
                <a:ea typeface="华文仿宋" panose="02010600040101010101" pitchFamily="2" charset="-122"/>
              </a:rPr>
              <a:t>个数字中有多少个小于等于</a:t>
            </a:r>
            <a:r>
              <a:rPr lang="en-US" altLang="zh-CN" sz="3000" b="1" dirty="0">
                <a:ea typeface="华文仿宋" panose="02010600040101010101" pitchFamily="2" charset="-122"/>
              </a:rPr>
              <a:t>x</a:t>
            </a: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操作共有</a:t>
            </a:r>
            <a:r>
              <a:rPr lang="en-US" altLang="zh-CN" sz="3000" b="1" dirty="0">
                <a:ea typeface="华文仿宋" panose="02010600040101010101" pitchFamily="2" charset="-122"/>
              </a:rPr>
              <a:t>m</a:t>
            </a:r>
            <a:r>
              <a:rPr lang="zh-CN" altLang="en-US" sz="3000" b="1" dirty="0">
                <a:ea typeface="华文仿宋" panose="02010600040101010101" pitchFamily="2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43165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线段树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357" y="2094953"/>
            <a:ext cx="7886700" cy="87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b="1" dirty="0" smtClean="0">
                <a:ea typeface="华文仿宋" panose="02010600040101010101" pitchFamily="2" charset="-122"/>
              </a:rPr>
              <a:t>一种数据结构</a:t>
            </a:r>
            <a:endParaRPr lang="en-US" altLang="zh-CN" sz="3000" b="1" dirty="0" smtClean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 smtClean="0">
                <a:ea typeface="华文仿宋" panose="02010600040101010101" pitchFamily="2" charset="-122"/>
              </a:rPr>
              <a:t>找到一段区间在线段树中对应的一些节点</a:t>
            </a:r>
            <a:endParaRPr lang="en-US" altLang="zh-CN" sz="3000" b="1" dirty="0" smtClean="0">
              <a:ea typeface="华文仿宋" panose="0201060004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76304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595635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4198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27077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2281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36598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5038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6386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662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776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800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7914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1181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1419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489488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31" name="直接连接符 30"/>
          <p:cNvCxnSpPr>
            <a:stCxn id="7" idx="2"/>
            <a:endCxn id="11" idx="0"/>
          </p:cNvCxnSpPr>
          <p:nvPr/>
        </p:nvCxnSpPr>
        <p:spPr>
          <a:xfrm rot="5400000">
            <a:off x="1545431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7" idx="2"/>
          </p:cNvCxnSpPr>
          <p:nvPr/>
        </p:nvCxnSpPr>
        <p:spPr>
          <a:xfrm rot="16200000" flipV="1">
            <a:off x="1996614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3347163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V="1">
            <a:off x="3798348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5185005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6200000" flipV="1">
            <a:off x="5636189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6971676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V="1">
            <a:off x="7422861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2"/>
            <a:endCxn id="7" idx="0"/>
          </p:cNvCxnSpPr>
          <p:nvPr/>
        </p:nvCxnSpPr>
        <p:spPr>
          <a:xfrm rot="5400000">
            <a:off x="2278611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" idx="2"/>
            <a:endCxn id="8" idx="0"/>
          </p:cNvCxnSpPr>
          <p:nvPr/>
        </p:nvCxnSpPr>
        <p:spPr>
          <a:xfrm rot="16200000" flipH="1">
            <a:off x="3176478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2"/>
            <a:endCxn id="9" idx="0"/>
          </p:cNvCxnSpPr>
          <p:nvPr/>
        </p:nvCxnSpPr>
        <p:spPr>
          <a:xfrm rot="5400000">
            <a:off x="5856548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2"/>
            <a:endCxn id="10" idx="0"/>
          </p:cNvCxnSpPr>
          <p:nvPr/>
        </p:nvCxnSpPr>
        <p:spPr>
          <a:xfrm rot="16200000" flipH="1">
            <a:off x="6763440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0"/>
            <a:endCxn id="21" idx="2"/>
          </p:cNvCxnSpPr>
          <p:nvPr/>
        </p:nvCxnSpPr>
        <p:spPr>
          <a:xfrm rot="5400000" flipH="1" flipV="1">
            <a:off x="3684207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2"/>
            <a:endCxn id="6" idx="0"/>
          </p:cNvCxnSpPr>
          <p:nvPr/>
        </p:nvCxnSpPr>
        <p:spPr>
          <a:xfrm rot="16200000" flipH="1">
            <a:off x="5457384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618" y="3445801"/>
            <a:ext cx="1967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</a:rPr>
              <a:t>插入：</a:t>
            </a:r>
            <a:r>
              <a:rPr lang="en-US" altLang="zh-CN" sz="2700" dirty="0">
                <a:solidFill>
                  <a:srgbClr val="FF0000"/>
                </a:solidFill>
              </a:rPr>
              <a:t>[2,8]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转化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先将第一个操作转化为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在</a:t>
            </a:r>
            <a:r>
              <a:rPr lang="en-US" altLang="zh-CN" sz="3000" b="1" dirty="0">
                <a:ea typeface="华文仿宋" panose="02010600040101010101" pitchFamily="2" charset="-122"/>
              </a:rPr>
              <a:t>l</a:t>
            </a:r>
            <a:r>
              <a:rPr lang="zh-CN" altLang="en-US" sz="3000" b="1" dirty="0">
                <a:ea typeface="华文仿宋" panose="02010600040101010101" pitchFamily="2" charset="-122"/>
              </a:rPr>
              <a:t>到</a:t>
            </a:r>
            <a:r>
              <a:rPr lang="en-US" altLang="zh-CN" sz="3000" b="1" dirty="0">
                <a:ea typeface="华文仿宋" panose="02010600040101010101" pitchFamily="2" charset="-122"/>
              </a:rPr>
              <a:t>r</a:t>
            </a:r>
            <a:r>
              <a:rPr lang="zh-CN" altLang="en-US" sz="3000" b="1" dirty="0">
                <a:ea typeface="华文仿宋" panose="02010600040101010101" pitchFamily="2" charset="-122"/>
              </a:rPr>
              <a:t>的每一个位置都添加一个数字</a:t>
            </a:r>
            <a:r>
              <a:rPr lang="en-US" altLang="zh-CN" sz="3000" b="1" dirty="0">
                <a:ea typeface="华文仿宋" panose="02010600040101010101" pitchFamily="2" charset="-122"/>
              </a:rPr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撤销某次添加操作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按时间分治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对新问题按时间分治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时间线段树的每一个节点只需处理添加操作与询问操作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按权值排序以后就是区间和问题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时间复杂度：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mlogmlogn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/>
              <a:t>通过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zh-CN" altLang="en-US" sz="4000" b="1" dirty="0"/>
              <a:t>的时间</a:t>
            </a:r>
            <a:r>
              <a:rPr lang="zh-CN" altLang="en-US" sz="4000" b="1" dirty="0" smtClean="0"/>
              <a:t>代价，将一类带撤销问题转化为静态问题。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4000" b="1" dirty="0"/>
              <a:t>通过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zh-CN" altLang="en-US" sz="4000" b="1" dirty="0"/>
              <a:t>的时间代价，将区间修改为同值问题，转化为静态问题。</a:t>
            </a:r>
            <a:endParaRPr lang="en-US" altLang="zh-CN" sz="4000" b="1" dirty="0"/>
          </a:p>
          <a:p>
            <a:pPr marL="0" indent="0"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120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b="1" dirty="0">
                <a:ea typeface="华文仿宋" panose="02010600040101010101" pitchFamily="2" charset="-122"/>
              </a:rPr>
              <a:t>感谢</a:t>
            </a:r>
            <a:r>
              <a:rPr lang="en-US" altLang="zh-CN" sz="3000" b="1" dirty="0">
                <a:ea typeface="华文仿宋" panose="02010600040101010101" pitchFamily="2" charset="-122"/>
              </a:rPr>
              <a:t>CCF</a:t>
            </a:r>
            <a:r>
              <a:rPr lang="zh-CN" altLang="en-US" sz="3000" b="1" dirty="0">
                <a:ea typeface="华文仿宋" panose="02010600040101010101" pitchFamily="2" charset="-122"/>
              </a:rPr>
              <a:t>提供这次宝贵的机会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endParaRPr lang="en-US" altLang="zh-CN" sz="3000" b="1" dirty="0">
              <a:ea typeface="华文仿宋" panose="02010600040101010101" pitchFamily="2" charset="-122"/>
            </a:endParaRPr>
          </a:p>
          <a:p>
            <a:r>
              <a:rPr lang="zh-CN" altLang="en-US" sz="3000" b="1" dirty="0">
                <a:ea typeface="华文仿宋" panose="02010600040101010101" pitchFamily="2" charset="-122"/>
              </a:rPr>
              <a:t>感谢徐先友老师的悉心指导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endParaRPr lang="en-US" altLang="zh-CN" sz="3000" b="1" dirty="0">
              <a:ea typeface="华文仿宋" panose="02010600040101010101" pitchFamily="2" charset="-122"/>
            </a:endParaRPr>
          </a:p>
          <a:p>
            <a:r>
              <a:rPr lang="zh-CN" altLang="en-US" sz="3000" b="1" dirty="0">
                <a:ea typeface="华文仿宋" panose="02010600040101010101" pitchFamily="2" charset="-122"/>
              </a:rPr>
              <a:t>感谢大家耐心地听讲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8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039933">
            <a:off x="738531" y="2319680"/>
            <a:ext cx="7237382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5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欢迎提问</a:t>
            </a:r>
            <a:endParaRPr lang="zh-CN" altLang="en-US" sz="125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5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按时间分治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每次将操作分成两部分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计算前一部分的修改对后一部分的询问的贡献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递归进行</a:t>
            </a:r>
          </a:p>
        </p:txBody>
      </p:sp>
    </p:spTree>
    <p:extLst>
      <p:ext uri="{BB962C8B-B14F-4D97-AF65-F5344CB8AC3E}">
        <p14:creationId xmlns:p14="http://schemas.microsoft.com/office/powerpoint/2010/main" val="41021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DEFA"/>
            </a:gs>
            <a:gs pos="53000">
              <a:srgbClr val="E5FFEB"/>
            </a:gs>
            <a:gs pos="94000">
              <a:srgbClr val="FAFDD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从一个问题谈起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给定一个平面，要求支持以下几种操作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插入一个半平面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删除一个当前还在平面中的半平面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sz="3000" b="1" dirty="0">
                <a:ea typeface="华文仿宋" panose="02010600040101010101" pitchFamily="2" charset="-122"/>
              </a:rPr>
              <a:t>询问某个点是否在当前半平面的交集内</a:t>
            </a:r>
            <a:endParaRPr lang="en-US" altLang="zh-CN" sz="3000" b="1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572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一个简化的问题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7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所有插入操作在询问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之前，且没有删除操作</a:t>
            </a: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6961801" y="4081465"/>
            <a:ext cx="1800225" cy="1185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02171" y="2314578"/>
            <a:ext cx="2357438" cy="1471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3629395" y="3828850"/>
            <a:ext cx="1996829" cy="947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154309" y="2317998"/>
            <a:ext cx="1961212" cy="987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>
            <a:off x="5094901" y="5279233"/>
            <a:ext cx="2200275" cy="300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63781" y="3362326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/>
        </p:nvSpPr>
        <p:spPr>
          <a:xfrm>
            <a:off x="4931633" y="3046994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椭圆 24"/>
          <p:cNvSpPr/>
          <p:nvPr/>
        </p:nvSpPr>
        <p:spPr>
          <a:xfrm>
            <a:off x="6700970" y="4818242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/>
        </p:nvSpPr>
        <p:spPr>
          <a:xfrm>
            <a:off x="7619999" y="2728813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8716781" y="3674270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2074496" y="3731563"/>
            <a:ext cx="3469338" cy="1008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3194384" y="3804677"/>
            <a:ext cx="3550023" cy="3025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4973593" y="3831576"/>
            <a:ext cx="3570195" cy="10088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5906068" y="3813505"/>
            <a:ext cx="3529853" cy="20171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7033836" y="3779044"/>
            <a:ext cx="3469344" cy="20172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474558" y="3475619"/>
            <a:ext cx="85725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1" name="直接连接符 50"/>
          <p:cNvCxnSpPr/>
          <p:nvPr/>
        </p:nvCxnSpPr>
        <p:spPr>
          <a:xfrm rot="5400000">
            <a:off x="3737309" y="3795152"/>
            <a:ext cx="3550023" cy="3025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不考虑删除操作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72"/>
            <a:ext cx="7886700" cy="886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是经典的按时间分治问题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76304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595635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4198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27077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2281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36598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5038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6386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662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776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800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7914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1181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1419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489488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45431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1996614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47163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798348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85005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36189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71676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22861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78611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76478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56548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63440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84207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57384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DE64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DE64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" panose="02010609060101010101" pitchFamily="49" charset="-122"/>
              </a:rPr>
              <a:t>不考虑删除操作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考虑与每一个修改有关的询问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即为在此之后的所有时刻的对应区间</a:t>
            </a:r>
            <a:endParaRPr lang="en-US" altLang="zh-CN" sz="3000" b="1" dirty="0">
              <a:ea typeface="华文仿宋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76304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595635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4198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27077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2281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36598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5038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6386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662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776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800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7914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1181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1419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489488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45431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1996614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47163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798348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85005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36189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71676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22861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78611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76478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56548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63440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84207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57384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DE64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CB07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DE64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39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回到原问题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357" y="2045621"/>
            <a:ext cx="7886700" cy="20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每一个半平面出现的时间是连续的一段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假设有一个</a:t>
            </a:r>
            <a:r>
              <a:rPr lang="en-US" altLang="zh-CN" sz="3000" b="1" dirty="0">
                <a:ea typeface="华文仿宋" panose="02010600040101010101" pitchFamily="2" charset="-122"/>
              </a:rPr>
              <a:t>2</a:t>
            </a:r>
            <a:r>
              <a:rPr lang="zh-CN" altLang="en-US" sz="3000" b="1" dirty="0">
                <a:ea typeface="华文仿宋" panose="02010600040101010101" pitchFamily="2" charset="-122"/>
              </a:rPr>
              <a:t>时刻插入，</a:t>
            </a:r>
            <a:r>
              <a:rPr lang="en-US" altLang="zh-CN" sz="3000" b="1" dirty="0">
                <a:ea typeface="华文仿宋" panose="02010600040101010101" pitchFamily="2" charset="-122"/>
              </a:rPr>
              <a:t>8</a:t>
            </a:r>
            <a:r>
              <a:rPr lang="zh-CN" altLang="en-US" sz="3000" b="1" dirty="0">
                <a:ea typeface="华文仿宋" panose="02010600040101010101" pitchFamily="2" charset="-122"/>
              </a:rPr>
              <a:t>时刻删除的半平面</a:t>
            </a:r>
            <a:endParaRPr lang="en-US" altLang="zh-CN" sz="3000" b="1" dirty="0">
              <a:ea typeface="华文仿宋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76304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595635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4198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27077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2281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36598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5038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6386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662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776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800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7914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1181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1419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489488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45431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1996614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47163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798348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85005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36189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71676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22861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78611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76478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56548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63440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84207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57384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具体做法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 b="1" dirty="0">
                <a:ea typeface="华文仿宋" panose="02010600040101010101" pitchFamily="2" charset="-122"/>
              </a:rPr>
              <a:t>覆盖线段树每一个节点的半平面，是与这个节点所包含的所有询问有关的</a:t>
            </a:r>
            <a:endParaRPr lang="en-US" altLang="zh-CN" sz="3000" b="1" dirty="0"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76304" y="3393111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[1,8]</a:t>
            </a:r>
            <a:endParaRPr lang="zh-CN" altLang="en-US" sz="2100" dirty="0"/>
          </a:p>
        </p:txBody>
      </p:sp>
      <p:sp>
        <p:nvSpPr>
          <p:cNvPr id="5" name="圆角矩形 4"/>
          <p:cNvSpPr/>
          <p:nvPr/>
        </p:nvSpPr>
        <p:spPr>
          <a:xfrm>
            <a:off x="2595635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[1,4]</a:t>
            </a:r>
            <a:endParaRPr lang="zh-CN" altLang="en-US" sz="2100" dirty="0"/>
          </a:p>
        </p:txBody>
      </p:sp>
      <p:sp>
        <p:nvSpPr>
          <p:cNvPr id="6" name="圆角矩形 5"/>
          <p:cNvSpPr/>
          <p:nvPr/>
        </p:nvSpPr>
        <p:spPr>
          <a:xfrm>
            <a:off x="6141987" y="3998265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[5,8]</a:t>
            </a:r>
            <a:endParaRPr lang="zh-CN" altLang="en-US" sz="2100" dirty="0"/>
          </a:p>
        </p:txBody>
      </p:sp>
      <p:sp>
        <p:nvSpPr>
          <p:cNvPr id="7" name="圆角矩形 6"/>
          <p:cNvSpPr/>
          <p:nvPr/>
        </p:nvSpPr>
        <p:spPr>
          <a:xfrm>
            <a:off x="1627077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[1,2]</a:t>
            </a:r>
            <a:endParaRPr lang="zh-CN" altLang="en-US" sz="2100" dirty="0"/>
          </a:p>
        </p:txBody>
      </p:sp>
      <p:sp>
        <p:nvSpPr>
          <p:cNvPr id="8" name="圆角矩形 7"/>
          <p:cNvSpPr/>
          <p:nvPr/>
        </p:nvSpPr>
        <p:spPr>
          <a:xfrm>
            <a:off x="342281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[3,4]</a:t>
            </a:r>
            <a:endParaRPr lang="zh-CN" altLang="en-US" sz="2100" dirty="0"/>
          </a:p>
        </p:txBody>
      </p:sp>
      <p:sp>
        <p:nvSpPr>
          <p:cNvPr id="9" name="圆角矩形 8"/>
          <p:cNvSpPr/>
          <p:nvPr/>
        </p:nvSpPr>
        <p:spPr>
          <a:xfrm>
            <a:off x="5236598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[5,6]</a:t>
            </a:r>
            <a:endParaRPr lang="zh-CN" altLang="en-US" sz="2100" dirty="0"/>
          </a:p>
        </p:txBody>
      </p:sp>
      <p:sp>
        <p:nvSpPr>
          <p:cNvPr id="10" name="圆角矩形 9"/>
          <p:cNvSpPr/>
          <p:nvPr/>
        </p:nvSpPr>
        <p:spPr>
          <a:xfrm>
            <a:off x="7050384" y="4665382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[7,8]</a:t>
            </a:r>
            <a:endParaRPr lang="zh-CN" altLang="en-US" sz="2100" dirty="0"/>
          </a:p>
        </p:txBody>
      </p:sp>
      <p:sp>
        <p:nvSpPr>
          <p:cNvPr id="11" name="圆角矩形 10"/>
          <p:cNvSpPr/>
          <p:nvPr/>
        </p:nvSpPr>
        <p:spPr>
          <a:xfrm>
            <a:off x="116386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[1,1]</a:t>
            </a:r>
            <a:endParaRPr lang="zh-CN" altLang="en-US" sz="2100" dirty="0"/>
          </a:p>
        </p:txBody>
      </p:sp>
      <p:sp>
        <p:nvSpPr>
          <p:cNvPr id="12" name="圆角矩形 11"/>
          <p:cNvSpPr/>
          <p:nvPr/>
        </p:nvSpPr>
        <p:spPr>
          <a:xfrm>
            <a:off x="20662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[2,2]</a:t>
            </a:r>
            <a:endParaRPr lang="zh-CN" altLang="en-US" sz="2100" dirty="0"/>
          </a:p>
        </p:txBody>
      </p:sp>
      <p:sp>
        <p:nvSpPr>
          <p:cNvPr id="13" name="圆角矩形 12"/>
          <p:cNvSpPr/>
          <p:nvPr/>
        </p:nvSpPr>
        <p:spPr>
          <a:xfrm>
            <a:off x="2977635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[3,3]</a:t>
            </a:r>
            <a:endParaRPr lang="zh-CN" altLang="en-US" sz="2100" dirty="0"/>
          </a:p>
        </p:txBody>
      </p:sp>
      <p:sp>
        <p:nvSpPr>
          <p:cNvPr id="14" name="圆角矩形 13"/>
          <p:cNvSpPr/>
          <p:nvPr/>
        </p:nvSpPr>
        <p:spPr>
          <a:xfrm>
            <a:off x="38800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[4,4]</a:t>
            </a:r>
            <a:endParaRPr lang="zh-CN" altLang="en-US" sz="2100" dirty="0"/>
          </a:p>
        </p:txBody>
      </p:sp>
      <p:sp>
        <p:nvSpPr>
          <p:cNvPr id="15" name="圆角矩形 14"/>
          <p:cNvSpPr/>
          <p:nvPr/>
        </p:nvSpPr>
        <p:spPr>
          <a:xfrm>
            <a:off x="4791402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[5,5]</a:t>
            </a:r>
            <a:endParaRPr lang="zh-CN" altLang="en-US" sz="2100" dirty="0"/>
          </a:p>
        </p:txBody>
      </p:sp>
      <p:sp>
        <p:nvSpPr>
          <p:cNvPr id="16" name="圆角矩形 15"/>
          <p:cNvSpPr/>
          <p:nvPr/>
        </p:nvSpPr>
        <p:spPr>
          <a:xfrm>
            <a:off x="5711814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[6,6]</a:t>
            </a:r>
            <a:endParaRPr lang="zh-CN" altLang="en-US" sz="2100" dirty="0"/>
          </a:p>
        </p:txBody>
      </p:sp>
      <p:sp>
        <p:nvSpPr>
          <p:cNvPr id="17" name="圆角矩形 16"/>
          <p:cNvSpPr/>
          <p:nvPr/>
        </p:nvSpPr>
        <p:spPr>
          <a:xfrm>
            <a:off x="6614190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[7,7]</a:t>
            </a:r>
            <a:endParaRPr lang="zh-CN" altLang="en-US" sz="2100" dirty="0"/>
          </a:p>
        </p:txBody>
      </p:sp>
      <p:sp>
        <p:nvSpPr>
          <p:cNvPr id="18" name="圆角矩形 17"/>
          <p:cNvSpPr/>
          <p:nvPr/>
        </p:nvSpPr>
        <p:spPr>
          <a:xfrm>
            <a:off x="7489488" y="5367094"/>
            <a:ext cx="649705" cy="351923"/>
          </a:xfrm>
          <a:prstGeom prst="roundRect">
            <a:avLst/>
          </a:prstGeom>
          <a:solidFill>
            <a:srgbClr val="1AB39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[8,8]</a:t>
            </a:r>
            <a:endParaRPr lang="zh-CN" altLang="en-US" sz="2100" dirty="0"/>
          </a:p>
        </p:txBody>
      </p:sp>
      <p:cxnSp>
        <p:nvCxnSpPr>
          <p:cNvPr id="19" name="直接连接符 18"/>
          <p:cNvCxnSpPr>
            <a:stCxn id="7" idx="2"/>
            <a:endCxn id="11" idx="0"/>
          </p:cNvCxnSpPr>
          <p:nvPr/>
        </p:nvCxnSpPr>
        <p:spPr>
          <a:xfrm rot="5400000">
            <a:off x="1545431" y="4960589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  <a:endCxn id="7" idx="2"/>
          </p:cNvCxnSpPr>
          <p:nvPr/>
        </p:nvCxnSpPr>
        <p:spPr>
          <a:xfrm rot="16200000" flipV="1">
            <a:off x="1996614" y="497262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347163" y="4966605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V="1">
            <a:off x="3798348" y="4978636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185005" y="4963598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636189" y="4975630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971676" y="4972621"/>
            <a:ext cx="349789" cy="46321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V="1">
            <a:off x="7422861" y="4984651"/>
            <a:ext cx="349789" cy="43915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2"/>
            <a:endCxn id="7" idx="0"/>
          </p:cNvCxnSpPr>
          <p:nvPr/>
        </p:nvCxnSpPr>
        <p:spPr>
          <a:xfrm rot="5400000">
            <a:off x="2278611" y="4023507"/>
            <a:ext cx="315194" cy="9685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2"/>
            <a:endCxn id="8" idx="0"/>
          </p:cNvCxnSpPr>
          <p:nvPr/>
        </p:nvCxnSpPr>
        <p:spPr>
          <a:xfrm rot="16200000" flipH="1">
            <a:off x="3176478" y="4094195"/>
            <a:ext cx="315194" cy="827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9" idx="0"/>
          </p:cNvCxnSpPr>
          <p:nvPr/>
        </p:nvCxnSpPr>
        <p:spPr>
          <a:xfrm rot="5400000">
            <a:off x="5856548" y="4055089"/>
            <a:ext cx="315194" cy="905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2"/>
            <a:endCxn id="10" idx="0"/>
          </p:cNvCxnSpPr>
          <p:nvPr/>
        </p:nvCxnSpPr>
        <p:spPr>
          <a:xfrm rot="16200000" flipH="1">
            <a:off x="6763440" y="4053585"/>
            <a:ext cx="315194" cy="908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  <a:endCxn id="4" idx="2"/>
          </p:cNvCxnSpPr>
          <p:nvPr/>
        </p:nvCxnSpPr>
        <p:spPr>
          <a:xfrm rot="5400000" flipH="1" flipV="1">
            <a:off x="3684207" y="2981316"/>
            <a:ext cx="253231" cy="1780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6" idx="0"/>
          </p:cNvCxnSpPr>
          <p:nvPr/>
        </p:nvCxnSpPr>
        <p:spPr>
          <a:xfrm rot="16200000" flipH="1">
            <a:off x="5457384" y="2988805"/>
            <a:ext cx="253231" cy="176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157A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1528</Words>
  <Application>Microsoft Office PowerPoint</Application>
  <PresentationFormat>全屏显示(4:3)</PresentationFormat>
  <Paragraphs>266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方正舒体</vt:lpstr>
      <vt:lpstr>华文仿宋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线段树在一类分治问题上的应用</vt:lpstr>
      <vt:lpstr>线段树</vt:lpstr>
      <vt:lpstr>按时间分治</vt:lpstr>
      <vt:lpstr>从一个问题谈起</vt:lpstr>
      <vt:lpstr>一个简化的问题</vt:lpstr>
      <vt:lpstr>不考虑删除操作</vt:lpstr>
      <vt:lpstr>不考虑删除操作</vt:lpstr>
      <vt:lpstr>回到原问题</vt:lpstr>
      <vt:lpstr>具体做法</vt:lpstr>
      <vt:lpstr>复杂度分析</vt:lpstr>
      <vt:lpstr>要求</vt:lpstr>
      <vt:lpstr>一种转化方法</vt:lpstr>
      <vt:lpstr>一种转化方法</vt:lpstr>
      <vt:lpstr>一种转化方法</vt:lpstr>
      <vt:lpstr>不够优秀</vt:lpstr>
      <vt:lpstr>不够优秀</vt:lpstr>
      <vt:lpstr>优化</vt:lpstr>
      <vt:lpstr>时间复杂度</vt:lpstr>
      <vt:lpstr>例题</vt:lpstr>
      <vt:lpstr>转化</vt:lpstr>
      <vt:lpstr>按时间分治</vt:lpstr>
      <vt:lpstr>总结</vt:lpstr>
      <vt:lpstr> 感谢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线段树在一类分治问题上的应用</dc:title>
  <dc:creator>xyz</dc:creator>
  <cp:lastModifiedBy>sony</cp:lastModifiedBy>
  <cp:revision>444</cp:revision>
  <dcterms:created xsi:type="dcterms:W3CDTF">2014-04-05T02:40:24Z</dcterms:created>
  <dcterms:modified xsi:type="dcterms:W3CDTF">2014-04-28T13:01:14Z</dcterms:modified>
</cp:coreProperties>
</file>