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  <p:sldId id="271" r:id="rId9"/>
    <p:sldId id="273" r:id="rId10"/>
    <p:sldId id="274" r:id="rId11"/>
    <p:sldId id="275" r:id="rId12"/>
    <p:sldId id="265" r:id="rId13"/>
    <p:sldId id="276" r:id="rId14"/>
    <p:sldId id="277" r:id="rId15"/>
    <p:sldId id="267" r:id="rId16"/>
    <p:sldId id="266" r:id="rId17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charset="0"/>
        <a:ea typeface="黑体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charset="0"/>
        <a:ea typeface="黑体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charset="0"/>
        <a:ea typeface="黑体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charset="0"/>
        <a:ea typeface="黑体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charset="0"/>
        <a:ea typeface="黑体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charset="0"/>
        <a:ea typeface="黑体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charset="0"/>
        <a:ea typeface="黑体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charset="0"/>
        <a:ea typeface="黑体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charset="0"/>
        <a:ea typeface="黑体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6C8"/>
    <a:srgbClr val="FE3C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-978" y="-90"/>
      </p:cViewPr>
      <p:guideLst>
        <p:guide orient="horz" pos="2148"/>
        <p:guide pos="20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charset="0"/>
                <a:ea typeface="黑体" pitchFamily="49" charset="-122"/>
                <a:cs typeface="+mn-ea"/>
              </a:rPr>
              <a:t>2016/4/28</a:t>
            </a:fld>
            <a:endParaRPr lang="zh-CN" altLang="en-US" strike="noStrike" noProof="1"/>
          </a:p>
        </p:txBody>
      </p:sp>
      <p:sp>
        <p:nvSpPr>
          <p:cNvPr id="922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charset="0"/>
                <a:ea typeface="黑体" pitchFamily="49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05875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638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6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35388" cy="1493838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063" y="4875213"/>
            <a:ext cx="4706937" cy="198278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0365" y="2840042"/>
            <a:ext cx="5883284" cy="947738"/>
          </a:xfrm>
        </p:spPr>
        <p:txBody>
          <a:bodyPr/>
          <a:lstStyle>
            <a:lvl1pPr algn="ctr">
              <a:defRPr sz="3600"/>
            </a:lvl1pPr>
          </a:lstStyle>
          <a:p>
            <a:pPr lvl="0" fontAlgn="base"/>
            <a:r>
              <a:rPr lang="zh-CN" altLang="zh-CN" strike="noStrike" noProof="0" dirty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2" y="3886206"/>
            <a:ext cx="5892809" cy="669926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 fontAlgn="base"/>
            <a:r>
              <a:rPr lang="zh-CN" altLang="zh-CN" strike="noStrike" noProof="0" dirty="0" smtClean="0"/>
              <a:t>单击此处编辑母版副标题样式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endParaRPr lang="zh-CN" altLang="en-US" noProof="1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96038"/>
            <a:ext cx="2895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endParaRPr lang="zh-CN" altLang="en-US" noProof="1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fld id="{8133B626-CDDA-4737-8081-2DB7A644F6F3}" type="slidenum">
              <a:rPr lang="zh-CN" altLang="en-US" noProof="1" smtClean="0">
                <a:latin typeface="Arial" pitchFamily="34" charset="0"/>
                <a:ea typeface="黑体" pitchFamily="49" charset="-122"/>
                <a:cs typeface="+mn-ea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1" y="408676"/>
            <a:ext cx="7887612" cy="5810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3888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endParaRPr lang="zh-CN" altLang="en-US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96038"/>
            <a:ext cx="2895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endParaRPr lang="zh-CN" altLang="en-US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386513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fld id="{8133B626-CDDA-4737-8081-2DB7A644F6F3}" type="slidenum">
              <a:rPr lang="zh-CN" altLang="en-US" noProof="1" smtClean="0">
                <a:latin typeface="Arial" pitchFamily="34" charset="0"/>
                <a:ea typeface="黑体" pitchFamily="49" charset="-122"/>
                <a:cs typeface="+mn-ea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7"/>
          <p:cNvGrpSpPr/>
          <p:nvPr/>
        </p:nvGrpSpPr>
        <p:grpSpPr>
          <a:xfrm>
            <a:off x="0" y="241300"/>
            <a:ext cx="4572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楷体" charset="0"/>
                <a:ea typeface="楷体" charset="0"/>
              </a:defRPr>
            </a:lvl1pPr>
            <a:lvl2pPr>
              <a:defRPr sz="2000">
                <a:latin typeface="楷体" charset="0"/>
                <a:ea typeface="楷体" charset="0"/>
              </a:defRPr>
            </a:lvl2pPr>
            <a:lvl3pPr>
              <a:defRPr sz="1800">
                <a:latin typeface="楷体" charset="0"/>
                <a:ea typeface="楷体" charset="0"/>
              </a:defRPr>
            </a:lvl3pPr>
            <a:lvl4pPr>
              <a:defRPr sz="1800">
                <a:latin typeface="楷体" charset="0"/>
                <a:ea typeface="楷体" charset="0"/>
              </a:defRPr>
            </a:lvl4pPr>
            <a:lvl5pPr>
              <a:defRPr sz="1800">
                <a:latin typeface="楷体" charset="0"/>
                <a:ea typeface="楷体" charset="0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endParaRPr lang="zh-CN" altLang="en-US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96038"/>
            <a:ext cx="2895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endParaRPr lang="zh-CN" altLang="en-US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fld id="{8133B626-CDDA-4737-8081-2DB7A644F6F3}" type="slidenum">
              <a:rPr lang="zh-CN" altLang="en-US" noProof="1" smtClean="0">
                <a:latin typeface="Arial" pitchFamily="34" charset="0"/>
                <a:ea typeface="黑体" pitchFamily="49" charset="-122"/>
                <a:cs typeface="+mn-ea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4" descr="#wm#_54_13_*Z"/>
          <p:cNvGrpSpPr/>
          <p:nvPr/>
        </p:nvGrpSpPr>
        <p:grpSpPr>
          <a:xfrm>
            <a:off x="1790700" y="3000375"/>
            <a:ext cx="1193800" cy="857250"/>
            <a:chOff x="0" y="0"/>
            <a:chExt cx="1880" cy="1352"/>
          </a:xfrm>
        </p:grpSpPr>
        <p:sp>
          <p:nvSpPr>
            <p:cNvPr id="8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627" tIns="35242" rIns="67627" bIns="35242" anchor="ctr"/>
            <a:lstStyle/>
            <a:p>
              <a:pPr fontAlgn="base"/>
              <a:endParaRPr lang="zh-CN" altLang="zh-CN" sz="1350" strike="noStrike" noProof="1"/>
            </a:p>
          </p:txBody>
        </p:sp>
        <p:sp>
          <p:nvSpPr>
            <p:cNvPr id="4100" name="AutoShape 6" descr="#wm#_54_13_*Z"/>
            <p:cNvSpPr/>
            <p:nvPr/>
          </p:nvSpPr>
          <p:spPr>
            <a:xfrm rot="-1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 w="9525">
              <a:noFill/>
              <a:miter/>
            </a:ln>
          </p:spPr>
          <p:txBody>
            <a:bodyPr wrap="none" lIns="67627" tIns="35242" rIns="67627" bIns="35242" anchor="ctr"/>
            <a:lstStyle/>
            <a:p>
              <a:pPr lvl="0" algn="ctr"/>
              <a:endParaRPr lang="zh-CN" altLang="en-US" sz="150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4901" y="3087438"/>
            <a:ext cx="4186806" cy="856801"/>
          </a:xfrm>
        </p:spPr>
        <p:txBody>
          <a:bodyPr anchor="ctr" anchorCtr="0"/>
          <a:lstStyle>
            <a:lvl1pPr>
              <a:defRPr sz="2800"/>
            </a:lvl1pPr>
          </a:lstStyle>
          <a:p>
            <a:pPr fontAlgn="base"/>
            <a:r>
              <a:rPr lang="zh-CN" altLang="en-US" strike="noStrike" noProof="1" smtClean="0"/>
              <a:t>编辑标题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96038"/>
            <a:ext cx="2895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fld id="{8133B626-CDDA-4737-8081-2DB7A644F6F3}" type="slidenum">
              <a:rPr lang="zh-CN" altLang="en-US" noProof="1" smtClean="0">
                <a:latin typeface="Arial" pitchFamily="34" charset="0"/>
                <a:ea typeface="黑体" pitchFamily="49" charset="-122"/>
                <a:cs typeface="+mn-ea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7"/>
          <p:cNvGrpSpPr/>
          <p:nvPr/>
        </p:nvGrpSpPr>
        <p:grpSpPr>
          <a:xfrm>
            <a:off x="0" y="241300"/>
            <a:ext cx="4572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95986" y="1372999"/>
            <a:ext cx="2613604" cy="3916806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18768" y="1372999"/>
            <a:ext cx="2613604" cy="3916806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96038"/>
            <a:ext cx="2895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endParaRPr lang="zh-CN" altLang="en-US" noProof="1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6553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fld id="{8133B626-CDDA-4737-8081-2DB7A644F6F3}" type="slidenum">
              <a:rPr lang="zh-CN" altLang="en-US" noProof="1" smtClean="0">
                <a:latin typeface="Arial" pitchFamily="34" charset="0"/>
                <a:ea typeface="黑体" pitchFamily="49" charset="-122"/>
                <a:cs typeface="+mn-ea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365126"/>
            <a:ext cx="7886712" cy="132556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5"/>
            <a:ext cx="3868743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9"/>
            <a:ext cx="3868743" cy="368459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681165"/>
            <a:ext cx="3887794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2505079"/>
            <a:ext cx="3887794" cy="368459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8133B626-CDDA-4737-8081-2DB7A644F6F3}" type="slidenum">
              <a:rPr lang="zh-CN" altLang="en-US" strike="noStrike" noProof="1" smtClean="0">
                <a:latin typeface="Arial" pitchFamily="34" charset="0"/>
                <a:ea typeface="黑体" pitchFamily="49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4" descr="#wm#_54_35_*Z"/>
          <p:cNvGrpSpPr/>
          <p:nvPr/>
        </p:nvGrpSpPr>
        <p:grpSpPr>
          <a:xfrm>
            <a:off x="593725" y="2940050"/>
            <a:ext cx="739775" cy="977900"/>
            <a:chOff x="0" y="0"/>
            <a:chExt cx="1165" cy="1540"/>
          </a:xfrm>
        </p:grpSpPr>
        <p:sp>
          <p:nvSpPr>
            <p:cNvPr id="3" name="AutoShape 5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4" name="AutoShape 6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5" name="AutoShape 7" descr="#wm#_54_35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</p:grpSp>
      <p:grpSp>
        <p:nvGrpSpPr>
          <p:cNvPr id="6150" name="Group 8" descr="#wm#_54_35_*Z"/>
          <p:cNvGrpSpPr/>
          <p:nvPr/>
        </p:nvGrpSpPr>
        <p:grpSpPr>
          <a:xfrm rot="10800000">
            <a:off x="7808913" y="2940050"/>
            <a:ext cx="739775" cy="977900"/>
            <a:chOff x="0" y="0"/>
            <a:chExt cx="1165" cy="1540"/>
          </a:xfrm>
        </p:grpSpPr>
        <p:sp>
          <p:nvSpPr>
            <p:cNvPr id="7" name="AutoShape 9" descr="#wm#_54_35_*Z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8" name="AutoShape 10" descr="#wm#_54_35_*Z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9" name="AutoShape 11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735203" y="3110405"/>
            <a:ext cx="5673608" cy="644401"/>
          </a:xfrm>
        </p:spPr>
        <p:txBody>
          <a:bodyPr/>
          <a:lstStyle>
            <a:lvl1pPr algn="ctr">
              <a:defRPr sz="36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457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endParaRPr lang="zh-CN" altLang="en-US" noProof="1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3124200" y="6396038"/>
            <a:ext cx="2895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endParaRPr lang="zh-CN" altLang="en-US" noProof="1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fld id="{8133B626-CDDA-4737-8081-2DB7A644F6F3}" type="slidenum">
              <a:rPr lang="zh-CN" altLang="en-US" noProof="1" smtClean="0">
                <a:latin typeface="Arial" pitchFamily="34" charset="0"/>
                <a:ea typeface="黑体" pitchFamily="49" charset="-122"/>
                <a:cs typeface="+mn-ea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8133B626-CDDA-4737-8081-2DB7A644F6F3}" type="slidenum">
              <a:rPr lang="zh-CN" altLang="en-US" strike="noStrike" noProof="1" smtClean="0">
                <a:latin typeface="Arial" pitchFamily="34" charset="0"/>
                <a:ea typeface="黑体" pitchFamily="49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7"/>
          <p:cNvGrpSpPr/>
          <p:nvPr/>
        </p:nvGrpSpPr>
        <p:grpSpPr>
          <a:xfrm>
            <a:off x="0" y="241300"/>
            <a:ext cx="4572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6401" y="5141983"/>
            <a:ext cx="8251212" cy="119520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1" y="241300"/>
            <a:ext cx="8229612" cy="58737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78403" y="1450723"/>
            <a:ext cx="5587208" cy="28224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96038"/>
            <a:ext cx="2895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fld id="{8133B626-CDDA-4737-8081-2DB7A644F6F3}" type="slidenum">
              <a:rPr lang="zh-CN" altLang="en-US" noProof="1" smtClean="0">
                <a:latin typeface="Arial" pitchFamily="34" charset="0"/>
                <a:ea typeface="黑体" pitchFamily="49" charset="-122"/>
                <a:cs typeface="+mn-ea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80525" y="241300"/>
            <a:ext cx="1306288" cy="5884872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41300"/>
            <a:ext cx="6753507" cy="588487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8133B626-CDDA-4737-8081-2DB7A644F6F3}" type="slidenum">
              <a:rPr lang="zh-CN" altLang="en-US" strike="noStrike" noProof="1" smtClean="0">
                <a:latin typeface="Arial" pitchFamily="34" charset="0"/>
                <a:ea typeface="黑体" pitchFamily="49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188" y="241300"/>
            <a:ext cx="82026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 fontAlgn="base"/>
            <a:r>
              <a:rPr lang="zh-CN" altLang="zh-CN" strike="noStrike" noProof="1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177925"/>
            <a:ext cx="8229600" cy="49482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440" tIns="45720" rIns="91440" bIns="45720" anchor="t"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 indent="-285750"/>
            <a:r>
              <a:rPr lang="zh-CN" altLang="zh-CN" dirty="0"/>
              <a:t>第二级</a:t>
            </a:r>
          </a:p>
          <a:p>
            <a:pPr lvl="2" indent="-228600"/>
            <a:r>
              <a:rPr lang="zh-CN" altLang="zh-CN" dirty="0"/>
              <a:t>第三级</a:t>
            </a:r>
          </a:p>
          <a:p>
            <a:pPr lvl="3" indent="-228600"/>
            <a:r>
              <a:rPr lang="zh-CN" altLang="zh-CN" dirty="0"/>
              <a:t>第四级</a:t>
            </a:r>
          </a:p>
          <a:p>
            <a:pPr lvl="4" indent="-228600"/>
            <a:r>
              <a:rPr lang="zh-CN" altLang="zh-CN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6038"/>
            <a:ext cx="2133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6038"/>
            <a:ext cx="2895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6038"/>
            <a:ext cx="2133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pPr fontAlgn="base"/>
            <a:fld id="{8133B626-CDDA-4737-8081-2DB7A644F6F3}" type="slidenum">
              <a:rPr lang="zh-CN" altLang="en-US" strike="noStrike" noProof="1" smtClean="0">
                <a:latin typeface="Arial" pitchFamily="34" charset="0"/>
                <a:ea typeface="黑体" pitchFamily="49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fontAlgn="base">
        <a:spcBef>
          <a:spcPct val="0"/>
        </a:spcBef>
        <a:spcAft>
          <a:spcPct val="0"/>
        </a:spcAft>
        <a:defRPr sz="2800" kern="1200">
          <a:solidFill>
            <a:schemeClr val="accent4"/>
          </a:solidFill>
          <a:effectLst/>
          <a:latin typeface="+mj-ea"/>
          <a:ea typeface="+mj-ea"/>
          <a:cs typeface="+mj-cs"/>
          <a:sym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软雅黑" charset="0"/>
          <a:ea typeface="微软雅黑" charset="0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微软雅黑" charset="0"/>
          <a:ea typeface="微软雅黑" charset="0"/>
          <a:cs typeface="+mn-cs"/>
          <a:sym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微软雅黑" charset="0"/>
          <a:ea typeface="微软雅黑" charset="0"/>
          <a:cs typeface="+mn-cs"/>
          <a:sym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 kern="1200">
          <a:solidFill>
            <a:schemeClr val="tx1"/>
          </a:solidFill>
          <a:latin typeface="微软雅黑" charset="0"/>
          <a:ea typeface="微软雅黑" charset="0"/>
          <a:cs typeface="+mn-cs"/>
          <a:sym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tx1"/>
          </a:solidFill>
          <a:latin typeface="微软雅黑" charset="0"/>
          <a:ea typeface="微软雅黑" charset="0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5044" y="2670175"/>
            <a:ext cx="7180581" cy="1152525"/>
          </a:xfrm>
          <a:ln>
            <a:noFill/>
          </a:ln>
        </p:spPr>
        <p:txBody>
          <a:bodyPr vert="horz" wrap="square" lIns="68580" tIns="34290" rIns="68580" bIns="34290" numCol="1" rtlCol="0" anchor="ctr" anchorCtr="0" compatLnSpc="1"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fontAlgn="auto"/>
            <a:r>
              <a:rPr lang="zh-CN" altLang="en-US" strike="noStrike" noProof="1"/>
              <a:t>从Unknown谈一类支持末尾插入删除的区间信息维护方法</a:t>
            </a:r>
          </a:p>
        </p:txBody>
      </p:sp>
      <p:sp>
        <p:nvSpPr>
          <p:cNvPr id="10242" name="副标题 2"/>
          <p:cNvSpPr>
            <a:spLocks noGrp="1"/>
          </p:cNvSpPr>
          <p:nvPr>
            <p:ph type="subTitle" idx="1"/>
          </p:nvPr>
        </p:nvSpPr>
        <p:spPr>
          <a:xfrm>
            <a:off x="2097088" y="3851275"/>
            <a:ext cx="4975225" cy="577850"/>
          </a:xfrm>
          <a:ln/>
        </p:spPr>
        <p:txBody>
          <a:bodyPr wrap="square" lIns="68580" tIns="34290" rIns="68580" bIns="34290" anchor="ctr"/>
          <a:lstStyle/>
          <a:p>
            <a:pPr algn="ctr">
              <a:buNone/>
            </a:pPr>
            <a:r>
              <a:rPr lang="zh-CN" altLang="en-US" kern="1200">
                <a:latin typeface="微软雅黑" charset="0"/>
                <a:ea typeface="微软雅黑" charset="0"/>
                <a:cs typeface="+mn-cs"/>
                <a:sym typeface="Arial" pitchFamily="34" charset="0"/>
              </a:rPr>
              <a:t>安徽师范大学附属中学 罗哲正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圆角矩形 40"/>
          <p:cNvSpPr/>
          <p:nvPr/>
        </p:nvSpPr>
        <p:spPr>
          <a:xfrm>
            <a:off x="3600450" y="4216400"/>
            <a:ext cx="969963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602355" y="4216399"/>
            <a:ext cx="970915" cy="438150"/>
          </a:xfrm>
          <a:prstGeom prst="round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76200">
              <a:srgbClr val="FF0000">
                <a:alpha val="90000"/>
              </a:srgbClr>
            </a:glo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zh-CN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602038" y="4216400"/>
            <a:ext cx="969962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540000" y="3703638"/>
            <a:ext cx="2036763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03225" y="3190875"/>
            <a:ext cx="4170363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137025" y="4722813"/>
            <a:ext cx="438150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672013" y="4721225"/>
            <a:ext cx="438150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207000" y="4721225"/>
            <a:ext cx="438150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668838" y="4213225"/>
            <a:ext cx="971550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186" y="241300"/>
            <a:ext cx="8202614" cy="666750"/>
          </a:xfrm>
          <a:ln>
            <a:noFill/>
          </a:ln>
        </p:spPr>
        <p:txBody>
          <a:bodyPr vert="horz" wrap="square" lIns="90170" tIns="46990" rIns="90170" bIns="46990" numCol="1" anchor="ctr" anchorCtr="0" compatLnSpc="1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fontAlgn="base"/>
            <a:r>
              <a:rPr lang="zh-CN" altLang="en-US" strike="noStrike" noProof="1">
                <a:sym typeface="+mn-ea"/>
              </a:rPr>
              <a:t>二进制分组的改进</a:t>
            </a:r>
            <a:endParaRPr lang="zh-CN" altLang="en-US" strike="noStrike" noProof="1"/>
          </a:p>
        </p:txBody>
      </p:sp>
      <p:sp>
        <p:nvSpPr>
          <p:cNvPr id="20491" name="圆角矩形 3"/>
          <p:cNvSpPr/>
          <p:nvPr/>
        </p:nvSpPr>
        <p:spPr>
          <a:xfrm>
            <a:off x="390525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492" name="圆角矩形 4"/>
          <p:cNvSpPr/>
          <p:nvPr/>
        </p:nvSpPr>
        <p:spPr>
          <a:xfrm>
            <a:off x="927100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493" name="圆角矩形 5"/>
          <p:cNvSpPr/>
          <p:nvPr/>
        </p:nvSpPr>
        <p:spPr>
          <a:xfrm>
            <a:off x="1462088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494" name="圆角矩形 6"/>
          <p:cNvSpPr/>
          <p:nvPr/>
        </p:nvSpPr>
        <p:spPr>
          <a:xfrm>
            <a:off x="1997075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495" name="圆角矩形 7"/>
          <p:cNvSpPr/>
          <p:nvPr/>
        </p:nvSpPr>
        <p:spPr>
          <a:xfrm>
            <a:off x="2532063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496" name="圆角矩形 8"/>
          <p:cNvSpPr/>
          <p:nvPr/>
        </p:nvSpPr>
        <p:spPr>
          <a:xfrm>
            <a:off x="3067050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138613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08588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499" name="圆角矩形 11"/>
          <p:cNvSpPr/>
          <p:nvPr/>
        </p:nvSpPr>
        <p:spPr>
          <a:xfrm>
            <a:off x="3603625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673600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501" name="圆角矩形 13"/>
          <p:cNvSpPr/>
          <p:nvPr/>
        </p:nvSpPr>
        <p:spPr>
          <a:xfrm>
            <a:off x="5743575" y="4724400"/>
            <a:ext cx="438150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502" name="圆角矩形 14"/>
          <p:cNvSpPr/>
          <p:nvPr/>
        </p:nvSpPr>
        <p:spPr>
          <a:xfrm>
            <a:off x="6280150" y="4724400"/>
            <a:ext cx="438150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503" name="圆角矩形 15"/>
          <p:cNvSpPr/>
          <p:nvPr/>
        </p:nvSpPr>
        <p:spPr>
          <a:xfrm>
            <a:off x="6815138" y="4724400"/>
            <a:ext cx="438150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504" name="圆角矩形 16"/>
          <p:cNvSpPr/>
          <p:nvPr/>
        </p:nvSpPr>
        <p:spPr>
          <a:xfrm>
            <a:off x="7350125" y="4724400"/>
            <a:ext cx="438150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505" name="圆角矩形 17"/>
          <p:cNvSpPr/>
          <p:nvPr/>
        </p:nvSpPr>
        <p:spPr>
          <a:xfrm>
            <a:off x="7885113" y="4724400"/>
            <a:ext cx="438150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506" name="圆角矩形 18"/>
          <p:cNvSpPr/>
          <p:nvPr/>
        </p:nvSpPr>
        <p:spPr>
          <a:xfrm>
            <a:off x="8420100" y="4724400"/>
            <a:ext cx="438150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507" name="圆角矩形 29"/>
          <p:cNvSpPr/>
          <p:nvPr/>
        </p:nvSpPr>
        <p:spPr>
          <a:xfrm>
            <a:off x="392113" y="4216400"/>
            <a:ext cx="969962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508" name="圆角矩形 30"/>
          <p:cNvSpPr/>
          <p:nvPr/>
        </p:nvSpPr>
        <p:spPr>
          <a:xfrm>
            <a:off x="1462088" y="4216400"/>
            <a:ext cx="969962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509" name="圆角矩形 31"/>
          <p:cNvSpPr/>
          <p:nvPr/>
        </p:nvSpPr>
        <p:spPr>
          <a:xfrm>
            <a:off x="2532063" y="4216400"/>
            <a:ext cx="969962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671695" y="4216399"/>
            <a:ext cx="970915" cy="438150"/>
          </a:xfrm>
          <a:prstGeom prst="round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76200">
              <a:srgbClr val="FF0000">
                <a:alpha val="90000"/>
              </a:srgbClr>
            </a:glo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zh-CN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511" name="圆角矩形 34"/>
          <p:cNvSpPr/>
          <p:nvPr/>
        </p:nvSpPr>
        <p:spPr>
          <a:xfrm>
            <a:off x="5741988" y="4216400"/>
            <a:ext cx="969962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512" name="圆角矩形 35"/>
          <p:cNvSpPr/>
          <p:nvPr/>
        </p:nvSpPr>
        <p:spPr>
          <a:xfrm>
            <a:off x="6811963" y="4216400"/>
            <a:ext cx="969962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513" name="圆角矩形 36"/>
          <p:cNvSpPr/>
          <p:nvPr/>
        </p:nvSpPr>
        <p:spPr>
          <a:xfrm>
            <a:off x="7881938" y="4216400"/>
            <a:ext cx="969962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514" name="圆角矩形 37"/>
          <p:cNvSpPr/>
          <p:nvPr/>
        </p:nvSpPr>
        <p:spPr>
          <a:xfrm>
            <a:off x="396875" y="3703638"/>
            <a:ext cx="2036763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256"/>
              </a:gs>
              <a:gs pos="100000">
                <a:srgbClr val="52762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535555" y="3703320"/>
            <a:ext cx="2037080" cy="438150"/>
          </a:xfrm>
          <a:prstGeom prst="round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76200">
              <a:srgbClr val="FF0000">
                <a:alpha val="90000"/>
              </a:srgbClr>
            </a:glo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zh-CN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516" name="圆角矩形 42"/>
          <p:cNvSpPr/>
          <p:nvPr/>
        </p:nvSpPr>
        <p:spPr>
          <a:xfrm>
            <a:off x="4673600" y="3703638"/>
            <a:ext cx="2038350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01955" y="3190240"/>
            <a:ext cx="4170045" cy="438150"/>
          </a:xfrm>
          <a:prstGeom prst="round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76200">
              <a:srgbClr val="FF0000">
                <a:alpha val="90000"/>
              </a:srgbClr>
            </a:glo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zh-CN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518" name="圆角矩形 46"/>
          <p:cNvSpPr/>
          <p:nvPr/>
        </p:nvSpPr>
        <p:spPr>
          <a:xfrm>
            <a:off x="401638" y="2671763"/>
            <a:ext cx="8443912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519" name="内容占位符 2"/>
          <p:cNvSpPr>
            <a:spLocks noGrp="1"/>
          </p:cNvSpPr>
          <p:nvPr>
            <p:ph idx="1"/>
          </p:nvPr>
        </p:nvSpPr>
        <p:spPr>
          <a:xfrm>
            <a:off x="466725" y="1177925"/>
            <a:ext cx="8229600" cy="4948238"/>
          </a:xfrm>
          <a:ln/>
        </p:spPr>
        <p:txBody>
          <a:bodyPr wrap="square" lIns="91440" tIns="45720" rIns="91440" bIns="45720" anchor="t"/>
          <a:lstStyle/>
          <a:p>
            <a:r>
              <a:rPr lang="zh-CN" altLang="en-US">
                <a:ea typeface="楷体" charset="-122"/>
                <a:sym typeface="Arial" charset="0"/>
              </a:rPr>
              <a:t>空白表示不满的组，红色边缘表示打了标记。</a:t>
            </a:r>
          </a:p>
          <a:p>
            <a:r>
              <a:rPr lang="zh-CN" altLang="en-US">
                <a:ea typeface="楷体" charset="-122"/>
              </a:rPr>
              <a:t>那么删除时又会发生啥呢？</a:t>
            </a:r>
          </a:p>
        </p:txBody>
      </p:sp>
      <p:sp>
        <p:nvSpPr>
          <p:cNvPr id="20520" name="圆角矩形 53"/>
          <p:cNvSpPr/>
          <p:nvPr/>
        </p:nvSpPr>
        <p:spPr>
          <a:xfrm>
            <a:off x="6813550" y="3703638"/>
            <a:ext cx="2036763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521" name="圆角矩形 54"/>
          <p:cNvSpPr/>
          <p:nvPr/>
        </p:nvSpPr>
        <p:spPr>
          <a:xfrm>
            <a:off x="4676775" y="3190875"/>
            <a:ext cx="4170363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40" grpId="0" bldLvl="0" animBg="1"/>
      <p:bldP spid="40" grpId="1" bldLvl="0" animBg="1"/>
      <p:bldP spid="33" grpId="0" animBg="1"/>
      <p:bldP spid="44" grpId="0" animBg="1"/>
      <p:bldP spid="46" grpId="0" animBg="1"/>
      <p:bldP spid="49" grpId="0" bldLvl="0" animBg="1"/>
      <p:bldP spid="28" grpId="0" bldLvl="0" animBg="1"/>
      <p:bldP spid="29" grpId="0" bldLvl="0" animBg="1"/>
      <p:bldP spid="39" grpId="0" bldLvl="0" animBg="1"/>
      <p:bldP spid="10" grpId="0" animBg="1"/>
      <p:bldP spid="11" grpId="0" animBg="1"/>
      <p:bldP spid="13" grpId="0" animBg="1"/>
      <p:bldP spid="34" grpId="0" bldLvl="0" animBg="1"/>
      <p:bldP spid="42" grpId="0" bldLvl="0" animBg="1"/>
      <p:bldP spid="4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186" y="241300"/>
            <a:ext cx="8202614" cy="666750"/>
          </a:xfrm>
          <a:ln>
            <a:noFill/>
          </a:ln>
        </p:spPr>
        <p:txBody>
          <a:bodyPr vert="horz" wrap="square" lIns="90170" tIns="46990" rIns="90170" bIns="46990" numCol="1" anchor="ctr" anchorCtr="0" compatLnSpc="1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fontAlgn="base"/>
            <a:r>
              <a:rPr lang="zh-CN" altLang="en-US" strike="noStrike" noProof="1">
                <a:sym typeface="+mn-ea"/>
              </a:rPr>
              <a:t>二进制分组的改进</a:t>
            </a:r>
            <a:endParaRPr lang="zh-CN" altLang="en-US" strike="noStrike" noProof="1"/>
          </a:p>
        </p:txBody>
      </p:sp>
      <p:sp>
        <p:nvSpPr>
          <p:cNvPr id="21506" name="圆角矩形 3"/>
          <p:cNvSpPr/>
          <p:nvPr/>
        </p:nvSpPr>
        <p:spPr>
          <a:xfrm>
            <a:off x="390525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507" name="圆角矩形 4"/>
          <p:cNvSpPr/>
          <p:nvPr/>
        </p:nvSpPr>
        <p:spPr>
          <a:xfrm>
            <a:off x="927100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508" name="圆角矩形 5"/>
          <p:cNvSpPr/>
          <p:nvPr/>
        </p:nvSpPr>
        <p:spPr>
          <a:xfrm>
            <a:off x="1462088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509" name="圆角矩形 6"/>
          <p:cNvSpPr/>
          <p:nvPr/>
        </p:nvSpPr>
        <p:spPr>
          <a:xfrm>
            <a:off x="1997075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510" name="圆角矩形 7"/>
          <p:cNvSpPr/>
          <p:nvPr/>
        </p:nvSpPr>
        <p:spPr>
          <a:xfrm>
            <a:off x="2532063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511" name="圆角矩形 8"/>
          <p:cNvSpPr/>
          <p:nvPr/>
        </p:nvSpPr>
        <p:spPr>
          <a:xfrm>
            <a:off x="3067050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512" name="圆角矩形 9"/>
          <p:cNvSpPr/>
          <p:nvPr/>
        </p:nvSpPr>
        <p:spPr>
          <a:xfrm>
            <a:off x="4138613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513" name="圆角矩形 10"/>
          <p:cNvSpPr/>
          <p:nvPr/>
        </p:nvSpPr>
        <p:spPr>
          <a:xfrm>
            <a:off x="5208588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514" name="圆角矩形 11"/>
          <p:cNvSpPr/>
          <p:nvPr/>
        </p:nvSpPr>
        <p:spPr>
          <a:xfrm>
            <a:off x="3603625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515" name="圆角矩形 12"/>
          <p:cNvSpPr/>
          <p:nvPr/>
        </p:nvSpPr>
        <p:spPr>
          <a:xfrm>
            <a:off x="4673600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516" name="圆角矩形 13"/>
          <p:cNvSpPr/>
          <p:nvPr/>
        </p:nvSpPr>
        <p:spPr>
          <a:xfrm>
            <a:off x="5743575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517" name="圆角矩形 14"/>
          <p:cNvSpPr/>
          <p:nvPr/>
        </p:nvSpPr>
        <p:spPr>
          <a:xfrm>
            <a:off x="6280150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518" name="圆角矩形 15"/>
          <p:cNvSpPr/>
          <p:nvPr/>
        </p:nvSpPr>
        <p:spPr>
          <a:xfrm>
            <a:off x="6815138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519" name="圆角矩形 16"/>
          <p:cNvSpPr/>
          <p:nvPr/>
        </p:nvSpPr>
        <p:spPr>
          <a:xfrm>
            <a:off x="7350125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520" name="圆角矩形 17"/>
          <p:cNvSpPr/>
          <p:nvPr/>
        </p:nvSpPr>
        <p:spPr>
          <a:xfrm>
            <a:off x="7885113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521" name="圆角矩形 18"/>
          <p:cNvSpPr/>
          <p:nvPr/>
        </p:nvSpPr>
        <p:spPr>
          <a:xfrm>
            <a:off x="8420100" y="4724400"/>
            <a:ext cx="438150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522" name="圆角矩形 29"/>
          <p:cNvSpPr/>
          <p:nvPr/>
        </p:nvSpPr>
        <p:spPr>
          <a:xfrm>
            <a:off x="392113" y="4216400"/>
            <a:ext cx="969962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523" name="圆角矩形 30"/>
          <p:cNvSpPr/>
          <p:nvPr/>
        </p:nvSpPr>
        <p:spPr>
          <a:xfrm>
            <a:off x="1462088" y="4216400"/>
            <a:ext cx="969962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524" name="圆角矩形 31"/>
          <p:cNvSpPr/>
          <p:nvPr/>
        </p:nvSpPr>
        <p:spPr>
          <a:xfrm>
            <a:off x="2532063" y="4216400"/>
            <a:ext cx="969962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525" name="圆角矩形 32"/>
          <p:cNvSpPr/>
          <p:nvPr/>
        </p:nvSpPr>
        <p:spPr>
          <a:xfrm>
            <a:off x="3602038" y="4216400"/>
            <a:ext cx="969962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526" name="圆角矩形 33"/>
          <p:cNvSpPr/>
          <p:nvPr/>
        </p:nvSpPr>
        <p:spPr>
          <a:xfrm>
            <a:off x="4672013" y="4216400"/>
            <a:ext cx="969962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527" name="圆角矩形 34"/>
          <p:cNvSpPr/>
          <p:nvPr/>
        </p:nvSpPr>
        <p:spPr>
          <a:xfrm>
            <a:off x="5741988" y="4216400"/>
            <a:ext cx="969962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811645" y="4216399"/>
            <a:ext cx="970915" cy="438150"/>
          </a:xfrm>
          <a:prstGeom prst="round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76200">
              <a:srgbClr val="FF0000">
                <a:alpha val="90000"/>
              </a:srgbClr>
            </a:glo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zh-CN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529" name="圆角矩形 36"/>
          <p:cNvSpPr/>
          <p:nvPr/>
        </p:nvSpPr>
        <p:spPr>
          <a:xfrm>
            <a:off x="7881938" y="4216400"/>
            <a:ext cx="969962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530" name="圆角矩形 37"/>
          <p:cNvSpPr/>
          <p:nvPr/>
        </p:nvSpPr>
        <p:spPr>
          <a:xfrm>
            <a:off x="396875" y="3703638"/>
            <a:ext cx="2036763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256"/>
              </a:gs>
              <a:gs pos="100000">
                <a:srgbClr val="52762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531" name="圆角矩形 41"/>
          <p:cNvSpPr/>
          <p:nvPr/>
        </p:nvSpPr>
        <p:spPr>
          <a:xfrm>
            <a:off x="2535238" y="3703638"/>
            <a:ext cx="2036762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256"/>
              </a:gs>
              <a:gs pos="100000">
                <a:srgbClr val="52762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4674235" y="3703320"/>
            <a:ext cx="2037080" cy="438150"/>
          </a:xfrm>
          <a:prstGeom prst="round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76200">
              <a:srgbClr val="FF0000">
                <a:alpha val="90000"/>
              </a:srgbClr>
            </a:glo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zh-CN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533" name="圆角矩形 43"/>
          <p:cNvSpPr/>
          <p:nvPr/>
        </p:nvSpPr>
        <p:spPr>
          <a:xfrm>
            <a:off x="6813550" y="3703638"/>
            <a:ext cx="2036763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01955" y="3190240"/>
            <a:ext cx="4170045" cy="438150"/>
          </a:xfrm>
          <a:prstGeom prst="round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76200">
              <a:srgbClr val="FF0000">
                <a:alpha val="90000"/>
              </a:srgbClr>
            </a:glo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zh-CN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535" name="圆角矩形 45"/>
          <p:cNvSpPr/>
          <p:nvPr/>
        </p:nvSpPr>
        <p:spPr>
          <a:xfrm>
            <a:off x="4676775" y="3190875"/>
            <a:ext cx="4170363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536" name="圆角矩形 46"/>
          <p:cNvSpPr/>
          <p:nvPr/>
        </p:nvSpPr>
        <p:spPr>
          <a:xfrm>
            <a:off x="401638" y="2671763"/>
            <a:ext cx="8443912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53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lstStyle/>
          <a:p>
            <a:r>
              <a:rPr lang="zh-CN" altLang="en-US">
                <a:ea typeface="楷体" charset="-122"/>
                <a:sym typeface="Arial" charset="0"/>
              </a:rPr>
              <a:t>空白表示不满的组，红色边缘表示打了标记。</a:t>
            </a:r>
          </a:p>
          <a:p>
            <a:r>
              <a:rPr lang="zh-CN" altLang="en-US">
                <a:ea typeface="楷体" charset="-122"/>
              </a:rPr>
              <a:t>询问时的处理：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584450" y="2193925"/>
            <a:ext cx="5167313" cy="350838"/>
          </a:xfrm>
          <a:prstGeom prst="roundRect">
            <a:avLst>
              <a:gd name="adj" fmla="val 22935"/>
            </a:avLst>
          </a:prstGeom>
          <a:gradFill rotWithShape="1">
            <a:gsLst>
              <a:gs pos="0">
                <a:srgbClr val="7B32B2"/>
              </a:gs>
              <a:gs pos="100000">
                <a:srgbClr val="401A5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582863" y="3740150"/>
            <a:ext cx="1943100" cy="358775"/>
          </a:xfrm>
          <a:prstGeom prst="roundRect">
            <a:avLst>
              <a:gd name="adj" fmla="val 22935"/>
            </a:avLst>
          </a:prstGeom>
          <a:gradFill rotWithShape="1">
            <a:gsLst>
              <a:gs pos="0">
                <a:srgbClr val="7B32B2"/>
              </a:gs>
              <a:gs pos="100000">
                <a:srgbClr val="401A5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722813" y="3743325"/>
            <a:ext cx="1943100" cy="358775"/>
          </a:xfrm>
          <a:prstGeom prst="roundRect">
            <a:avLst>
              <a:gd name="adj" fmla="val 22935"/>
            </a:avLst>
          </a:prstGeom>
          <a:gradFill rotWithShape="1">
            <a:gsLst>
              <a:gs pos="0">
                <a:srgbClr val="7B32B2"/>
              </a:gs>
              <a:gs pos="100000">
                <a:srgbClr val="401A5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858000" y="4262438"/>
            <a:ext cx="885825" cy="350837"/>
          </a:xfrm>
          <a:prstGeom prst="roundRect">
            <a:avLst>
              <a:gd name="adj" fmla="val 22935"/>
            </a:avLst>
          </a:prstGeom>
          <a:gradFill rotWithShape="1">
            <a:gsLst>
              <a:gs pos="0">
                <a:srgbClr val="7B32B2"/>
              </a:gs>
              <a:gs pos="100000">
                <a:srgbClr val="401A5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784850" y="4257675"/>
            <a:ext cx="884238" cy="350838"/>
          </a:xfrm>
          <a:prstGeom prst="roundRect">
            <a:avLst>
              <a:gd name="adj" fmla="val 22935"/>
            </a:avLst>
          </a:prstGeom>
          <a:gradFill rotWithShape="1">
            <a:gsLst>
              <a:gs pos="0">
                <a:srgbClr val="7B32B2"/>
              </a:gs>
              <a:gs pos="100000">
                <a:srgbClr val="401A5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718050" y="4257675"/>
            <a:ext cx="885825" cy="350838"/>
          </a:xfrm>
          <a:prstGeom prst="roundRect">
            <a:avLst>
              <a:gd name="adj" fmla="val 22935"/>
            </a:avLst>
          </a:prstGeom>
          <a:gradFill rotWithShape="1">
            <a:gsLst>
              <a:gs pos="0">
                <a:srgbClr val="7B32B2"/>
              </a:gs>
              <a:gs pos="100000">
                <a:srgbClr val="401A5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856413" y="4767263"/>
            <a:ext cx="349250" cy="350837"/>
          </a:xfrm>
          <a:prstGeom prst="roundRect">
            <a:avLst>
              <a:gd name="adj" fmla="val 22935"/>
            </a:avLst>
          </a:prstGeom>
          <a:gradFill rotWithShape="1">
            <a:gsLst>
              <a:gs pos="0">
                <a:srgbClr val="7B32B2"/>
              </a:gs>
              <a:gs pos="100000">
                <a:srgbClr val="401A5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394575" y="4765675"/>
            <a:ext cx="349250" cy="350838"/>
          </a:xfrm>
          <a:prstGeom prst="roundRect">
            <a:avLst>
              <a:gd name="adj" fmla="val 22935"/>
            </a:avLst>
          </a:prstGeom>
          <a:gradFill rotWithShape="1">
            <a:gsLst>
              <a:gs pos="0">
                <a:srgbClr val="7B32B2"/>
              </a:gs>
              <a:gs pos="100000">
                <a:srgbClr val="401A5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0 -0.227963 L 0.000140 0.000278 " pathEditMode="relative" rAng="0" ptsTypes="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0.22685 L 0.0007 0.000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6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30162 L 0.00069 -7.40741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78704 L 0.000000 0.000648 " pathEditMode="relative" rAng="0" ptsTypes="">
                                      <p:cBhvr>
                                        <p:cTn id="4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77407 L 0.000000 0.000648 " pathEditMode="relative" rAng="0" ptsTypes=""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03 -0.072407 L 0.000903 0.001852 " pathEditMode="relative" rAng="0" ptsTypes="">
                                      <p:cBhvr>
                                        <p:cTn id="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74630 L 0.000000 0.000648 " pathEditMode="relative" rAng="0" ptsTypes="">
                                      <p:cBhvr>
                                        <p:cTn id="5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2" grpId="2" bldLvl="0" animBg="1"/>
      <p:bldP spid="23" grpId="0" bldLvl="0" animBg="1"/>
      <p:bldP spid="23" grpId="1" animBg="1"/>
      <p:bldP spid="23" grpId="2" animBg="1"/>
      <p:bldP spid="24" grpId="0" bldLvl="0" animBg="1"/>
      <p:bldP spid="24" grpId="1" animBg="1"/>
      <p:bldP spid="25" grpId="0" bldLvl="0" animBg="1"/>
      <p:bldP spid="25" grpId="1" animBg="1"/>
      <p:bldP spid="26" grpId="0" bldLvl="0" animBg="1"/>
      <p:bldP spid="26" grpId="1" bldLvl="0" animBg="1"/>
      <p:bldP spid="27" grpId="0" bldLvl="0" animBg="1"/>
      <p:bldP spid="27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185" y="241300"/>
            <a:ext cx="8202615" cy="666750"/>
          </a:xfrm>
          <a:ln>
            <a:noFill/>
          </a:ln>
        </p:spPr>
        <p:txBody>
          <a:bodyPr vert="horz" wrap="square" lIns="90170" tIns="46990" rIns="90170" bIns="46990" numCol="1" anchor="ctr" anchorCtr="0" compatLnSpc="1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fontAlgn="base"/>
            <a:r>
              <a:rPr lang="zh-CN" altLang="en-US" strike="noStrike" noProof="1"/>
              <a:t>时间复杂度</a:t>
            </a:r>
            <a:r>
              <a:rPr lang="zh-CN" altLang="en-US" strike="noStrike" noProof="1" smtClean="0"/>
              <a:t>分析</a:t>
            </a:r>
            <a:r>
              <a:rPr lang="en-US" altLang="zh-CN" strike="noStrike" noProof="1" smtClean="0"/>
              <a:t>-</a:t>
            </a:r>
            <a:r>
              <a:rPr lang="zh-CN" altLang="en-US" strike="noStrike" noProof="1" smtClean="0"/>
              <a:t>更新复杂度</a:t>
            </a:r>
            <a:endParaRPr lang="zh-CN" altLang="en-US" strike="noStrike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0" name="内容占位符 2"/>
              <p:cNvSpPr>
                <a:spLocks noGrp="1"/>
              </p:cNvSpPr>
              <p:nvPr>
                <p:ph idx="1"/>
              </p:nvPr>
            </p:nvSpPr>
            <p:spPr>
              <a:ln/>
            </p:spPr>
            <p:txBody>
              <a:bodyPr wrap="square" lIns="91440" tIns="45720" rIns="91440" bIns="45720" anchor="t"/>
              <a:lstStyle/>
              <a:p>
                <a:r>
                  <a:rPr lang="zh-CN" altLang="en-US" dirty="0" smtClean="0">
                    <a:ea typeface="楷体" charset="-122"/>
                  </a:rPr>
                  <a:t>考虑每一层完整的没有打标记的块的总长，记为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楷体" charset="-122"/>
                      </a:rPr>
                      <m:t>𝐿</m:t>
                    </m:r>
                  </m:oMath>
                </a14:m>
                <a:r>
                  <a:rPr lang="zh-CN" altLang="en-US" dirty="0" smtClean="0">
                    <a:ea typeface="楷体" charset="-122"/>
                  </a:rPr>
                  <a:t>，当前序列总长度记为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楷体" charset="-122"/>
                      </a:rPr>
                      <m:t>𝑛</m:t>
                    </m:r>
                  </m:oMath>
                </a14:m>
                <a:r>
                  <a:rPr lang="zh-CN" altLang="en-US" dirty="0" smtClean="0">
                    <a:ea typeface="楷体" charset="-122"/>
                  </a:rPr>
                  <a:t>，块大小记为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楷体" charset="-122"/>
                      </a:rPr>
                      <m:t>𝐵</m:t>
                    </m:r>
                  </m:oMath>
                </a14:m>
                <a:r>
                  <a:rPr lang="zh-CN" altLang="en-US" dirty="0" smtClean="0">
                    <a:ea typeface="楷体" charset="-122"/>
                  </a:rPr>
                  <a:t>，考虑两类事件：</a:t>
                </a:r>
                <a:endParaRPr lang="en-US" altLang="zh-CN" dirty="0">
                  <a:ea typeface="楷体" charset="-122"/>
                </a:endParaRPr>
              </a:p>
              <a:p>
                <a:pPr lvl="1"/>
                <a:r>
                  <a:rPr lang="en-US" altLang="zh-CN" dirty="0" smtClean="0">
                    <a:ea typeface="楷体" charset="-122"/>
                  </a:rPr>
                  <a:t>1.</a:t>
                </a:r>
                <a:r>
                  <a:rPr lang="zh-CN" altLang="en-US" dirty="0" smtClean="0">
                    <a:ea typeface="楷体" charset="-122"/>
                  </a:rPr>
                  <a:t>一个块被打标记</a:t>
                </a:r>
                <a:r>
                  <a:rPr lang="en-US" altLang="zh-CN" dirty="0" smtClean="0">
                    <a:ea typeface="楷体" charset="-122"/>
                  </a:rPr>
                  <a:t>/</a:t>
                </a:r>
                <a:r>
                  <a:rPr lang="zh-CN" altLang="en-US" dirty="0">
                    <a:ea typeface="楷体" charset="-122"/>
                  </a:rPr>
                  <a:t>设</a:t>
                </a:r>
                <a:r>
                  <a:rPr lang="zh-CN" altLang="en-US" dirty="0" smtClean="0">
                    <a:ea typeface="楷体" charset="-122"/>
                  </a:rPr>
                  <a:t>为未满，复杂度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楷体" charset="-122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楷体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楷体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 smtClean="0">
                    <a:ea typeface="楷体" charset="-122"/>
                  </a:rPr>
                  <a:t>。</a:t>
                </a:r>
                <a:endParaRPr lang="en-US" altLang="zh-CN" dirty="0">
                  <a:ea typeface="楷体" charset="-122"/>
                </a:endParaRPr>
              </a:p>
              <a:p>
                <a:pPr lvl="1"/>
                <a:r>
                  <a:rPr lang="en-US" altLang="zh-CN" dirty="0" smtClean="0">
                    <a:ea typeface="楷体" charset="-122"/>
                  </a:rPr>
                  <a:t>2.</a:t>
                </a:r>
                <a:r>
                  <a:rPr lang="zh-CN" altLang="en-US" dirty="0" smtClean="0">
                    <a:ea typeface="楷体" charset="-122"/>
                  </a:rPr>
                  <a:t>一个块重构更新，复杂度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楷体" charset="-122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楷体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楷体" charset="-122"/>
                          </a:rPr>
                          <m:t>𝐵</m:t>
                        </m:r>
                      </m:e>
                    </m:d>
                  </m:oMath>
                </a14:m>
                <a:r>
                  <a:rPr lang="zh-CN" altLang="en-US" dirty="0" smtClean="0">
                    <a:ea typeface="楷体" charset="-122"/>
                  </a:rPr>
                  <a:t>。</a:t>
                </a:r>
                <a:endParaRPr lang="en-US" altLang="zh-CN" dirty="0">
                  <a:ea typeface="楷体" charset="-122"/>
                </a:endParaRPr>
              </a:p>
              <a:p>
                <a:r>
                  <a:rPr lang="zh-CN" altLang="en-US" dirty="0" smtClean="0">
                    <a:ea typeface="楷体" charset="-122"/>
                  </a:rPr>
                  <a:t>定义势能函数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  <a:ea typeface="楷体" charset="-122"/>
                      </a:rPr>
                      <m:t>𝛿</m:t>
                    </m:r>
                    <m:r>
                      <a:rPr lang="en-US" altLang="zh-CN" b="0" i="1" smtClean="0">
                        <a:latin typeface="Cambria Math"/>
                        <a:ea typeface="楷体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  <a:ea typeface="楷体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楷体" charset="-122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/>
                            <a:ea typeface="楷体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  <a:ea typeface="楷体" charset="-122"/>
                          </a:rPr>
                          <m:t>𝐵</m:t>
                        </m:r>
                      </m:e>
                    </m:d>
                  </m:oMath>
                </a14:m>
                <a:r>
                  <a:rPr lang="zh-CN" altLang="en-US" dirty="0" smtClean="0">
                    <a:ea typeface="楷体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楷体" charset="-122"/>
                      </a:rPr>
                      <m:t>𝐸</m:t>
                    </m:r>
                    <m:r>
                      <a:rPr lang="en-US" altLang="zh-CN" b="0" i="1" smtClean="0">
                        <a:latin typeface="Cambria Math"/>
                        <a:ea typeface="楷体" charset="-122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楷体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楷体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  <a:ea typeface="楷体" charset="-122"/>
                      </a:rPr>
                      <m:t>𝐿</m:t>
                    </m:r>
                  </m:oMath>
                </a14:m>
                <a:r>
                  <a:rPr lang="zh-CN" altLang="en-US" dirty="0" smtClean="0">
                    <a:ea typeface="楷体" charset="-122"/>
                  </a:rPr>
                  <a:t>。</a:t>
                </a:r>
                <a:endParaRPr lang="en-US" altLang="zh-CN" dirty="0">
                  <a:ea typeface="楷体" charset="-122"/>
                </a:endParaRPr>
              </a:p>
              <a:p>
                <a:r>
                  <a:rPr lang="zh-CN" altLang="en-US" dirty="0" smtClean="0">
                    <a:ea typeface="楷体" charset="-122"/>
                  </a:rPr>
                  <a:t>事件</a:t>
                </a:r>
                <a:r>
                  <a:rPr lang="en-US" altLang="zh-CN" dirty="0">
                    <a:ea typeface="楷体" charset="-122"/>
                  </a:rPr>
                  <a:t>1</a:t>
                </a:r>
                <a:r>
                  <a:rPr lang="zh-CN" altLang="en-US" dirty="0">
                    <a:ea typeface="楷体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楷体" charset="-122"/>
                      </a:rPr>
                      <m:t>𝐸</m:t>
                    </m:r>
                  </m:oMath>
                </a14:m>
                <a:r>
                  <a:rPr lang="zh-CN" altLang="en-US" dirty="0">
                    <a:ea typeface="楷体" charset="-122"/>
                  </a:rPr>
                  <a:t>的影响：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楷体" charset="-122"/>
                      </a:rPr>
                      <m:t>0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zh-CN" altLang="en-US" dirty="0">
                    <a:ea typeface="楷体" charset="-122"/>
                  </a:rPr>
                  <a:t>，对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楷体" charset="-122"/>
                      </a:rPr>
                      <m:t>𝛿</m:t>
                    </m:r>
                  </m:oMath>
                </a14:m>
                <a:r>
                  <a:rPr lang="zh-CN" altLang="en-US" dirty="0">
                    <a:ea typeface="楷体" charset="-122"/>
                  </a:rPr>
                  <a:t>的影响：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楷体" charset="-122"/>
                      </a:rPr>
                      <m:t>𝐵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→0</m:t>
                    </m:r>
                  </m:oMath>
                </a14:m>
                <a:r>
                  <a:rPr lang="zh-CN" altLang="en-US" dirty="0" smtClean="0">
                    <a:ea typeface="楷体" charset="-122"/>
                  </a:rPr>
                  <a:t>。</a:t>
                </a:r>
                <a:endParaRPr lang="en-US" altLang="zh-CN" dirty="0">
                  <a:ea typeface="楷体" charset="-122"/>
                </a:endParaRPr>
              </a:p>
              <a:p>
                <a:r>
                  <a:rPr lang="zh-CN" altLang="en-US" dirty="0" smtClean="0">
                    <a:ea typeface="楷体" charset="-122"/>
                  </a:rPr>
                  <a:t>事件</a:t>
                </a:r>
                <a:r>
                  <a:rPr lang="en-US" altLang="zh-CN" dirty="0" smtClean="0">
                    <a:ea typeface="楷体" charset="-122"/>
                  </a:rPr>
                  <a:t>2</a:t>
                </a:r>
                <a:r>
                  <a:rPr lang="zh-CN" altLang="en-US" dirty="0" smtClean="0">
                    <a:ea typeface="楷体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楷体" charset="-122"/>
                      </a:rPr>
                      <m:t>𝐸</m:t>
                    </m:r>
                  </m:oMath>
                </a14:m>
                <a:r>
                  <a:rPr lang="zh-CN" altLang="en-US" dirty="0">
                    <a:ea typeface="楷体" charset="-122"/>
                  </a:rPr>
                  <a:t>的影响：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楷体" charset="-122"/>
                      </a:rPr>
                      <m:t>2</m:t>
                    </m:r>
                    <m:r>
                      <a:rPr lang="en-US" altLang="zh-CN" b="0" i="1" dirty="0" smtClean="0">
                        <a:latin typeface="Cambria Math"/>
                        <a:ea typeface="楷体" charset="-122"/>
                      </a:rPr>
                      <m:t>𝐵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zh-CN" altLang="en-US" dirty="0">
                    <a:ea typeface="楷体" charset="-122"/>
                  </a:rPr>
                  <a:t>，对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楷体" charset="-122"/>
                      </a:rPr>
                      <m:t>𝛿</m:t>
                    </m:r>
                  </m:oMath>
                </a14:m>
                <a:r>
                  <a:rPr lang="zh-CN" altLang="en-US" dirty="0">
                    <a:ea typeface="楷体" charset="-122"/>
                  </a:rPr>
                  <a:t>的影响：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楷体" charset="-122"/>
                      </a:rPr>
                      <m:t>𝐵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→0</m:t>
                    </m:r>
                  </m:oMath>
                </a14:m>
                <a:r>
                  <a:rPr lang="zh-CN" altLang="en-US" dirty="0" smtClean="0">
                    <a:ea typeface="楷体" charset="-122"/>
                  </a:rPr>
                  <a:t>。</a:t>
                </a:r>
                <a:endParaRPr lang="en-US" altLang="zh-CN" dirty="0" smtClean="0">
                  <a:ea typeface="楷体" charset="-122"/>
                </a:endParaRPr>
              </a:p>
              <a:p>
                <a:r>
                  <a:rPr lang="zh-CN" altLang="en-US" dirty="0" smtClean="0">
                    <a:ea typeface="楷体" charset="-122"/>
                  </a:rPr>
                  <a:t>普通插入删除操作对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楷体" charset="-122"/>
                      </a:rPr>
                      <m:t>𝛿</m:t>
                    </m:r>
                  </m:oMath>
                </a14:m>
                <a:r>
                  <a:rPr lang="zh-CN" altLang="en-US" dirty="0" smtClean="0">
                    <a:ea typeface="楷体" charset="-122"/>
                  </a:rPr>
                  <a:t>的影响是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楷体" charset="-122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楷体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楷体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 smtClean="0">
                    <a:ea typeface="楷体" charset="-122"/>
                  </a:rPr>
                  <a:t>的。</a:t>
                </a:r>
                <a:endParaRPr lang="en-US" altLang="zh-CN" dirty="0" smtClean="0">
                  <a:ea typeface="楷体" charset="-122"/>
                </a:endParaRPr>
              </a:p>
              <a:p>
                <a:r>
                  <a:rPr lang="zh-CN" altLang="en-US" dirty="0" smtClean="0">
                    <a:ea typeface="楷体" charset="-122"/>
                  </a:rPr>
                  <a:t>所以一次事件之后，至少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楷体" charset="-122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楷体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楷体" charset="-122"/>
                          </a:rPr>
                          <m:t>𝐵</m:t>
                        </m:r>
                      </m:e>
                    </m:d>
                  </m:oMath>
                </a14:m>
                <a:r>
                  <a:rPr lang="zh-CN" altLang="en-US" dirty="0" smtClean="0">
                    <a:ea typeface="楷体" charset="-122"/>
                  </a:rPr>
                  <a:t>的时间之后才会有下一次</a:t>
                </a:r>
                <a:r>
                  <a:rPr lang="zh-CN" altLang="en-US" dirty="0">
                    <a:ea typeface="楷体" charset="-122"/>
                  </a:rPr>
                  <a:t>事件</a:t>
                </a:r>
                <a:r>
                  <a:rPr lang="zh-CN" altLang="en-US" dirty="0" smtClean="0">
                    <a:ea typeface="楷体" charset="-122"/>
                  </a:rPr>
                  <a:t>，于是均摊到每次操作就是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楷体" charset="-122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楷体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楷体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 smtClean="0">
                    <a:ea typeface="楷体" charset="-122"/>
                  </a:rPr>
                  <a:t>的。</a:t>
                </a:r>
                <a:endParaRPr lang="en-US" altLang="zh-CN" dirty="0" smtClean="0">
                  <a:ea typeface="楷体" charset="-122"/>
                </a:endParaRPr>
              </a:p>
              <a:p>
                <a:r>
                  <a:rPr lang="zh-CN" altLang="en-US" dirty="0" smtClean="0">
                    <a:ea typeface="楷体" charset="-122"/>
                  </a:rPr>
                  <a:t>由于层数是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楷体" charset="-122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楷体" charset="-12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  <a:ea typeface="楷体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  <a:ea typeface="楷体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/>
                                <a:ea typeface="楷体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 smtClean="0">
                    <a:ea typeface="楷体" charset="-122"/>
                  </a:rPr>
                  <a:t>的，每次操作的均摊复杂度就是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楷体" charset="-122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楷体" charset="-12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/>
                                <a:ea typeface="楷体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  <a:ea typeface="楷体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楷体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 smtClean="0">
                    <a:ea typeface="楷体" charset="-122"/>
                  </a:rPr>
                  <a:t>。</a:t>
                </a:r>
                <a:endParaRPr lang="zh-CN" altLang="en-US" dirty="0">
                  <a:ea typeface="楷体" charset="-122"/>
                </a:endParaRPr>
              </a:p>
            </p:txBody>
          </p:sp>
        </mc:Choice>
        <mc:Fallback xmlns="">
          <p:sp>
            <p:nvSpPr>
              <p:cNvPr id="2253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355" r="-889" b="-18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询问复杂度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将询问区间拆成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 smtClean="0"/>
                  <a:t>个线段树节点，考虑三种情况：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1.</a:t>
                </a:r>
                <a:r>
                  <a:rPr lang="zh-CN" altLang="en-US" dirty="0"/>
                  <a:t>节点</a:t>
                </a:r>
                <a:r>
                  <a:rPr lang="zh-CN" altLang="en-US" dirty="0" smtClean="0"/>
                  <a:t>上没有标记。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节点上有标记且左右孩子都没有标记。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节点上有标记且右孩子上也有标记。</a:t>
                </a:r>
                <a:endParaRPr lang="en-US" altLang="zh-CN" dirty="0"/>
              </a:p>
              <a:p>
                <a:r>
                  <a:rPr lang="zh-CN" altLang="en-US" dirty="0" smtClean="0"/>
                  <a:t>对于情况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直接查询。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对于情况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在两个孩子中查询，影响为常数。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对于情况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查询左孩子并递归右孩子，而由于每层最多只有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个节点被打了标记，故情况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最多出现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 smtClean="0"/>
                  <a:t>次，查询次数增加不超过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i="1" dirty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于是一个询问的查询次数是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 smtClean="0"/>
                  <a:t>的。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14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本题还有一个树链剖分</a:t>
            </a:r>
            <a:r>
              <a:rPr lang="en-US" altLang="zh-CN" dirty="0" smtClean="0"/>
              <a:t>+</a:t>
            </a:r>
            <a:r>
              <a:rPr lang="zh-CN" altLang="en-US" dirty="0" smtClean="0"/>
              <a:t>平衡树维护凸壳的算法和树链剖分</a:t>
            </a:r>
            <a:r>
              <a:rPr lang="en-US" altLang="zh-CN" dirty="0" smtClean="0"/>
              <a:t>+</a:t>
            </a:r>
            <a:r>
              <a:rPr lang="zh-CN" altLang="en-US" dirty="0" smtClean="0"/>
              <a:t>线段树分治的算法，具体见我论文。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希望</a:t>
            </a:r>
            <a:r>
              <a:rPr lang="en-US" altLang="zh-CN" dirty="0" smtClean="0"/>
              <a:t>Unknown</a:t>
            </a:r>
            <a:r>
              <a:rPr lang="zh-CN" altLang="en-US" dirty="0" smtClean="0"/>
              <a:t>起到一个抛砖引玉的作用，旨在引起大家对于这一类问题的研究兴趣，这方面问题的研究欢迎来与我讨论。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43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185" y="241300"/>
            <a:ext cx="8202615" cy="666750"/>
          </a:xfrm>
          <a:ln>
            <a:noFill/>
          </a:ln>
        </p:spPr>
        <p:txBody>
          <a:bodyPr vert="horz" wrap="square" lIns="90170" tIns="46990" rIns="90170" bIns="46990" numCol="1" anchor="ctr" anchorCtr="0" compatLnSpc="1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fontAlgn="base"/>
            <a:r>
              <a:rPr lang="zh-CN" altLang="en-US" noProof="1"/>
              <a:t>感谢</a:t>
            </a:r>
            <a:endParaRPr lang="zh-CN" altLang="en-US" strike="noStrike" noProof="1"/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lstStyle/>
          <a:p>
            <a:r>
              <a:rPr lang="zh-CN" altLang="en-US" dirty="0" smtClean="0">
                <a:ea typeface="楷体" charset="-122"/>
              </a:rPr>
              <a:t>感谢</a:t>
            </a:r>
            <a:r>
              <a:rPr lang="zh-CN" altLang="en-US" dirty="0">
                <a:ea typeface="楷体" charset="-122"/>
              </a:rPr>
              <a:t>叶国平老师在学习生活上的指导和关心。</a:t>
            </a:r>
          </a:p>
          <a:p>
            <a:r>
              <a:rPr lang="zh-CN" altLang="en-US" dirty="0" smtClean="0">
                <a:ea typeface="楷体" charset="-122"/>
              </a:rPr>
              <a:t>感谢</a:t>
            </a:r>
            <a:r>
              <a:rPr lang="en-US" altLang="zh-CN" dirty="0">
                <a:ea typeface="楷体" charset="-122"/>
              </a:rPr>
              <a:t>CCF</a:t>
            </a:r>
            <a:r>
              <a:rPr lang="zh-CN" altLang="en-US" dirty="0">
                <a:ea typeface="楷体" charset="-122"/>
              </a:rPr>
              <a:t>提供交流的平台与机会。</a:t>
            </a:r>
          </a:p>
          <a:p>
            <a:r>
              <a:rPr lang="zh-CN" altLang="en-US" dirty="0" smtClean="0">
                <a:ea typeface="楷体" charset="-122"/>
              </a:rPr>
              <a:t>感谢</a:t>
            </a:r>
            <a:r>
              <a:rPr lang="zh-CN" altLang="en-US" dirty="0">
                <a:ea typeface="楷体" charset="-122"/>
              </a:rPr>
              <a:t>吕凯风学长提供命题灵感。</a:t>
            </a:r>
          </a:p>
          <a:p>
            <a:r>
              <a:rPr lang="zh-CN" altLang="en-US" dirty="0" smtClean="0">
                <a:ea typeface="楷体" charset="-122"/>
              </a:rPr>
              <a:t>感谢</a:t>
            </a:r>
            <a:r>
              <a:rPr lang="zh-CN" altLang="en-US" dirty="0">
                <a:ea typeface="楷体" charset="-122"/>
              </a:rPr>
              <a:t>吉如一同学，杨家齐同学，吴作凡同学，毛啸同学给予的帮助。</a:t>
            </a:r>
          </a:p>
          <a:p>
            <a:r>
              <a:rPr lang="zh-CN" altLang="en-US" dirty="0" smtClean="0">
                <a:ea typeface="楷体" charset="-122"/>
              </a:rPr>
              <a:t>感谢</a:t>
            </a:r>
            <a:r>
              <a:rPr lang="zh-CN" altLang="en-US" dirty="0">
                <a:ea typeface="楷体" charset="-122"/>
              </a:rPr>
              <a:t>吴作凡同学，吉如一同学，倪星宇同学，王蕴韵同学为本文审稿。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 vert="horz" wrap="square" lIns="90170" tIns="46990" rIns="90170" bIns="46990" numCol="1" anchor="ctr" anchorCtr="0" compatLnSpc="1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noProof="1"/>
              <a:t>Thanks for listening!</a:t>
            </a:r>
            <a:endParaRPr lang="en-US" altLang="zh-CN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185" y="241300"/>
            <a:ext cx="8202615" cy="666750"/>
          </a:xfrm>
          <a:ln>
            <a:noFill/>
          </a:ln>
        </p:spPr>
        <p:txBody>
          <a:bodyPr vert="horz" wrap="square" lIns="90170" tIns="46990" rIns="90170" bIns="46990" numCol="1" anchor="ctr" anchorCtr="0" compatLnSpc="1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fontAlgn="base"/>
            <a:r>
              <a:rPr lang="zh-CN" altLang="en-US" strike="noStrike" noProof="1"/>
              <a:t>引言</a:t>
            </a:r>
          </a:p>
        </p:txBody>
      </p:sp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lstStyle/>
          <a:p>
            <a:r>
              <a:rPr lang="zh-CN" altLang="en-US" dirty="0">
                <a:ea typeface="楷体" charset="-122"/>
              </a:rPr>
              <a:t>在信息学竞赛中，经常要求选手维护区间信息，并支持特定方式的修改，这一类问题中的大多数已经得到了完美解决，对时间分治、二进制分组等方法也渐渐普及。</a:t>
            </a:r>
          </a:p>
          <a:p>
            <a:endParaRPr lang="zh-CN" altLang="en-US" dirty="0">
              <a:ea typeface="楷体" charset="-122"/>
            </a:endParaRPr>
          </a:p>
          <a:p>
            <a:r>
              <a:rPr lang="zh-CN" altLang="en-US" dirty="0">
                <a:ea typeface="楷体" charset="-122"/>
              </a:rPr>
              <a:t>我的集训队互测题</a:t>
            </a:r>
            <a:r>
              <a:rPr lang="en-US" altLang="zh-CN" dirty="0">
                <a:latin typeface="楷体" charset="-122"/>
              </a:rPr>
              <a:t>Unknown</a:t>
            </a:r>
            <a:r>
              <a:rPr lang="zh-CN" altLang="en-US" dirty="0">
                <a:ea typeface="楷体" charset="-122"/>
              </a:rPr>
              <a:t>要求支持在末尾插入删除元素并维护区间凸包，由于删除操作的存在，单纯的对时间分治或二进制分组不能够解决。</a:t>
            </a:r>
          </a:p>
          <a:p>
            <a:endParaRPr lang="zh-CN" altLang="en-US" dirty="0">
              <a:ea typeface="楷体" charset="-122"/>
            </a:endParaRPr>
          </a:p>
          <a:p>
            <a:r>
              <a:rPr lang="zh-CN" altLang="en-US" dirty="0" smtClean="0">
                <a:ea typeface="楷体" charset="-122"/>
              </a:rPr>
              <a:t>本文详细介绍了</a:t>
            </a:r>
            <a:r>
              <a:rPr lang="en-US" altLang="zh-CN" dirty="0" smtClean="0">
                <a:latin typeface="楷体" charset="-122"/>
              </a:rPr>
              <a:t>Unknown</a:t>
            </a:r>
            <a:r>
              <a:rPr lang="zh-CN" altLang="en-US" dirty="0">
                <a:ea typeface="楷体" charset="-122"/>
              </a:rPr>
              <a:t>的求解过程，提出两种可以</a:t>
            </a:r>
            <a:r>
              <a:rPr lang="zh-CN" altLang="en-US" b="1" dirty="0">
                <a:ea typeface="楷体" charset="-122"/>
              </a:rPr>
              <a:t>支持在末尾插入删除元素并维护不易快速合并的区间信息</a:t>
            </a:r>
            <a:r>
              <a:rPr lang="zh-CN" altLang="en-US" dirty="0">
                <a:ea typeface="楷体" charset="-122"/>
              </a:rPr>
              <a:t>的通用方法。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185" y="241300"/>
            <a:ext cx="8202615" cy="666750"/>
          </a:xfrm>
          <a:ln>
            <a:noFill/>
          </a:ln>
        </p:spPr>
        <p:txBody>
          <a:bodyPr vert="horz" wrap="square" lIns="90170" tIns="46990" rIns="90170" bIns="46990" numCol="1" anchor="ctr" anchorCtr="0" compatLnSpc="1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fontAlgn="base"/>
            <a:r>
              <a:rPr lang="en-US" altLang="zh-CN" strike="noStrike" noProof="1">
                <a:sym typeface="+mn-ea"/>
              </a:rPr>
              <a:t>Unknown(</a:t>
            </a:r>
            <a:r>
              <a:rPr lang="zh-CN" altLang="en-US" strike="noStrike" noProof="1">
                <a:sym typeface="+mn-ea"/>
              </a:rPr>
              <a:t>我们仍未知道那天所看见的数据结构的名字</a:t>
            </a:r>
            <a:r>
              <a:rPr lang="en-US" altLang="zh-CN" strike="noStrike" noProof="1">
                <a:sym typeface="+mn-ea"/>
              </a:rPr>
              <a:t>)</a:t>
            </a:r>
            <a:endParaRPr lang="zh-CN" altLang="en-US" strike="noStrike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0" name="内容占位符 2"/>
              <p:cNvSpPr>
                <a:spLocks noGrp="1"/>
              </p:cNvSpPr>
              <p:nvPr>
                <p:ph idx="1"/>
              </p:nvPr>
            </p:nvSpPr>
            <p:spPr>
              <a:ln/>
            </p:spPr>
            <p:txBody>
              <a:bodyPr wrap="square" lIns="91440" tIns="45720" rIns="91440" bIns="45720" anchor="t"/>
              <a:lstStyle/>
              <a:p>
                <a:pPr>
                  <a:lnSpc>
                    <a:spcPct val="90000"/>
                  </a:lnSpc>
                </a:pPr>
                <a:r>
                  <a:rPr lang="zh-CN" altLang="en-US" dirty="0" smtClean="0">
                    <a:ea typeface="楷体" charset="-122"/>
                    <a:sym typeface="Arial" charset="0"/>
                  </a:rPr>
                  <a:t>一个序列，支持三个操作：</a:t>
                </a:r>
                <a:endParaRPr lang="zh-CN" altLang="en-US" dirty="0">
                  <a:ea typeface="楷体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dirty="0">
                    <a:latin typeface="楷体" charset="-122"/>
                    <a:sym typeface="Arial" charset="0"/>
                  </a:rPr>
                  <a:t>1.</a:t>
                </a:r>
                <a:r>
                  <a:rPr lang="zh-CN" altLang="en-US" dirty="0">
                    <a:ea typeface="楷体" charset="-122"/>
                    <a:sym typeface="Arial" charset="0"/>
                  </a:rPr>
                  <a:t>在末尾加入</a:t>
                </a:r>
                <a:r>
                  <a:rPr lang="zh-CN" altLang="en-US" dirty="0" smtClean="0">
                    <a:ea typeface="楷体" charset="-122"/>
                    <a:sym typeface="Arial" charset="0"/>
                  </a:rPr>
                  <a:t>向量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/>
                            <a:ea typeface="楷体" charset="-122"/>
                            <a:sym typeface="Arial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楷体" charset="-122"/>
                            <a:sym typeface="Arial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  <a:ea typeface="楷体" charset="-122"/>
                            <a:sym typeface="Arial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ea typeface="楷体" charset="-122"/>
                            <a:sym typeface="Arial" charset="0"/>
                          </a:rPr>
                          <m:t>𝑦</m:t>
                        </m:r>
                      </m:e>
                    </m:d>
                  </m:oMath>
                </a14:m>
                <a:endParaRPr lang="zh-CN" altLang="en-US" dirty="0">
                  <a:ea typeface="楷体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dirty="0">
                    <a:latin typeface="楷体" charset="-122"/>
                    <a:sym typeface="Arial" charset="0"/>
                  </a:rPr>
                  <a:t>2.</a:t>
                </a:r>
                <a:r>
                  <a:rPr lang="zh-CN" altLang="en-US" dirty="0">
                    <a:ea typeface="楷体" charset="-122"/>
                    <a:sym typeface="Arial" charset="0"/>
                  </a:rPr>
                  <a:t>删除末尾的向量</a:t>
                </a:r>
                <a:endParaRPr lang="zh-CN" altLang="en-US" dirty="0">
                  <a:ea typeface="楷体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dirty="0">
                    <a:latin typeface="楷体" charset="-122"/>
                    <a:sym typeface="Arial" charset="0"/>
                  </a:rPr>
                  <a:t>3.</a:t>
                </a:r>
                <a:r>
                  <a:rPr lang="zh-CN" altLang="en-US" dirty="0">
                    <a:ea typeface="楷体" charset="-122"/>
                    <a:sym typeface="Arial" charset="0"/>
                  </a:rPr>
                  <a:t>询问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/>
                            <a:sym typeface="Arial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  <a:sym typeface="Arial" charset="0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/>
                            <a:sym typeface="Arial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/>
                            <a:sym typeface="Arial" charset="0"/>
                          </a:rPr>
                          <m:t>𝑦</m:t>
                        </m:r>
                      </m:e>
                    </m:d>
                    <m:r>
                      <a:rPr lang="zh-CN" altLang="en-US" i="1" dirty="0">
                        <a:latin typeface="Cambria Math"/>
                        <a:ea typeface="楷体" charset="-122"/>
                        <a:sym typeface="Arial" charset="0"/>
                      </a:rPr>
                      <m:t>×</m:t>
                    </m:r>
                    <m:r>
                      <a:rPr lang="en-US" altLang="zh-CN" i="1" dirty="0">
                        <a:latin typeface="Cambria Math"/>
                        <a:sym typeface="Arial" charset="0"/>
                      </a:rPr>
                      <m:t>𝑆</m:t>
                    </m:r>
                    <m:r>
                      <a:rPr lang="en-US" altLang="zh-CN" i="1" baseline="-25000" dirty="0">
                        <a:latin typeface="Cambria Math"/>
                        <a:sym typeface="Arial" charset="0"/>
                      </a:rPr>
                      <m:t>𝑖</m:t>
                    </m:r>
                  </m:oMath>
                </a14:m>
                <a:r>
                  <a:rPr lang="zh-CN" altLang="en-US" dirty="0">
                    <a:ea typeface="楷体" charset="-122"/>
                    <a:sym typeface="Arial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sym typeface="Arial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  <a:sym typeface="Arial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/>
                            <a:ea typeface="Cambria Math"/>
                            <a:sym typeface="Arial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  <a:ea typeface="Cambria Math"/>
                            <a:sym typeface="Arial" charset="0"/>
                          </a:rPr>
                          <m:t>𝑙</m:t>
                        </m:r>
                        <m:r>
                          <a:rPr lang="en-US" altLang="zh-CN" b="0" i="1" dirty="0" smtClean="0">
                            <a:latin typeface="Cambria Math"/>
                            <a:ea typeface="Cambria Math"/>
                            <a:sym typeface="Arial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/>
                            <a:ea typeface="Cambria Math"/>
                            <a:sym typeface="Arial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>
                    <a:ea typeface="楷体" charset="-122"/>
                    <a:sym typeface="Arial" charset="0"/>
                  </a:rPr>
                  <a:t>时的最大值</a:t>
                </a:r>
                <a:endParaRPr lang="zh-CN" altLang="en-US" dirty="0">
                  <a:ea typeface="楷体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zh-CN" altLang="en-US" dirty="0">
                    <a:ea typeface="楷体" charset="-122"/>
                    <a:sym typeface="Arial" charset="0"/>
                  </a:rPr>
                  <a:t>数据范围</a:t>
                </a:r>
                <a:r>
                  <a:rPr lang="en-US" altLang="zh-CN" dirty="0">
                    <a:latin typeface="楷体" charset="-122"/>
                    <a:sym typeface="Arial" charset="0"/>
                  </a:rPr>
                  <a:t>500000</a:t>
                </a:r>
                <a:r>
                  <a:rPr lang="zh-CN" altLang="en-US" dirty="0">
                    <a:ea typeface="楷体" charset="-122"/>
                    <a:sym typeface="Arial" charset="0"/>
                  </a:rPr>
                  <a:t>，其中</a:t>
                </a:r>
                <a:r>
                  <a:rPr lang="en-US" altLang="zh-CN" dirty="0">
                    <a:latin typeface="楷体" charset="-122"/>
                    <a:sym typeface="Arial" charset="0"/>
                  </a:rPr>
                  <a:t>1,3</a:t>
                </a:r>
                <a:r>
                  <a:rPr lang="zh-CN" altLang="en-US" dirty="0">
                    <a:ea typeface="楷体" charset="-122"/>
                    <a:sym typeface="Arial" charset="0"/>
                  </a:rPr>
                  <a:t>都不超过</a:t>
                </a:r>
                <a:r>
                  <a:rPr lang="en-US" altLang="zh-CN" dirty="0">
                    <a:latin typeface="楷体" charset="-122"/>
                    <a:sym typeface="Arial" charset="0"/>
                  </a:rPr>
                  <a:t>300000</a:t>
                </a:r>
                <a:r>
                  <a:rPr lang="zh-CN" altLang="en-US" dirty="0">
                    <a:ea typeface="楷体" charset="-122"/>
                    <a:sym typeface="Arial" charset="0"/>
                  </a:rPr>
                  <a:t>，允许离线</a:t>
                </a:r>
              </a:p>
              <a:p>
                <a:pPr>
                  <a:lnSpc>
                    <a:spcPct val="90000"/>
                  </a:lnSpc>
                </a:pPr>
                <a:endParaRPr lang="zh-CN" altLang="en-US" dirty="0">
                  <a:ea typeface="楷体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zh-CN" altLang="en-US" dirty="0">
                    <a:ea typeface="楷体" charset="-122"/>
                    <a:sym typeface="Arial" charset="0"/>
                  </a:rPr>
                  <a:t>时间限制</a:t>
                </a:r>
                <a:r>
                  <a:rPr lang="en-US" altLang="zh-CN" dirty="0">
                    <a:latin typeface="楷体" charset="-122"/>
                    <a:sym typeface="Arial" charset="0"/>
                  </a:rPr>
                  <a:t>5s(UOJ:3s)</a:t>
                </a:r>
                <a:endParaRPr lang="en-US" altLang="zh-CN" dirty="0">
                  <a:latin typeface="楷体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zh-CN" altLang="en-US" dirty="0">
                    <a:ea typeface="楷体" charset="-122"/>
                    <a:sym typeface="Arial" charset="0"/>
                  </a:rPr>
                  <a:t>内存限制</a:t>
                </a:r>
                <a:r>
                  <a:rPr lang="en-US" altLang="zh-CN" dirty="0">
                    <a:latin typeface="楷体" charset="-122"/>
                    <a:sym typeface="Arial" charset="0"/>
                  </a:rPr>
                  <a:t>64M</a:t>
                </a:r>
                <a:endParaRPr lang="en-US" altLang="zh-CN" dirty="0">
                  <a:latin typeface="楷体" charset="-122"/>
                </a:endParaRPr>
              </a:p>
              <a:p>
                <a:pPr>
                  <a:lnSpc>
                    <a:spcPct val="90000"/>
                  </a:lnSpc>
                </a:pPr>
                <a:endParaRPr lang="zh-CN" altLang="en-US" dirty="0">
                  <a:ea typeface="楷体" charset="-122"/>
                </a:endParaRPr>
              </a:p>
            </p:txBody>
          </p:sp>
        </mc:Choice>
        <mc:Fallback xmlns="">
          <p:sp>
            <p:nvSpPr>
              <p:cNvPr id="1229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172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185" y="241300"/>
            <a:ext cx="8202615" cy="666750"/>
          </a:xfrm>
          <a:ln>
            <a:noFill/>
          </a:ln>
        </p:spPr>
        <p:txBody>
          <a:bodyPr vert="horz" wrap="square" lIns="90170" tIns="46990" rIns="90170" bIns="46990" numCol="1" anchor="ctr" anchorCtr="0" compatLnSpc="1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fontAlgn="base"/>
            <a:r>
              <a:rPr lang="zh-CN" altLang="en-US" strike="noStrike" noProof="1"/>
              <a:t>操作树</a:t>
            </a:r>
          </a:p>
        </p:txBody>
      </p:sp>
      <p:sp>
        <p:nvSpPr>
          <p:cNvPr id="12290" name="文本框 5"/>
          <p:cNvSpPr txBox="1"/>
          <p:nvPr/>
        </p:nvSpPr>
        <p:spPr>
          <a:xfrm>
            <a:off x="6740525" y="1120775"/>
            <a:ext cx="1941513" cy="53038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>
                <a:latin typeface="Courier New" charset="0"/>
                <a:ea typeface="黑体" pitchFamily="49" charset="-122"/>
              </a:rPr>
              <a:t>1</a:t>
            </a:r>
            <a:r>
              <a:rPr lang="en-US" altLang="zh-CN" dirty="0">
                <a:latin typeface="Courier New" charset="0"/>
                <a:ea typeface="黑体" pitchFamily="49" charset="-122"/>
              </a:rPr>
              <a:t>8</a:t>
            </a:r>
          </a:p>
          <a:p>
            <a:pPr lvl="0"/>
            <a:r>
              <a:rPr lang="zh-CN" altLang="en-US">
                <a:latin typeface="Courier New" charset="0"/>
                <a:ea typeface="黑体" pitchFamily="49" charset="-122"/>
              </a:rPr>
              <a:t>1 -3 4</a:t>
            </a:r>
          </a:p>
          <a:p>
            <a:pPr lvl="0"/>
            <a:r>
              <a:rPr lang="zh-CN" altLang="en-US">
                <a:latin typeface="Courier New" charset="0"/>
                <a:ea typeface="黑体" pitchFamily="49" charset="-122"/>
              </a:rPr>
              <a:t>1 2 3</a:t>
            </a:r>
          </a:p>
          <a:p>
            <a:pPr lvl="0"/>
            <a:r>
              <a:rPr lang="en-US" altLang="zh-CN" dirty="0">
                <a:latin typeface="Courier New" charset="0"/>
                <a:ea typeface="黑体" pitchFamily="49" charset="-122"/>
              </a:rPr>
              <a:t>3 1 2 1 0</a:t>
            </a:r>
          </a:p>
          <a:p>
            <a:pPr lvl="0"/>
            <a:r>
              <a:rPr lang="zh-CN" altLang="en-US">
                <a:latin typeface="Courier New" charset="0"/>
                <a:ea typeface="黑体" pitchFamily="49" charset="-122"/>
              </a:rPr>
              <a:t>2</a:t>
            </a:r>
          </a:p>
          <a:p>
            <a:pPr lvl="0"/>
            <a:r>
              <a:rPr lang="zh-CN" altLang="en-US">
                <a:latin typeface="Courier New" charset="0"/>
                <a:ea typeface="黑体" pitchFamily="49" charset="-122"/>
              </a:rPr>
              <a:t>1 -1 1</a:t>
            </a:r>
            <a:endParaRPr lang="en-US" altLang="zh-CN" dirty="0">
              <a:latin typeface="Courier New" charset="0"/>
              <a:ea typeface="黑体" pitchFamily="49" charset="-122"/>
            </a:endParaRPr>
          </a:p>
          <a:p>
            <a:pPr lvl="0"/>
            <a:r>
              <a:rPr lang="zh-CN" altLang="en-US">
                <a:latin typeface="Courier New" charset="0"/>
                <a:ea typeface="黑体" pitchFamily="49" charset="-122"/>
              </a:rPr>
              <a:t>2</a:t>
            </a:r>
          </a:p>
          <a:p>
            <a:pPr lvl="0"/>
            <a:r>
              <a:rPr lang="zh-CN" altLang="en-US">
                <a:latin typeface="Courier New" charset="0"/>
                <a:ea typeface="黑体" pitchFamily="49" charset="-122"/>
              </a:rPr>
              <a:t>2</a:t>
            </a:r>
          </a:p>
          <a:p>
            <a:pPr lvl="0"/>
            <a:r>
              <a:rPr lang="zh-CN" altLang="en-US">
                <a:latin typeface="Courier New" charset="0"/>
                <a:ea typeface="黑体" pitchFamily="49" charset="-122"/>
              </a:rPr>
              <a:t>1 4 2</a:t>
            </a:r>
          </a:p>
          <a:p>
            <a:pPr lvl="0"/>
            <a:r>
              <a:rPr lang="zh-CN" altLang="en-US">
                <a:latin typeface="Courier New" charset="0"/>
                <a:ea typeface="黑体" pitchFamily="49" charset="-122"/>
              </a:rPr>
              <a:t>1 3 2</a:t>
            </a:r>
          </a:p>
          <a:p>
            <a:pPr lvl="0"/>
            <a:r>
              <a:rPr lang="zh-CN" altLang="en-US">
                <a:latin typeface="Courier New" charset="0"/>
                <a:ea typeface="黑体" pitchFamily="49" charset="-122"/>
              </a:rPr>
              <a:t>1 -1 4</a:t>
            </a:r>
          </a:p>
          <a:p>
            <a:pPr lvl="0"/>
            <a:r>
              <a:rPr lang="en-US" altLang="zh-CN" dirty="0">
                <a:latin typeface="Courier New" charset="0"/>
                <a:ea typeface="黑体" pitchFamily="49" charset="-122"/>
              </a:rPr>
              <a:t>3 1 2 3 1</a:t>
            </a:r>
          </a:p>
          <a:p>
            <a:pPr lvl="0"/>
            <a:r>
              <a:rPr lang="zh-CN" altLang="en-US">
                <a:latin typeface="Courier New" charset="0"/>
                <a:ea typeface="黑体" pitchFamily="49" charset="-122"/>
              </a:rPr>
              <a:t>2</a:t>
            </a:r>
          </a:p>
          <a:p>
            <a:pPr lvl="0"/>
            <a:r>
              <a:rPr lang="zh-CN" altLang="en-US">
                <a:latin typeface="Courier New" charset="0"/>
                <a:ea typeface="黑体" pitchFamily="49" charset="-122"/>
              </a:rPr>
              <a:t>1 1 1</a:t>
            </a:r>
          </a:p>
          <a:p>
            <a:pPr lvl="0"/>
            <a:r>
              <a:rPr lang="en-US" altLang="zh-CN" dirty="0">
                <a:latin typeface="Courier New" charset="0"/>
                <a:ea typeface="黑体" pitchFamily="49" charset="-122"/>
              </a:rPr>
              <a:t>3 1 3 1 -2</a:t>
            </a:r>
          </a:p>
          <a:p>
            <a:pPr lvl="0"/>
            <a:r>
              <a:rPr lang="zh-CN" altLang="en-US">
                <a:latin typeface="Courier New" charset="0"/>
                <a:ea typeface="黑体" pitchFamily="49" charset="-122"/>
              </a:rPr>
              <a:t>2</a:t>
            </a:r>
          </a:p>
          <a:p>
            <a:pPr lvl="0"/>
            <a:r>
              <a:rPr lang="zh-CN" altLang="en-US">
                <a:latin typeface="Courier New" charset="0"/>
                <a:ea typeface="黑体" pitchFamily="49" charset="-122"/>
              </a:rPr>
              <a:t>2</a:t>
            </a:r>
          </a:p>
          <a:p>
            <a:pPr lvl="0"/>
            <a:r>
              <a:rPr lang="zh-CN" altLang="en-US">
                <a:latin typeface="Courier New" charset="0"/>
                <a:ea typeface="黑体" pitchFamily="49" charset="-122"/>
              </a:rPr>
              <a:t>1 5 1</a:t>
            </a:r>
          </a:p>
          <a:p>
            <a:pPr lvl="0"/>
            <a:r>
              <a:rPr lang="en-US" altLang="zh-CN" dirty="0">
                <a:latin typeface="Courier New" charset="0"/>
                <a:ea typeface="黑体" pitchFamily="49" charset="-122"/>
                <a:sym typeface="Arial" charset="0"/>
              </a:rPr>
              <a:t>3 2 2 1 -1</a:t>
            </a:r>
            <a:endParaRPr lang="zh-CN" altLang="en-US">
              <a:latin typeface="Courier New" charset="0"/>
              <a:ea typeface="黑体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16013" y="2978150"/>
            <a:ext cx="1982787" cy="1301750"/>
            <a:chOff x="1758" y="4690"/>
            <a:chExt cx="3122" cy="2050"/>
          </a:xfrm>
        </p:grpSpPr>
        <p:sp>
          <p:nvSpPr>
            <p:cNvPr id="33" name="圆角矩形 32"/>
            <p:cNvSpPr/>
            <p:nvPr/>
          </p:nvSpPr>
          <p:spPr>
            <a:xfrm>
              <a:off x="3050" y="5957"/>
              <a:ext cx="1830" cy="78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0" cap="flat" cmpd="sng" algn="ctr">
              <a:solidFill>
                <a:schemeClr val="tx1">
                  <a:alpha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kumimoji="0" lang="en-US" altLang="zh-CN" sz="2200" b="0" i="0" u="none" strike="noStrike" cap="none" normalizeH="0" baseline="0" noProof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  <a:ea typeface="黑体" pitchFamily="49" charset="-122"/>
                  <a:cs typeface="+mn-ea"/>
                </a:rPr>
                <a:t>(-1,1)</a:t>
              </a:r>
              <a:endParaRPr kumimoji="0" lang="en-US" altLang="zh-CN" sz="2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  <a:ea typeface="黑体" pitchFamily="49" charset="-122"/>
              </a:endParaRPr>
            </a:p>
          </p:txBody>
        </p:sp>
        <p:cxnSp>
          <p:nvCxnSpPr>
            <p:cNvPr id="13317" name="直接箭头连接符 46"/>
            <p:cNvCxnSpPr>
              <a:stCxn id="12" idx="2"/>
              <a:endCxn id="33" idx="0"/>
            </p:cNvCxnSpPr>
            <p:nvPr/>
          </p:nvCxnSpPr>
          <p:spPr>
            <a:xfrm>
              <a:off x="1757" y="4690"/>
              <a:ext cx="2207" cy="1267"/>
            </a:xfrm>
            <a:prstGeom prst="straightConnector1">
              <a:avLst/>
            </a:prstGeom>
            <a:ln w="19050" cap="flat" cmpd="sng">
              <a:solidFill>
                <a:srgbClr val="00206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" name="组合 6"/>
          <p:cNvGrpSpPr/>
          <p:nvPr/>
        </p:nvGrpSpPr>
        <p:grpSpPr>
          <a:xfrm>
            <a:off x="1116013" y="1676400"/>
            <a:ext cx="3386137" cy="1301750"/>
            <a:chOff x="1758" y="2640"/>
            <a:chExt cx="5332" cy="2050"/>
          </a:xfrm>
        </p:grpSpPr>
        <p:sp>
          <p:nvSpPr>
            <p:cNvPr id="37" name="圆角矩形 36"/>
            <p:cNvSpPr/>
            <p:nvPr/>
          </p:nvSpPr>
          <p:spPr>
            <a:xfrm>
              <a:off x="5257" y="3907"/>
              <a:ext cx="1832" cy="78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0" cap="flat" cmpd="sng" algn="ctr">
              <a:solidFill>
                <a:schemeClr val="tx1">
                  <a:alpha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kumimoji="0" lang="en-US" altLang="zh-CN" sz="2200" b="0" i="0" u="none" strike="noStrike" cap="none" normalizeH="0" baseline="0" noProof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  <a:ea typeface="黑体" pitchFamily="49" charset="-122"/>
                  <a:cs typeface="+mn-ea"/>
                </a:rPr>
                <a:t>(4,2)</a:t>
              </a:r>
              <a:endParaRPr kumimoji="0" lang="en-US" altLang="zh-CN" sz="2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  <a:ea typeface="黑体" pitchFamily="49" charset="-122"/>
              </a:endParaRPr>
            </a:p>
          </p:txBody>
        </p:sp>
        <p:cxnSp>
          <p:nvCxnSpPr>
            <p:cNvPr id="13320" name="直接箭头连接符 47"/>
            <p:cNvCxnSpPr>
              <a:stCxn id="11" idx="2"/>
              <a:endCxn id="37" idx="0"/>
            </p:cNvCxnSpPr>
            <p:nvPr/>
          </p:nvCxnSpPr>
          <p:spPr>
            <a:xfrm>
              <a:off x="1757" y="2640"/>
              <a:ext cx="4417" cy="1267"/>
            </a:xfrm>
            <a:prstGeom prst="straightConnector1">
              <a:avLst/>
            </a:prstGeom>
            <a:ln w="19050" cap="flat" cmpd="sng">
              <a:solidFill>
                <a:srgbClr val="00206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" name="组合 7"/>
          <p:cNvGrpSpPr/>
          <p:nvPr/>
        </p:nvGrpSpPr>
        <p:grpSpPr>
          <a:xfrm>
            <a:off x="3338513" y="2978150"/>
            <a:ext cx="1163637" cy="1301750"/>
            <a:chOff x="5258" y="4690"/>
            <a:chExt cx="1832" cy="2050"/>
          </a:xfrm>
        </p:grpSpPr>
        <p:sp>
          <p:nvSpPr>
            <p:cNvPr id="38" name="圆角矩形 37"/>
            <p:cNvSpPr/>
            <p:nvPr/>
          </p:nvSpPr>
          <p:spPr>
            <a:xfrm>
              <a:off x="5257" y="5957"/>
              <a:ext cx="1832" cy="78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0" cap="flat" cmpd="sng" algn="ctr">
              <a:solidFill>
                <a:schemeClr val="tx1">
                  <a:alpha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kumimoji="0" lang="en-US" altLang="zh-CN" sz="2200" b="0" i="0" u="none" strike="noStrike" cap="none" normalizeH="0" baseline="0" noProof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  <a:ea typeface="黑体" pitchFamily="49" charset="-122"/>
                  <a:cs typeface="+mn-ea"/>
                </a:rPr>
                <a:t>(3,2)</a:t>
              </a:r>
              <a:endParaRPr kumimoji="0" lang="en-US" altLang="zh-CN" sz="2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  <a:ea typeface="黑体" pitchFamily="49" charset="-122"/>
              </a:endParaRPr>
            </a:p>
          </p:txBody>
        </p:sp>
        <p:cxnSp>
          <p:nvCxnSpPr>
            <p:cNvPr id="13323" name="直接箭头连接符 48"/>
            <p:cNvCxnSpPr>
              <a:stCxn id="37" idx="2"/>
              <a:endCxn id="38" idx="0"/>
            </p:cNvCxnSpPr>
            <p:nvPr/>
          </p:nvCxnSpPr>
          <p:spPr>
            <a:xfrm>
              <a:off x="6175" y="4690"/>
              <a:ext cx="0" cy="1267"/>
            </a:xfrm>
            <a:prstGeom prst="straightConnector1">
              <a:avLst/>
            </a:prstGeom>
            <a:ln w="19050" cap="flat" cmpd="sng">
              <a:solidFill>
                <a:srgbClr val="00206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" name="组合 9"/>
          <p:cNvGrpSpPr/>
          <p:nvPr/>
        </p:nvGrpSpPr>
        <p:grpSpPr>
          <a:xfrm>
            <a:off x="3338513" y="4279900"/>
            <a:ext cx="1163637" cy="1301750"/>
            <a:chOff x="5258" y="6740"/>
            <a:chExt cx="1832" cy="2050"/>
          </a:xfrm>
        </p:grpSpPr>
        <p:sp>
          <p:nvSpPr>
            <p:cNvPr id="39" name="圆角矩形 38"/>
            <p:cNvSpPr/>
            <p:nvPr/>
          </p:nvSpPr>
          <p:spPr>
            <a:xfrm>
              <a:off x="5257" y="8007"/>
              <a:ext cx="1832" cy="78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0" cap="flat" cmpd="sng" algn="ctr">
              <a:solidFill>
                <a:schemeClr val="tx1">
                  <a:alpha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kumimoji="0" lang="en-US" altLang="zh-CN" sz="2200" b="0" i="0" u="none" strike="noStrike" cap="none" normalizeH="0" baseline="0" noProof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  <a:ea typeface="黑体" pitchFamily="49" charset="-122"/>
                  <a:cs typeface="+mn-ea"/>
                </a:rPr>
                <a:t>(-1,4)</a:t>
              </a:r>
              <a:endParaRPr kumimoji="0" lang="en-US" altLang="zh-CN" sz="2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  <a:ea typeface="黑体" pitchFamily="49" charset="-122"/>
              </a:endParaRPr>
            </a:p>
          </p:txBody>
        </p:sp>
        <p:cxnSp>
          <p:nvCxnSpPr>
            <p:cNvPr id="13326" name="直接箭头连接符 50"/>
            <p:cNvCxnSpPr>
              <a:stCxn id="38" idx="2"/>
              <a:endCxn id="39" idx="0"/>
            </p:cNvCxnSpPr>
            <p:nvPr/>
          </p:nvCxnSpPr>
          <p:spPr>
            <a:xfrm>
              <a:off x="6175" y="6740"/>
              <a:ext cx="0" cy="1267"/>
            </a:xfrm>
            <a:prstGeom prst="straightConnector1">
              <a:avLst/>
            </a:prstGeom>
            <a:ln w="19050" cap="flat" cmpd="sng">
              <a:solidFill>
                <a:srgbClr val="00206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4" name="组合 13"/>
          <p:cNvGrpSpPr/>
          <p:nvPr/>
        </p:nvGrpSpPr>
        <p:grpSpPr>
          <a:xfrm>
            <a:off x="3921125" y="4279900"/>
            <a:ext cx="1982788" cy="1300163"/>
            <a:chOff x="6175" y="6740"/>
            <a:chExt cx="3122" cy="2048"/>
          </a:xfrm>
        </p:grpSpPr>
        <p:sp>
          <p:nvSpPr>
            <p:cNvPr id="44" name="圆角矩形 43"/>
            <p:cNvSpPr/>
            <p:nvPr/>
          </p:nvSpPr>
          <p:spPr>
            <a:xfrm>
              <a:off x="7465" y="8007"/>
              <a:ext cx="1832" cy="78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0" cap="flat" cmpd="sng" algn="ctr">
              <a:solidFill>
                <a:schemeClr val="tx1">
                  <a:alpha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kumimoji="0" lang="en-US" altLang="zh-CN" sz="2200" b="0" i="0" u="none" strike="noStrike" cap="none" normalizeH="0" baseline="0" noProof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  <a:ea typeface="黑体" pitchFamily="49" charset="-122"/>
                  <a:cs typeface="+mn-ea"/>
                </a:rPr>
                <a:t>(1,1)</a:t>
              </a:r>
              <a:endParaRPr kumimoji="0" lang="en-US" altLang="zh-CN" sz="2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  <a:ea typeface="黑体" pitchFamily="49" charset="-122"/>
              </a:endParaRPr>
            </a:p>
          </p:txBody>
        </p:sp>
        <p:cxnSp>
          <p:nvCxnSpPr>
            <p:cNvPr id="13329" name="直接箭头连接符 51"/>
            <p:cNvCxnSpPr>
              <a:stCxn id="38" idx="2"/>
              <a:endCxn id="44" idx="0"/>
            </p:cNvCxnSpPr>
            <p:nvPr/>
          </p:nvCxnSpPr>
          <p:spPr>
            <a:xfrm>
              <a:off x="6175" y="6740"/>
              <a:ext cx="2207" cy="1267"/>
            </a:xfrm>
            <a:prstGeom prst="straightConnector1">
              <a:avLst/>
            </a:prstGeom>
            <a:ln w="19050" cap="flat" cmpd="sng">
              <a:solidFill>
                <a:srgbClr val="00206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" name="组合 8"/>
          <p:cNvGrpSpPr/>
          <p:nvPr/>
        </p:nvGrpSpPr>
        <p:grpSpPr>
          <a:xfrm>
            <a:off x="3921125" y="2978150"/>
            <a:ext cx="1982788" cy="1300163"/>
            <a:chOff x="6175" y="4690"/>
            <a:chExt cx="3122" cy="2048"/>
          </a:xfrm>
        </p:grpSpPr>
        <p:sp>
          <p:nvSpPr>
            <p:cNvPr id="43" name="圆角矩形 42"/>
            <p:cNvSpPr/>
            <p:nvPr/>
          </p:nvSpPr>
          <p:spPr>
            <a:xfrm>
              <a:off x="7465" y="5957"/>
              <a:ext cx="1832" cy="78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0" cap="flat" cmpd="sng" algn="ctr">
              <a:solidFill>
                <a:schemeClr val="tx1">
                  <a:alpha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kumimoji="0" lang="en-US" altLang="zh-CN" sz="2200" b="0" i="0" u="none" strike="noStrike" cap="none" normalizeH="0" baseline="0" noProof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  <a:ea typeface="黑体" pitchFamily="49" charset="-122"/>
                  <a:cs typeface="+mn-ea"/>
                </a:rPr>
                <a:t>(5,1)</a:t>
              </a:r>
              <a:endParaRPr kumimoji="0" lang="en-US" altLang="zh-CN" sz="2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  <a:ea typeface="黑体" pitchFamily="49" charset="-122"/>
              </a:endParaRPr>
            </a:p>
          </p:txBody>
        </p:sp>
        <p:cxnSp>
          <p:nvCxnSpPr>
            <p:cNvPr id="13332" name="直接箭头连接符 57"/>
            <p:cNvCxnSpPr>
              <a:stCxn id="37" idx="2"/>
              <a:endCxn id="43" idx="0"/>
            </p:cNvCxnSpPr>
            <p:nvPr/>
          </p:nvCxnSpPr>
          <p:spPr>
            <a:xfrm>
              <a:off x="6175" y="4690"/>
              <a:ext cx="2207" cy="1267"/>
            </a:xfrm>
            <a:prstGeom prst="straightConnector1">
              <a:avLst/>
            </a:prstGeom>
            <a:ln w="19050" cap="flat" cmpd="sng">
              <a:solidFill>
                <a:srgbClr val="00206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1" name="圆角矩形 10"/>
          <p:cNvSpPr/>
          <p:nvPr/>
        </p:nvSpPr>
        <p:spPr>
          <a:xfrm>
            <a:off x="533400" y="1179513"/>
            <a:ext cx="1162050" cy="4968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0" cap="flat" cmpd="sng" algn="ctr">
            <a:solidFill>
              <a:schemeClr val="tx1">
                <a:alpha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2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  <a:ea typeface="黑体" pitchFamily="49" charset="-122"/>
                <a:cs typeface="+mn-ea"/>
              </a:rPr>
              <a:t>root</a:t>
            </a:r>
            <a:endParaRPr kumimoji="0" lang="en-US" altLang="zh-CN" sz="22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charset="0"/>
              <a:ea typeface="黑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33400" y="1676400"/>
            <a:ext cx="1162050" cy="1300163"/>
            <a:chOff x="840" y="2640"/>
            <a:chExt cx="1830" cy="2048"/>
          </a:xfrm>
        </p:grpSpPr>
        <p:cxnSp>
          <p:nvCxnSpPr>
            <p:cNvPr id="13335" name="直接箭头连接符 44"/>
            <p:cNvCxnSpPr>
              <a:stCxn id="11" idx="2"/>
              <a:endCxn id="12" idx="0"/>
            </p:cNvCxnSpPr>
            <p:nvPr/>
          </p:nvCxnSpPr>
          <p:spPr>
            <a:xfrm>
              <a:off x="1757" y="2640"/>
              <a:ext cx="0" cy="1267"/>
            </a:xfrm>
            <a:prstGeom prst="straightConnector1">
              <a:avLst/>
            </a:prstGeom>
            <a:ln w="19050" cap="flat" cmpd="sng">
              <a:solidFill>
                <a:srgbClr val="00206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" name="圆角矩形 11"/>
            <p:cNvSpPr/>
            <p:nvPr/>
          </p:nvSpPr>
          <p:spPr>
            <a:xfrm>
              <a:off x="840" y="3908"/>
              <a:ext cx="1831" cy="78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0" cap="flat" cmpd="sng" algn="ctr">
              <a:solidFill>
                <a:schemeClr val="tx1">
                  <a:alpha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kumimoji="0" lang="en-US" altLang="zh-CN" sz="2200" b="0" i="0" u="none" strike="noStrike" cap="none" normalizeH="0" baseline="0" noProof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  <a:ea typeface="黑体" pitchFamily="49" charset="-122"/>
                  <a:cs typeface="+mn-ea"/>
                </a:rPr>
                <a:t>(-3,4)</a:t>
              </a:r>
              <a:endParaRPr kumimoji="0" lang="en-US" altLang="zh-CN" sz="2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3400" y="2978150"/>
            <a:ext cx="1162050" cy="1300163"/>
            <a:chOff x="840" y="4690"/>
            <a:chExt cx="1830" cy="2048"/>
          </a:xfrm>
        </p:grpSpPr>
        <p:cxnSp>
          <p:nvCxnSpPr>
            <p:cNvPr id="13338" name="直接箭头连接符 45"/>
            <p:cNvCxnSpPr>
              <a:stCxn id="12" idx="2"/>
              <a:endCxn id="13" idx="0"/>
            </p:cNvCxnSpPr>
            <p:nvPr/>
          </p:nvCxnSpPr>
          <p:spPr>
            <a:xfrm>
              <a:off x="1757" y="4690"/>
              <a:ext cx="0" cy="1267"/>
            </a:xfrm>
            <a:prstGeom prst="straightConnector1">
              <a:avLst/>
            </a:prstGeom>
            <a:ln w="19050" cap="flat" cmpd="sng">
              <a:solidFill>
                <a:srgbClr val="00206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" name="圆角矩形 12"/>
            <p:cNvSpPr/>
            <p:nvPr/>
          </p:nvSpPr>
          <p:spPr>
            <a:xfrm>
              <a:off x="840" y="5958"/>
              <a:ext cx="1831" cy="78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0" cap="flat" cmpd="sng" algn="ctr">
              <a:solidFill>
                <a:schemeClr val="tx1">
                  <a:alpha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kumimoji="0" lang="en-US" altLang="zh-CN" sz="2200" b="0" i="0" u="none" strike="noStrike" cap="none" normalizeH="0" baseline="0" noProof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  <a:ea typeface="黑体" pitchFamily="49" charset="-122"/>
                  <a:cs typeface="+mn-ea"/>
                </a:rPr>
                <a:t>(2,3)</a:t>
              </a:r>
              <a:endParaRPr kumimoji="0" lang="en-US" altLang="zh-CN" sz="2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  <a:ea typeface="黑体" pitchFamily="49" charset="-122"/>
              </a:endParaRPr>
            </a:p>
          </p:txBody>
        </p:sp>
      </p:grpSp>
      <p:sp>
        <p:nvSpPr>
          <p:cNvPr id="15" name="左箭头 14"/>
          <p:cNvSpPr/>
          <p:nvPr/>
        </p:nvSpPr>
        <p:spPr>
          <a:xfrm>
            <a:off x="1897063" y="1330325"/>
            <a:ext cx="508000" cy="211138"/>
          </a:xfrm>
          <a:prstGeom prst="leftArrow">
            <a:avLst>
              <a:gd name="adj1" fmla="val 37388"/>
              <a:gd name="adj2" fmla="val 88665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36575" y="2484438"/>
            <a:ext cx="1162050" cy="1797050"/>
            <a:chOff x="1040" y="4108"/>
            <a:chExt cx="1830" cy="2830"/>
          </a:xfrm>
        </p:grpSpPr>
        <p:sp>
          <p:nvSpPr>
            <p:cNvPr id="18" name="圆角矩形 17"/>
            <p:cNvSpPr/>
            <p:nvPr/>
          </p:nvSpPr>
          <p:spPr>
            <a:xfrm>
              <a:off x="1040" y="6158"/>
              <a:ext cx="1831" cy="78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0" cap="flat" cmpd="sng" algn="ctr">
              <a:solidFill>
                <a:schemeClr val="tx1">
                  <a:alpha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kumimoji="0" lang="en-US" altLang="zh-CN" sz="2200" b="0" i="0" u="none" strike="noStrike" cap="none" normalizeH="0" baseline="0" noProof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  <a:ea typeface="黑体" pitchFamily="49" charset="-122"/>
                  <a:cs typeface="+mn-ea"/>
                </a:rPr>
                <a:t>(2,3)</a:t>
              </a:r>
              <a:endParaRPr kumimoji="0" lang="en-US" altLang="zh-CN" sz="2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  <a:ea typeface="黑体" pitchFamily="49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040" y="4108"/>
              <a:ext cx="1831" cy="78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0" cap="flat" cmpd="sng" algn="ctr">
              <a:solidFill>
                <a:schemeClr val="tx1">
                  <a:alpha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kumimoji="0" lang="en-US" altLang="zh-CN" sz="2200" b="0" i="0" u="none" strike="noStrike" cap="none" normalizeH="0" baseline="0" noProof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  <a:ea typeface="黑体" pitchFamily="49" charset="-122"/>
                  <a:cs typeface="+mn-ea"/>
                </a:rPr>
                <a:t>(-3,4)</a:t>
              </a:r>
              <a:endParaRPr kumimoji="0" lang="en-US" altLang="zh-CN" sz="2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  <a:ea typeface="黑体" pitchFamily="49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340100" y="2476500"/>
            <a:ext cx="1163638" cy="1798638"/>
            <a:chOff x="5458" y="4108"/>
            <a:chExt cx="1832" cy="2832"/>
          </a:xfrm>
        </p:grpSpPr>
        <p:sp>
          <p:nvSpPr>
            <p:cNvPr id="21" name="圆角矩形 20"/>
            <p:cNvSpPr/>
            <p:nvPr/>
          </p:nvSpPr>
          <p:spPr>
            <a:xfrm>
              <a:off x="5457" y="4107"/>
              <a:ext cx="1832" cy="78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0" cap="flat" cmpd="sng" algn="ctr">
              <a:solidFill>
                <a:schemeClr val="tx1">
                  <a:alpha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kumimoji="0" lang="en-US" altLang="zh-CN" sz="2200" b="0" i="0" u="none" strike="noStrike" cap="none" normalizeH="0" baseline="0" noProof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  <a:ea typeface="黑体" pitchFamily="49" charset="-122"/>
                  <a:cs typeface="+mn-ea"/>
                </a:rPr>
                <a:t>(4,2)</a:t>
              </a:r>
              <a:endParaRPr kumimoji="0" lang="en-US" altLang="zh-CN" sz="2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  <a:ea typeface="黑体" pitchFamily="49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457" y="6157"/>
              <a:ext cx="1832" cy="78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0" cap="flat" cmpd="sng" algn="ctr">
              <a:solidFill>
                <a:schemeClr val="tx1">
                  <a:alpha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kumimoji="0" lang="en-US" altLang="zh-CN" sz="2200" b="0" i="0" u="none" strike="noStrike" cap="none" normalizeH="0" baseline="0" noProof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  <a:ea typeface="黑体" pitchFamily="49" charset="-122"/>
                  <a:cs typeface="+mn-ea"/>
                </a:rPr>
                <a:t>(3,2)</a:t>
              </a:r>
              <a:endParaRPr kumimoji="0" lang="en-US" altLang="zh-CN" sz="2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  <a:ea typeface="黑体" pitchFamily="49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342005" y="2476500"/>
            <a:ext cx="2564765" cy="3098800"/>
            <a:chOff x="5458" y="4108"/>
            <a:chExt cx="4039" cy="488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4" name="圆角矩形 23"/>
            <p:cNvSpPr/>
            <p:nvPr/>
          </p:nvSpPr>
          <p:spPr>
            <a:xfrm>
              <a:off x="5458" y="4108"/>
              <a:ext cx="1833" cy="783"/>
            </a:xfrm>
            <a:prstGeom prst="roundRect">
              <a:avLst/>
            </a:prstGeom>
            <a:grpFill/>
            <a:ln w="0" cap="flat" cmpd="sng" algn="ctr">
              <a:solidFill>
                <a:schemeClr val="tx1">
                  <a:alpha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kumimoji="0" lang="en-US" altLang="zh-CN" sz="2200" b="0" i="0" u="none" strike="noStrike" cap="none" normalizeH="0" baseline="0" noProof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  <a:ea typeface="黑体" pitchFamily="49" charset="-122"/>
                  <a:cs typeface="+mn-ea"/>
                </a:rPr>
                <a:t>(4,2)</a:t>
              </a:r>
              <a:endParaRPr kumimoji="0" lang="en-US" altLang="zh-CN" sz="2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  <a:ea typeface="黑体" pitchFamily="49" charset="-122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458" y="6158"/>
              <a:ext cx="1833" cy="783"/>
            </a:xfrm>
            <a:prstGeom prst="roundRect">
              <a:avLst/>
            </a:prstGeom>
            <a:grpFill/>
            <a:ln w="0" cap="flat" cmpd="sng" algn="ctr">
              <a:solidFill>
                <a:schemeClr val="tx1">
                  <a:alpha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kumimoji="0" lang="en-US" altLang="zh-CN" sz="2200" b="0" i="0" u="none" strike="noStrike" cap="none" normalizeH="0" baseline="0" noProof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  <a:ea typeface="黑体" pitchFamily="49" charset="-122"/>
                  <a:cs typeface="+mn-ea"/>
                </a:rPr>
                <a:t>(3,2)</a:t>
              </a:r>
              <a:endParaRPr kumimoji="0" lang="en-US" altLang="zh-CN" sz="2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  <a:ea typeface="黑体" pitchFamily="49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7665" y="8208"/>
              <a:ext cx="1833" cy="780"/>
            </a:xfrm>
            <a:prstGeom prst="roundRect">
              <a:avLst/>
            </a:prstGeom>
            <a:grpFill/>
            <a:ln w="0" cap="flat" cmpd="sng" algn="ctr">
              <a:solidFill>
                <a:schemeClr val="tx1">
                  <a:alpha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kumimoji="0" lang="en-US" altLang="zh-CN" sz="2200" b="0" i="0" u="none" strike="noStrike" cap="none" normalizeH="0" baseline="0" noProof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  <a:ea typeface="黑体" pitchFamily="49" charset="-122"/>
                  <a:cs typeface="+mn-ea"/>
                </a:rPr>
                <a:t>(1,1)</a:t>
              </a:r>
              <a:endParaRPr kumimoji="0" lang="en-US" altLang="zh-CN" sz="2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  <a:ea typeface="黑体" pitchFamily="49" charset="-122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4743450" y="3786188"/>
            <a:ext cx="1163638" cy="4953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0" cap="flat" cmpd="sng" algn="ctr">
            <a:solidFill>
              <a:schemeClr val="tx1">
                <a:alpha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2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  <a:ea typeface="黑体" pitchFamily="49" charset="-122"/>
                <a:cs typeface="+mn-ea"/>
              </a:rPr>
              <a:t>(5,1)</a:t>
            </a:r>
            <a:endParaRPr kumimoji="0" lang="en-US" altLang="zh-CN" sz="22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187963 " pathEditMode="relative" rAng="0" ptsTypes="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188426 L 0.000000 0.376204 " pathEditMode="relative" rAng="0" ptsTypes="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75 0.376204 L -0.000075 0.187593 " pathEditMode="relative" rAng="0" ptsTypes="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9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78 0.188426 L 0.150833 0.376667 " pathEditMode="relative" rAng="0" ptsTypes="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486 0.376019 L -0.000208 0.187593 " pathEditMode="relative" ptsTypes="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187963 L 0.000000 0.000000 " pathEditMode="relative" ptsTypes="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0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05694 0.190000 " pathEditMode="relative" rAng="0" ptsTypes="">
                                      <p:cBhvr>
                                        <p:cTn id="9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0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139 0.189259 L 0.305139 0.378148 " pathEditMode="relative" ptsTypes="">
                                      <p:cBhvr>
                                        <p:cTn id="10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0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653 0.376574 L 0.304653 0.566852 " pathEditMode="relative" ptsTypes="">
                                      <p:cBhvr>
                                        <p:cTn id="1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12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12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12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097 0.566204 L 0.304097 0.377315 " pathEditMode="relative" ptsTypes="">
                                      <p:cBhvr>
                                        <p:cTn id="1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0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653 0.378056 L 0.459306 0.566944 " pathEditMode="relative" ptsTypes="">
                                      <p:cBhvr>
                                        <p:cTn id="1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12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12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12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122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122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122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0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9306 0.566667 L 0.305139 0.378519 " pathEditMode="relative" rAng="0" ptsTypes="">
                                      <p:cBhvr>
                                        <p:cTn id="1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122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122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122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0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653 0.378333 L 0.304653 0.189444 " pathEditMode="relative" ptsTypes="">
                                      <p:cBhvr>
                                        <p:cTn id="1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0" dur="indefinite"/>
                                        <p:tgtEl>
                                          <p:spTgt spid="1229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1" dur="indefinite"/>
                                        <p:tgtEl>
                                          <p:spTgt spid="1229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1229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0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097 0.189444 L 0.458264 0.377685 " pathEditMode="relative" ptsTypes="">
                                      <p:cBhvr>
                                        <p:cTn id="1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1229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4" dur="indefinite"/>
                                        <p:tgtEl>
                                          <p:spTgt spid="1229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1229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5" grpId="6" animBg="1"/>
      <p:bldP spid="15" grpId="7" animBg="1"/>
      <p:bldP spid="15" grpId="8" animBg="1"/>
      <p:bldP spid="15" grpId="9" animBg="1"/>
      <p:bldP spid="15" grpId="10" animBg="1"/>
      <p:bldP spid="15" grpId="11" animBg="1"/>
      <p:bldP spid="15" grpId="12" animBg="1"/>
      <p:bldP spid="15" grpId="13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185" y="241300"/>
            <a:ext cx="8202615" cy="666750"/>
          </a:xfrm>
          <a:ln>
            <a:noFill/>
          </a:ln>
        </p:spPr>
        <p:txBody>
          <a:bodyPr vert="horz" wrap="square" lIns="90170" tIns="46990" rIns="90170" bIns="46990" numCol="1" anchor="ctr" anchorCtr="0" compatLnSpc="1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fontAlgn="base"/>
            <a:r>
              <a:rPr lang="zh-CN" altLang="en-US" strike="noStrike" noProof="1"/>
              <a:t>操作树上点分治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lstStyle/>
          <a:p>
            <a:r>
              <a:rPr lang="zh-CN" altLang="en-US" dirty="0">
                <a:ea typeface="楷体" charset="-122"/>
              </a:rPr>
              <a:t>将询问转化为操作树上的链。树分治的时候只要考虑过重心的询问，将这个子问题拿出来，相当于在静态序列上询问后缀，可以继续分治解决</a:t>
            </a:r>
            <a:r>
              <a:rPr lang="zh-CN" altLang="en-US" dirty="0" smtClean="0">
                <a:ea typeface="楷体" charset="-122"/>
              </a:rPr>
              <a:t>。</a:t>
            </a:r>
            <a:endParaRPr lang="en-US" altLang="zh-CN" dirty="0" smtClean="0">
              <a:ea typeface="楷体" charset="-122"/>
            </a:endParaRPr>
          </a:p>
          <a:p>
            <a:endParaRPr lang="en-US" altLang="zh-CN" dirty="0">
              <a:ea typeface="楷体" charset="-122"/>
            </a:endParaRPr>
          </a:p>
          <a:p>
            <a:endParaRPr lang="zh-CN" altLang="en-US" dirty="0">
              <a:ea typeface="楷体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474453" y="3545450"/>
            <a:ext cx="862642" cy="43994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869721" y="3545452"/>
            <a:ext cx="862642" cy="43994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4067355" y="3545453"/>
            <a:ext cx="862642" cy="43994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672087" y="3545453"/>
            <a:ext cx="862642" cy="43994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5264990" y="3547378"/>
            <a:ext cx="862642" cy="439947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6633715" y="2612343"/>
            <a:ext cx="862642" cy="43994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944265" y="3549749"/>
            <a:ext cx="862642" cy="43994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6633715" y="4487152"/>
            <a:ext cx="862642" cy="43994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cxnSp>
        <p:nvCxnSpPr>
          <p:cNvPr id="12" name="直接箭头连接符 11"/>
          <p:cNvCxnSpPr>
            <a:stCxn id="3" idx="3"/>
            <a:endCxn id="7" idx="1"/>
          </p:cNvCxnSpPr>
          <p:nvPr/>
        </p:nvCxnSpPr>
        <p:spPr bwMode="auto">
          <a:xfrm>
            <a:off x="1337095" y="3765424"/>
            <a:ext cx="334992" cy="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5" idx="1"/>
          </p:cNvCxnSpPr>
          <p:nvPr/>
        </p:nvCxnSpPr>
        <p:spPr bwMode="auto">
          <a:xfrm flipV="1">
            <a:off x="2534729" y="3765426"/>
            <a:ext cx="334992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  <a:endCxn id="6" idx="1"/>
          </p:cNvCxnSpPr>
          <p:nvPr/>
        </p:nvCxnSpPr>
        <p:spPr bwMode="auto">
          <a:xfrm>
            <a:off x="3732363" y="3765426"/>
            <a:ext cx="334992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8" idx="1"/>
          </p:cNvCxnSpPr>
          <p:nvPr/>
        </p:nvCxnSpPr>
        <p:spPr bwMode="auto">
          <a:xfrm>
            <a:off x="4929997" y="3765427"/>
            <a:ext cx="334993" cy="19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3"/>
          </p:cNvCxnSpPr>
          <p:nvPr/>
        </p:nvCxnSpPr>
        <p:spPr bwMode="auto">
          <a:xfrm flipV="1">
            <a:off x="6127632" y="3049909"/>
            <a:ext cx="575093" cy="71744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3"/>
          </p:cNvCxnSpPr>
          <p:nvPr/>
        </p:nvCxnSpPr>
        <p:spPr bwMode="auto">
          <a:xfrm>
            <a:off x="6127632" y="3767352"/>
            <a:ext cx="575093" cy="71741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3"/>
            <a:endCxn id="10" idx="1"/>
          </p:cNvCxnSpPr>
          <p:nvPr/>
        </p:nvCxnSpPr>
        <p:spPr bwMode="auto">
          <a:xfrm>
            <a:off x="6127632" y="3767352"/>
            <a:ext cx="816633" cy="237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 bwMode="auto">
          <a:xfrm>
            <a:off x="4067355" y="3545449"/>
            <a:ext cx="862642" cy="43994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5264990" y="3545449"/>
            <a:ext cx="862642" cy="43994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4067355" y="3545451"/>
            <a:ext cx="862642" cy="43994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2869721" y="3545452"/>
            <a:ext cx="862642" cy="43994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5264989" y="3545448"/>
            <a:ext cx="862642" cy="43994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474453" y="3545450"/>
            <a:ext cx="862642" cy="43994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1672087" y="3545450"/>
            <a:ext cx="862642" cy="43994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4067355" y="3545450"/>
            <a:ext cx="862642" cy="43994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2869721" y="3545450"/>
            <a:ext cx="862642" cy="43994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5264989" y="3545178"/>
            <a:ext cx="862642" cy="43994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14340" name="组合 14339"/>
          <p:cNvGrpSpPr/>
          <p:nvPr/>
        </p:nvGrpSpPr>
        <p:grpSpPr>
          <a:xfrm>
            <a:off x="5507001" y="4085243"/>
            <a:ext cx="378619" cy="661283"/>
            <a:chOff x="5507001" y="4097643"/>
            <a:chExt cx="378619" cy="661283"/>
          </a:xfrm>
        </p:grpSpPr>
        <p:sp>
          <p:nvSpPr>
            <p:cNvPr id="14337" name="上箭头 14336"/>
            <p:cNvSpPr/>
            <p:nvPr/>
          </p:nvSpPr>
          <p:spPr bwMode="auto">
            <a:xfrm>
              <a:off x="5625230" y="4097643"/>
              <a:ext cx="142155" cy="287189"/>
            </a:xfrm>
            <a:prstGeom prst="upArrow">
              <a:avLst>
                <a:gd name="adj1" fmla="val 33248"/>
                <a:gd name="adj2" fmla="val 65459"/>
              </a:avLst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4339" name="TextBox 14338"/>
            <p:cNvSpPr txBox="1"/>
            <p:nvPr/>
          </p:nvSpPr>
          <p:spPr>
            <a:xfrm>
              <a:off x="5507001" y="4389594"/>
              <a:ext cx="378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16464" y="4085243"/>
            <a:ext cx="378619" cy="661283"/>
            <a:chOff x="5507001" y="4097643"/>
            <a:chExt cx="378619" cy="661283"/>
          </a:xfrm>
        </p:grpSpPr>
        <p:sp>
          <p:nvSpPr>
            <p:cNvPr id="47" name="上箭头 46"/>
            <p:cNvSpPr/>
            <p:nvPr/>
          </p:nvSpPr>
          <p:spPr bwMode="auto">
            <a:xfrm>
              <a:off x="5625230" y="4097643"/>
              <a:ext cx="142155" cy="287189"/>
            </a:xfrm>
            <a:prstGeom prst="upArrow">
              <a:avLst>
                <a:gd name="adj1" fmla="val 33248"/>
                <a:gd name="adj2" fmla="val 65459"/>
              </a:avLst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07001" y="4389594"/>
              <a:ext cx="378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3" grpId="0" animBg="1"/>
      <p:bldP spid="34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185" y="241300"/>
            <a:ext cx="8202615" cy="666750"/>
          </a:xfrm>
          <a:ln>
            <a:noFill/>
          </a:ln>
        </p:spPr>
        <p:txBody>
          <a:bodyPr vert="horz" wrap="square" lIns="90170" tIns="46990" rIns="90170" bIns="46990" numCol="1" anchor="ctr" anchorCtr="0" compatLnSpc="1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fontAlgn="base"/>
            <a:r>
              <a:rPr lang="zh-CN" altLang="en-US" strike="noStrike" noProof="1"/>
              <a:t>只有插入操作的强制在线算法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2" name="内容占位符 2"/>
              <p:cNvSpPr>
                <a:spLocks noGrp="1"/>
              </p:cNvSpPr>
              <p:nvPr>
                <p:ph idx="1"/>
              </p:nvPr>
            </p:nvSpPr>
            <p:spPr>
              <a:ln/>
            </p:spPr>
            <p:txBody>
              <a:bodyPr wrap="square" lIns="91440" tIns="45720" rIns="91440" bIns="45720" anchor="t"/>
              <a:lstStyle/>
              <a:p>
                <a:r>
                  <a:rPr lang="zh-CN" altLang="en-US" dirty="0" smtClean="0">
                    <a:ea typeface="楷体" charset="-122"/>
                  </a:rPr>
                  <a:t>我们把序列分为连续的若干组，对每组维护它的凸壳，初始时序列为空。</a:t>
                </a:r>
              </a:p>
              <a:p>
                <a:r>
                  <a:rPr lang="zh-CN" altLang="en-US" dirty="0">
                    <a:ea typeface="楷体" charset="-122"/>
                  </a:rPr>
                  <a:t>每</a:t>
                </a:r>
                <a:r>
                  <a:rPr lang="zh-CN" altLang="en-US" dirty="0" smtClean="0">
                    <a:ea typeface="楷体" charset="-122"/>
                  </a:rPr>
                  <a:t>插入一</a:t>
                </a:r>
                <a:r>
                  <a:rPr lang="zh-CN" altLang="en-US" dirty="0">
                    <a:ea typeface="楷体" charset="-122"/>
                  </a:rPr>
                  <a:t>个元素时，把这个元素单独分为一组，显然这一组的凸壳就是这个元素本身，如果末尾的两组大小相同，就把末尾的两组合并成一组。</a:t>
                </a:r>
              </a:p>
              <a:p>
                <a:endParaRPr lang="zh-CN" altLang="en-US" dirty="0">
                  <a:ea typeface="楷体" charset="-122"/>
                </a:endParaRPr>
              </a:p>
              <a:p>
                <a:endParaRPr lang="zh-CN" altLang="en-US" dirty="0">
                  <a:ea typeface="楷体" charset="-122"/>
                </a:endParaRPr>
              </a:p>
              <a:p>
                <a:r>
                  <a:rPr lang="zh-CN" altLang="en-US" dirty="0">
                    <a:ea typeface="楷体" charset="-122"/>
                  </a:rPr>
                  <a:t>每个元素最多被合并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楷体" charset="-122"/>
                      </a:rPr>
                      <m:t>𝑂</m:t>
                    </m:r>
                    <m:r>
                      <a:rPr lang="en-US" altLang="zh-CN" i="1" dirty="0" smtClean="0">
                        <a:latin typeface="Cambria Math"/>
                        <a:ea typeface="楷体" charset="-122"/>
                      </a:rPr>
                      <m:t>(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/>
                            <a:ea typeface="楷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 err="1">
                            <a:latin typeface="Cambria Math"/>
                            <a:ea typeface="楷体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/>
                            <a:ea typeface="楷体" charset="-122"/>
                          </a:rPr>
                          <m:t>𝑛</m:t>
                        </m:r>
                      </m:e>
                    </m:func>
                    <m:r>
                      <a:rPr lang="en-US" altLang="zh-CN" i="1" dirty="0">
                        <a:latin typeface="Cambria Math"/>
                        <a:ea typeface="楷体" charset="-122"/>
                      </a:rPr>
                      <m:t>)</m:t>
                    </m:r>
                  </m:oMath>
                </a14:m>
                <a:r>
                  <a:rPr lang="zh-CN" altLang="en-US" dirty="0">
                    <a:ea typeface="楷体" charset="-122"/>
                  </a:rPr>
                  <a:t>次。</a:t>
                </a:r>
              </a:p>
              <a:p>
                <a:r>
                  <a:rPr lang="zh-CN" altLang="en-US" dirty="0">
                    <a:ea typeface="楷体" charset="-122"/>
                  </a:rPr>
                  <a:t>任意时刻组数不超过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楷体" charset="-122"/>
                      </a:rPr>
                      <m:t>𝑂</m:t>
                    </m:r>
                    <m:r>
                      <a:rPr lang="en-US" altLang="zh-CN" i="1" dirty="0" smtClean="0">
                        <a:latin typeface="Cambria Math"/>
                        <a:ea typeface="楷体" charset="-122"/>
                      </a:rPr>
                      <m:t>(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/>
                            <a:ea typeface="楷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 err="1">
                            <a:latin typeface="Cambria Math"/>
                            <a:ea typeface="楷体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/>
                            <a:ea typeface="楷体" charset="-122"/>
                          </a:rPr>
                          <m:t>𝑛</m:t>
                        </m:r>
                      </m:e>
                    </m:func>
                    <m:r>
                      <a:rPr lang="en-US" altLang="zh-CN" i="1" dirty="0">
                        <a:latin typeface="Cambria Math"/>
                        <a:ea typeface="楷体" charset="-122"/>
                      </a:rPr>
                      <m:t>)</m:t>
                    </m:r>
                  </m:oMath>
                </a14:m>
                <a:r>
                  <a:rPr lang="zh-CN" altLang="en-US" dirty="0">
                    <a:ea typeface="楷体" charset="-122"/>
                  </a:rPr>
                  <a:t>。</a:t>
                </a:r>
              </a:p>
              <a:p>
                <a:r>
                  <a:rPr lang="zh-CN" altLang="en-US" dirty="0">
                    <a:ea typeface="楷体" charset="-122"/>
                  </a:rPr>
                  <a:t>合并时间复杂度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楷体" charset="-122"/>
                      </a:rPr>
                      <m:t>𝑂</m:t>
                    </m:r>
                    <m:r>
                      <a:rPr lang="en-US" altLang="zh-CN" i="1" dirty="0" smtClean="0">
                        <a:latin typeface="Cambria Math"/>
                        <a:ea typeface="楷体" charset="-122"/>
                      </a:rPr>
                      <m:t>(</m:t>
                    </m:r>
                    <m:r>
                      <a:rPr lang="en-US" altLang="zh-CN" i="1" dirty="0" err="1">
                        <a:latin typeface="Cambria Math"/>
                        <a:ea typeface="楷体" charset="-122"/>
                      </a:rPr>
                      <m:t>𝑛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/>
                            <a:ea typeface="楷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/>
                            <a:ea typeface="楷体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/>
                            <a:ea typeface="楷体" charset="-122"/>
                          </a:rPr>
                          <m:t>𝑛</m:t>
                        </m:r>
                      </m:e>
                    </m:func>
                    <m:r>
                      <a:rPr lang="en-US" altLang="zh-CN" i="1" dirty="0">
                        <a:latin typeface="Cambria Math"/>
                        <a:ea typeface="楷体" charset="-122"/>
                      </a:rPr>
                      <m:t>)</m:t>
                    </m:r>
                  </m:oMath>
                </a14:m>
                <a:r>
                  <a:rPr lang="zh-CN" altLang="en-US" dirty="0">
                    <a:ea typeface="楷体" charset="-122"/>
                  </a:rPr>
                  <a:t>，查询次数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楷体" charset="-122"/>
                      </a:rPr>
                      <m:t>𝑂</m:t>
                    </m:r>
                    <m:r>
                      <a:rPr lang="en-US" altLang="zh-CN" i="1" dirty="0" smtClean="0">
                        <a:latin typeface="Cambria Math"/>
                        <a:ea typeface="楷体" charset="-122"/>
                      </a:rPr>
                      <m:t>(</m:t>
                    </m:r>
                    <m:r>
                      <a:rPr lang="en-US" altLang="zh-CN" i="1" dirty="0" err="1">
                        <a:latin typeface="Cambria Math"/>
                        <a:ea typeface="楷体" charset="-122"/>
                      </a:rPr>
                      <m:t>𝑄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/>
                            <a:ea typeface="楷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 err="1">
                            <a:latin typeface="Cambria Math"/>
                            <a:ea typeface="楷体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/>
                            <a:ea typeface="楷体" charset="-122"/>
                          </a:rPr>
                          <m:t>𝑛</m:t>
                        </m:r>
                      </m:e>
                    </m:func>
                    <m:r>
                      <a:rPr lang="en-US" altLang="zh-CN" i="1" dirty="0">
                        <a:latin typeface="Cambria Math"/>
                        <a:ea typeface="楷体" charset="-122"/>
                      </a:rPr>
                      <m:t>)</m:t>
                    </m:r>
                  </m:oMath>
                </a14:m>
                <a:r>
                  <a:rPr lang="zh-CN" altLang="en-US" dirty="0">
                    <a:ea typeface="楷体" charset="-122"/>
                  </a:rPr>
                  <a:t>。</a:t>
                </a:r>
              </a:p>
            </p:txBody>
          </p:sp>
        </mc:Choice>
        <mc:Fallback>
          <p:sp>
            <p:nvSpPr>
              <p:cNvPr id="15362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985" r="-7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/>
          <p:cNvSpPr/>
          <p:nvPr/>
        </p:nvSpPr>
        <p:spPr>
          <a:xfrm>
            <a:off x="1255713" y="3422650"/>
            <a:ext cx="700087" cy="411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95500" y="3422650"/>
            <a:ext cx="700088" cy="411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933700" y="3422650"/>
            <a:ext cx="701675" cy="411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13275" y="3422650"/>
            <a:ext cx="700088" cy="411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773488" y="3422650"/>
            <a:ext cx="700087" cy="411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453063" y="3422650"/>
            <a:ext cx="700087" cy="411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292850" y="3422650"/>
            <a:ext cx="700088" cy="411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131050" y="3422650"/>
            <a:ext cx="701675" cy="411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252538" y="3422650"/>
            <a:ext cx="1538287" cy="4143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256"/>
              </a:gs>
              <a:gs pos="100000">
                <a:srgbClr val="52762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932113" y="3422650"/>
            <a:ext cx="1538287" cy="4143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256"/>
              </a:gs>
              <a:gs pos="100000">
                <a:srgbClr val="52762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289675" y="3422650"/>
            <a:ext cx="1538288" cy="4143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256"/>
              </a:gs>
              <a:gs pos="100000">
                <a:srgbClr val="52762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610100" y="3422650"/>
            <a:ext cx="1539875" cy="4143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256"/>
              </a:gs>
              <a:gs pos="100000">
                <a:srgbClr val="52762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254125" y="3419475"/>
            <a:ext cx="3214688" cy="4175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ECF40"/>
              </a:gs>
              <a:gs pos="100000">
                <a:srgbClr val="846C21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613275" y="3419475"/>
            <a:ext cx="3214688" cy="4175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ECF40"/>
              </a:gs>
              <a:gs pos="100000">
                <a:srgbClr val="846C21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257300" y="3416300"/>
            <a:ext cx="6572250" cy="4206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E4444"/>
              </a:gs>
              <a:gs pos="100000">
                <a:srgbClr val="832B2B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1" grpId="0" bldLvl="0" animBg="1"/>
      <p:bldP spid="22" grpId="0" bldLvl="0" animBg="1"/>
      <p:bldP spid="2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185" y="241300"/>
            <a:ext cx="8202615" cy="666750"/>
          </a:xfrm>
          <a:ln>
            <a:noFill/>
          </a:ln>
        </p:spPr>
        <p:txBody>
          <a:bodyPr vert="horz" wrap="square" lIns="90170" tIns="46990" rIns="90170" bIns="46990" numCol="1" anchor="ctr" anchorCtr="0" compatLnSpc="1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fontAlgn="base"/>
            <a:r>
              <a:rPr lang="zh-CN" altLang="en-US" strike="noStrike" noProof="1"/>
              <a:t>二进制分组的改进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内容占位符 2"/>
              <p:cNvSpPr>
                <a:spLocks noGrp="1"/>
              </p:cNvSpPr>
              <p:nvPr>
                <p:ph idx="1"/>
              </p:nvPr>
            </p:nvSpPr>
            <p:spPr>
              <a:ln/>
            </p:spPr>
            <p:txBody>
              <a:bodyPr wrap="square" lIns="91440" tIns="45720" rIns="91440" bIns="45720" anchor="t"/>
              <a:lstStyle/>
              <a:p>
                <a:r>
                  <a:rPr lang="zh-CN" altLang="en-US" dirty="0">
                    <a:ea typeface="楷体" charset="-122"/>
                  </a:rPr>
                  <a:t>保存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楷体" charset="-122"/>
                      </a:rPr>
                      <m:t>𝑡</m:t>
                    </m:r>
                  </m:oMath>
                </a14:m>
                <a:r>
                  <a:rPr lang="zh-CN" altLang="en-US" dirty="0">
                    <a:ea typeface="楷体" charset="-122"/>
                  </a:rPr>
                  <a:t>层分组结构，第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楷体" charset="-122"/>
                      </a:rPr>
                      <m:t>𝑖</m:t>
                    </m:r>
                  </m:oMath>
                </a14:m>
                <a:r>
                  <a:rPr lang="zh-CN" altLang="en-US" dirty="0">
                    <a:ea typeface="楷体" charset="-122"/>
                  </a:rPr>
                  <a:t>层组大小为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楷体" charset="-122"/>
                      </a:rPr>
                      <m:t>2</m:t>
                    </m:r>
                    <m:r>
                      <a:rPr lang="en-US" altLang="zh-CN" i="1" baseline="30000" dirty="0">
                        <a:latin typeface="Cambria Math"/>
                        <a:ea typeface="楷体" charset="-122"/>
                      </a:rPr>
                      <m:t>𝑖</m:t>
                    </m:r>
                  </m:oMath>
                </a14:m>
                <a:r>
                  <a:rPr lang="zh-CN" altLang="en-US" dirty="0">
                    <a:ea typeface="楷体" charset="-122"/>
                  </a:rPr>
                  <a:t>，本质上这就是一个类似线段树的结构</a:t>
                </a:r>
                <a:r>
                  <a:rPr lang="zh-CN" altLang="en-US" dirty="0" smtClean="0">
                    <a:ea typeface="楷体" charset="-122"/>
                  </a:rPr>
                  <a:t>。</a:t>
                </a:r>
                <a:endParaRPr lang="en-US" altLang="zh-CN" dirty="0" smtClean="0">
                  <a:ea typeface="楷体" charset="-122"/>
                </a:endParaRPr>
              </a:p>
              <a:p>
                <a:endParaRPr lang="zh-CN" altLang="en-US" dirty="0">
                  <a:ea typeface="楷体" charset="-122"/>
                </a:endParaRPr>
              </a:p>
              <a:p>
                <a:r>
                  <a:rPr lang="zh-CN" altLang="en-US" dirty="0">
                    <a:ea typeface="楷体" charset="-122"/>
                  </a:rPr>
                  <a:t>引入替罪羊树思想，修改时不立即更新，而给某些组打上标记，打标记表示这组的信息不</a:t>
                </a:r>
                <a:r>
                  <a:rPr lang="zh-CN" altLang="en-US" dirty="0" smtClean="0">
                    <a:ea typeface="楷体" charset="-122"/>
                  </a:rPr>
                  <a:t>正确。</a:t>
                </a:r>
                <a:endParaRPr lang="en-US" altLang="zh-CN" dirty="0" smtClean="0">
                  <a:ea typeface="楷体" charset="-122"/>
                </a:endParaRPr>
              </a:p>
              <a:p>
                <a:endParaRPr lang="zh-CN" altLang="en-US" dirty="0">
                  <a:ea typeface="楷体" charset="-122"/>
                </a:endParaRPr>
              </a:p>
              <a:p>
                <a:r>
                  <a:rPr lang="zh-CN" altLang="en-US" dirty="0">
                    <a:ea typeface="楷体" charset="-122"/>
                  </a:rPr>
                  <a:t>对于每一层所有完整的组，保证至多只有最后一组是打标记</a:t>
                </a:r>
                <a:r>
                  <a:rPr lang="zh-CN" altLang="en-US" dirty="0" smtClean="0">
                    <a:ea typeface="楷体" charset="-122"/>
                  </a:rPr>
                  <a:t>的。</a:t>
                </a:r>
                <a:endParaRPr lang="zh-CN" altLang="en-US" dirty="0">
                  <a:ea typeface="楷体" charset="-122"/>
                </a:endParaRPr>
              </a:p>
              <a:p>
                <a:endParaRPr lang="zh-CN" altLang="en-US" dirty="0">
                  <a:ea typeface="楷体" charset="-122"/>
                </a:endParaRPr>
              </a:p>
            </p:txBody>
          </p:sp>
        </mc:Choice>
        <mc:Fallback xmlns="">
          <p:sp>
            <p:nvSpPr>
              <p:cNvPr id="1741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355" r="-7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186" y="241300"/>
            <a:ext cx="8202614" cy="666750"/>
          </a:xfrm>
          <a:ln>
            <a:noFill/>
          </a:ln>
        </p:spPr>
        <p:txBody>
          <a:bodyPr vert="horz" wrap="square" lIns="90170" tIns="46990" rIns="90170" bIns="46990" numCol="1" anchor="ctr" anchorCtr="0" compatLnSpc="1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fontAlgn="base"/>
            <a:r>
              <a:rPr lang="zh-CN" altLang="en-US" strike="noStrike" noProof="1">
                <a:sym typeface="+mn-ea"/>
              </a:rPr>
              <a:t>二进制分组的改进</a:t>
            </a:r>
            <a:endParaRPr lang="zh-CN" altLang="en-US" strike="noStrike" noProof="1"/>
          </a:p>
        </p:txBody>
      </p:sp>
      <p:sp>
        <p:nvSpPr>
          <p:cNvPr id="18434" name="圆角矩形 3"/>
          <p:cNvSpPr/>
          <p:nvPr/>
        </p:nvSpPr>
        <p:spPr>
          <a:xfrm>
            <a:off x="390525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35" name="圆角矩形 4"/>
          <p:cNvSpPr/>
          <p:nvPr/>
        </p:nvSpPr>
        <p:spPr>
          <a:xfrm>
            <a:off x="927100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36" name="圆角矩形 5"/>
          <p:cNvSpPr/>
          <p:nvPr/>
        </p:nvSpPr>
        <p:spPr>
          <a:xfrm>
            <a:off x="1462088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37" name="圆角矩形 6"/>
          <p:cNvSpPr/>
          <p:nvPr/>
        </p:nvSpPr>
        <p:spPr>
          <a:xfrm>
            <a:off x="1997075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38" name="圆角矩形 7"/>
          <p:cNvSpPr/>
          <p:nvPr/>
        </p:nvSpPr>
        <p:spPr>
          <a:xfrm>
            <a:off x="2532063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39" name="圆角矩形 8"/>
          <p:cNvSpPr/>
          <p:nvPr/>
        </p:nvSpPr>
        <p:spPr>
          <a:xfrm>
            <a:off x="3067050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40" name="圆角矩形 9"/>
          <p:cNvSpPr/>
          <p:nvPr/>
        </p:nvSpPr>
        <p:spPr>
          <a:xfrm>
            <a:off x="4138613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41" name="圆角矩形 10"/>
          <p:cNvSpPr/>
          <p:nvPr/>
        </p:nvSpPr>
        <p:spPr>
          <a:xfrm>
            <a:off x="5208588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42" name="圆角矩形 11"/>
          <p:cNvSpPr/>
          <p:nvPr/>
        </p:nvSpPr>
        <p:spPr>
          <a:xfrm>
            <a:off x="3603625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43" name="圆角矩形 12"/>
          <p:cNvSpPr/>
          <p:nvPr/>
        </p:nvSpPr>
        <p:spPr>
          <a:xfrm>
            <a:off x="4673600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44" name="圆角矩形 13"/>
          <p:cNvSpPr/>
          <p:nvPr/>
        </p:nvSpPr>
        <p:spPr>
          <a:xfrm>
            <a:off x="5743575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45" name="圆角矩形 14"/>
          <p:cNvSpPr/>
          <p:nvPr/>
        </p:nvSpPr>
        <p:spPr>
          <a:xfrm>
            <a:off x="6280150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46" name="圆角矩形 15"/>
          <p:cNvSpPr/>
          <p:nvPr/>
        </p:nvSpPr>
        <p:spPr>
          <a:xfrm>
            <a:off x="6815138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47" name="圆角矩形 16"/>
          <p:cNvSpPr/>
          <p:nvPr/>
        </p:nvSpPr>
        <p:spPr>
          <a:xfrm>
            <a:off x="7350125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48" name="圆角矩形 17"/>
          <p:cNvSpPr/>
          <p:nvPr/>
        </p:nvSpPr>
        <p:spPr>
          <a:xfrm>
            <a:off x="7885113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49" name="圆角矩形 18"/>
          <p:cNvSpPr/>
          <p:nvPr/>
        </p:nvSpPr>
        <p:spPr>
          <a:xfrm>
            <a:off x="8420100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50" name="圆角矩形 29"/>
          <p:cNvSpPr/>
          <p:nvPr/>
        </p:nvSpPr>
        <p:spPr>
          <a:xfrm>
            <a:off x="392113" y="4216400"/>
            <a:ext cx="969962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51" name="圆角矩形 30"/>
          <p:cNvSpPr/>
          <p:nvPr/>
        </p:nvSpPr>
        <p:spPr>
          <a:xfrm>
            <a:off x="1462088" y="4216400"/>
            <a:ext cx="969962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52" name="圆角矩形 31"/>
          <p:cNvSpPr/>
          <p:nvPr/>
        </p:nvSpPr>
        <p:spPr>
          <a:xfrm>
            <a:off x="2532063" y="4216400"/>
            <a:ext cx="969962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53" name="圆角矩形 32"/>
          <p:cNvSpPr/>
          <p:nvPr/>
        </p:nvSpPr>
        <p:spPr>
          <a:xfrm>
            <a:off x="3602038" y="4216400"/>
            <a:ext cx="969962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54" name="圆角矩形 33"/>
          <p:cNvSpPr/>
          <p:nvPr/>
        </p:nvSpPr>
        <p:spPr>
          <a:xfrm>
            <a:off x="4672013" y="4216400"/>
            <a:ext cx="969962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55" name="圆角矩形 34"/>
          <p:cNvSpPr/>
          <p:nvPr/>
        </p:nvSpPr>
        <p:spPr>
          <a:xfrm>
            <a:off x="5741988" y="4216400"/>
            <a:ext cx="969962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56" name="圆角矩形 35"/>
          <p:cNvSpPr/>
          <p:nvPr/>
        </p:nvSpPr>
        <p:spPr>
          <a:xfrm>
            <a:off x="6811963" y="4216400"/>
            <a:ext cx="969962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57" name="圆角矩形 36"/>
          <p:cNvSpPr/>
          <p:nvPr/>
        </p:nvSpPr>
        <p:spPr>
          <a:xfrm>
            <a:off x="7881938" y="4216400"/>
            <a:ext cx="969962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58" name="圆角矩形 37"/>
          <p:cNvSpPr/>
          <p:nvPr/>
        </p:nvSpPr>
        <p:spPr>
          <a:xfrm>
            <a:off x="396875" y="3703638"/>
            <a:ext cx="2036763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256"/>
              </a:gs>
              <a:gs pos="100000">
                <a:srgbClr val="52762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59" name="圆角矩形 41"/>
          <p:cNvSpPr/>
          <p:nvPr/>
        </p:nvSpPr>
        <p:spPr>
          <a:xfrm>
            <a:off x="2535238" y="3703638"/>
            <a:ext cx="2036762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256"/>
              </a:gs>
              <a:gs pos="100000">
                <a:srgbClr val="52762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60" name="圆角矩形 42"/>
          <p:cNvSpPr/>
          <p:nvPr/>
        </p:nvSpPr>
        <p:spPr>
          <a:xfrm>
            <a:off x="4673600" y="3703638"/>
            <a:ext cx="20383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256"/>
              </a:gs>
              <a:gs pos="100000">
                <a:srgbClr val="52762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61" name="圆角矩形 43"/>
          <p:cNvSpPr/>
          <p:nvPr/>
        </p:nvSpPr>
        <p:spPr>
          <a:xfrm>
            <a:off x="6813550" y="3703638"/>
            <a:ext cx="2036763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256"/>
              </a:gs>
              <a:gs pos="100000">
                <a:srgbClr val="52762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62" name="圆角矩形 44"/>
          <p:cNvSpPr/>
          <p:nvPr/>
        </p:nvSpPr>
        <p:spPr>
          <a:xfrm>
            <a:off x="401638" y="3190875"/>
            <a:ext cx="4170362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ECF40"/>
              </a:gs>
              <a:gs pos="100000">
                <a:srgbClr val="846C21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63" name="圆角矩形 45"/>
          <p:cNvSpPr/>
          <p:nvPr/>
        </p:nvSpPr>
        <p:spPr>
          <a:xfrm>
            <a:off x="4676775" y="3190875"/>
            <a:ext cx="4170363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ECF40"/>
              </a:gs>
              <a:gs pos="100000">
                <a:srgbClr val="846C21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64" name="圆角矩形 46"/>
          <p:cNvSpPr/>
          <p:nvPr/>
        </p:nvSpPr>
        <p:spPr>
          <a:xfrm>
            <a:off x="401638" y="2671763"/>
            <a:ext cx="8443912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E4444"/>
              </a:gs>
              <a:gs pos="100000">
                <a:srgbClr val="832B2B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6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lstStyle/>
          <a:p>
            <a:r>
              <a:rPr lang="zh-CN" altLang="en-US">
                <a:ea typeface="楷体" charset="-122"/>
              </a:rPr>
              <a:t>如图所示是一个二进制分组的结构。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6278563" y="4721225"/>
            <a:ext cx="438150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746750" y="4219575"/>
            <a:ext cx="971550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678363" y="3706813"/>
            <a:ext cx="2036762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186" y="241300"/>
            <a:ext cx="8202614" cy="666750"/>
          </a:xfrm>
          <a:ln>
            <a:noFill/>
          </a:ln>
        </p:spPr>
        <p:txBody>
          <a:bodyPr vert="horz" wrap="square" lIns="90170" tIns="46990" rIns="90170" bIns="46990" numCol="1" anchor="ctr" anchorCtr="0" compatLnSpc="1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fontAlgn="base"/>
            <a:r>
              <a:rPr lang="zh-CN" altLang="en-US" strike="noStrike" noProof="1">
                <a:sym typeface="+mn-ea"/>
              </a:rPr>
              <a:t>二进制分组的改进</a:t>
            </a:r>
            <a:endParaRPr lang="zh-CN" altLang="en-US" strike="noStrike" noProof="1"/>
          </a:p>
        </p:txBody>
      </p:sp>
      <p:sp>
        <p:nvSpPr>
          <p:cNvPr id="19461" name="圆角矩形 3"/>
          <p:cNvSpPr/>
          <p:nvPr/>
        </p:nvSpPr>
        <p:spPr>
          <a:xfrm>
            <a:off x="390525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9462" name="圆角矩形 4"/>
          <p:cNvSpPr/>
          <p:nvPr/>
        </p:nvSpPr>
        <p:spPr>
          <a:xfrm>
            <a:off x="927100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9463" name="圆角矩形 5"/>
          <p:cNvSpPr/>
          <p:nvPr/>
        </p:nvSpPr>
        <p:spPr>
          <a:xfrm>
            <a:off x="1462088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9464" name="圆角矩形 6"/>
          <p:cNvSpPr/>
          <p:nvPr/>
        </p:nvSpPr>
        <p:spPr>
          <a:xfrm>
            <a:off x="1997075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9465" name="圆角矩形 7"/>
          <p:cNvSpPr/>
          <p:nvPr/>
        </p:nvSpPr>
        <p:spPr>
          <a:xfrm>
            <a:off x="2532063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9466" name="圆角矩形 8"/>
          <p:cNvSpPr/>
          <p:nvPr/>
        </p:nvSpPr>
        <p:spPr>
          <a:xfrm>
            <a:off x="3067050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9467" name="圆角矩形 9"/>
          <p:cNvSpPr/>
          <p:nvPr/>
        </p:nvSpPr>
        <p:spPr>
          <a:xfrm>
            <a:off x="4138613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9468" name="圆角矩形 10"/>
          <p:cNvSpPr/>
          <p:nvPr/>
        </p:nvSpPr>
        <p:spPr>
          <a:xfrm>
            <a:off x="5208588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9469" name="圆角矩形 11"/>
          <p:cNvSpPr/>
          <p:nvPr/>
        </p:nvSpPr>
        <p:spPr>
          <a:xfrm>
            <a:off x="3603625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9470" name="圆角矩形 12"/>
          <p:cNvSpPr/>
          <p:nvPr/>
        </p:nvSpPr>
        <p:spPr>
          <a:xfrm>
            <a:off x="4673600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9471" name="圆角矩形 13"/>
          <p:cNvSpPr/>
          <p:nvPr/>
        </p:nvSpPr>
        <p:spPr>
          <a:xfrm>
            <a:off x="5743575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280150" y="4724400"/>
            <a:ext cx="4381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9473" name="圆角矩形 15"/>
          <p:cNvSpPr/>
          <p:nvPr/>
        </p:nvSpPr>
        <p:spPr>
          <a:xfrm>
            <a:off x="6815138" y="4724400"/>
            <a:ext cx="438150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9474" name="圆角矩形 16"/>
          <p:cNvSpPr/>
          <p:nvPr/>
        </p:nvSpPr>
        <p:spPr>
          <a:xfrm>
            <a:off x="7350125" y="4724400"/>
            <a:ext cx="438150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9475" name="圆角矩形 17"/>
          <p:cNvSpPr/>
          <p:nvPr/>
        </p:nvSpPr>
        <p:spPr>
          <a:xfrm>
            <a:off x="7885113" y="4724400"/>
            <a:ext cx="438150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9476" name="圆角矩形 18"/>
          <p:cNvSpPr/>
          <p:nvPr/>
        </p:nvSpPr>
        <p:spPr>
          <a:xfrm>
            <a:off x="8420100" y="4724400"/>
            <a:ext cx="438150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9477" name="圆角矩形 29"/>
          <p:cNvSpPr/>
          <p:nvPr/>
        </p:nvSpPr>
        <p:spPr>
          <a:xfrm>
            <a:off x="392113" y="4216400"/>
            <a:ext cx="969962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9478" name="圆角矩形 30"/>
          <p:cNvSpPr/>
          <p:nvPr/>
        </p:nvSpPr>
        <p:spPr>
          <a:xfrm>
            <a:off x="1462088" y="4216400"/>
            <a:ext cx="969962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9479" name="圆角矩形 31"/>
          <p:cNvSpPr/>
          <p:nvPr/>
        </p:nvSpPr>
        <p:spPr>
          <a:xfrm>
            <a:off x="2532063" y="4216400"/>
            <a:ext cx="969962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9480" name="圆角矩形 32"/>
          <p:cNvSpPr/>
          <p:nvPr/>
        </p:nvSpPr>
        <p:spPr>
          <a:xfrm>
            <a:off x="3602038" y="4216400"/>
            <a:ext cx="969962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671695" y="4216399"/>
            <a:ext cx="970915" cy="438150"/>
          </a:xfrm>
          <a:prstGeom prst="round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76200">
              <a:srgbClr val="FF0000">
                <a:alpha val="90000"/>
              </a:srgbClr>
            </a:glo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zh-CN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741670" y="4216399"/>
            <a:ext cx="970915" cy="438150"/>
          </a:xfrm>
          <a:prstGeom prst="round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76200">
              <a:srgbClr val="FF0000">
                <a:alpha val="90000"/>
              </a:srgbClr>
            </a:glo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zh-CN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9483" name="圆角矩形 35"/>
          <p:cNvSpPr/>
          <p:nvPr/>
        </p:nvSpPr>
        <p:spPr>
          <a:xfrm>
            <a:off x="6811963" y="4216400"/>
            <a:ext cx="969962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9484" name="圆角矩形 36"/>
          <p:cNvSpPr/>
          <p:nvPr/>
        </p:nvSpPr>
        <p:spPr>
          <a:xfrm>
            <a:off x="7881938" y="4216400"/>
            <a:ext cx="969962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9485" name="圆角矩形 37"/>
          <p:cNvSpPr/>
          <p:nvPr/>
        </p:nvSpPr>
        <p:spPr>
          <a:xfrm>
            <a:off x="396875" y="3703638"/>
            <a:ext cx="2036763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256"/>
              </a:gs>
              <a:gs pos="100000">
                <a:srgbClr val="52762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535555" y="3703320"/>
            <a:ext cx="2037080" cy="438150"/>
          </a:xfrm>
          <a:prstGeom prst="round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76200">
              <a:srgbClr val="FF0000">
                <a:alpha val="90000"/>
              </a:srgbClr>
            </a:glo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zh-CN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4674235" y="3703320"/>
            <a:ext cx="2037080" cy="438150"/>
          </a:xfrm>
          <a:prstGeom prst="round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76200">
              <a:srgbClr val="FF0000">
                <a:alpha val="90000"/>
              </a:srgbClr>
            </a:glo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zh-CN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9488" name="圆角矩形 43"/>
          <p:cNvSpPr/>
          <p:nvPr/>
        </p:nvSpPr>
        <p:spPr>
          <a:xfrm>
            <a:off x="6813550" y="3703638"/>
            <a:ext cx="2036763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01955" y="3190240"/>
            <a:ext cx="4170045" cy="438150"/>
          </a:xfrm>
          <a:prstGeom prst="round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76200">
              <a:srgbClr val="FF0000">
                <a:alpha val="90000"/>
              </a:srgbClr>
            </a:glo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zh-CN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9490" name="圆角矩形 45"/>
          <p:cNvSpPr/>
          <p:nvPr/>
        </p:nvSpPr>
        <p:spPr>
          <a:xfrm>
            <a:off x="4676775" y="3190875"/>
            <a:ext cx="4170363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9491" name="圆角矩形 46"/>
          <p:cNvSpPr/>
          <p:nvPr/>
        </p:nvSpPr>
        <p:spPr>
          <a:xfrm>
            <a:off x="401638" y="2671763"/>
            <a:ext cx="8443912" cy="438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949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lstStyle/>
          <a:p>
            <a:r>
              <a:rPr lang="zh-CN" altLang="en-US">
                <a:ea typeface="楷体" charset="-122"/>
              </a:rPr>
              <a:t>空白表示不满的组，红色边缘表示打了标记。</a:t>
            </a:r>
          </a:p>
          <a:p>
            <a:r>
              <a:rPr lang="zh-CN" altLang="en-US">
                <a:ea typeface="楷体" charset="-122"/>
              </a:rPr>
              <a:t>我们看看插入时会发生啥：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675188" y="4719638"/>
            <a:ext cx="9715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533650" y="4216400"/>
            <a:ext cx="20383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256"/>
              </a:gs>
              <a:gs pos="100000">
                <a:srgbClr val="52762D"/>
              </a:gs>
            </a:gsLst>
            <a:lin ang="5400000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defTabSz="914400">
              <a:buFont typeface="Arial" pitchFamily="34" charset="0"/>
              <a:buNone/>
            </a:pPr>
            <a:endParaRPr lang="zh-CN" altLang="zh-CN" u="none" baseline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1204 L 0.000000 -0.073982 " pathEditMode="relative" rAng="0" ptsTypes="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1204 L 0.000000 -0.074444 " pathEditMode="relative" rAng="0" ptsTypes="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 animBg="1"/>
      <p:bldP spid="20" grpId="0" animBg="1"/>
      <p:bldP spid="15" grpId="0" bldLvl="0" animBg="1"/>
      <p:bldP spid="34" grpId="0" bldLvl="0" animBg="1"/>
      <p:bldP spid="35" grpId="0" bldLvl="0" animBg="1"/>
      <p:bldP spid="42" grpId="0" bldLvl="0" animBg="1"/>
      <p:bldP spid="43" grpId="0" bldLvl="0" animBg="1"/>
      <p:bldP spid="21" grpId="0" animBg="1"/>
      <p:bldP spid="21" grpId="1" animBg="1"/>
      <p:bldP spid="22" grpId="0" animBg="1"/>
      <p:bldP spid="22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54"/>
</p:tagLst>
</file>

<file path=ppt/theme/theme1.xml><?xml version="1.0" encoding="utf-8"?>
<a:theme xmlns:a="http://schemas.openxmlformats.org/drawingml/2006/main" name="默认设计模板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1156</Words>
  <Application>Microsoft Office PowerPoint</Application>
  <PresentationFormat>全屏显示(4:3)</PresentationFormat>
  <Paragraphs>115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默认设计模板</vt:lpstr>
      <vt:lpstr>从Unknown谈一类支持末尾插入删除的区间信息维护方法</vt:lpstr>
      <vt:lpstr>引言</vt:lpstr>
      <vt:lpstr>Unknown(我们仍未知道那天所看见的数据结构的名字)</vt:lpstr>
      <vt:lpstr>操作树</vt:lpstr>
      <vt:lpstr>操作树上点分治</vt:lpstr>
      <vt:lpstr>只有插入操作的强制在线算法</vt:lpstr>
      <vt:lpstr>二进制分组的改进</vt:lpstr>
      <vt:lpstr>二进制分组的改进</vt:lpstr>
      <vt:lpstr>二进制分组的改进</vt:lpstr>
      <vt:lpstr>二进制分组的改进</vt:lpstr>
      <vt:lpstr>二进制分组的改进</vt:lpstr>
      <vt:lpstr>时间复杂度分析-更新复杂度</vt:lpstr>
      <vt:lpstr>时间复杂度分析-询问复杂度</vt:lpstr>
      <vt:lpstr>其他算法</vt:lpstr>
      <vt:lpstr>感谢</vt:lpstr>
      <vt:lpstr>Thanks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C_SUNSHINE</dc:creator>
  <cp:lastModifiedBy>C_SUNSHINE</cp:lastModifiedBy>
  <cp:revision>80</cp:revision>
  <dcterms:created xsi:type="dcterms:W3CDTF">2016-04-26T07:30:05Z</dcterms:created>
  <dcterms:modified xsi:type="dcterms:W3CDTF">2016-04-28T14:20:11Z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