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333" r:id="rId4"/>
    <p:sldId id="356" r:id="rId5"/>
    <p:sldId id="359" r:id="rId7"/>
    <p:sldId id="347" r:id="rId8"/>
    <p:sldId id="349" r:id="rId9"/>
    <p:sldId id="350" r:id="rId10"/>
    <p:sldId id="351" r:id="rId11"/>
    <p:sldId id="352" r:id="rId12"/>
    <p:sldId id="353" r:id="rId13"/>
    <p:sldId id="354" r:id="rId14"/>
    <p:sldId id="361" r:id="rId15"/>
    <p:sldId id="340" r:id="rId16"/>
    <p:sldId id="362" r:id="rId17"/>
    <p:sldId id="258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87" autoAdjust="0"/>
    <p:restoredTop sz="81212" autoAdjust="0"/>
  </p:normalViewPr>
  <p:slideViewPr>
    <p:cSldViewPr>
      <p:cViewPr varScale="1">
        <p:scale>
          <a:sx n="86" d="100"/>
          <a:sy n="86" d="100"/>
        </p:scale>
        <p:origin x="1744" y="184"/>
      </p:cViewPr>
      <p:guideLst>
        <p:guide orient="horz" pos="213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DC421-CDB6-41C3-AE4E-756BDE73B2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99458-B070-490C-9DD4-AA5CECB2FDB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99458-B070-490C-9DD4-AA5CECB2F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99458-B070-490C-9DD4-AA5CECB2F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99458-B070-490C-9DD4-AA5CECB2F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99458-B070-490C-9DD4-AA5CECB2F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99458-B070-490C-9DD4-AA5CECB2F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99458-B070-490C-9DD4-AA5CECB2F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99458-B070-490C-9DD4-AA5CECB2F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48464" y="6608385"/>
            <a:ext cx="3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73ED6-4A69-4FA8-8A09-51FC87ACF5D8}" type="slidenum">
              <a:rPr lang="zh-CN" altLang="en-US" sz="1200" b="1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jpe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950097"/>
            <a:ext cx="6912768" cy="1830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基于密度聚类和大数据挖掘的</a:t>
            </a:r>
            <a:endParaRPr lang="en-US" altLang="zh-CN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批量告警根因分析</a:t>
            </a:r>
            <a:endParaRPr lang="en-US" altLang="zh-CN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7764" y="4941168"/>
            <a:ext cx="4248472" cy="96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中国移动通信集团河南有限公司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251520" y="116632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成果创新点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7504" y="725019"/>
            <a:ext cx="8892480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：规则实时更新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增量学习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604323" y="1484784"/>
            <a:ext cx="3072133" cy="5001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算法效果</a:t>
            </a: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25966" y="1484784"/>
            <a:ext cx="4994106" cy="5001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算法原理</a:t>
            </a: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25966" y="2132856"/>
            <a:ext cx="4994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/>
              <a:t>人工经验规则库存在随着现网拓扑的多变导致规则老旧不适用，当前提出的基于密度聚类和大数据挖掘的解决方案，每日（小周期）增量的学习新的告警，迭代更新，同时每半年（大周期）重新整体训练规则，可以很好的保持实效性、适用性。</a:t>
            </a:r>
            <a:endParaRPr kumimoji="1" lang="zh-CN" altLang="en-US" sz="12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7566" y="2026159"/>
            <a:ext cx="2574503" cy="20928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737" y="4487439"/>
            <a:ext cx="2741301" cy="209287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809" y="3934820"/>
            <a:ext cx="3822512" cy="2471265"/>
          </a:xfrm>
          <a:prstGeom prst="rect">
            <a:avLst/>
          </a:prstGeom>
        </p:spPr>
      </p:pic>
      <p:cxnSp>
        <p:nvCxnSpPr>
          <p:cNvPr id="8" name="肘形连接符 7"/>
          <p:cNvCxnSpPr>
            <a:stCxn id="19" idx="3"/>
            <a:endCxn id="3" idx="3"/>
          </p:cNvCxnSpPr>
          <p:nvPr/>
        </p:nvCxnSpPr>
        <p:spPr>
          <a:xfrm>
            <a:off x="8392069" y="3072598"/>
            <a:ext cx="118969" cy="2461280"/>
          </a:xfrm>
          <a:prstGeom prst="bentConnector3">
            <a:avLst>
              <a:gd name="adj1" fmla="val 2921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9" idx="1"/>
            <a:endCxn id="4" idx="0"/>
          </p:cNvCxnSpPr>
          <p:nvPr/>
        </p:nvCxnSpPr>
        <p:spPr>
          <a:xfrm rot="10800000" flipV="1">
            <a:off x="3316066" y="3072598"/>
            <a:ext cx="2501501" cy="86222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468657" y="4115449"/>
            <a:ext cx="1272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/>
              <a:t>历史训练规则</a:t>
            </a:r>
            <a:endParaRPr kumimoji="1" lang="zh-CN" altLang="en-US" sz="1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6504227" y="6575723"/>
            <a:ext cx="1272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/>
              <a:t>老旧规则删除</a:t>
            </a:r>
            <a:endParaRPr kumimoji="1" lang="zh-CN" altLang="en-US" sz="1200" dirty="0"/>
          </a:p>
        </p:txBody>
      </p:sp>
      <p:sp>
        <p:nvSpPr>
          <p:cNvPr id="30" name="文本框 29"/>
          <p:cNvSpPr txBox="1"/>
          <p:nvPr/>
        </p:nvSpPr>
        <p:spPr>
          <a:xfrm>
            <a:off x="2679905" y="6406085"/>
            <a:ext cx="1272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/>
              <a:t>新规则删除</a:t>
            </a:r>
            <a:endParaRPr kumimoji="1" lang="zh-CN" alt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251520" y="116632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成果创新点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7504" y="725019"/>
            <a:ext cx="8892480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：可扩展性强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25966" y="1484784"/>
            <a:ext cx="4994106" cy="5001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算法原理</a:t>
            </a: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25966" y="2132856"/>
            <a:ext cx="4994106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/>
              <a:t>算法所需的输入告警（告警标题、网元名称、告警发生时间、网元类型等）为主、拓扑为辅，各个省份具备。</a:t>
            </a:r>
            <a:endParaRPr kumimoji="1" lang="en-US" altLang="zh-CN" sz="1200" dirty="0"/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kumimoji="1" lang="zh-CN" altLang="en-US" sz="1200" dirty="0"/>
              <a:t>算法依赖的算法密度聚类、大数据挖掘，皆为</a:t>
            </a:r>
            <a:r>
              <a:rPr kumimoji="1" lang="en-US" altLang="zh-CN" sz="1200" dirty="0"/>
              <a:t>python</a:t>
            </a:r>
            <a:r>
              <a:rPr kumimoji="1" lang="zh-CN" altLang="en-US" sz="1200" dirty="0"/>
              <a:t>具备的算法包，不需要</a:t>
            </a:r>
            <a:r>
              <a:rPr kumimoji="1" lang="en-US" altLang="zh-CN" sz="1200" dirty="0"/>
              <a:t>GPU</a:t>
            </a:r>
            <a:r>
              <a:rPr kumimoji="1" lang="zh-CN" altLang="en-US" sz="1200" dirty="0"/>
              <a:t>处理，</a:t>
            </a:r>
            <a:r>
              <a:rPr kumimoji="1" lang="en-US" altLang="zh-CN" sz="1200" dirty="0"/>
              <a:t>CPU</a:t>
            </a:r>
            <a:r>
              <a:rPr kumimoji="1" lang="zh-CN" altLang="en-US" sz="1200" dirty="0"/>
              <a:t>、内存、存储占用资源量小，一天全量数据运行，整体运行时间</a:t>
            </a:r>
            <a:r>
              <a:rPr kumimoji="1" lang="en-US" altLang="zh-CN" sz="1200" dirty="0"/>
              <a:t>30</a:t>
            </a:r>
            <a:r>
              <a:rPr kumimoji="1" lang="zh-CN" altLang="en-US" sz="1200" dirty="0"/>
              <a:t>分钟左右。</a:t>
            </a:r>
            <a:endParaRPr kumimoji="1" lang="en-US" altLang="zh-CN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966" y="3429000"/>
            <a:ext cx="4994106" cy="22715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251520" y="116632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系统架构流程图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9193" y="908720"/>
            <a:ext cx="1530654" cy="561662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659193" y="908720"/>
            <a:ext cx="1530654" cy="5001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数据获取</a:t>
            </a: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33863" y="908720"/>
            <a:ext cx="1530654" cy="561662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 bwMode="auto">
          <a:xfrm>
            <a:off x="2333863" y="908720"/>
            <a:ext cx="1530654" cy="5001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08533" y="908720"/>
            <a:ext cx="1530654" cy="561662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 bwMode="auto">
          <a:xfrm>
            <a:off x="4008533" y="908720"/>
            <a:ext cx="1530654" cy="5001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建模分析</a:t>
            </a: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683203" y="928264"/>
            <a:ext cx="1530654" cy="559708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/>
        </p:nvSpPr>
        <p:spPr bwMode="auto">
          <a:xfrm>
            <a:off x="5683203" y="928264"/>
            <a:ext cx="1530654" cy="50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优化迭代</a:t>
            </a: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61826" y="908720"/>
            <a:ext cx="1530654" cy="561662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 bwMode="auto">
          <a:xfrm>
            <a:off x="7361826" y="908720"/>
            <a:ext cx="1530654" cy="5001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7504" y="1733791"/>
            <a:ext cx="8784976" cy="223224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 bwMode="auto">
          <a:xfrm>
            <a:off x="107504" y="1731653"/>
            <a:ext cx="551689" cy="22343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</a:t>
            </a:r>
            <a:endParaRPr kumimoji="1" lang="en-US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kumimoji="1"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</a:t>
            </a:r>
            <a:endParaRPr kumimoji="1" lang="en-US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kumimoji="1"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</a:t>
            </a: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7504" y="4298825"/>
            <a:ext cx="8784976" cy="222651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 bwMode="auto">
          <a:xfrm>
            <a:off x="107504" y="4296687"/>
            <a:ext cx="551689" cy="22343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</a:t>
            </a:r>
            <a:endParaRPr kumimoji="1" lang="en-US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kumimoji="1"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</a:t>
            </a:r>
            <a:endParaRPr kumimoji="1" lang="en-US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kumimoji="1"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</a:t>
            </a: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731201" y="2058317"/>
            <a:ext cx="1382685" cy="3121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告警字段</a:t>
            </a:r>
            <a:endParaRPr kumimoji="1"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31201" y="2538924"/>
            <a:ext cx="1382685" cy="3121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拓扑数据</a:t>
            </a:r>
            <a:endParaRPr kumimoji="1"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31201" y="3000380"/>
            <a:ext cx="1382685" cy="3121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资源数据</a:t>
            </a:r>
            <a:endParaRPr kumimoji="1"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31200" y="3464977"/>
            <a:ext cx="1382685" cy="3121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人工规则表</a:t>
            </a:r>
            <a:endParaRPr kumimoji="1"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2407847" y="2058316"/>
            <a:ext cx="1382685" cy="3121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删除干扰项、缺省项</a:t>
            </a:r>
            <a:endParaRPr kumimoji="1"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2407847" y="2539333"/>
            <a:ext cx="1382685" cy="3121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过滤频发告警</a:t>
            </a:r>
            <a:endParaRPr kumimoji="1"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407847" y="3000380"/>
            <a:ext cx="1382685" cy="3121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过滤瞬断告警</a:t>
            </a:r>
            <a:endParaRPr kumimoji="1"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407847" y="3464977"/>
            <a:ext cx="1382685" cy="3121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过滤无价值告警</a:t>
            </a:r>
            <a:endParaRPr kumimoji="1"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4230486" y="2446150"/>
            <a:ext cx="1109365" cy="921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基于密度聚类</a:t>
            </a:r>
            <a:endParaRPr kumimoji="1"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和大数据挖掘</a:t>
            </a:r>
            <a:endParaRPr kumimoji="1"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生成的</a:t>
            </a:r>
            <a:endParaRPr kumimoji="1"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主次关联表</a:t>
            </a:r>
            <a:endParaRPr kumimoji="1"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肘形连接符 46"/>
          <p:cNvCxnSpPr>
            <a:stCxn id="38" idx="3"/>
            <a:endCxn id="41" idx="1"/>
          </p:cNvCxnSpPr>
          <p:nvPr/>
        </p:nvCxnSpPr>
        <p:spPr>
          <a:xfrm flipV="1">
            <a:off x="2113886" y="2214398"/>
            <a:ext cx="293961" cy="48060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39" idx="3"/>
            <a:endCxn id="37" idx="3"/>
          </p:cNvCxnSpPr>
          <p:nvPr/>
        </p:nvCxnSpPr>
        <p:spPr>
          <a:xfrm flipV="1">
            <a:off x="2113886" y="2214399"/>
            <a:ext cx="12700" cy="942063"/>
          </a:xfrm>
          <a:prstGeom prst="bentConnector3">
            <a:avLst>
              <a:gd name="adj1" fmla="val 1209835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41" idx="2"/>
            <a:endCxn id="42" idx="0"/>
          </p:cNvCxnSpPr>
          <p:nvPr/>
        </p:nvCxnSpPr>
        <p:spPr>
          <a:xfrm>
            <a:off x="3099190" y="2370479"/>
            <a:ext cx="0" cy="16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42" idx="2"/>
            <a:endCxn id="43" idx="0"/>
          </p:cNvCxnSpPr>
          <p:nvPr/>
        </p:nvCxnSpPr>
        <p:spPr>
          <a:xfrm>
            <a:off x="3099190" y="2851496"/>
            <a:ext cx="0" cy="148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43" idx="2"/>
            <a:endCxn id="44" idx="0"/>
          </p:cNvCxnSpPr>
          <p:nvPr/>
        </p:nvCxnSpPr>
        <p:spPr>
          <a:xfrm>
            <a:off x="3099190" y="3312543"/>
            <a:ext cx="0" cy="152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44" idx="3"/>
            <a:endCxn id="45" idx="1"/>
          </p:cNvCxnSpPr>
          <p:nvPr/>
        </p:nvCxnSpPr>
        <p:spPr>
          <a:xfrm flipV="1">
            <a:off x="3790532" y="2907088"/>
            <a:ext cx="439954" cy="713971"/>
          </a:xfrm>
          <a:prstGeom prst="bentConnector3">
            <a:avLst>
              <a:gd name="adj1" fmla="val 329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40" idx="2"/>
            <a:endCxn id="45" idx="2"/>
          </p:cNvCxnSpPr>
          <p:nvPr/>
        </p:nvCxnSpPr>
        <p:spPr>
          <a:xfrm rot="5400000" flipH="1" flipV="1">
            <a:off x="2899298" y="1891270"/>
            <a:ext cx="409115" cy="3362626"/>
          </a:xfrm>
          <a:prstGeom prst="bentConnector3">
            <a:avLst>
              <a:gd name="adj1" fmla="val -558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 bwMode="auto">
          <a:xfrm>
            <a:off x="743901" y="4589566"/>
            <a:ext cx="1382685" cy="3121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告警字段</a:t>
            </a:r>
            <a:endParaRPr kumimoji="1"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743901" y="5070173"/>
            <a:ext cx="1382685" cy="3121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拓扑数据</a:t>
            </a:r>
            <a:endParaRPr kumimoji="1"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743901" y="5531629"/>
            <a:ext cx="1382685" cy="3121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资源数据</a:t>
            </a:r>
            <a:endParaRPr kumimoji="1"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2420547" y="4589565"/>
            <a:ext cx="1382685" cy="3121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删除干扰项、缺省项</a:t>
            </a:r>
            <a:endParaRPr kumimoji="1"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2420547" y="5070582"/>
            <a:ext cx="1382685" cy="3121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过滤频发告警</a:t>
            </a:r>
            <a:endParaRPr kumimoji="1"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2420547" y="5531629"/>
            <a:ext cx="1382685" cy="3121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过滤瞬断告警</a:t>
            </a:r>
            <a:endParaRPr kumimoji="1"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2420547" y="5996226"/>
            <a:ext cx="1382685" cy="3121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过滤无价值告警</a:t>
            </a:r>
            <a:endParaRPr kumimoji="1"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肘形连接符 73"/>
          <p:cNvCxnSpPr>
            <a:stCxn id="67" idx="3"/>
            <a:endCxn id="70" idx="1"/>
          </p:cNvCxnSpPr>
          <p:nvPr/>
        </p:nvCxnSpPr>
        <p:spPr>
          <a:xfrm flipV="1">
            <a:off x="2126586" y="4745647"/>
            <a:ext cx="293961" cy="48060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68" idx="3"/>
            <a:endCxn id="66" idx="3"/>
          </p:cNvCxnSpPr>
          <p:nvPr/>
        </p:nvCxnSpPr>
        <p:spPr>
          <a:xfrm flipV="1">
            <a:off x="2126586" y="4745648"/>
            <a:ext cx="12700" cy="942063"/>
          </a:xfrm>
          <a:prstGeom prst="bentConnector3">
            <a:avLst>
              <a:gd name="adj1" fmla="val 1209835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/>
          <p:cNvCxnSpPr>
            <a:stCxn id="70" idx="2"/>
            <a:endCxn id="71" idx="0"/>
          </p:cNvCxnSpPr>
          <p:nvPr/>
        </p:nvCxnSpPr>
        <p:spPr>
          <a:xfrm>
            <a:off x="3111890" y="4901728"/>
            <a:ext cx="0" cy="16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/>
          <p:cNvCxnSpPr>
            <a:stCxn id="71" idx="2"/>
            <a:endCxn id="72" idx="0"/>
          </p:cNvCxnSpPr>
          <p:nvPr/>
        </p:nvCxnSpPr>
        <p:spPr>
          <a:xfrm>
            <a:off x="3111890" y="5382745"/>
            <a:ext cx="0" cy="148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/>
          <p:cNvCxnSpPr>
            <a:stCxn id="72" idx="2"/>
            <a:endCxn id="73" idx="0"/>
          </p:cNvCxnSpPr>
          <p:nvPr/>
        </p:nvCxnSpPr>
        <p:spPr>
          <a:xfrm>
            <a:off x="3111890" y="5843792"/>
            <a:ext cx="0" cy="152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 bwMode="auto">
          <a:xfrm>
            <a:off x="4080541" y="5063992"/>
            <a:ext cx="1382685" cy="318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告警压缩</a:t>
            </a:r>
            <a:endParaRPr kumimoji="1"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2" name="肘形连接符 81"/>
          <p:cNvCxnSpPr>
            <a:stCxn id="73" idx="3"/>
            <a:endCxn id="80" idx="1"/>
          </p:cNvCxnSpPr>
          <p:nvPr/>
        </p:nvCxnSpPr>
        <p:spPr>
          <a:xfrm flipV="1">
            <a:off x="3803232" y="5223164"/>
            <a:ext cx="277309" cy="92914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/>
          <p:cNvCxnSpPr/>
          <p:nvPr/>
        </p:nvCxnSpPr>
        <p:spPr>
          <a:xfrm>
            <a:off x="5148064" y="3368025"/>
            <a:ext cx="0" cy="1695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 bwMode="auto">
          <a:xfrm>
            <a:off x="5891960" y="2446150"/>
            <a:ext cx="1117092" cy="9218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基于密度聚类</a:t>
            </a:r>
            <a:endParaRPr kumimoji="1"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和大数据挖掘</a:t>
            </a:r>
            <a:endParaRPr kumimoji="1"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生成的</a:t>
            </a:r>
            <a:endParaRPr kumimoji="1"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主次关联表</a:t>
            </a:r>
            <a:endParaRPr kumimoji="1"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2670687" y="3798900"/>
            <a:ext cx="946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/>
              <a:t>合并</a:t>
            </a:r>
            <a:endParaRPr kumimoji="1" lang="zh-CN" altLang="en-US" sz="12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4435893" y="4564286"/>
            <a:ext cx="946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/>
              <a:t>应用</a:t>
            </a:r>
            <a:endParaRPr kumimoji="1" lang="zh-CN" altLang="en-US" sz="1200" dirty="0"/>
          </a:p>
        </p:txBody>
      </p:sp>
      <p:cxnSp>
        <p:nvCxnSpPr>
          <p:cNvPr id="103" name="直线箭头连接符 102"/>
          <p:cNvCxnSpPr>
            <a:stCxn id="45" idx="3"/>
            <a:endCxn id="85" idx="1"/>
          </p:cNvCxnSpPr>
          <p:nvPr/>
        </p:nvCxnSpPr>
        <p:spPr>
          <a:xfrm>
            <a:off x="5339851" y="2907088"/>
            <a:ext cx="5521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肘形连接符 106"/>
          <p:cNvCxnSpPr>
            <a:stCxn id="73" idx="3"/>
          </p:cNvCxnSpPr>
          <p:nvPr/>
        </p:nvCxnSpPr>
        <p:spPr>
          <a:xfrm flipV="1">
            <a:off x="3803232" y="4150121"/>
            <a:ext cx="1826450" cy="2002187"/>
          </a:xfrm>
          <a:prstGeom prst="bentConnector3">
            <a:avLst>
              <a:gd name="adj1" fmla="val 7322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箭头连接符 115"/>
          <p:cNvCxnSpPr/>
          <p:nvPr/>
        </p:nvCxnSpPr>
        <p:spPr>
          <a:xfrm flipH="1" flipV="1">
            <a:off x="5613171" y="2907087"/>
            <a:ext cx="16511" cy="1243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5393314" y="3429000"/>
            <a:ext cx="946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/>
              <a:t>更新</a:t>
            </a:r>
            <a:endParaRPr kumimoji="1" lang="zh-CN" altLang="en-US" sz="1200" dirty="0"/>
          </a:p>
        </p:txBody>
      </p:sp>
      <p:sp>
        <p:nvSpPr>
          <p:cNvPr id="118" name="矩形 117"/>
          <p:cNvSpPr/>
          <p:nvPr/>
        </p:nvSpPr>
        <p:spPr bwMode="auto">
          <a:xfrm>
            <a:off x="7452321" y="2751005"/>
            <a:ext cx="1382685" cy="3121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主次关联表准确度评估</a:t>
            </a:r>
            <a:endParaRPr kumimoji="1"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0" name="直线箭头连接符 119"/>
          <p:cNvCxnSpPr>
            <a:stCxn id="85" idx="3"/>
            <a:endCxn id="118" idx="1"/>
          </p:cNvCxnSpPr>
          <p:nvPr/>
        </p:nvCxnSpPr>
        <p:spPr>
          <a:xfrm flipV="1">
            <a:off x="7009052" y="2907087"/>
            <a:ext cx="44326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连接符 122"/>
          <p:cNvCxnSpPr>
            <a:stCxn id="118" idx="0"/>
            <a:endCxn id="45" idx="0"/>
          </p:cNvCxnSpPr>
          <p:nvPr/>
        </p:nvCxnSpPr>
        <p:spPr>
          <a:xfrm rot="16200000" flipV="1">
            <a:off x="6311990" y="919330"/>
            <a:ext cx="304855" cy="3358495"/>
          </a:xfrm>
          <a:prstGeom prst="bentConnector3">
            <a:avLst>
              <a:gd name="adj1" fmla="val 1749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/>
        </p:nvSpPr>
        <p:spPr>
          <a:xfrm>
            <a:off x="5970189" y="1906911"/>
            <a:ext cx="946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/>
              <a:t>反馈</a:t>
            </a:r>
            <a:endParaRPr kumimoji="1" lang="zh-CN" altLang="en-US" sz="1200" dirty="0"/>
          </a:p>
        </p:txBody>
      </p:sp>
      <p:sp>
        <p:nvSpPr>
          <p:cNvPr id="131" name="矩形 130"/>
          <p:cNvSpPr/>
          <p:nvPr/>
        </p:nvSpPr>
        <p:spPr bwMode="auto">
          <a:xfrm>
            <a:off x="7435810" y="5060597"/>
            <a:ext cx="1382685" cy="3121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主告警准确度评估</a:t>
            </a:r>
            <a:endParaRPr kumimoji="1"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3" name="直线箭头连接符 132"/>
          <p:cNvCxnSpPr>
            <a:stCxn id="80" idx="3"/>
            <a:endCxn id="131" idx="1"/>
          </p:cNvCxnSpPr>
          <p:nvPr/>
        </p:nvCxnSpPr>
        <p:spPr>
          <a:xfrm flipV="1">
            <a:off x="5463226" y="5216679"/>
            <a:ext cx="1972584" cy="6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134"/>
          <p:cNvCxnSpPr>
            <a:stCxn id="131" idx="3"/>
            <a:endCxn id="45" idx="0"/>
          </p:cNvCxnSpPr>
          <p:nvPr/>
        </p:nvCxnSpPr>
        <p:spPr>
          <a:xfrm flipH="1" flipV="1">
            <a:off x="4785169" y="2446150"/>
            <a:ext cx="4033326" cy="2770529"/>
          </a:xfrm>
          <a:prstGeom prst="bentConnector4">
            <a:avLst>
              <a:gd name="adj1" fmla="val -4181"/>
              <a:gd name="adj2" fmla="val 1196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/>
          <p:cNvSpPr txBox="1"/>
          <p:nvPr/>
        </p:nvSpPr>
        <p:spPr>
          <a:xfrm>
            <a:off x="8316416" y="2162666"/>
            <a:ext cx="946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/>
              <a:t>反馈</a:t>
            </a:r>
            <a:endParaRPr kumimoji="1" lang="zh-CN" alt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251520" y="116632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应用效果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主次关联规则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504" y="725019"/>
            <a:ext cx="8892480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通过湖南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号一天全量数据共挖掘出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4948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条主次关联规则。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12" y="1172280"/>
            <a:ext cx="6684748" cy="5434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64260" y="3284984"/>
            <a:ext cx="219481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kumimoji="1" lang="en-US" altLang="zh-CN" sz="1050" dirty="0" err="1"/>
              <a:t>same_flag</a:t>
            </a:r>
            <a:r>
              <a:rPr kumimoji="1" lang="en-US" altLang="zh-CN" sz="1050" dirty="0"/>
              <a:t>: </a:t>
            </a:r>
            <a:r>
              <a:rPr kumimoji="1" lang="zh-CN" altLang="en-US" sz="1050" dirty="0"/>
              <a:t>是否同网元</a:t>
            </a:r>
            <a:endParaRPr kumimoji="1" lang="en-US" altLang="zh-CN" sz="105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kumimoji="1" lang="en-US" altLang="zh-CN" sz="1050" dirty="0" err="1"/>
              <a:t>master_title</a:t>
            </a:r>
            <a:r>
              <a:rPr kumimoji="1" lang="en-US" altLang="zh-CN" sz="1050" dirty="0"/>
              <a:t>:</a:t>
            </a:r>
            <a:r>
              <a:rPr kumimoji="1" lang="zh-CN" altLang="en-US" sz="1050" dirty="0"/>
              <a:t> 主告警标题</a:t>
            </a:r>
            <a:endParaRPr kumimoji="1" lang="en-US" altLang="zh-CN" sz="105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kumimoji="1" lang="en-US" altLang="zh-CN" sz="1050" dirty="0" err="1"/>
              <a:t>master_device_type</a:t>
            </a:r>
            <a:r>
              <a:rPr kumimoji="1" lang="en-US" altLang="zh-CN" sz="1050" dirty="0"/>
              <a:t>:</a:t>
            </a:r>
            <a:r>
              <a:rPr kumimoji="1" lang="zh-CN" altLang="en-US" sz="1050" dirty="0"/>
              <a:t> 主网元类型</a:t>
            </a:r>
            <a:endParaRPr kumimoji="1" lang="en-US" altLang="zh-CN" sz="105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kumimoji="1" lang="en-US" altLang="zh-CN" sz="1050" dirty="0" err="1"/>
              <a:t>slave_title</a:t>
            </a:r>
            <a:r>
              <a:rPr kumimoji="1" lang="en-US" altLang="zh-CN" sz="1050" dirty="0"/>
              <a:t>:</a:t>
            </a:r>
            <a:r>
              <a:rPr kumimoji="1" lang="zh-CN" altLang="en-US" sz="1050" dirty="0"/>
              <a:t> 次告警标题</a:t>
            </a:r>
            <a:endParaRPr kumimoji="1" lang="en-US" altLang="zh-CN" sz="105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kumimoji="1" lang="en-US" altLang="zh-CN" sz="1050" dirty="0" err="1"/>
              <a:t>slave_device_type</a:t>
            </a:r>
            <a:r>
              <a:rPr kumimoji="1" lang="en-US" altLang="zh-CN" sz="1050" dirty="0"/>
              <a:t>:</a:t>
            </a:r>
            <a:r>
              <a:rPr kumimoji="1" lang="zh-CN" altLang="en-US" sz="1050" dirty="0"/>
              <a:t> 次网元类型</a:t>
            </a:r>
            <a:endParaRPr kumimoji="1" lang="en-US" altLang="zh-CN" sz="1050" dirty="0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251520" y="116632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应用效果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全量告警压缩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504" y="725019"/>
            <a:ext cx="889248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湖南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号一天全量告警共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2670977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条，压缩后还剩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429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条可能根告警。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" y="1203325"/>
            <a:ext cx="7030720" cy="53816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2708920"/>
            <a:ext cx="5040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感谢聆听！</a:t>
            </a:r>
            <a:endParaRPr lang="zh-CN" altLang="en-US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251520" y="116632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网络运维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自主研发竞赛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51520" y="1844824"/>
            <a:ext cx="2735759" cy="5001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</a:t>
            </a: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203575" y="1856829"/>
            <a:ext cx="2735759" cy="5001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困境</a:t>
            </a: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155631" y="1856829"/>
            <a:ext cx="2735759" cy="5001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50975" y="2484282"/>
            <a:ext cx="2735759" cy="1276812"/>
          </a:xfrm>
          <a:prstGeom prst="rect">
            <a:avLst/>
          </a:prstGeom>
          <a:solidFill>
            <a:srgbClr val="FFFFFF"/>
          </a:solidFill>
          <a:ln w="158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000" kern="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随着网络业务与技术的发展，网络规模日益增大，网络结构日趋复杂，造成网络业务产生的告警数量急剧增长、告警关联关系异常复杂。</a:t>
            </a:r>
            <a:endParaRPr lang="zh-CN" altLang="en-US" sz="1000" kern="0" dirty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50974" y="3816473"/>
            <a:ext cx="2735759" cy="1276812"/>
          </a:xfrm>
          <a:prstGeom prst="rect">
            <a:avLst/>
          </a:prstGeom>
          <a:solidFill>
            <a:srgbClr val="FFFFFF"/>
          </a:solidFill>
          <a:ln w="158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000" kern="0" dirty="0">
                <a:solidFill>
                  <a:schemeClr val="tx1">
                    <a:lumMod val="50000"/>
                  </a:schemeClr>
                </a:solidFill>
                <a:latin typeface="+mn-ea"/>
                <a:sym typeface="+mn-ea"/>
              </a:rPr>
              <a:t>传统的故障定位手段（静态告警</a:t>
            </a:r>
            <a:r>
              <a:rPr lang="en-US" altLang="zh-CN" sz="1000" kern="0" dirty="0">
                <a:solidFill>
                  <a:schemeClr val="tx1">
                    <a:lumMod val="50000"/>
                  </a:schemeClr>
                </a:solidFill>
                <a:latin typeface="+mn-ea"/>
                <a:sym typeface="+mn-ea"/>
              </a:rPr>
              <a:t>RCA</a:t>
            </a:r>
            <a:r>
              <a:rPr lang="zh-CN" altLang="en-US" sz="1000" kern="0" dirty="0">
                <a:solidFill>
                  <a:schemeClr val="tx1">
                    <a:lumMod val="50000"/>
                  </a:schemeClr>
                </a:solidFill>
                <a:latin typeface="+mn-ea"/>
                <a:sym typeface="+mn-ea"/>
              </a:rPr>
              <a:t>规则）在日益变化的网络结构下，已经无法满足快速定位故障的需求。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203575" y="2484282"/>
            <a:ext cx="2735759" cy="1276812"/>
          </a:xfrm>
          <a:prstGeom prst="rect">
            <a:avLst/>
          </a:prstGeom>
          <a:solidFill>
            <a:srgbClr val="FFFFFF"/>
          </a:solidFill>
          <a:ln w="158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缺少海量告警间复杂关联关系的多维分析方案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cs typeface="+mn-cs"/>
              </a:rPr>
              <a:t>。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203574" y="3816473"/>
            <a:ext cx="2735759" cy="1276812"/>
          </a:xfrm>
          <a:prstGeom prst="rect">
            <a:avLst/>
          </a:prstGeom>
          <a:solidFill>
            <a:srgbClr val="FFFFFF"/>
          </a:solidFill>
          <a:ln w="158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网络拓扑尤其传输网，关系复杂且准确性不高，参考价值有限</a:t>
            </a:r>
            <a:r>
              <a:rPr lang="zh-CN" altLang="en-US" sz="1000" kern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sym typeface="+mn-ea"/>
              </a:rPr>
              <a:t>。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155631" y="2484282"/>
            <a:ext cx="2735759" cy="1276812"/>
          </a:xfrm>
          <a:prstGeom prst="rect">
            <a:avLst/>
          </a:prstGeom>
          <a:solidFill>
            <a:srgbClr val="FFFFFF"/>
          </a:solidFill>
          <a:ln w="158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无法快速定位根因告警，导致故障派单准确率低、故障处理效率低等问题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cs typeface="+mn-cs"/>
              </a:rPr>
              <a:t>。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155630" y="3816473"/>
            <a:ext cx="2735759" cy="1276812"/>
          </a:xfrm>
          <a:prstGeom prst="rect">
            <a:avLst/>
          </a:prstGeom>
          <a:solidFill>
            <a:srgbClr val="FFFFFF"/>
          </a:solidFill>
          <a:ln w="158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000" kern="0" dirty="0">
                <a:solidFill>
                  <a:srgbClr val="404040"/>
                </a:solidFill>
                <a:latin typeface="+mn-ea"/>
              </a:rPr>
              <a:t>无法对海量告警进行有效的压缩，人工处理工作量大、效率低</a:t>
            </a:r>
            <a:r>
              <a:rPr lang="zh-CN" altLang="en-US" sz="1000" kern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sym typeface="+mn-ea"/>
              </a:rPr>
              <a:t>。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251520" y="116632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252065" y="2564904"/>
            <a:ext cx="2735759" cy="5001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告警片划分</a:t>
            </a: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7504" y="725019"/>
            <a:ext cx="8892480" cy="121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针对大赛的需求，提出基于密度聚类和大数据挖掘的批量告警根因分析方法，共有三个步骤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告警片划分、主次关联关系挖掘和关联规则泛化。该方案有拓扑依赖性低、规则实时更新保持时效性和可扩展性强的优势。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204120" y="2576909"/>
            <a:ext cx="2735759" cy="5001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主次关联关系挖掘</a:t>
            </a: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6156176" y="2576909"/>
            <a:ext cx="2735759" cy="5001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关联规则泛化</a:t>
            </a: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251520" y="3322092"/>
            <a:ext cx="2735759" cy="1276812"/>
          </a:xfrm>
          <a:prstGeom prst="rect">
            <a:avLst/>
          </a:prstGeom>
          <a:solidFill>
            <a:srgbClr val="FFFFFF"/>
          </a:solidFill>
          <a:ln w="158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当主告警发生时，紧随着会有大量的次告警发生，从时间维度上看，主告警发生时，告警密度较大，其余时候告警密度小，因此可以采取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聚类算法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对其进行分类，避免不相干的告警产生干扰。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251519" y="4798299"/>
            <a:ext cx="2735759" cy="1276812"/>
          </a:xfrm>
          <a:prstGeom prst="rect">
            <a:avLst/>
          </a:prstGeom>
          <a:solidFill>
            <a:srgbClr val="FFFFFF"/>
          </a:solidFill>
          <a:ln w="158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000" kern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zh-CN" altLang="en-US" sz="1000" kern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聚类算法</a:t>
            </a:r>
            <a:r>
              <a:rPr lang="zh-CN" altLang="en-US" sz="1000" kern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，常见的有均值平移聚类、层次聚类、密度聚类等算法，考虑到发生时间的疏密，优先考虑基于</a:t>
            </a:r>
            <a:r>
              <a:rPr lang="zh-CN" altLang="en-US" sz="1000" kern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密度聚类</a:t>
            </a:r>
            <a:r>
              <a:rPr lang="zh-CN" altLang="en-US" sz="1000" kern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的算法，依据</a:t>
            </a:r>
            <a:r>
              <a:rPr lang="zh-CN" altLang="en-US" sz="1000" kern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告警发生时间</a:t>
            </a:r>
            <a:r>
              <a:rPr lang="zh-CN" altLang="en-US" sz="1000" kern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进行聚类。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3204120" y="3322092"/>
            <a:ext cx="2735759" cy="1276812"/>
          </a:xfrm>
          <a:prstGeom prst="rect">
            <a:avLst/>
          </a:prstGeom>
          <a:solidFill>
            <a:srgbClr val="FFFFFF"/>
          </a:solidFill>
          <a:ln w="158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000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根据时域划分结果，通过</a:t>
            </a:r>
            <a:r>
              <a:rPr lang="zh-CN" altLang="en-US" sz="1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挖掘算法</a:t>
            </a:r>
            <a:r>
              <a:rPr lang="zh-CN" altLang="en-US" sz="1000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进行根因分析。常见的挖掘算法有</a:t>
            </a:r>
            <a:r>
              <a:rPr lang="zh-CN" altLang="en-US" sz="1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关联算法</a:t>
            </a:r>
            <a:r>
              <a:rPr lang="zh-CN" altLang="en-US" sz="1000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kern="0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en-US" altLang="zh-CN" sz="1000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FP-Tree</a:t>
            </a:r>
            <a:r>
              <a:rPr lang="zh-CN" altLang="en-US" sz="1000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Eclat</a:t>
            </a:r>
            <a:r>
              <a:rPr lang="zh-CN" altLang="en-US" sz="1000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</a:t>
            </a:r>
            <a:r>
              <a:rPr lang="zh-CN" altLang="en-US" sz="1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序列算法</a:t>
            </a:r>
            <a:r>
              <a:rPr lang="en-US" altLang="zh-CN" sz="1000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(GSP,</a:t>
            </a:r>
            <a:r>
              <a:rPr lang="zh-CN" altLang="en-US" sz="1000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kern="0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PrefixSpan</a:t>
            </a:r>
            <a:r>
              <a:rPr lang="en-US" altLang="zh-CN" sz="1000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000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，考虑到告警的上报时间，优先考虑关联算法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3204119" y="4798299"/>
            <a:ext cx="2735759" cy="1276812"/>
          </a:xfrm>
          <a:prstGeom prst="rect">
            <a:avLst/>
          </a:prstGeom>
          <a:solidFill>
            <a:srgbClr val="FFFFFF"/>
          </a:solidFill>
          <a:ln w="158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000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找出所有的二元频繁项集，限制</a:t>
            </a:r>
            <a:r>
              <a:rPr lang="zh-CN" altLang="en-US" sz="1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最小支持度</a:t>
            </a:r>
            <a:r>
              <a:rPr lang="zh-CN" altLang="en-US" sz="1000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进行剪枝，最终通过</a:t>
            </a:r>
            <a:r>
              <a:rPr lang="zh-CN" altLang="en-US" sz="1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最小置信度、提升度</a:t>
            </a:r>
            <a:r>
              <a:rPr lang="zh-CN" altLang="en-US" sz="1000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导出关联规则对，</a:t>
            </a:r>
            <a:r>
              <a:rPr lang="zh-CN" altLang="en-US" sz="1000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参数调优确定合适的</a:t>
            </a:r>
            <a:r>
              <a:rPr lang="zh-CN" altLang="en-US" sz="1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支持度、置信度、提升度</a:t>
            </a:r>
            <a:r>
              <a:rPr lang="zh-CN" altLang="en-US" sz="1000" kern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6156176" y="3322092"/>
            <a:ext cx="2735759" cy="1276812"/>
          </a:xfrm>
          <a:prstGeom prst="rect">
            <a:avLst/>
          </a:prstGeom>
          <a:solidFill>
            <a:srgbClr val="FFFFFF"/>
          </a:solidFill>
          <a:ln w="158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000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1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概率统计分析</a:t>
            </a:r>
            <a:r>
              <a:rPr lang="zh-CN" altLang="en-US" sz="1000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整合相同网元类型的</a:t>
            </a:r>
            <a:r>
              <a:rPr lang="zh-CN" altLang="en-US" sz="1000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不同主次告警</a:t>
            </a:r>
            <a:r>
              <a:rPr lang="zh-CN" altLang="en-US" sz="1000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对，达到</a:t>
            </a:r>
            <a:r>
              <a:rPr lang="zh-CN" altLang="en-US" sz="1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规则泛化</a:t>
            </a:r>
            <a:r>
              <a:rPr lang="zh-CN" altLang="en-US" sz="1000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的目的，使主次告警表能够应用到更多场景</a:t>
            </a:r>
            <a:r>
              <a:rPr lang="zh-CN" altLang="en-US" sz="1000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6156175" y="4798299"/>
            <a:ext cx="2735759" cy="1276812"/>
          </a:xfrm>
          <a:prstGeom prst="rect">
            <a:avLst/>
          </a:prstGeom>
          <a:solidFill>
            <a:srgbClr val="FFFFFF"/>
          </a:solidFill>
          <a:ln w="158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000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在对关联关系成功挖掘后，生成主次告警表</a:t>
            </a:r>
            <a:r>
              <a:rPr lang="zh-CN" altLang="en-US" sz="1000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；可依据此规则对一批告警序列进行聚类后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压缩</a:t>
            </a:r>
            <a:r>
              <a:rPr lang="zh-CN" altLang="en-US" sz="1000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，找出根告警</a:t>
            </a:r>
            <a:r>
              <a:rPr lang="zh-CN" altLang="en-US" sz="1000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000" kern="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251520" y="116632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算法流程图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3008" y="908720"/>
            <a:ext cx="2088232" cy="561662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759312" y="908720"/>
            <a:ext cx="2088232" cy="561662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95616" y="910858"/>
            <a:ext cx="2088232" cy="561662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1023008" y="908720"/>
            <a:ext cx="2108832" cy="5001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759312" y="908720"/>
            <a:ext cx="2108832" cy="5001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建模分析</a:t>
            </a: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495616" y="908720"/>
            <a:ext cx="2108832" cy="5001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人工规则筛选</a:t>
            </a: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700808"/>
            <a:ext cx="8188312" cy="223224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5536" y="4293096"/>
            <a:ext cx="8188312" cy="223224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395536" y="1698670"/>
            <a:ext cx="627472" cy="22322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</a:t>
            </a:r>
            <a:endParaRPr kumimoji="1" lang="en-US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kumimoji="1"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endParaRPr kumimoji="1" lang="en-US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kumimoji="1"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</a:t>
            </a:r>
            <a:endParaRPr kumimoji="1" lang="en-US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kumimoji="1"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</a:t>
            </a: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95536" y="4293096"/>
            <a:ext cx="627472" cy="22322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</a:t>
            </a:r>
            <a:endParaRPr kumimoji="1" lang="en-US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kumimoji="1"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警</a:t>
            </a:r>
            <a:endParaRPr kumimoji="1" lang="en-US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kumimoji="1"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</a:t>
            </a:r>
            <a:endParaRPr kumimoji="1" lang="en-US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kumimoji="1"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</a:t>
            </a: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63414" y="2065796"/>
            <a:ext cx="157907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四级告警去除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263414" y="2667026"/>
            <a:ext cx="157907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网元名称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告警标题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263414" y="3284984"/>
            <a:ext cx="157907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地市划分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013892" y="1916832"/>
            <a:ext cx="1579072" cy="292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告警片划分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013892" y="2431034"/>
            <a:ext cx="1579072" cy="292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主次关联关系挖掘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013892" y="2937564"/>
            <a:ext cx="1579072" cy="292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地市关联规则合并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013892" y="3446666"/>
            <a:ext cx="1579072" cy="292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关联规则泛化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线箭头连接符 20"/>
          <p:cNvCxnSpPr>
            <a:stCxn id="13" idx="2"/>
            <a:endCxn id="14" idx="0"/>
          </p:cNvCxnSpPr>
          <p:nvPr/>
        </p:nvCxnSpPr>
        <p:spPr>
          <a:xfrm>
            <a:off x="2052950" y="2353828"/>
            <a:ext cx="0" cy="313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4" idx="2"/>
            <a:endCxn id="15" idx="0"/>
          </p:cNvCxnSpPr>
          <p:nvPr/>
        </p:nvCxnSpPr>
        <p:spPr>
          <a:xfrm>
            <a:off x="2052950" y="2955058"/>
            <a:ext cx="0" cy="329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16" idx="2"/>
            <a:endCxn id="17" idx="0"/>
          </p:cNvCxnSpPr>
          <p:nvPr/>
        </p:nvCxnSpPr>
        <p:spPr>
          <a:xfrm>
            <a:off x="4803428" y="2209812"/>
            <a:ext cx="0" cy="221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17" idx="2"/>
            <a:endCxn id="18" idx="0"/>
          </p:cNvCxnSpPr>
          <p:nvPr/>
        </p:nvCxnSpPr>
        <p:spPr>
          <a:xfrm>
            <a:off x="4803428" y="2724014"/>
            <a:ext cx="0" cy="213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18" idx="2"/>
            <a:endCxn id="19" idx="0"/>
          </p:cNvCxnSpPr>
          <p:nvPr/>
        </p:nvCxnSpPr>
        <p:spPr>
          <a:xfrm>
            <a:off x="4803428" y="3230544"/>
            <a:ext cx="0" cy="216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5" idx="3"/>
            <a:endCxn id="16" idx="1"/>
          </p:cNvCxnSpPr>
          <p:nvPr/>
        </p:nvCxnSpPr>
        <p:spPr>
          <a:xfrm flipV="1">
            <a:off x="2842486" y="2063322"/>
            <a:ext cx="1171406" cy="136567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 bwMode="auto">
          <a:xfrm>
            <a:off x="1277588" y="4658084"/>
            <a:ext cx="157907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四级告警去除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1277588" y="5259314"/>
            <a:ext cx="157907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网元名称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告警标题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1277588" y="5877272"/>
            <a:ext cx="157907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地市划分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线箭头连接符 35"/>
          <p:cNvCxnSpPr>
            <a:stCxn id="33" idx="2"/>
            <a:endCxn id="34" idx="0"/>
          </p:cNvCxnSpPr>
          <p:nvPr/>
        </p:nvCxnSpPr>
        <p:spPr>
          <a:xfrm>
            <a:off x="2067124" y="4946116"/>
            <a:ext cx="0" cy="313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34" idx="2"/>
            <a:endCxn id="35" idx="0"/>
          </p:cNvCxnSpPr>
          <p:nvPr/>
        </p:nvCxnSpPr>
        <p:spPr>
          <a:xfrm>
            <a:off x="2067124" y="5547346"/>
            <a:ext cx="0" cy="329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 bwMode="auto">
          <a:xfrm>
            <a:off x="4013892" y="4658084"/>
            <a:ext cx="1579072" cy="292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告警片划分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4013892" y="5259314"/>
            <a:ext cx="1579072" cy="292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关联规则应用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013892" y="5872324"/>
            <a:ext cx="1579072" cy="292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地市剩余告警合并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肘形连接符 41"/>
          <p:cNvCxnSpPr>
            <a:stCxn id="35" idx="3"/>
            <a:endCxn id="38" idx="1"/>
          </p:cNvCxnSpPr>
          <p:nvPr/>
        </p:nvCxnSpPr>
        <p:spPr>
          <a:xfrm flipV="1">
            <a:off x="2856660" y="4804574"/>
            <a:ext cx="1157232" cy="121671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19" idx="3"/>
            <a:endCxn id="39" idx="3"/>
          </p:cNvCxnSpPr>
          <p:nvPr/>
        </p:nvCxnSpPr>
        <p:spPr>
          <a:xfrm>
            <a:off x="5592964" y="3593156"/>
            <a:ext cx="12700" cy="1812648"/>
          </a:xfrm>
          <a:prstGeom prst="bentConnector3">
            <a:avLst>
              <a:gd name="adj1" fmla="val 33344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 bwMode="auto">
          <a:xfrm>
            <a:off x="6750196" y="4653136"/>
            <a:ext cx="1579072" cy="292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告警去重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6750196" y="5254366"/>
            <a:ext cx="1579072" cy="292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告警清除时间筛选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6750196" y="5872324"/>
            <a:ext cx="1579072" cy="292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告警次数筛选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肘形连接符 52"/>
          <p:cNvCxnSpPr>
            <a:stCxn id="40" idx="3"/>
            <a:endCxn id="46" idx="1"/>
          </p:cNvCxnSpPr>
          <p:nvPr/>
        </p:nvCxnSpPr>
        <p:spPr>
          <a:xfrm flipV="1">
            <a:off x="5592964" y="4799626"/>
            <a:ext cx="1157232" cy="12191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46" idx="2"/>
            <a:endCxn id="47" idx="0"/>
          </p:cNvCxnSpPr>
          <p:nvPr/>
        </p:nvCxnSpPr>
        <p:spPr>
          <a:xfrm>
            <a:off x="7539732" y="4946116"/>
            <a:ext cx="0" cy="308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47" idx="2"/>
            <a:endCxn id="49" idx="0"/>
          </p:cNvCxnSpPr>
          <p:nvPr/>
        </p:nvCxnSpPr>
        <p:spPr>
          <a:xfrm>
            <a:off x="7539732" y="5547346"/>
            <a:ext cx="0" cy="324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38" idx="2"/>
            <a:endCxn id="39" idx="0"/>
          </p:cNvCxnSpPr>
          <p:nvPr/>
        </p:nvCxnSpPr>
        <p:spPr>
          <a:xfrm>
            <a:off x="4803428" y="4951064"/>
            <a:ext cx="0" cy="308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39" idx="2"/>
            <a:endCxn id="40" idx="0"/>
          </p:cNvCxnSpPr>
          <p:nvPr/>
        </p:nvCxnSpPr>
        <p:spPr>
          <a:xfrm>
            <a:off x="4803428" y="5552294"/>
            <a:ext cx="0" cy="320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251520" y="116632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成果创新点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7504" y="725019"/>
            <a:ext cx="8892480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：基于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DBSCAN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密度聚类算法实现告警片划分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604323" y="1484784"/>
            <a:ext cx="3072133" cy="5001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算法效果</a:t>
            </a: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25966" y="1484784"/>
            <a:ext cx="4994106" cy="5001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算法原理</a:t>
            </a: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ele attr="{32AE0906-D8E4-4945-8F49-75C5DA8598D1}"/>
                  </a:ext>
                </a:extLst>
              </p:cNvPr>
              <p:cNvSpPr txBox="1"/>
              <p:nvPr/>
            </p:nvSpPr>
            <p:spPr>
              <a:xfrm>
                <a:off x="225966" y="2082268"/>
                <a:ext cx="4994106" cy="3547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概念定义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领域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：给定对象半径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内的区域称为该对象的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邻域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核心对象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：给定对象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领域的样本点数大于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𝑀𝑖𝑛𝑃𝑡𝑠</m:t>
                    </m:r>
                  </m:oMath>
                </a14:m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则称为核心对象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密度直达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：如果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</m:oMath>
                </a14:m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2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𝑞</m:t>
                    </m:r>
                  </m:oMath>
                </a14:m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领域内，且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𝑞</m:t>
                    </m:r>
                  </m:oMath>
                </a14:m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为核心对象，则称对象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</m:oMath>
                </a14:m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从对象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𝑞</m:t>
                    </m:r>
                  </m:oMath>
                </a14:m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出发是密度直达的（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directly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density-reachable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密度可达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：给定样本集合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如果存在对象链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,1≤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𝑞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1≤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，对象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密度直达，则称则称对象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</m:oMath>
                </a14:m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从对象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𝑞</m:t>
                    </m:r>
                  </m:oMath>
                </a14:m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出发是密度可达的（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density-reachable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密度相连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：如果存在对象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o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，使得对象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</m:oMath>
                </a14:m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和对象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𝑞</m:t>
                    </m:r>
                  </m:oMath>
                </a14:m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都是从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o</m:t>
                    </m:r>
                  </m:oMath>
                </a14:m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密度可达的，则称对象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</m:oMath>
                </a14:m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和对象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𝑞</m:t>
                    </m:r>
                  </m:oMath>
                </a14:m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密度相连（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density-connected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算法流程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28600" indent="-228600">
                  <a:spcBef>
                    <a:spcPts val="300"/>
                  </a:spcBef>
                  <a:buFont typeface="+mj-lt"/>
                  <a:buAutoNum type="arabicPeriod"/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根据给定的邻域参数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𝑀𝑖𝑛𝑃𝑡𝑠</m:t>
                    </m:r>
                  </m:oMath>
                </a14:m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确定所有的核心对象</a:t>
                </a:r>
              </a:p>
              <a:p>
                <a:pPr marL="228600" indent="-228600">
                  <a:spcBef>
                    <a:spcPts val="300"/>
                  </a:spcBef>
                  <a:buFont typeface="+mj-lt"/>
                  <a:buAutoNum type="arabicPeriod"/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选择一个未处理过的核心对象，找到由其密度可达的的样本生成聚类“簇”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28600" indent="-228600">
                  <a:spcBef>
                    <a:spcPts val="300"/>
                  </a:spcBef>
                  <a:buFont typeface="+mj-lt"/>
                  <a:buAutoNum type="arabicPeriod"/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重复以上过程</a:t>
                </a:r>
              </a:p>
              <a:p>
                <a:pPr marL="228600" indent="-228600">
                  <a:spcBef>
                    <a:spcPts val="300"/>
                  </a:spcBef>
                  <a:buFont typeface="+mj-lt"/>
                  <a:buAutoNum type="arabicPeriod"/>
                </a:pP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66" y="2082268"/>
                <a:ext cx="4994106" cy="3547125"/>
              </a:xfrm>
              <a:prstGeom prst="rect">
                <a:avLst/>
              </a:prstGeom>
              <a:blipFill rotWithShape="1">
                <a:blip r:embed="rId1"/>
                <a:stretch>
                  <a:fillRect l="-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7603494" y="2025977"/>
            <a:ext cx="159993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实时告警数据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17352" y="4411440"/>
            <a:ext cx="14266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时域划分结果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下箭头 33"/>
          <p:cNvSpPr/>
          <p:nvPr/>
        </p:nvSpPr>
        <p:spPr>
          <a:xfrm>
            <a:off x="7027519" y="4376137"/>
            <a:ext cx="247143" cy="27699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482501"/>
            <a:ext cx="1383549" cy="7712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5416208"/>
            <a:ext cx="1383549" cy="8931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507" y="5415471"/>
            <a:ext cx="1383549" cy="8089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6" y="5482501"/>
            <a:ext cx="1180366" cy="771235"/>
          </a:xfrm>
          <a:prstGeom prst="rect">
            <a:avLst/>
          </a:prstGeom>
        </p:spPr>
      </p:pic>
      <p:pic>
        <p:nvPicPr>
          <p:cNvPr id="5" name="图片 4" descr="手机截图图社交软件的信息&#10;&#10;描述已自动生成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929" y="6026902"/>
            <a:ext cx="1777466" cy="642458"/>
          </a:xfrm>
          <a:prstGeom prst="rect">
            <a:avLst/>
          </a:prstGeom>
        </p:spPr>
      </p:pic>
      <p:pic>
        <p:nvPicPr>
          <p:cNvPr id="9" name="图片 8" descr="手机屏幕截图&#10;&#10;描述已自动生成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815" y="4767301"/>
            <a:ext cx="3429942" cy="1207154"/>
          </a:xfrm>
          <a:prstGeom prst="rect">
            <a:avLst/>
          </a:prstGeom>
        </p:spPr>
      </p:pic>
      <p:pic>
        <p:nvPicPr>
          <p:cNvPr id="13" name="图片 12" descr="手机屏幕截图&#10;&#10;描述已自动生成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815" y="2329662"/>
            <a:ext cx="3429942" cy="1243354"/>
          </a:xfrm>
          <a:prstGeom prst="rect">
            <a:avLst/>
          </a:prstGeom>
        </p:spPr>
      </p:pic>
      <p:pic>
        <p:nvPicPr>
          <p:cNvPr id="21" name="图片 20" descr="社交网络的手机截图&#10;&#10;描述已自动生成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460" y="3578630"/>
            <a:ext cx="1813857" cy="6424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251520" y="116632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成果创新点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7504" y="725019"/>
            <a:ext cx="889248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：基于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Eclat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大数据挖掘算法实现告警主次关联分析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604323" y="1484784"/>
            <a:ext cx="3072133" cy="5001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算法效果</a:t>
            </a: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25966" y="1484784"/>
            <a:ext cx="4994106" cy="5001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算法原理</a:t>
            </a: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ele attr="{32AE0906-D8E4-4945-8F49-75C5DA8598D1}"/>
                  </a:ext>
                </a:extLst>
              </p:cNvPr>
              <p:cNvSpPr txBox="1"/>
              <p:nvPr/>
            </p:nvSpPr>
            <p:spPr>
              <a:xfrm>
                <a:off x="225966" y="2082268"/>
                <a:ext cx="4994106" cy="2932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概念定义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项集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：包含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个或者多个项的集合称为项集（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Item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Sets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支持度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：数据集中该项集出现的次数（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Support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spcBef>
                    <a:spcPts val="3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𝑇𝐻𝑅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𝑠𝑢𝑝𝑝𝑜𝑟𝑡</m:t>
                          </m:r>
                        </m:sub>
                      </m:sSub>
                    </m:oMath>
                  </m:oMathPara>
                </a14:m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置信度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：出现某对象时，必定出现另一些对象的概率（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Confidence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spcBef>
                    <a:spcPts val="3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𝑐𝑜𝑛𝑓𝑖𝑑𝑒𝑛𝑐𝑒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𝐴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𝑠𝑢𝑝𝑝𝑜𝑟𝑡</m:t>
                          </m:r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𝑠𝑢𝑝𝑝𝑜𝑟𝑡</m:t>
                          </m:r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𝑇𝐻𝑅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𝑐𝑜𝑛𝑓𝑖𝑑𝑒𝑛𝑐𝑒</m:t>
                          </m:r>
                        </m:sub>
                      </m:sSub>
                    </m:oMath>
                  </m:oMathPara>
                </a14:m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提升度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：对象之间相互独立出现的程度（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Lift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spcBef>
                    <a:spcPts val="3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𝑙𝑖𝑓𝑡</m:t>
                      </m:r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𝐴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𝑠𝑢𝑝𝑝𝑜𝑟𝑡</m:t>
                          </m:r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𝑠𝑢𝑝𝑝𝑜𝑟𝑡</m:t>
                          </m:r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𝑠𝑢𝑝𝑝𝑜𝑟𝑡</m:t>
                          </m:r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𝑇𝐻𝑅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𝑙𝑖𝑓𝑡</m:t>
                          </m:r>
                        </m:sub>
                      </m:sSub>
                    </m:oMath>
                  </m:oMathPara>
                </a14:m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算法流程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spcBef>
                    <a:spcPts val="300"/>
                  </a:spcBef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28600" indent="-228600">
                  <a:spcBef>
                    <a:spcPts val="300"/>
                  </a:spcBef>
                  <a:buFont typeface="+mj-lt"/>
                  <a:buAutoNum type="arabicPeriod"/>
                </a:pP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66" y="2082268"/>
                <a:ext cx="4994106" cy="2932278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1" name="文本框 50"/>
          <p:cNvSpPr txBox="1"/>
          <p:nvPr/>
        </p:nvSpPr>
        <p:spPr>
          <a:xfrm>
            <a:off x="6142285" y="5502052"/>
            <a:ext cx="2390155" cy="125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kumimoji="1" lang="en-US" altLang="zh-CN" sz="1050" dirty="0" err="1"/>
              <a:t>master_title</a:t>
            </a:r>
            <a:r>
              <a:rPr kumimoji="1" lang="en-US" altLang="zh-CN" sz="1050" dirty="0"/>
              <a:t>: </a:t>
            </a:r>
            <a:r>
              <a:rPr kumimoji="1" lang="zh-CN" altLang="en-US" sz="1050" dirty="0"/>
              <a:t>主告警标题</a:t>
            </a:r>
            <a:endParaRPr kumimoji="1" lang="en-US" altLang="zh-CN" sz="105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kumimoji="1" lang="en-US" altLang="zh-CN" sz="1050" dirty="0" err="1"/>
              <a:t>master_device_name</a:t>
            </a:r>
            <a:r>
              <a:rPr kumimoji="1" lang="en-US" altLang="zh-CN" sz="1050" dirty="0"/>
              <a:t>:</a:t>
            </a:r>
            <a:r>
              <a:rPr kumimoji="1" lang="zh-CN" altLang="en-US" sz="1050" dirty="0"/>
              <a:t> 主网元名称</a:t>
            </a:r>
            <a:endParaRPr kumimoji="1" lang="en-US" altLang="zh-CN" sz="105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kumimoji="1" lang="en-US" altLang="zh-CN" sz="1050" dirty="0" err="1"/>
              <a:t>master_ne_type</a:t>
            </a:r>
            <a:r>
              <a:rPr kumimoji="1" lang="en-US" altLang="zh-CN" sz="1050" dirty="0"/>
              <a:t>:</a:t>
            </a:r>
            <a:r>
              <a:rPr kumimoji="1" lang="zh-CN" altLang="en-US" sz="1050" dirty="0"/>
              <a:t> 主网元类型</a:t>
            </a:r>
            <a:endParaRPr kumimoji="1" lang="en-US" altLang="zh-CN" sz="105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kumimoji="1" lang="en-US" altLang="zh-CN" sz="1050" dirty="0" err="1"/>
              <a:t>slave_title</a:t>
            </a:r>
            <a:r>
              <a:rPr kumimoji="1" lang="en-US" altLang="zh-CN" sz="1050" dirty="0"/>
              <a:t>: </a:t>
            </a:r>
            <a:r>
              <a:rPr kumimoji="1" lang="zh-CN" altLang="en-US" sz="1050" dirty="0"/>
              <a:t>次告警标题</a:t>
            </a:r>
            <a:endParaRPr kumimoji="1" lang="en-US" altLang="zh-CN" sz="105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kumimoji="1" lang="en-US" altLang="zh-CN" sz="1050" dirty="0" err="1"/>
              <a:t>slave_device_name</a:t>
            </a:r>
            <a:r>
              <a:rPr kumimoji="1" lang="en-US" altLang="zh-CN" sz="1050" dirty="0"/>
              <a:t>:</a:t>
            </a:r>
            <a:r>
              <a:rPr kumimoji="1" lang="zh-CN" altLang="en-US" sz="1050" dirty="0"/>
              <a:t> 次网元名称</a:t>
            </a:r>
            <a:endParaRPr kumimoji="1" lang="en-US" altLang="zh-CN" sz="105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kumimoji="1" lang="en-US" altLang="zh-CN" sz="1050" dirty="0" err="1"/>
              <a:t>slave_ne_type</a:t>
            </a:r>
            <a:r>
              <a:rPr kumimoji="1" lang="en-US" altLang="zh-CN" sz="1050" dirty="0"/>
              <a:t>:</a:t>
            </a:r>
            <a:r>
              <a:rPr kumimoji="1" lang="zh-CN" altLang="en-US" sz="1050" dirty="0"/>
              <a:t> 次网元类型</a:t>
            </a:r>
            <a:endParaRPr kumimoji="1" lang="en-US" altLang="zh-CN" sz="105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975" y="2050733"/>
            <a:ext cx="3514710" cy="3451319"/>
          </a:xfrm>
          <a:prstGeom prst="rect">
            <a:avLst/>
          </a:prstGeom>
        </p:spPr>
      </p:pic>
      <p:pic>
        <p:nvPicPr>
          <p:cNvPr id="1537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4578350"/>
            <a:ext cx="3685540" cy="2082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251520" y="116632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成果创新点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7504" y="725019"/>
            <a:ext cx="8892480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：基于概率统计实现主次关联规则泛化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604323" y="1484784"/>
            <a:ext cx="3072133" cy="5001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算法效果</a:t>
            </a: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25966" y="1484784"/>
            <a:ext cx="4994106" cy="5001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算法原理</a:t>
            </a: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25966" y="2082268"/>
            <a:ext cx="499410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算法流程（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25967" y="2564904"/>
          <a:ext cx="4994109" cy="868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4901"/>
                <a:gridCol w="554901"/>
                <a:gridCol w="554901"/>
                <a:gridCol w="554901"/>
                <a:gridCol w="554901"/>
                <a:gridCol w="554901"/>
                <a:gridCol w="554901"/>
                <a:gridCol w="554901"/>
                <a:gridCol w="554901"/>
              </a:tblGrid>
              <a:tr h="241092"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主网元</a:t>
                      </a:r>
                      <a:r>
                        <a:rPr lang="en-US" altLang="zh-CN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主告警</a:t>
                      </a:r>
                      <a:r>
                        <a:rPr lang="en-US" altLang="zh-CN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主网元类型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次网元</a:t>
                      </a:r>
                      <a:r>
                        <a:rPr lang="en-US" altLang="zh-CN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次告警</a:t>
                      </a:r>
                      <a:r>
                        <a:rPr lang="en-US" altLang="zh-CN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次网元类型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主频数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次频数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主次频数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092"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A1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B1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x1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y1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z1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092"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A2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B2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x2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y2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z2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25966" y="3611278"/>
            <a:ext cx="49941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050" dirty="0"/>
              <a:t>当</a:t>
            </a:r>
            <a:r>
              <a:rPr kumimoji="1" lang="en-US" altLang="zh-CN" sz="1050" dirty="0"/>
              <a:t>C</a:t>
            </a:r>
            <a:r>
              <a:rPr kumimoji="1" lang="zh-CN" altLang="en-US" sz="1050" dirty="0"/>
              <a:t>等于</a:t>
            </a:r>
            <a:r>
              <a:rPr kumimoji="1" lang="en-US" altLang="zh-CN" sz="1050" dirty="0"/>
              <a:t>D</a:t>
            </a:r>
            <a:r>
              <a:rPr kumimoji="1" lang="zh-CN" altLang="en-US" sz="1050" dirty="0"/>
              <a:t>，</a:t>
            </a:r>
            <a:r>
              <a:rPr kumimoji="1" lang="en-US" altLang="zh-CN" sz="1050" dirty="0"/>
              <a:t>A1</a:t>
            </a:r>
            <a:r>
              <a:rPr kumimoji="1" lang="zh-CN" altLang="en-US" sz="1050" dirty="0"/>
              <a:t>等于</a:t>
            </a:r>
            <a:r>
              <a:rPr kumimoji="1" lang="en-US" altLang="zh-CN" sz="1050" dirty="0"/>
              <a:t>B1</a:t>
            </a:r>
            <a:r>
              <a:rPr kumimoji="1" lang="zh-CN" altLang="en-US" sz="1050" dirty="0"/>
              <a:t>，</a:t>
            </a:r>
            <a:r>
              <a:rPr kumimoji="1" lang="en-US" altLang="zh-CN" sz="1050" dirty="0"/>
              <a:t>A2</a:t>
            </a:r>
            <a:r>
              <a:rPr kumimoji="1" lang="zh-CN" altLang="en-US" sz="1050" dirty="0"/>
              <a:t>等于</a:t>
            </a:r>
            <a:r>
              <a:rPr kumimoji="1" lang="en-US" altLang="zh-CN" sz="1050" dirty="0"/>
              <a:t>B2</a:t>
            </a:r>
            <a:r>
              <a:rPr kumimoji="1" lang="zh-CN" altLang="en-US" sz="1050" dirty="0"/>
              <a:t>，合并如下：</a:t>
            </a:r>
            <a:endParaRPr kumimoji="1" lang="en-US" altLang="zh-CN" sz="1050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25966" y="3905181"/>
          <a:ext cx="4994104" cy="6172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4263"/>
                <a:gridCol w="624263"/>
                <a:gridCol w="624263"/>
                <a:gridCol w="624263"/>
                <a:gridCol w="624263"/>
                <a:gridCol w="624263"/>
                <a:gridCol w="624263"/>
                <a:gridCol w="624263"/>
              </a:tblGrid>
              <a:tr h="241092"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主告警</a:t>
                      </a:r>
                      <a:r>
                        <a:rPr lang="en-US" altLang="zh-CN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主网元类型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次告警</a:t>
                      </a:r>
                      <a:r>
                        <a:rPr lang="en-US" altLang="zh-CN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次网元类型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主频数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次频数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主次频数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是否同网元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092"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X1+x2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y1+y2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z1+z2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225966" y="4714689"/>
            <a:ext cx="49941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050" dirty="0"/>
              <a:t>当</a:t>
            </a:r>
            <a:r>
              <a:rPr kumimoji="1" lang="en-US" altLang="zh-CN" sz="1050" dirty="0"/>
              <a:t>C</a:t>
            </a:r>
            <a:r>
              <a:rPr kumimoji="1" lang="zh-CN" altLang="en-US" sz="1050" dirty="0"/>
              <a:t>等于</a:t>
            </a:r>
            <a:r>
              <a:rPr kumimoji="1" lang="en-US" altLang="zh-CN" sz="1050" dirty="0"/>
              <a:t>D</a:t>
            </a:r>
            <a:r>
              <a:rPr kumimoji="1" lang="zh-CN" altLang="en-US" sz="1050" dirty="0"/>
              <a:t>，</a:t>
            </a:r>
            <a:r>
              <a:rPr kumimoji="1" lang="en-US" altLang="zh-CN" sz="1050" dirty="0"/>
              <a:t>A1</a:t>
            </a:r>
            <a:r>
              <a:rPr kumimoji="1" lang="zh-CN" altLang="en-US" sz="1050" dirty="0"/>
              <a:t>等于</a:t>
            </a:r>
            <a:r>
              <a:rPr kumimoji="1" lang="en-US" altLang="zh-CN" sz="1050" dirty="0"/>
              <a:t>B1</a:t>
            </a:r>
            <a:r>
              <a:rPr kumimoji="1" lang="zh-CN" altLang="en-US" sz="1050" dirty="0"/>
              <a:t>，</a:t>
            </a:r>
            <a:r>
              <a:rPr kumimoji="1" lang="en-US" altLang="zh-CN" sz="1050" dirty="0"/>
              <a:t>A2</a:t>
            </a:r>
            <a:r>
              <a:rPr kumimoji="1" lang="zh-CN" altLang="en-US" sz="1050" dirty="0"/>
              <a:t>不等于</a:t>
            </a:r>
            <a:r>
              <a:rPr kumimoji="1" lang="en-US" altLang="zh-CN" sz="1050" dirty="0"/>
              <a:t>B2</a:t>
            </a:r>
            <a:r>
              <a:rPr kumimoji="1" lang="zh-CN" altLang="en-US" sz="1050" dirty="0"/>
              <a:t>，合并如下：</a:t>
            </a:r>
            <a:endParaRPr kumimoji="1" lang="en-US" altLang="zh-CN" sz="1050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225966" y="5008592"/>
          <a:ext cx="4994104" cy="868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4263"/>
                <a:gridCol w="624263"/>
                <a:gridCol w="624263"/>
                <a:gridCol w="624263"/>
                <a:gridCol w="624263"/>
                <a:gridCol w="624263"/>
                <a:gridCol w="624263"/>
                <a:gridCol w="624263"/>
              </a:tblGrid>
              <a:tr h="241092"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主告警</a:t>
                      </a:r>
                      <a:r>
                        <a:rPr lang="en-US" altLang="zh-CN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主网元类型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次告警</a:t>
                      </a:r>
                      <a:r>
                        <a:rPr lang="en-US" altLang="zh-CN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次网元类型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主频数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次频数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主次频数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是否同网元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092"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x1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y1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z1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092"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x2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y2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z2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下箭头 26"/>
          <p:cNvSpPr/>
          <p:nvPr/>
        </p:nvSpPr>
        <p:spPr>
          <a:xfrm>
            <a:off x="7032377" y="4492269"/>
            <a:ext cx="216024" cy="306963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7535" y="2063254"/>
            <a:ext cx="2352790" cy="231035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535" y="4843602"/>
            <a:ext cx="2334490" cy="18977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251520" y="116632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成果创新点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7504" y="725019"/>
            <a:ext cx="8892480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：基于概率统计实现主次关联规则泛化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604323" y="1484784"/>
            <a:ext cx="3072133" cy="5001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算法效果</a:t>
            </a: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25966" y="1484784"/>
            <a:ext cx="4994106" cy="5001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算法原理</a:t>
            </a: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25966" y="2082268"/>
            <a:ext cx="499410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算法流程（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2/2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32098" y="3769576"/>
            <a:ext cx="49941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050" dirty="0"/>
              <a:t>当</a:t>
            </a:r>
            <a:r>
              <a:rPr kumimoji="1" lang="en-US" altLang="zh-CN" sz="1050" dirty="0"/>
              <a:t>C</a:t>
            </a:r>
            <a:r>
              <a:rPr kumimoji="1" lang="zh-CN" altLang="en-US" sz="1050" dirty="0"/>
              <a:t>等于</a:t>
            </a:r>
            <a:r>
              <a:rPr kumimoji="1" lang="en-US" altLang="zh-CN" sz="1050" dirty="0"/>
              <a:t>D</a:t>
            </a:r>
            <a:r>
              <a:rPr kumimoji="1" lang="zh-CN" altLang="en-US" sz="1050" dirty="0"/>
              <a:t>，</a:t>
            </a:r>
            <a:r>
              <a:rPr kumimoji="1" lang="en-US" altLang="zh-CN" sz="1050" dirty="0"/>
              <a:t>A1</a:t>
            </a:r>
            <a:r>
              <a:rPr kumimoji="1" lang="zh-CN" altLang="en-US" sz="1050" dirty="0"/>
              <a:t>不等于</a:t>
            </a:r>
            <a:r>
              <a:rPr kumimoji="1" lang="en-US" altLang="zh-CN" sz="1050" dirty="0"/>
              <a:t>B1</a:t>
            </a:r>
            <a:r>
              <a:rPr kumimoji="1" lang="zh-CN" altLang="en-US" sz="1050" dirty="0"/>
              <a:t>，</a:t>
            </a:r>
            <a:r>
              <a:rPr kumimoji="1" lang="en-US" altLang="zh-CN" sz="1050" dirty="0"/>
              <a:t>A2</a:t>
            </a:r>
            <a:r>
              <a:rPr kumimoji="1" lang="zh-CN" altLang="en-US" sz="1050" dirty="0"/>
              <a:t>不等于</a:t>
            </a:r>
            <a:r>
              <a:rPr kumimoji="1" lang="en-US" altLang="zh-CN" sz="1050" dirty="0"/>
              <a:t>B2</a:t>
            </a:r>
            <a:r>
              <a:rPr kumimoji="1" lang="zh-CN" altLang="en-US" sz="1050" dirty="0"/>
              <a:t>，合并如下：</a:t>
            </a:r>
            <a:endParaRPr kumimoji="1" lang="en-US" altLang="zh-CN" sz="1050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32098" y="4035002"/>
          <a:ext cx="4994104" cy="6172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4263"/>
                <a:gridCol w="624263"/>
                <a:gridCol w="624263"/>
                <a:gridCol w="624263"/>
                <a:gridCol w="624263"/>
                <a:gridCol w="624263"/>
                <a:gridCol w="624263"/>
                <a:gridCol w="624263"/>
              </a:tblGrid>
              <a:tr h="241092"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主告警</a:t>
                      </a:r>
                      <a:r>
                        <a:rPr lang="en-US" altLang="zh-CN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主网元类型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次告警</a:t>
                      </a:r>
                      <a:r>
                        <a:rPr lang="en-US" altLang="zh-CN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次网元类型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主频数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次频数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主次频数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是否同网元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092"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X1+x2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y1+y2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z1+z2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232098" y="4850610"/>
            <a:ext cx="49941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050" dirty="0"/>
              <a:t>当</a:t>
            </a:r>
            <a:r>
              <a:rPr kumimoji="1" lang="en-US" altLang="zh-CN" sz="1050" dirty="0"/>
              <a:t>C</a:t>
            </a:r>
            <a:r>
              <a:rPr kumimoji="1" lang="zh-CN" altLang="en-US" sz="1050" dirty="0"/>
              <a:t>不等于</a:t>
            </a:r>
            <a:r>
              <a:rPr kumimoji="1" lang="en-US" altLang="zh-CN" sz="1050" dirty="0"/>
              <a:t>D</a:t>
            </a:r>
            <a:r>
              <a:rPr kumimoji="1" lang="zh-CN" altLang="en-US" sz="1050" dirty="0"/>
              <a:t>，合并如下：</a:t>
            </a:r>
            <a:endParaRPr kumimoji="1" lang="en-US" altLang="zh-CN" sz="1050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232098" y="5116036"/>
          <a:ext cx="4994104" cy="6172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4263"/>
                <a:gridCol w="624263"/>
                <a:gridCol w="624263"/>
                <a:gridCol w="624263"/>
                <a:gridCol w="624263"/>
                <a:gridCol w="624263"/>
                <a:gridCol w="624263"/>
                <a:gridCol w="624263"/>
              </a:tblGrid>
              <a:tr h="241092"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主告警</a:t>
                      </a:r>
                      <a:r>
                        <a:rPr lang="en-US" altLang="zh-CN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主网元类型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次告警</a:t>
                      </a:r>
                      <a:r>
                        <a:rPr lang="en-US" altLang="zh-CN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次网元类型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主频数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次频数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主次频数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是否同网元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092"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X1+x2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y1+y2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z1+z2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229321" y="2473818"/>
            <a:ext cx="49941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050" dirty="0"/>
              <a:t>当</a:t>
            </a:r>
            <a:r>
              <a:rPr kumimoji="1" lang="en-US" altLang="zh-CN" sz="1050" dirty="0"/>
              <a:t>C</a:t>
            </a:r>
            <a:r>
              <a:rPr kumimoji="1" lang="zh-CN" altLang="en-US" sz="1050" dirty="0"/>
              <a:t>等于</a:t>
            </a:r>
            <a:r>
              <a:rPr kumimoji="1" lang="en-US" altLang="zh-CN" sz="1050" dirty="0"/>
              <a:t>D</a:t>
            </a:r>
            <a:r>
              <a:rPr kumimoji="1" lang="zh-CN" altLang="en-US" sz="1050" dirty="0"/>
              <a:t>，</a:t>
            </a:r>
            <a:r>
              <a:rPr kumimoji="1" lang="en-US" altLang="zh-CN" sz="1050" dirty="0"/>
              <a:t>A1</a:t>
            </a:r>
            <a:r>
              <a:rPr kumimoji="1" lang="zh-CN" altLang="en-US" sz="1050" dirty="0"/>
              <a:t>不等于</a:t>
            </a:r>
            <a:r>
              <a:rPr kumimoji="1" lang="en-US" altLang="zh-CN" sz="1050" dirty="0"/>
              <a:t>B1</a:t>
            </a:r>
            <a:r>
              <a:rPr kumimoji="1" lang="zh-CN" altLang="en-US" sz="1050" dirty="0"/>
              <a:t>，</a:t>
            </a:r>
            <a:r>
              <a:rPr kumimoji="1" lang="en-US" altLang="zh-CN" sz="1050" dirty="0"/>
              <a:t>A2</a:t>
            </a:r>
            <a:r>
              <a:rPr kumimoji="1" lang="zh-CN" altLang="en-US" sz="1050" dirty="0"/>
              <a:t>等于</a:t>
            </a:r>
            <a:r>
              <a:rPr kumimoji="1" lang="en-US" altLang="zh-CN" sz="1050" dirty="0"/>
              <a:t>B2</a:t>
            </a:r>
            <a:r>
              <a:rPr kumimoji="1" lang="zh-CN" altLang="en-US" sz="1050" dirty="0"/>
              <a:t>，合并如下：</a:t>
            </a:r>
            <a:endParaRPr kumimoji="1" lang="en-US" altLang="zh-CN" sz="1050" dirty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229321" y="2767721"/>
          <a:ext cx="4994104" cy="868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4263"/>
                <a:gridCol w="624263"/>
                <a:gridCol w="624263"/>
                <a:gridCol w="624263"/>
                <a:gridCol w="624263"/>
                <a:gridCol w="624263"/>
                <a:gridCol w="624263"/>
                <a:gridCol w="624263"/>
              </a:tblGrid>
              <a:tr h="241092"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主告警</a:t>
                      </a:r>
                      <a:r>
                        <a:rPr lang="en-US" altLang="zh-CN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主网元类型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次告警</a:t>
                      </a:r>
                      <a:r>
                        <a:rPr lang="en-US" altLang="zh-CN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次网元类型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主频数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次频数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主次频数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是否同网元</a:t>
                      </a:r>
                      <a:endParaRPr lang="zh-CN" alt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092"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x1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y1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z1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092"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x2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y2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z2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下箭头 19"/>
          <p:cNvSpPr/>
          <p:nvPr/>
        </p:nvSpPr>
        <p:spPr>
          <a:xfrm>
            <a:off x="7032377" y="4492269"/>
            <a:ext cx="216024" cy="306963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7535" y="2063254"/>
            <a:ext cx="2352790" cy="231035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535" y="4843602"/>
            <a:ext cx="2334490" cy="18977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251520" y="116632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成果创新点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7504" y="725019"/>
            <a:ext cx="8892480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：拓扑依赖性低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604323" y="1484784"/>
            <a:ext cx="3072133" cy="5001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算法效果</a:t>
            </a: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25966" y="1484784"/>
            <a:ext cx="4994106" cy="5001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算法原理</a:t>
            </a: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5966" y="2132856"/>
            <a:ext cx="4994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/>
              <a:t>当前的告警分析方法包括人工经验规则库、质心算法、调用链分析等对于拓扑的依赖性都很强，当前现网各个省份拓扑尤其传输网都比较欠缺，造成很多场景算法不适用，当前提出的基于密度聚类和大数据挖掘的解决方案，主要通过告警发生的时间频次来分析，拓扑的应用主要在于规则的校验筛选，依赖度低，可以很好的适用于现网的单域分析、跨域分析。</a:t>
            </a:r>
            <a:endParaRPr kumimoji="1" lang="zh-CN" altLang="en-US" sz="1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584" y="5445224"/>
            <a:ext cx="4112543" cy="11478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370998"/>
            <a:ext cx="3119972" cy="153235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文本框 5"/>
          <p:cNvSpPr txBox="1"/>
          <p:nvPr/>
        </p:nvSpPr>
        <p:spPr>
          <a:xfrm>
            <a:off x="2363284" y="4952201"/>
            <a:ext cx="1056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/>
              <a:t>质心算法</a:t>
            </a:r>
            <a:endParaRPr kumimoji="1" lang="zh-CN" altLang="en-US" sz="12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2355515" y="6325532"/>
            <a:ext cx="1056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/>
              <a:t>调用链分析</a:t>
            </a:r>
            <a:endParaRPr kumimoji="1" lang="zh-CN" altLang="en-US" sz="120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6340420" y="2047816"/>
            <a:ext cx="159993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无拓扑分析结果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273" y="2373415"/>
            <a:ext cx="3778711" cy="3071809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193605" y="5538967"/>
            <a:ext cx="219481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kumimoji="1" lang="en-US" altLang="zh-CN" sz="1050" dirty="0" err="1"/>
              <a:t>same_flag</a:t>
            </a:r>
            <a:r>
              <a:rPr kumimoji="1" lang="en-US" altLang="zh-CN" sz="1050" dirty="0"/>
              <a:t>: </a:t>
            </a:r>
            <a:r>
              <a:rPr kumimoji="1" lang="zh-CN" altLang="en-US" sz="1050" dirty="0"/>
              <a:t>是否同网元</a:t>
            </a:r>
            <a:endParaRPr kumimoji="1" lang="en-US" altLang="zh-CN" sz="105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kumimoji="1" lang="en-US" altLang="zh-CN" sz="1050" dirty="0" err="1"/>
              <a:t>master_title</a:t>
            </a:r>
            <a:r>
              <a:rPr kumimoji="1" lang="en-US" altLang="zh-CN" sz="1050" dirty="0"/>
              <a:t>:</a:t>
            </a:r>
            <a:r>
              <a:rPr kumimoji="1" lang="zh-CN" altLang="en-US" sz="1050" dirty="0"/>
              <a:t> 主告警标题</a:t>
            </a:r>
            <a:endParaRPr kumimoji="1" lang="en-US" altLang="zh-CN" sz="105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kumimoji="1" lang="en-US" altLang="zh-CN" sz="1050" dirty="0" err="1"/>
              <a:t>master_device_type</a:t>
            </a:r>
            <a:r>
              <a:rPr kumimoji="1" lang="en-US" altLang="zh-CN" sz="1050" dirty="0"/>
              <a:t>:</a:t>
            </a:r>
            <a:r>
              <a:rPr kumimoji="1" lang="zh-CN" altLang="en-US" sz="1050" dirty="0"/>
              <a:t> 主网元类型</a:t>
            </a:r>
            <a:endParaRPr kumimoji="1" lang="en-US" altLang="zh-CN" sz="105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kumimoji="1" lang="en-US" altLang="zh-CN" sz="1050" dirty="0" err="1"/>
              <a:t>slave_title</a:t>
            </a:r>
            <a:r>
              <a:rPr kumimoji="1" lang="en-US" altLang="zh-CN" sz="1050" dirty="0"/>
              <a:t>:</a:t>
            </a:r>
            <a:r>
              <a:rPr kumimoji="1" lang="zh-CN" altLang="en-US" sz="1050" dirty="0"/>
              <a:t> 次告警标题</a:t>
            </a:r>
            <a:endParaRPr kumimoji="1" lang="en-US" altLang="zh-CN" sz="105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kumimoji="1" lang="en-US" altLang="zh-CN" sz="1050" dirty="0" err="1"/>
              <a:t>slave_device_type</a:t>
            </a:r>
            <a:r>
              <a:rPr kumimoji="1" lang="en-US" altLang="zh-CN" sz="1050" dirty="0"/>
              <a:t>:</a:t>
            </a:r>
            <a:r>
              <a:rPr kumimoji="1" lang="zh-CN" altLang="en-US" sz="1050" dirty="0"/>
              <a:t> 次网元类型</a:t>
            </a:r>
            <a:endParaRPr kumimoji="1" lang="en-US" altLang="zh-CN" sz="105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numdgm"/>
</p:tagLst>
</file>

<file path=ppt/tags/tag2.xml><?xml version="1.0" encoding="utf-8"?>
<p:tagLst xmlns:p="http://schemas.openxmlformats.org/presentationml/2006/main">
  <p:tag name="KSO_WM_SLIDE_MODEL_TYPE" val="numdgm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2728</Words>
  <Application>WPS 演示</Application>
  <PresentationFormat>全屏显示(4:3)</PresentationFormat>
  <Paragraphs>549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黑体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任良川</dc:creator>
  <cp:lastModifiedBy>Administrator</cp:lastModifiedBy>
  <cp:revision>387</cp:revision>
  <dcterms:created xsi:type="dcterms:W3CDTF">2013-11-22T10:39:00Z</dcterms:created>
  <dcterms:modified xsi:type="dcterms:W3CDTF">2019-10-08T12:23:39Z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