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9"/>
  </p:notesMasterIdLst>
  <p:sldIdLst>
    <p:sldId id="256" r:id="rId3"/>
    <p:sldId id="257" r:id="rId4"/>
    <p:sldId id="258" r:id="rId5"/>
    <p:sldId id="260" r:id="rId6"/>
    <p:sldId id="259" r:id="rId7"/>
    <p:sldId id="261" r:id="rId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0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sz="1400" dirty="0" smtClean="0">
                <a:latin typeface="黑体" panose="02010609060101010101" pitchFamily="49" charset="-122"/>
                <a:ea typeface="黑体" panose="02010609060101010101" pitchFamily="49" charset="-122"/>
              </a:rPr>
              <a:t>四川经验结果</a:t>
            </a:r>
            <a:endParaRPr lang="zh-CN" altLang="en-US" sz="1400" dirty="0">
              <a:latin typeface="黑体" panose="02010609060101010101" pitchFamily="49" charset="-122"/>
              <a:ea typeface="黑体" panose="02010609060101010101" pitchFamily="49" charset="-122"/>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汇总</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参数</c:v>
                </c:pt>
                <c:pt idx="1">
                  <c:v>覆盖</c:v>
                </c:pt>
                <c:pt idx="2">
                  <c:v>故障</c:v>
                </c:pt>
                <c:pt idx="3">
                  <c:v>容量</c:v>
                </c:pt>
              </c:strCache>
            </c:strRef>
          </c:cat>
          <c:val>
            <c:numRef>
              <c:f>Sheet1!$B$2:$B$5</c:f>
              <c:numCache>
                <c:formatCode>0%</c:formatCode>
                <c:ptCount val="4"/>
                <c:pt idx="0">
                  <c:v>0.1</c:v>
                </c:pt>
                <c:pt idx="1">
                  <c:v>0.48</c:v>
                </c:pt>
                <c:pt idx="2">
                  <c:v>0.1</c:v>
                </c:pt>
                <c:pt idx="3">
                  <c:v>0.32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sz="1400" dirty="0">
                <a:latin typeface="黑体" panose="02010609060101010101" pitchFamily="49" charset="-122"/>
                <a:ea typeface="黑体" panose="02010609060101010101" pitchFamily="49" charset="-122"/>
              </a:rPr>
              <a:t>河南分析结果</a:t>
            </a:r>
          </a:p>
        </c:rich>
      </c:tx>
      <c:layout>
        <c:manualLayout>
          <c:xMode val="edge"/>
          <c:yMode val="edge"/>
          <c:x val="0.36996249732074954"/>
          <c:y val="2.558782315120422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河南分析结果</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参数</c:v>
                </c:pt>
                <c:pt idx="1">
                  <c:v>覆盖</c:v>
                </c:pt>
                <c:pt idx="2">
                  <c:v>其他</c:v>
                </c:pt>
                <c:pt idx="3">
                  <c:v>容量</c:v>
                </c:pt>
              </c:strCache>
            </c:strRef>
          </c:cat>
          <c:val>
            <c:numRef>
              <c:f>Sheet1!$B$2:$B$5</c:f>
              <c:numCache>
                <c:formatCode>0%</c:formatCode>
                <c:ptCount val="4"/>
                <c:pt idx="0">
                  <c:v>0.2</c:v>
                </c:pt>
                <c:pt idx="1">
                  <c:v>0.35</c:v>
                </c:pt>
                <c:pt idx="2">
                  <c:v>0.25</c:v>
                </c:pt>
                <c:pt idx="3">
                  <c:v>0.2</c:v>
                </c:pt>
              </c:numCache>
            </c:numRef>
          </c:val>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974737628"/>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prstGeom prst="rect">
            <a:avLst/>
          </a:prstGeom>
        </p:spPr>
        <p:txBody>
          <a:bodyPr/>
          <a:lstStyle/>
          <a:p>
            <a:endParaRPr/>
          </a:p>
        </p:txBody>
      </p:sp>
      <p:sp>
        <p:nvSpPr>
          <p:cNvPr id="131" name="Shape 131"/>
          <p:cNvSpPr>
            <a:spLocks noGrp="1"/>
          </p:cNvSpPr>
          <p:nvPr>
            <p:ph type="body" sz="quarter" idx="1"/>
          </p:nvPr>
        </p:nvSpPr>
        <p:spPr>
          <a:prstGeom prst="rect">
            <a:avLst/>
          </a:prstGeom>
        </p:spPr>
        <p:txBody>
          <a:bodyPr/>
          <a:lstStyle/>
          <a:p>
            <a:r>
              <a:t>全网通双卡槽营销支撑</a:t>
            </a:r>
          </a:p>
          <a:p>
            <a:pPr>
              <a:spcBef>
                <a:spcPts val="400"/>
              </a:spcBef>
            </a:pPr>
            <a:r>
              <a:t>终端分版本芯片精细分析</a:t>
            </a:r>
          </a:p>
          <a:p>
            <a:endParaRPr/>
          </a:p>
        </p:txBody>
      </p:sp>
    </p:spTree>
    <p:extLst>
      <p:ext uri="{BB962C8B-B14F-4D97-AF65-F5344CB8AC3E}">
        <p14:creationId xmlns:p14="http://schemas.microsoft.com/office/powerpoint/2010/main" val="461116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prstGeom prst="rect">
            <a:avLst/>
          </a:prstGeom>
        </p:spPr>
        <p:txBody>
          <a:bodyPr/>
          <a:lstStyle/>
          <a:p>
            <a:endParaRPr/>
          </a:p>
        </p:txBody>
      </p:sp>
      <p:sp>
        <p:nvSpPr>
          <p:cNvPr id="143" name="Shape 143"/>
          <p:cNvSpPr>
            <a:spLocks noGrp="1"/>
          </p:cNvSpPr>
          <p:nvPr>
            <p:ph type="body" sz="quarter" idx="1"/>
          </p:nvPr>
        </p:nvSpPr>
        <p:spPr>
          <a:prstGeom prst="rect">
            <a:avLst/>
          </a:prstGeom>
        </p:spPr>
        <p:txBody>
          <a:bodyPr/>
          <a:lstStyle/>
          <a:p>
            <a:r>
              <a:t>针对全网通双卡槽终端根据双卡槽卡状态精准营销</a:t>
            </a:r>
          </a:p>
        </p:txBody>
      </p:sp>
    </p:spTree>
    <p:extLst>
      <p:ext uri="{BB962C8B-B14F-4D97-AF65-F5344CB8AC3E}">
        <p14:creationId xmlns:p14="http://schemas.microsoft.com/office/powerpoint/2010/main" val="22243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685800" y="1122362"/>
            <a:ext cx="77724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143000" y="3602037"/>
            <a:ext cx="6858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6543675" y="365125"/>
            <a:ext cx="1971675" cy="5811838"/>
          </a:xfrm>
          <a:prstGeom prst="rect">
            <a:avLst/>
          </a:prstGeom>
        </p:spPr>
        <p:txBody>
          <a:bodyPr/>
          <a:lstStyle/>
          <a:p>
            <a:r>
              <a:t>标题文本</a:t>
            </a:r>
          </a:p>
        </p:txBody>
      </p:sp>
      <p:sp>
        <p:nvSpPr>
          <p:cNvPr id="102" name="正文级别 1…"/>
          <p:cNvSpPr txBox="1">
            <a:spLocks noGrp="1"/>
          </p:cNvSpPr>
          <p:nvPr>
            <p:ph type="body" idx="1"/>
          </p:nvPr>
        </p:nvSpPr>
        <p:spPr>
          <a:xfrm>
            <a:off x="628650" y="365125"/>
            <a:ext cx="5800725"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标题幻灯片">
    <p:spTree>
      <p:nvGrpSpPr>
        <p:cNvPr id="1" name=""/>
        <p:cNvGrpSpPr/>
        <p:nvPr/>
      </p:nvGrpSpPr>
      <p:grpSpPr>
        <a:xfrm>
          <a:off x="0" y="0"/>
          <a:ext cx="0" cy="0"/>
          <a:chOff x="0" y="0"/>
          <a:chExt cx="0" cy="0"/>
        </a:xfrm>
      </p:grpSpPr>
      <p:pic>
        <p:nvPicPr>
          <p:cNvPr id="110" name="图片 1" descr="图片 1"/>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11" name="幻灯片编号"/>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67_标题和内容">
    <p:spTree>
      <p:nvGrpSpPr>
        <p:cNvPr id="1" name=""/>
        <p:cNvGrpSpPr/>
        <p:nvPr/>
      </p:nvGrpSpPr>
      <p:grpSpPr>
        <a:xfrm>
          <a:off x="0" y="0"/>
          <a:ext cx="0" cy="0"/>
          <a:chOff x="0" y="0"/>
          <a:chExt cx="0" cy="0"/>
        </a:xfrm>
      </p:grpSpPr>
      <p:pic>
        <p:nvPicPr>
          <p:cNvPr id="118" name="图片 6" descr="图片 6"/>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19" name="幻灯片编号"/>
          <p:cNvSpPr txBox="1">
            <a:spLocks noGrp="1"/>
          </p:cNvSpPr>
          <p:nvPr>
            <p:ph type="sldNum" sz="quarter" idx="2"/>
          </p:nvPr>
        </p:nvSpPr>
        <p:spPr>
          <a:xfrm>
            <a:off x="8870344" y="6608385"/>
            <a:ext cx="273656" cy="269241"/>
          </a:xfrm>
          <a:prstGeom prst="rect">
            <a:avLst/>
          </a:prstGeom>
        </p:spPr>
        <p:txBody>
          <a:bodyPr anchor="t"/>
          <a:lstStyle>
            <a:lvl1pPr>
              <a:defRPr b="1">
                <a:solidFill>
                  <a:schemeClr val="accent3"/>
                </a:solidFill>
                <a:latin typeface="微软雅黑"/>
                <a:ea typeface="微软雅黑"/>
                <a:cs typeface="微软雅黑"/>
                <a:sym typeface="微软雅黑"/>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descr="ppt模板-01.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6152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1" descr="ppt模板-02.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userDrawn="1"/>
        </p:nvSpPr>
        <p:spPr bwMode="auto">
          <a:xfrm>
            <a:off x="8748713" y="6608763"/>
            <a:ext cx="395287" cy="276225"/>
          </a:xfrm>
          <a:prstGeom prst="rect">
            <a:avLst/>
          </a:prstGeom>
          <a:noFill/>
          <a:ln>
            <a:noFill/>
          </a:ln>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fontAlgn="base" hangingPunct="1">
              <a:spcBef>
                <a:spcPct val="0"/>
              </a:spcBef>
              <a:spcAft>
                <a:spcPct val="0"/>
              </a:spcAft>
            </a:pPr>
            <a:fld id="{520D3F04-32EB-47C5-BB02-342F1B998A9B}" type="slidenum">
              <a:rPr lang="zh-CN" altLang="en-US" sz="1200" b="1" kern="1200">
                <a:solidFill>
                  <a:srgbClr val="9BBB59"/>
                </a:solidFill>
                <a:latin typeface="微软雅黑" pitchFamily="34" charset="-122"/>
                <a:ea typeface="微软雅黑" pitchFamily="34" charset="-122"/>
              </a:rPr>
              <a:pPr algn="r" fontAlgn="base" hangingPunct="1">
                <a:spcBef>
                  <a:spcPct val="0"/>
                </a:spcBef>
                <a:spcAft>
                  <a:spcPct val="0"/>
                </a:spcAft>
              </a:pPr>
              <a:t>‹#›</a:t>
            </a:fld>
            <a:endParaRPr lang="zh-CN" altLang="en-US" sz="1200" b="1" kern="1200">
              <a:solidFill>
                <a:srgbClr val="9BBB59"/>
              </a:solidFill>
              <a:latin typeface="微软雅黑" pitchFamily="34" charset="-122"/>
              <a:ea typeface="微软雅黑" pitchFamily="34" charset="-122"/>
            </a:endParaRPr>
          </a:p>
        </p:txBody>
      </p:sp>
    </p:spTree>
    <p:extLst>
      <p:ext uri="{BB962C8B-B14F-4D97-AF65-F5344CB8AC3E}">
        <p14:creationId xmlns:p14="http://schemas.microsoft.com/office/powerpoint/2010/main" val="1522446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3175"/>
            <a:ext cx="91440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C:\Documents and Settings\guoliang_liu\桌面\234.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556500" y="6372225"/>
            <a:ext cx="162401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1" descr="100003795677349"/>
          <p:cNvPicPr>
            <a:picLocks noChangeAspect="1" noChangeArrowheads="1" noCrop="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545513" y="160338"/>
            <a:ext cx="4937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2"/>
          <p:cNvGrpSpPr>
            <a:grpSpLocks/>
          </p:cNvGrpSpPr>
          <p:nvPr userDrawn="1"/>
        </p:nvGrpSpPr>
        <p:grpSpPr bwMode="auto">
          <a:xfrm>
            <a:off x="47625" y="6381750"/>
            <a:ext cx="1860550" cy="476250"/>
            <a:chOff x="249" y="1752"/>
            <a:chExt cx="4556" cy="1061"/>
          </a:xfrm>
        </p:grpSpPr>
        <p:grpSp>
          <p:nvGrpSpPr>
            <p:cNvPr id="6" name="Group 23"/>
            <p:cNvGrpSpPr>
              <a:grpSpLocks/>
            </p:cNvGrpSpPr>
            <p:nvPr/>
          </p:nvGrpSpPr>
          <p:grpSpPr bwMode="auto">
            <a:xfrm>
              <a:off x="249" y="1752"/>
              <a:ext cx="2273" cy="750"/>
              <a:chOff x="1320" y="1434"/>
              <a:chExt cx="2273" cy="750"/>
            </a:xfrm>
          </p:grpSpPr>
          <p:pic>
            <p:nvPicPr>
              <p:cNvPr id="10" name="Picture 24" descr="铸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320" y="1434"/>
                <a:ext cx="698" cy="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25" descr="精品网络"/>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973" y="1706"/>
                <a:ext cx="1620" cy="4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7" name="Group 26"/>
            <p:cNvGrpSpPr>
              <a:grpSpLocks/>
            </p:cNvGrpSpPr>
            <p:nvPr/>
          </p:nvGrpSpPr>
          <p:grpSpPr bwMode="auto">
            <a:xfrm>
              <a:off x="2517" y="2069"/>
              <a:ext cx="2288" cy="744"/>
              <a:chOff x="2562" y="2840"/>
              <a:chExt cx="2288" cy="744"/>
            </a:xfrm>
          </p:grpSpPr>
          <p:pic>
            <p:nvPicPr>
              <p:cNvPr id="8" name="Picture 27" descr="创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562" y="2840"/>
                <a:ext cx="744" cy="7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28" descr="优质服务-1"/>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3170" y="3076"/>
                <a:ext cx="1680" cy="4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519042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3175"/>
            <a:ext cx="91440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C:\Documents and Settings\guoliang_liu\桌面\234.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556500" y="6372225"/>
            <a:ext cx="162401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1" descr="100003795677349"/>
          <p:cNvPicPr>
            <a:picLocks noChangeAspect="1" noChangeArrowheads="1" noCrop="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545513" y="160338"/>
            <a:ext cx="4937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2"/>
          <p:cNvGrpSpPr>
            <a:grpSpLocks/>
          </p:cNvGrpSpPr>
          <p:nvPr userDrawn="1"/>
        </p:nvGrpSpPr>
        <p:grpSpPr bwMode="auto">
          <a:xfrm>
            <a:off x="47625" y="6381750"/>
            <a:ext cx="1860550" cy="476250"/>
            <a:chOff x="249" y="1752"/>
            <a:chExt cx="4556" cy="1061"/>
          </a:xfrm>
        </p:grpSpPr>
        <p:grpSp>
          <p:nvGrpSpPr>
            <p:cNvPr id="6" name="Group 23"/>
            <p:cNvGrpSpPr>
              <a:grpSpLocks/>
            </p:cNvGrpSpPr>
            <p:nvPr/>
          </p:nvGrpSpPr>
          <p:grpSpPr bwMode="auto">
            <a:xfrm>
              <a:off x="249" y="1752"/>
              <a:ext cx="2273" cy="750"/>
              <a:chOff x="1320" y="1434"/>
              <a:chExt cx="2273" cy="750"/>
            </a:xfrm>
          </p:grpSpPr>
          <p:pic>
            <p:nvPicPr>
              <p:cNvPr id="10" name="Picture 24" descr="铸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320" y="1434"/>
                <a:ext cx="698" cy="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25" descr="精品网络"/>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973" y="1706"/>
                <a:ext cx="1620" cy="4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7" name="Group 26"/>
            <p:cNvGrpSpPr>
              <a:grpSpLocks/>
            </p:cNvGrpSpPr>
            <p:nvPr/>
          </p:nvGrpSpPr>
          <p:grpSpPr bwMode="auto">
            <a:xfrm>
              <a:off x="2517" y="2069"/>
              <a:ext cx="2288" cy="744"/>
              <a:chOff x="2562" y="2840"/>
              <a:chExt cx="2288" cy="744"/>
            </a:xfrm>
          </p:grpSpPr>
          <p:pic>
            <p:nvPicPr>
              <p:cNvPr id="8" name="Picture 27" descr="创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562" y="2840"/>
                <a:ext cx="744" cy="7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28" descr="优质服务-1"/>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3170" y="3076"/>
                <a:ext cx="1680" cy="4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0597258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3175"/>
            <a:ext cx="91440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C:\Documents and Settings\guoliang_liu\桌面\234.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556500" y="6372225"/>
            <a:ext cx="162401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1" descr="100003795677349"/>
          <p:cNvPicPr>
            <a:picLocks noChangeAspect="1" noChangeArrowheads="1" noCrop="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545513" y="160338"/>
            <a:ext cx="4937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2"/>
          <p:cNvGrpSpPr>
            <a:grpSpLocks/>
          </p:cNvGrpSpPr>
          <p:nvPr userDrawn="1"/>
        </p:nvGrpSpPr>
        <p:grpSpPr bwMode="auto">
          <a:xfrm>
            <a:off x="47625" y="6381750"/>
            <a:ext cx="1860550" cy="476250"/>
            <a:chOff x="249" y="1752"/>
            <a:chExt cx="4556" cy="1061"/>
          </a:xfrm>
        </p:grpSpPr>
        <p:grpSp>
          <p:nvGrpSpPr>
            <p:cNvPr id="6" name="Group 23"/>
            <p:cNvGrpSpPr>
              <a:grpSpLocks/>
            </p:cNvGrpSpPr>
            <p:nvPr/>
          </p:nvGrpSpPr>
          <p:grpSpPr bwMode="auto">
            <a:xfrm>
              <a:off x="249" y="1752"/>
              <a:ext cx="2273" cy="750"/>
              <a:chOff x="1320" y="1434"/>
              <a:chExt cx="2273" cy="750"/>
            </a:xfrm>
          </p:grpSpPr>
          <p:pic>
            <p:nvPicPr>
              <p:cNvPr id="10" name="Picture 24" descr="铸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320" y="1434"/>
                <a:ext cx="698" cy="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25" descr="精品网络"/>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973" y="1706"/>
                <a:ext cx="1620" cy="4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7" name="Group 26"/>
            <p:cNvGrpSpPr>
              <a:grpSpLocks/>
            </p:cNvGrpSpPr>
            <p:nvPr/>
          </p:nvGrpSpPr>
          <p:grpSpPr bwMode="auto">
            <a:xfrm>
              <a:off x="2517" y="2069"/>
              <a:ext cx="2288" cy="744"/>
              <a:chOff x="2562" y="2840"/>
              <a:chExt cx="2288" cy="744"/>
            </a:xfrm>
          </p:grpSpPr>
          <p:pic>
            <p:nvPicPr>
              <p:cNvPr id="8" name="Picture 27" descr="创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562" y="2840"/>
                <a:ext cx="744" cy="7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28" descr="优质服务-1"/>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3170" y="3076"/>
                <a:ext cx="1680" cy="4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3097902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5" name="图片 1" descr="ppt模板-02.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3"/>
          <p:cNvSpPr>
            <a:spLocks noGrp="1"/>
          </p:cNvSpPr>
          <p:nvPr>
            <p:ph type="title"/>
          </p:nvPr>
        </p:nvSpPr>
        <p:spPr>
          <a:xfrm>
            <a:off x="107504" y="44624"/>
            <a:ext cx="8064896" cy="607294"/>
          </a:xfrm>
          <a:prstGeom prst="rect">
            <a:avLst/>
          </a:prstGeom>
        </p:spPr>
        <p:txBody>
          <a:bodyPr lIns="36000" tIns="0" rIns="36000" bIns="0">
            <a:normAutofit/>
          </a:bodyPr>
          <a:lstStyle>
            <a:lvl1pPr algn="l">
              <a:defRPr sz="3200" b="1">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6" name="内容占位符 5"/>
          <p:cNvSpPr>
            <a:spLocks noGrp="1"/>
          </p:cNvSpPr>
          <p:nvPr>
            <p:ph sz="quarter" idx="10"/>
          </p:nvPr>
        </p:nvSpPr>
        <p:spPr>
          <a:xfrm>
            <a:off x="467544" y="1052736"/>
            <a:ext cx="8280920" cy="5256584"/>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71446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pic>
        <p:nvPicPr>
          <p:cNvPr id="5" name="图片 1" descr="ppt模板-02.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3"/>
          <p:cNvSpPr>
            <a:spLocks noGrp="1"/>
          </p:cNvSpPr>
          <p:nvPr>
            <p:ph type="title"/>
          </p:nvPr>
        </p:nvSpPr>
        <p:spPr>
          <a:xfrm>
            <a:off x="107504" y="44624"/>
            <a:ext cx="8064896" cy="607294"/>
          </a:xfrm>
          <a:prstGeom prst="rect">
            <a:avLst/>
          </a:prstGeom>
        </p:spPr>
        <p:txBody>
          <a:bodyPr lIns="36000" tIns="0" rIns="36000" bIns="0">
            <a:normAutofit/>
          </a:bodyPr>
          <a:lstStyle>
            <a:lvl1pPr algn="l">
              <a:defRPr sz="3200" b="1">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6" name="内容占位符 5"/>
          <p:cNvSpPr>
            <a:spLocks noGrp="1"/>
          </p:cNvSpPr>
          <p:nvPr>
            <p:ph sz="quarter" idx="10"/>
          </p:nvPr>
        </p:nvSpPr>
        <p:spPr>
          <a:xfrm>
            <a:off x="467544" y="1052736"/>
            <a:ext cx="8280920" cy="5256584"/>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1144803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pic>
        <p:nvPicPr>
          <p:cNvPr id="5" name="图片 1" descr="ppt模板-02.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3"/>
          <p:cNvSpPr>
            <a:spLocks noGrp="1"/>
          </p:cNvSpPr>
          <p:nvPr>
            <p:ph type="title"/>
          </p:nvPr>
        </p:nvSpPr>
        <p:spPr>
          <a:xfrm>
            <a:off x="107504" y="44624"/>
            <a:ext cx="8064896" cy="607294"/>
          </a:xfrm>
          <a:prstGeom prst="rect">
            <a:avLst/>
          </a:prstGeom>
        </p:spPr>
        <p:txBody>
          <a:bodyPr lIns="36000" tIns="0" rIns="36000" bIns="0">
            <a:normAutofit/>
          </a:bodyPr>
          <a:lstStyle>
            <a:lvl1pPr algn="l">
              <a:defRPr sz="3200" b="1">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6" name="内容占位符 5"/>
          <p:cNvSpPr>
            <a:spLocks noGrp="1"/>
          </p:cNvSpPr>
          <p:nvPr>
            <p:ph sz="quarter" idx="10"/>
          </p:nvPr>
        </p:nvSpPr>
        <p:spPr>
          <a:xfrm>
            <a:off x="467544" y="1052736"/>
            <a:ext cx="8280920" cy="5256584"/>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750501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pic>
        <p:nvPicPr>
          <p:cNvPr id="5" name="图片 1" descr="ppt模板-02.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3"/>
          <p:cNvSpPr>
            <a:spLocks noGrp="1"/>
          </p:cNvSpPr>
          <p:nvPr>
            <p:ph type="title"/>
          </p:nvPr>
        </p:nvSpPr>
        <p:spPr>
          <a:xfrm>
            <a:off x="107504" y="44624"/>
            <a:ext cx="8064896" cy="607294"/>
          </a:xfrm>
          <a:prstGeom prst="rect">
            <a:avLst/>
          </a:prstGeom>
        </p:spPr>
        <p:txBody>
          <a:bodyPr lIns="36000" tIns="0" rIns="36000" bIns="0">
            <a:normAutofit/>
          </a:bodyPr>
          <a:lstStyle>
            <a:lvl1pPr algn="l">
              <a:defRPr sz="3200" b="1">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6" name="内容占位符 5"/>
          <p:cNvSpPr>
            <a:spLocks noGrp="1"/>
          </p:cNvSpPr>
          <p:nvPr>
            <p:ph sz="quarter" idx="10"/>
          </p:nvPr>
        </p:nvSpPr>
        <p:spPr>
          <a:xfrm>
            <a:off x="467544" y="1052736"/>
            <a:ext cx="8280920" cy="5256584"/>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1326165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pic>
        <p:nvPicPr>
          <p:cNvPr id="2" name="图片 6" descr="ppt模板-02.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userDrawn="1"/>
        </p:nvSpPr>
        <p:spPr bwMode="auto">
          <a:xfrm>
            <a:off x="8748713" y="6608763"/>
            <a:ext cx="3952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0" fontAlgn="base">
              <a:spcBef>
                <a:spcPct val="0"/>
              </a:spcBef>
              <a:spcAft>
                <a:spcPct val="0"/>
              </a:spcAft>
            </a:pPr>
            <a:fld id="{E1ED3A6C-8043-459E-B283-832D087BFE0E}" type="slidenum">
              <a:rPr lang="zh-CN" altLang="en-US" sz="1200" b="1" kern="1200">
                <a:solidFill>
                  <a:srgbClr val="9BBB59"/>
                </a:solidFill>
                <a:latin typeface="微软雅黑" pitchFamily="34" charset="-122"/>
                <a:ea typeface="微软雅黑" pitchFamily="34" charset="-122"/>
              </a:rPr>
              <a:pPr algn="r" eaLnBrk="0" fontAlgn="base">
                <a:spcBef>
                  <a:spcPct val="0"/>
                </a:spcBef>
                <a:spcAft>
                  <a:spcPct val="0"/>
                </a:spcAft>
              </a:pPr>
              <a:t>‹#›</a:t>
            </a:fld>
            <a:endParaRPr lang="zh-CN" altLang="en-US" sz="1200" b="1" kern="1200">
              <a:solidFill>
                <a:srgbClr val="9BBB59"/>
              </a:solidFill>
              <a:latin typeface="微软雅黑" pitchFamily="34" charset="-122"/>
              <a:ea typeface="微软雅黑" pitchFamily="34" charset="-122"/>
            </a:endParaRPr>
          </a:p>
        </p:txBody>
      </p:sp>
    </p:spTree>
    <p:extLst>
      <p:ext uri="{BB962C8B-B14F-4D97-AF65-F5344CB8AC3E}">
        <p14:creationId xmlns:p14="http://schemas.microsoft.com/office/powerpoint/2010/main" val="33377396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pic>
        <p:nvPicPr>
          <p:cNvPr id="2" name="图片 6" descr="ppt模板-02.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userDrawn="1"/>
        </p:nvSpPr>
        <p:spPr bwMode="auto">
          <a:xfrm>
            <a:off x="8748713" y="6608763"/>
            <a:ext cx="3952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0" fontAlgn="base">
              <a:spcBef>
                <a:spcPct val="0"/>
              </a:spcBef>
              <a:spcAft>
                <a:spcPct val="0"/>
              </a:spcAft>
            </a:pPr>
            <a:fld id="{24A38F74-A15F-425A-B9F7-F99684E361FB}" type="slidenum">
              <a:rPr lang="zh-CN" altLang="en-US" sz="1200" b="1" kern="1200">
                <a:solidFill>
                  <a:srgbClr val="9BBB59"/>
                </a:solidFill>
                <a:latin typeface="微软雅黑" pitchFamily="34" charset="-122"/>
                <a:ea typeface="微软雅黑" pitchFamily="34" charset="-122"/>
              </a:rPr>
              <a:pPr algn="r" eaLnBrk="0" fontAlgn="base">
                <a:spcBef>
                  <a:spcPct val="0"/>
                </a:spcBef>
                <a:spcAft>
                  <a:spcPct val="0"/>
                </a:spcAft>
              </a:pPr>
              <a:t>‹#›</a:t>
            </a:fld>
            <a:endParaRPr lang="zh-CN" altLang="en-US" sz="1200" b="1" kern="1200">
              <a:solidFill>
                <a:srgbClr val="9BBB59"/>
              </a:solidFill>
              <a:latin typeface="微软雅黑" pitchFamily="34" charset="-122"/>
              <a:ea typeface="微软雅黑" pitchFamily="34" charset="-122"/>
            </a:endParaRPr>
          </a:p>
        </p:txBody>
      </p:sp>
    </p:spTree>
    <p:extLst>
      <p:ext uri="{BB962C8B-B14F-4D97-AF65-F5344CB8AC3E}">
        <p14:creationId xmlns:p14="http://schemas.microsoft.com/office/powerpoint/2010/main" val="25967046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pic>
        <p:nvPicPr>
          <p:cNvPr id="2" name="图片 6" descr="ppt模板-02.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userDrawn="1"/>
        </p:nvSpPr>
        <p:spPr bwMode="auto">
          <a:xfrm>
            <a:off x="8748713" y="6608763"/>
            <a:ext cx="3952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0" fontAlgn="base">
              <a:spcBef>
                <a:spcPct val="0"/>
              </a:spcBef>
              <a:spcAft>
                <a:spcPct val="0"/>
              </a:spcAft>
            </a:pPr>
            <a:fld id="{59420832-C259-4AA0-9A19-C5D7F8773BCB}" type="slidenum">
              <a:rPr lang="zh-CN" altLang="en-US" sz="1200" b="1" kern="1200">
                <a:solidFill>
                  <a:srgbClr val="9BBB59"/>
                </a:solidFill>
                <a:latin typeface="微软雅黑" pitchFamily="34" charset="-122"/>
                <a:ea typeface="微软雅黑" pitchFamily="34" charset="-122"/>
              </a:rPr>
              <a:pPr algn="r" eaLnBrk="0" fontAlgn="base">
                <a:spcBef>
                  <a:spcPct val="0"/>
                </a:spcBef>
                <a:spcAft>
                  <a:spcPct val="0"/>
                </a:spcAft>
              </a:pPr>
              <a:t>‹#›</a:t>
            </a:fld>
            <a:endParaRPr lang="zh-CN" altLang="en-US" sz="1200" b="1" kern="1200">
              <a:solidFill>
                <a:srgbClr val="9BBB59"/>
              </a:solidFill>
              <a:latin typeface="微软雅黑" pitchFamily="34" charset="-122"/>
              <a:ea typeface="微软雅黑" pitchFamily="34" charset="-122"/>
            </a:endParaRPr>
          </a:p>
        </p:txBody>
      </p:sp>
    </p:spTree>
    <p:extLst>
      <p:ext uri="{BB962C8B-B14F-4D97-AF65-F5344CB8AC3E}">
        <p14:creationId xmlns:p14="http://schemas.microsoft.com/office/powerpoint/2010/main" val="8700724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pic>
        <p:nvPicPr>
          <p:cNvPr id="2" name="图片 6" descr="ppt模板-02.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userDrawn="1"/>
        </p:nvSpPr>
        <p:spPr bwMode="auto">
          <a:xfrm>
            <a:off x="8748713" y="6608763"/>
            <a:ext cx="3952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0" fontAlgn="base">
              <a:spcBef>
                <a:spcPct val="0"/>
              </a:spcBef>
              <a:spcAft>
                <a:spcPct val="0"/>
              </a:spcAft>
            </a:pPr>
            <a:fld id="{D168B47C-8B23-4421-8935-9EA873B799BE}" type="slidenum">
              <a:rPr lang="zh-CN" altLang="en-US" sz="1200" b="1" kern="1200">
                <a:solidFill>
                  <a:srgbClr val="9BBB59"/>
                </a:solidFill>
                <a:latin typeface="微软雅黑" pitchFamily="34" charset="-122"/>
                <a:ea typeface="微软雅黑" pitchFamily="34" charset="-122"/>
              </a:rPr>
              <a:pPr algn="r" eaLnBrk="0" fontAlgn="base">
                <a:spcBef>
                  <a:spcPct val="0"/>
                </a:spcBef>
                <a:spcAft>
                  <a:spcPct val="0"/>
                </a:spcAft>
              </a:pPr>
              <a:t>‹#›</a:t>
            </a:fld>
            <a:endParaRPr lang="zh-CN" altLang="en-US" sz="1200" b="1" kern="1200">
              <a:solidFill>
                <a:srgbClr val="9BBB59"/>
              </a:solidFill>
              <a:latin typeface="微软雅黑" pitchFamily="34" charset="-122"/>
              <a:ea typeface="微软雅黑" pitchFamily="34" charset="-122"/>
            </a:endParaRPr>
          </a:p>
        </p:txBody>
      </p:sp>
    </p:spTree>
    <p:extLst>
      <p:ext uri="{BB962C8B-B14F-4D97-AF65-F5344CB8AC3E}">
        <p14:creationId xmlns:p14="http://schemas.microsoft.com/office/powerpoint/2010/main" val="35429661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7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9144000" cy="6858000"/>
          </a:xfrm>
          <a:prstGeom prst="rect">
            <a:avLst/>
          </a:prstGeom>
        </p:spPr>
      </p:pic>
      <p:sp>
        <p:nvSpPr>
          <p:cNvPr id="8" name="TextBox 7"/>
          <p:cNvSpPr txBox="1"/>
          <p:nvPr userDrawn="1"/>
        </p:nvSpPr>
        <p:spPr>
          <a:xfrm>
            <a:off x="8748464" y="6608385"/>
            <a:ext cx="395536" cy="276999"/>
          </a:xfrm>
          <a:prstGeom prst="rect">
            <a:avLst/>
          </a:prstGeom>
          <a:noFill/>
        </p:spPr>
        <p:txBody>
          <a:bodyPr wrap="square" rtlCol="0">
            <a:spAutoFit/>
          </a:bodyPr>
          <a:lstStyle/>
          <a:p>
            <a:pPr algn="r" eaLnBrk="0" fontAlgn="base">
              <a:spcBef>
                <a:spcPct val="0"/>
              </a:spcBef>
              <a:spcAft>
                <a:spcPct val="0"/>
              </a:spcAft>
            </a:pPr>
            <a:fld id="{24173ED6-4A69-4FA8-8A09-51FC87ACF5D8}" type="slidenum">
              <a:rPr lang="zh-CN" altLang="en-US" sz="1200" b="1" kern="1200" smtClean="0">
                <a:solidFill>
                  <a:srgbClr val="9BBB59"/>
                </a:solidFill>
                <a:latin typeface="微软雅黑" pitchFamily="34" charset="-122"/>
                <a:ea typeface="微软雅黑" pitchFamily="34" charset="-122"/>
              </a:rPr>
              <a:pPr algn="r" eaLnBrk="0" fontAlgn="base">
                <a:spcBef>
                  <a:spcPct val="0"/>
                </a:spcBef>
                <a:spcAft>
                  <a:spcPct val="0"/>
                </a:spcAft>
              </a:pPr>
              <a:t>‹#›</a:t>
            </a:fld>
            <a:endParaRPr lang="zh-CN" altLang="en-US" sz="1200" b="1" kern="1200" dirty="0">
              <a:solidFill>
                <a:srgbClr val="9BBB59"/>
              </a:solidFill>
              <a:latin typeface="微软雅黑" pitchFamily="34" charset="-122"/>
              <a:ea typeface="微软雅黑" pitchFamily="34" charset="-122"/>
            </a:endParaRPr>
          </a:p>
        </p:txBody>
      </p:sp>
    </p:spTree>
    <p:extLst>
      <p:ext uri="{BB962C8B-B14F-4D97-AF65-F5344CB8AC3E}">
        <p14:creationId xmlns:p14="http://schemas.microsoft.com/office/powerpoint/2010/main" val="11295427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6_标题和内容">
    <p:spTree>
      <p:nvGrpSpPr>
        <p:cNvPr id="1" name=""/>
        <p:cNvGrpSpPr/>
        <p:nvPr/>
      </p:nvGrpSpPr>
      <p:grpSpPr>
        <a:xfrm>
          <a:off x="0" y="0"/>
          <a:ext cx="0" cy="0"/>
          <a:chOff x="0" y="0"/>
          <a:chExt cx="0" cy="0"/>
        </a:xfrm>
      </p:grpSpPr>
      <p:pic>
        <p:nvPicPr>
          <p:cNvPr id="2" name="图片 1" descr="ppt模板-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8748713" y="6608763"/>
            <a:ext cx="3952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楷体_GB2312" pitchFamily="49" charset="-122"/>
                <a:ea typeface="宋体" charset="-122"/>
              </a:defRPr>
            </a:lvl1pPr>
            <a:lvl2pPr marL="742950" indent="-285750" eaLnBrk="0" hangingPunct="0">
              <a:defRPr sz="1600">
                <a:solidFill>
                  <a:schemeClr val="tx1"/>
                </a:solidFill>
                <a:latin typeface="楷体_GB2312" pitchFamily="49" charset="-122"/>
                <a:ea typeface="宋体" charset="-122"/>
              </a:defRPr>
            </a:lvl2pPr>
            <a:lvl3pPr marL="1143000" indent="-228600" eaLnBrk="0" hangingPunct="0">
              <a:defRPr sz="1600">
                <a:solidFill>
                  <a:schemeClr val="tx1"/>
                </a:solidFill>
                <a:latin typeface="楷体_GB2312" pitchFamily="49" charset="-122"/>
                <a:ea typeface="宋体" charset="-122"/>
              </a:defRPr>
            </a:lvl3pPr>
            <a:lvl4pPr marL="1600200" indent="-228600" eaLnBrk="0" hangingPunct="0">
              <a:defRPr sz="1600">
                <a:solidFill>
                  <a:schemeClr val="tx1"/>
                </a:solidFill>
                <a:latin typeface="楷体_GB2312" pitchFamily="49" charset="-122"/>
                <a:ea typeface="宋体" charset="-122"/>
              </a:defRPr>
            </a:lvl4pPr>
            <a:lvl5pPr marL="2057400" indent="-228600" eaLnBrk="0" hangingPunct="0">
              <a:defRPr sz="1600">
                <a:solidFill>
                  <a:schemeClr val="tx1"/>
                </a:solidFill>
                <a:latin typeface="楷体_GB2312" pitchFamily="49" charset="-122"/>
                <a:ea typeface="宋体" charset="-122"/>
              </a:defRPr>
            </a:lvl5pPr>
            <a:lvl6pPr marL="2514600" indent="-228600" eaLnBrk="0" fontAlgn="base" hangingPunct="0">
              <a:spcBef>
                <a:spcPct val="0"/>
              </a:spcBef>
              <a:spcAft>
                <a:spcPct val="0"/>
              </a:spcAft>
              <a:defRPr sz="1600">
                <a:solidFill>
                  <a:schemeClr val="tx1"/>
                </a:solidFill>
                <a:latin typeface="楷体_GB2312" pitchFamily="49" charset="-122"/>
                <a:ea typeface="宋体" charset="-122"/>
              </a:defRPr>
            </a:lvl6pPr>
            <a:lvl7pPr marL="2971800" indent="-228600" eaLnBrk="0" fontAlgn="base" hangingPunct="0">
              <a:spcBef>
                <a:spcPct val="0"/>
              </a:spcBef>
              <a:spcAft>
                <a:spcPct val="0"/>
              </a:spcAft>
              <a:defRPr sz="1600">
                <a:solidFill>
                  <a:schemeClr val="tx1"/>
                </a:solidFill>
                <a:latin typeface="楷体_GB2312" pitchFamily="49" charset="-122"/>
                <a:ea typeface="宋体" charset="-122"/>
              </a:defRPr>
            </a:lvl7pPr>
            <a:lvl8pPr marL="3429000" indent="-228600" eaLnBrk="0" fontAlgn="base" hangingPunct="0">
              <a:spcBef>
                <a:spcPct val="0"/>
              </a:spcBef>
              <a:spcAft>
                <a:spcPct val="0"/>
              </a:spcAft>
              <a:defRPr sz="1600">
                <a:solidFill>
                  <a:schemeClr val="tx1"/>
                </a:solidFill>
                <a:latin typeface="楷体_GB2312" pitchFamily="49" charset="-122"/>
                <a:ea typeface="宋体" charset="-122"/>
              </a:defRPr>
            </a:lvl8pPr>
            <a:lvl9pPr marL="3886200" indent="-228600" eaLnBrk="0" fontAlgn="base" hangingPunct="0">
              <a:spcBef>
                <a:spcPct val="0"/>
              </a:spcBef>
              <a:spcAft>
                <a:spcPct val="0"/>
              </a:spcAft>
              <a:defRPr sz="1600">
                <a:solidFill>
                  <a:schemeClr val="tx1"/>
                </a:solidFill>
                <a:latin typeface="楷体_GB2312" pitchFamily="49" charset="-122"/>
                <a:ea typeface="宋体" charset="-122"/>
              </a:defRPr>
            </a:lvl9pPr>
          </a:lstStyle>
          <a:p>
            <a:pPr algn="r" eaLnBrk="1" fontAlgn="base" hangingPunct="1">
              <a:spcBef>
                <a:spcPct val="0"/>
              </a:spcBef>
              <a:spcAft>
                <a:spcPct val="0"/>
              </a:spcAft>
            </a:pPr>
            <a:fld id="{77CAE9EC-B488-4489-977E-82BB00BD9A16}" type="slidenum">
              <a:rPr lang="zh-CN" altLang="en-US" sz="1200" b="1" kern="1200">
                <a:solidFill>
                  <a:srgbClr val="9BBB59"/>
                </a:solidFill>
                <a:latin typeface="微软雅黑" pitchFamily="34" charset="-122"/>
                <a:ea typeface="微软雅黑" pitchFamily="34" charset="-122"/>
              </a:rPr>
              <a:pPr algn="r" eaLnBrk="1" fontAlgn="base" hangingPunct="1">
                <a:spcBef>
                  <a:spcPct val="0"/>
                </a:spcBef>
                <a:spcAft>
                  <a:spcPct val="0"/>
                </a:spcAft>
              </a:pPr>
              <a:t>‹#›</a:t>
            </a:fld>
            <a:endParaRPr lang="zh-CN" altLang="en-US" sz="1200" b="1" kern="1200" dirty="0">
              <a:solidFill>
                <a:srgbClr val="9BBB59"/>
              </a:solidFill>
              <a:latin typeface="微软雅黑" pitchFamily="34" charset="-122"/>
              <a:ea typeface="微软雅黑" pitchFamily="34" charset="-122"/>
            </a:endParaRPr>
          </a:p>
        </p:txBody>
      </p:sp>
      <p:sp>
        <p:nvSpPr>
          <p:cNvPr id="4" name="矩形 3"/>
          <p:cNvSpPr/>
          <p:nvPr userDrawn="1"/>
        </p:nvSpPr>
        <p:spPr>
          <a:xfrm rot="19172161">
            <a:off x="4388296" y="3013501"/>
            <a:ext cx="367408" cy="830997"/>
          </a:xfrm>
          <a:prstGeom prst="rect">
            <a:avLst/>
          </a:prstGeom>
          <a:noFill/>
        </p:spPr>
        <p:txBody>
          <a:bodyPr wrap="none" lIns="91440" tIns="45720" rIns="91440" bIns="45720">
            <a:spAutoFit/>
          </a:bodyPr>
          <a:lstStyle/>
          <a:p>
            <a:pPr algn="ctr" eaLnBrk="0" fontAlgn="base">
              <a:spcBef>
                <a:spcPct val="0"/>
              </a:spcBef>
              <a:spcAft>
                <a:spcPct val="0"/>
              </a:spcAft>
            </a:pPr>
            <a:r>
              <a:rPr lang="zh-CN" altLang="en-US" sz="4800" b="1" kern="1200">
                <a:ln w="6600">
                  <a:solidFill>
                    <a:srgbClr val="C0504D"/>
                  </a:solidFill>
                  <a:prstDash val="solid"/>
                </a:ln>
                <a:solidFill>
                  <a:srgbClr val="FFFFFF"/>
                </a:solidFill>
                <a:effectLst>
                  <a:outerShdw dist="38100" dir="2700000" algn="tl" rotWithShape="0">
                    <a:srgbClr val="C0504D"/>
                  </a:outerShdw>
                </a:effectLst>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42149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623887" y="1709739"/>
            <a:ext cx="7886701"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623887" y="4589464"/>
            <a:ext cx="7886701" cy="1500188"/>
          </a:xfrm>
          <a:prstGeom prst="rect">
            <a:avLst/>
          </a:prstGeom>
        </p:spPr>
        <p:txBody>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628650" y="1825625"/>
            <a:ext cx="38862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629841" y="365125"/>
            <a:ext cx="7886701" cy="1325564"/>
          </a:xfrm>
          <a:prstGeom prst="rect">
            <a:avLst/>
          </a:prstGeom>
        </p:spPr>
        <p:txBody>
          <a:bodyPr/>
          <a:lstStyle/>
          <a:p>
            <a:r>
              <a:t>标题文本</a:t>
            </a:r>
          </a:p>
        </p:txBody>
      </p:sp>
      <p:sp>
        <p:nvSpPr>
          <p:cNvPr id="48" name="正文级别 1…"/>
          <p:cNvSpPr txBox="1">
            <a:spLocks noGrp="1"/>
          </p:cNvSpPr>
          <p:nvPr>
            <p:ph type="body" sz="quarter" idx="1"/>
          </p:nvPr>
        </p:nvSpPr>
        <p:spPr>
          <a:xfrm>
            <a:off x="629841" y="1681163"/>
            <a:ext cx="3868341"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Text Placeholder 4"/>
          <p:cNvSpPr>
            <a:spLocks noGrp="1"/>
          </p:cNvSpPr>
          <p:nvPr>
            <p:ph type="body" sz="quarter" idx="13"/>
          </p:nvPr>
        </p:nvSpPr>
        <p:spPr>
          <a:xfrm>
            <a:off x="4629149" y="1681163"/>
            <a:ext cx="3887393"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629841" y="457200"/>
            <a:ext cx="2949178"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3887391" y="987425"/>
            <a:ext cx="4629151" cy="4873626"/>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Text Placeholder 3"/>
          <p:cNvSpPr>
            <a:spLocks noGrp="1"/>
          </p:cNvSpPr>
          <p:nvPr>
            <p:ph type="body" sz="quarter" idx="13"/>
          </p:nvPr>
        </p:nvSpPr>
        <p:spPr>
          <a:xfrm>
            <a:off x="629840" y="2057400"/>
            <a:ext cx="2949180"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629841" y="457200"/>
            <a:ext cx="2949178" cy="1600200"/>
          </a:xfrm>
          <a:prstGeom prst="rect">
            <a:avLst/>
          </a:prstGeom>
        </p:spPr>
        <p:txBody>
          <a:bodyPr anchor="b"/>
          <a:lstStyle>
            <a:lvl1pPr>
              <a:defRPr sz="3200"/>
            </a:lvl1pPr>
          </a:lstStyle>
          <a:p>
            <a:r>
              <a:t>标题文本</a:t>
            </a:r>
          </a:p>
        </p:txBody>
      </p:sp>
      <p:sp>
        <p:nvSpPr>
          <p:cNvPr id="83" name="Picture Placeholder 2"/>
          <p:cNvSpPr>
            <a:spLocks noGrp="1"/>
          </p:cNvSpPr>
          <p:nvPr>
            <p:ph type="pic" sz="half" idx="13"/>
          </p:nvPr>
        </p:nvSpPr>
        <p:spPr>
          <a:xfrm>
            <a:off x="3887391" y="987425"/>
            <a:ext cx="4629151" cy="4873626"/>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629841" y="2057400"/>
            <a:ext cx="2949178"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28650" y="365125"/>
            <a:ext cx="7886700" cy="1325564"/>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628650" y="1825625"/>
            <a:ext cx="78867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8251368" y="6404293"/>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73668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package" Target="../embeddings/Microsoft_Excel____3.xlsx"/><Relationship Id="rId3" Type="http://schemas.openxmlformats.org/officeDocument/2006/relationships/chart" Target="../charts/chart1.xml"/><Relationship Id="rId7"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chart" Target="../charts/chart2.xml"/><Relationship Id="rId9" Type="http://schemas.openxmlformats.org/officeDocument/2006/relationships/image" Target="../media/image1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Box 4"/>
          <p:cNvSpPr txBox="1"/>
          <p:nvPr/>
        </p:nvSpPr>
        <p:spPr>
          <a:xfrm>
            <a:off x="2699792" y="4293096"/>
            <a:ext cx="3526978" cy="87376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lnSpc>
                <a:spcPct val="120000"/>
              </a:lnSpc>
              <a:defRPr sz="2000">
                <a:solidFill>
                  <a:srgbClr val="0070C0"/>
                </a:solidFill>
                <a:latin typeface="微软雅黑"/>
                <a:ea typeface="微软雅黑"/>
                <a:cs typeface="微软雅黑"/>
                <a:sym typeface="微软雅黑"/>
              </a:defRPr>
            </a:pPr>
            <a:r>
              <a:t>中移苏州研发中心</a:t>
            </a:r>
          </a:p>
          <a:p>
            <a:pPr algn="ctr">
              <a:lnSpc>
                <a:spcPct val="120000"/>
              </a:lnSpc>
              <a:defRPr sz="2000">
                <a:solidFill>
                  <a:srgbClr val="0070C0"/>
                </a:solidFill>
                <a:latin typeface="微软雅黑"/>
                <a:ea typeface="微软雅黑"/>
                <a:cs typeface="微软雅黑"/>
                <a:sym typeface="微软雅黑"/>
              </a:defRPr>
            </a:pPr>
            <a:r>
              <a:t>2017年8月</a:t>
            </a:r>
          </a:p>
        </p:txBody>
      </p:sp>
      <p:sp>
        <p:nvSpPr>
          <p:cNvPr id="129" name="TextBox 3"/>
          <p:cNvSpPr txBox="1"/>
          <p:nvPr/>
        </p:nvSpPr>
        <p:spPr>
          <a:xfrm>
            <a:off x="0" y="2105561"/>
            <a:ext cx="9144000" cy="59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2800" b="1">
                <a:solidFill>
                  <a:srgbClr val="8497B0"/>
                </a:solidFill>
                <a:latin typeface="微软雅黑"/>
                <a:ea typeface="微软雅黑"/>
                <a:cs typeface="微软雅黑"/>
                <a:sym typeface="微软雅黑"/>
              </a:defRPr>
            </a:lvl1pPr>
          </a:lstStyle>
          <a:p>
            <a:r>
              <a:t>应用市场汇报</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Box 7"/>
          <p:cNvSpPr txBox="1">
            <a:spLocks noGrp="1"/>
          </p:cNvSpPr>
          <p:nvPr>
            <p:ph type="sldNum" sz="quarter" idx="2"/>
          </p:nvPr>
        </p:nvSpPr>
        <p:spPr>
          <a:xfrm>
            <a:off x="8955102" y="6608384"/>
            <a:ext cx="188898" cy="2692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pic>
        <p:nvPicPr>
          <p:cNvPr id="134" name="图片 3" descr="图片 3"/>
          <p:cNvPicPr>
            <a:picLocks noChangeAspect="1"/>
          </p:cNvPicPr>
          <p:nvPr/>
        </p:nvPicPr>
        <p:blipFill>
          <a:blip r:embed="rId3">
            <a:extLst/>
          </a:blip>
          <a:stretch>
            <a:fillRect/>
          </a:stretch>
        </p:blipFill>
        <p:spPr>
          <a:xfrm>
            <a:off x="377092" y="3581432"/>
            <a:ext cx="3569405" cy="2715926"/>
          </a:xfrm>
          <a:prstGeom prst="rect">
            <a:avLst/>
          </a:prstGeom>
          <a:ln w="12700">
            <a:miter lim="400000"/>
          </a:ln>
        </p:spPr>
      </p:pic>
      <p:graphicFrame>
        <p:nvGraphicFramePr>
          <p:cNvPr id="135" name="表格 2"/>
          <p:cNvGraphicFramePr/>
          <p:nvPr/>
        </p:nvGraphicFramePr>
        <p:xfrm>
          <a:off x="4402599" y="3845838"/>
          <a:ext cx="4137992" cy="2777640"/>
        </p:xfrm>
        <a:graphic>
          <a:graphicData uri="http://schemas.openxmlformats.org/drawingml/2006/table">
            <a:tbl>
              <a:tblPr firstRow="1" bandRow="1">
                <a:tableStyleId>{4C3C2611-4C71-4FC5-86AE-919BDF0F9419}</a:tableStyleId>
              </a:tblPr>
              <a:tblGrid>
                <a:gridCol w="755815"/>
                <a:gridCol w="705080"/>
                <a:gridCol w="2093204"/>
                <a:gridCol w="583893"/>
              </a:tblGrid>
              <a:tr h="340200">
                <a:tc>
                  <a:txBody>
                    <a:bodyPr/>
                    <a:lstStyle/>
                    <a:p>
                      <a:pPr algn="ctr">
                        <a:defRPr sz="1000">
                          <a:solidFill>
                            <a:srgbClr val="000000"/>
                          </a:solidFill>
                        </a:defRPr>
                      </a:pPr>
                      <a:r>
                        <a:t>开始时间</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BDD7EE"/>
                    </a:solidFill>
                  </a:tcPr>
                </a:tc>
                <a:tc>
                  <a:txBody>
                    <a:bodyPr/>
                    <a:lstStyle/>
                    <a:p>
                      <a:pPr algn="ctr">
                        <a:defRPr sz="1000">
                          <a:solidFill>
                            <a:srgbClr val="000000"/>
                          </a:solidFill>
                        </a:defRPr>
                      </a:pPr>
                      <a:r>
                        <a:t>结束时间</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BDD7EE"/>
                    </a:solidFill>
                  </a:tcPr>
                </a:tc>
                <a:tc>
                  <a:txBody>
                    <a:bodyPr/>
                    <a:lstStyle/>
                    <a:p>
                      <a:pPr algn="ctr">
                        <a:defRPr sz="1000">
                          <a:solidFill>
                            <a:srgbClr val="000000"/>
                          </a:solidFill>
                        </a:defRPr>
                      </a:pPr>
                      <a:r>
                        <a:t>过程</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BDD7EE"/>
                    </a:solidFill>
                  </a:tcPr>
                </a:tc>
                <a:tc>
                  <a:txBody>
                    <a:bodyPr/>
                    <a:lstStyle/>
                    <a:p>
                      <a:pPr algn="ctr">
                        <a:defRPr sz="1000">
                          <a:solidFill>
                            <a:srgbClr val="000000"/>
                          </a:solidFill>
                        </a:defRPr>
                      </a:pPr>
                      <a:r>
                        <a:t>执行方</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BDD7EE"/>
                    </a:solidFill>
                  </a:tcPr>
                </a:tc>
              </a:tr>
              <a:tr h="340200">
                <a:tc>
                  <a:txBody>
                    <a:bodyPr/>
                    <a:lstStyle/>
                    <a:p>
                      <a:pPr algn="ctr">
                        <a:defRPr sz="1000"/>
                      </a:pPr>
                      <a:r>
                        <a:t>6月1日</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6月18日</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000"/>
                      </a:pPr>
                      <a:r>
                        <a:t>Docker封装</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四川</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40200">
                <a:tc>
                  <a:txBody>
                    <a:bodyPr/>
                    <a:lstStyle/>
                    <a:p>
                      <a:pPr algn="ctr">
                        <a:defRPr sz="1000"/>
                      </a:pPr>
                      <a:r>
                        <a:t>6月21日</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6月22日</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000"/>
                      </a:pPr>
                      <a:r>
                        <a:t>Docker程序测试和在应用市场上线</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苏研</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40200">
                <a:tc>
                  <a:txBody>
                    <a:bodyPr/>
                    <a:lstStyle/>
                    <a:p>
                      <a:pPr algn="ctr">
                        <a:defRPr sz="1000"/>
                      </a:pPr>
                      <a:r>
                        <a:t>6月23日</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6月27日</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000"/>
                      </a:pPr>
                      <a:r>
                        <a:t>试点引入省份选择</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集团</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40200">
                <a:tc>
                  <a:txBody>
                    <a:bodyPr/>
                    <a:lstStyle/>
                    <a:p>
                      <a:pPr algn="ctr">
                        <a:defRPr sz="1000"/>
                      </a:pPr>
                      <a:r>
                        <a:t>6月28日</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7月10日</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000"/>
                      </a:pPr>
                      <a:r>
                        <a:t>河南公司确认引入</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河南</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40200">
                <a:tc>
                  <a:txBody>
                    <a:bodyPr/>
                    <a:lstStyle/>
                    <a:p>
                      <a:pPr algn="ctr">
                        <a:defRPr sz="1000"/>
                      </a:pPr>
                      <a:r>
                        <a:t>7月11日</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7月13日</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000"/>
                      </a:pPr>
                      <a:r>
                        <a:t>资源申请和软硬件环境准备</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河南</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40200">
                <a:tc>
                  <a:txBody>
                    <a:bodyPr/>
                    <a:lstStyle/>
                    <a:p>
                      <a:pPr algn="ctr">
                        <a:defRPr sz="1000"/>
                      </a:pPr>
                      <a:r>
                        <a:t>7月14日</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7月28日</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000"/>
                      </a:pPr>
                      <a:r>
                        <a:t>数据准备</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河南</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40200">
                <a:tc>
                  <a:txBody>
                    <a:bodyPr/>
                    <a:lstStyle/>
                    <a:p>
                      <a:pPr algn="ctr">
                        <a:defRPr sz="1000"/>
                      </a:pPr>
                      <a:r>
                        <a:t>8月2日</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8月2日</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000"/>
                      </a:pPr>
                      <a:r>
                        <a:t>统一联调部署测试</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苏研</a:t>
                      </a:r>
                    </a:p>
                    <a:p>
                      <a:pPr algn="ctr">
                        <a:defRPr sz="1000"/>
                      </a:pPr>
                      <a:r>
                        <a:t>河南</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sp>
        <p:nvSpPr>
          <p:cNvPr id="136" name="文本框 1"/>
          <p:cNvSpPr txBox="1"/>
          <p:nvPr/>
        </p:nvSpPr>
        <p:spPr>
          <a:xfrm>
            <a:off x="1258444" y="6407525"/>
            <a:ext cx="942341" cy="294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100" b="1"/>
            </a:lvl1pPr>
          </a:lstStyle>
          <a:p>
            <a:r>
              <a:t>应用市场流程</a:t>
            </a:r>
          </a:p>
        </p:txBody>
      </p:sp>
      <p:sp>
        <p:nvSpPr>
          <p:cNvPr id="137" name="文本框 7"/>
          <p:cNvSpPr txBox="1"/>
          <p:nvPr/>
        </p:nvSpPr>
        <p:spPr>
          <a:xfrm>
            <a:off x="5654173" y="3581432"/>
            <a:ext cx="1501141" cy="294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100" b="1"/>
            </a:lvl1pPr>
          </a:lstStyle>
          <a:p>
            <a:r>
              <a:t>四川视频应用移植过程</a:t>
            </a:r>
          </a:p>
        </p:txBody>
      </p:sp>
      <p:pic>
        <p:nvPicPr>
          <p:cNvPr id="138" name="图片 8" descr="图片 8"/>
          <p:cNvPicPr>
            <a:picLocks noChangeAspect="1"/>
          </p:cNvPicPr>
          <p:nvPr/>
        </p:nvPicPr>
        <p:blipFill>
          <a:blip r:embed="rId4">
            <a:extLst/>
          </a:blip>
          <a:stretch>
            <a:fillRect/>
          </a:stretch>
        </p:blipFill>
        <p:spPr>
          <a:xfrm>
            <a:off x="247877" y="1306538"/>
            <a:ext cx="4690668" cy="2131676"/>
          </a:xfrm>
          <a:prstGeom prst="rect">
            <a:avLst/>
          </a:prstGeom>
          <a:ln w="12700">
            <a:miter lim="400000"/>
          </a:ln>
        </p:spPr>
      </p:pic>
      <p:sp>
        <p:nvSpPr>
          <p:cNvPr id="139" name="矩形 4"/>
          <p:cNvSpPr txBox="1"/>
          <p:nvPr/>
        </p:nvSpPr>
        <p:spPr>
          <a:xfrm>
            <a:off x="247878" y="642372"/>
            <a:ext cx="8598666" cy="60046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600">
                <a:latin typeface="黑体"/>
                <a:ea typeface="黑体"/>
                <a:cs typeface="黑体"/>
                <a:sym typeface="黑体"/>
              </a:defRPr>
            </a:pPr>
            <a:r>
              <a:rPr dirty="0"/>
              <a:t>   </a:t>
            </a:r>
            <a:r>
              <a:rPr sz="1400" dirty="0"/>
              <a:t>基于Docker技术的应用市场已在总部性能管理系统上线，总部性能管理系统发挥应用创新的孵化器和放大器作用，通过建设应用市场快速形成全网规模效应，减低应用开发和建设成本、提高应用建设效率。</a:t>
            </a:r>
          </a:p>
        </p:txBody>
      </p:sp>
      <p:sp>
        <p:nvSpPr>
          <p:cNvPr id="140" name="文本框 9"/>
          <p:cNvSpPr txBox="1"/>
          <p:nvPr/>
        </p:nvSpPr>
        <p:spPr>
          <a:xfrm>
            <a:off x="5239487" y="1594505"/>
            <a:ext cx="3213532" cy="1348741"/>
          </a:xfrm>
          <a:prstGeom prst="rect">
            <a:avLst/>
          </a:prstGeom>
          <a:gradFill>
            <a:gsLst>
              <a:gs pos="0">
                <a:srgbClr val="F8FBF6"/>
              </a:gs>
              <a:gs pos="74000">
                <a:srgbClr val="BEDCAA"/>
              </a:gs>
              <a:gs pos="83000">
                <a:srgbClr val="BEDCAA"/>
              </a:gs>
              <a:gs pos="100000">
                <a:srgbClr val="D4E8C6"/>
              </a:gs>
            </a:gsLst>
            <a:lin ang="5400000"/>
          </a:gradFill>
          <a:ln w="12700">
            <a:miter lim="400000"/>
          </a:ln>
          <a:extLst>
            <a:ext uri="{C572A759-6A51-4108-AA02-DFA0A04FC94B}">
              <ma14:wrappingTextBoxFlag xmlns="" xmlns:ma14="http://schemas.microsoft.com/office/mac/drawingml/2011/main" val="1"/>
            </a:ext>
          </a:extLst>
        </p:spPr>
        <p:txBody>
          <a:bodyPr wrap="none" lIns="45719" rIns="45719">
            <a:spAutoFit/>
          </a:bodyPr>
          <a:lstStyle/>
          <a:p>
            <a:pPr marL="171450" indent="-171450">
              <a:buSzPct val="100000"/>
              <a:buFont typeface="Arial"/>
              <a:buChar char="•"/>
              <a:defRPr sz="1200">
                <a:latin typeface="黑体"/>
                <a:ea typeface="黑体"/>
                <a:cs typeface="黑体"/>
                <a:sym typeface="黑体"/>
              </a:defRPr>
            </a:pPr>
            <a:r>
              <a:t>四川视频端到端质量分析在应用市场中上线</a:t>
            </a:r>
          </a:p>
          <a:p>
            <a:pPr marL="171450" indent="-171450">
              <a:buSzPct val="100000"/>
              <a:buChar char="✓"/>
              <a:defRPr sz="1200">
                <a:latin typeface="黑体"/>
                <a:ea typeface="黑体"/>
                <a:cs typeface="黑体"/>
                <a:sym typeface="黑体"/>
              </a:defRPr>
            </a:pPr>
            <a:r>
              <a:t>  河南已完成本地引入</a:t>
            </a:r>
          </a:p>
          <a:p>
            <a:pPr marL="171450" indent="-171450">
              <a:buSzPct val="100000"/>
              <a:buChar char="✓"/>
              <a:defRPr sz="1200">
                <a:latin typeface="黑体"/>
                <a:ea typeface="黑体"/>
                <a:cs typeface="黑体"/>
                <a:sym typeface="黑体"/>
              </a:defRPr>
            </a:pPr>
            <a:r>
              <a:t>  天津已确认引入意向，正在进行资源准备</a:t>
            </a:r>
          </a:p>
          <a:p>
            <a:pPr>
              <a:defRPr sz="1200">
                <a:latin typeface="黑体"/>
                <a:ea typeface="黑体"/>
                <a:cs typeface="黑体"/>
                <a:sym typeface="黑体"/>
              </a:defRPr>
            </a:pPr>
            <a:endParaRPr/>
          </a:p>
          <a:p>
            <a:pPr marL="171450" indent="-171450">
              <a:buSzPct val="100000"/>
              <a:buFont typeface="Arial"/>
              <a:buChar char="•"/>
              <a:defRPr sz="1200">
                <a:latin typeface="黑体"/>
                <a:ea typeface="黑体"/>
                <a:cs typeface="黑体"/>
                <a:sym typeface="黑体"/>
              </a:defRPr>
            </a:pPr>
            <a:r>
              <a:t>集团流量增幅预测在应用市场中上线</a:t>
            </a:r>
          </a:p>
          <a:p>
            <a:pPr marL="171450" indent="-171450">
              <a:buSzPct val="100000"/>
              <a:buChar char="✓"/>
              <a:defRPr sz="1200">
                <a:latin typeface="黑体"/>
                <a:ea typeface="黑体"/>
                <a:cs typeface="黑体"/>
                <a:sym typeface="黑体"/>
              </a:defRPr>
            </a:pPr>
            <a:r>
              <a:t>四川已确认引入意向</a:t>
            </a:r>
          </a:p>
        </p:txBody>
      </p:sp>
      <p:sp>
        <p:nvSpPr>
          <p:cNvPr id="141" name="文本框 11"/>
          <p:cNvSpPr txBox="1"/>
          <p:nvPr/>
        </p:nvSpPr>
        <p:spPr>
          <a:xfrm>
            <a:off x="262734" y="81043"/>
            <a:ext cx="8568954" cy="5994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2800" b="1">
                <a:solidFill>
                  <a:srgbClr val="FFFFFF"/>
                </a:solidFill>
                <a:latin typeface="微软雅黑"/>
                <a:ea typeface="微软雅黑"/>
                <a:cs typeface="微软雅黑"/>
                <a:sym typeface="微软雅黑"/>
              </a:defRPr>
            </a:lvl1pPr>
          </a:lstStyle>
          <a:p>
            <a:r>
              <a:t>应用市场整体进展</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7"/>
          <p:cNvSpPr txBox="1">
            <a:spLocks noGrp="1"/>
          </p:cNvSpPr>
          <p:nvPr>
            <p:ph type="sldNum" sz="quarter" idx="2"/>
          </p:nvPr>
        </p:nvSpPr>
        <p:spPr>
          <a:xfrm>
            <a:off x="8955102" y="6608384"/>
            <a:ext cx="188898" cy="2692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pic>
        <p:nvPicPr>
          <p:cNvPr id="146" name="图片 1" descr="图片 1"/>
          <p:cNvPicPr>
            <a:picLocks noChangeAspect="1"/>
          </p:cNvPicPr>
          <p:nvPr/>
        </p:nvPicPr>
        <p:blipFill>
          <a:blip r:embed="rId2">
            <a:extLst/>
          </a:blip>
          <a:stretch>
            <a:fillRect/>
          </a:stretch>
        </p:blipFill>
        <p:spPr>
          <a:xfrm>
            <a:off x="517378" y="1530334"/>
            <a:ext cx="3267544" cy="3153131"/>
          </a:xfrm>
          <a:prstGeom prst="rect">
            <a:avLst/>
          </a:prstGeom>
          <a:ln w="12700">
            <a:miter lim="400000"/>
          </a:ln>
        </p:spPr>
      </p:pic>
      <p:graphicFrame>
        <p:nvGraphicFramePr>
          <p:cNvPr id="147" name="表格 2"/>
          <p:cNvGraphicFramePr/>
          <p:nvPr/>
        </p:nvGraphicFramePr>
        <p:xfrm>
          <a:off x="4185868" y="1858090"/>
          <a:ext cx="4259728" cy="2525843"/>
        </p:xfrm>
        <a:graphic>
          <a:graphicData uri="http://schemas.openxmlformats.org/drawingml/2006/table">
            <a:tbl>
              <a:tblPr firstRow="1" bandRow="1">
                <a:tableStyleId>{4C3C2611-4C71-4FC5-86AE-919BDF0F9419}</a:tableStyleId>
              </a:tblPr>
              <a:tblGrid>
                <a:gridCol w="778050"/>
                <a:gridCol w="725823"/>
                <a:gridCol w="2154784"/>
                <a:gridCol w="601071"/>
              </a:tblGrid>
              <a:tr h="304229">
                <a:tc>
                  <a:txBody>
                    <a:bodyPr/>
                    <a:lstStyle/>
                    <a:p>
                      <a:pPr algn="ctr">
                        <a:defRPr sz="1000">
                          <a:solidFill>
                            <a:srgbClr val="000000"/>
                          </a:solidFill>
                        </a:defRPr>
                      </a:pPr>
                      <a:r>
                        <a:t>开始时间</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BDD7EE"/>
                    </a:solidFill>
                  </a:tcPr>
                </a:tc>
                <a:tc>
                  <a:txBody>
                    <a:bodyPr/>
                    <a:lstStyle/>
                    <a:p>
                      <a:pPr algn="ctr">
                        <a:defRPr sz="1000">
                          <a:solidFill>
                            <a:srgbClr val="000000"/>
                          </a:solidFill>
                        </a:defRPr>
                      </a:pPr>
                      <a:r>
                        <a:t>结束时间</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BDD7EE"/>
                    </a:solidFill>
                  </a:tcPr>
                </a:tc>
                <a:tc>
                  <a:txBody>
                    <a:bodyPr/>
                    <a:lstStyle/>
                    <a:p>
                      <a:pPr algn="ctr">
                        <a:defRPr sz="1000">
                          <a:solidFill>
                            <a:srgbClr val="000000"/>
                          </a:solidFill>
                        </a:defRPr>
                      </a:pPr>
                      <a:r>
                        <a:t>步骤</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BDD7EE"/>
                    </a:solidFill>
                  </a:tcPr>
                </a:tc>
                <a:tc>
                  <a:txBody>
                    <a:bodyPr/>
                    <a:lstStyle/>
                    <a:p>
                      <a:pPr algn="ctr">
                        <a:defRPr sz="1000">
                          <a:solidFill>
                            <a:srgbClr val="000000"/>
                          </a:solidFill>
                        </a:defRPr>
                      </a:pPr>
                      <a:r>
                        <a:t>耗时</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BDD7EE"/>
                    </a:solidFill>
                  </a:tcPr>
                </a:tc>
              </a:tr>
              <a:tr h="304229">
                <a:tc>
                  <a:txBody>
                    <a:bodyPr/>
                    <a:lstStyle/>
                    <a:p>
                      <a:pPr algn="ctr">
                        <a:defRPr sz="1000"/>
                      </a:pPr>
                      <a:r>
                        <a:t>11点50分</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13点57分</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000"/>
                      </a:pPr>
                      <a:r>
                        <a:t>镜像下载</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800"/>
                      </a:pPr>
                      <a:r>
                        <a:rPr sz="1000"/>
                        <a:t>2h7min</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04229">
                <a:tc>
                  <a:txBody>
                    <a:bodyPr/>
                    <a:lstStyle/>
                    <a:p>
                      <a:pPr algn="ctr">
                        <a:defRPr sz="1000"/>
                      </a:pPr>
                      <a:r>
                        <a:t>13点57分</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14点01分</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000"/>
                      </a:pPr>
                      <a:r>
                        <a:t>部署环境检测</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800"/>
                      </a:pPr>
                      <a:r>
                        <a:rPr sz="1000"/>
                        <a:t>4min</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04229">
                <a:tc>
                  <a:txBody>
                    <a:bodyPr/>
                    <a:lstStyle/>
                    <a:p>
                      <a:pPr algn="ctr">
                        <a:defRPr sz="1000"/>
                      </a:pPr>
                      <a:r>
                        <a:t>14点08分</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14点16分</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000"/>
                      </a:pPr>
                      <a:r>
                        <a:t>docker镜像部署</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800"/>
                      </a:pPr>
                      <a:r>
                        <a:rPr sz="1000"/>
                        <a:t>8min</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04229">
                <a:tc>
                  <a:txBody>
                    <a:bodyPr/>
                    <a:lstStyle/>
                    <a:p>
                      <a:pPr algn="ctr">
                        <a:defRPr sz="1000"/>
                      </a:pPr>
                      <a:r>
                        <a:t>14点16分</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14点51分</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000"/>
                      </a:pPr>
                      <a:r>
                        <a:t>数据加载</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800"/>
                      </a:pPr>
                      <a:r>
                        <a:rPr sz="1000"/>
                        <a:t>35min</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04229">
                <a:tc>
                  <a:txBody>
                    <a:bodyPr/>
                    <a:lstStyle/>
                    <a:p>
                      <a:pPr algn="ctr">
                        <a:defRPr sz="1000"/>
                      </a:pPr>
                      <a:r>
                        <a:t>14点51分</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14点54分</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000"/>
                      </a:pPr>
                      <a:r>
                        <a:t>日志监测</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800"/>
                      </a:pPr>
                      <a:r>
                        <a:rPr sz="1000"/>
                        <a:t>3min</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54343">
                <a:tc>
                  <a:txBody>
                    <a:bodyPr/>
                    <a:lstStyle/>
                    <a:p>
                      <a:pPr algn="ctr">
                        <a:defRPr sz="1000"/>
                      </a:pPr>
                      <a:r>
                        <a:t>14点55分</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14点59分</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000"/>
                      </a:pPr>
                      <a:r>
                        <a:t>前端观察，14点59分前端出现第一个卡顿记录点</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800"/>
                      </a:pPr>
                      <a:r>
                        <a:rPr sz="1000"/>
                        <a:t>4min</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r h="304229">
                <a:tc>
                  <a:txBody>
                    <a:bodyPr/>
                    <a:lstStyle/>
                    <a:p>
                      <a:pPr algn="ctr">
                        <a:defRPr sz="1000"/>
                      </a:pPr>
                      <a:r>
                        <a:t>11点50分</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000"/>
                      </a:pPr>
                      <a:r>
                        <a:t>14点59分</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000"/>
                      </a:pPr>
                      <a:r>
                        <a:t>部署总持续时间</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ctr">
                        <a:defRPr sz="1800"/>
                      </a:pPr>
                      <a:r>
                        <a:rPr sz="1000" dirty="0"/>
                        <a:t>3h9min</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r>
            </a:tbl>
          </a:graphicData>
        </a:graphic>
      </p:graphicFrame>
      <p:sp>
        <p:nvSpPr>
          <p:cNvPr id="148" name="文本框 3"/>
          <p:cNvSpPr txBox="1"/>
          <p:nvPr/>
        </p:nvSpPr>
        <p:spPr>
          <a:xfrm>
            <a:off x="262734" y="119153"/>
            <a:ext cx="8568954" cy="523220"/>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2800" b="1">
                <a:solidFill>
                  <a:srgbClr val="FFFFFF"/>
                </a:solidFill>
                <a:latin typeface="微软雅黑"/>
                <a:ea typeface="微软雅黑"/>
                <a:cs typeface="微软雅黑"/>
                <a:sym typeface="微软雅黑"/>
              </a:defRPr>
            </a:lvl1pPr>
          </a:lstStyle>
          <a:p>
            <a:r>
              <a:rPr dirty="0" err="1" smtClean="0"/>
              <a:t>本地化部署方案</a:t>
            </a:r>
            <a:endParaRPr dirty="0"/>
          </a:p>
        </p:txBody>
      </p:sp>
      <p:sp>
        <p:nvSpPr>
          <p:cNvPr id="149" name="矩形 4"/>
          <p:cNvSpPr txBox="1"/>
          <p:nvPr/>
        </p:nvSpPr>
        <p:spPr>
          <a:xfrm>
            <a:off x="247877" y="642373"/>
            <a:ext cx="8686804" cy="1107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400">
                <a:latin typeface="黑体"/>
                <a:ea typeface="黑体"/>
                <a:cs typeface="黑体"/>
                <a:sym typeface="黑体"/>
              </a:defRPr>
            </a:pPr>
            <a:r>
              <a:rPr dirty="0"/>
              <a:t>   河南公司积极进行软硬件资源准备和数据准备，在7月底满足四川视频应用本地化部署的各项要求。8月2日苏研赴现场与河南公司一起整体联调和部署。</a:t>
            </a:r>
          </a:p>
          <a:p>
            <a:pPr>
              <a:defRPr sz="1400">
                <a:latin typeface="黑体"/>
                <a:ea typeface="黑体"/>
                <a:cs typeface="黑体"/>
                <a:sym typeface="黑体"/>
              </a:defRPr>
            </a:pPr>
            <a:r>
              <a:rPr dirty="0"/>
              <a:t>   在软硬件资源和数据具备的条件下，整个部署时间持续3小时9分钟，排除镜像下载时间，部署时间大约耗时一小时，部署顺利，系统运行正常。</a:t>
            </a:r>
          </a:p>
        </p:txBody>
      </p:sp>
      <p:sp>
        <p:nvSpPr>
          <p:cNvPr id="150" name="文本框 5"/>
          <p:cNvSpPr txBox="1"/>
          <p:nvPr/>
        </p:nvSpPr>
        <p:spPr>
          <a:xfrm>
            <a:off x="1501662" y="4588181"/>
            <a:ext cx="942341" cy="294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100" b="1"/>
            </a:lvl1pPr>
          </a:lstStyle>
          <a:p>
            <a:r>
              <a:t>数据接入流程</a:t>
            </a:r>
          </a:p>
        </p:txBody>
      </p:sp>
      <p:sp>
        <p:nvSpPr>
          <p:cNvPr id="151" name="文本框 6"/>
          <p:cNvSpPr txBox="1"/>
          <p:nvPr/>
        </p:nvSpPr>
        <p:spPr>
          <a:xfrm>
            <a:off x="5800206" y="1596479"/>
            <a:ext cx="942341" cy="294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100" b="1"/>
            </a:lvl1pPr>
          </a:lstStyle>
          <a:p>
            <a:r>
              <a:t>部署时间记录</a:t>
            </a:r>
          </a:p>
        </p:txBody>
      </p:sp>
      <p:pic>
        <p:nvPicPr>
          <p:cNvPr id="152" name="图片 7" descr="图片 7"/>
          <p:cNvPicPr>
            <a:picLocks noChangeAspect="1"/>
          </p:cNvPicPr>
          <p:nvPr/>
        </p:nvPicPr>
        <p:blipFill>
          <a:blip r:embed="rId3">
            <a:extLst/>
          </a:blip>
          <a:stretch>
            <a:fillRect/>
          </a:stretch>
        </p:blipFill>
        <p:spPr>
          <a:xfrm>
            <a:off x="428963" y="4849791"/>
            <a:ext cx="8417581" cy="1886675"/>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262734" y="119153"/>
            <a:ext cx="8568954" cy="523220"/>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2800" b="1">
                <a:solidFill>
                  <a:srgbClr val="FFFFFF"/>
                </a:solidFill>
                <a:latin typeface="微软雅黑"/>
                <a:ea typeface="微软雅黑"/>
                <a:cs typeface="微软雅黑"/>
                <a:sym typeface="微软雅黑"/>
              </a:defRPr>
            </a:lvl1pPr>
          </a:lstStyle>
          <a:p>
            <a:r>
              <a:rPr lang="zh-CN" altLang="en-US" dirty="0"/>
              <a:t>应用</a:t>
            </a:r>
            <a:r>
              <a:rPr lang="zh-CN" altLang="en-US" dirty="0" smtClean="0"/>
              <a:t>数据分析结果</a:t>
            </a:r>
            <a:endParaRPr dirty="0"/>
          </a:p>
        </p:txBody>
      </p:sp>
      <p:graphicFrame>
        <p:nvGraphicFramePr>
          <p:cNvPr id="8" name="图表 7"/>
          <p:cNvGraphicFramePr/>
          <p:nvPr>
            <p:extLst>
              <p:ext uri="{D42A27DB-BD31-4B8C-83A1-F6EECF244321}">
                <p14:modId xmlns:p14="http://schemas.microsoft.com/office/powerpoint/2010/main" val="2653626856"/>
              </p:ext>
            </p:extLst>
          </p:nvPr>
        </p:nvGraphicFramePr>
        <p:xfrm>
          <a:off x="-172363" y="3749845"/>
          <a:ext cx="4719574" cy="29419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图表 11"/>
          <p:cNvGraphicFramePr/>
          <p:nvPr>
            <p:extLst>
              <p:ext uri="{D42A27DB-BD31-4B8C-83A1-F6EECF244321}">
                <p14:modId xmlns:p14="http://schemas.microsoft.com/office/powerpoint/2010/main" val="2287841565"/>
              </p:ext>
            </p:extLst>
          </p:nvPr>
        </p:nvGraphicFramePr>
        <p:xfrm>
          <a:off x="4451658" y="3749845"/>
          <a:ext cx="4394886" cy="2977979"/>
        </p:xfrm>
        <a:graphic>
          <a:graphicData uri="http://schemas.openxmlformats.org/drawingml/2006/chart">
            <c:chart xmlns:c="http://schemas.openxmlformats.org/drawingml/2006/chart" xmlns:r="http://schemas.openxmlformats.org/officeDocument/2006/relationships" r:id="rId4"/>
          </a:graphicData>
        </a:graphic>
      </p:graphicFrame>
      <p:sp>
        <p:nvSpPr>
          <p:cNvPr id="13" name="矩形 4"/>
          <p:cNvSpPr txBox="1"/>
          <p:nvPr/>
        </p:nvSpPr>
        <p:spPr>
          <a:xfrm>
            <a:off x="247878" y="642372"/>
            <a:ext cx="8598666" cy="83099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600">
                <a:latin typeface="黑体"/>
                <a:ea typeface="黑体"/>
                <a:cs typeface="黑体"/>
                <a:sym typeface="黑体"/>
              </a:defRPr>
            </a:pPr>
            <a:r>
              <a:rPr dirty="0"/>
              <a:t>   </a:t>
            </a:r>
            <a:r>
              <a:rPr lang="zh-CN" altLang="en-US" dirty="0" smtClean="0"/>
              <a:t>应用支持从无线小区、核心网以及内容</a:t>
            </a:r>
            <a:r>
              <a:rPr lang="zh-CN" altLang="en-US" dirty="0" smtClean="0"/>
              <a:t>源</a:t>
            </a:r>
            <a:r>
              <a:rPr lang="zh-CN" altLang="en-US" dirty="0"/>
              <a:t>三</a:t>
            </a:r>
            <a:r>
              <a:rPr lang="zh-CN" altLang="en-US" dirty="0" smtClean="0"/>
              <a:t>方方面</a:t>
            </a:r>
            <a:r>
              <a:rPr lang="zh-CN" altLang="en-US" dirty="0" smtClean="0"/>
              <a:t>分析</a:t>
            </a:r>
            <a:r>
              <a:rPr lang="zh-CN" altLang="en-US" dirty="0" smtClean="0"/>
              <a:t>视频质量情况。由于系统运行时间较短，核心网和内容源问题偶发性较强，需要更长时间段数据作为支持，因此分别提取</a:t>
            </a:r>
            <a:r>
              <a:rPr lang="en-US" altLang="zh-CN" dirty="0" smtClean="0"/>
              <a:t>8</a:t>
            </a:r>
            <a:r>
              <a:rPr lang="zh-CN" altLang="en-US" dirty="0" smtClean="0"/>
              <a:t>月</a:t>
            </a:r>
            <a:r>
              <a:rPr lang="en-US" altLang="zh-CN" dirty="0" smtClean="0"/>
              <a:t>3</a:t>
            </a:r>
            <a:r>
              <a:rPr lang="zh-CN" altLang="en-US" dirty="0" smtClean="0"/>
              <a:t>日、</a:t>
            </a:r>
            <a:r>
              <a:rPr lang="en-US" altLang="zh-CN" dirty="0" smtClean="0"/>
              <a:t>8</a:t>
            </a:r>
            <a:r>
              <a:rPr lang="zh-CN" altLang="en-US" dirty="0" smtClean="0"/>
              <a:t>月</a:t>
            </a:r>
            <a:r>
              <a:rPr lang="en-US" altLang="zh-CN" dirty="0" smtClean="0"/>
              <a:t>4</a:t>
            </a:r>
            <a:r>
              <a:rPr lang="zh-CN" altLang="en-US" dirty="0" smtClean="0"/>
              <a:t>日两天卡顿次数前十的无线小区交由省内专业室分析。</a:t>
            </a:r>
            <a:endParaRPr sz="1400" dirty="0"/>
          </a:p>
        </p:txBody>
      </p:sp>
      <p:pic>
        <p:nvPicPr>
          <p:cNvPr id="14" name="图片 13"/>
          <p:cNvPicPr>
            <a:picLocks noChangeAspect="1"/>
          </p:cNvPicPr>
          <p:nvPr/>
        </p:nvPicPr>
        <p:blipFill rotWithShape="1">
          <a:blip r:embed="rId5"/>
          <a:srcRect r="49891"/>
          <a:stretch/>
        </p:blipFill>
        <p:spPr>
          <a:xfrm>
            <a:off x="247879" y="1473370"/>
            <a:ext cx="4261111" cy="2133558"/>
          </a:xfrm>
          <a:prstGeom prst="rect">
            <a:avLst/>
          </a:prstGeom>
        </p:spPr>
      </p:pic>
      <p:pic>
        <p:nvPicPr>
          <p:cNvPr id="17" name="图片 16"/>
          <p:cNvPicPr>
            <a:picLocks noChangeAspect="1"/>
          </p:cNvPicPr>
          <p:nvPr/>
        </p:nvPicPr>
        <p:blipFill rotWithShape="1">
          <a:blip r:embed="rId6"/>
          <a:srcRect r="50529"/>
          <a:stretch/>
        </p:blipFill>
        <p:spPr>
          <a:xfrm>
            <a:off x="4547211" y="1616286"/>
            <a:ext cx="4455171" cy="1990642"/>
          </a:xfrm>
          <a:prstGeom prst="rect">
            <a:avLst/>
          </a:prstGeom>
        </p:spPr>
      </p:pic>
      <p:graphicFrame>
        <p:nvGraphicFramePr>
          <p:cNvPr id="18" name="对象 17"/>
          <p:cNvGraphicFramePr>
            <a:graphicFrameLocks noChangeAspect="1"/>
          </p:cNvGraphicFramePr>
          <p:nvPr>
            <p:extLst>
              <p:ext uri="{D42A27DB-BD31-4B8C-83A1-F6EECF244321}">
                <p14:modId xmlns:p14="http://schemas.microsoft.com/office/powerpoint/2010/main" val="155498817"/>
              </p:ext>
            </p:extLst>
          </p:nvPr>
        </p:nvGraphicFramePr>
        <p:xfrm>
          <a:off x="7685431" y="3749845"/>
          <a:ext cx="914400" cy="828675"/>
        </p:xfrm>
        <a:graphic>
          <a:graphicData uri="http://schemas.openxmlformats.org/presentationml/2006/ole">
            <mc:AlternateContent xmlns:mc="http://schemas.openxmlformats.org/markup-compatibility/2006">
              <mc:Choice xmlns:v="urn:schemas-microsoft-com:vml" Requires="v">
                <p:oleObj spid="_x0000_s1030" name="工作表" showAsIcon="1" r:id="rId8" imgW="914400" imgH="828720" progId="Excel.Sheet.12">
                  <p:embed/>
                </p:oleObj>
              </mc:Choice>
              <mc:Fallback>
                <p:oleObj name="工作表" showAsIcon="1" r:id="rId8" imgW="914400" imgH="828720" progId="Excel.Sheet.12">
                  <p:embed/>
                  <p:pic>
                    <p:nvPicPr>
                      <p:cNvPr id="0" name=""/>
                      <p:cNvPicPr/>
                      <p:nvPr/>
                    </p:nvPicPr>
                    <p:blipFill>
                      <a:blip r:embed="rId9"/>
                      <a:stretch>
                        <a:fillRect/>
                      </a:stretch>
                    </p:blipFill>
                    <p:spPr>
                      <a:xfrm>
                        <a:off x="7685431" y="3749845"/>
                        <a:ext cx="914400" cy="828675"/>
                      </a:xfrm>
                      <a:prstGeom prst="rect">
                        <a:avLst/>
                      </a:prstGeom>
                    </p:spPr>
                  </p:pic>
                </p:oleObj>
              </mc:Fallback>
            </mc:AlternateContent>
          </a:graphicData>
        </a:graphic>
      </p:graphicFrame>
    </p:spTree>
    <p:extLst>
      <p:ext uri="{BB962C8B-B14F-4D97-AF65-F5344CB8AC3E}">
        <p14:creationId xmlns:p14="http://schemas.microsoft.com/office/powerpoint/2010/main" val="359465759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Box 7"/>
          <p:cNvSpPr txBox="1">
            <a:spLocks noGrp="1"/>
          </p:cNvSpPr>
          <p:nvPr>
            <p:ph type="sldNum" sz="quarter" idx="2"/>
          </p:nvPr>
        </p:nvSpPr>
        <p:spPr>
          <a:xfrm>
            <a:off x="8955102" y="6608384"/>
            <a:ext cx="188898" cy="2692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sp>
        <p:nvSpPr>
          <p:cNvPr id="155" name="文本框 3"/>
          <p:cNvSpPr txBox="1"/>
          <p:nvPr/>
        </p:nvSpPr>
        <p:spPr>
          <a:xfrm>
            <a:off x="262734" y="81043"/>
            <a:ext cx="8568954" cy="5994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2800" b="1">
                <a:solidFill>
                  <a:srgbClr val="FFFFFF"/>
                </a:solidFill>
                <a:latin typeface="微软雅黑"/>
                <a:ea typeface="微软雅黑"/>
                <a:cs typeface="微软雅黑"/>
                <a:sym typeface="微软雅黑"/>
              </a:defRPr>
            </a:lvl1pPr>
          </a:lstStyle>
          <a:p>
            <a:r>
              <a:t>省内部署体验与建议</a:t>
            </a:r>
          </a:p>
        </p:txBody>
      </p:sp>
      <p:sp>
        <p:nvSpPr>
          <p:cNvPr id="156" name="矩形 4"/>
          <p:cNvSpPr txBox="1"/>
          <p:nvPr/>
        </p:nvSpPr>
        <p:spPr>
          <a:xfrm>
            <a:off x="268298" y="763786"/>
            <a:ext cx="8686804" cy="853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400">
                <a:latin typeface="黑体"/>
                <a:ea typeface="黑体"/>
                <a:cs typeface="黑体"/>
                <a:sym typeface="黑体"/>
              </a:defRPr>
            </a:lvl1pPr>
          </a:lstStyle>
          <a:p>
            <a:r>
              <a:rPr dirty="0"/>
              <a:t>  </a:t>
            </a:r>
            <a:r>
              <a:rPr lang="en-US" dirty="0" smtClean="0"/>
              <a:t>  </a:t>
            </a:r>
            <a:r>
              <a:rPr sz="1600" dirty="0" smtClean="0"/>
              <a:t>在省内部署的过程中</a:t>
            </a:r>
            <a:r>
              <a:rPr sz="1600" dirty="0"/>
              <a:t>，作为此次移植工作的省内接口人和实施人，在移植部署过程中对集团集中性能应用市场的Docker部署有了更深的认识和理解。根据公司领导要求，此次部署工作采用完全自主完成的模式，全程无第三方厂家参与，结合部署的过程谈几点感受。</a:t>
            </a:r>
          </a:p>
        </p:txBody>
      </p:sp>
      <p:sp>
        <p:nvSpPr>
          <p:cNvPr id="157" name="基础资源环境搭建：省内第一次使用Docker技术，资源池虚拟机系统使用RHEL6，部署Docker需要升级Linux内核或RHEL7以上系统，推广过程中建议在部署文档中细化Docker部署手册。…"/>
          <p:cNvSpPr txBox="1"/>
          <p:nvPr/>
        </p:nvSpPr>
        <p:spPr>
          <a:xfrm>
            <a:off x="290830" y="1700529"/>
            <a:ext cx="8686803" cy="498598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85750" indent="-285750">
              <a:lnSpc>
                <a:spcPct val="125000"/>
              </a:lnSpc>
              <a:buFont typeface="Wingdings" panose="05000000000000000000" pitchFamily="2" charset="2"/>
              <a:buChar char="Ø"/>
            </a:pPr>
            <a:r>
              <a:rPr sz="1600" b="1" dirty="0" err="1" smtClean="0"/>
              <a:t>基础资源环境搭建</a:t>
            </a:r>
            <a:endParaRPr lang="en-US" sz="1600" b="1" dirty="0" smtClean="0"/>
          </a:p>
          <a:p>
            <a:pPr>
              <a:lnSpc>
                <a:spcPct val="125000"/>
              </a:lnSpc>
            </a:pPr>
            <a:r>
              <a:rPr lang="en-US" sz="1600" dirty="0" smtClean="0"/>
              <a:t>        </a:t>
            </a:r>
            <a:r>
              <a:rPr sz="1600" dirty="0" smtClean="0"/>
              <a:t>省内第一次使用</a:t>
            </a:r>
            <a:r>
              <a:rPr sz="1600" dirty="0"/>
              <a:t>Docker技术，资源池虚拟机系统使用RHEL6，部署Docker需要升级Linux内核或RHEL7以上系统，推广过程中建议在部署文档中细化Docker部署手册。</a:t>
            </a:r>
          </a:p>
          <a:p>
            <a:pPr marL="285750" indent="-285750">
              <a:lnSpc>
                <a:spcPct val="125000"/>
              </a:lnSpc>
              <a:buFont typeface="Wingdings" panose="05000000000000000000" pitchFamily="2" charset="2"/>
              <a:buChar char="Ø"/>
            </a:pPr>
            <a:r>
              <a:rPr sz="1600" b="1" dirty="0" err="1" smtClean="0"/>
              <a:t>容器部署</a:t>
            </a:r>
            <a:endParaRPr lang="en-US" sz="1600" b="1" dirty="0" smtClean="0"/>
          </a:p>
          <a:p>
            <a:pPr>
              <a:lnSpc>
                <a:spcPct val="125000"/>
              </a:lnSpc>
            </a:pPr>
            <a:r>
              <a:rPr lang="en-US" sz="1600" dirty="0"/>
              <a:t> </a:t>
            </a:r>
            <a:r>
              <a:rPr lang="en-US" sz="1600" dirty="0" smtClean="0"/>
              <a:t>        </a:t>
            </a:r>
            <a:r>
              <a:rPr sz="1600" dirty="0" err="1" smtClean="0"/>
              <a:t>容器部署过程使用脚本部署</a:t>
            </a:r>
            <a:r>
              <a:rPr sz="1600" dirty="0" err="1"/>
              <a:t>，清晰明了、高效快速，自动化实现了前后台运行环境搭建，是整个部署过程中最亮眼的环节</a:t>
            </a:r>
            <a:r>
              <a:rPr sz="1600" dirty="0"/>
              <a:t>。</a:t>
            </a:r>
          </a:p>
          <a:p>
            <a:pPr marL="285750" indent="-285750">
              <a:lnSpc>
                <a:spcPct val="125000"/>
              </a:lnSpc>
              <a:buFont typeface="Wingdings" panose="05000000000000000000" pitchFamily="2" charset="2"/>
              <a:buChar char="Ø"/>
            </a:pPr>
            <a:r>
              <a:rPr sz="1600" b="1" dirty="0" err="1" smtClean="0"/>
              <a:t>数据整理和装载</a:t>
            </a:r>
            <a:endParaRPr lang="en-US" sz="1600" b="1" dirty="0" smtClean="0"/>
          </a:p>
          <a:p>
            <a:pPr>
              <a:lnSpc>
                <a:spcPct val="125000"/>
              </a:lnSpc>
            </a:pPr>
            <a:r>
              <a:rPr lang="en-US" sz="1600" dirty="0" smtClean="0"/>
              <a:t>          </a:t>
            </a:r>
            <a:r>
              <a:rPr sz="1600" dirty="0" err="1" smtClean="0"/>
              <a:t>端到端分析是典型的基于</a:t>
            </a:r>
            <a:r>
              <a:rPr sz="1600" dirty="0" err="1"/>
              <a:t>XDR的大数据分析</a:t>
            </a:r>
            <a:r>
              <a:rPr sz="1600" dirty="0"/>
              <a:t>。《视频端到端分析》应用使用的原始数据是清洗、筛选和过滤后的XDR数据，而数据的清洗等功能模块不包含在移植内容中，这就对应用移植造成了一定困难。S1U-HTTP接口在我省日数据量超过20TB，需要使用一定的系统资源和大数据技术才能实现数据清洗等工作，是整个移植过程的难点和瓶颈。</a:t>
            </a:r>
          </a:p>
          <a:p>
            <a:pPr marL="285750" indent="-285750">
              <a:lnSpc>
                <a:spcPct val="125000"/>
              </a:lnSpc>
              <a:buFont typeface="Wingdings" panose="05000000000000000000" pitchFamily="2" charset="2"/>
              <a:buChar char="Ø"/>
            </a:pPr>
            <a:r>
              <a:rPr sz="1600" b="1" dirty="0" err="1" smtClean="0"/>
              <a:t>系统运行维护</a:t>
            </a:r>
            <a:endParaRPr lang="en-US" sz="1600" b="1" dirty="0" smtClean="0"/>
          </a:p>
          <a:p>
            <a:pPr>
              <a:lnSpc>
                <a:spcPct val="125000"/>
              </a:lnSpc>
            </a:pPr>
            <a:r>
              <a:rPr lang="en-US" sz="1600" dirty="0"/>
              <a:t> </a:t>
            </a:r>
            <a:r>
              <a:rPr lang="en-US" sz="1600" dirty="0" smtClean="0"/>
              <a:t>        </a:t>
            </a:r>
            <a:r>
              <a:rPr sz="1600" dirty="0" smtClean="0"/>
              <a:t>在系统运行过程中的运维问题需要四川协助处理</a:t>
            </a:r>
            <a:r>
              <a:rPr sz="1600" dirty="0"/>
              <a:t>，无法实现自主排障。建议将应用市场的应用开源化和社区化，集中解答各省移植应用运维问题，一方面可减轻应用输出省配合压力，另一方面也省内可根据自身需要二次开发并提高移植省自主运维能力，激活移植应用生命力。</a:t>
            </a:r>
          </a:p>
          <a:p>
            <a:endParaRPr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99592" y="2564904"/>
            <a:ext cx="7272808" cy="2769989"/>
          </a:xfrm>
          <a:prstGeom prst="rect">
            <a:avLst/>
          </a:prstGeom>
          <a:noFill/>
          <a:ln w="9525">
            <a:noFill/>
            <a:miter lim="800000"/>
            <a:headEnd/>
            <a:tailEnd/>
          </a:ln>
        </p:spPr>
        <p:txBody>
          <a:bodyPr wrap="square">
            <a:spAutoFit/>
          </a:bodyPr>
          <a:lstStyle/>
          <a:p>
            <a:pPr algn="ctr" eaLnBrk="0" fontAlgn="base">
              <a:lnSpc>
                <a:spcPct val="150000"/>
              </a:lnSpc>
              <a:spcBef>
                <a:spcPct val="0"/>
              </a:spcBef>
              <a:spcAft>
                <a:spcPct val="0"/>
              </a:spcAft>
            </a:pPr>
            <a:r>
              <a:rPr lang="zh-CN" altLang="en-US" sz="4400" b="1" kern="1200" dirty="0" smtClean="0">
                <a:solidFill>
                  <a:srgbClr val="0070C0"/>
                </a:solidFill>
                <a:latin typeface="微软雅黑" pitchFamily="34" charset="-122"/>
                <a:ea typeface="微软雅黑" pitchFamily="34" charset="-122"/>
                <a:cs typeface="微软雅黑"/>
              </a:rPr>
              <a:t>谢 谢！</a:t>
            </a:r>
            <a:endParaRPr lang="en-US" altLang="zh-CN" sz="4400" b="1" kern="1200" dirty="0" smtClean="0">
              <a:solidFill>
                <a:srgbClr val="0070C0"/>
              </a:solidFill>
              <a:latin typeface="微软雅黑" pitchFamily="34" charset="-122"/>
              <a:ea typeface="微软雅黑" pitchFamily="34" charset="-122"/>
              <a:cs typeface="微软雅黑"/>
            </a:endParaRPr>
          </a:p>
          <a:p>
            <a:pPr algn="ctr" eaLnBrk="0" fontAlgn="base">
              <a:lnSpc>
                <a:spcPct val="150000"/>
              </a:lnSpc>
              <a:spcBef>
                <a:spcPct val="0"/>
              </a:spcBef>
              <a:spcAft>
                <a:spcPct val="0"/>
              </a:spcAft>
            </a:pPr>
            <a:endParaRPr lang="zh-CN" altLang="en-US" sz="7200" b="1" kern="1200" dirty="0">
              <a:solidFill>
                <a:srgbClr val="0070C0"/>
              </a:solidFill>
              <a:latin typeface="微软雅黑" pitchFamily="34" charset="-122"/>
              <a:ea typeface="微软雅黑" pitchFamily="34" charset="-122"/>
              <a:cs typeface="微软雅黑"/>
            </a:endParaRPr>
          </a:p>
        </p:txBody>
      </p:sp>
    </p:spTree>
    <p:extLst>
      <p:ext uri="{BB962C8B-B14F-4D97-AF65-F5344CB8AC3E}">
        <p14:creationId xmlns:p14="http://schemas.microsoft.com/office/powerpoint/2010/main" val="938069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46</TotalTime>
  <Words>404</Words>
  <Application>Microsoft Office PowerPoint</Application>
  <PresentationFormat>全屏显示(4:3)</PresentationFormat>
  <Paragraphs>104</Paragraphs>
  <Slides>6</Slides>
  <Notes>2</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6</vt:i4>
      </vt:variant>
    </vt:vector>
  </HeadingPairs>
  <TitlesOfParts>
    <vt:vector size="16" baseType="lpstr">
      <vt:lpstr>黑体</vt:lpstr>
      <vt:lpstr>宋体</vt:lpstr>
      <vt:lpstr>微软雅黑</vt:lpstr>
      <vt:lpstr>Arial</vt:lpstr>
      <vt:lpstr>Calibri</vt:lpstr>
      <vt:lpstr>Calibri Light</vt:lpstr>
      <vt:lpstr>Wingdings</vt:lpstr>
      <vt:lpstr>Office 主题</vt:lpstr>
      <vt:lpstr>1_Office 主题</vt:lpstr>
      <vt:lpstr>工作表</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张华伟</cp:lastModifiedBy>
  <cp:revision>9</cp:revision>
  <dcterms:modified xsi:type="dcterms:W3CDTF">2017-08-09T13:37:34Z</dcterms:modified>
</cp:coreProperties>
</file>