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61" r:id="rId6"/>
    <p:sldId id="281" r:id="rId7"/>
    <p:sldId id="282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3" r:id="rId18"/>
    <p:sldId id="271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666699"/>
    <a:srgbClr val="4635C1"/>
    <a:srgbClr val="00CC66"/>
    <a:srgbClr val="6397D0"/>
    <a:srgbClr val="0000FF"/>
    <a:srgbClr val="C5D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 autoAdjust="0"/>
    <p:restoredTop sz="96377" autoAdjust="0"/>
  </p:normalViewPr>
  <p:slideViewPr>
    <p:cSldViewPr>
      <p:cViewPr>
        <p:scale>
          <a:sx n="66" d="100"/>
          <a:sy n="66" d="100"/>
        </p:scale>
        <p:origin x="-1470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7B54D9E1-D738-428B-B998-1813E50D7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36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AEDA50C-460D-4551-866B-8CB31BE05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965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FEE0DA3-3DD2-4A82-98B3-6AD2F1AA7D2B}" type="slidenum">
              <a:rPr lang="zh-CN" altLang="en-US" b="0" smtClean="0"/>
              <a:pPr/>
              <a:t>2</a:t>
            </a:fld>
            <a:endParaRPr lang="zh-CN" altLang="en-US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FF3CBF9-8F44-4D4D-A541-E8E5FDF47EEB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2173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6BD0180-0011-4510-828C-6426AF00564B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8289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47D3554-2397-47A6-A944-D2E218176255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028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C556D9-DA81-490D-AD4C-2BA5D9106790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3063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94C7326-0483-4242-96AD-215B5EDD4972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195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08B4217-768F-4859-AC8E-2E92624572C6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5933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1BBC094-E9FA-49DB-8F03-6B39747BA044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513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454AAC6-26C8-4286-B2CE-026406E2302E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760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CC9AE5C-25BF-4EB1-B636-517512C81E79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20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C9F013C-17D1-4508-B49C-09CC1B77D506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7944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CEA3469-3045-4569-A353-5359EE17BF55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219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7"/>
          <p:cNvSpPr>
            <a:spLocks noChangeArrowheads="1"/>
          </p:cNvSpPr>
          <p:nvPr/>
        </p:nvSpPr>
        <p:spPr bwMode="auto">
          <a:xfrm>
            <a:off x="3276600" y="838200"/>
            <a:ext cx="56388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4D07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2"/>
          <p:cNvSpPr>
            <a:spLocks noChangeArrowheads="1"/>
          </p:cNvSpPr>
          <p:nvPr/>
        </p:nvSpPr>
        <p:spPr bwMode="auto">
          <a:xfrm flipV="1">
            <a:off x="0" y="838200"/>
            <a:ext cx="2362200" cy="76200"/>
          </a:xfrm>
          <a:prstGeom prst="rect">
            <a:avLst/>
          </a:prstGeom>
          <a:gradFill rotWithShape="0">
            <a:gsLst>
              <a:gs pos="0">
                <a:srgbClr val="225DD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9" name="Line 7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6" name="Rectangle 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638" y="638175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CEF54320-68D4-4BE9-8716-8A9F51CE8300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1" name="Picture 79" descr="新标志-横向灰色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41288"/>
            <a:ext cx="17272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DA437"/>
        </a:buClr>
        <a:buSzPct val="90000"/>
        <a:buFont typeface="Wingdings" pitchFamily="2" charset="2"/>
        <a:buChar char="q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DA437"/>
        </a:buClr>
        <a:buFont typeface="Wingdings" pitchFamily="2" charset="2"/>
        <a:buChar char="v"/>
        <a:defRPr sz="2000">
          <a:solidFill>
            <a:srgbClr val="0000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pentaho.com/projects/data-integr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1557338"/>
            <a:ext cx="8964613" cy="1871662"/>
          </a:xfrm>
        </p:spPr>
        <p:txBody>
          <a:bodyPr/>
          <a:lstStyle/>
          <a:p>
            <a:pPr algn="ctr" eaLnBrk="1" hangingPunct="1">
              <a:lnSpc>
                <a:spcPct val="160000"/>
              </a:lnSpc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Kettle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使用教程初阶</a:t>
            </a:r>
            <a:endParaRPr kumimoji="1"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2339975" y="5229225"/>
            <a:ext cx="47513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东方通信软件技术有限公司</a:t>
            </a:r>
            <a:b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宋恭如  </a:t>
            </a:r>
          </a:p>
        </p:txBody>
      </p:sp>
      <p:pic>
        <p:nvPicPr>
          <p:cNvPr id="2052" name="Picture 8" descr="东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584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3718859-2522-459E-A629-936736226F13}" type="slidenum">
              <a:rPr lang="en-US" altLang="zh-CN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r>
              <a:rPr lang="zh-CN" altLang="en-US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A1B9716B-CCE4-4059-A932-149E0E01E142}" type="slidenum">
              <a:rPr lang="en-US" altLang="zh-CN" b="0" smtClean="0">
                <a:solidFill>
                  <a:srgbClr val="4D4D4D"/>
                </a:solidFill>
              </a:rPr>
              <a:pPr/>
              <a:t>10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25538"/>
            <a:ext cx="27336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738188"/>
            <a:ext cx="27622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765175"/>
            <a:ext cx="26860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606675"/>
            <a:ext cx="26098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2854325"/>
            <a:ext cx="25527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的功能介绍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转换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F3655782-6904-433C-BAE5-89479ABB5CC1}" type="slidenum">
              <a:rPr lang="en-US" altLang="zh-CN" b="0" smtClean="0">
                <a:solidFill>
                  <a:srgbClr val="4D4D4D"/>
                </a:solidFill>
              </a:rPr>
              <a:pPr/>
              <a:t>11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611188" y="981075"/>
            <a:ext cx="77724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特殊目标数据源支持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把数据写入到</a:t>
            </a:r>
            <a:r>
              <a:rPr lang="en-US" altLang="zh-CN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Excel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把数据写入</a:t>
            </a:r>
            <a:r>
              <a:rPr lang="en-US" altLang="zh-CN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XML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支持多种查询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调用数据库存储过程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基本的数据库查询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判断表以及列、操作系统文件是否存在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接收查询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服务查询信息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使用数据流中的值作为参数来执行一个数据库查询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流查询：从转换中其他流里查询值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转换功能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值映射、分组、去重、拆分字段、行列转换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复制行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314A4CD3-A104-4FEB-B445-26C91D646DE8}" type="slidenum">
              <a:rPr lang="en-US" altLang="zh-CN" b="0" smtClean="0">
                <a:solidFill>
                  <a:srgbClr val="4D4D4D"/>
                </a:solidFill>
              </a:rPr>
              <a:pPr/>
              <a:t>12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26860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906463"/>
            <a:ext cx="27622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的功能介绍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转换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0B69C98E-043F-4695-BAB6-18D21FF06EBD}" type="slidenum">
              <a:rPr lang="en-US" altLang="zh-CN" b="0" smtClean="0">
                <a:solidFill>
                  <a:srgbClr val="4D4D4D"/>
                </a:solidFill>
              </a:rPr>
              <a:pPr/>
              <a:t>13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395288" y="1268413"/>
            <a:ext cx="7772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支持的脚本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JS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脚本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脚本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正则表达式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支持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代码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支持渐变维度更新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批量加载：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Oracle Bulk Loader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MSSQL Bulk Loader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MYSQL Bulk Loader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支持分区表和集群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0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CACD9140-B0E6-47FD-9E3C-4D5A023E2EA2}" type="slidenum">
              <a:rPr lang="en-US" altLang="zh-CN" b="0" smtClean="0">
                <a:solidFill>
                  <a:srgbClr val="4D4D4D"/>
                </a:solidFill>
              </a:rPr>
              <a:pPr/>
              <a:t>14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79525"/>
            <a:ext cx="2743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4292600"/>
            <a:ext cx="2600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279525"/>
            <a:ext cx="26193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功能介绍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作业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8E7A8D96-76FF-4592-B704-248429379E97}" type="slidenum">
              <a:rPr lang="en-US" altLang="zh-CN" b="0" smtClean="0">
                <a:solidFill>
                  <a:srgbClr val="4D4D4D"/>
                </a:solidFill>
              </a:rPr>
              <a:pPr/>
              <a:t>15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395288" y="908050"/>
            <a:ext cx="7772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Kettle job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中可以执行操作系统命令和操作：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Ping 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主机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写日志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发送邮件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比较文件夹、文件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创建、复制、移动、删除、压缩文件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获取或者上传文件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操作延迟等待</a:t>
            </a:r>
            <a:endParaRPr lang="en-US" altLang="zh-CN" sz="20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判断文件是否存在</a:t>
            </a:r>
            <a:endParaRPr lang="en-US" altLang="zh-CN" sz="20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执行</a:t>
            </a: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Shell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脚本</a:t>
            </a:r>
            <a:endParaRPr lang="en-US" altLang="zh-CN" sz="20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支持安全</a:t>
            </a: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FTP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获取、上传文件</a:t>
            </a:r>
            <a:endParaRPr lang="en-US" altLang="zh-CN" sz="20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删除远程文件</a:t>
            </a:r>
            <a:endParaRPr lang="en-US" altLang="zh-CN" sz="20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支持</a:t>
            </a:r>
            <a:r>
              <a:rPr lang="en-US" altLang="zh-CN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SSH2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上传下载</a:t>
            </a:r>
            <a:endParaRPr lang="en-US" altLang="zh-CN" sz="24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lang="zh-CN" altLang="en-US" sz="24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lang="en-US" altLang="zh-CN" sz="24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138C1189-F3B9-4484-8F0A-2F482F8B0568}" type="slidenum">
              <a:rPr lang="en-US" altLang="zh-CN" b="0" smtClean="0">
                <a:solidFill>
                  <a:srgbClr val="4D4D4D"/>
                </a:solidFill>
              </a:rPr>
              <a:pPr/>
              <a:t>16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981075"/>
            <a:ext cx="25336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12875"/>
            <a:ext cx="2543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852738"/>
            <a:ext cx="23241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152241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6079976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工具（脚本）介绍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ADEC72DD-9D6C-4C55-9C19-DF5BEF349092}" type="slidenum">
              <a:rPr lang="en-US" altLang="zh-CN" b="0" smtClean="0">
                <a:solidFill>
                  <a:srgbClr val="4D4D4D"/>
                </a:solidFill>
              </a:rPr>
              <a:pPr/>
              <a:t>17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124744"/>
            <a:ext cx="8496944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spoon: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图形界面方式启动作业和转换设计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器</a:t>
            </a:r>
            <a:endParaRPr lang="en-US" altLang="zh-CN" sz="32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pan: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命令行方式执行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转换（</a:t>
            </a:r>
            <a:r>
              <a:rPr lang="en-US" altLang="zh-CN" sz="3200" dirty="0" err="1" smtClean="0">
                <a:solidFill>
                  <a:srgbClr val="000000"/>
                </a:solidFill>
                <a:latin typeface="+mn-lt"/>
                <a:ea typeface="+mn-ea"/>
              </a:rPr>
              <a:t>ktr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）</a:t>
            </a:r>
            <a:endParaRPr lang="en-US" altLang="zh-CN" sz="32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kitchen: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命令方式执行作业（</a:t>
            </a:r>
            <a:r>
              <a:rPr lang="en-US" altLang="zh-CN" sz="3200" dirty="0" err="1" smtClean="0">
                <a:solidFill>
                  <a:srgbClr val="000000"/>
                </a:solidFill>
                <a:latin typeface="+mn-lt"/>
                <a:ea typeface="+mn-ea"/>
              </a:rPr>
              <a:t>kjb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）</a:t>
            </a:r>
            <a:endParaRPr lang="en-US" altLang="zh-CN" sz="32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carte</a:t>
            </a:r>
            <a:r>
              <a:rPr lang="en-US" altLang="zh-CN" sz="3200" dirty="0" smtClean="0">
                <a:solidFill>
                  <a:srgbClr val="000000"/>
                </a:solidFill>
              </a:rPr>
              <a:t>: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启动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服务器，用于</a:t>
            </a: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Kettle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的远程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运行或集群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运行</a:t>
            </a:r>
            <a:endParaRPr lang="en-US" altLang="zh-CN" sz="32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zh-CN" sz="3200" dirty="0" err="1" smtClean="0">
                <a:solidFill>
                  <a:srgbClr val="000000"/>
                </a:solidFill>
                <a:latin typeface="+mn-lt"/>
                <a:ea typeface="+mn-ea"/>
              </a:rPr>
              <a:t>encr</a:t>
            </a: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: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密码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加密</a:t>
            </a:r>
            <a:endParaRPr lang="en-US" altLang="zh-CN" sz="32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i</a:t>
            </a: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mport/export</a:t>
            </a:r>
            <a:r>
              <a:rPr lang="en-US" altLang="zh-CN" sz="3200" dirty="0" smtClean="0">
                <a:solidFill>
                  <a:srgbClr val="000000"/>
                </a:solidFill>
              </a:rPr>
              <a:t>:</a:t>
            </a:r>
            <a:r>
              <a:rPr lang="zh-CN" altLang="en-US" sz="3200" dirty="0" smtClean="0">
                <a:solidFill>
                  <a:srgbClr val="000000"/>
                </a:solidFill>
              </a:rPr>
              <a:t>向资源库导入</a:t>
            </a:r>
            <a:r>
              <a:rPr lang="en-US" altLang="zh-CN" sz="3200" dirty="0" smtClean="0">
                <a:solidFill>
                  <a:srgbClr val="000000"/>
                </a:solidFill>
              </a:rPr>
              <a:t>/</a:t>
            </a:r>
            <a:r>
              <a:rPr lang="zh-CN" altLang="en-US" sz="3200" dirty="0" smtClean="0">
                <a:solidFill>
                  <a:srgbClr val="000000"/>
                </a:solidFill>
              </a:rPr>
              <a:t>导出“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ktr</a:t>
            </a:r>
            <a:r>
              <a:rPr lang="en-US" altLang="zh-CN" sz="3200" dirty="0" smtClean="0">
                <a:solidFill>
                  <a:srgbClr val="000000"/>
                </a:solidFill>
              </a:rPr>
              <a:t>/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kjb</a:t>
            </a:r>
            <a:r>
              <a:rPr lang="zh-CN" altLang="en-US" sz="3200" dirty="0" smtClean="0">
                <a:solidFill>
                  <a:srgbClr val="000000"/>
                </a:solidFill>
              </a:rPr>
              <a:t>”元信息（</a:t>
            </a:r>
            <a:r>
              <a:rPr lang="en-US" altLang="zh-CN" sz="3200" dirty="0" smtClean="0">
                <a:solidFill>
                  <a:srgbClr val="000000"/>
                </a:solidFill>
              </a:rPr>
              <a:t>xml</a:t>
            </a:r>
            <a:r>
              <a:rPr lang="zh-CN" altLang="en-US" sz="3200" dirty="0" smtClean="0">
                <a:solidFill>
                  <a:srgbClr val="000000"/>
                </a:solidFill>
              </a:rPr>
              <a:t>格式）。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endParaRPr lang="en-US" altLang="zh-CN" sz="32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  <a:defRPr/>
            </a:pPr>
            <a:endParaRPr lang="zh-CN" altLang="en-US" sz="32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1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作业调度方式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86B7DEF7-A2DF-4FF6-8276-3FBBFA853CC8}" type="slidenum">
              <a:rPr lang="en-US" altLang="zh-CN" b="0" smtClean="0">
                <a:solidFill>
                  <a:srgbClr val="4D4D4D"/>
                </a:solidFill>
              </a:rPr>
              <a:pPr/>
              <a:t>18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30968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DA437"/>
              </a:buClr>
              <a:buSzPct val="90000"/>
              <a:buFont typeface="Wingdings" pitchFamily="2" charset="2"/>
              <a:buChar char="q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DA437"/>
              </a:buClr>
              <a:buFont typeface="Wingdings" pitchFamily="2" charset="2"/>
              <a:buChar char="v"/>
              <a:defRPr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spoon</a:t>
            </a:r>
            <a:r>
              <a:rPr lang="zh-CN" altLang="en-US" dirty="0" smtClean="0"/>
              <a:t>页面设置调度计划，通过</a:t>
            </a:r>
            <a:r>
              <a:rPr lang="en-US" altLang="zh-CN" dirty="0" smtClean="0"/>
              <a:t>carte</a:t>
            </a:r>
            <a:r>
              <a:rPr lang="zh-CN" altLang="en-US" dirty="0" smtClean="0"/>
              <a:t>服务远程部署，并在</a:t>
            </a:r>
            <a:r>
              <a:rPr lang="en-US" altLang="zh-CN" dirty="0" smtClean="0"/>
              <a:t>carte</a:t>
            </a:r>
            <a:r>
              <a:rPr lang="zh-CN" altLang="en-US" dirty="0" smtClean="0"/>
              <a:t>服务中调度执行。（不推荐）</a:t>
            </a:r>
          </a:p>
          <a:p>
            <a:pPr eaLnBrk="1" hangingPunct="1"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crontab</a:t>
            </a:r>
            <a:r>
              <a:rPr lang="zh-CN" altLang="en-US" dirty="0" smtClean="0"/>
              <a:t>设置调度计划，调用</a:t>
            </a:r>
            <a:r>
              <a:rPr lang="en-US" altLang="zh-CN" dirty="0" smtClean="0"/>
              <a:t>kitchen</a:t>
            </a:r>
            <a:r>
              <a:rPr lang="zh-CN" altLang="en-US" dirty="0" smtClean="0"/>
              <a:t>脚本本地调度执行。（当前</a:t>
            </a:r>
            <a:r>
              <a:rPr lang="zh-CN" altLang="en-US" dirty="0" smtClean="0"/>
              <a:t>方式。一个任务一个</a:t>
            </a:r>
            <a:r>
              <a:rPr lang="en-US" altLang="zh-CN" dirty="0" err="1" smtClean="0"/>
              <a:t>jvm</a:t>
            </a:r>
            <a:r>
              <a:rPr lang="zh-CN" altLang="en-US" dirty="0" smtClean="0"/>
              <a:t>执行，不太好）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通过调度</a:t>
            </a:r>
            <a:r>
              <a:rPr lang="zh-CN" altLang="en-US" dirty="0" smtClean="0"/>
              <a:t>平台设置调度计划，可本地调度执行，也可远程调度执行（计划方式）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案例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86B7DEF7-A2DF-4FF6-8276-3FBBFA853CC8}" type="slidenum">
              <a:rPr lang="en-US" altLang="zh-CN" b="0" smtClean="0">
                <a:solidFill>
                  <a:srgbClr val="4D4D4D"/>
                </a:solidFill>
              </a:rPr>
              <a:pPr/>
              <a:t>19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130968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DA437"/>
              </a:buClr>
              <a:buSzPct val="90000"/>
              <a:buFont typeface="Wingdings" pitchFamily="2" charset="2"/>
              <a:buChar char="q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DA437"/>
              </a:buClr>
              <a:buFont typeface="Wingdings" pitchFamily="2" charset="2"/>
              <a:buChar char="v"/>
              <a:defRPr sz="2000">
                <a:solidFill>
                  <a:srgbClr val="000099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/>
              <a:t>案例描述：</a:t>
            </a:r>
          </a:p>
          <a:p>
            <a:pPr eaLnBrk="1" hangingPunct="1">
              <a:defRPr/>
            </a:pPr>
            <a:r>
              <a:rPr lang="zh-CN" altLang="en-US" dirty="0" smtClean="0"/>
              <a:t>把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的数据量的</a:t>
            </a:r>
            <a:r>
              <a:rPr lang="en-US" altLang="zh-CN" dirty="0" err="1" smtClean="0"/>
              <a:t>csv</a:t>
            </a:r>
            <a:r>
              <a:rPr lang="zh-CN" altLang="en-US" dirty="0" smtClean="0"/>
              <a:t>文件导入到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数据库的指定表中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可以比较下不同组件间的性能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3563888" y="4840709"/>
            <a:ext cx="720080" cy="13642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Line 4"/>
          <p:cNvSpPr>
            <a:spLocks noChangeShapeType="1"/>
          </p:cNvSpPr>
          <p:nvPr/>
        </p:nvSpPr>
        <p:spPr bwMode="auto">
          <a:xfrm flipV="1">
            <a:off x="3527164" y="2092895"/>
            <a:ext cx="612788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V="1">
            <a:off x="3425949" y="3580131"/>
            <a:ext cx="94362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Line 2"/>
          <p:cNvSpPr>
            <a:spLocks noChangeShapeType="1"/>
          </p:cNvSpPr>
          <p:nvPr/>
        </p:nvSpPr>
        <p:spPr bwMode="auto">
          <a:xfrm flipV="1">
            <a:off x="3074971" y="2092895"/>
            <a:ext cx="452194" cy="84549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3" name="Group 9"/>
          <p:cNvGrpSpPr>
            <a:grpSpLocks/>
          </p:cNvGrpSpPr>
          <p:nvPr/>
        </p:nvGrpSpPr>
        <p:grpSpPr bwMode="auto">
          <a:xfrm>
            <a:off x="1055926" y="2527714"/>
            <a:ext cx="2504819" cy="2133237"/>
            <a:chOff x="111" y="204"/>
            <a:chExt cx="1468" cy="1277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766" y="686"/>
              <a:ext cx="152" cy="31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111" y="685"/>
              <a:ext cx="1463" cy="31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118" y="693"/>
              <a:ext cx="1461" cy="31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3105" name="Oval 13"/>
            <p:cNvSpPr>
              <a:spLocks noChangeArrowheads="1"/>
            </p:cNvSpPr>
            <p:nvPr/>
          </p:nvSpPr>
          <p:spPr bwMode="auto">
            <a:xfrm>
              <a:off x="183" y="686"/>
              <a:ext cx="1317" cy="31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6" name="Oval 14"/>
            <p:cNvSpPr>
              <a:spLocks noChangeArrowheads="1"/>
            </p:cNvSpPr>
            <p:nvPr/>
          </p:nvSpPr>
          <p:spPr bwMode="auto">
            <a:xfrm>
              <a:off x="204" y="204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7" name="Oval 15"/>
            <p:cNvSpPr>
              <a:spLocks noChangeArrowheads="1"/>
            </p:cNvSpPr>
            <p:nvPr/>
          </p:nvSpPr>
          <p:spPr bwMode="auto">
            <a:xfrm>
              <a:off x="220" y="211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8" name="Oval 16"/>
            <p:cNvSpPr>
              <a:spLocks noChangeArrowheads="1"/>
            </p:cNvSpPr>
            <p:nvPr/>
          </p:nvSpPr>
          <p:spPr bwMode="auto">
            <a:xfrm>
              <a:off x="234" y="223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9" name="Oval 17"/>
            <p:cNvSpPr>
              <a:spLocks noChangeArrowheads="1"/>
            </p:cNvSpPr>
            <p:nvPr/>
          </p:nvSpPr>
          <p:spPr bwMode="auto">
            <a:xfrm>
              <a:off x="303" y="256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10" name="Picture 18" descr="mar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354"/>
              <a:ext cx="1011" cy="1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084" name="标题 1"/>
          <p:cNvSpPr txBox="1">
            <a:spLocks/>
          </p:cNvSpPr>
          <p:nvPr/>
        </p:nvSpPr>
        <p:spPr bwMode="auto">
          <a:xfrm>
            <a:off x="2417763" y="-26988"/>
            <a:ext cx="6715125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280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sz="2800">
              <a:solidFill>
                <a:srgbClr val="061F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标题 1"/>
          <p:cNvSpPr txBox="1">
            <a:spLocks/>
          </p:cNvSpPr>
          <p:nvPr/>
        </p:nvSpPr>
        <p:spPr bwMode="auto">
          <a:xfrm>
            <a:off x="0" y="115888"/>
            <a:ext cx="12398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2800">
                <a:solidFill>
                  <a:srgbClr val="75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提纲 </a:t>
            </a:r>
            <a:endParaRPr lang="zh-CN" altLang="en-US" sz="2800">
              <a:solidFill>
                <a:srgbClr val="061F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211960" y="3247566"/>
            <a:ext cx="4100512" cy="541474"/>
            <a:chOff x="4198938" y="3282095"/>
            <a:chExt cx="4100512" cy="541474"/>
          </a:xfrm>
        </p:grpSpPr>
        <p:grpSp>
          <p:nvGrpSpPr>
            <p:cNvPr id="3098" name="组合 4"/>
            <p:cNvGrpSpPr>
              <a:grpSpLocks/>
            </p:cNvGrpSpPr>
            <p:nvPr/>
          </p:nvGrpSpPr>
          <p:grpSpPr bwMode="auto">
            <a:xfrm>
              <a:off x="4294188" y="3282095"/>
              <a:ext cx="4005262" cy="541474"/>
              <a:chOff x="4294143" y="3777819"/>
              <a:chExt cx="4005085" cy="541474"/>
            </a:xfrm>
          </p:grpSpPr>
          <p:sp>
            <p:nvSpPr>
              <p:cNvPr id="3100" name="AutoShape 23"/>
              <p:cNvSpPr>
                <a:spLocks noChangeArrowheads="1"/>
              </p:cNvSpPr>
              <p:nvPr/>
            </p:nvSpPr>
            <p:spPr bwMode="auto">
              <a:xfrm>
                <a:off x="4294143" y="3777819"/>
                <a:ext cx="4005085" cy="4889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8F8"/>
                  </a:gs>
                  <a:gs pos="100000">
                    <a:srgbClr val="BEBEBE"/>
                  </a:gs>
                </a:gsLst>
                <a:lin ang="5400000" scaled="1"/>
              </a:gradFill>
              <a:ln w="19050">
                <a:solidFill>
                  <a:srgbClr val="C0C0C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01" name="Rectangle 24"/>
              <p:cNvSpPr>
                <a:spLocks noChangeArrowheads="1"/>
              </p:cNvSpPr>
              <p:nvPr/>
            </p:nvSpPr>
            <p:spPr bwMode="auto">
              <a:xfrm>
                <a:off x="4500562" y="3857628"/>
                <a:ext cx="37862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Kettle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应用案例</a:t>
                </a:r>
                <a:endParaRPr lang="zh-CN" altLang="zh-CN" sz="2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99" name="Oval 26"/>
            <p:cNvSpPr>
              <a:spLocks noChangeArrowheads="1"/>
            </p:cNvSpPr>
            <p:nvPr/>
          </p:nvSpPr>
          <p:spPr bwMode="auto">
            <a:xfrm>
              <a:off x="4198938" y="3488754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297B10F5-D369-42DD-9FCB-D17416957C8D}" type="slidenum">
              <a:rPr lang="en-US" altLang="zh-CN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4211960" y="4596234"/>
            <a:ext cx="4005262" cy="488950"/>
            <a:chOff x="4194994" y="3356992"/>
            <a:chExt cx="4005262" cy="488950"/>
          </a:xfrm>
        </p:grpSpPr>
        <p:grpSp>
          <p:nvGrpSpPr>
            <p:cNvPr id="3094" name="组合 41"/>
            <p:cNvGrpSpPr>
              <a:grpSpLocks/>
            </p:cNvGrpSpPr>
            <p:nvPr/>
          </p:nvGrpSpPr>
          <p:grpSpPr bwMode="auto">
            <a:xfrm>
              <a:off x="4194994" y="3356992"/>
              <a:ext cx="4005262" cy="488950"/>
              <a:chOff x="4194953" y="3852716"/>
              <a:chExt cx="4005085" cy="488950"/>
            </a:xfrm>
          </p:grpSpPr>
          <p:sp>
            <p:nvSpPr>
              <p:cNvPr id="3096" name="AutoShape 23"/>
              <p:cNvSpPr>
                <a:spLocks noChangeArrowheads="1"/>
              </p:cNvSpPr>
              <p:nvPr/>
            </p:nvSpPr>
            <p:spPr bwMode="auto">
              <a:xfrm>
                <a:off x="4194953" y="3852716"/>
                <a:ext cx="4005085" cy="4889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8F8"/>
                  </a:gs>
                  <a:gs pos="100000">
                    <a:srgbClr val="BEBEBE"/>
                  </a:gs>
                </a:gsLst>
                <a:lin ang="5400000" scaled="1"/>
              </a:gradFill>
              <a:ln w="19050">
                <a:solidFill>
                  <a:srgbClr val="C0C0C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7" name="Rectangle 24"/>
              <p:cNvSpPr>
                <a:spLocks noChangeArrowheads="1"/>
              </p:cNvSpPr>
              <p:nvPr/>
            </p:nvSpPr>
            <p:spPr bwMode="auto">
              <a:xfrm>
                <a:off x="4338963" y="3880001"/>
                <a:ext cx="37862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应用框架介绍</a:t>
                </a:r>
                <a:endParaRPr lang="zh-CN" altLang="zh-CN" sz="2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95" name="Oval 26"/>
            <p:cNvSpPr>
              <a:spLocks noChangeArrowheads="1"/>
            </p:cNvSpPr>
            <p:nvPr/>
          </p:nvSpPr>
          <p:spPr bwMode="auto">
            <a:xfrm>
              <a:off x="4198938" y="3488754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067175" y="1859930"/>
            <a:ext cx="4219575" cy="488950"/>
            <a:chOff x="4067944" y="1209527"/>
            <a:chExt cx="4219053" cy="488950"/>
          </a:xfrm>
        </p:grpSpPr>
        <p:grpSp>
          <p:nvGrpSpPr>
            <p:cNvPr id="3090" name="组合 2"/>
            <p:cNvGrpSpPr>
              <a:grpSpLocks/>
            </p:cNvGrpSpPr>
            <p:nvPr/>
          </p:nvGrpSpPr>
          <p:grpSpPr bwMode="auto">
            <a:xfrm>
              <a:off x="4196010" y="1209527"/>
              <a:ext cx="4090987" cy="488950"/>
              <a:chOff x="4208418" y="1556792"/>
              <a:chExt cx="4090810" cy="488950"/>
            </a:xfrm>
          </p:grpSpPr>
          <p:sp>
            <p:nvSpPr>
              <p:cNvPr id="3092" name="AutoShape 19"/>
              <p:cNvSpPr>
                <a:spLocks noChangeArrowheads="1"/>
              </p:cNvSpPr>
              <p:nvPr/>
            </p:nvSpPr>
            <p:spPr bwMode="auto">
              <a:xfrm>
                <a:off x="4208418" y="1556792"/>
                <a:ext cx="4090810" cy="4889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8F8"/>
                  </a:gs>
                  <a:gs pos="100000">
                    <a:srgbClr val="BEBEBE"/>
                  </a:gs>
                </a:gsLst>
                <a:lin ang="5400000" scaled="1"/>
              </a:gradFill>
              <a:ln w="19050">
                <a:solidFill>
                  <a:srgbClr val="C0C0C0"/>
                </a:solidFill>
                <a:round/>
                <a:headEnd/>
                <a:tailEnd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3" name="Rectangle 20"/>
              <p:cNvSpPr>
                <a:spLocks noChangeArrowheads="1"/>
              </p:cNvSpPr>
              <p:nvPr/>
            </p:nvSpPr>
            <p:spPr bwMode="auto">
              <a:xfrm>
                <a:off x="5233062" y="1571612"/>
                <a:ext cx="25198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 smtClean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Kettle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</a:t>
                </a:r>
                <a:endParaRPr lang="zh-CN" altLang="zh-CN" sz="24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91" name="Oval 26"/>
            <p:cNvSpPr>
              <a:spLocks noChangeArrowheads="1"/>
            </p:cNvSpPr>
            <p:nvPr/>
          </p:nvSpPr>
          <p:spPr bwMode="auto">
            <a:xfrm>
              <a:off x="4067944" y="1328192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3076106" y="4340365"/>
            <a:ext cx="492596" cy="500344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应用框架的介绍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F54CCF56-9C91-4413-923A-1A312F93C9FC}" type="slidenum">
              <a:rPr lang="en-US" altLang="zh-CN" b="0" smtClean="0">
                <a:solidFill>
                  <a:srgbClr val="4D4D4D"/>
                </a:solidFill>
              </a:rPr>
              <a:pPr/>
              <a:t>20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250825" y="1052513"/>
            <a:ext cx="8785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Kettle</a:t>
            </a:r>
            <a:r>
              <a:rPr lang="zh-CN" altLang="zh-CN" sz="2400">
                <a:solidFill>
                  <a:schemeClr val="bg2"/>
                </a:solidFill>
              </a:rPr>
              <a:t>的资源库有文件存储和数据库存储两种</a:t>
            </a:r>
            <a:r>
              <a:rPr lang="zh-CN" altLang="en-US" sz="2400">
                <a:solidFill>
                  <a:schemeClr val="bg2"/>
                </a:solidFill>
              </a:rPr>
              <a:t>，相关的信息存储在</a:t>
            </a:r>
            <a:r>
              <a:rPr lang="en-US" altLang="zh-CN" sz="2400">
                <a:solidFill>
                  <a:schemeClr val="bg2"/>
                </a:solidFill>
              </a:rPr>
              <a:t>${user.home}/.kettle/repositories.xml</a:t>
            </a:r>
            <a:r>
              <a:rPr lang="zh-CN" altLang="zh-CN" sz="2400">
                <a:solidFill>
                  <a:schemeClr val="bg2"/>
                </a:solidFill>
              </a:rPr>
              <a:t>文件</a:t>
            </a:r>
            <a:r>
              <a:rPr lang="zh-CN" altLang="en-US" sz="2400">
                <a:solidFill>
                  <a:schemeClr val="bg2"/>
                </a:solidFill>
              </a:rPr>
              <a:t>中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0825" y="1978025"/>
            <a:ext cx="7634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</a:rPr>
              <a:t>1.</a:t>
            </a:r>
            <a:r>
              <a:rPr lang="zh-CN" altLang="zh-CN" sz="2000">
                <a:solidFill>
                  <a:schemeClr val="bg2"/>
                </a:solidFill>
              </a:rPr>
              <a:t>你需要新建一个资源库，选择数据库类型，进入新建：</a:t>
            </a:r>
            <a:endParaRPr lang="zh-CN" altLang="en-US" sz="2000">
              <a:solidFill>
                <a:schemeClr val="bg2"/>
              </a:solidFill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11413"/>
            <a:ext cx="59769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644900"/>
            <a:ext cx="424815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868863"/>
            <a:ext cx="40259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8ACB05D6-F2F4-4071-BCCA-E290851A38AA}" type="slidenum">
              <a:rPr lang="en-US" altLang="zh-CN" b="0" smtClean="0">
                <a:solidFill>
                  <a:srgbClr val="4D4D4D"/>
                </a:solidFill>
              </a:rPr>
              <a:pPr/>
              <a:t>21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79388" y="1019175"/>
            <a:ext cx="5329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2.</a:t>
            </a:r>
            <a:r>
              <a:rPr lang="zh-CN" altLang="en-US" sz="2400">
                <a:solidFill>
                  <a:schemeClr val="bg2"/>
                </a:solidFill>
              </a:rPr>
              <a:t>连上资源库进行</a:t>
            </a:r>
            <a:r>
              <a:rPr lang="en-US" altLang="zh-CN" sz="2400">
                <a:solidFill>
                  <a:schemeClr val="bg2"/>
                </a:solidFill>
              </a:rPr>
              <a:t>job</a:t>
            </a:r>
            <a:r>
              <a:rPr lang="zh-CN" altLang="en-US" sz="2400">
                <a:solidFill>
                  <a:schemeClr val="bg2"/>
                </a:solidFill>
              </a:rPr>
              <a:t>的开发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2263" y="1693863"/>
            <a:ext cx="4362450" cy="1339850"/>
            <a:chOff x="395536" y="1700808"/>
            <a:chExt cx="4362321" cy="1339463"/>
          </a:xfrm>
        </p:grpSpPr>
        <p:sp>
          <p:nvSpPr>
            <p:cNvPr id="18441" name="矩形 5"/>
            <p:cNvSpPr>
              <a:spLocks noChangeArrowheads="1"/>
            </p:cNvSpPr>
            <p:nvPr/>
          </p:nvSpPr>
          <p:spPr bwMode="auto">
            <a:xfrm>
              <a:off x="395536" y="1700808"/>
              <a:ext cx="35397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 sz="2000">
                  <a:solidFill>
                    <a:schemeClr val="bg2"/>
                  </a:solidFill>
                </a:rPr>
                <a:t>在资源库中目录结构建议如下</a:t>
              </a:r>
              <a:endParaRPr lang="en-US" altLang="zh-CN" sz="2000">
                <a:solidFill>
                  <a:schemeClr val="bg2"/>
                </a:solidFill>
              </a:endParaRPr>
            </a:p>
            <a:p>
              <a:endParaRPr lang="zh-CN" altLang="en-US" sz="2000">
                <a:solidFill>
                  <a:schemeClr val="bg2"/>
                </a:solidFill>
              </a:endParaRPr>
            </a:p>
          </p:txBody>
        </p:sp>
        <p:pic>
          <p:nvPicPr>
            <p:cNvPr id="18442" name="图片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054751"/>
              <a:ext cx="4218305" cy="985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6725" y="3284538"/>
            <a:ext cx="6408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>
                <a:solidFill>
                  <a:schemeClr val="bg2"/>
                </a:solidFill>
              </a:rPr>
              <a:t>注：每个业务单独文件夹区分。目录结构如下：</a:t>
            </a:r>
          </a:p>
          <a:p>
            <a:r>
              <a:rPr lang="zh-CN" altLang="zh-CN">
                <a:solidFill>
                  <a:schemeClr val="bg2"/>
                </a:solidFill>
              </a:rPr>
              <a:t>业务根目录——入口主</a:t>
            </a:r>
            <a:r>
              <a:rPr lang="en-US" altLang="zh-CN">
                <a:solidFill>
                  <a:schemeClr val="bg2"/>
                </a:solidFill>
              </a:rPr>
              <a:t>job</a:t>
            </a:r>
            <a:r>
              <a:rPr lang="zh-CN" altLang="zh-CN">
                <a:solidFill>
                  <a:schemeClr val="bg2"/>
                </a:solidFill>
              </a:rPr>
              <a:t>；</a:t>
            </a:r>
          </a:p>
          <a:p>
            <a:r>
              <a:rPr lang="en-US" altLang="zh-CN">
                <a:solidFill>
                  <a:schemeClr val="bg2"/>
                </a:solidFill>
              </a:rPr>
              <a:t>job</a:t>
            </a:r>
            <a:r>
              <a:rPr lang="zh-CN" altLang="zh-CN">
                <a:solidFill>
                  <a:schemeClr val="bg2"/>
                </a:solidFill>
              </a:rPr>
              <a:t>目录——存放当前作业的所有的子</a:t>
            </a:r>
            <a:r>
              <a:rPr lang="en-US" altLang="zh-CN">
                <a:solidFill>
                  <a:schemeClr val="bg2"/>
                </a:solidFill>
              </a:rPr>
              <a:t>job</a:t>
            </a:r>
            <a:r>
              <a:rPr lang="zh-CN" altLang="zh-CN">
                <a:solidFill>
                  <a:schemeClr val="bg2"/>
                </a:solidFill>
              </a:rPr>
              <a:t>；</a:t>
            </a:r>
          </a:p>
          <a:p>
            <a:r>
              <a:rPr lang="en-US" altLang="zh-CN">
                <a:solidFill>
                  <a:schemeClr val="bg2"/>
                </a:solidFill>
              </a:rPr>
              <a:t>tran</a:t>
            </a:r>
            <a:r>
              <a:rPr lang="zh-CN" altLang="zh-CN">
                <a:solidFill>
                  <a:schemeClr val="bg2"/>
                </a:solidFill>
              </a:rPr>
              <a:t>目录——存放当前作业的所有的子转换。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22263" y="4692650"/>
            <a:ext cx="8586787" cy="1473200"/>
            <a:chOff x="322715" y="4485313"/>
            <a:chExt cx="8586192" cy="1473101"/>
          </a:xfrm>
        </p:grpSpPr>
        <p:sp>
          <p:nvSpPr>
            <p:cNvPr id="18439" name="矩形 9"/>
            <p:cNvSpPr>
              <a:spLocks noChangeArrowheads="1"/>
            </p:cNvSpPr>
            <p:nvPr/>
          </p:nvSpPr>
          <p:spPr bwMode="auto">
            <a:xfrm>
              <a:off x="322715" y="4485313"/>
              <a:ext cx="85861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>
                  <a:solidFill>
                    <a:schemeClr val="bg2"/>
                  </a:solidFill>
                </a:rPr>
                <a:t>每个业务的入口主</a:t>
              </a:r>
              <a:r>
                <a:rPr lang="en-US" altLang="zh-CN">
                  <a:solidFill>
                    <a:schemeClr val="bg2"/>
                  </a:solidFill>
                </a:rPr>
                <a:t>job</a:t>
              </a:r>
              <a:r>
                <a:rPr lang="zh-CN" altLang="zh-CN">
                  <a:solidFill>
                    <a:schemeClr val="bg2"/>
                  </a:solidFill>
                </a:rPr>
                <a:t>应该取名为“</a:t>
              </a:r>
              <a:r>
                <a:rPr lang="en-US" altLang="zh-CN">
                  <a:solidFill>
                    <a:schemeClr val="bg2"/>
                  </a:solidFill>
                </a:rPr>
                <a:t>start.kjb</a:t>
              </a:r>
              <a:r>
                <a:rPr lang="zh-CN" altLang="zh-CN">
                  <a:solidFill>
                    <a:schemeClr val="bg2"/>
                  </a:solidFill>
                </a:rPr>
                <a:t>”，且存放在业务根目录下。只要指定入口主</a:t>
              </a:r>
              <a:r>
                <a:rPr lang="en-US" altLang="zh-CN">
                  <a:solidFill>
                    <a:schemeClr val="bg2"/>
                  </a:solidFill>
                </a:rPr>
                <a:t>job</a:t>
              </a:r>
              <a:r>
                <a:rPr lang="zh-CN" altLang="zh-CN">
                  <a:solidFill>
                    <a:schemeClr val="bg2"/>
                  </a:solidFill>
                </a:rPr>
                <a:t>所在的资源库路径参数，该入口主</a:t>
              </a:r>
              <a:r>
                <a:rPr lang="en-US" altLang="zh-CN">
                  <a:solidFill>
                    <a:schemeClr val="bg2"/>
                  </a:solidFill>
                </a:rPr>
                <a:t>job</a:t>
              </a:r>
              <a:r>
                <a:rPr lang="zh-CN" altLang="zh-CN">
                  <a:solidFill>
                    <a:schemeClr val="bg2"/>
                  </a:solidFill>
                </a:rPr>
                <a:t>将被相关调度默认识别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pic>
          <p:nvPicPr>
            <p:cNvPr id="1844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1" y="5131644"/>
              <a:ext cx="5152390" cy="82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23A05BBD-92E7-4BBB-BBA0-FBC8B32D4E98}" type="slidenum">
              <a:rPr lang="en-US" altLang="zh-CN" b="0" smtClean="0">
                <a:solidFill>
                  <a:srgbClr val="4D4D4D"/>
                </a:solidFill>
              </a:rPr>
              <a:pPr/>
              <a:t>22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07950" y="260350"/>
            <a:ext cx="561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chemeClr val="bg2"/>
                </a:solidFill>
              </a:rPr>
              <a:t>3.</a:t>
            </a:r>
            <a:r>
              <a:rPr lang="zh-CN" altLang="en-US" sz="2400">
                <a:solidFill>
                  <a:schemeClr val="bg2"/>
                </a:solidFill>
              </a:rPr>
              <a:t>运行</a:t>
            </a:r>
            <a:r>
              <a:rPr lang="en-US" altLang="zh-CN" sz="2400">
                <a:solidFill>
                  <a:schemeClr val="bg2"/>
                </a:solidFill>
              </a:rPr>
              <a:t>kettle job</a:t>
            </a:r>
            <a:r>
              <a:rPr lang="zh-CN" altLang="en-US" sz="2400">
                <a:solidFill>
                  <a:schemeClr val="bg2"/>
                </a:solidFill>
              </a:rPr>
              <a:t>及</a:t>
            </a:r>
            <a:r>
              <a:rPr lang="en-US" altLang="zh-CN" sz="2400">
                <a:solidFill>
                  <a:schemeClr val="bg2"/>
                </a:solidFill>
              </a:rPr>
              <a:t>crontab</a:t>
            </a:r>
            <a:r>
              <a:rPr lang="zh-CN" altLang="en-US" sz="2400">
                <a:solidFill>
                  <a:schemeClr val="bg2"/>
                </a:solidFill>
              </a:rPr>
              <a:t>调度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7950" y="981075"/>
            <a:ext cx="8567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</a:rPr>
              <a:t>autosch.sh:</a:t>
            </a:r>
            <a:endParaRPr lang="zh-CN" altLang="zh-CN" sz="2000">
              <a:solidFill>
                <a:schemeClr val="bg2"/>
              </a:solidFill>
            </a:endParaRPr>
          </a:p>
          <a:p>
            <a:r>
              <a:rPr lang="zh-CN" altLang="zh-CN" sz="2000">
                <a:solidFill>
                  <a:schemeClr val="bg2"/>
                </a:solidFill>
              </a:rPr>
              <a:t>通常用于</a:t>
            </a:r>
            <a:r>
              <a:rPr lang="en-US" altLang="zh-CN" sz="2000">
                <a:solidFill>
                  <a:schemeClr val="bg2"/>
                </a:solidFill>
              </a:rPr>
              <a:t>crontab</a:t>
            </a:r>
            <a:r>
              <a:rPr lang="zh-CN" altLang="zh-CN" sz="2000">
                <a:solidFill>
                  <a:schemeClr val="bg2"/>
                </a:solidFill>
              </a:rPr>
              <a:t>自动调度执行。</a:t>
            </a:r>
          </a:p>
          <a:p>
            <a:r>
              <a:rPr lang="en-US" altLang="zh-CN" sz="2000">
                <a:solidFill>
                  <a:schemeClr val="bg2"/>
                </a:solidFill>
              </a:rPr>
              <a:t>manualsch.sh</a:t>
            </a:r>
            <a:r>
              <a:rPr lang="zh-CN" altLang="zh-CN" sz="2000">
                <a:solidFill>
                  <a:schemeClr val="bg2"/>
                </a:solidFill>
              </a:rPr>
              <a:t>：</a:t>
            </a:r>
          </a:p>
          <a:p>
            <a:r>
              <a:rPr lang="zh-CN" altLang="zh-CN" sz="2000">
                <a:solidFill>
                  <a:schemeClr val="bg2"/>
                </a:solidFill>
              </a:rPr>
              <a:t>通常用于人工对</a:t>
            </a:r>
            <a:r>
              <a:rPr lang="en-US" altLang="zh-CN" sz="2000">
                <a:solidFill>
                  <a:schemeClr val="bg2"/>
                </a:solidFill>
              </a:rPr>
              <a:t>job</a:t>
            </a:r>
            <a:r>
              <a:rPr lang="zh-CN" altLang="zh-CN" sz="2000">
                <a:solidFill>
                  <a:schemeClr val="bg2"/>
                </a:solidFill>
              </a:rPr>
              <a:t>补偿调度执行。用法如下</a:t>
            </a:r>
            <a:r>
              <a:rPr lang="en-US" altLang="zh-CN" sz="2000">
                <a:solidFill>
                  <a:schemeClr val="bg2"/>
                </a:solidFill>
              </a:rPr>
              <a:t>:</a:t>
            </a:r>
            <a:endParaRPr lang="zh-CN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chemeClr val="bg2"/>
                </a:solidFill>
              </a:rPr>
              <a:t>./manualsch.sh [-s] path=job</a:t>
            </a:r>
            <a:r>
              <a:rPr lang="zh-CN" altLang="zh-CN" sz="2000">
                <a:solidFill>
                  <a:schemeClr val="bg2"/>
                </a:solidFill>
              </a:rPr>
              <a:t>资源库路径名</a:t>
            </a:r>
            <a:r>
              <a:rPr lang="en-US" altLang="zh-CN" sz="2000">
                <a:solidFill>
                  <a:schemeClr val="bg2"/>
                </a:solidFill>
              </a:rPr>
              <a:t>,start_time=</a:t>
            </a:r>
            <a:r>
              <a:rPr lang="zh-CN" altLang="zh-CN" sz="2000">
                <a:solidFill>
                  <a:schemeClr val="bg2"/>
                </a:solidFill>
              </a:rPr>
              <a:t>补偿开始时间</a:t>
            </a:r>
            <a:r>
              <a:rPr lang="en-US" altLang="zh-CN" sz="2000">
                <a:solidFill>
                  <a:schemeClr val="bg2"/>
                </a:solidFill>
              </a:rPr>
              <a:t>, end_time =</a:t>
            </a:r>
            <a:r>
              <a:rPr lang="zh-CN" altLang="zh-CN" sz="2000">
                <a:solidFill>
                  <a:schemeClr val="bg2"/>
                </a:solidFill>
              </a:rPr>
              <a:t>补偿结束时间</a:t>
            </a:r>
            <a:r>
              <a:rPr lang="en-US" altLang="zh-CN" sz="2000">
                <a:solidFill>
                  <a:schemeClr val="bg2"/>
                </a:solidFill>
              </a:rPr>
              <a:t>, granularity=</a:t>
            </a:r>
            <a:r>
              <a:rPr lang="zh-CN" altLang="zh-CN" sz="2000">
                <a:solidFill>
                  <a:schemeClr val="bg2"/>
                </a:solidFill>
              </a:rPr>
              <a:t>时间粒度</a:t>
            </a:r>
            <a:r>
              <a:rPr lang="en-US" altLang="zh-CN" sz="2000">
                <a:solidFill>
                  <a:schemeClr val="bg2"/>
                </a:solidFill>
              </a:rPr>
              <a:t>[,key=value…]</a:t>
            </a:r>
            <a:endParaRPr lang="zh-CN" altLang="zh-CN" sz="2000">
              <a:solidFill>
                <a:schemeClr val="bg2"/>
              </a:solidFill>
            </a:endParaRPr>
          </a:p>
          <a:p>
            <a:r>
              <a:rPr lang="zh-CN" altLang="zh-CN" sz="2000">
                <a:solidFill>
                  <a:schemeClr val="bg2"/>
                </a:solidFill>
              </a:rPr>
              <a:t>注：</a:t>
            </a:r>
            <a:r>
              <a:rPr lang="en-US" altLang="zh-CN" sz="2000">
                <a:solidFill>
                  <a:schemeClr val="bg2"/>
                </a:solidFill>
              </a:rPr>
              <a:t>–s</a:t>
            </a:r>
            <a:r>
              <a:rPr lang="zh-CN" altLang="zh-CN" sz="2000">
                <a:solidFill>
                  <a:schemeClr val="bg2"/>
                </a:solidFill>
              </a:rPr>
              <a:t>为可选参数。表示该</a:t>
            </a:r>
            <a:r>
              <a:rPr lang="en-US" altLang="zh-CN" sz="2000">
                <a:solidFill>
                  <a:schemeClr val="bg2"/>
                </a:solidFill>
              </a:rPr>
              <a:t>job</a:t>
            </a:r>
            <a:r>
              <a:rPr lang="zh-CN" altLang="zh-CN" sz="2000">
                <a:solidFill>
                  <a:schemeClr val="bg2"/>
                </a:solidFill>
              </a:rPr>
              <a:t>是单例执行模式，该</a:t>
            </a:r>
            <a:r>
              <a:rPr lang="en-US" altLang="zh-CN" sz="2000">
                <a:solidFill>
                  <a:schemeClr val="bg2"/>
                </a:solidFill>
              </a:rPr>
              <a:t>job</a:t>
            </a:r>
            <a:r>
              <a:rPr lang="zh-CN" altLang="zh-CN" sz="2000">
                <a:solidFill>
                  <a:schemeClr val="bg2"/>
                </a:solidFill>
              </a:rPr>
              <a:t>有一个调度任务正在运行时，其他任务调度将“跳过”执行。缺省为多例执行模式。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0825" y="3716338"/>
            <a:ext cx="77057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bg2"/>
                </a:solidFill>
              </a:rPr>
              <a:t>Crontab</a:t>
            </a:r>
            <a:r>
              <a:rPr lang="zh-CN" altLang="en-US">
                <a:solidFill>
                  <a:schemeClr val="bg2"/>
                </a:solidFill>
              </a:rPr>
              <a:t>调度：</a:t>
            </a:r>
            <a:endParaRPr lang="en-US" altLang="zh-CN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zh-CN" altLang="zh-CN">
                <a:solidFill>
                  <a:schemeClr val="bg2"/>
                </a:solidFill>
              </a:rPr>
              <a:t>　　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zh-CN" altLang="zh-CN">
                <a:solidFill>
                  <a:schemeClr val="bg2"/>
                </a:solidFill>
              </a:rPr>
              <a:t>　　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zh-CN" altLang="zh-CN">
                <a:solidFill>
                  <a:schemeClr val="bg2"/>
                </a:solidFill>
              </a:rPr>
              <a:t>　　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zh-CN" altLang="zh-CN">
                <a:solidFill>
                  <a:schemeClr val="bg2"/>
                </a:solidFill>
              </a:rPr>
              <a:t>　　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zh-CN" altLang="zh-CN">
                <a:solidFill>
                  <a:schemeClr val="bg2"/>
                </a:solidFill>
              </a:rPr>
              <a:t>　　</a:t>
            </a:r>
            <a:r>
              <a:rPr lang="en-US" altLang="zh-CN">
                <a:solidFill>
                  <a:schemeClr val="bg2"/>
                </a:solidFill>
              </a:rPr>
              <a:t>command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分　 时　 日　 月　 周　 命令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zh-CN">
                <a:solidFill>
                  <a:schemeClr val="bg2"/>
                </a:solidFill>
              </a:rPr>
              <a:t>列表示分钟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zh-CN">
                <a:solidFill>
                  <a:schemeClr val="bg2"/>
                </a:solidFill>
              </a:rPr>
              <a:t>～</a:t>
            </a:r>
            <a:r>
              <a:rPr lang="en-US" altLang="zh-CN">
                <a:solidFill>
                  <a:schemeClr val="bg2"/>
                </a:solidFill>
              </a:rPr>
              <a:t>59 </a:t>
            </a:r>
            <a:r>
              <a:rPr lang="zh-CN" altLang="zh-CN">
                <a:solidFill>
                  <a:schemeClr val="bg2"/>
                </a:solidFill>
              </a:rPr>
              <a:t>每分钟用</a:t>
            </a:r>
            <a:r>
              <a:rPr lang="en-US" altLang="zh-CN">
                <a:solidFill>
                  <a:schemeClr val="bg2"/>
                </a:solidFill>
              </a:rPr>
              <a:t>*</a:t>
            </a:r>
            <a:r>
              <a:rPr lang="zh-CN" altLang="zh-CN">
                <a:solidFill>
                  <a:schemeClr val="bg2"/>
                </a:solidFill>
              </a:rPr>
              <a:t>或者</a:t>
            </a:r>
            <a:r>
              <a:rPr lang="en-US" altLang="zh-CN">
                <a:solidFill>
                  <a:schemeClr val="bg2"/>
                </a:solidFill>
              </a:rPr>
              <a:t> */1</a:t>
            </a:r>
            <a:r>
              <a:rPr lang="zh-CN" altLang="zh-CN">
                <a:solidFill>
                  <a:schemeClr val="bg2"/>
                </a:solidFill>
              </a:rPr>
              <a:t>表示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zh-CN">
                <a:solidFill>
                  <a:schemeClr val="bg2"/>
                </a:solidFill>
              </a:rPr>
              <a:t>列表示小时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zh-CN">
                <a:solidFill>
                  <a:schemeClr val="bg2"/>
                </a:solidFill>
              </a:rPr>
              <a:t>～</a:t>
            </a:r>
            <a:r>
              <a:rPr lang="en-US" altLang="zh-CN">
                <a:solidFill>
                  <a:schemeClr val="bg2"/>
                </a:solidFill>
              </a:rPr>
              <a:t>23</a:t>
            </a:r>
            <a:r>
              <a:rPr lang="zh-CN" altLang="zh-CN">
                <a:solidFill>
                  <a:schemeClr val="bg2"/>
                </a:solidFill>
              </a:rPr>
              <a:t>（</a:t>
            </a:r>
            <a:r>
              <a:rPr lang="en-US" altLang="zh-CN">
                <a:solidFill>
                  <a:schemeClr val="bg2"/>
                </a:solidFill>
              </a:rPr>
              <a:t>0</a:t>
            </a:r>
            <a:r>
              <a:rPr lang="zh-CN" altLang="zh-CN">
                <a:solidFill>
                  <a:schemeClr val="bg2"/>
                </a:solidFill>
              </a:rPr>
              <a:t>表示</a:t>
            </a:r>
            <a:r>
              <a:rPr lang="en-US" altLang="zh-CN">
                <a:solidFill>
                  <a:schemeClr val="bg2"/>
                </a:solidFill>
              </a:rPr>
              <a:t>0</a:t>
            </a:r>
            <a:r>
              <a:rPr lang="zh-CN" altLang="zh-CN">
                <a:solidFill>
                  <a:schemeClr val="bg2"/>
                </a:solidFill>
              </a:rPr>
              <a:t>点）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3</a:t>
            </a:r>
            <a:r>
              <a:rPr lang="zh-CN" altLang="zh-CN">
                <a:solidFill>
                  <a:schemeClr val="bg2"/>
                </a:solidFill>
              </a:rPr>
              <a:t>列表示日期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zh-CN">
                <a:solidFill>
                  <a:schemeClr val="bg2"/>
                </a:solidFill>
              </a:rPr>
              <a:t>～</a:t>
            </a:r>
            <a:r>
              <a:rPr lang="en-US" altLang="zh-CN">
                <a:solidFill>
                  <a:schemeClr val="bg2"/>
                </a:solidFill>
              </a:rPr>
              <a:t>31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4</a:t>
            </a:r>
            <a:r>
              <a:rPr lang="zh-CN" altLang="zh-CN">
                <a:solidFill>
                  <a:schemeClr val="bg2"/>
                </a:solidFill>
              </a:rPr>
              <a:t>列表示月份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zh-CN">
                <a:solidFill>
                  <a:schemeClr val="bg2"/>
                </a:solidFill>
              </a:rPr>
              <a:t>～</a:t>
            </a:r>
            <a:r>
              <a:rPr lang="en-US" altLang="zh-CN">
                <a:solidFill>
                  <a:schemeClr val="bg2"/>
                </a:solidFill>
              </a:rPr>
              <a:t>12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zh-CN" altLang="zh-CN">
                <a:solidFill>
                  <a:schemeClr val="bg2"/>
                </a:solidFill>
              </a:rPr>
              <a:t>列标识号星期</a:t>
            </a:r>
            <a:r>
              <a:rPr lang="en-US" altLang="zh-CN">
                <a:solidFill>
                  <a:schemeClr val="bg2"/>
                </a:solidFill>
              </a:rPr>
              <a:t>0</a:t>
            </a:r>
            <a:r>
              <a:rPr lang="zh-CN" altLang="zh-CN">
                <a:solidFill>
                  <a:schemeClr val="bg2"/>
                </a:solidFill>
              </a:rPr>
              <a:t>～</a:t>
            </a:r>
            <a:r>
              <a:rPr lang="en-US" altLang="zh-CN">
                <a:solidFill>
                  <a:schemeClr val="bg2"/>
                </a:solidFill>
              </a:rPr>
              <a:t>6</a:t>
            </a:r>
            <a:r>
              <a:rPr lang="zh-CN" altLang="zh-CN">
                <a:solidFill>
                  <a:schemeClr val="bg2"/>
                </a:solidFill>
              </a:rPr>
              <a:t>（</a:t>
            </a:r>
            <a:r>
              <a:rPr lang="en-US" altLang="zh-CN">
                <a:solidFill>
                  <a:schemeClr val="bg2"/>
                </a:solidFill>
              </a:rPr>
              <a:t>0</a:t>
            </a:r>
            <a:r>
              <a:rPr lang="zh-CN" altLang="zh-CN">
                <a:solidFill>
                  <a:schemeClr val="bg2"/>
                </a:solidFill>
              </a:rPr>
              <a:t>表示星期天）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br>
              <a:rPr lang="en-US" altLang="zh-CN">
                <a:solidFill>
                  <a:schemeClr val="bg2"/>
                </a:solidFill>
              </a:rPr>
            </a:br>
            <a:r>
              <a:rPr lang="zh-CN" altLang="zh-CN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6</a:t>
            </a:r>
            <a:r>
              <a:rPr lang="zh-CN" altLang="zh-CN">
                <a:solidFill>
                  <a:schemeClr val="bg2"/>
                </a:solidFill>
              </a:rPr>
              <a:t>列要运行的命令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341438"/>
            <a:ext cx="880586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5647928" cy="6858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数据采集和汇聚驱动</a:t>
            </a:r>
            <a:r>
              <a:rPr lang="zh-CN" altLang="en-US" dirty="0" smtClean="0">
                <a:ea typeface="宋体" pitchFamily="2" charset="-122"/>
              </a:rPr>
              <a:t>框架介绍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5F9F946E-0837-40FB-926C-613CCA78EC50}" type="slidenum">
              <a:rPr lang="en-US" altLang="zh-CN" b="0" smtClean="0">
                <a:solidFill>
                  <a:srgbClr val="4D4D4D"/>
                </a:solidFill>
              </a:rPr>
              <a:pPr/>
              <a:t>23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30163" y="1268413"/>
            <a:ext cx="87137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2400" dirty="0" smtClean="0">
                <a:solidFill>
                  <a:schemeClr val="bg2"/>
                </a:solidFill>
              </a:rPr>
              <a:t>目前采集和</a:t>
            </a:r>
            <a:r>
              <a:rPr lang="zh-CN" altLang="zh-CN" sz="2400" dirty="0">
                <a:solidFill>
                  <a:schemeClr val="bg2"/>
                </a:solidFill>
              </a:rPr>
              <a:t>数据</a:t>
            </a:r>
            <a:r>
              <a:rPr lang="zh-CN" altLang="zh-CN" sz="2400" dirty="0" smtClean="0">
                <a:solidFill>
                  <a:schemeClr val="bg2"/>
                </a:solidFill>
              </a:rPr>
              <a:t>汇聚</a:t>
            </a:r>
            <a:r>
              <a:rPr lang="zh-CN" altLang="en-US" sz="2400" dirty="0" smtClean="0">
                <a:solidFill>
                  <a:schemeClr val="bg2"/>
                </a:solidFill>
              </a:rPr>
              <a:t>调度</a:t>
            </a:r>
            <a:r>
              <a:rPr lang="zh-CN" altLang="zh-CN" sz="2400" dirty="0" smtClean="0">
                <a:solidFill>
                  <a:schemeClr val="bg2"/>
                </a:solidFill>
              </a:rPr>
              <a:t>是</a:t>
            </a:r>
            <a:r>
              <a:rPr lang="zh-CN" altLang="zh-CN" sz="2400" dirty="0">
                <a:solidFill>
                  <a:schemeClr val="bg2"/>
                </a:solidFill>
              </a:rPr>
              <a:t>分开的，</a:t>
            </a:r>
            <a:r>
              <a:rPr lang="zh-CN" altLang="zh-CN" sz="2400" dirty="0" smtClean="0">
                <a:solidFill>
                  <a:schemeClr val="bg2"/>
                </a:solidFill>
              </a:rPr>
              <a:t>这样</a:t>
            </a:r>
            <a:r>
              <a:rPr lang="zh-CN" altLang="en-US" sz="2400" dirty="0" smtClean="0">
                <a:solidFill>
                  <a:schemeClr val="bg2"/>
                </a:solidFill>
              </a:rPr>
              <a:t>数据采集有延迟时，导致</a:t>
            </a:r>
            <a:r>
              <a:rPr lang="zh-CN" altLang="zh-CN" sz="2400" dirty="0" smtClean="0">
                <a:solidFill>
                  <a:schemeClr val="bg2"/>
                </a:solidFill>
              </a:rPr>
              <a:t>汇聚</a:t>
            </a:r>
            <a:r>
              <a:rPr lang="zh-CN" altLang="en-US" sz="2400" dirty="0" smtClean="0">
                <a:solidFill>
                  <a:schemeClr val="bg2"/>
                </a:solidFill>
              </a:rPr>
              <a:t>会失效、汇聚延时过长以及手动补汇等问题。所以需要一个流程驱动框架来解决以上问题。</a:t>
            </a:r>
            <a:endParaRPr lang="zh-CN" altLang="zh-CN" sz="2400" dirty="0">
              <a:solidFill>
                <a:schemeClr val="bg2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9" y="2492384"/>
            <a:ext cx="81010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0170" y="4725144"/>
            <a:ext cx="87137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chemeClr val="bg2"/>
                </a:solidFill>
              </a:rPr>
              <a:t>有了流程驱动框架，完整的处理过程只需要关注两点：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</a:rPr>
              <a:t>、绘制业务作业关系拓扑图；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2</a:t>
            </a:r>
            <a:r>
              <a:rPr lang="zh-CN" altLang="en-US" sz="2400" dirty="0" smtClean="0">
                <a:solidFill>
                  <a:schemeClr val="bg2"/>
                </a:solidFill>
              </a:rPr>
              <a:t>、设计流程环节中各个子作业；</a:t>
            </a:r>
            <a:endParaRPr lang="zh-CN" altLang="zh-C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ffectLst/>
                <a:ea typeface="宋体" pitchFamily="2" charset="-122"/>
              </a:rPr>
              <a:t>1.</a:t>
            </a:r>
            <a:r>
              <a:rPr lang="zh-CN" altLang="zh-CN" sz="2800" smtClean="0">
                <a:effectLst/>
                <a:ea typeface="宋体" pitchFamily="2" charset="-122"/>
              </a:rPr>
              <a:t>任务的作业关系</a:t>
            </a:r>
            <a:r>
              <a:rPr lang="en-US" altLang="zh-CN" sz="2800" smtClean="0">
                <a:effectLst/>
                <a:ea typeface="宋体" pitchFamily="2" charset="-122"/>
              </a:rPr>
              <a:t>top</a:t>
            </a:r>
            <a:r>
              <a:rPr lang="zh-CN" altLang="zh-CN" sz="2800" smtClean="0">
                <a:effectLst/>
                <a:ea typeface="宋体" pitchFamily="2" charset="-122"/>
              </a:rPr>
              <a:t>图绘制</a:t>
            </a:r>
            <a:endParaRPr lang="zh-CN" altLang="en-US" sz="2800" smtClean="0">
              <a:ea typeface="宋体" pitchFamily="2" charset="-122"/>
            </a:endParaRP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377E7782-37FA-43B3-9FDE-2C2AF54CB664}" type="slidenum">
              <a:rPr lang="en-US" altLang="zh-CN" b="0" smtClean="0">
                <a:solidFill>
                  <a:srgbClr val="4D4D4D"/>
                </a:solidFill>
              </a:rPr>
              <a:pPr/>
              <a:t>24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7638" y="1052513"/>
            <a:ext cx="7775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zh-CN" sz="2400">
                <a:solidFill>
                  <a:schemeClr val="bg2"/>
                </a:solidFill>
              </a:rPr>
              <a:t>根据你的业务需求绘制所有</a:t>
            </a:r>
            <a:r>
              <a:rPr lang="en-US" altLang="zh-CN" sz="2400">
                <a:solidFill>
                  <a:schemeClr val="bg2"/>
                </a:solidFill>
              </a:rPr>
              <a:t>job</a:t>
            </a:r>
            <a:r>
              <a:rPr lang="zh-CN" altLang="zh-CN" sz="2400">
                <a:solidFill>
                  <a:schemeClr val="bg2"/>
                </a:solidFill>
              </a:rPr>
              <a:t>的关系网图，每个作业封装成一个个模块，按照</a:t>
            </a:r>
            <a:r>
              <a:rPr lang="en-US" altLang="zh-CN" sz="2400">
                <a:solidFill>
                  <a:schemeClr val="bg2"/>
                </a:solidFill>
              </a:rPr>
              <a:t>kettle job</a:t>
            </a:r>
            <a:r>
              <a:rPr lang="zh-CN" altLang="zh-CN" sz="2400">
                <a:solidFill>
                  <a:schemeClr val="bg2"/>
                </a:solidFill>
              </a:rPr>
              <a:t>规范框架进行开发。（每个</a:t>
            </a:r>
            <a:r>
              <a:rPr lang="en-US" altLang="zh-CN" sz="2400">
                <a:solidFill>
                  <a:schemeClr val="bg2"/>
                </a:solidFill>
              </a:rPr>
              <a:t>job</a:t>
            </a:r>
            <a:r>
              <a:rPr lang="zh-CN" altLang="zh-CN" sz="2400">
                <a:solidFill>
                  <a:schemeClr val="bg2"/>
                </a:solidFill>
              </a:rPr>
              <a:t>的开始为</a:t>
            </a:r>
            <a:r>
              <a:rPr lang="en-US" altLang="zh-CN" sz="2400">
                <a:solidFill>
                  <a:schemeClr val="bg2"/>
                </a:solidFill>
              </a:rPr>
              <a:t>start</a:t>
            </a:r>
            <a:r>
              <a:rPr lang="zh-CN" altLang="zh-CN" sz="2400">
                <a:solidFill>
                  <a:schemeClr val="bg2"/>
                </a:solidFill>
              </a:rPr>
              <a:t>节点）。</a:t>
            </a:r>
            <a:endParaRPr lang="zh-CN" altLang="en-US" sz="240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52663"/>
            <a:ext cx="590391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868863"/>
            <a:ext cx="5264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21250"/>
            <a:ext cx="40227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驱动框架的调用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2FDAF36A-4DAB-4CF2-B1D7-B7E6C8FA99DF}" type="slidenum">
              <a:rPr lang="en-US" altLang="zh-CN" b="0" smtClean="0">
                <a:solidFill>
                  <a:srgbClr val="4D4D4D"/>
                </a:solidFill>
              </a:rPr>
              <a:pPr/>
              <a:t>25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25538"/>
            <a:ext cx="9037638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1925" y="3284538"/>
            <a:ext cx="69119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bg2"/>
                </a:solidFill>
              </a:rPr>
              <a:t>path</a:t>
            </a:r>
            <a:r>
              <a:rPr lang="zh-CN" altLang="en-US" sz="2400" dirty="0">
                <a:solidFill>
                  <a:schemeClr val="bg2"/>
                </a:solidFill>
              </a:rPr>
              <a:t>：驱动框架在资源库下的路径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err="1" smtClean="0">
                <a:solidFill>
                  <a:schemeClr val="bg2"/>
                </a:solidFill>
              </a:rPr>
              <a:t>top_job_path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：拓扑关系图的</a:t>
            </a:r>
            <a:r>
              <a:rPr lang="en-US" altLang="zh-CN" sz="2400" dirty="0">
                <a:solidFill>
                  <a:schemeClr val="bg2"/>
                </a:solidFill>
              </a:rPr>
              <a:t>job</a:t>
            </a:r>
            <a:r>
              <a:rPr lang="zh-CN" altLang="en-US" sz="2400" dirty="0">
                <a:solidFill>
                  <a:schemeClr val="bg2"/>
                </a:solidFill>
              </a:rPr>
              <a:t>资源库路径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granularity</a:t>
            </a:r>
            <a:r>
              <a:rPr lang="zh-CN" altLang="en-US" sz="2400" dirty="0" smtClean="0">
                <a:solidFill>
                  <a:schemeClr val="bg2"/>
                </a:solidFill>
              </a:rPr>
              <a:t>：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业务任务的粒度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err="1" smtClean="0">
                <a:solidFill>
                  <a:schemeClr val="bg2"/>
                </a:solidFill>
              </a:rPr>
              <a:t>exec_limit</a:t>
            </a:r>
            <a:r>
              <a:rPr lang="zh-CN" altLang="en-US" sz="2400" dirty="0" smtClean="0">
                <a:solidFill>
                  <a:schemeClr val="bg2"/>
                </a:solidFill>
              </a:rPr>
              <a:t>：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每次任务可重复执行的次数</a:t>
            </a:r>
            <a:endParaRPr lang="en-US" altLang="zh-CN" sz="2400" dirty="0">
              <a:solidFill>
                <a:schemeClr val="bg2"/>
              </a:solidFill>
            </a:endParaRPr>
          </a:p>
          <a:p>
            <a:r>
              <a:rPr lang="en-US" altLang="zh-CN" sz="2400" dirty="0" err="1">
                <a:solidFill>
                  <a:schemeClr val="bg2"/>
                </a:solidFill>
              </a:rPr>
              <a:t>instname</a:t>
            </a:r>
            <a:r>
              <a:rPr lang="zh-CN" altLang="en-US" sz="2400" dirty="0">
                <a:solidFill>
                  <a:schemeClr val="bg2"/>
                </a:solidFill>
              </a:rPr>
              <a:t>：任务实例名</a:t>
            </a: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time </a:t>
            </a:r>
            <a:r>
              <a:rPr lang="zh-CN" altLang="en-US" sz="2400" dirty="0">
                <a:solidFill>
                  <a:schemeClr val="bg2"/>
                </a:solidFill>
              </a:rPr>
              <a:t>：手动补偿的时间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115">
            <a:off x="4149725" y="2209800"/>
            <a:ext cx="42862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420938"/>
            <a:ext cx="42862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1C2B2312-06B1-4242-9101-E45CCDC45D9E}" type="slidenum">
              <a:rPr lang="en-US" altLang="zh-CN" b="0" smtClean="0">
                <a:solidFill>
                  <a:srgbClr val="4D4D4D"/>
                </a:solidFill>
              </a:rPr>
              <a:pPr/>
              <a:t>26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矩形 4"/>
          <p:cNvSpPr/>
          <p:nvPr/>
        </p:nvSpPr>
        <p:spPr>
          <a:xfrm>
            <a:off x="1643198" y="2420888"/>
            <a:ext cx="5263599" cy="1613794"/>
          </a:xfrm>
          <a:prstGeom prst="rect">
            <a:avLst/>
          </a:prstGeom>
          <a:noFill/>
        </p:spPr>
        <p:txBody>
          <a:bodyPr wrap="none">
            <a:prstTxWarp prst="textCurveDown">
              <a:avLst/>
            </a:prstTxWarp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谢谢大家！</a:t>
            </a:r>
          </a:p>
        </p:txBody>
      </p:sp>
      <p:sp>
        <p:nvSpPr>
          <p:cNvPr id="25606" name="AutoShape 2" descr="http://img1.imgtn.bdimg.com/it/u=4209693842,3676902195&amp;fm=21&amp;gp=0.jpg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7" name="AutoShape 4" descr="http://img1.imgtn.bdimg.com/it/u=4209693842,3676902195&amp;fm=21&amp;gp=0.jpg"/>
          <p:cNvSpPr>
            <a:spLocks noChangeAspect="1" noChangeArrowheads="1"/>
          </p:cNvSpPr>
          <p:nvPr/>
        </p:nvSpPr>
        <p:spPr bwMode="auto">
          <a:xfrm>
            <a:off x="30162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Kettle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E2C858C6-4AA8-4AF2-A981-61272419A9B5}" type="slidenum">
              <a:rPr lang="en-US" altLang="zh-CN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b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8313" y="1268413"/>
            <a:ext cx="8496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Kettle 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也叫 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PDI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 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Kettle 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加入了开源的 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 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 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Pentaho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正式命名为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PDI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，英文全称为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Pentaho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Data </a:t>
            </a:r>
            <a:r>
              <a:rPr lang="en-US" altLang="zh-CN" sz="20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Integeration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Kettle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是一款开源的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ETL(Extract Transformation Load)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工具，用来完成数据的抽取，清洗、转换和加载等数据处理方面的工作。</a:t>
            </a: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468313" y="3163888"/>
            <a:ext cx="82073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中文名称应该叫水壶。按项目负责人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Matt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的说法：把各种数据放到一个壶里，然后呢，以一种你希望的格式流出。</a:t>
            </a: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68313" y="4724400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http://community.pentaho.com/projects/data-integration/</a:t>
            </a:r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最新版</a:t>
            </a:r>
            <a:r>
              <a:rPr lang="en-US" altLang="zh-CN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6.1.0.1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Kettle</a:t>
            </a:r>
            <a:r>
              <a:rPr lang="zh-CN" altLang="en-US" smtClean="0">
                <a:ea typeface="宋体" pitchFamily="2" charset="-122"/>
              </a:rPr>
              <a:t>安装</a:t>
            </a:r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8FE6F1BF-F285-486C-9289-806076FFDCB0}" type="slidenum">
              <a:rPr lang="en-US" altLang="zh-CN" b="0" smtClean="0">
                <a:solidFill>
                  <a:srgbClr val="4D4D4D"/>
                </a:solidFill>
              </a:rPr>
              <a:pPr/>
              <a:t>4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4313" y="1282700"/>
            <a:ext cx="8750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首先要安装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并设定环境变量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JAVA_HOME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等（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 6.1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及以上的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663" y="2492375"/>
            <a:ext cx="8064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将官网下载的压缩包直接解压到指定的目录下（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是一款纯</a:t>
            </a:r>
            <a:r>
              <a:rPr lang="en-US" altLang="zh-CN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编写的开源绿色版软件）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3850" y="3644900"/>
            <a:ext cx="741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三个可执行文件： 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Spoon       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 GUI</a:t>
            </a:r>
          </a:p>
          <a:p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         Kitchen     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命令行执行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 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0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               Pan           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命令行执行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 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en-US" altLang="zh-CN" sz="20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下是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下为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sh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文件）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3850" y="5445125"/>
            <a:ext cx="698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解压后，双击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spoon.bat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将运行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Spoon</a:t>
            </a:r>
            <a:r>
              <a:rPr lang="zh-CN" altLang="en-US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，启动</a:t>
            </a:r>
            <a:r>
              <a:rPr lang="en-US" altLang="zh-CN"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Kettle GUI</a:t>
            </a:r>
            <a:endParaRPr lang="zh-CN" altLang="en-US" sz="200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1082675"/>
            <a:ext cx="65722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15888"/>
            <a:ext cx="8677275" cy="659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accent1"/>
                </a:solidFill>
                <a:ea typeface="宋体" pitchFamily="2" charset="-122"/>
              </a:rPr>
              <a:t>Kettle</a:t>
            </a:r>
            <a:r>
              <a:rPr lang="zh-CN" altLang="en-US" dirty="0" smtClean="0">
                <a:solidFill>
                  <a:schemeClr val="accent1"/>
                </a:solidFill>
                <a:ea typeface="宋体" pitchFamily="2" charset="-122"/>
              </a:rPr>
              <a:t>的</a:t>
            </a:r>
            <a:r>
              <a:rPr lang="zh-CN" altLang="en-US" dirty="0">
                <a:solidFill>
                  <a:schemeClr val="accent1"/>
                </a:solidFill>
                <a:ea typeface="宋体" pitchFamily="2" charset="-122"/>
              </a:rPr>
              <a:t>特点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28D6B0FA-CF74-4CF0-B16E-7956886FDD6E}" type="slidenum">
              <a:rPr lang="en-US" altLang="zh-CN" b="0" smtClean="0">
                <a:solidFill>
                  <a:srgbClr val="4D4D4D"/>
                </a:solidFill>
              </a:rPr>
              <a:pPr/>
              <a:t>5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04056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开源产品，支持多平台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插件化方式提供各种组件，可扩展、自定义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流程式设计，业务直观、方便易用多种方式应用集成，集成方案灵活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丰富的数据访问支持（协议、格式</a:t>
            </a:r>
            <a:r>
              <a:rPr lang="en-US" altLang="zh-CN" dirty="0" smtClean="0"/>
              <a:t>…</a:t>
            </a:r>
            <a:r>
              <a:rPr lang="en-US" altLang="zh-CN" dirty="0" err="1"/>
              <a:t>BigData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性能高效稳定、支持多种并发方案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支持第三方集成（如，第三方调度）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不仅是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工具，也可作为</a:t>
            </a:r>
            <a:r>
              <a:rPr lang="en-US" altLang="zh-CN" dirty="0" smtClean="0"/>
              <a:t>BI</a:t>
            </a:r>
            <a:r>
              <a:rPr lang="zh-CN" altLang="en-US" dirty="0" smtClean="0"/>
              <a:t>工具（</a:t>
            </a:r>
            <a:r>
              <a:rPr lang="zh-CN" altLang="en-US" dirty="0" smtClean="0">
                <a:solidFill>
                  <a:srgbClr val="FF0000"/>
                </a:solidFill>
              </a:rPr>
              <a:t>未深入，略谈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accent1"/>
                </a:solidFill>
                <a:ea typeface="宋体" pitchFamily="2" charset="-122"/>
              </a:rPr>
              <a:t>Kettle</a:t>
            </a:r>
            <a:r>
              <a:rPr lang="zh-CN" altLang="en-US" dirty="0" smtClean="0">
                <a:solidFill>
                  <a:schemeClr val="accent1"/>
                </a:solidFill>
                <a:ea typeface="宋体" pitchFamily="2" charset="-122"/>
              </a:rPr>
              <a:t>的</a:t>
            </a:r>
            <a:r>
              <a:rPr lang="zh-CN" altLang="en-US" dirty="0">
                <a:solidFill>
                  <a:schemeClr val="accent1"/>
                </a:solidFill>
                <a:ea typeface="宋体" pitchFamily="2" charset="-122"/>
              </a:rPr>
              <a:t>缺点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28D6B0FA-CF74-4CF0-B16E-7956886FDD6E}" type="slidenum">
              <a:rPr lang="en-US" altLang="zh-CN" b="0" smtClean="0">
                <a:solidFill>
                  <a:srgbClr val="4D4D4D"/>
                </a:solidFill>
              </a:rPr>
              <a:pPr/>
              <a:t>6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475252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产品</a:t>
            </a:r>
            <a:r>
              <a:rPr lang="zh-CN" altLang="en-US" dirty="0" smtClean="0"/>
              <a:t>隐藏着不确定的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，版本升级理论上兼容，但版本更替测试不够严谨，可能会有少部分功能因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影响向下兼容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技术角度。技术文档不够完善、不够系统，部分资料只直译，无总结，</a:t>
            </a:r>
            <a:r>
              <a:rPr lang="zh-CN" altLang="en-US" dirty="0"/>
              <a:t>需要一定的学习时间成本，部分问题定位</a:t>
            </a:r>
            <a:r>
              <a:rPr lang="zh-CN" altLang="en-US" dirty="0" smtClean="0"/>
              <a:t>需要一定经验积累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方案角度。缺少成熟的方案参考，需要自己做大量的可行性测试和尝试，才可落实方案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对</a:t>
            </a: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的一些使用感受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36CA5248-740C-4EB3-8FCB-ACA2882FF5D5}" type="slidenum">
              <a:rPr lang="en-US" altLang="zh-CN" b="0" smtClean="0">
                <a:solidFill>
                  <a:srgbClr val="4D4D4D"/>
                </a:solidFill>
              </a:rPr>
              <a:pPr/>
              <a:t>7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8" y="1016000"/>
            <a:ext cx="9002712" cy="5940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生产工具的进步是生产力发展的标志”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kettle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和传统的编写代码相比，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工具在效率（包括代码复用）、可靠性、低出错率、可维护性上面绝对都是巨大的进步；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对于程序员而言，使用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工具意味着很多习惯的改变，这个需要适应！在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领域，编程语言的工作未来可能会减少到总任务量的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10%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，剩下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90%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均需要借助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工具来实现；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</a:rPr>
              <a:t>和任何工具一样，导入期都比较漫长，但是请各位</a:t>
            </a:r>
            <a:r>
              <a:rPr lang="zh-CN" altLang="en-US" sz="20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</a:rPr>
              <a:t>务必坚持</a:t>
            </a:r>
            <a:r>
              <a:rPr lang="zh-CN" altLang="en-US" sz="2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</a:rPr>
              <a:t>下去，因为回报会非常丰厚！同时要在项目实践中历练才能真正理解和提升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/>
              </a:rPr>
              <a:t>！</a:t>
            </a:r>
            <a:endParaRPr lang="zh-CN" altLang="en-US" sz="2000" i="1" dirty="0">
              <a:solidFill>
                <a:srgbClr val="FF0000"/>
              </a:solidFill>
              <a:latin typeface="微软雅黑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使用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工具实现会比较容易，因此重要的就是大家的设计思路了。不要轻言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实现不了而轻易转到脚本或者其他编程语言</a:t>
            </a:r>
            <a:endParaRPr lang="en-US" altLang="zh-CN" sz="2000" dirty="0">
              <a:solidFill>
                <a:schemeClr val="bg2"/>
              </a:solidFill>
              <a:latin typeface="微软雅黑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特殊针对企业内部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IT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的人员：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工具对企业内部</a:t>
            </a:r>
            <a:r>
              <a:rPr lang="en-US" altLang="zh-CN" sz="2000" dirty="0">
                <a:solidFill>
                  <a:schemeClr val="bg2"/>
                </a:solidFill>
                <a:latin typeface="微软雅黑"/>
              </a:rPr>
              <a:t>IT</a:t>
            </a:r>
            <a:r>
              <a:rPr lang="zh-CN" altLang="en-US" sz="2000" dirty="0">
                <a:solidFill>
                  <a:schemeClr val="bg2"/>
                </a:solidFill>
                <a:latin typeface="微软雅黑"/>
              </a:rPr>
              <a:t>（尤其是针对很多开发的工作已经外包的情况）一个很好的选择，毕竟维护性和开发效率都很高，而且又不会把自己拖入繁复的代码维护和修改之中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。</a:t>
            </a:r>
            <a:endParaRPr lang="en-US" altLang="zh-CN" sz="2000" dirty="0" smtClean="0">
              <a:solidFill>
                <a:schemeClr val="bg2"/>
              </a:solidFill>
              <a:latin typeface="微软雅黑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在业务模型和过程大量重复的的情况下，设计公共通用的业务流程和框架，可以大大降低大家介入数据处理的门槛，使用维护成本降低、效率提升。</a:t>
            </a:r>
            <a:endParaRPr lang="zh-CN" altLang="en-US" sz="2000" dirty="0">
              <a:solidFill>
                <a:schemeClr val="bg2"/>
              </a:solidFill>
              <a:latin typeface="微软雅黑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学习和使用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的最重要的基础是对数据库的了解和感觉。毕竟很懂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ETL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的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step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都和数据库密切相关，例如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Kettle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里面的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DB Lookup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步骤在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MySQL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数据库表建索引后效率可以提升</a:t>
            </a: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10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/>
              </a:rPr>
              <a:t>倍以上</a:t>
            </a:r>
            <a:endParaRPr lang="en-US" altLang="zh-CN" sz="2000" dirty="0" smtClean="0">
              <a:solidFill>
                <a:schemeClr val="bg2"/>
              </a:solidFill>
              <a:latin typeface="微软雅黑"/>
            </a:endParaRPr>
          </a:p>
          <a:p>
            <a:pPr algn="ctr">
              <a:defRPr/>
            </a:pPr>
            <a:r>
              <a:rPr lang="en-US" altLang="zh-CN" sz="2000" dirty="0" smtClean="0">
                <a:solidFill>
                  <a:schemeClr val="bg2"/>
                </a:solidFill>
                <a:latin typeface="微软雅黑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1884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6584032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Kettle</a:t>
            </a:r>
            <a:r>
              <a:rPr lang="zh-CN" altLang="en-US" dirty="0" smtClean="0">
                <a:ea typeface="宋体" pitchFamily="2" charset="-122"/>
              </a:rPr>
              <a:t>的功能介绍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转换、作业</a:t>
            </a: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0" smtClean="0">
                <a:solidFill>
                  <a:srgbClr val="4D4D4D"/>
                </a:solidFill>
              </a:rPr>
              <a:t>第</a:t>
            </a:r>
            <a:fld id="{FF91E02E-2C6F-4133-B07E-CDEC7DC0C4A1}" type="slidenum">
              <a:rPr lang="en-US" altLang="zh-CN" b="0" smtClean="0">
                <a:solidFill>
                  <a:srgbClr val="4D4D4D"/>
                </a:solidFill>
              </a:rPr>
              <a:pPr/>
              <a:t>8</a:t>
            </a:fld>
            <a:r>
              <a:rPr lang="zh-CN" altLang="en-US" b="0" smtClean="0">
                <a:solidFill>
                  <a:srgbClr val="4D4D4D"/>
                </a:solidFill>
              </a:rPr>
              <a:t>页</a:t>
            </a:r>
          </a:p>
        </p:txBody>
      </p:sp>
      <p:sp>
        <p:nvSpPr>
          <p:cNvPr id="7172" name="Rectangle 3"/>
          <p:cNvSpPr txBox="1">
            <a:spLocks noChangeArrowheads="1"/>
          </p:cNvSpPr>
          <p:nvPr/>
        </p:nvSpPr>
        <p:spPr bwMode="auto">
          <a:xfrm>
            <a:off x="107504" y="1196752"/>
            <a:ext cx="871264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Kettle 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中有两种脚本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转换：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transformation 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(.</a:t>
            </a:r>
            <a:r>
              <a:rPr lang="en-US" altLang="zh-CN" sz="2800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ktr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transformation 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完成针对数据的基础转换，好比汽车生产车间里的生产流水线，每个组件相当于一个员工（比如员工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焊接铁架、员工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安装螺丝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作业：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job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(.</a:t>
            </a:r>
            <a:r>
              <a:rPr lang="en-US" altLang="zh-CN" sz="2800" dirty="0" err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kjb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job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则完成整个工作流的控制，好比工厂里的流程管理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（先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做汽车框架、再做门窗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安装、汽车刷漆等等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所有功能支持控件化，使用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简单</a:t>
            </a:r>
            <a:endParaRPr lang="en-US" altLang="zh-CN" sz="28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控件功能全面，能够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实现数据</a:t>
            </a:r>
            <a:r>
              <a:rPr lang="zh-CN" altLang="en-US" sz="28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抽取、转换、加载的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绝大部分需求。</a:t>
            </a:r>
            <a:endParaRPr lang="zh-CN" altLang="en-US" sz="28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Kettle</a:t>
            </a:r>
            <a:r>
              <a:rPr lang="zh-CN" altLang="en-US" dirty="0">
                <a:ea typeface="宋体" pitchFamily="2" charset="-122"/>
              </a:rPr>
              <a:t>的功能介绍</a:t>
            </a:r>
            <a:r>
              <a:rPr lang="en-US" altLang="zh-CN" dirty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F9C556D9-DA81-490D-AD4C-2BA5D9106790}" type="slidenum">
              <a:rPr lang="en-US" altLang="zh-CN" smtClean="0"/>
              <a:pPr>
                <a:defRPr/>
              </a:pPr>
              <a:t>9</a:t>
            </a:fld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218" y="1269208"/>
            <a:ext cx="7629174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ct val="80000"/>
              </a:lnSpc>
              <a:spcBef>
                <a:spcPct val="20000"/>
              </a:spcBef>
              <a:buClr>
                <a:srgbClr val="5DA437"/>
              </a:buClr>
              <a:buSzPct val="90000"/>
              <a:buFont typeface="Wingdings" pitchFamily="2" charset="2"/>
              <a:buChar char="q"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支持多样化数据源类型：</a:t>
            </a:r>
          </a:p>
          <a:p>
            <a:pPr lvl="1" eaLnBrk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基本的文本文件（</a:t>
            </a:r>
            <a:r>
              <a:rPr lang="en-US" altLang="zh-CN" sz="2800" dirty="0" err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csv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格式，固定宽度的文本）</a:t>
            </a:r>
          </a:p>
          <a:p>
            <a:pPr lvl="1" eaLnBrk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Access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Excel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XML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文件格式</a:t>
            </a:r>
            <a:endParaRPr lang="en-US" altLang="zh-CN" sz="28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自动产生空记录或者行</a:t>
            </a:r>
            <a:endParaRPr lang="en-US" altLang="zh-CN" sz="28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关系型数据库（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DB2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Microsoft SQL Server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Microsoft Access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等）</a:t>
            </a:r>
            <a:endParaRPr lang="en-US" altLang="zh-CN" sz="2800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lvl="1" eaLnBrk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Big Data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 err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hadoop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err="1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Hbase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等）</a:t>
            </a:r>
          </a:p>
          <a:p>
            <a:pPr lvl="1" eaLnBrk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获取系统信息如文件名称、系统时间等</a:t>
            </a:r>
          </a:p>
        </p:txBody>
      </p:sp>
    </p:spTree>
    <p:extLst>
      <p:ext uri="{BB962C8B-B14F-4D97-AF65-F5344CB8AC3E}">
        <p14:creationId xmlns:p14="http://schemas.microsoft.com/office/powerpoint/2010/main" val="13337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New1">
  <a:themeElements>
    <a:clrScheme name="templateNew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templateNew1">
      <a:majorFont>
        <a:latin typeface="Times New Roman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emplateNew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New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New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New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New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New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10909</TotalTime>
  <Words>1721</Words>
  <Application>Microsoft Office PowerPoint</Application>
  <PresentationFormat>全屏显示(4:3)</PresentationFormat>
  <Paragraphs>173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templateNew1</vt:lpstr>
      <vt:lpstr>Kettle使用教程初阶</vt:lpstr>
      <vt:lpstr>PowerPoint 演示文稿</vt:lpstr>
      <vt:lpstr>Kettle是什么</vt:lpstr>
      <vt:lpstr>Kettle安装</vt:lpstr>
      <vt:lpstr>Kettle的特点</vt:lpstr>
      <vt:lpstr>Kettle的缺点</vt:lpstr>
      <vt:lpstr>对kettle的一些使用感受</vt:lpstr>
      <vt:lpstr>Kettle的功能介绍——转换、作业</vt:lpstr>
      <vt:lpstr>Kettle的功能介绍——转换</vt:lpstr>
      <vt:lpstr>PowerPoint 演示文稿</vt:lpstr>
      <vt:lpstr>Kettle的功能介绍——转换</vt:lpstr>
      <vt:lpstr>PowerPoint 演示文稿</vt:lpstr>
      <vt:lpstr>Kettle的功能介绍——转换</vt:lpstr>
      <vt:lpstr>PowerPoint 演示文稿</vt:lpstr>
      <vt:lpstr>Kettle功能介绍——作业</vt:lpstr>
      <vt:lpstr>PowerPoint 演示文稿</vt:lpstr>
      <vt:lpstr>Kettle工具（脚本）介绍</vt:lpstr>
      <vt:lpstr>作业调度方式</vt:lpstr>
      <vt:lpstr>Kettle案例</vt:lpstr>
      <vt:lpstr>应用框架的介绍</vt:lpstr>
      <vt:lpstr>PowerPoint 演示文稿</vt:lpstr>
      <vt:lpstr>PowerPoint 演示文稿</vt:lpstr>
      <vt:lpstr>数据采集和汇聚驱动框架介绍</vt:lpstr>
      <vt:lpstr>1.任务的作业关系top图绘制</vt:lpstr>
      <vt:lpstr>驱动框架的调用</vt:lpstr>
      <vt:lpstr>PowerPoint 演示文稿</vt:lpstr>
    </vt:vector>
  </TitlesOfParts>
  <Company>Eastcom-CA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skyner</dc:creator>
  <cp:lastModifiedBy>mb</cp:lastModifiedBy>
  <cp:revision>752</cp:revision>
  <cp:lastPrinted>1601-01-01T00:00:00Z</cp:lastPrinted>
  <dcterms:created xsi:type="dcterms:W3CDTF">2005-04-06T07:41:27Z</dcterms:created>
  <dcterms:modified xsi:type="dcterms:W3CDTF">2016-11-02T07:56:02Z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