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7" r:id="rId21"/>
    <p:sldId id="278" r:id="rId22"/>
    <p:sldId id="279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49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27" d="100"/>
          <a:sy n="27" d="100"/>
        </p:scale>
        <p:origin x="-1380" y="-102"/>
      </p:cViewPr>
      <p:guideLst>
        <p:guide orient="horz" pos="3049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17995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y subtítu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í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1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0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foto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n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n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n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cadillo cuadrado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Escribe una cita aquí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Escribe una cita aquí</a:t>
            </a:r>
          </a:p>
        </p:txBody>
      </p:sp>
      <p:sp>
        <p:nvSpPr>
          <p:cNvPr id="123" name="Juan Pérez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Pérez</a:t>
            </a:r>
          </a:p>
        </p:txBody>
      </p:sp>
      <p:sp>
        <p:nvSpPr>
          <p:cNvPr id="124" name="Texto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 alt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scribe una cita aquí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Escribe una cita aquí</a:t>
            </a:r>
          </a:p>
        </p:txBody>
      </p:sp>
      <p:sp>
        <p:nvSpPr>
          <p:cNvPr id="133" name="Imagen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uan Pérez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Pérez</a:t>
            </a:r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ínea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2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í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3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4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ínea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exto del título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5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63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92" name="Imagen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4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ínea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ivel de texto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cohen/ds_desafio_I/blob/master/Desafio_1_calidad_3.ipynb" TargetMode="External"/><Relationship Id="rId2" Type="http://schemas.openxmlformats.org/officeDocument/2006/relationships/hyperlink" Target="https://github.com/lycohen/ds_desafio_I/blob/master/Desafio_1_fills.ipynb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lycohen/ds_desafio_I/blob/master/Desafio_I_palabras_predictoras.ipynb" TargetMode="External"/><Relationship Id="rId4" Type="http://schemas.openxmlformats.org/officeDocument/2006/relationships/hyperlink" Target="https://github.com/lycohen/ds_desafio_I/blob/master/desafio1_precio_v2.ipyn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ESAFIO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</a:t>
            </a:r>
          </a:p>
        </p:txBody>
      </p:sp>
      <p:sp>
        <p:nvSpPr>
          <p:cNvPr id="167" name="grupo 3 - properati.csv"/>
          <p:cNvSpPr txBox="1">
            <a:spLocks noGrp="1"/>
          </p:cNvSpPr>
          <p:nvPr>
            <p:ph type="subTitle" sz="quarter" idx="1"/>
          </p:nvPr>
        </p:nvSpPr>
        <p:spPr>
          <a:xfrm>
            <a:off x="279400" y="4267200"/>
            <a:ext cx="12192000" cy="18034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</a:lstStyle>
          <a:p>
            <a:r>
              <a:t> grupo 3 - properati.csv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196" name="ANEXO CALID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ANEXO CALIDAD</a:t>
            </a:r>
          </a:p>
        </p:txBody>
      </p:sp>
      <p:pic>
        <p:nvPicPr>
          <p:cNvPr id="197" name="Captura de pantalla 2018-08-16 a la(s) 23.09.31.png" descr="Captura de pantalla 2018-08-16 a la(s) 23.09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8992" y="2260600"/>
            <a:ext cx="8255000" cy="76581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o"/>
          <p:cNvSpPr txBox="1"/>
          <p:nvPr/>
        </p:nvSpPr>
        <p:spPr>
          <a:xfrm>
            <a:off x="659128" y="8280400"/>
            <a:ext cx="745745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199" name="Scatter de categoricas"/>
          <p:cNvSpPr txBox="1"/>
          <p:nvPr/>
        </p:nvSpPr>
        <p:spPr>
          <a:xfrm>
            <a:off x="621028" y="4654550"/>
            <a:ext cx="269290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Scatter de categoricas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esafio 1 - grupo 3 - properati.csvTexto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properati.csvTexto</a:t>
            </a:r>
          </a:p>
        </p:txBody>
      </p:sp>
      <p:sp>
        <p:nvSpPr>
          <p:cNvPr id="202" name="ANEXO CALID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ANEXO CALIDAD</a:t>
            </a:r>
          </a:p>
        </p:txBody>
      </p:sp>
      <p:pic>
        <p:nvPicPr>
          <p:cNvPr id="203" name="Captura de pantalla 2018-08-16 a la(s) 23.10.48.png" descr="Captura de pantalla 2018-08-16 a la(s) 23.10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8854" y="2260600"/>
            <a:ext cx="13004800" cy="664212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catter y heat map de las categoricas. Si bien hay dispersion de precios con una “cola larga”…"/>
          <p:cNvSpPr txBox="1"/>
          <p:nvPr/>
        </p:nvSpPr>
        <p:spPr>
          <a:xfrm>
            <a:off x="580540" y="8600700"/>
            <a:ext cx="1062951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s-AR" dirty="0" smtClean="0"/>
              <a:t>S</a:t>
            </a:r>
            <a:r>
              <a:rPr dirty="0" smtClean="0"/>
              <a:t>e </a:t>
            </a:r>
            <a:r>
              <a:rPr lang="es-AR" dirty="0" smtClean="0"/>
              <a:t>aprecia </a:t>
            </a:r>
            <a:r>
              <a:rPr lang="es-AR" dirty="0" err="1" smtClean="0"/>
              <a:t>correlacion</a:t>
            </a:r>
            <a:r>
              <a:rPr lang="es-AR" dirty="0" smtClean="0"/>
              <a:t> de las categóricas y podemos ver algunas casi  con </a:t>
            </a:r>
            <a:r>
              <a:rPr lang="es-AR" dirty="0" err="1" smtClean="0"/>
              <a:t>correlacion</a:t>
            </a:r>
            <a:r>
              <a:rPr lang="es-AR" dirty="0" smtClean="0"/>
              <a:t> 1 a 1 </a:t>
            </a:r>
          </a:p>
          <a:p>
            <a:r>
              <a:rPr lang="es-AR" dirty="0" smtClean="0"/>
              <a:t>Inferimos que hay variables “redundantes”.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206" name="ANEXO CALID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ANEXO CALIDAD</a:t>
            </a:r>
          </a:p>
        </p:txBody>
      </p:sp>
      <p:pic>
        <p:nvPicPr>
          <p:cNvPr id="207" name="Captura de pantalla 2018-08-16 a la(s) 23.10.48.png" descr="Captura de pantalla 2018-08-16 a la(s) 23.10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00" y="2260600"/>
            <a:ext cx="7910876" cy="4040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Captura de pantalla 2018-08-16 a la(s) 23.12.04.png" descr="Captura de pantalla 2018-08-16 a la(s) 23.12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982" y="6301032"/>
            <a:ext cx="7587399" cy="391094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catter y heat map de las categoricas"/>
          <p:cNvSpPr txBox="1"/>
          <p:nvPr/>
        </p:nvSpPr>
        <p:spPr>
          <a:xfrm>
            <a:off x="8998909" y="3237828"/>
            <a:ext cx="3807132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Scatter y heat map </a:t>
            </a:r>
            <a:r>
              <a:rPr lang="es-AR" dirty="0" smtClean="0"/>
              <a:t>atributos </a:t>
            </a:r>
          </a:p>
          <a:p>
            <a:r>
              <a:rPr lang="es-AR" dirty="0" smtClean="0"/>
              <a:t>relacionados con precio. </a:t>
            </a:r>
          </a:p>
          <a:p>
            <a:r>
              <a:rPr lang="es-AR" dirty="0" err="1" smtClean="0"/>
              <a:t>Tambien</a:t>
            </a:r>
            <a:r>
              <a:rPr lang="es-AR" dirty="0" smtClean="0"/>
              <a:t> se ve cierta </a:t>
            </a:r>
            <a:r>
              <a:rPr lang="es-AR" dirty="0" err="1" smtClean="0"/>
              <a:t>correlacion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212" name="ANEXO CALID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ANEXO CALIDAD</a:t>
            </a:r>
          </a:p>
        </p:txBody>
      </p:sp>
      <p:pic>
        <p:nvPicPr>
          <p:cNvPr id="213" name="Captura de pantalla 2018-08-16 a la(s) 23.13.26.png" descr="Captura de pantalla 2018-08-16 a la(s) 23.13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50" y="2165350"/>
            <a:ext cx="10853926" cy="539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No todas las variables de precio están correlacionadas con todas las variables de superficie.…"/>
          <p:cNvSpPr txBox="1"/>
          <p:nvPr/>
        </p:nvSpPr>
        <p:spPr>
          <a:xfrm>
            <a:off x="659128" y="7632699"/>
            <a:ext cx="1084376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 todas las variables de precio están correlacionadas con todas las variables de superficie.</a:t>
            </a:r>
          </a:p>
          <a:p>
            <a:r>
              <a:t>La superficie total tiene mayor nivel de correlación con las de precio.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esafio 1 - grupo 3 - properati.csvTexto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properati.csvTexto</a:t>
            </a:r>
          </a:p>
        </p:txBody>
      </p:sp>
      <p:sp>
        <p:nvSpPr>
          <p:cNvPr id="217" name="Atributos adiciona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Atributos adicionales</a:t>
            </a:r>
          </a:p>
        </p:txBody>
      </p:sp>
      <p:pic>
        <p:nvPicPr>
          <p:cNvPr id="218" name="Captura de pantalla 2018-08-16 a la(s) 22.21.58.png" descr="Captura de pantalla 2018-08-16 a la(s) 22.2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041525"/>
            <a:ext cx="10464800" cy="403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safio 1 - grupo 3 - properati.csvTexto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properati.csvTexto</a:t>
            </a:r>
          </a:p>
        </p:txBody>
      </p:sp>
      <p:sp>
        <p:nvSpPr>
          <p:cNvPr id="221" name="Atributos adiciona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Atributos adicionales</a:t>
            </a:r>
          </a:p>
        </p:txBody>
      </p:sp>
      <p:pic>
        <p:nvPicPr>
          <p:cNvPr id="222" name="Captura de pantalla 2018-08-16 a la(s) 22.46.12.png" descr="Captura de pantalla 2018-08-16 a la(s) 22.46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850" y="2533650"/>
            <a:ext cx="6819900" cy="441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Captura de pantalla 2018-08-16 a la(s) 22.47.30.png" descr="Captura de pantalla 2018-08-16 a la(s) 22.47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9900" y="1368777"/>
            <a:ext cx="2006600" cy="815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226" name="Imputaciones si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Imputaciones simples</a:t>
            </a:r>
          </a:p>
        </p:txBody>
      </p:sp>
      <p:pic>
        <p:nvPicPr>
          <p:cNvPr id="227" name="Captura de pantalla 2018-08-16 a la(s) 22.22.33.png" descr="Captura de pantalla 2018-08-16 a la(s) 22.22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050" y="2990850"/>
            <a:ext cx="10426700" cy="401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230" name="Imputación prec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Imputación precio</a:t>
            </a:r>
          </a:p>
        </p:txBody>
      </p:sp>
      <p:pic>
        <p:nvPicPr>
          <p:cNvPr id="231" name="Captura de pantalla 2018-08-16 a la(s) 22.22.53.png" descr="Captura de pantalla 2018-08-16 a la(s) 22.22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50" y="2508250"/>
            <a:ext cx="10401300" cy="472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234" name="Imputación precio - ANEX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Imputación precio - ANEXOS</a:t>
            </a:r>
          </a:p>
        </p:txBody>
      </p:sp>
      <p:pic>
        <p:nvPicPr>
          <p:cNvPr id="236" name="Captura de pantalla 2018-08-16 a la(s) 22.51.55.png" descr="Captura de pantalla 2018-08-16 a la(s) 22.51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086" y="3185752"/>
            <a:ext cx="6197601" cy="380119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exto"/>
          <p:cNvSpPr txBox="1"/>
          <p:nvPr/>
        </p:nvSpPr>
        <p:spPr>
          <a:xfrm>
            <a:off x="6129528" y="4864100"/>
            <a:ext cx="745744" cy="444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39" name="Texto"/>
          <p:cNvSpPr txBox="1"/>
          <p:nvPr/>
        </p:nvSpPr>
        <p:spPr>
          <a:xfrm>
            <a:off x="10155428" y="7366000"/>
            <a:ext cx="745744" cy="444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234" name="Imputación precio - ANEX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Imputación precio - ANEXOS</a:t>
            </a:r>
          </a:p>
        </p:txBody>
      </p:sp>
      <p:pic>
        <p:nvPicPr>
          <p:cNvPr id="235" name="Captura de pantalla 2018-08-16 a la(s) 22.52.27.png" descr="Captura de pantalla 2018-08-16 a la(s) 22.52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142" y="2542083"/>
            <a:ext cx="6062258" cy="4006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Captura de pantalla 2018-08-16 a la(s) 22.52.10.png" descr="Captura de pantalla 2018-08-16 a la(s) 22.52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2400" y="2542083"/>
            <a:ext cx="6197600" cy="400605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exto"/>
          <p:cNvSpPr txBox="1"/>
          <p:nvPr/>
        </p:nvSpPr>
        <p:spPr>
          <a:xfrm>
            <a:off x="6129528" y="4864100"/>
            <a:ext cx="745744" cy="444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39" name="Texto"/>
          <p:cNvSpPr txBox="1"/>
          <p:nvPr/>
        </p:nvSpPr>
        <p:spPr>
          <a:xfrm>
            <a:off x="10155428" y="7366000"/>
            <a:ext cx="745744" cy="444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6443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170" name="Estrateg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Estrategia</a:t>
            </a:r>
          </a:p>
        </p:txBody>
      </p:sp>
      <p:pic>
        <p:nvPicPr>
          <p:cNvPr id="171" name="Captura de pantalla 2018-08-16 a la(s) 22.21.02.png" descr="Captura de pantalla 2018-08-16 a la(s) 22.21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450" y="3302000"/>
            <a:ext cx="10477500" cy="367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244" name="Imputación precio - ANEX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Imputación precio - ANEXOS</a:t>
            </a:r>
          </a:p>
        </p:txBody>
      </p:sp>
      <p:pic>
        <p:nvPicPr>
          <p:cNvPr id="24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7350" y="2882900"/>
            <a:ext cx="8085435" cy="53104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06054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graphicFrame>
        <p:nvGraphicFramePr>
          <p:cNvPr id="248" name="Zonas con mayor dispersión"/>
          <p:cNvGraphicFramePr/>
          <p:nvPr/>
        </p:nvGraphicFramePr>
        <p:xfrm>
          <a:off x="1606550" y="1249983"/>
          <a:ext cx="10020299" cy="884106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6227621"/>
                <a:gridCol w="3792678"/>
              </a:tblGrid>
              <a:tr h="863602">
                <a:tc gridSpan="2"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 cap="all">
                          <a:solidFill>
                            <a:srgbClr val="A6AAA9"/>
                          </a:solidFill>
                          <a:latin typeface="+mn-lt"/>
                          <a:ea typeface="+mn-ea"/>
                          <a:cs typeface="+mn-cs"/>
                          <a:sym typeface="DIN Condensed"/>
                        </a:rPr>
                        <a:t>Zonas con mayor dispersión</a:t>
                      </a:r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727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Oberá        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2.463102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</a:tcPr>
                </a:tc>
              </a:tr>
              <a:tr h="727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Los Lagartos Country Club</a:t>
                      </a:r>
                    </a:p>
                  </a:txBody>
                  <a:tcPr marL="50800" marR="50800" marT="50800" marB="50800" anchor="ctr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2.292768</a:t>
                      </a:r>
                    </a:p>
                  </a:txBody>
                  <a:tcPr marL="50800" marR="50800" marT="50800" marB="50800" anchor="ctr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  <a:noFill/>
                  </a:tcPr>
                </a:tc>
              </a:tr>
              <a:tr h="727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Rafael Calzada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2.073748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78262"/>
                        <a:satOff val="-8651"/>
                        <a:lumOff val="-7254"/>
                        <a:alpha val="29000"/>
                      </a:schemeClr>
                    </a:solidFill>
                  </a:tcPr>
                </a:tc>
              </a:tr>
              <a:tr h="727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Azul        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2.055348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</a:tr>
              <a:tr h="727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Paso del Rey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1.995192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78262"/>
                        <a:satOff val="-8651"/>
                        <a:lumOff val="-7254"/>
                        <a:alpha val="29000"/>
                      </a:schemeClr>
                    </a:solidFill>
                  </a:tcPr>
                </a:tc>
              </a:tr>
              <a:tr h="727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Longchamps  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1.977373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</a:tr>
              <a:tr h="727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Coronel Brandsen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1.974203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78262"/>
                        <a:satOff val="-8651"/>
                        <a:lumOff val="-7254"/>
                        <a:alpha val="29000"/>
                      </a:schemeClr>
                    </a:solidFill>
                  </a:tcPr>
                </a:tc>
              </a:tr>
              <a:tr h="727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Trujui      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1.910999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</a:tr>
              <a:tr h="727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Monte Chingolo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1.859225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78262"/>
                        <a:satOff val="-8651"/>
                        <a:lumOff val="-7254"/>
                        <a:alpha val="29000"/>
                      </a:schemeClr>
                    </a:solidFill>
                  </a:tcPr>
                </a:tc>
              </a:tr>
              <a:tr h="727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Boca Ratón   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1.839771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0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graphicFrame>
        <p:nvGraphicFramePr>
          <p:cNvPr id="251" name="Top 10 de zonas por precio/m2"/>
          <p:cNvGraphicFramePr/>
          <p:nvPr/>
        </p:nvGraphicFramePr>
        <p:xfrm>
          <a:off x="2330450" y="1320800"/>
          <a:ext cx="8343899" cy="882598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261212"/>
                <a:gridCol w="4082687"/>
              </a:tblGrid>
              <a:tr h="863602">
                <a:tc gridSpan="2"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 cap="all">
                          <a:solidFill>
                            <a:srgbClr val="A6AAA9"/>
                          </a:solidFill>
                          <a:latin typeface="+mn-lt"/>
                          <a:ea typeface="+mn-ea"/>
                          <a:cs typeface="+mn-cs"/>
                          <a:sym typeface="DIN Condensed"/>
                        </a:rPr>
                        <a:t>Top 10 de zonas por precio/m2</a:t>
                      </a:r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726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Monte Cristo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rPr>
                        <a:t>6400.000000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63500">
                      <a:solidFill>
                        <a:srgbClr val="5F6568"/>
                      </a:solidFill>
                      <a:miter lim="400000"/>
                    </a:lnB>
                  </a:tcPr>
                </a:tc>
              </a:tr>
              <a:tr h="726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Villa Nueva </a:t>
                      </a:r>
                    </a:p>
                  </a:txBody>
                  <a:tcPr marL="50800" marR="50800" marT="50800" marB="50800" anchor="ctr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6276.150628</a:t>
                      </a:r>
                    </a:p>
                  </a:txBody>
                  <a:tcPr marL="50800" marR="50800" marT="50800" marB="50800" anchor="ctr" horzOverflow="overflow">
                    <a:lnT w="63500">
                      <a:solidFill>
                        <a:srgbClr val="5F6568"/>
                      </a:solidFill>
                      <a:miter lim="400000"/>
                    </a:lnT>
                    <a:noFill/>
                  </a:tcPr>
                </a:tc>
              </a:tr>
              <a:tr h="726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Puerto Madero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5620.192308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78262"/>
                        <a:satOff val="-8651"/>
                        <a:lumOff val="-7254"/>
                        <a:alpha val="29000"/>
                      </a:schemeClr>
                    </a:solidFill>
                  </a:tcPr>
                </a:tc>
              </a:tr>
              <a:tr h="726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Cafayate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5047.530632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</a:tr>
              <a:tr h="726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Guillermo Hudson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4722.222222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78262"/>
                        <a:satOff val="-8651"/>
                        <a:lumOff val="-7254"/>
                        <a:alpha val="29000"/>
                      </a:schemeClr>
                    </a:solidFill>
                  </a:tcPr>
                </a:tc>
              </a:tr>
              <a:tr h="726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Arroyo Ceibal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4486.693895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</a:tr>
              <a:tr h="726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Capilla del Rosario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4375.000000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78262"/>
                        <a:satOff val="-8651"/>
                        <a:lumOff val="-7254"/>
                        <a:alpha val="29000"/>
                      </a:schemeClr>
                    </a:solidFill>
                  </a:tcPr>
                </a:tc>
              </a:tr>
              <a:tr h="726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Palermo Chico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4140.476190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</a:tr>
              <a:tr h="726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Colastiné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3925.857158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78262"/>
                        <a:satOff val="-8651"/>
                        <a:lumOff val="-7254"/>
                        <a:alpha val="29000"/>
                      </a:schemeClr>
                    </a:solidFill>
                  </a:tcPr>
                </a:tc>
              </a:tr>
              <a:tr h="726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Manzone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3657.074468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71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242" name="Li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Links </a:t>
            </a:r>
          </a:p>
        </p:txBody>
      </p:sp>
      <p:sp>
        <p:nvSpPr>
          <p:cNvPr id="243" name="https://github.com/lycohen/ds_desafio_I/blob/master/Desafio_1_fills.ipynb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2400"/>
              </a:spcBef>
              <a:defRPr sz="3026"/>
            </a:pPr>
            <a:r>
              <a:rPr u="sng">
                <a:solidFill>
                  <a:schemeClr val="accent1"/>
                </a:solidFill>
                <a:hlinkClick r:id="rId2"/>
              </a:rPr>
              <a:t>https://github.com/lycohen/ds_desafio_I/blob/master/Desafio_1_fills.ipynb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rPr u="sng">
                <a:solidFill>
                  <a:schemeClr val="accent1"/>
                </a:solidFill>
                <a:hlinkClick r:id="rId3"/>
              </a:rPr>
              <a:t>https://github.com/lycohen/ds_desafio_I/blob/master/Desafio_1_calidad_3.ipynb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rPr u="sng">
                <a:solidFill>
                  <a:schemeClr val="accent1"/>
                </a:solidFill>
                <a:hlinkClick r:id="rId4"/>
              </a:rPr>
              <a:t>https://github.com/lycohen/ds_desafio_I/blob/master/desafio1_precio_v2.ipynb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rPr u="sng">
                <a:solidFill>
                  <a:schemeClr val="accent1"/>
                </a:solidFill>
                <a:hlinkClick r:id="rId5"/>
              </a:rPr>
              <a:t>https://github.com/lycohen/ds_desafio_I/blob/master/Desafio_I_palabras_predictoras.ipynb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174" name="E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EDA</a:t>
            </a:r>
          </a:p>
        </p:txBody>
      </p:sp>
      <p:pic>
        <p:nvPicPr>
          <p:cNvPr id="175" name="Captura de pantalla 2018-08-16 a la(s) 22.21.33.png" descr="Captura de pantalla 2018-08-16 a la(s) 22.21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2305050"/>
            <a:ext cx="10414000" cy="589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178" name="ANEXO HISTOGRA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ANEXO HISTOGRAMA</a:t>
            </a:r>
          </a:p>
        </p:txBody>
      </p:sp>
      <p:pic>
        <p:nvPicPr>
          <p:cNvPr id="179" name="Captura de pantalla 2018-08-16 a la(s) 23.00.03.png" descr="Captura de pantalla 2018-08-16 a la(s) 23.0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950" y="2483405"/>
            <a:ext cx="8962689" cy="6679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182" name="ANEXO CALID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ANEXO CALIDAD</a:t>
            </a:r>
          </a:p>
        </p:txBody>
      </p:sp>
      <p:pic>
        <p:nvPicPr>
          <p:cNvPr id="183" name="Captura de pantalla 2018-08-16 a la(s) 23.01.59.png" descr="Captura de pantalla 2018-08-16 a la(s) 23.01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4400" y="1233273"/>
            <a:ext cx="48895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ángulo 1"/>
          <p:cNvSpPr/>
          <p:nvPr/>
        </p:nvSpPr>
        <p:spPr>
          <a:xfrm>
            <a:off x="5994400" y="7154563"/>
            <a:ext cx="4880919" cy="33363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985819" y="7488195"/>
            <a:ext cx="4880919" cy="33363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11562" y="6828311"/>
            <a:ext cx="4880919" cy="33363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862594" y="4146552"/>
            <a:ext cx="4880919" cy="33363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11562" y="6199320"/>
            <a:ext cx="4880919" cy="33363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11562" y="7783554"/>
            <a:ext cx="4880919" cy="33363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985818" y="8140700"/>
            <a:ext cx="4880919" cy="33363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556054" y="6212891"/>
            <a:ext cx="3694670" cy="876268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2800" b="0" i="0" u="none" strike="noStrike" cap="all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Posibles</a:t>
            </a:r>
            <a:r>
              <a:rPr kumimoji="0" lang="es-AR" sz="2800" b="0" i="0" u="none" strike="noStrike" cap="all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 </a:t>
            </a:r>
            <a:r>
              <a:rPr kumimoji="0" lang="es-AR" sz="2800" b="0" i="0" u="none" strike="noStrike" cap="all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categoricas</a:t>
            </a:r>
            <a:endParaRPr kumimoji="0" lang="es-A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186" name="ANEXO CALID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ANEXO </a:t>
            </a:r>
            <a:r>
              <a:rPr dirty="0" smtClean="0"/>
              <a:t>CALIDAD</a:t>
            </a:r>
            <a:r>
              <a:rPr lang="es-AR" dirty="0" smtClean="0"/>
              <a:t> – </a:t>
            </a:r>
            <a:r>
              <a:rPr lang="es-AR" dirty="0" err="1" smtClean="0"/>
              <a:t>MediDAS</a:t>
            </a:r>
            <a:r>
              <a:rPr lang="es-AR" dirty="0" smtClean="0"/>
              <a:t> DE TENDENCIA CENTRAL</a:t>
            </a:r>
            <a:endParaRPr dirty="0"/>
          </a:p>
        </p:txBody>
      </p:sp>
      <p:pic>
        <p:nvPicPr>
          <p:cNvPr id="187" name="Captura de pantalla 2018-08-16 a la(s) 23.23.40.png" descr="Captura de pantalla 2018-08-16 a la(s) 23.23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53678"/>
            <a:ext cx="13004800" cy="2090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190" name="ANEXO CALID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ANEXO CALIDAD</a:t>
            </a:r>
          </a:p>
        </p:txBody>
      </p:sp>
      <p:pic>
        <p:nvPicPr>
          <p:cNvPr id="191" name="Captura de pantalla 2018-08-16 a la(s) 23.07.26.png" descr="Captura de pantalla 2018-08-16 a la(s) 23.07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7350" y="2425700"/>
            <a:ext cx="6515100" cy="5930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catter y heat map de las categoricas. Si bien hay dispersion de precios con una “cola larga”…"/>
          <p:cNvSpPr txBox="1"/>
          <p:nvPr/>
        </p:nvSpPr>
        <p:spPr>
          <a:xfrm>
            <a:off x="988313" y="8059988"/>
            <a:ext cx="1366560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Scatter y heat map de las </a:t>
            </a:r>
            <a:r>
              <a:rPr dirty="0" err="1" smtClean="0"/>
              <a:t>categ</a:t>
            </a:r>
            <a:r>
              <a:rPr lang="es-AR" dirty="0" err="1" smtClean="0"/>
              <a:t>ó</a:t>
            </a:r>
            <a:r>
              <a:rPr dirty="0" err="1" smtClean="0"/>
              <a:t>ricas</a:t>
            </a:r>
            <a:r>
              <a:rPr lang="es-AR" dirty="0" smtClean="0"/>
              <a:t> </a:t>
            </a:r>
            <a:r>
              <a:rPr dirty="0" smtClean="0"/>
              <a:t>. </a:t>
            </a:r>
            <a:endParaRPr lang="es-AR" dirty="0" smtClean="0"/>
          </a:p>
          <a:p>
            <a:r>
              <a:rPr lang="es-AR" dirty="0" smtClean="0"/>
              <a:t>Resaltamos en colores los precios  y la primer conclusión es que s</a:t>
            </a:r>
            <a:r>
              <a:rPr dirty="0" err="1" smtClean="0"/>
              <a:t>i</a:t>
            </a:r>
            <a:r>
              <a:rPr dirty="0" smtClean="0"/>
              <a:t> </a:t>
            </a:r>
            <a:r>
              <a:rPr dirty="0" err="1"/>
              <a:t>bien</a:t>
            </a:r>
            <a:r>
              <a:rPr dirty="0"/>
              <a:t> hay dispersion de </a:t>
            </a:r>
            <a:r>
              <a:rPr dirty="0" err="1"/>
              <a:t>precios</a:t>
            </a:r>
            <a:r>
              <a:rPr dirty="0"/>
              <a:t> con </a:t>
            </a:r>
            <a:r>
              <a:rPr dirty="0" err="1"/>
              <a:t>una</a:t>
            </a:r>
            <a:r>
              <a:rPr dirty="0"/>
              <a:t> “cola </a:t>
            </a:r>
            <a:r>
              <a:rPr dirty="0" err="1"/>
              <a:t>larga</a:t>
            </a:r>
            <a:r>
              <a:rPr dirty="0"/>
              <a:t>” </a:t>
            </a:r>
          </a:p>
          <a:p>
            <a:r>
              <a:rPr lang="es-AR" dirty="0" smtClean="0"/>
              <a:t>s</a:t>
            </a:r>
            <a:r>
              <a:rPr dirty="0" smtClean="0"/>
              <a:t>e </a:t>
            </a:r>
            <a:r>
              <a:rPr lang="es-AR" dirty="0" smtClean="0"/>
              <a:t>aprecia mayor concentración de puntos correspondientes a los primeros </a:t>
            </a:r>
            <a:r>
              <a:rPr lang="es-AR" dirty="0" err="1" smtClean="0"/>
              <a:t>bins</a:t>
            </a:r>
            <a:r>
              <a:rPr lang="es-AR" dirty="0" smtClean="0"/>
              <a:t> del corte (6 </a:t>
            </a:r>
            <a:r>
              <a:rPr lang="es-AR" dirty="0" err="1" smtClean="0"/>
              <a:t>bins</a:t>
            </a:r>
            <a:r>
              <a:rPr lang="es-AR" dirty="0" smtClean="0"/>
              <a:t>). 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esafio 1 - grupo 3 - properati.csv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Desafio 1 - grupo 3 - properati.csv</a:t>
            </a:r>
          </a:p>
        </p:txBody>
      </p:sp>
      <p:sp>
        <p:nvSpPr>
          <p:cNvPr id="190" name="ANEXO CALID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ANEXO CALIDAD</a:t>
            </a:r>
          </a:p>
        </p:txBody>
      </p:sp>
      <p:sp>
        <p:nvSpPr>
          <p:cNvPr id="193" name="Scatter y heat map de las categoricas. Si bien hay dispersion de precios con una “cola larga”…"/>
          <p:cNvSpPr txBox="1"/>
          <p:nvPr/>
        </p:nvSpPr>
        <p:spPr>
          <a:xfrm>
            <a:off x="988313" y="8059988"/>
            <a:ext cx="1366560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Scatter y heat map de las </a:t>
            </a:r>
            <a:r>
              <a:rPr dirty="0" err="1" smtClean="0"/>
              <a:t>categ</a:t>
            </a:r>
            <a:r>
              <a:rPr lang="es-AR" dirty="0" err="1" smtClean="0"/>
              <a:t>ó</a:t>
            </a:r>
            <a:r>
              <a:rPr dirty="0" err="1" smtClean="0"/>
              <a:t>ricas</a:t>
            </a:r>
            <a:r>
              <a:rPr lang="es-AR" dirty="0" smtClean="0"/>
              <a:t> </a:t>
            </a:r>
            <a:r>
              <a:rPr dirty="0" smtClean="0"/>
              <a:t>. </a:t>
            </a:r>
            <a:endParaRPr lang="es-AR" dirty="0" smtClean="0"/>
          </a:p>
          <a:p>
            <a:r>
              <a:rPr lang="es-AR" dirty="0" smtClean="0"/>
              <a:t>Resaltamos en colores los precios  y la primer conclusión es que s</a:t>
            </a:r>
            <a:r>
              <a:rPr dirty="0" err="1" smtClean="0"/>
              <a:t>i</a:t>
            </a:r>
            <a:r>
              <a:rPr dirty="0" smtClean="0"/>
              <a:t> </a:t>
            </a:r>
            <a:r>
              <a:rPr dirty="0" err="1"/>
              <a:t>bien</a:t>
            </a:r>
            <a:r>
              <a:rPr dirty="0"/>
              <a:t> hay dispersion de </a:t>
            </a:r>
            <a:r>
              <a:rPr dirty="0" err="1"/>
              <a:t>precios</a:t>
            </a:r>
            <a:r>
              <a:rPr dirty="0"/>
              <a:t> con </a:t>
            </a:r>
            <a:r>
              <a:rPr dirty="0" err="1"/>
              <a:t>una</a:t>
            </a:r>
            <a:r>
              <a:rPr dirty="0"/>
              <a:t> “cola </a:t>
            </a:r>
            <a:r>
              <a:rPr dirty="0" err="1"/>
              <a:t>larga</a:t>
            </a:r>
            <a:r>
              <a:rPr dirty="0"/>
              <a:t>” </a:t>
            </a:r>
          </a:p>
          <a:p>
            <a:r>
              <a:rPr lang="es-AR" dirty="0" smtClean="0"/>
              <a:t>s</a:t>
            </a:r>
            <a:r>
              <a:rPr dirty="0" smtClean="0"/>
              <a:t>e </a:t>
            </a:r>
            <a:r>
              <a:rPr lang="es-AR" dirty="0" smtClean="0"/>
              <a:t>aprecia mayor concentración de puntos correspondientes a los primeros </a:t>
            </a:r>
            <a:r>
              <a:rPr lang="es-AR" dirty="0" err="1" smtClean="0"/>
              <a:t>bins</a:t>
            </a:r>
            <a:r>
              <a:rPr lang="es-AR" dirty="0" smtClean="0"/>
              <a:t> del corte (6 </a:t>
            </a:r>
            <a:r>
              <a:rPr lang="es-AR" dirty="0" err="1" smtClean="0"/>
              <a:t>bins</a:t>
            </a:r>
            <a:r>
              <a:rPr lang="es-AR" dirty="0" smtClean="0"/>
              <a:t>). 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60" y="2104647"/>
            <a:ext cx="7691137" cy="61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711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2" y="3634174"/>
            <a:ext cx="49625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206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454</Words>
  <Application>Microsoft Office PowerPoint</Application>
  <PresentationFormat>Personalizado</PresentationFormat>
  <Paragraphs>103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New_Template7</vt:lpstr>
      <vt:lpstr>DESAFIO 1</vt:lpstr>
      <vt:lpstr>Estrategia</vt:lpstr>
      <vt:lpstr>EDA</vt:lpstr>
      <vt:lpstr>ANEXO HISTOGRAMA</vt:lpstr>
      <vt:lpstr>ANEXO CALIDAD</vt:lpstr>
      <vt:lpstr>ANEXO CALIDAD – MediDAS DE TENDENCIA CENTRAL</vt:lpstr>
      <vt:lpstr>ANEXO CALIDAD</vt:lpstr>
      <vt:lpstr>ANEXO CALIDAD</vt:lpstr>
      <vt:lpstr>Presentación de PowerPoint</vt:lpstr>
      <vt:lpstr>ANEXO CALIDAD</vt:lpstr>
      <vt:lpstr>ANEXO CALIDAD</vt:lpstr>
      <vt:lpstr>ANEXO CALIDAD</vt:lpstr>
      <vt:lpstr>ANEXO CALIDAD</vt:lpstr>
      <vt:lpstr>Atributos adicionales</vt:lpstr>
      <vt:lpstr>Atributos adicionales</vt:lpstr>
      <vt:lpstr>Imputaciones simples</vt:lpstr>
      <vt:lpstr>Imputación precio</vt:lpstr>
      <vt:lpstr>Imputación precio - ANEXOS</vt:lpstr>
      <vt:lpstr>Imputación precio - ANEXOS</vt:lpstr>
      <vt:lpstr>Imputación precio - ANEXOS</vt:lpstr>
      <vt:lpstr>Presentación de PowerPoint</vt:lpstr>
      <vt:lpstr>Presentación de PowerPoint</vt:lpstr>
      <vt:lpstr>Links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1</dc:title>
  <dc:creator>COHEN MARTOY, LEONARDO YONTOV</dc:creator>
  <cp:lastModifiedBy>JCB</cp:lastModifiedBy>
  <cp:revision>5</cp:revision>
  <dcterms:modified xsi:type="dcterms:W3CDTF">2018-08-17T05:15:16Z</dcterms:modified>
</cp:coreProperties>
</file>