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2" userDrawn="1">
          <p15:clr>
            <a:srgbClr val="A4A3A4"/>
          </p15:clr>
        </p15:guide>
        <p15:guide id="2" pos="382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92"/>
        <p:guide pos="382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an 94"/>
          <p:cNvSpPr/>
          <p:nvPr/>
        </p:nvSpPr>
        <p:spPr>
          <a:xfrm>
            <a:off x="2167890" y="4401185"/>
            <a:ext cx="1620520" cy="1244600"/>
          </a:xfrm>
          <a:prstGeom prst="can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7" name="Rectangles 76"/>
          <p:cNvSpPr/>
          <p:nvPr/>
        </p:nvSpPr>
        <p:spPr>
          <a:xfrm>
            <a:off x="4453890" y="4606925"/>
            <a:ext cx="2132330" cy="755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" name="Rectangles 8"/>
          <p:cNvSpPr/>
          <p:nvPr/>
        </p:nvSpPr>
        <p:spPr>
          <a:xfrm>
            <a:off x="2056765" y="3013710"/>
            <a:ext cx="2478405" cy="7556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" name="Rectangles 9"/>
          <p:cNvSpPr/>
          <p:nvPr/>
        </p:nvSpPr>
        <p:spPr>
          <a:xfrm>
            <a:off x="2127885" y="3140710"/>
            <a:ext cx="2478405" cy="7556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" name="Rectangles 10"/>
          <p:cNvSpPr/>
          <p:nvPr/>
        </p:nvSpPr>
        <p:spPr>
          <a:xfrm>
            <a:off x="2204085" y="3267710"/>
            <a:ext cx="2478405" cy="7556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2" name="Rectangles 11"/>
          <p:cNvSpPr/>
          <p:nvPr/>
        </p:nvSpPr>
        <p:spPr>
          <a:xfrm>
            <a:off x="2275205" y="3394710"/>
            <a:ext cx="2478405" cy="75565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289050" y="3028950"/>
            <a:ext cx="807720" cy="53086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</a:bodyPr>
          <a:p>
            <a:pPr algn="ctr">
              <a:lnSpc>
                <a:spcPct val="60000"/>
              </a:lnSpc>
            </a:pPr>
            <a:r>
              <a:rPr lang="en-US" altLang="en-GB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 series</a:t>
            </a:r>
            <a:endParaRPr lang="en-US" altLang="en-GB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angles 14"/>
          <p:cNvSpPr/>
          <p:nvPr/>
        </p:nvSpPr>
        <p:spPr>
          <a:xfrm>
            <a:off x="4453890" y="1461770"/>
            <a:ext cx="2132330" cy="755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6" name="Rectangles 15"/>
          <p:cNvSpPr/>
          <p:nvPr/>
        </p:nvSpPr>
        <p:spPr>
          <a:xfrm>
            <a:off x="4580890" y="1588770"/>
            <a:ext cx="2132330" cy="755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7" name="Rectangles 16"/>
          <p:cNvSpPr/>
          <p:nvPr/>
        </p:nvSpPr>
        <p:spPr>
          <a:xfrm>
            <a:off x="4707890" y="1715770"/>
            <a:ext cx="2132330" cy="75565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9" name="Rectangles 18"/>
          <p:cNvSpPr/>
          <p:nvPr/>
        </p:nvSpPr>
        <p:spPr>
          <a:xfrm>
            <a:off x="4834890" y="1842770"/>
            <a:ext cx="2132330" cy="75565"/>
          </a:xfrm>
          <a:prstGeom prst="rect">
            <a:avLst/>
          </a:prstGeom>
          <a:solidFill>
            <a:srgbClr val="FFC000">
              <a:alpha val="60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1" name="Text Box 20"/>
          <p:cNvSpPr txBox="1"/>
          <p:nvPr/>
        </p:nvSpPr>
        <p:spPr>
          <a:xfrm>
            <a:off x="4579620" y="1938020"/>
            <a:ext cx="12846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400"/>
              <a:t>feature maps</a:t>
            </a:r>
            <a:endParaRPr lang="en-US" altLang="en-GB" sz="1400"/>
          </a:p>
        </p:txBody>
      </p:sp>
      <p:sp>
        <p:nvSpPr>
          <p:cNvPr id="23" name="Oval 22"/>
          <p:cNvSpPr/>
          <p:nvPr/>
        </p:nvSpPr>
        <p:spPr>
          <a:xfrm>
            <a:off x="5168900" y="5427980"/>
            <a:ext cx="1090930" cy="346075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biases</a:t>
            </a:r>
            <a:endParaRPr lang="en-US" altLang="en-GB"/>
          </a:p>
        </p:txBody>
      </p:sp>
      <p:sp>
        <p:nvSpPr>
          <p:cNvPr id="25" name="Flowchart: Internal Storage 24"/>
          <p:cNvSpPr/>
          <p:nvPr/>
        </p:nvSpPr>
        <p:spPr>
          <a:xfrm>
            <a:off x="7626350" y="2061210"/>
            <a:ext cx="1694180" cy="2368550"/>
          </a:xfrm>
          <a:prstGeom prst="flowChartInternalStorag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GB"/>
          </a:p>
          <a:p>
            <a:pPr algn="ctr"/>
            <a:r>
              <a:rPr lang="en-US" altLang="en-GB"/>
              <a:t>Pooling stats</a:t>
            </a:r>
            <a:endParaRPr lang="en-US" altLang="en-GB"/>
          </a:p>
          <a:p>
            <a:pPr algn="ctr"/>
            <a:endParaRPr lang="en-US" altLang="en-GB"/>
          </a:p>
          <a:p>
            <a:pPr algn="ctr"/>
            <a:r>
              <a:rPr lang="en-US" altLang="en-GB" sz="1000"/>
              <a:t>PPV    MPV   MIPV    LSPV</a:t>
            </a:r>
            <a:endParaRPr lang="en-US" altLang="en-GB" sz="1000"/>
          </a:p>
          <a:p>
            <a:pPr algn="ctr"/>
            <a:r>
              <a:rPr lang="en-US" altLang="en-GB" sz="1000"/>
              <a:t> ...        ...          ...          ...</a:t>
            </a:r>
            <a:endParaRPr lang="en-US" altLang="en-GB" sz="1000"/>
          </a:p>
          <a:p>
            <a:pPr algn="ctr"/>
            <a:r>
              <a:rPr lang="en-US" altLang="en-GB" sz="1000">
                <a:sym typeface="+mn-ea"/>
              </a:rPr>
              <a:t> ...        ...          ...          ...</a:t>
            </a:r>
            <a:endParaRPr lang="en-US" altLang="en-GB" sz="1000">
              <a:sym typeface="+mn-ea"/>
            </a:endParaRPr>
          </a:p>
          <a:p>
            <a:pPr algn="ctr"/>
            <a:endParaRPr lang="en-US" altLang="en-US" sz="1000"/>
          </a:p>
          <a:p>
            <a:pPr algn="ctr"/>
            <a:endParaRPr lang="en-US" altLang="en-US" sz="1000"/>
          </a:p>
          <a:p>
            <a:pPr algn="ctr"/>
            <a:r>
              <a:rPr lang="en-US" altLang="en-US" sz="1000">
                <a:sym typeface="+mn-ea"/>
              </a:rPr>
              <a:t>  ⋮</a:t>
            </a:r>
            <a:r>
              <a:rPr lang="en-US" altLang="en-GB" sz="1000">
                <a:sym typeface="+mn-ea"/>
              </a:rPr>
              <a:t>        </a:t>
            </a:r>
            <a:r>
              <a:rPr lang="en-US" altLang="en-US" sz="1000">
                <a:sym typeface="+mn-ea"/>
              </a:rPr>
              <a:t>⋮</a:t>
            </a:r>
            <a:r>
              <a:rPr lang="en-US" altLang="en-GB" sz="1000">
                <a:sym typeface="+mn-ea"/>
              </a:rPr>
              <a:t>        </a:t>
            </a:r>
            <a:r>
              <a:rPr lang="en-US" altLang="en-US" sz="1000">
                <a:sym typeface="+mn-ea"/>
              </a:rPr>
              <a:t>⋮</a:t>
            </a:r>
            <a:r>
              <a:rPr lang="en-US" altLang="en-GB" sz="1000">
                <a:sym typeface="+mn-ea"/>
              </a:rPr>
              <a:t>         </a:t>
            </a:r>
            <a:r>
              <a:rPr lang="en-US" altLang="en-US" sz="1000">
                <a:sym typeface="+mn-ea"/>
              </a:rPr>
              <a:t>⋮</a:t>
            </a:r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  <a:p>
            <a:pPr algn="ctr"/>
            <a:endParaRPr lang="en-US" altLang="en-US" sz="1000">
              <a:sym typeface="+mn-ea"/>
            </a:endParaRPr>
          </a:p>
          <a:p>
            <a:pPr algn="ctr"/>
            <a:r>
              <a:rPr lang="en-US" altLang="en-GB" sz="1000">
                <a:sym typeface="+mn-ea"/>
              </a:rPr>
              <a:t> ...        ...          ...          ...</a:t>
            </a:r>
            <a:endParaRPr lang="en-US" altLang="en-US" sz="1000">
              <a:sym typeface="+mn-ea"/>
            </a:endParaRPr>
          </a:p>
          <a:p>
            <a:pPr algn="ctr"/>
            <a:r>
              <a:rPr lang="en-US" altLang="en-GB" sz="1000">
                <a:sym typeface="+mn-ea"/>
              </a:rPr>
              <a:t> ...        ...          ...          ...</a:t>
            </a:r>
            <a:endParaRPr lang="en-US" altLang="en-GB" sz="1000">
              <a:sym typeface="+mn-ea"/>
            </a:endParaRPr>
          </a:p>
          <a:p>
            <a:pPr algn="ctr"/>
            <a:endParaRPr lang="en-US" altLang="en-GB"/>
          </a:p>
          <a:p>
            <a:pPr algn="ctr"/>
            <a:endParaRPr lang="en-US" altLang="en-GB"/>
          </a:p>
          <a:p>
            <a:pPr algn="ctr"/>
            <a:endParaRPr lang="en-US" altLang="en-GB"/>
          </a:p>
        </p:txBody>
      </p:sp>
      <p:sp>
        <p:nvSpPr>
          <p:cNvPr id="26" name="Multiply 25"/>
          <p:cNvSpPr/>
          <p:nvPr/>
        </p:nvSpPr>
        <p:spPr>
          <a:xfrm>
            <a:off x="4756150" y="1442085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7" name="Multiply 26"/>
          <p:cNvSpPr/>
          <p:nvPr/>
        </p:nvSpPr>
        <p:spPr>
          <a:xfrm>
            <a:off x="5610225" y="1568450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8" name="Multiply 27"/>
          <p:cNvSpPr/>
          <p:nvPr/>
        </p:nvSpPr>
        <p:spPr>
          <a:xfrm>
            <a:off x="5168900" y="1696085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29" name="Multiply 28"/>
          <p:cNvSpPr/>
          <p:nvPr/>
        </p:nvSpPr>
        <p:spPr>
          <a:xfrm>
            <a:off x="5837555" y="1822450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79" name="Right Arrow 78"/>
          <p:cNvSpPr/>
          <p:nvPr/>
        </p:nvSpPr>
        <p:spPr>
          <a:xfrm>
            <a:off x="9446895" y="3145155"/>
            <a:ext cx="416560" cy="755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0" name="Cube 79"/>
          <p:cNvSpPr/>
          <p:nvPr/>
        </p:nvSpPr>
        <p:spPr>
          <a:xfrm rot="16200000">
            <a:off x="10257155" y="2526665"/>
            <a:ext cx="741680" cy="1219835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1" name="Text Box 80"/>
          <p:cNvSpPr txBox="1"/>
          <p:nvPr/>
        </p:nvSpPr>
        <p:spPr>
          <a:xfrm>
            <a:off x="10137775" y="2974340"/>
            <a:ext cx="1142365" cy="533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80000"/>
              </a:lnSpc>
            </a:pPr>
            <a:r>
              <a:rPr lang="en-US" altLang="en-GB">
                <a:solidFill>
                  <a:schemeClr val="bg1"/>
                </a:solidFill>
              </a:rPr>
              <a:t>Linear</a:t>
            </a:r>
            <a:endParaRPr lang="en-US" altLang="en-GB">
              <a:solidFill>
                <a:schemeClr val="bg1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US" altLang="en-GB">
                <a:solidFill>
                  <a:schemeClr val="bg1"/>
                </a:solidFill>
              </a:rPr>
              <a:t>Classifier</a:t>
            </a:r>
            <a:endParaRPr lang="en-US" altLang="en-GB">
              <a:solidFill>
                <a:schemeClr val="bg1"/>
              </a:solidFill>
            </a:endParaRPr>
          </a:p>
        </p:txBody>
      </p:sp>
      <p:sp>
        <p:nvSpPr>
          <p:cNvPr id="84" name="Rectangles 83"/>
          <p:cNvSpPr/>
          <p:nvPr/>
        </p:nvSpPr>
        <p:spPr>
          <a:xfrm>
            <a:off x="1892300" y="4204335"/>
            <a:ext cx="5608955" cy="17094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5" name="Text Box 84"/>
          <p:cNvSpPr txBox="1"/>
          <p:nvPr/>
        </p:nvSpPr>
        <p:spPr>
          <a:xfrm>
            <a:off x="872490" y="4817745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 2</a:t>
            </a:r>
            <a:endParaRPr lang="en-US" altLang="en-GB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86" name="Rounded Rectangle 85"/>
          <p:cNvSpPr/>
          <p:nvPr/>
        </p:nvSpPr>
        <p:spPr>
          <a:xfrm>
            <a:off x="2349500" y="480377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7" name="Rounded Rectangle 86"/>
          <p:cNvSpPr/>
          <p:nvPr/>
        </p:nvSpPr>
        <p:spPr>
          <a:xfrm>
            <a:off x="2476500" y="4930775"/>
            <a:ext cx="41656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8" name="Rounded Rectangle 87"/>
          <p:cNvSpPr/>
          <p:nvPr/>
        </p:nvSpPr>
        <p:spPr>
          <a:xfrm>
            <a:off x="2339975" y="5057775"/>
            <a:ext cx="88900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89" name="Rounded Rectangle 88"/>
          <p:cNvSpPr/>
          <p:nvPr/>
        </p:nvSpPr>
        <p:spPr>
          <a:xfrm>
            <a:off x="2440940" y="5185410"/>
            <a:ext cx="34544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0" name="Rounded Rectangle 89"/>
          <p:cNvSpPr/>
          <p:nvPr/>
        </p:nvSpPr>
        <p:spPr>
          <a:xfrm>
            <a:off x="3016885" y="493077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1" name="Rounded Rectangle 90"/>
          <p:cNvSpPr/>
          <p:nvPr/>
        </p:nvSpPr>
        <p:spPr>
          <a:xfrm>
            <a:off x="2917825" y="518604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2" name="Rounded Rectangle 91"/>
          <p:cNvSpPr/>
          <p:nvPr/>
        </p:nvSpPr>
        <p:spPr>
          <a:xfrm>
            <a:off x="2381885" y="532574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3" name="Rounded Rectangle 92"/>
          <p:cNvSpPr/>
          <p:nvPr/>
        </p:nvSpPr>
        <p:spPr>
          <a:xfrm>
            <a:off x="3050540" y="5325745"/>
            <a:ext cx="386715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4" name="Rounded Rectangle 93"/>
          <p:cNvSpPr/>
          <p:nvPr/>
        </p:nvSpPr>
        <p:spPr>
          <a:xfrm>
            <a:off x="3088640" y="4803140"/>
            <a:ext cx="414655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6" name="Text Box 95"/>
          <p:cNvSpPr txBox="1"/>
          <p:nvPr/>
        </p:nvSpPr>
        <p:spPr>
          <a:xfrm>
            <a:off x="2440940" y="4365625"/>
            <a:ext cx="1107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>
                <a:solidFill>
                  <a:schemeClr val="tx1"/>
                </a:solidFill>
              </a:rPr>
              <a:t>shapelets</a:t>
            </a:r>
            <a:endParaRPr lang="en-US" altLang="en-GB">
              <a:solidFill>
                <a:schemeClr val="tx1"/>
              </a:solidFill>
            </a:endParaRPr>
          </a:p>
        </p:txBody>
      </p:sp>
      <p:sp>
        <p:nvSpPr>
          <p:cNvPr id="97" name="Rectangles 96"/>
          <p:cNvSpPr/>
          <p:nvPr/>
        </p:nvSpPr>
        <p:spPr>
          <a:xfrm>
            <a:off x="4580890" y="4733925"/>
            <a:ext cx="2132330" cy="755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98" name="Rectangles 97"/>
          <p:cNvSpPr/>
          <p:nvPr/>
        </p:nvSpPr>
        <p:spPr>
          <a:xfrm>
            <a:off x="4707890" y="4860925"/>
            <a:ext cx="2132330" cy="755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0" name="Rectangles 99"/>
          <p:cNvSpPr/>
          <p:nvPr/>
        </p:nvSpPr>
        <p:spPr>
          <a:xfrm>
            <a:off x="4834890" y="4987925"/>
            <a:ext cx="2132330" cy="75565"/>
          </a:xfrm>
          <a:prstGeom prst="rect">
            <a:avLst/>
          </a:prstGeom>
          <a:solidFill>
            <a:srgbClr val="FFC000">
              <a:alpha val="59000"/>
            </a:srgb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2" name="Can 101"/>
          <p:cNvSpPr/>
          <p:nvPr/>
        </p:nvSpPr>
        <p:spPr>
          <a:xfrm>
            <a:off x="2167890" y="855345"/>
            <a:ext cx="1620520" cy="1244600"/>
          </a:xfrm>
          <a:prstGeom prst="can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3" name="Rounded Rectangle 102"/>
          <p:cNvSpPr/>
          <p:nvPr/>
        </p:nvSpPr>
        <p:spPr>
          <a:xfrm>
            <a:off x="2349500" y="125793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4" name="Rounded Rectangle 103"/>
          <p:cNvSpPr/>
          <p:nvPr/>
        </p:nvSpPr>
        <p:spPr>
          <a:xfrm>
            <a:off x="2476500" y="1384935"/>
            <a:ext cx="41656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5" name="Rounded Rectangle 104"/>
          <p:cNvSpPr/>
          <p:nvPr/>
        </p:nvSpPr>
        <p:spPr>
          <a:xfrm>
            <a:off x="2339975" y="1511935"/>
            <a:ext cx="88900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6" name="Rounded Rectangle 105"/>
          <p:cNvSpPr/>
          <p:nvPr/>
        </p:nvSpPr>
        <p:spPr>
          <a:xfrm>
            <a:off x="2440940" y="1639570"/>
            <a:ext cx="34544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7" name="Rounded Rectangle 106"/>
          <p:cNvSpPr/>
          <p:nvPr/>
        </p:nvSpPr>
        <p:spPr>
          <a:xfrm>
            <a:off x="3016885" y="138493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8" name="Rounded Rectangle 107"/>
          <p:cNvSpPr/>
          <p:nvPr/>
        </p:nvSpPr>
        <p:spPr>
          <a:xfrm>
            <a:off x="2917825" y="164020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09" name="Rounded Rectangle 108"/>
          <p:cNvSpPr/>
          <p:nvPr/>
        </p:nvSpPr>
        <p:spPr>
          <a:xfrm>
            <a:off x="2381885" y="1779905"/>
            <a:ext cx="635000" cy="7556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0" name="Rounded Rectangle 109"/>
          <p:cNvSpPr/>
          <p:nvPr/>
        </p:nvSpPr>
        <p:spPr>
          <a:xfrm>
            <a:off x="3050540" y="1779905"/>
            <a:ext cx="386715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1" name="Rounded Rectangle 110"/>
          <p:cNvSpPr/>
          <p:nvPr/>
        </p:nvSpPr>
        <p:spPr>
          <a:xfrm>
            <a:off x="3088640" y="1257300"/>
            <a:ext cx="414655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2" name="Text Box 111"/>
          <p:cNvSpPr txBox="1"/>
          <p:nvPr/>
        </p:nvSpPr>
        <p:spPr>
          <a:xfrm>
            <a:off x="2228850" y="829945"/>
            <a:ext cx="1584325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500"/>
              <a:t>(kernel, dilation)</a:t>
            </a:r>
            <a:endParaRPr lang="en-US" altLang="en-GB" sz="1500"/>
          </a:p>
        </p:txBody>
      </p:sp>
      <p:sp>
        <p:nvSpPr>
          <p:cNvPr id="113" name="Rectangles 112"/>
          <p:cNvSpPr/>
          <p:nvPr/>
        </p:nvSpPr>
        <p:spPr>
          <a:xfrm>
            <a:off x="1892300" y="551180"/>
            <a:ext cx="5608955" cy="17094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15" name="Oval 114"/>
          <p:cNvSpPr/>
          <p:nvPr/>
        </p:nvSpPr>
        <p:spPr>
          <a:xfrm>
            <a:off x="5168900" y="725805"/>
            <a:ext cx="1090930" cy="346075"/>
          </a:xfrm>
          <a:prstGeom prst="ellipse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GB"/>
              <a:t>biases</a:t>
            </a:r>
            <a:endParaRPr lang="en-US" altLang="en-GB"/>
          </a:p>
        </p:txBody>
      </p:sp>
      <p:sp>
        <p:nvSpPr>
          <p:cNvPr id="117" name="Text Box 116"/>
          <p:cNvSpPr txBox="1"/>
          <p:nvPr/>
        </p:nvSpPr>
        <p:spPr>
          <a:xfrm>
            <a:off x="4580890" y="4247515"/>
            <a:ext cx="12884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1400"/>
              <a:t>feature maps</a:t>
            </a:r>
            <a:endParaRPr lang="en-US" altLang="en-GB" sz="1400"/>
          </a:p>
        </p:txBody>
      </p:sp>
      <p:sp>
        <p:nvSpPr>
          <p:cNvPr id="120" name="Text Box 119"/>
          <p:cNvSpPr txBox="1"/>
          <p:nvPr/>
        </p:nvSpPr>
        <p:spPr>
          <a:xfrm>
            <a:off x="872490" y="1188720"/>
            <a:ext cx="883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Stage 1</a:t>
            </a:r>
            <a:endParaRPr lang="en-US" altLang="en-GB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7" name="Text Box 126"/>
          <p:cNvSpPr txBox="1"/>
          <p:nvPr/>
        </p:nvSpPr>
        <p:spPr>
          <a:xfrm>
            <a:off x="6066790" y="1899920"/>
            <a:ext cx="9721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GB" sz="1000" b="1">
                <a:solidFill>
                  <a:srgbClr val="FF0000"/>
                </a:solidFill>
              </a:rPr>
              <a:t>Max activation locations</a:t>
            </a:r>
            <a:endParaRPr lang="en-US" altLang="en-GB" sz="1000" b="1">
              <a:solidFill>
                <a:srgbClr val="FF0000"/>
              </a:solidFill>
            </a:endParaRPr>
          </a:p>
        </p:txBody>
      </p:sp>
      <p:sp>
        <p:nvSpPr>
          <p:cNvPr id="129" name="Multiply 128"/>
          <p:cNvSpPr/>
          <p:nvPr/>
        </p:nvSpPr>
        <p:spPr>
          <a:xfrm>
            <a:off x="2480310" y="2988945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0" name="Multiply 129"/>
          <p:cNvSpPr/>
          <p:nvPr/>
        </p:nvSpPr>
        <p:spPr>
          <a:xfrm>
            <a:off x="3334385" y="3115310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1" name="Multiply 130"/>
          <p:cNvSpPr/>
          <p:nvPr/>
        </p:nvSpPr>
        <p:spPr>
          <a:xfrm>
            <a:off x="2893060" y="3242945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sp>
        <p:nvSpPr>
          <p:cNvPr id="132" name="Multiply 131"/>
          <p:cNvSpPr/>
          <p:nvPr/>
        </p:nvSpPr>
        <p:spPr>
          <a:xfrm>
            <a:off x="3561715" y="3369310"/>
            <a:ext cx="127635" cy="11557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GB" altLang="en-US"/>
          </a:p>
        </p:txBody>
      </p:sp>
      <p:cxnSp>
        <p:nvCxnSpPr>
          <p:cNvPr id="135" name="Curved Connector 134"/>
          <p:cNvCxnSpPr>
            <a:stCxn id="29" idx="2"/>
            <a:endCxn id="132" idx="2"/>
          </p:cNvCxnSpPr>
          <p:nvPr/>
        </p:nvCxnSpPr>
        <p:spPr>
          <a:xfrm flipH="1">
            <a:off x="3658870" y="1910080"/>
            <a:ext cx="2275840" cy="1546860"/>
          </a:xfrm>
          <a:prstGeom prst="curvedConnector3">
            <a:avLst>
              <a:gd name="adj1" fmla="val -11802"/>
            </a:avLst>
          </a:prstGeom>
          <a:ln w="28575" cmpd="sng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" name="Curved Connector 136"/>
          <p:cNvCxnSpPr>
            <a:stCxn id="132" idx="3"/>
          </p:cNvCxnSpPr>
          <p:nvPr/>
        </p:nvCxnSpPr>
        <p:spPr>
          <a:xfrm rot="5400000">
            <a:off x="2682240" y="3499485"/>
            <a:ext cx="952500" cy="866775"/>
          </a:xfrm>
          <a:prstGeom prst="curvedConnector3">
            <a:avLst>
              <a:gd name="adj1" fmla="val 51433"/>
            </a:avLst>
          </a:prstGeom>
          <a:ln w="28575" cmpd="sng">
            <a:solidFill>
              <a:srgbClr val="FF0000"/>
            </a:solidFill>
            <a:prstDash val="sys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8" name="Text Box 137"/>
          <p:cNvSpPr txBox="1"/>
          <p:nvPr/>
        </p:nvSpPr>
        <p:spPr>
          <a:xfrm>
            <a:off x="1812290" y="4005580"/>
            <a:ext cx="101790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GB" sz="1000" b="1">
                <a:solidFill>
                  <a:srgbClr val="FF0000"/>
                </a:solidFill>
              </a:rPr>
              <a:t>Propose shapelets</a:t>
            </a:r>
            <a:endParaRPr lang="en-US" altLang="en-GB" sz="1000" b="1">
              <a:solidFill>
                <a:srgbClr val="FF0000"/>
              </a:solidFill>
            </a:endParaRPr>
          </a:p>
        </p:txBody>
      </p:sp>
      <p:sp>
        <p:nvSpPr>
          <p:cNvPr id="3" name="Flowchart: Decision 2"/>
          <p:cNvSpPr/>
          <p:nvPr/>
        </p:nvSpPr>
        <p:spPr>
          <a:xfrm>
            <a:off x="2411095" y="2342515"/>
            <a:ext cx="1136650" cy="48641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p>
            <a:pPr algn="ctr"/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2261870" y="2403475"/>
            <a:ext cx="1461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sp>
        <p:nvSpPr>
          <p:cNvPr id="5" name="Flowchart: Decision 4"/>
          <p:cNvSpPr/>
          <p:nvPr/>
        </p:nvSpPr>
        <p:spPr>
          <a:xfrm>
            <a:off x="2411095" y="3647440"/>
            <a:ext cx="1136650" cy="486410"/>
          </a:xfrm>
          <a:prstGeom prst="flowChartDecision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lIns="0" rIns="0" rtlCol="0" anchor="ctr">
            <a:noAutofit/>
          </a:bodyPr>
          <a:p>
            <a:pPr algn="ctr"/>
            <a:endParaRPr lang="en-US" sz="1400"/>
          </a:p>
        </p:txBody>
      </p:sp>
      <p:sp>
        <p:nvSpPr>
          <p:cNvPr id="6" name="Text Box 5"/>
          <p:cNvSpPr txBox="1"/>
          <p:nvPr/>
        </p:nvSpPr>
        <p:spPr>
          <a:xfrm>
            <a:off x="2261870" y="3708400"/>
            <a:ext cx="1461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1400"/>
              <a:t>convolution</a:t>
            </a:r>
            <a:endParaRPr lang="en-US" sz="1400"/>
          </a:p>
        </p:txBody>
      </p:sp>
      <p:cxnSp>
        <p:nvCxnSpPr>
          <p:cNvPr id="7" name="Straight Arrow Connector 6"/>
          <p:cNvCxnSpPr>
            <a:stCxn id="102" idx="3"/>
            <a:endCxn id="3" idx="0"/>
          </p:cNvCxnSpPr>
          <p:nvPr/>
        </p:nvCxnSpPr>
        <p:spPr>
          <a:xfrm>
            <a:off x="2978150" y="2099945"/>
            <a:ext cx="1270" cy="242570"/>
          </a:xfrm>
          <a:prstGeom prst="straightConnector1">
            <a:avLst/>
          </a:prstGeom>
          <a:ln w="31750" cmpd="sng">
            <a:solidFill>
              <a:schemeClr val="accent1"/>
            </a:solidFill>
            <a:prstDash val="solid"/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5" idx="2"/>
          </p:cNvCxnSpPr>
          <p:nvPr/>
        </p:nvCxnSpPr>
        <p:spPr>
          <a:xfrm flipH="1" flipV="1">
            <a:off x="2979420" y="4133850"/>
            <a:ext cx="3810" cy="279400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5" idx="0"/>
          </p:cNvCxnSpPr>
          <p:nvPr/>
        </p:nvCxnSpPr>
        <p:spPr>
          <a:xfrm>
            <a:off x="2978150" y="3480435"/>
            <a:ext cx="1270" cy="167005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2974975" y="2828925"/>
            <a:ext cx="3810" cy="179705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561715" y="2583180"/>
            <a:ext cx="1687195" cy="508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5232400" y="2209800"/>
            <a:ext cx="0" cy="371475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3561715" y="3888105"/>
            <a:ext cx="1687195" cy="5080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234305" y="3874770"/>
            <a:ext cx="0" cy="371475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Flowchart: Or 32"/>
          <p:cNvSpPr/>
          <p:nvPr/>
        </p:nvSpPr>
        <p:spPr>
          <a:xfrm>
            <a:off x="5601335" y="1151890"/>
            <a:ext cx="236220" cy="23622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4" name="Flowchart: Or 33"/>
          <p:cNvSpPr/>
          <p:nvPr/>
        </p:nvSpPr>
        <p:spPr>
          <a:xfrm>
            <a:off x="5601335" y="5126355"/>
            <a:ext cx="236220" cy="236220"/>
          </a:xfrm>
          <a:prstGeom prst="flowChartOr">
            <a:avLst/>
          </a:prstGeom>
          <a:solidFill>
            <a:schemeClr val="accent1">
              <a:alpha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5934710" y="5247005"/>
            <a:ext cx="2552700" cy="1905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25" idx="2"/>
          </p:cNvCxnSpPr>
          <p:nvPr/>
        </p:nvCxnSpPr>
        <p:spPr>
          <a:xfrm flipV="1">
            <a:off x="8473440" y="4429760"/>
            <a:ext cx="0" cy="812800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5920740" y="1252220"/>
            <a:ext cx="2552700" cy="1905"/>
          </a:xfrm>
          <a:prstGeom prst="line">
            <a:avLst/>
          </a:prstGeom>
          <a:ln w="317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473440" y="1245870"/>
            <a:ext cx="0" cy="812800"/>
          </a:xfrm>
          <a:prstGeom prst="straightConnector1">
            <a:avLst/>
          </a:prstGeom>
          <a:ln w="31750">
            <a:tailEnd type="stealt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WPS Presentation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Xuan Zhu</cp:lastModifiedBy>
  <cp:revision>9</cp:revision>
  <dcterms:created xsi:type="dcterms:W3CDTF">2025-07-23T00:59:00Z</dcterms:created>
  <dcterms:modified xsi:type="dcterms:W3CDTF">2025-09-30T03:01:49Z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1B47B6F457484AB3A33DEF69E037EDEE_11</vt:lpwstr>
  </property>
  <property fmtid="{D5CDD505-2E9C-101B-9397-08002B2CF9AE}" pid="3" name="KSOProductBuildVer">
    <vt:lpwstr>1033-12.2.0.22549</vt:lpwstr>
  </property>
</Properties>
</file>