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5" r:id="rId7"/>
    <p:sldId id="266" r:id="rId8"/>
    <p:sldId id="267" r:id="rId9"/>
    <p:sldId id="270" r:id="rId10"/>
    <p:sldId id="269" r:id="rId11"/>
    <p:sldId id="271"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C7DD12D-D76E-47FA-B5FE-3C9FB1A33280}" type="datetimeFigureOut">
              <a:rPr lang="en-US" smtClean="0"/>
              <a:t>4/25/2016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56831DF-E6F9-4486-AF10-066653BE800F}"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DD12D-D76E-47FA-B5FE-3C9FB1A33280}"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31DF-E6F9-4486-AF10-066653BE80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DD12D-D76E-47FA-B5FE-3C9FB1A33280}"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31DF-E6F9-4486-AF10-066653BE80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DD12D-D76E-47FA-B5FE-3C9FB1A33280}"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31DF-E6F9-4486-AF10-066653BE80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7DD12D-D76E-47FA-B5FE-3C9FB1A33280}"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56831DF-E6F9-4486-AF10-066653BE800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7DD12D-D76E-47FA-B5FE-3C9FB1A33280}"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31DF-E6F9-4486-AF10-066653BE80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7DD12D-D76E-47FA-B5FE-3C9FB1A33280}"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831DF-E6F9-4486-AF10-066653BE80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7DD12D-D76E-47FA-B5FE-3C9FB1A33280}"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831DF-E6F9-4486-AF10-066653BE80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DD12D-D76E-47FA-B5FE-3C9FB1A33280}"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831DF-E6F9-4486-AF10-066653BE80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7DD12D-D76E-47FA-B5FE-3C9FB1A33280}"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31DF-E6F9-4486-AF10-066653BE80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7DD12D-D76E-47FA-B5FE-3C9FB1A33280}"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31DF-E6F9-4486-AF10-066653BE80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C7DD12D-D76E-47FA-B5FE-3C9FB1A33280}" type="datetimeFigureOut">
              <a:rPr lang="en-US" smtClean="0"/>
              <a:t>4/25/2016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56831DF-E6F9-4486-AF10-066653BE800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19.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2.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t>Prediction and Research about future Environment Protection , Climate Change and Economy</a:t>
            </a:r>
            <a:r>
              <a:rPr lang="en-US" sz="3200" dirty="0"/>
              <a:t/>
            </a:r>
            <a:br>
              <a:rPr lang="en-US" sz="3200" dirty="0"/>
            </a:br>
            <a:endParaRPr lang="en-US" sz="3200" dirty="0"/>
          </a:p>
        </p:txBody>
      </p:sp>
      <p:sp>
        <p:nvSpPr>
          <p:cNvPr id="3" name="Subtitle 2"/>
          <p:cNvSpPr>
            <a:spLocks noGrp="1"/>
          </p:cNvSpPr>
          <p:nvPr>
            <p:ph type="subTitle" idx="1"/>
          </p:nvPr>
        </p:nvSpPr>
        <p:spPr>
          <a:xfrm>
            <a:off x="2667000" y="4953000"/>
            <a:ext cx="6400800" cy="1752600"/>
          </a:xfrm>
        </p:spPr>
        <p:txBody>
          <a:bodyPr/>
          <a:lstStyle/>
          <a:p>
            <a:r>
              <a:rPr lang="en-US" dirty="0" smtClean="0"/>
              <a:t> </a:t>
            </a:r>
            <a:r>
              <a:rPr lang="en-US" dirty="0" err="1" smtClean="0">
                <a:solidFill>
                  <a:schemeClr val="bg1"/>
                </a:solidFill>
              </a:rPr>
              <a:t>Yedong</a:t>
            </a:r>
            <a:r>
              <a:rPr lang="en-US" dirty="0" smtClean="0">
                <a:solidFill>
                  <a:schemeClr val="bg1"/>
                </a:solidFill>
              </a:rPr>
              <a:t> Liu</a:t>
            </a:r>
          </a:p>
          <a:p>
            <a:r>
              <a:rPr lang="en-US" dirty="0" smtClean="0">
                <a:solidFill>
                  <a:schemeClr val="bg1"/>
                </a:solidFill>
              </a:rPr>
              <a:t>                         </a:t>
            </a:r>
            <a:r>
              <a:rPr lang="en-US" dirty="0" err="1" smtClean="0">
                <a:solidFill>
                  <a:schemeClr val="bg1"/>
                </a:solidFill>
              </a:rPr>
              <a:t>Shaalmali</a:t>
            </a:r>
            <a:r>
              <a:rPr lang="en-US" dirty="0" smtClean="0">
                <a:solidFill>
                  <a:schemeClr val="bg1"/>
                </a:solidFill>
              </a:rPr>
              <a:t> </a:t>
            </a:r>
            <a:r>
              <a:rPr lang="en-US" dirty="0" err="1" smtClean="0">
                <a:solidFill>
                  <a:schemeClr val="bg1"/>
                </a:solidFill>
              </a:rPr>
              <a:t>Raychaudhury</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outerShdw blurRad="50800" dist="38100" dir="18900000" algn="bl" rotWithShape="0">
              <a:prstClr val="black">
                <a:alpha val="40000"/>
              </a:prstClr>
            </a:outerShdw>
          </a:effectLst>
          <a:scene3d>
            <a:camera prst="orthographicFront">
              <a:rot lat="0" lon="0" rev="0"/>
            </a:camera>
            <a:lightRig rig="chilly" dir="t">
              <a:rot lat="0" lon="0" rev="18480000"/>
            </a:lightRig>
          </a:scene3d>
          <a:sp3d prstMaterial="clear">
            <a:bevelT h="63500"/>
          </a:sp3d>
        </p:spPr>
      </p:pic>
    </p:spTree>
    <p:extLst>
      <p:ext uri="{BB962C8B-B14F-4D97-AF65-F5344CB8AC3E}">
        <p14:creationId xmlns:p14="http://schemas.microsoft.com/office/powerpoint/2010/main" val="77494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67757" cy="769441"/>
          </a:xfrm>
          <a:prstGeom prst="rect">
            <a:avLst/>
          </a:prstGeom>
          <a:noFill/>
        </p:spPr>
        <p:txBody>
          <a:bodyPr wrap="none" lIns="91440" tIns="45720" rIns="91440" bIns="45720">
            <a:spAutoFit/>
          </a:bodyPr>
          <a:lstStyle/>
          <a:p>
            <a:pPr algn="ctr"/>
            <a:r>
              <a:rPr lang="en-US" altLang="zh-CN" sz="4400" b="0" cap="none" spc="0" dirty="0" smtClean="0">
                <a:ln w="0"/>
                <a:solidFill>
                  <a:schemeClr val="accent1"/>
                </a:solidFill>
                <a:effectLst>
                  <a:outerShdw blurRad="38100" dist="25400" dir="5400000" algn="ctr" rotWithShape="0">
                    <a:srgbClr val="6E747A">
                      <a:alpha val="43000"/>
                    </a:srgbClr>
                  </a:outerShdw>
                </a:effectLst>
              </a:rPr>
              <a:t>Climate &amp; Economy to Happiness</a:t>
            </a:r>
            <a:endParaRPr lang="en-US" altLang="zh-CN" sz="4400" b="0" cap="none" spc="0" dirty="0">
              <a:ln w="0"/>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73122"/>
            <a:ext cx="2192445" cy="20499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713" y="1173120"/>
            <a:ext cx="2240744" cy="204996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3326" y="1173120"/>
            <a:ext cx="2230754" cy="204996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6578" y="1173120"/>
            <a:ext cx="2051222" cy="204996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 y="3962400"/>
            <a:ext cx="2535653" cy="237411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800" y="3962399"/>
            <a:ext cx="2605136" cy="2374115"/>
          </a:xfrm>
          <a:prstGeom prst="rect">
            <a:avLst/>
          </a:prstGeom>
        </p:spPr>
      </p:pic>
      <p:sp>
        <p:nvSpPr>
          <p:cNvPr id="11" name="TextBox 10"/>
          <p:cNvSpPr txBox="1"/>
          <p:nvPr/>
        </p:nvSpPr>
        <p:spPr>
          <a:xfrm>
            <a:off x="-96768" y="3408074"/>
            <a:ext cx="4790094" cy="369332"/>
          </a:xfrm>
          <a:prstGeom prst="rect">
            <a:avLst/>
          </a:prstGeom>
          <a:noFill/>
        </p:spPr>
        <p:txBody>
          <a:bodyPr wrap="none" rtlCol="0">
            <a:spAutoFit/>
          </a:bodyPr>
          <a:lstStyle/>
          <a:p>
            <a:r>
              <a:rPr lang="en-US" altLang="zh-CN" dirty="0" smtClean="0"/>
              <a:t>Neural Networks RMSE=0.55 ; </a:t>
            </a:r>
            <a:r>
              <a:rPr lang="en-US" altLang="zh-CN" dirty="0" err="1" smtClean="0"/>
              <a:t>Rsqured</a:t>
            </a:r>
            <a:r>
              <a:rPr lang="en-US" altLang="zh-CN" dirty="0" smtClean="0"/>
              <a:t>=0.75</a:t>
            </a:r>
            <a:endParaRPr lang="zh-CN" altLang="en-US" dirty="0"/>
          </a:p>
        </p:txBody>
      </p:sp>
      <p:sp>
        <p:nvSpPr>
          <p:cNvPr id="12" name="TextBox 11"/>
          <p:cNvSpPr txBox="1"/>
          <p:nvPr/>
        </p:nvSpPr>
        <p:spPr>
          <a:xfrm>
            <a:off x="4533842" y="3408074"/>
            <a:ext cx="4780476" cy="369332"/>
          </a:xfrm>
          <a:prstGeom prst="rect">
            <a:avLst/>
          </a:prstGeom>
          <a:noFill/>
        </p:spPr>
        <p:txBody>
          <a:bodyPr wrap="none" rtlCol="0">
            <a:spAutoFit/>
          </a:bodyPr>
          <a:lstStyle/>
          <a:p>
            <a:r>
              <a:rPr lang="en-US" altLang="zh-CN" dirty="0" smtClean="0"/>
              <a:t>Linear Regression RMSE=0.72; </a:t>
            </a:r>
            <a:r>
              <a:rPr lang="en-US" altLang="zh-CN" dirty="0" err="1" smtClean="0"/>
              <a:t>Rsqured</a:t>
            </a:r>
            <a:r>
              <a:rPr lang="en-US" altLang="zh-CN" dirty="0" smtClean="0"/>
              <a:t>=0.62</a:t>
            </a:r>
            <a:endParaRPr lang="zh-CN" altLang="en-US" dirty="0"/>
          </a:p>
        </p:txBody>
      </p:sp>
      <p:sp>
        <p:nvSpPr>
          <p:cNvPr id="13" name="TextBox 12"/>
          <p:cNvSpPr txBox="1"/>
          <p:nvPr/>
        </p:nvSpPr>
        <p:spPr>
          <a:xfrm>
            <a:off x="152400" y="6451814"/>
            <a:ext cx="4182555" cy="369332"/>
          </a:xfrm>
          <a:prstGeom prst="rect">
            <a:avLst/>
          </a:prstGeom>
          <a:noFill/>
        </p:spPr>
        <p:txBody>
          <a:bodyPr wrap="none" rtlCol="0">
            <a:spAutoFit/>
          </a:bodyPr>
          <a:lstStyle/>
          <a:p>
            <a:r>
              <a:rPr lang="en-US" altLang="zh-CN" dirty="0" smtClean="0"/>
              <a:t>Single Trees RMSE=0.77; </a:t>
            </a:r>
            <a:r>
              <a:rPr lang="en-US" altLang="zh-CN" dirty="0" err="1" smtClean="0"/>
              <a:t>Rsqured</a:t>
            </a:r>
            <a:r>
              <a:rPr lang="en-US" altLang="zh-CN" dirty="0" smtClean="0"/>
              <a:t>=0.60</a:t>
            </a:r>
            <a:endParaRPr lang="zh-CN" altLang="en-US" dirty="0"/>
          </a:p>
        </p:txBody>
      </p:sp>
      <p:sp>
        <p:nvSpPr>
          <p:cNvPr id="14" name="TextBox 13"/>
          <p:cNvSpPr txBox="1"/>
          <p:nvPr/>
        </p:nvSpPr>
        <p:spPr>
          <a:xfrm>
            <a:off x="5651480" y="4495800"/>
            <a:ext cx="3416320" cy="923330"/>
          </a:xfrm>
          <a:prstGeom prst="rect">
            <a:avLst/>
          </a:prstGeom>
          <a:noFill/>
        </p:spPr>
        <p:txBody>
          <a:bodyPr wrap="none" rtlCol="0">
            <a:spAutoFit/>
          </a:bodyPr>
          <a:lstStyle/>
          <a:p>
            <a:r>
              <a:rPr lang="en-US" altLang="zh-CN" dirty="0" smtClean="0"/>
              <a:t>Neural Networks is the best</a:t>
            </a:r>
          </a:p>
          <a:p>
            <a:r>
              <a:rPr lang="en-US" altLang="zh-CN" dirty="0" smtClean="0"/>
              <a:t>Model among them with RMSE</a:t>
            </a:r>
          </a:p>
          <a:p>
            <a:r>
              <a:rPr lang="en-US" altLang="zh-CN" dirty="0" smtClean="0"/>
              <a:t>=0.55 and </a:t>
            </a:r>
            <a:r>
              <a:rPr lang="en-US" altLang="zh-CN" dirty="0" err="1" smtClean="0"/>
              <a:t>Rsquared</a:t>
            </a:r>
            <a:r>
              <a:rPr lang="en-US" altLang="zh-CN" dirty="0" smtClean="0"/>
              <a:t>=0.75</a:t>
            </a:r>
            <a:endParaRPr lang="zh-CN" altLang="en-US" dirty="0"/>
          </a:p>
        </p:txBody>
      </p:sp>
    </p:spTree>
    <p:extLst>
      <p:ext uri="{BB962C8B-B14F-4D97-AF65-F5344CB8AC3E}">
        <p14:creationId xmlns:p14="http://schemas.microsoft.com/office/powerpoint/2010/main" val="181754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5487" y="609600"/>
            <a:ext cx="8055410" cy="707886"/>
          </a:xfrm>
          <a:prstGeom prst="rect">
            <a:avLst/>
          </a:prstGeom>
          <a:noFill/>
        </p:spPr>
        <p:txBody>
          <a:bodyPr wrap="none" lIns="91440" tIns="45720" rIns="91440" bIns="45720">
            <a:spAutoFit/>
          </a:bodyPr>
          <a:lstStyle/>
          <a:p>
            <a:pPr algn="ctr"/>
            <a:r>
              <a:rPr lang="en-US" altLang="zh-CN" sz="4000" dirty="0" smtClean="0">
                <a:ln w="0"/>
                <a:solidFill>
                  <a:schemeClr val="accent1"/>
                </a:solidFill>
                <a:effectLst>
                  <a:outerShdw blurRad="38100" dist="25400" dir="5400000" algn="ctr" rotWithShape="0">
                    <a:srgbClr val="6E747A">
                      <a:alpha val="43000"/>
                    </a:srgbClr>
                  </a:outerShdw>
                </a:effectLst>
              </a:rPr>
              <a:t>Conclusion &amp; Future development</a:t>
            </a:r>
            <a:endParaRPr lang="en-US" altLang="zh-CN" sz="4000" b="0" cap="none" spc="0" dirty="0">
              <a:ln w="0"/>
              <a:solidFill>
                <a:schemeClr val="accent1"/>
              </a:solidFill>
              <a:effectLst>
                <a:outerShdw blurRad="38100" dist="25400" dir="5400000" algn="ctr" rotWithShape="0">
                  <a:srgbClr val="6E747A">
                    <a:alpha val="43000"/>
                  </a:srgbClr>
                </a:outerShdw>
              </a:effectLst>
            </a:endParaRPr>
          </a:p>
        </p:txBody>
      </p:sp>
      <p:sp>
        <p:nvSpPr>
          <p:cNvPr id="5" name="Content Placeholder 2"/>
          <p:cNvSpPr>
            <a:spLocks noGrp="1"/>
          </p:cNvSpPr>
          <p:nvPr>
            <p:ph idx="1"/>
          </p:nvPr>
        </p:nvSpPr>
        <p:spPr>
          <a:xfrm>
            <a:off x="457200" y="1600200"/>
            <a:ext cx="8229600" cy="4709160"/>
          </a:xfrm>
        </p:spPr>
        <p:txBody>
          <a:bodyPr>
            <a:normAutofit lnSpcReduction="10000"/>
          </a:bodyPr>
          <a:lstStyle/>
          <a:p>
            <a:r>
              <a:rPr lang="en-US" dirty="0" smtClean="0">
                <a:solidFill>
                  <a:schemeClr val="bg1"/>
                </a:solidFill>
              </a:rPr>
              <a:t>Human behavior to climate change</a:t>
            </a:r>
          </a:p>
          <a:p>
            <a:pPr marL="137160" indent="0">
              <a:buNone/>
            </a:pPr>
            <a:r>
              <a:rPr lang="en-US" dirty="0">
                <a:solidFill>
                  <a:schemeClr val="bg1"/>
                </a:solidFill>
              </a:rPr>
              <a:t>	</a:t>
            </a:r>
            <a:r>
              <a:rPr lang="en-US" sz="2000" dirty="0" smtClean="0">
                <a:solidFill>
                  <a:schemeClr val="bg1"/>
                </a:solidFill>
              </a:rPr>
              <a:t>No obvious correlation</a:t>
            </a:r>
            <a:endParaRPr lang="en-US" sz="2000" dirty="0" smtClean="0">
              <a:solidFill>
                <a:schemeClr val="bg1"/>
              </a:solidFill>
            </a:endParaRPr>
          </a:p>
          <a:p>
            <a:r>
              <a:rPr lang="en-US" dirty="0" smtClean="0">
                <a:solidFill>
                  <a:schemeClr val="bg1"/>
                </a:solidFill>
              </a:rPr>
              <a:t>Climate &amp; Economy to Happiness</a:t>
            </a:r>
          </a:p>
          <a:p>
            <a:pPr marL="137160" indent="0">
              <a:buNone/>
            </a:pPr>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pPr marL="137160" indent="0">
              <a:buNone/>
            </a:pPr>
            <a:r>
              <a:rPr lang="en-US" dirty="0" smtClean="0">
                <a:solidFill>
                  <a:schemeClr val="bg1"/>
                </a:solidFill>
              </a:rPr>
              <a:t>     </a:t>
            </a:r>
            <a:r>
              <a:rPr lang="en-US" sz="2200" dirty="0" smtClean="0">
                <a:solidFill>
                  <a:schemeClr val="bg1"/>
                </a:solidFill>
              </a:rPr>
              <a:t>GDP has high influence on happiness, precipitation has a medium influence, while temperature has low influence.</a:t>
            </a:r>
          </a:p>
          <a:p>
            <a:r>
              <a:rPr lang="en-US" dirty="0" smtClean="0">
                <a:solidFill>
                  <a:schemeClr val="bg1"/>
                </a:solidFill>
              </a:rPr>
              <a:t>Future development</a:t>
            </a:r>
          </a:p>
          <a:p>
            <a:pPr marL="137160" indent="0">
              <a:buNone/>
            </a:pPr>
            <a:endParaRPr lang="en-US" dirty="0" smtClean="0">
              <a:solidFill>
                <a:schemeClr val="bg1"/>
              </a:solidFill>
            </a:endParaRPr>
          </a:p>
          <a:p>
            <a:endParaRPr lang="en-US" dirty="0">
              <a:solidFill>
                <a:schemeClr val="bg1"/>
              </a:solidFill>
            </a:endParaRPr>
          </a:p>
          <a:p>
            <a:pPr marL="137160" indent="0">
              <a:buNone/>
            </a:pPr>
            <a:endParaRPr lang="en-US" dirty="0">
              <a:solidFill>
                <a:schemeClr val="bg1"/>
              </a:solidFill>
            </a:endParaRPr>
          </a:p>
          <a:p>
            <a:endParaRPr lang="en-US" dirty="0">
              <a:solidFill>
                <a:schemeClr val="bg1"/>
              </a:solidFill>
            </a:endParaRPr>
          </a:p>
        </p:txBody>
      </p:sp>
      <p:pic>
        <p:nvPicPr>
          <p:cNvPr id="6"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668" y="3505200"/>
            <a:ext cx="4022475" cy="1443335"/>
          </a:xfrm>
          <a:prstGeom prst="rect">
            <a:avLst/>
          </a:prstGeom>
        </p:spPr>
      </p:pic>
      <p:sp>
        <p:nvSpPr>
          <p:cNvPr id="7" name="文本框 4"/>
          <p:cNvSpPr txBox="1"/>
          <p:nvPr/>
        </p:nvSpPr>
        <p:spPr>
          <a:xfrm>
            <a:off x="1066800" y="3043535"/>
            <a:ext cx="8281358" cy="461665"/>
          </a:xfrm>
          <a:prstGeom prst="rect">
            <a:avLst/>
          </a:prstGeom>
          <a:noFill/>
        </p:spPr>
        <p:txBody>
          <a:bodyPr wrap="square" rtlCol="0">
            <a:spAutoFit/>
          </a:bodyPr>
          <a:lstStyle/>
          <a:p>
            <a:r>
              <a:rPr lang="en-US" altLang="zh-CN" sz="2400" b="1" dirty="0" smtClean="0">
                <a:solidFill>
                  <a:schemeClr val="bg1"/>
                </a:solidFill>
              </a:rPr>
              <a:t>Coefficients  </a:t>
            </a:r>
            <a:r>
              <a:rPr lang="en-US" altLang="zh-CN" sz="2400" b="1" dirty="0" smtClean="0">
                <a:solidFill>
                  <a:schemeClr val="bg1"/>
                </a:solidFill>
              </a:rPr>
              <a:t>of Linear Regression Model</a:t>
            </a:r>
            <a:endParaRPr lang="zh-CN" altLang="en-US" sz="2400" b="1" dirty="0">
              <a:solidFill>
                <a:schemeClr val="bg1"/>
              </a:solidFill>
            </a:endParaRPr>
          </a:p>
        </p:txBody>
      </p:sp>
    </p:spTree>
    <p:extLst>
      <p:ext uri="{BB962C8B-B14F-4D97-AF65-F5344CB8AC3E}">
        <p14:creationId xmlns:p14="http://schemas.microsoft.com/office/powerpoint/2010/main" val="172826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95422" y="2967335"/>
            <a:ext cx="2153155" cy="923330"/>
          </a:xfrm>
          <a:prstGeom prst="rect">
            <a:avLst/>
          </a:prstGeom>
          <a:noFill/>
        </p:spPr>
        <p:txBody>
          <a:bodyPr wrap="none" lIns="91440" tIns="45720" rIns="91440" bIns="45720">
            <a:spAutoFit/>
          </a:bodyPr>
          <a:lstStyle/>
          <a:p>
            <a:pPr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Q &amp; A</a:t>
            </a:r>
            <a:endParaRPr lang="en-US" altLang="zh-CN"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9086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228600" y="838200"/>
            <a:ext cx="8229600" cy="4709160"/>
          </a:xfrm>
        </p:spPr>
        <p:txBody>
          <a:bodyPr>
            <a:normAutofit/>
          </a:bodyPr>
          <a:lstStyle/>
          <a:p>
            <a:r>
              <a:rPr lang="en-US" sz="2000" dirty="0">
                <a:solidFill>
                  <a:schemeClr val="bg1"/>
                </a:solidFill>
              </a:rPr>
              <a:t>Tackling the problem of future climate change is one of the most challenging issues of this century and has major implications for policies of development and environmental management</a:t>
            </a:r>
            <a:r>
              <a:rPr lang="en-US" sz="2000" dirty="0" smtClean="0">
                <a:solidFill>
                  <a:schemeClr val="bg1"/>
                </a:solidFill>
              </a:rPr>
              <a:t>.</a:t>
            </a:r>
            <a:endParaRPr lang="en-US" sz="2000" dirty="0">
              <a:solidFill>
                <a:schemeClr val="bg1"/>
              </a:solidFill>
            </a:endParaRPr>
          </a:p>
          <a:p>
            <a:r>
              <a:rPr lang="en-US" sz="2000" dirty="0">
                <a:solidFill>
                  <a:schemeClr val="bg1"/>
                </a:solidFill>
              </a:rPr>
              <a:t>In order to determine, if climate change is good or bad or more precisely how good or bad, indicators are needed. So far, measurements of the value of climate as a direct input to human welfare were mainly derived by using environmental valuation techniques such as the hedonic price approach or the household production function </a:t>
            </a:r>
            <a:r>
              <a:rPr lang="en-US" sz="2000" dirty="0" smtClean="0">
                <a:solidFill>
                  <a:schemeClr val="bg1"/>
                </a:solidFill>
              </a:rPr>
              <a:t>approach.</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 y="3809575"/>
            <a:ext cx="9135750" cy="3048425"/>
          </a:xfrm>
          <a:prstGeom prst="rect">
            <a:avLst/>
          </a:prstGeom>
        </p:spPr>
      </p:pic>
    </p:spTree>
    <p:extLst>
      <p:ext uri="{BB962C8B-B14F-4D97-AF65-F5344CB8AC3E}">
        <p14:creationId xmlns:p14="http://schemas.microsoft.com/office/powerpoint/2010/main" val="263616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Predictors for human behavior to climate change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lumMod val="95000"/>
                    <a:lumOff val="5000"/>
                  </a:schemeClr>
                </a:solidFill>
              </a:rPr>
              <a:t>Energy consumption</a:t>
            </a:r>
          </a:p>
          <a:p>
            <a:r>
              <a:rPr lang="en-US" dirty="0" smtClean="0">
                <a:solidFill>
                  <a:schemeClr val="bg1">
                    <a:lumMod val="95000"/>
                    <a:lumOff val="5000"/>
                  </a:schemeClr>
                </a:solidFill>
              </a:rPr>
              <a:t>Agriculture land</a:t>
            </a:r>
          </a:p>
          <a:p>
            <a:r>
              <a:rPr lang="en-US" dirty="0" smtClean="0">
                <a:solidFill>
                  <a:schemeClr val="bg1">
                    <a:lumMod val="95000"/>
                    <a:lumOff val="5000"/>
                  </a:schemeClr>
                </a:solidFill>
              </a:rPr>
              <a:t>CO2 emission</a:t>
            </a:r>
          </a:p>
          <a:p>
            <a:endParaRPr lang="en-US" dirty="0">
              <a:solidFill>
                <a:schemeClr val="bg1">
                  <a:lumMod val="95000"/>
                  <a:lumOff val="5000"/>
                </a:schemeClr>
              </a:solidFill>
            </a:endParaRPr>
          </a:p>
          <a:p>
            <a:pPr marL="137160" indent="0">
              <a:buNone/>
            </a:pPr>
            <a:r>
              <a:rPr lang="en-US" dirty="0">
                <a:solidFill>
                  <a:schemeClr val="bg1">
                    <a:lumMod val="95000"/>
                    <a:lumOff val="5000"/>
                  </a:schemeClr>
                </a:solidFill>
              </a:rPr>
              <a:t>Scientists have concluded that most of the observed warming is very likely due to the burning of coal, oil, and gas. This conclusion is based on a detailed understanding of the atmospheric greenhouse effect and how human activities have been tweaking it. At the same time, other reasonable explanations, most notably changes in the Sun, have been ruled out.</a:t>
            </a:r>
          </a:p>
        </p:txBody>
      </p:sp>
    </p:spTree>
    <p:extLst>
      <p:ext uri="{BB962C8B-B14F-4D97-AF65-F5344CB8AC3E}">
        <p14:creationId xmlns:p14="http://schemas.microsoft.com/office/powerpoint/2010/main" val="220283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Temperature change around the World</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98" y="1600200"/>
            <a:ext cx="8138403" cy="4708525"/>
          </a:xfrm>
        </p:spPr>
      </p:pic>
    </p:spTree>
    <p:extLst>
      <p:ext uri="{BB962C8B-B14F-4D97-AF65-F5344CB8AC3E}">
        <p14:creationId xmlns:p14="http://schemas.microsoft.com/office/powerpoint/2010/main" val="290436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Climate change to happiness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Temp differences</a:t>
            </a:r>
          </a:p>
          <a:p>
            <a:r>
              <a:rPr lang="en-US" dirty="0" smtClean="0">
                <a:solidFill>
                  <a:schemeClr val="bg1"/>
                </a:solidFill>
              </a:rPr>
              <a:t>Precipitation differences</a:t>
            </a:r>
          </a:p>
          <a:p>
            <a:r>
              <a:rPr lang="en-US" dirty="0" smtClean="0">
                <a:solidFill>
                  <a:schemeClr val="bg1"/>
                </a:solidFill>
              </a:rPr>
              <a:t>GDP per capita</a:t>
            </a:r>
          </a:p>
          <a:p>
            <a:endParaRPr lang="en-US" dirty="0">
              <a:solidFill>
                <a:schemeClr val="bg1"/>
              </a:solidFill>
            </a:endParaRPr>
          </a:p>
          <a:p>
            <a:pPr marL="137160" indent="0">
              <a:buNone/>
            </a:pPr>
            <a:r>
              <a:rPr lang="en-US" dirty="0">
                <a:solidFill>
                  <a:schemeClr val="bg1"/>
                </a:solidFill>
              </a:rPr>
              <a:t>Since Jan. 1, the United States has set more than 40,000 hot temperature records, but fewer than 6,000 cold temperature records, according to the National Oceanic and Atmospheric Administration.</a:t>
            </a:r>
          </a:p>
          <a:p>
            <a:pPr marL="137160" indent="0">
              <a:buNone/>
            </a:pPr>
            <a:r>
              <a:rPr lang="en-US" dirty="0">
                <a:solidFill>
                  <a:schemeClr val="bg1"/>
                </a:solidFill>
              </a:rPr>
              <a:t>Global warming could affect storm formation by decreasing the temperature difference between the poles and the equator.</a:t>
            </a:r>
          </a:p>
          <a:p>
            <a:endParaRPr lang="en-US" dirty="0">
              <a:solidFill>
                <a:schemeClr val="bg1"/>
              </a:solidFill>
            </a:endParaRPr>
          </a:p>
        </p:txBody>
      </p:sp>
    </p:spTree>
    <p:extLst>
      <p:ext uri="{BB962C8B-B14F-4D97-AF65-F5344CB8AC3E}">
        <p14:creationId xmlns:p14="http://schemas.microsoft.com/office/powerpoint/2010/main" val="412749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Outcomes for climate change to human happiness</a:t>
            </a:r>
            <a:endParaRPr lang="en-US" dirty="0"/>
          </a:p>
        </p:txBody>
      </p:sp>
      <p:sp>
        <p:nvSpPr>
          <p:cNvPr id="3" name="Content Placeholder 2"/>
          <p:cNvSpPr>
            <a:spLocks noGrp="1"/>
          </p:cNvSpPr>
          <p:nvPr>
            <p:ph idx="1"/>
          </p:nvPr>
        </p:nvSpPr>
        <p:spPr/>
        <p:txBody>
          <a:bodyPr>
            <a:normAutofit fontScale="92500" lnSpcReduction="20000"/>
          </a:bodyPr>
          <a:lstStyle/>
          <a:p>
            <a:pPr marL="137160" indent="0">
              <a:buNone/>
            </a:pPr>
            <a:endParaRPr lang="en-US" dirty="0" smtClean="0"/>
          </a:p>
          <a:p>
            <a:pPr marL="137160" indent="0">
              <a:buNone/>
            </a:pPr>
            <a:r>
              <a:rPr lang="en-US" b="1" dirty="0" smtClean="0">
                <a:solidFill>
                  <a:schemeClr val="bg1"/>
                </a:solidFill>
              </a:rPr>
              <a:t>With </a:t>
            </a:r>
            <a:r>
              <a:rPr lang="en-US" b="1" dirty="0">
                <a:solidFill>
                  <a:schemeClr val="bg1"/>
                </a:solidFill>
              </a:rPr>
              <a:t>rapid climate change, one-fourth of Earth’s species could be headed for extinction by 2050.</a:t>
            </a:r>
          </a:p>
          <a:p>
            <a:pPr marL="137160" indent="0">
              <a:buNone/>
            </a:pPr>
            <a:endParaRPr lang="en-US" dirty="0" smtClean="0"/>
          </a:p>
          <a:p>
            <a:pPr marL="137160" indent="0">
              <a:buNone/>
            </a:pPr>
            <a:r>
              <a:rPr lang="en-US" b="1" dirty="0">
                <a:solidFill>
                  <a:schemeClr val="bg1"/>
                </a:solidFill>
              </a:rPr>
              <a:t>Climate change is already beginning to transform life on Earth.</a:t>
            </a:r>
            <a:r>
              <a:rPr lang="en-US" dirty="0">
                <a:solidFill>
                  <a:schemeClr val="bg1"/>
                </a:solidFill>
              </a:rPr>
              <a:t> Around the globe, seasons are shifting, temperatures are climbing and sea levels are rising. And meanwhile, our planet must still supply us – and all living things – with air, water, food and safe places to live. If we don't act now, climate change will rapidly alter the lands and waters we all depend upon for survival, leaving our children and grandchildren with a very different world.</a:t>
            </a:r>
          </a:p>
        </p:txBody>
      </p:sp>
    </p:spTree>
    <p:extLst>
      <p:ext uri="{BB962C8B-B14F-4D97-AF65-F5344CB8AC3E}">
        <p14:creationId xmlns:p14="http://schemas.microsoft.com/office/powerpoint/2010/main" val="46808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533400"/>
            <a:ext cx="3886000" cy="923330"/>
          </a:xfrm>
          <a:prstGeom prst="rect">
            <a:avLst/>
          </a:prstGeom>
          <a:noFill/>
        </p:spPr>
        <p:txBody>
          <a:bodyPr wrap="none" lIns="91440" tIns="45720" rIns="91440" bIns="45720">
            <a:spAutoFit/>
          </a:bodyPr>
          <a:lstStyle/>
          <a:p>
            <a:pPr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Data Source</a:t>
            </a:r>
            <a:endParaRPr lang="en-US" altLang="zh-CN"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28800"/>
            <a:ext cx="8686800" cy="38004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38400"/>
            <a:ext cx="3252342" cy="434525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3897" y="2438400"/>
            <a:ext cx="5319039" cy="3797893"/>
          </a:xfrm>
          <a:prstGeom prst="rect">
            <a:avLst/>
          </a:prstGeom>
        </p:spPr>
      </p:pic>
    </p:spTree>
    <p:extLst>
      <p:ext uri="{BB962C8B-B14F-4D97-AF65-F5344CB8AC3E}">
        <p14:creationId xmlns:p14="http://schemas.microsoft.com/office/powerpoint/2010/main" val="330406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200" y="533400"/>
            <a:ext cx="2468946" cy="923330"/>
          </a:xfrm>
          <a:prstGeom prst="rect">
            <a:avLst/>
          </a:prstGeom>
          <a:noFill/>
        </p:spPr>
        <p:txBody>
          <a:bodyPr wrap="none" lIns="91440" tIns="45720" rIns="91440" bIns="45720">
            <a:spAutoFit/>
          </a:bodyPr>
          <a:lstStyle/>
          <a:p>
            <a:pPr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Models</a:t>
            </a:r>
            <a:endParaRPr lang="en-US" altLang="zh-CN"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Content Placeholder 2"/>
          <p:cNvSpPr>
            <a:spLocks noGrp="1"/>
          </p:cNvSpPr>
          <p:nvPr>
            <p:ph idx="1"/>
          </p:nvPr>
        </p:nvSpPr>
        <p:spPr>
          <a:xfrm>
            <a:off x="457200" y="1600200"/>
            <a:ext cx="8229600" cy="4709160"/>
          </a:xfrm>
        </p:spPr>
        <p:txBody>
          <a:bodyPr>
            <a:normAutofit/>
          </a:bodyPr>
          <a:lstStyle/>
          <a:p>
            <a:r>
              <a:rPr lang="en-US" dirty="0" smtClean="0">
                <a:solidFill>
                  <a:schemeClr val="bg1"/>
                </a:solidFill>
              </a:rPr>
              <a:t>Neural Networks</a:t>
            </a:r>
          </a:p>
          <a:p>
            <a:pPr marL="137160" indent="0">
              <a:buNone/>
            </a:pPr>
            <a:r>
              <a:rPr lang="en-US" dirty="0">
                <a:solidFill>
                  <a:schemeClr val="bg1"/>
                </a:solidFill>
              </a:rPr>
              <a:t>	</a:t>
            </a:r>
            <a:r>
              <a:rPr lang="en-US" sz="2000" dirty="0" smtClean="0">
                <a:solidFill>
                  <a:schemeClr val="bg1"/>
                </a:solidFill>
              </a:rPr>
              <a:t>Neural networks are powerful nonlinear regression techniques inspired by theories about how the brain works</a:t>
            </a:r>
            <a:endParaRPr lang="en-US" sz="2000" dirty="0" smtClean="0">
              <a:solidFill>
                <a:schemeClr val="bg1"/>
              </a:solidFill>
            </a:endParaRPr>
          </a:p>
          <a:p>
            <a:r>
              <a:rPr lang="en-US" dirty="0" smtClean="0">
                <a:solidFill>
                  <a:schemeClr val="bg1"/>
                </a:solidFill>
              </a:rPr>
              <a:t>Linear Regression</a:t>
            </a:r>
          </a:p>
          <a:p>
            <a:pPr marL="137160" indent="0">
              <a:buNone/>
            </a:pPr>
            <a:r>
              <a:rPr lang="en-US" altLang="zh-CN" dirty="0" smtClean="0"/>
              <a:t>	</a:t>
            </a:r>
            <a:r>
              <a:rPr lang="en-US" altLang="zh-CN" sz="2000" dirty="0" smtClean="0">
                <a:solidFill>
                  <a:schemeClr val="bg1"/>
                </a:solidFill>
              </a:rPr>
              <a:t>Linear </a:t>
            </a:r>
            <a:r>
              <a:rPr lang="en-US" altLang="zh-CN" sz="2000" dirty="0">
                <a:solidFill>
                  <a:schemeClr val="bg1"/>
                </a:solidFill>
              </a:rPr>
              <a:t>regression is an approach for modeling the relationship between a scalar dependent variable </a:t>
            </a:r>
            <a:r>
              <a:rPr lang="en-US" altLang="zh-CN" sz="2000" i="1" dirty="0">
                <a:solidFill>
                  <a:schemeClr val="bg1"/>
                </a:solidFill>
              </a:rPr>
              <a:t>y</a:t>
            </a:r>
            <a:r>
              <a:rPr lang="en-US" altLang="zh-CN" sz="2000" dirty="0">
                <a:solidFill>
                  <a:schemeClr val="bg1"/>
                </a:solidFill>
              </a:rPr>
              <a:t> and one or more explanatory variables (or independent variables) denoted </a:t>
            </a:r>
            <a:r>
              <a:rPr lang="en-US" altLang="zh-CN" sz="2000" i="1" dirty="0">
                <a:solidFill>
                  <a:schemeClr val="bg1"/>
                </a:solidFill>
              </a:rPr>
              <a:t>X</a:t>
            </a:r>
            <a:r>
              <a:rPr lang="en-US" altLang="zh-CN" sz="2000" dirty="0">
                <a:solidFill>
                  <a:schemeClr val="bg1"/>
                </a:solidFill>
              </a:rPr>
              <a:t>.</a:t>
            </a:r>
            <a:endParaRPr lang="en-US" sz="2000" dirty="0" smtClean="0">
              <a:solidFill>
                <a:schemeClr val="bg1"/>
              </a:solidFill>
            </a:endParaRPr>
          </a:p>
          <a:p>
            <a:r>
              <a:rPr lang="en-US" dirty="0" smtClean="0">
                <a:solidFill>
                  <a:schemeClr val="bg1"/>
                </a:solidFill>
              </a:rPr>
              <a:t>Single Trees</a:t>
            </a:r>
          </a:p>
          <a:p>
            <a:pPr marL="137160" indent="0">
              <a:buNone/>
            </a:pPr>
            <a:r>
              <a:rPr lang="en-US" altLang="zh-CN" sz="2200" dirty="0" smtClean="0">
                <a:solidFill>
                  <a:schemeClr val="bg1"/>
                </a:solidFill>
              </a:rPr>
              <a:t>	Single trees partition the data into smaller groups that are more homogenous with respect to the response.</a:t>
            </a:r>
            <a:endParaRPr lang="en-US" dirty="0" smtClean="0">
              <a:solidFill>
                <a:schemeClr val="bg1"/>
              </a:solidFill>
            </a:endParaRPr>
          </a:p>
          <a:p>
            <a:endParaRPr lang="en-US" dirty="0">
              <a:solidFill>
                <a:schemeClr val="bg1"/>
              </a:solidFill>
            </a:endParaRPr>
          </a:p>
          <a:p>
            <a:pPr marL="137160" indent="0">
              <a:buNone/>
            </a:pPr>
            <a:endParaRPr lang="en-US" dirty="0">
              <a:solidFill>
                <a:schemeClr val="bg1"/>
              </a:solidFill>
            </a:endParaRPr>
          </a:p>
          <a:p>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685800"/>
            <a:ext cx="640444" cy="652760"/>
          </a:xfrm>
          <a:prstGeom prst="rect">
            <a:avLst/>
          </a:prstGeom>
        </p:spPr>
      </p:pic>
    </p:spTree>
    <p:extLst>
      <p:ext uri="{BB962C8B-B14F-4D97-AF65-F5344CB8AC3E}">
        <p14:creationId xmlns:p14="http://schemas.microsoft.com/office/powerpoint/2010/main" val="353743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597225" cy="923330"/>
          </a:xfrm>
          <a:prstGeom prst="rect">
            <a:avLst/>
          </a:prstGeom>
          <a:noFill/>
        </p:spPr>
        <p:txBody>
          <a:bodyPr wrap="none" lIns="91440" tIns="45720" rIns="91440" bIns="45720">
            <a:spAutoFit/>
          </a:bodyPr>
          <a:lstStyle/>
          <a:p>
            <a:pPr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Human behavior to climate</a:t>
            </a:r>
            <a:endParaRPr lang="en-US" altLang="zh-CN" sz="5400" b="0" cap="none" spc="0" dirty="0">
              <a:ln w="0"/>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 y="1295399"/>
            <a:ext cx="2151088" cy="2133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060" y="1295400"/>
            <a:ext cx="2328862" cy="2133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227" y="1295399"/>
            <a:ext cx="2259106" cy="21336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5638" y="1295399"/>
            <a:ext cx="2197954" cy="21336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36" y="4038600"/>
            <a:ext cx="2680523" cy="223837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600" y="4038600"/>
            <a:ext cx="2635506" cy="2238375"/>
          </a:xfrm>
          <a:prstGeom prst="rect">
            <a:avLst/>
          </a:prstGeom>
        </p:spPr>
      </p:pic>
      <p:sp>
        <p:nvSpPr>
          <p:cNvPr id="13" name="TextBox 12"/>
          <p:cNvSpPr txBox="1"/>
          <p:nvPr/>
        </p:nvSpPr>
        <p:spPr>
          <a:xfrm>
            <a:off x="-36576" y="3583905"/>
            <a:ext cx="4790094" cy="369332"/>
          </a:xfrm>
          <a:prstGeom prst="rect">
            <a:avLst/>
          </a:prstGeom>
          <a:noFill/>
        </p:spPr>
        <p:txBody>
          <a:bodyPr wrap="none" rtlCol="0">
            <a:spAutoFit/>
          </a:bodyPr>
          <a:lstStyle/>
          <a:p>
            <a:r>
              <a:rPr lang="en-US" altLang="zh-CN" dirty="0" smtClean="0"/>
              <a:t>Neural Networks RMSE=0.95 ; </a:t>
            </a:r>
            <a:r>
              <a:rPr lang="en-US" altLang="zh-CN" dirty="0" err="1" smtClean="0"/>
              <a:t>Rsqured</a:t>
            </a:r>
            <a:r>
              <a:rPr lang="en-US" altLang="zh-CN" dirty="0" smtClean="0"/>
              <a:t>=0.19</a:t>
            </a:r>
            <a:endParaRPr lang="zh-CN" altLang="en-US" dirty="0"/>
          </a:p>
        </p:txBody>
      </p:sp>
      <p:sp>
        <p:nvSpPr>
          <p:cNvPr id="14" name="TextBox 13"/>
          <p:cNvSpPr txBox="1"/>
          <p:nvPr/>
        </p:nvSpPr>
        <p:spPr>
          <a:xfrm>
            <a:off x="4527095" y="3583905"/>
            <a:ext cx="4780476" cy="369332"/>
          </a:xfrm>
          <a:prstGeom prst="rect">
            <a:avLst/>
          </a:prstGeom>
          <a:noFill/>
        </p:spPr>
        <p:txBody>
          <a:bodyPr wrap="none" rtlCol="0">
            <a:spAutoFit/>
          </a:bodyPr>
          <a:lstStyle/>
          <a:p>
            <a:r>
              <a:rPr lang="en-US" altLang="zh-CN" dirty="0" smtClean="0"/>
              <a:t>Linear Regression RMSE=0.56; </a:t>
            </a:r>
            <a:r>
              <a:rPr lang="en-US" altLang="zh-CN" dirty="0" err="1" smtClean="0"/>
              <a:t>Rsqured</a:t>
            </a:r>
            <a:r>
              <a:rPr lang="en-US" altLang="zh-CN" dirty="0" smtClean="0"/>
              <a:t>=0.05</a:t>
            </a:r>
            <a:endParaRPr lang="zh-CN" altLang="en-US" dirty="0"/>
          </a:p>
        </p:txBody>
      </p:sp>
      <p:sp>
        <p:nvSpPr>
          <p:cNvPr id="15" name="TextBox 14"/>
          <p:cNvSpPr txBox="1"/>
          <p:nvPr/>
        </p:nvSpPr>
        <p:spPr>
          <a:xfrm>
            <a:off x="285529" y="6362338"/>
            <a:ext cx="4182555" cy="369332"/>
          </a:xfrm>
          <a:prstGeom prst="rect">
            <a:avLst/>
          </a:prstGeom>
          <a:noFill/>
        </p:spPr>
        <p:txBody>
          <a:bodyPr wrap="none" rtlCol="0">
            <a:spAutoFit/>
          </a:bodyPr>
          <a:lstStyle/>
          <a:p>
            <a:r>
              <a:rPr lang="en-US" altLang="zh-CN" dirty="0" smtClean="0"/>
              <a:t>Single Trees RMSE=0.89; </a:t>
            </a:r>
            <a:r>
              <a:rPr lang="en-US" altLang="zh-CN" dirty="0" err="1" smtClean="0"/>
              <a:t>Rsqured</a:t>
            </a:r>
            <a:r>
              <a:rPr lang="en-US" altLang="zh-CN" dirty="0" smtClean="0"/>
              <a:t>=0.19</a:t>
            </a:r>
            <a:endParaRPr lang="zh-CN" altLang="en-US" dirty="0"/>
          </a:p>
        </p:txBody>
      </p:sp>
      <p:sp>
        <p:nvSpPr>
          <p:cNvPr id="16" name="TextBox 15"/>
          <p:cNvSpPr txBox="1"/>
          <p:nvPr/>
        </p:nvSpPr>
        <p:spPr>
          <a:xfrm>
            <a:off x="5697415" y="4696122"/>
            <a:ext cx="3416320" cy="923330"/>
          </a:xfrm>
          <a:prstGeom prst="rect">
            <a:avLst/>
          </a:prstGeom>
          <a:noFill/>
        </p:spPr>
        <p:txBody>
          <a:bodyPr wrap="none" rtlCol="0">
            <a:spAutoFit/>
          </a:bodyPr>
          <a:lstStyle/>
          <a:p>
            <a:r>
              <a:rPr lang="en-US" altLang="zh-CN" dirty="0" smtClean="0"/>
              <a:t>Single Trees is the best</a:t>
            </a:r>
          </a:p>
          <a:p>
            <a:r>
              <a:rPr lang="en-US" altLang="zh-CN" dirty="0" smtClean="0"/>
              <a:t>Model among them with RMSE</a:t>
            </a:r>
          </a:p>
          <a:p>
            <a:r>
              <a:rPr lang="en-US" altLang="zh-CN" dirty="0" smtClean="0"/>
              <a:t>=0.89 and </a:t>
            </a:r>
            <a:r>
              <a:rPr lang="en-US" altLang="zh-CN" dirty="0" err="1" smtClean="0"/>
              <a:t>Rsquared</a:t>
            </a:r>
            <a:r>
              <a:rPr lang="en-US" altLang="zh-CN" dirty="0" smtClean="0"/>
              <a:t>=0.19</a:t>
            </a:r>
            <a:endParaRPr lang="zh-CN" altLang="en-US" dirty="0"/>
          </a:p>
        </p:txBody>
      </p:sp>
    </p:spTree>
    <p:extLst>
      <p:ext uri="{BB962C8B-B14F-4D97-AF65-F5344CB8AC3E}">
        <p14:creationId xmlns:p14="http://schemas.microsoft.com/office/powerpoint/2010/main" val="2250340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290</TotalTime>
  <Words>381</Words>
  <Application>Microsoft Office PowerPoint</Application>
  <PresentationFormat>On-screen Show (4:3)</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Lucida Sans</vt:lpstr>
      <vt:lpstr>宋体</vt:lpstr>
      <vt:lpstr>Book Antiqua</vt:lpstr>
      <vt:lpstr>Wingdings</vt:lpstr>
      <vt:lpstr>Wingdings 2</vt:lpstr>
      <vt:lpstr>Wingdings 3</vt:lpstr>
      <vt:lpstr>Apex</vt:lpstr>
      <vt:lpstr>Prediction and Research about future Environment Protection , Climate Change and Economy </vt:lpstr>
      <vt:lpstr>Introduction</vt:lpstr>
      <vt:lpstr>Predictors for human behavior to climate change</vt:lpstr>
      <vt:lpstr>Temperature change around the World</vt:lpstr>
      <vt:lpstr>Climate change to happiness</vt:lpstr>
      <vt:lpstr>Outcomes for climate change to human happiness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and Research about future Environment Protection , Climate Change and Economy</dc:title>
  <dc:creator>SHAALMALI</dc:creator>
  <cp:lastModifiedBy>Yedong Liu</cp:lastModifiedBy>
  <cp:revision>38</cp:revision>
  <dcterms:created xsi:type="dcterms:W3CDTF">2016-04-24T05:45:03Z</dcterms:created>
  <dcterms:modified xsi:type="dcterms:W3CDTF">2016-04-25T20:56:42Z</dcterms:modified>
</cp:coreProperties>
</file>