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00FC7-0A57-46FA-A36B-D4B0352C4115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F864-19E6-4BA3-AEA5-76ED4E969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F864-19E6-4BA3-AEA5-76ED4E969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F864-19E6-4BA3-AEA5-76ED4E969C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F864-19E6-4BA3-AEA5-76ED4E969C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F864-19E6-4BA3-AEA5-76ED4E969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F864-19E6-4BA3-AEA5-76ED4E969C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F864-19E6-4BA3-AEA5-76ED4E969C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71B-8BC0-4F19-852A-C20BDE08304C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EA54-0CFE-49E2-B5D9-C65E80B7E1A3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5A09-8345-4F7E-B0CB-EFCC25FC9CA1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0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283D-B6E3-47F3-9DD4-7615357FD4AF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20-8185-497F-B890-55BFCF1864BD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17EF0-1F4A-4880-8E25-93F92EBC6426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3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712B9-077B-47E5-96FD-3AAE54B0A459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22F6-8EB6-435A-9AA8-CEF78E16E93E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6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369B-6E12-4C4F-8E7E-DFB1A0C469E5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9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AC8B-4D25-4B95-9606-3064E5255078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0BA3-57C6-4ED0-8C41-9B79E180A522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D487-487A-45FF-A9DB-E65A0027C757}" type="slidenum">
              <a:rPr lang="en-US">
                <a:solidFill>
                  <a:srgbClr val="3333C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3333CC"/>
                </a:solidFill>
              </a:rPr>
              <a:t>Fall,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FB594C0-B367-47A0-A50F-0A654AD118D0}" type="slidenum">
              <a:rPr lang="en-US">
                <a:solidFill>
                  <a:srgbClr val="33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486FC1-4A23-4D91-9099-AE80E98EB686}" type="slidenum">
              <a:rPr lang="en-US" sz="140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98884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Project: </a:t>
            </a:r>
            <a:br>
              <a:rPr lang="en-US" dirty="0" smtClean="0"/>
            </a:br>
            <a:r>
              <a:rPr lang="en-US" dirty="0" smtClean="0"/>
              <a:t>Scheduling Algorithms</a:t>
            </a:r>
            <a:endParaRPr lang="en-US" sz="3600" dirty="0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pPr eaLnBrk="1" hangingPunct="1"/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Bic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6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DB66B8-A004-4E97-8EE8-F3A7C16A4012}" type="slidenum">
              <a:rPr lang="en-US" sz="140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Project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576" y="1412776"/>
                <a:ext cx="7704856" cy="4752528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 smtClean="0">
                    <a:ea typeface="Times New Roman"/>
                  </a:rPr>
                  <a:t>Objective: compare performance of different process scheduling algorithms</a:t>
                </a:r>
              </a:p>
              <a:p>
                <a:pPr eaLnBrk="1" hangingPunct="1"/>
                <a:r>
                  <a:rPr lang="en-US" sz="2400" dirty="0"/>
                  <a:t>We assume a single processor</a:t>
                </a:r>
              </a:p>
              <a:p>
                <a:pPr eaLnBrk="1" hangingPunct="1"/>
                <a:r>
                  <a:rPr lang="en-US" sz="2400" dirty="0" smtClean="0"/>
                  <a:t>A scheduling algorithm determines</a:t>
                </a:r>
                <a:r>
                  <a:rPr lang="en-US" sz="2400" dirty="0" smtClean="0">
                    <a:ea typeface="Times New Roman"/>
                  </a:rPr>
                  <a:t> </a:t>
                </a:r>
                <a:r>
                  <a:rPr lang="en-US" sz="2400" dirty="0">
                    <a:ea typeface="Times New Roman"/>
                  </a:rPr>
                  <a:t>which process should </a:t>
                </a:r>
                <a:r>
                  <a:rPr lang="en-US" sz="2400" dirty="0" smtClean="0">
                    <a:ea typeface="Times New Roman"/>
                  </a:rPr>
                  <a:t>run at </a:t>
                </a:r>
                <a:r>
                  <a:rPr lang="en-US" sz="2400" dirty="0">
                    <a:ea typeface="Times New Roman"/>
                  </a:rPr>
                  <a:t>each time </a:t>
                </a:r>
                <a:r>
                  <a:rPr lang="en-US" sz="2400" dirty="0" smtClean="0">
                    <a:ea typeface="Times New Roman"/>
                  </a:rPr>
                  <a:t>step</a:t>
                </a:r>
              </a:p>
              <a:p>
                <a:pPr eaLnBrk="1" hangingPunct="1"/>
                <a:r>
                  <a:rPr lang="en-US" sz="2400" dirty="0" smtClean="0"/>
                  <a:t>Its goal is</a:t>
                </a:r>
                <a:r>
                  <a:rPr lang="en-US" sz="2400" dirty="0" smtClean="0">
                    <a:ea typeface="Times New Roman"/>
                  </a:rPr>
                  <a:t> </a:t>
                </a:r>
                <a:r>
                  <a:rPr lang="en-US" sz="2400" dirty="0">
                    <a:ea typeface="Times New Roman"/>
                  </a:rPr>
                  <a:t>to minimize </a:t>
                </a:r>
                <a:r>
                  <a:rPr lang="en-US" sz="2400" dirty="0" smtClean="0">
                    <a:ea typeface="Times New Roman"/>
                  </a:rPr>
                  <a:t>average turnaround time:</a:t>
                </a:r>
              </a:p>
              <a:p>
                <a:pPr marL="2686050" lvl="6" indent="0" eaLnBrk="1" hangingPunct="1">
                  <a:buNone/>
                </a:pPr>
                <a:r>
                  <a:rPr lang="pt-BR" sz="2400" dirty="0" smtClean="0">
                    <a:latin typeface="+mj-lt"/>
                    <a:ea typeface="Times New Roman"/>
                  </a:rPr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Times New Roman"/>
                          </a:rPr>
                          <m:t>𝑖</m:t>
                        </m:r>
                        <m:r>
                          <a:rPr lang="pt-BR" sz="2400" i="1" smtClean="0">
                            <a:latin typeface="Cambria Math" panose="02040503050406030204" pitchFamily="18" charset="0"/>
                            <a:ea typeface="Times New Roman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/>
                          </a:rPr>
                          <m:t>1</m:t>
                        </m:r>
                      </m:sub>
                      <m:sup>
                        <m:r>
                          <a:rPr lang="pt-BR" sz="2400" i="1" smtClean="0">
                            <a:latin typeface="Cambria Math" panose="02040503050406030204" pitchFamily="18" charset="0"/>
                            <a:ea typeface="Times New Roman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/>
                          </a:rPr>
                          <m:t>𝑟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Times New Roman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/>
                          </a:rPr>
                          <m:t>)/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+mj-lt"/>
                    <a:ea typeface="Times New Roman"/>
                  </a:rPr>
                  <a:t> </a:t>
                </a:r>
              </a:p>
              <a:p>
                <a:pPr marL="360000" lvl="1" indent="0" eaLnBrk="1" hangingPunct="1">
                  <a:buNone/>
                </a:pPr>
                <a:r>
                  <a:rPr lang="en-US" sz="2400" dirty="0" smtClean="0">
                    <a:latin typeface="+mj-lt"/>
                    <a:ea typeface="Times New Roman"/>
                  </a:rPr>
                  <a:t>where </a:t>
                </a:r>
                <a:r>
                  <a:rPr lang="en-US" sz="2400" dirty="0" err="1" smtClean="0">
                    <a:latin typeface="+mj-lt"/>
                    <a:ea typeface="Times New Roman"/>
                  </a:rPr>
                  <a:t>r</a:t>
                </a:r>
                <a:r>
                  <a:rPr lang="en-US" sz="2400" baseline="-25000" dirty="0" err="1" smtClean="0">
                    <a:latin typeface="+mj-lt"/>
                    <a:ea typeface="Times New Roman"/>
                  </a:rPr>
                  <a:t>i</a:t>
                </a:r>
                <a:r>
                  <a:rPr lang="en-US" sz="2400" dirty="0" smtClean="0">
                    <a:latin typeface="+mj-lt"/>
                    <a:ea typeface="Times New Roman"/>
                  </a:rPr>
                  <a:t> is real time of process </a:t>
                </a:r>
                <a:r>
                  <a:rPr lang="en-US" sz="2400" dirty="0" err="1" smtClean="0">
                    <a:latin typeface="+mj-lt"/>
                    <a:ea typeface="Times New Roman"/>
                  </a:rPr>
                  <a:t>i</a:t>
                </a:r>
                <a:endParaRPr lang="en-US" sz="2400" dirty="0" smtClean="0">
                  <a:latin typeface="+mj-lt"/>
                  <a:ea typeface="Times New Roman"/>
                </a:endParaRPr>
              </a:p>
              <a:p>
                <a:pPr lvl="1" eaLnBrk="1" hangingPunct="1"/>
                <a:r>
                  <a:rPr lang="en-US" sz="2400" dirty="0" err="1" smtClean="0">
                    <a:latin typeface="+mj-lt"/>
                    <a:ea typeface="Times New Roman"/>
                  </a:rPr>
                  <a:t>r</a:t>
                </a:r>
                <a:r>
                  <a:rPr lang="en-US" sz="2400" baseline="-25000" dirty="0" err="1" smtClean="0">
                    <a:latin typeface="+mj-lt"/>
                    <a:ea typeface="Times New Roman"/>
                  </a:rPr>
                  <a:t>i</a:t>
                </a:r>
                <a:r>
                  <a:rPr lang="en-US" sz="2400" baseline="-25000" dirty="0" smtClean="0">
                    <a:latin typeface="+mj-lt"/>
                    <a:ea typeface="Times New Roman"/>
                  </a:rPr>
                  <a:t> </a:t>
                </a:r>
                <a:r>
                  <a:rPr lang="en-US" sz="2400" dirty="0" smtClean="0">
                    <a:latin typeface="+mj-lt"/>
                    <a:ea typeface="Times New Roman"/>
                  </a:rPr>
                  <a:t>= t</a:t>
                </a:r>
                <a:r>
                  <a:rPr lang="en-US" sz="2400" baseline="-25000" dirty="0" smtClean="0">
                    <a:latin typeface="+mj-lt"/>
                    <a:ea typeface="Times New Roman"/>
                  </a:rPr>
                  <a:t>i </a:t>
                </a:r>
                <a:r>
                  <a:rPr lang="en-US" sz="2400" dirty="0" smtClean="0">
                    <a:latin typeface="+mj-lt"/>
                    <a:ea typeface="Times New Roman"/>
                  </a:rPr>
                  <a:t>+ waiting time, or</a:t>
                </a:r>
                <a:endParaRPr lang="en-US" sz="2400" dirty="0" smtClean="0"/>
              </a:p>
              <a:p>
                <a:pPr lvl="1" eaLnBrk="1" hangingPunct="1"/>
                <a:r>
                  <a:rPr lang="en-US" sz="2400" dirty="0" err="1" smtClean="0">
                    <a:latin typeface="+mj-lt"/>
                    <a:ea typeface="Times New Roman"/>
                  </a:rPr>
                  <a:t>r</a:t>
                </a:r>
                <a:r>
                  <a:rPr lang="en-US" sz="2400" baseline="-25000" dirty="0" err="1" smtClean="0">
                    <a:latin typeface="+mj-lt"/>
                    <a:ea typeface="Times New Roman"/>
                  </a:rPr>
                  <a:t>i</a:t>
                </a:r>
                <a:r>
                  <a:rPr lang="en-US" sz="2400" baseline="-25000" dirty="0" smtClean="0">
                    <a:latin typeface="+mj-lt"/>
                    <a:ea typeface="Times New Roman"/>
                  </a:rPr>
                  <a:t> </a:t>
                </a:r>
                <a:r>
                  <a:rPr lang="en-US" sz="2400" dirty="0" smtClean="0"/>
                  <a:t>= finish time – start time</a:t>
                </a:r>
              </a:p>
              <a:p>
                <a:pPr eaLnBrk="1" hangingPunct="1"/>
                <a:endParaRPr lang="en-US" sz="2400" dirty="0" smtClean="0"/>
              </a:p>
            </p:txBody>
          </p:sp>
        </mc:Choice>
        <mc:Fallback xmlns="">
          <p:sp>
            <p:nvSpPr>
              <p:cNvPr id="307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12776"/>
                <a:ext cx="7704856" cy="4752528"/>
              </a:xfrm>
              <a:blipFill rotWithShape="1">
                <a:blip r:embed="rId3"/>
                <a:stretch>
                  <a:fillRect l="-1108" t="-10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Times New Roman"/>
              </a:rPr>
              <a:t>Assignment: implement and compare</a:t>
            </a:r>
          </a:p>
          <a:p>
            <a:pPr lvl="1"/>
            <a:r>
              <a:rPr lang="en-US" sz="2400" dirty="0" smtClean="0">
                <a:ea typeface="Times New Roman"/>
              </a:rPr>
              <a:t>FIFO, SJF, SRT, MLF</a:t>
            </a:r>
          </a:p>
          <a:p>
            <a:r>
              <a:rPr lang="en-US" sz="2400" dirty="0">
                <a:ea typeface="Times New Roman"/>
              </a:rPr>
              <a:t>You will be given a </a:t>
            </a:r>
            <a:r>
              <a:rPr lang="en-US" sz="2400" dirty="0" smtClean="0">
                <a:ea typeface="Times New Roman"/>
              </a:rPr>
              <a:t>series of arrival and total service times</a:t>
            </a:r>
          </a:p>
          <a:p>
            <a:r>
              <a:rPr lang="en-US" sz="2400" dirty="0" smtClean="0">
                <a:ea typeface="Times New Roman"/>
              </a:rPr>
              <a:t>Your </a:t>
            </a:r>
            <a:r>
              <a:rPr lang="en-US" sz="2400" dirty="0">
                <a:ea typeface="Times New Roman"/>
              </a:rPr>
              <a:t>program </a:t>
            </a:r>
            <a:r>
              <a:rPr lang="en-US" sz="2400" dirty="0" smtClean="0">
                <a:ea typeface="Times New Roman"/>
              </a:rPr>
              <a:t>must determine (for each algorithm):</a:t>
            </a:r>
          </a:p>
          <a:p>
            <a:pPr lvl="1"/>
            <a:r>
              <a:rPr lang="en-US" sz="2400" dirty="0">
                <a:ea typeface="Times New Roman"/>
              </a:rPr>
              <a:t>the real times </a:t>
            </a:r>
            <a:r>
              <a:rPr lang="en-US" sz="2400" dirty="0" err="1">
                <a:ea typeface="Times New Roman"/>
              </a:rPr>
              <a:t>r</a:t>
            </a:r>
            <a:r>
              <a:rPr lang="en-US" sz="2400" baseline="-25000" dirty="0" err="1">
                <a:ea typeface="Times New Roman"/>
              </a:rPr>
              <a:t>i</a:t>
            </a:r>
            <a:r>
              <a:rPr lang="en-US" sz="2400" dirty="0">
                <a:ea typeface="Times New Roman"/>
              </a:rPr>
              <a:t> of each process</a:t>
            </a:r>
          </a:p>
          <a:p>
            <a:pPr lvl="1"/>
            <a:r>
              <a:rPr lang="en-US" sz="2400" dirty="0" smtClean="0">
                <a:ea typeface="Times New Roman"/>
              </a:rPr>
              <a:t>average turnaround time</a:t>
            </a:r>
          </a:p>
          <a:p>
            <a:r>
              <a:rPr lang="en-US" sz="2400" dirty="0" smtClean="0"/>
              <a:t>Output format: T </a:t>
            </a:r>
            <a:r>
              <a:rPr lang="en-US" sz="2400" dirty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… </a:t>
            </a:r>
            <a:r>
              <a:rPr lang="en-US" sz="2400" dirty="0" err="1" smtClean="0"/>
              <a:t>r</a:t>
            </a:r>
            <a:r>
              <a:rPr lang="en-US" sz="2400" baseline="-25000" dirty="0" err="1"/>
              <a:t>n</a:t>
            </a:r>
            <a:endParaRPr lang="en-SG" sz="2400" dirty="0"/>
          </a:p>
          <a:p>
            <a:pPr lvl="1" indent="-342900"/>
            <a:r>
              <a:rPr lang="en-US" sz="2400" dirty="0"/>
              <a:t>T</a:t>
            </a:r>
            <a:r>
              <a:rPr lang="en-US" sz="2400" dirty="0" smtClean="0"/>
              <a:t>: average turnaround time</a:t>
            </a:r>
          </a:p>
          <a:p>
            <a:pPr lvl="1" indent="-342900"/>
            <a:r>
              <a:rPr lang="en-US" sz="2400" dirty="0" smtClean="0"/>
              <a:t>each </a:t>
            </a:r>
            <a:r>
              <a:rPr lang="en-US" sz="2400" dirty="0" err="1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the real time </a:t>
            </a:r>
            <a:r>
              <a:rPr lang="en-US" sz="2400" dirty="0"/>
              <a:t>of </a:t>
            </a:r>
            <a:r>
              <a:rPr lang="en-US" sz="2400" dirty="0" smtClean="0"/>
              <a:t>process </a:t>
            </a:r>
            <a:r>
              <a:rPr lang="en-US" sz="2400" dirty="0" err="1" smtClean="0"/>
              <a:t>i</a:t>
            </a:r>
            <a:endParaRPr lang="en-US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3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See lab </a:t>
            </a:r>
            <a:r>
              <a:rPr lang="en-US" sz="2400">
                <a:latin typeface="+mj-lt"/>
                <a:ea typeface="Calibri"/>
                <a:cs typeface="Times New Roman"/>
              </a:rPr>
              <a:t>assistant </a:t>
            </a:r>
            <a:r>
              <a:rPr lang="en-US" sz="2400" smtClean="0">
                <a:latin typeface="+mj-lt"/>
                <a:ea typeface="Calibri"/>
                <a:cs typeface="Times New Roman"/>
              </a:rPr>
              <a:t>on due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date</a:t>
            </a:r>
            <a:endParaRPr lang="en-US" sz="2400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Bring your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own laptop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(or use a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lab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computer)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US" sz="2400" dirty="0">
                <a:latin typeface="+mj-lt"/>
                <a:ea typeface="Calibri"/>
                <a:cs typeface="Times New Roman"/>
              </a:rPr>
              <a:t>Your program must be able to </a:t>
            </a:r>
            <a:endParaRPr lang="en-US" sz="2400" dirty="0" smtClean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read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text files (.txt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extension)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from a USB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memory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write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text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files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to the same memory 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stick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endParaRPr lang="en-US" sz="3200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4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Testing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0"/>
              </a:spcAft>
              <a:buFont typeface="Symbol"/>
              <a:buChar char=""/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During test:</a:t>
            </a: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for each algorithm: 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+mj-lt"/>
                <a:ea typeface="Calibri"/>
                <a:cs typeface="Times New Roman"/>
              </a:rPr>
              <a:t>read pairs </a:t>
            </a:r>
            <a:r>
              <a:rPr lang="en-US" dirty="0" err="1" smtClean="0">
                <a:latin typeface="+mj-lt"/>
                <a:ea typeface="Calibri"/>
                <a:cs typeface="Times New Roman"/>
              </a:rPr>
              <a:t>ar</a:t>
            </a:r>
            <a:r>
              <a:rPr lang="en-US" baseline="-25000" dirty="0" err="1" smtClean="0">
                <a:latin typeface="+mj-lt"/>
                <a:ea typeface="Calibri"/>
                <a:cs typeface="Times New Roman"/>
              </a:rPr>
              <a:t>i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 </a:t>
            </a:r>
            <a:r>
              <a:rPr lang="en-US" dirty="0" smtClean="0">
                <a:latin typeface="+mj-lt"/>
              </a:rPr>
              <a:t>t</a:t>
            </a:r>
            <a:r>
              <a:rPr lang="en-US" baseline="-25000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from file </a:t>
            </a:r>
            <a:r>
              <a:rPr lang="en-US" dirty="0">
                <a:latin typeface="+mj-lt"/>
                <a:ea typeface="Calibri"/>
                <a:cs typeface="Times New Roman"/>
              </a:rPr>
              <a:t>input.txt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on </a:t>
            </a:r>
            <a:r>
              <a:rPr lang="en-US" dirty="0">
                <a:latin typeface="+mj-lt"/>
                <a:ea typeface="Calibri"/>
                <a:cs typeface="Times New Roman"/>
              </a:rPr>
              <a:t>memory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stick</a:t>
            </a:r>
          </a:p>
          <a:p>
            <a:pPr lvl="2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+mj-lt"/>
                <a:ea typeface="Calibri"/>
                <a:cs typeface="Times New Roman"/>
              </a:rPr>
              <a:t>output results into </a:t>
            </a:r>
            <a:r>
              <a:rPr lang="en-US" dirty="0">
                <a:latin typeface="+mj-lt"/>
                <a:ea typeface="Calibri"/>
                <a:cs typeface="Times New Roman"/>
              </a:rPr>
              <a:t>a file nnn.txt, where </a:t>
            </a:r>
            <a:r>
              <a:rPr lang="en-US" dirty="0" err="1">
                <a:latin typeface="+mj-lt"/>
                <a:ea typeface="Calibri"/>
                <a:cs typeface="Times New Roman"/>
              </a:rPr>
              <a:t>nnn</a:t>
            </a:r>
            <a:r>
              <a:rPr lang="en-US" dirty="0">
                <a:latin typeface="+mj-lt"/>
                <a:ea typeface="Calibri"/>
                <a:cs typeface="Times New Roman"/>
              </a:rPr>
              <a:t> is your matriculation </a:t>
            </a:r>
            <a:r>
              <a:rPr lang="en-US" dirty="0" smtClean="0">
                <a:latin typeface="+mj-lt"/>
                <a:ea typeface="Calibri"/>
                <a:cs typeface="Times New Roman"/>
              </a:rPr>
              <a:t>number, to the same memory stick</a:t>
            </a:r>
            <a:endParaRPr lang="en-SG" dirty="0">
              <a:latin typeface="+mj-lt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r>
              <a:rPr lang="en-US" sz="2400" dirty="0" smtClean="0">
                <a:latin typeface="+mj-lt"/>
                <a:ea typeface="Calibri"/>
                <a:cs typeface="Times New Roman"/>
              </a:rPr>
              <a:t>output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file should contain 4</a:t>
            </a:r>
            <a:r>
              <a:rPr lang="en-US" sz="2400" dirty="0" smtClean="0">
                <a:latin typeface="+mj-lt"/>
                <a:ea typeface="Calibri"/>
                <a:cs typeface="Times New Roman"/>
              </a:rPr>
              <a:t> separate lines of the 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form</a:t>
            </a:r>
            <a:endParaRPr lang="en-SG" sz="2400" dirty="0">
              <a:latin typeface="+mj-lt"/>
              <a:ea typeface="Calibri"/>
              <a:cs typeface="Times New Roman"/>
            </a:endParaRPr>
          </a:p>
          <a:p>
            <a:pPr marL="0" indent="0" algn="ctr">
              <a:buNone/>
            </a:pPr>
            <a:r>
              <a:rPr lang="en-US" sz="2400" dirty="0"/>
              <a:t>T r</a:t>
            </a:r>
            <a:r>
              <a:rPr lang="en-US" sz="2400" baseline="-25000" dirty="0"/>
              <a:t>1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endParaRPr lang="en-SG" sz="2400" dirty="0"/>
          </a:p>
          <a:p>
            <a:pPr lvl="1">
              <a:lnSpc>
                <a:spcPct val="115000"/>
              </a:lnSpc>
              <a:spcAft>
                <a:spcPts val="1000"/>
              </a:spcAft>
              <a:buFont typeface="Courier New"/>
              <a:buChar char="o"/>
            </a:pPr>
            <a:endParaRPr lang="en-SG" sz="2400" dirty="0">
              <a:latin typeface="+mj-lt"/>
              <a:ea typeface="Calibri"/>
              <a:cs typeface="Times New Roman"/>
            </a:endParaRPr>
          </a:p>
          <a:p>
            <a:pPr marL="457200" lvl="1" indent="0">
              <a:lnSpc>
                <a:spcPct val="115000"/>
              </a:lnSpc>
              <a:spcAft>
                <a:spcPts val="0"/>
              </a:spcAft>
              <a:buNone/>
            </a:pPr>
            <a:endParaRPr lang="en-SG" sz="2400" dirty="0">
              <a:latin typeface="+mj-lt"/>
              <a:ea typeface="Calibri"/>
              <a:cs typeface="Times New Roman"/>
            </a:endParaRPr>
          </a:p>
          <a:p>
            <a:endParaRPr lang="en-US" sz="2400" dirty="0" smtClean="0">
              <a:latin typeface="+mj-lt"/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5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/>
          <a:lstStyle/>
          <a:p>
            <a:r>
              <a:rPr lang="en-US" sz="2400" dirty="0" smtClean="0">
                <a:ea typeface="Times New Roman"/>
              </a:rPr>
              <a:t>Input file: 0 4 0 2 3 1</a:t>
            </a:r>
          </a:p>
          <a:p>
            <a:r>
              <a:rPr lang="en-US" sz="2400" dirty="0" smtClean="0">
                <a:ea typeface="Times New Roman"/>
              </a:rPr>
              <a:t>Output file: 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4.66 4 6 4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4.00 6 2 4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3.33 7 2 1</a:t>
            </a:r>
          </a:p>
          <a:p>
            <a:pPr marL="400050" lvl="1" indent="0">
              <a:buNone/>
            </a:pPr>
            <a:r>
              <a:rPr lang="en-US" sz="2400" dirty="0" smtClean="0">
                <a:ea typeface="Times New Roman"/>
              </a:rPr>
              <a:t>4.66 7 6 1</a:t>
            </a:r>
            <a:endParaRPr lang="en-US" sz="3200" dirty="0" smtClean="0"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CC"/>
                </a:solidFill>
              </a:rPr>
              <a:t>Operating Systems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>
                <a:solidFill>
                  <a:srgbClr val="3333CC"/>
                </a:solidFill>
              </a:rPr>
              <a:pPr>
                <a:defRPr/>
              </a:pPr>
              <a:t>6</a:t>
            </a:fld>
            <a:endParaRPr lang="en-US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 lecture">
  <a:themeElements>
    <a:clrScheme name="OS 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lnDef>
  </a:objectDefaults>
  <a:extraClrSchemeLst>
    <a:extraClrScheme>
      <a:clrScheme name="OS 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261</Words>
  <Application>Microsoft Office PowerPoint</Application>
  <PresentationFormat>On-screen Show (4:3)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Courier New</vt:lpstr>
      <vt:lpstr>Symbol</vt:lpstr>
      <vt:lpstr>Times New Roman</vt:lpstr>
      <vt:lpstr>OS lecture</vt:lpstr>
      <vt:lpstr>Project:  Scheduling Algorithms</vt:lpstr>
      <vt:lpstr>Project Description</vt:lpstr>
      <vt:lpstr>Project Description</vt:lpstr>
      <vt:lpstr>Protocol for Testing</vt:lpstr>
      <vt:lpstr>Protocol for Testing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File System</dc:title>
  <dc:creator>Lubomir Bic</dc:creator>
  <cp:lastModifiedBy>Lubomir</cp:lastModifiedBy>
  <cp:revision>12</cp:revision>
  <dcterms:created xsi:type="dcterms:W3CDTF">2014-12-17T04:32:50Z</dcterms:created>
  <dcterms:modified xsi:type="dcterms:W3CDTF">2014-12-18T05:55:58Z</dcterms:modified>
</cp:coreProperties>
</file>