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44" r:id="rId2"/>
    <p:sldId id="396" r:id="rId3"/>
    <p:sldId id="397" r:id="rId4"/>
    <p:sldId id="398" r:id="rId5"/>
    <p:sldId id="399" r:id="rId6"/>
    <p:sldId id="400" r:id="rId7"/>
    <p:sldId id="401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9AD"/>
    <a:srgbClr val="F40000"/>
    <a:srgbClr val="7BB142"/>
    <a:srgbClr val="1EBAEA"/>
    <a:srgbClr val="0308DB"/>
    <a:srgbClr val="0094D2"/>
    <a:srgbClr val="FF0000"/>
    <a:srgbClr val="FC0C67"/>
    <a:srgbClr val="EA2227"/>
    <a:srgbClr val="2D72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63016" autoAdjust="0"/>
  </p:normalViewPr>
  <p:slideViewPr>
    <p:cSldViewPr snapToGrid="0">
      <p:cViewPr varScale="1">
        <p:scale>
          <a:sx n="45" d="100"/>
          <a:sy n="45" d="100"/>
        </p:scale>
        <p:origin x="150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BC30A4-B294-4876-8825-115EA0AB4A01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4F61A-904C-4097-8507-38B60486C0E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7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4F61A-904C-4097-8507-38B60486C0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629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Show local app (</a:t>
            </a:r>
            <a:r>
              <a:rPr lang="fr-FR" dirty="0" err="1"/>
              <a:t>todolist</a:t>
            </a:r>
            <a:r>
              <a:rPr lang="fr-FR" dirty="0"/>
              <a:t> </a:t>
            </a:r>
            <a:r>
              <a:rPr lang="fr-FR" dirty="0" err="1"/>
              <a:t>project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fine)</a:t>
            </a:r>
          </a:p>
          <a:p>
            <a:endParaRPr lang="fr-FR" dirty="0"/>
          </a:p>
          <a:p>
            <a:r>
              <a:rPr lang="fr-FR" dirty="0"/>
              <a:t>Show </a:t>
            </a:r>
            <a:r>
              <a:rPr lang="fr-FR" dirty="0" err="1"/>
              <a:t>movie</a:t>
            </a:r>
            <a:r>
              <a:rPr lang="fr-FR" dirty="0"/>
              <a:t> </a:t>
            </a:r>
            <a:r>
              <a:rPr lang="fr-FR" dirty="0" err="1"/>
              <a:t>website</a:t>
            </a:r>
            <a:r>
              <a:rPr lang="fr-FR" dirty="0"/>
              <a:t>:</a:t>
            </a:r>
          </a:p>
          <a:p>
            <a:pPr marL="171450" indent="-171450">
              <a:buFontTx/>
              <a:buChar char="-"/>
            </a:pPr>
            <a:r>
              <a:rPr lang="fr-FR" dirty="0"/>
              <a:t>Gets information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somewhere</a:t>
            </a:r>
            <a:r>
              <a:rPr lang="fr-FR" dirty="0"/>
              <a:t> </a:t>
            </a:r>
            <a:r>
              <a:rPr lang="fr-FR" dirty="0" err="1"/>
              <a:t>else</a:t>
            </a:r>
            <a:r>
              <a:rPr lang="fr-FR" dirty="0"/>
              <a:t> !</a:t>
            </a:r>
          </a:p>
          <a:p>
            <a:pPr marL="0" indent="0">
              <a:buFontTx/>
              <a:buNone/>
            </a:pPr>
            <a:endParaRPr lang="fr-FR" dirty="0"/>
          </a:p>
          <a:p>
            <a:r>
              <a:rPr lang="fr-FR" dirty="0"/>
              <a:t>Show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website</a:t>
            </a:r>
            <a:endParaRPr lang="fr-FR" dirty="0"/>
          </a:p>
          <a:p>
            <a:pPr marL="171450" indent="-171450">
              <a:buFontTx/>
              <a:buChar char="-"/>
            </a:pPr>
            <a:r>
              <a:rPr lang="fr-FR" dirty="0"/>
              <a:t>No local code </a:t>
            </a:r>
          </a:p>
          <a:p>
            <a:pPr marL="171450" indent="-171450">
              <a:buFontTx/>
              <a:buChar char="-"/>
            </a:pPr>
            <a:r>
              <a:rPr lang="fr-FR" dirty="0"/>
              <a:t>Interactions </a:t>
            </a:r>
            <a:r>
              <a:rPr lang="fr-FR" dirty="0" err="1"/>
              <a:t>with</a:t>
            </a:r>
            <a:r>
              <a:rPr lang="fr-FR" dirty="0"/>
              <a:t> user (chat)</a:t>
            </a:r>
          </a:p>
          <a:p>
            <a:pPr marL="171450" indent="-171450">
              <a:buFontTx/>
              <a:buChar char="-"/>
            </a:pPr>
            <a:r>
              <a:rPr lang="fr-FR" dirty="0"/>
              <a:t>Stock informations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28BA0-73EA-4884-A11A-F74082E0195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0253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Show local app (</a:t>
            </a:r>
            <a:r>
              <a:rPr lang="fr-FR" dirty="0" err="1"/>
              <a:t>todolist</a:t>
            </a:r>
            <a:r>
              <a:rPr lang="fr-FR" dirty="0"/>
              <a:t> </a:t>
            </a:r>
            <a:r>
              <a:rPr lang="fr-FR" dirty="0" err="1"/>
              <a:t>project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fine)</a:t>
            </a:r>
          </a:p>
          <a:p>
            <a:endParaRPr lang="fr-FR" dirty="0"/>
          </a:p>
          <a:p>
            <a:r>
              <a:rPr lang="fr-FR" dirty="0"/>
              <a:t>Show </a:t>
            </a:r>
            <a:r>
              <a:rPr lang="fr-FR" dirty="0" err="1"/>
              <a:t>movie</a:t>
            </a:r>
            <a:r>
              <a:rPr lang="fr-FR" dirty="0"/>
              <a:t> </a:t>
            </a:r>
            <a:r>
              <a:rPr lang="fr-FR" dirty="0" err="1"/>
              <a:t>website</a:t>
            </a:r>
            <a:r>
              <a:rPr lang="fr-FR" dirty="0"/>
              <a:t>:</a:t>
            </a:r>
          </a:p>
          <a:p>
            <a:pPr marL="171450" indent="-171450">
              <a:buFontTx/>
              <a:buChar char="-"/>
            </a:pPr>
            <a:r>
              <a:rPr lang="fr-FR" dirty="0"/>
              <a:t>Gets information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somewhere</a:t>
            </a:r>
            <a:r>
              <a:rPr lang="fr-FR" dirty="0"/>
              <a:t> </a:t>
            </a:r>
            <a:r>
              <a:rPr lang="fr-FR" dirty="0" err="1"/>
              <a:t>else</a:t>
            </a:r>
            <a:r>
              <a:rPr lang="fr-FR" dirty="0"/>
              <a:t> !</a:t>
            </a:r>
          </a:p>
          <a:p>
            <a:pPr marL="0" indent="0">
              <a:buFontTx/>
              <a:buNone/>
            </a:pPr>
            <a:endParaRPr lang="fr-FR" dirty="0"/>
          </a:p>
          <a:p>
            <a:r>
              <a:rPr lang="fr-FR" dirty="0"/>
              <a:t>Show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website</a:t>
            </a:r>
            <a:endParaRPr lang="fr-FR" dirty="0"/>
          </a:p>
          <a:p>
            <a:pPr marL="171450" indent="-171450">
              <a:buFontTx/>
              <a:buChar char="-"/>
            </a:pPr>
            <a:r>
              <a:rPr lang="fr-FR" dirty="0"/>
              <a:t>No local code </a:t>
            </a:r>
          </a:p>
          <a:p>
            <a:pPr marL="171450" indent="-171450">
              <a:buFontTx/>
              <a:buChar char="-"/>
            </a:pPr>
            <a:r>
              <a:rPr lang="fr-FR" dirty="0"/>
              <a:t>Interactions </a:t>
            </a:r>
            <a:r>
              <a:rPr lang="fr-FR" dirty="0" err="1"/>
              <a:t>with</a:t>
            </a:r>
            <a:r>
              <a:rPr lang="fr-FR" dirty="0"/>
              <a:t> user (chat)</a:t>
            </a:r>
          </a:p>
          <a:p>
            <a:pPr marL="171450" indent="-171450">
              <a:buFontTx/>
              <a:buChar char="-"/>
            </a:pPr>
            <a:r>
              <a:rPr lang="fr-FR" dirty="0"/>
              <a:t>Stock informations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28BA0-73EA-4884-A11A-F74082E0195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546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4F61A-904C-4097-8507-38B60486C0E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347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Interpreter</a:t>
            </a:r>
            <a:r>
              <a:rPr lang="fr-FR" dirty="0"/>
              <a:t> : </a:t>
            </a:r>
            <a:r>
              <a:rPr lang="fr-FR" dirty="0" err="1"/>
              <a:t>reads</a:t>
            </a:r>
            <a:r>
              <a:rPr lang="fr-FR" dirty="0"/>
              <a:t> the </a:t>
            </a:r>
            <a:r>
              <a:rPr lang="fr-FR" dirty="0" err="1"/>
              <a:t>Javascript</a:t>
            </a:r>
            <a:r>
              <a:rPr lang="fr-FR" dirty="0"/>
              <a:t>. </a:t>
            </a:r>
            <a:r>
              <a:rPr lang="fr-FR" dirty="0" err="1"/>
              <a:t>Difference</a:t>
            </a:r>
            <a:r>
              <a:rPr lang="fr-FR" dirty="0"/>
              <a:t> : </a:t>
            </a:r>
            <a:r>
              <a:rPr lang="fr-FR" dirty="0" err="1"/>
              <a:t>this</a:t>
            </a:r>
            <a:r>
              <a:rPr lang="fr-FR" dirty="0"/>
              <a:t> one </a:t>
            </a:r>
            <a:r>
              <a:rPr lang="fr-FR" dirty="0" err="1"/>
              <a:t>isnt</a:t>
            </a:r>
            <a:r>
              <a:rPr lang="fr-FR" dirty="0"/>
              <a:t> a browser,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not made to display </a:t>
            </a:r>
            <a:r>
              <a:rPr lang="fr-FR" dirty="0" err="1"/>
              <a:t>anything</a:t>
            </a:r>
            <a:r>
              <a:rPr lang="fr-FR" dirty="0"/>
              <a:t>, but </a:t>
            </a:r>
            <a:r>
              <a:rPr lang="fr-FR" dirty="0" err="1"/>
              <a:t>run</a:t>
            </a:r>
            <a:r>
              <a:rPr lang="fr-FR" dirty="0"/>
              <a:t> a server !</a:t>
            </a:r>
          </a:p>
          <a:p>
            <a:endParaRPr lang="fr-FR" dirty="0"/>
          </a:p>
          <a:p>
            <a:r>
              <a:rPr lang="fr-FR" dirty="0"/>
              <a:t>Packages : </a:t>
            </a:r>
            <a:r>
              <a:rPr lang="fr-FR" dirty="0" err="1"/>
              <a:t>Pre</a:t>
            </a:r>
            <a:r>
              <a:rPr lang="fr-FR" dirty="0"/>
              <a:t>-made batch of codes to serve complexe </a:t>
            </a:r>
            <a:r>
              <a:rPr lang="fr-FR" dirty="0" err="1"/>
              <a:t>functions</a:t>
            </a:r>
            <a:r>
              <a:rPr lang="fr-FR" dirty="0"/>
              <a:t> </a:t>
            </a:r>
            <a:r>
              <a:rPr lang="fr-FR" dirty="0" err="1"/>
              <a:t>allowing</a:t>
            </a:r>
            <a:r>
              <a:rPr lang="fr-FR" dirty="0"/>
              <a:t> </a:t>
            </a:r>
            <a:r>
              <a:rPr lang="fr-FR" dirty="0" err="1"/>
              <a:t>awesome</a:t>
            </a:r>
            <a:r>
              <a:rPr lang="fr-FR" dirty="0"/>
              <a:t> </a:t>
            </a:r>
            <a:r>
              <a:rPr lang="fr-FR" dirty="0" err="1"/>
              <a:t>functionalities</a:t>
            </a:r>
            <a:r>
              <a:rPr lang="fr-FR" dirty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4F61A-904C-4097-8507-38B60486C0E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32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884B-4896-48DC-A1F9-EE0BFE6E95B4}" type="datetime1">
              <a:rPr lang="fr-FR" smtClean="0"/>
              <a:t>26/04/2021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509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9AC20-8DCE-4A6C-BE99-E74AB6BC814A}" type="datetime1">
              <a:rPr lang="fr-FR" smtClean="0"/>
              <a:t>26/04/2021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095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1D7C-B5BC-478E-8BC8-B2D922BAAA50}" type="datetime1">
              <a:rPr lang="fr-FR" smtClean="0"/>
              <a:t>26/04/2021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789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B67A-4F87-47D8-8A97-4E0390F3C5FA}" type="datetime1">
              <a:rPr lang="fr-FR" smtClean="0"/>
              <a:t>26/04/2021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1370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C325-9FD9-4389-9CD2-F31D22F8B0FD}" type="datetime1">
              <a:rPr lang="fr-FR" smtClean="0"/>
              <a:t>26/04/2021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607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FC94-3EE1-4BEE-9EB2-2F05C03575FD}" type="datetime1">
              <a:rPr lang="fr-FR" smtClean="0"/>
              <a:t>26/04/2021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642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BEF79-2078-478B-9B8C-1FB37EFAE78D}" type="datetime1">
              <a:rPr lang="fr-FR" smtClean="0"/>
              <a:t>26/04/2021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07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B9DBC-AB41-4B07-B807-7A277F46D5F2}" type="datetime1">
              <a:rPr lang="fr-FR" smtClean="0"/>
              <a:t>26/04/2021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627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D0FE-CD33-454F-A227-2CCCE4AB4C5B}" type="datetime1">
              <a:rPr lang="fr-FR" smtClean="0"/>
              <a:t>26/04/2021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99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B4B3B-8DE5-486B-99D1-27F767D09DA0}" type="datetime1">
              <a:rPr lang="fr-FR" smtClean="0"/>
              <a:t>26/04/2021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450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EB3AC-3FEA-4294-AFA7-E1C98995CCC3}" type="datetime1">
              <a:rPr lang="fr-FR" smtClean="0"/>
              <a:t>26/04/2021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6241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7FDF9-E8F3-4E17-A50B-6AAC076D5F2E}" type="datetime1">
              <a:rPr lang="fr-FR" smtClean="0"/>
              <a:t>26/04/2021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8D3C2-54DF-483E-81CB-14B9E5D55D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501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469100" y="882005"/>
            <a:ext cx="3012363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0" dirty="0">
                <a:solidFill>
                  <a:schemeClr val="bg1"/>
                </a:solidFill>
              </a:rPr>
              <a:t>JS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Back end</a:t>
            </a:r>
          </a:p>
        </p:txBody>
      </p:sp>
      <p:sp>
        <p:nvSpPr>
          <p:cNvPr id="7" name="Rectangle 6"/>
          <p:cNvSpPr/>
          <p:nvPr/>
        </p:nvSpPr>
        <p:spPr>
          <a:xfrm>
            <a:off x="3446323" y="1066760"/>
            <a:ext cx="5341257" cy="4483203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/>
          <p:cNvSpPr txBox="1"/>
          <p:nvPr/>
        </p:nvSpPr>
        <p:spPr>
          <a:xfrm>
            <a:off x="4107586" y="4746905"/>
            <a:ext cx="401872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OVERVIEW - OBJECTIVES</a:t>
            </a:r>
          </a:p>
        </p:txBody>
      </p:sp>
    </p:spTree>
    <p:extLst>
      <p:ext uri="{BB962C8B-B14F-4D97-AF65-F5344CB8AC3E}">
        <p14:creationId xmlns:p14="http://schemas.microsoft.com/office/powerpoint/2010/main" val="806598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3205" y="2257594"/>
            <a:ext cx="1363921" cy="1363921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6106483" y="5457913"/>
            <a:ext cx="1931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C:/YOUR PROJECT/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11479" y="5481088"/>
            <a:ext cx="17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YOUR BROWSER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65916" y="3519499"/>
            <a:ext cx="9673817" cy="295421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 rot="989099">
            <a:off x="1373068" y="2746135"/>
            <a:ext cx="1596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 INTERNET !</a:t>
            </a:r>
          </a:p>
        </p:txBody>
      </p:sp>
      <p:cxnSp>
        <p:nvCxnSpPr>
          <p:cNvPr id="17" name="Curved Connector 16"/>
          <p:cNvCxnSpPr>
            <a:stCxn id="16" idx="2"/>
          </p:cNvCxnSpPr>
          <p:nvPr/>
        </p:nvCxnSpPr>
        <p:spPr>
          <a:xfrm rot="5400000">
            <a:off x="1793173" y="3184795"/>
            <a:ext cx="402869" cy="24903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621" y="4132990"/>
            <a:ext cx="1229328" cy="122932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762864" y="421196"/>
            <a:ext cx="58349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So far, everything happens</a:t>
            </a:r>
          </a:p>
          <a:p>
            <a:pPr algn="ctr"/>
            <a:r>
              <a:rPr lang="en-US" sz="4000" b="1" dirty="0"/>
              <a:t>On  </a:t>
            </a:r>
            <a:r>
              <a:rPr lang="en-US" sz="4000" b="1" dirty="0">
                <a:solidFill>
                  <a:srgbClr val="FF0000"/>
                </a:solidFill>
              </a:rPr>
              <a:t>FRONT </a:t>
            </a:r>
            <a:r>
              <a:rPr lang="en-US" sz="4000" b="1" dirty="0"/>
              <a:t>side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3623" y="4086667"/>
            <a:ext cx="1179415" cy="1179415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4536690" y="4835583"/>
            <a:ext cx="1359060" cy="430499"/>
          </a:xfrm>
          <a:prstGeom prst="right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705599" y="4307042"/>
            <a:ext cx="709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READ</a:t>
            </a:r>
          </a:p>
        </p:txBody>
      </p:sp>
      <p:sp>
        <p:nvSpPr>
          <p:cNvPr id="8" name="Left Brace 7"/>
          <p:cNvSpPr/>
          <p:nvPr/>
        </p:nvSpPr>
        <p:spPr>
          <a:xfrm>
            <a:off x="8095010" y="3977771"/>
            <a:ext cx="261534" cy="204968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0978" y="3917306"/>
            <a:ext cx="608591" cy="70810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46163" y="4702354"/>
            <a:ext cx="627729" cy="6927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17758" y="5466032"/>
            <a:ext cx="656134" cy="67622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235068" y="5903725"/>
            <a:ext cx="143988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/>
              <a:t> (FRONT )</a:t>
            </a:r>
          </a:p>
        </p:txBody>
      </p:sp>
      <p:sp>
        <p:nvSpPr>
          <p:cNvPr id="25" name="Right Arrow 24"/>
          <p:cNvSpPr/>
          <p:nvPr/>
        </p:nvSpPr>
        <p:spPr>
          <a:xfrm rot="10800000">
            <a:off x="4475123" y="5362318"/>
            <a:ext cx="1359060" cy="430499"/>
          </a:xfrm>
          <a:prstGeom prst="right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260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62864" y="421196"/>
            <a:ext cx="58349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So far, everything happens</a:t>
            </a:r>
          </a:p>
          <a:p>
            <a:pPr algn="ctr"/>
            <a:r>
              <a:rPr lang="en-US" sz="4000" b="1" dirty="0"/>
              <a:t>On  </a:t>
            </a:r>
            <a:r>
              <a:rPr lang="en-US" sz="4000" b="1" dirty="0">
                <a:solidFill>
                  <a:srgbClr val="FF0000"/>
                </a:solidFill>
              </a:rPr>
              <a:t>YOUR</a:t>
            </a:r>
            <a:r>
              <a:rPr lang="en-US" sz="4000" b="1" dirty="0"/>
              <a:t> computer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9539" y="2582993"/>
            <a:ext cx="944858" cy="10993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4740" y="3902239"/>
            <a:ext cx="974570" cy="10755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4740" y="5448319"/>
            <a:ext cx="1018670" cy="104985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68336" y="5184854"/>
            <a:ext cx="17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YOUR BROWSER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9828" y="3381022"/>
            <a:ext cx="1628832" cy="1628832"/>
          </a:xfrm>
          <a:prstGeom prst="rect">
            <a:avLst/>
          </a:prstGeom>
        </p:spPr>
      </p:pic>
      <p:sp>
        <p:nvSpPr>
          <p:cNvPr id="11" name="Rectangular Callout 10"/>
          <p:cNvSpPr/>
          <p:nvPr/>
        </p:nvSpPr>
        <p:spPr>
          <a:xfrm>
            <a:off x="901521" y="2343955"/>
            <a:ext cx="1635617" cy="931110"/>
          </a:xfrm>
          <a:prstGeom prst="wedgeRectCallout">
            <a:avLst>
              <a:gd name="adj1" fmla="val 52406"/>
              <a:gd name="adj2" fmla="val 9823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01521" y="2486344"/>
            <a:ext cx="1481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CAN </a:t>
            </a:r>
          </a:p>
          <a:p>
            <a:r>
              <a:rPr lang="en-US" dirty="0"/>
              <a:t>UNDERSTAND</a:t>
            </a:r>
          </a:p>
        </p:txBody>
      </p:sp>
      <p:sp>
        <p:nvSpPr>
          <p:cNvPr id="14" name="Left Brace 13"/>
          <p:cNvSpPr/>
          <p:nvPr/>
        </p:nvSpPr>
        <p:spPr>
          <a:xfrm>
            <a:off x="3934025" y="2447767"/>
            <a:ext cx="674832" cy="405040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05744" y="2910746"/>
            <a:ext cx="35442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/>
              <a:t>HTML to </a:t>
            </a:r>
            <a:r>
              <a:rPr lang="en-US" sz="3000" b="1" dirty="0">
                <a:solidFill>
                  <a:schemeClr val="accent2"/>
                </a:solidFill>
              </a:rPr>
              <a:t>create</a:t>
            </a:r>
            <a:r>
              <a:rPr lang="en-US" sz="3000" b="1" dirty="0"/>
              <a:t> DOM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72557" y="4095554"/>
            <a:ext cx="29385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/>
              <a:t>CSS to </a:t>
            </a:r>
            <a:r>
              <a:rPr lang="en-US" sz="3000" b="1" dirty="0">
                <a:solidFill>
                  <a:schemeClr val="accent5"/>
                </a:solidFill>
              </a:rPr>
              <a:t>style</a:t>
            </a:r>
            <a:r>
              <a:rPr lang="en-US" sz="3000" b="1" dirty="0"/>
              <a:t> DOM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05744" y="5747041"/>
            <a:ext cx="60107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/>
              <a:t>JS to </a:t>
            </a:r>
            <a:r>
              <a:rPr lang="en-US" sz="3000" b="1" dirty="0">
                <a:solidFill>
                  <a:schemeClr val="accent4"/>
                </a:solidFill>
              </a:rPr>
              <a:t>update </a:t>
            </a:r>
            <a:r>
              <a:rPr lang="en-US" sz="3000" b="1" dirty="0"/>
              <a:t>DOM and add functions</a:t>
            </a:r>
          </a:p>
        </p:txBody>
      </p:sp>
    </p:spTree>
    <p:extLst>
      <p:ext uri="{BB962C8B-B14F-4D97-AF65-F5344CB8AC3E}">
        <p14:creationId xmlns:p14="http://schemas.microsoft.com/office/powerpoint/2010/main" val="1472965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92804" y="627257"/>
            <a:ext cx="63539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about being </a:t>
            </a:r>
            <a:r>
              <a:rPr lang="en-US" sz="4000" b="1" dirty="0">
                <a:solidFill>
                  <a:srgbClr val="FF0000"/>
                </a:solidFill>
              </a:rPr>
              <a:t>connected</a:t>
            </a:r>
          </a:p>
          <a:p>
            <a:pPr algn="ctr"/>
            <a:r>
              <a:rPr lang="en-US" sz="4000" b="1" dirty="0"/>
              <a:t>To the world 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649" y="3241328"/>
            <a:ext cx="1771760" cy="17717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3252" y="2932918"/>
            <a:ext cx="1841089" cy="1880354"/>
          </a:xfrm>
          <a:prstGeom prst="rect">
            <a:avLst/>
          </a:prstGeom>
        </p:spPr>
      </p:pic>
      <p:sp>
        <p:nvSpPr>
          <p:cNvPr id="8" name="Left-Right Arrow 7"/>
          <p:cNvSpPr/>
          <p:nvPr/>
        </p:nvSpPr>
        <p:spPr>
          <a:xfrm>
            <a:off x="4808188" y="3656964"/>
            <a:ext cx="1688934" cy="671459"/>
          </a:xfrm>
          <a:prstGeom prst="leftRightArrow">
            <a:avLst/>
          </a:prstGeom>
          <a:solidFill>
            <a:srgbClr val="F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31313">
            <a:off x="7867962" y="2294758"/>
            <a:ext cx="841458" cy="8414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986817">
            <a:off x="8624165" y="3236235"/>
            <a:ext cx="841458" cy="84145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600664">
            <a:off x="8133613" y="4562789"/>
            <a:ext cx="841458" cy="84145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1534" y="4760940"/>
            <a:ext cx="445155" cy="44515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689162" y="5206095"/>
            <a:ext cx="143988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/>
              <a:t> (FRONT )</a:t>
            </a:r>
          </a:p>
        </p:txBody>
      </p:sp>
      <p:sp>
        <p:nvSpPr>
          <p:cNvPr id="14" name="TextBox 13"/>
          <p:cNvSpPr txBox="1"/>
          <p:nvPr/>
        </p:nvSpPr>
        <p:spPr>
          <a:xfrm rot="20205438">
            <a:off x="9676301" y="900340"/>
            <a:ext cx="1529586" cy="70788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083802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71375" y="331195"/>
            <a:ext cx="67565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Why do we need interactions 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572811" y="1335738"/>
            <a:ext cx="23008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Interact with</a:t>
            </a:r>
          </a:p>
          <a:p>
            <a:r>
              <a:rPr lang="en-US" sz="3000" dirty="0"/>
              <a:t>a </a:t>
            </a:r>
            <a:r>
              <a:rPr lang="en-US" sz="3000" dirty="0">
                <a:solidFill>
                  <a:srgbClr val="FF0000"/>
                </a:solidFill>
              </a:rPr>
              <a:t>web service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178" y="1574979"/>
            <a:ext cx="1116887" cy="114734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4222" y="3229534"/>
            <a:ext cx="1771760" cy="177176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8107" y="4749146"/>
            <a:ext cx="445155" cy="445155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745735" y="5194301"/>
            <a:ext cx="143988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/>
              <a:t> (FRONT )</a:t>
            </a:r>
          </a:p>
        </p:txBody>
      </p:sp>
      <p:sp>
        <p:nvSpPr>
          <p:cNvPr id="29" name="Left-Right Arrow 28"/>
          <p:cNvSpPr/>
          <p:nvPr/>
        </p:nvSpPr>
        <p:spPr>
          <a:xfrm rot="19562440">
            <a:off x="3837311" y="2734432"/>
            <a:ext cx="2389412" cy="484632"/>
          </a:xfrm>
          <a:prstGeom prst="leftRight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eft-Right Arrow 29"/>
          <p:cNvSpPr/>
          <p:nvPr/>
        </p:nvSpPr>
        <p:spPr>
          <a:xfrm>
            <a:off x="4091604" y="3797503"/>
            <a:ext cx="2389412" cy="484632"/>
          </a:xfrm>
          <a:prstGeom prst="leftRight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3628" y="3417881"/>
            <a:ext cx="661988" cy="808734"/>
          </a:xfrm>
          <a:prstGeom prst="rect">
            <a:avLst/>
          </a:prstGeom>
        </p:spPr>
      </p:pic>
      <p:sp>
        <p:nvSpPr>
          <p:cNvPr id="36" name="Left-Right Arrow 35"/>
          <p:cNvSpPr/>
          <p:nvPr/>
        </p:nvSpPr>
        <p:spPr>
          <a:xfrm rot="2043742">
            <a:off x="3865059" y="5118583"/>
            <a:ext cx="2389412" cy="484632"/>
          </a:xfrm>
          <a:prstGeom prst="leftRight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8572811" y="2916045"/>
            <a:ext cx="21760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Interact with</a:t>
            </a:r>
          </a:p>
          <a:p>
            <a:r>
              <a:rPr lang="en-US" sz="3000" dirty="0"/>
              <a:t>a </a:t>
            </a:r>
            <a:r>
              <a:rPr lang="en-US" sz="3000" dirty="0">
                <a:solidFill>
                  <a:srgbClr val="FF0000"/>
                </a:solidFill>
              </a:rPr>
              <a:t>database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572811" y="5250129"/>
            <a:ext cx="21760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Interact with</a:t>
            </a:r>
          </a:p>
          <a:p>
            <a:r>
              <a:rPr lang="en-US" sz="3000" dirty="0">
                <a:solidFill>
                  <a:srgbClr val="FF0000"/>
                </a:solidFill>
              </a:rPr>
              <a:t>people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4359" y="5071241"/>
            <a:ext cx="1107945" cy="110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816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426635" y="182261"/>
            <a:ext cx="56846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This week, you will learn :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382051" y="3799956"/>
            <a:ext cx="983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(FRONT)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7509107" y="2655792"/>
            <a:ext cx="2607350" cy="1722629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5803" y="2948704"/>
            <a:ext cx="733008" cy="733008"/>
          </a:xfrm>
          <a:prstGeom prst="rect">
            <a:avLst/>
          </a:prstGeom>
        </p:spPr>
      </p:pic>
      <p:sp>
        <p:nvSpPr>
          <p:cNvPr id="29" name="Right Arrow 28"/>
          <p:cNvSpPr/>
          <p:nvPr/>
        </p:nvSpPr>
        <p:spPr>
          <a:xfrm rot="16200000">
            <a:off x="8155619" y="4763785"/>
            <a:ext cx="1156929" cy="263828"/>
          </a:xfrm>
          <a:prstGeom prst="rightArrow">
            <a:avLst/>
          </a:prstGeom>
          <a:solidFill>
            <a:srgbClr val="FF09AD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9496237" y="4804279"/>
            <a:ext cx="1062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REQUEST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1635" y="2025634"/>
            <a:ext cx="863948" cy="863948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5986233" y="1068335"/>
            <a:ext cx="56530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Request data to a </a:t>
            </a:r>
            <a:r>
              <a:rPr lang="en-US" sz="3000" dirty="0">
                <a:solidFill>
                  <a:srgbClr val="FF0000"/>
                </a:solidFill>
              </a:rPr>
              <a:t>web service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9350" y="5710653"/>
            <a:ext cx="1116887" cy="1147347"/>
          </a:xfrm>
          <a:prstGeom prst="rect">
            <a:avLst/>
          </a:prstGeom>
        </p:spPr>
      </p:pic>
      <p:sp>
        <p:nvSpPr>
          <p:cNvPr id="47" name="Right Arrow 46"/>
          <p:cNvSpPr/>
          <p:nvPr/>
        </p:nvSpPr>
        <p:spPr>
          <a:xfrm rot="5400000" flipV="1">
            <a:off x="8650115" y="4766132"/>
            <a:ext cx="1156929" cy="263828"/>
          </a:xfrm>
          <a:prstGeom prst="rightArrow">
            <a:avLst/>
          </a:prstGeom>
          <a:solidFill>
            <a:srgbClr val="FF09AD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5662723" y="1226586"/>
            <a:ext cx="0" cy="51887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32228" y="1068335"/>
            <a:ext cx="56530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How JS </a:t>
            </a:r>
            <a:r>
              <a:rPr lang="en-US" sz="3000" dirty="0">
                <a:solidFill>
                  <a:srgbClr val="FF0000"/>
                </a:solidFill>
              </a:rPr>
              <a:t>can wait</a:t>
            </a:r>
          </a:p>
          <a:p>
            <a:pPr algn="ctr"/>
            <a:r>
              <a:rPr lang="en-US" sz="3000" dirty="0"/>
              <a:t>For the requested data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451836" y="4016571"/>
            <a:ext cx="983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(FRONT)</a:t>
            </a: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5588" y="3165319"/>
            <a:ext cx="733008" cy="73300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4696" y="2301371"/>
            <a:ext cx="863948" cy="863948"/>
          </a:xfrm>
          <a:prstGeom prst="rect">
            <a:avLst/>
          </a:prstGeom>
        </p:spPr>
      </p:pic>
      <p:sp>
        <p:nvSpPr>
          <p:cNvPr id="52" name="Rounded Rectangle 51"/>
          <p:cNvSpPr/>
          <p:nvPr/>
        </p:nvSpPr>
        <p:spPr>
          <a:xfrm>
            <a:off x="1755102" y="2824205"/>
            <a:ext cx="2607350" cy="1722629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 rot="898136">
            <a:off x="974718" y="4657172"/>
            <a:ext cx="1391791" cy="4770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500" dirty="0"/>
              <a:t>PROMISE</a:t>
            </a:r>
          </a:p>
        </p:txBody>
      </p:sp>
      <p:sp>
        <p:nvSpPr>
          <p:cNvPr id="53" name="TextBox 52"/>
          <p:cNvSpPr txBox="1"/>
          <p:nvPr/>
        </p:nvSpPr>
        <p:spPr>
          <a:xfrm rot="20196860">
            <a:off x="3193335" y="4831140"/>
            <a:ext cx="1504836" cy="477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500" dirty="0"/>
              <a:t>CALLBACK</a:t>
            </a:r>
          </a:p>
        </p:txBody>
      </p:sp>
      <p:sp>
        <p:nvSpPr>
          <p:cNvPr id="54" name="TextBox 53"/>
          <p:cNvSpPr txBox="1"/>
          <p:nvPr/>
        </p:nvSpPr>
        <p:spPr>
          <a:xfrm rot="20654223">
            <a:off x="1797217" y="5808690"/>
            <a:ext cx="2406493" cy="4770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500" dirty="0"/>
              <a:t>ASYNCRHONOUS</a:t>
            </a:r>
          </a:p>
        </p:txBody>
      </p:sp>
      <p:sp>
        <p:nvSpPr>
          <p:cNvPr id="21" name="TextBox 29">
            <a:extLst>
              <a:ext uri="{FF2B5EF4-FFF2-40B4-BE49-F238E27FC236}">
                <a16:creationId xmlns:a16="http://schemas.microsoft.com/office/drawing/2014/main" id="{F4428638-066D-4C06-81FC-D71801AA9B7B}"/>
              </a:ext>
            </a:extLst>
          </p:cNvPr>
          <p:cNvSpPr txBox="1"/>
          <p:nvPr/>
        </p:nvSpPr>
        <p:spPr>
          <a:xfrm>
            <a:off x="7359901" y="4592086"/>
            <a:ext cx="1185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379831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723411" y="56950"/>
            <a:ext cx="68730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Next week, you will learn how :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5367187" y="1770510"/>
            <a:ext cx="0" cy="51887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975578" y="1150553"/>
            <a:ext cx="36868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To run a </a:t>
            </a:r>
            <a:r>
              <a:rPr lang="en-US" sz="3000" dirty="0">
                <a:solidFill>
                  <a:srgbClr val="FF0000"/>
                </a:solidFill>
              </a:rPr>
              <a:t>back</a:t>
            </a:r>
            <a:endParaRPr lang="en-US" sz="3000" dirty="0"/>
          </a:p>
        </p:txBody>
      </p:sp>
      <p:sp>
        <p:nvSpPr>
          <p:cNvPr id="49" name="TextBox 48"/>
          <p:cNvSpPr txBox="1"/>
          <p:nvPr/>
        </p:nvSpPr>
        <p:spPr>
          <a:xfrm>
            <a:off x="2540457" y="4007163"/>
            <a:ext cx="841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(BACK)</a:t>
            </a: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678" y="3216748"/>
            <a:ext cx="863948" cy="863948"/>
          </a:xfrm>
          <a:prstGeom prst="rect">
            <a:avLst/>
          </a:prstGeom>
        </p:spPr>
      </p:pic>
      <p:sp>
        <p:nvSpPr>
          <p:cNvPr id="52" name="Rounded Rectangle 51"/>
          <p:cNvSpPr/>
          <p:nvPr/>
        </p:nvSpPr>
        <p:spPr>
          <a:xfrm>
            <a:off x="1657667" y="2681140"/>
            <a:ext cx="2607350" cy="1722629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4AAD5F34-19E8-45E5-8A22-7ADBE33B1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520" y="3101727"/>
            <a:ext cx="1261644" cy="771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5932631" y="1101568"/>
            <a:ext cx="47604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rgbClr val="FF0000"/>
                </a:solidFill>
              </a:rPr>
              <a:t>Back</a:t>
            </a:r>
            <a:r>
              <a:rPr lang="en-US" sz="3000" dirty="0"/>
              <a:t> can </a:t>
            </a:r>
            <a:r>
              <a:rPr lang="en-US" sz="3000" i="1" dirty="0"/>
              <a:t>serve</a:t>
            </a:r>
            <a:r>
              <a:rPr lang="en-US" sz="3000" dirty="0"/>
              <a:t> data to </a:t>
            </a:r>
            <a:r>
              <a:rPr lang="en-US" sz="3000" dirty="0">
                <a:solidFill>
                  <a:schemeClr val="accent1"/>
                </a:solidFill>
              </a:rPr>
              <a:t>front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817332" y="6228614"/>
            <a:ext cx="841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(BACK)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494" y="5383578"/>
            <a:ext cx="863948" cy="863948"/>
          </a:xfrm>
          <a:prstGeom prst="rect">
            <a:avLst/>
          </a:prstGeom>
        </p:spPr>
      </p:pic>
      <p:sp>
        <p:nvSpPr>
          <p:cNvPr id="28" name="Rounded Rectangle 27"/>
          <p:cNvSpPr/>
          <p:nvPr/>
        </p:nvSpPr>
        <p:spPr>
          <a:xfrm>
            <a:off x="6934541" y="5054699"/>
            <a:ext cx="2485487" cy="1570521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4AAD5F34-19E8-45E5-8A22-7ADBE33B1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95" y="5323178"/>
            <a:ext cx="1261644" cy="771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1830" y="5673034"/>
            <a:ext cx="721789" cy="721789"/>
          </a:xfrm>
          <a:prstGeom prst="rect">
            <a:avLst/>
          </a:prstGeom>
        </p:spPr>
      </p:pic>
      <p:sp>
        <p:nvSpPr>
          <p:cNvPr id="33" name="Right Arrow 32"/>
          <p:cNvSpPr/>
          <p:nvPr/>
        </p:nvSpPr>
        <p:spPr>
          <a:xfrm>
            <a:off x="8981269" y="5945429"/>
            <a:ext cx="695339" cy="260708"/>
          </a:xfrm>
          <a:prstGeom prst="right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820884" y="3261016"/>
            <a:ext cx="983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(FRONT)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2909" y="2534890"/>
            <a:ext cx="863948" cy="863948"/>
          </a:xfrm>
          <a:prstGeom prst="rect">
            <a:avLst/>
          </a:prstGeom>
        </p:spPr>
      </p:pic>
      <p:sp>
        <p:nvSpPr>
          <p:cNvPr id="36" name="Rounded Rectangle 35"/>
          <p:cNvSpPr/>
          <p:nvPr/>
        </p:nvSpPr>
        <p:spPr>
          <a:xfrm>
            <a:off x="6938094" y="2276107"/>
            <a:ext cx="2559318" cy="1381515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8403" y="2393664"/>
            <a:ext cx="733008" cy="733008"/>
          </a:xfrm>
          <a:prstGeom prst="rect">
            <a:avLst/>
          </a:prstGeom>
        </p:spPr>
      </p:pic>
      <p:sp>
        <p:nvSpPr>
          <p:cNvPr id="41" name="Right Arrow 40"/>
          <p:cNvSpPr/>
          <p:nvPr/>
        </p:nvSpPr>
        <p:spPr>
          <a:xfrm rot="16200000">
            <a:off x="7466906" y="4183302"/>
            <a:ext cx="1156929" cy="263828"/>
          </a:xfrm>
          <a:prstGeom prst="rightArrow">
            <a:avLst/>
          </a:prstGeom>
          <a:solidFill>
            <a:srgbClr val="FF09AD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8683900" y="4315216"/>
            <a:ext cx="1062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REQUEST</a:t>
            </a:r>
          </a:p>
        </p:txBody>
      </p:sp>
      <p:sp>
        <p:nvSpPr>
          <p:cNvPr id="45" name="Right Arrow 44"/>
          <p:cNvSpPr/>
          <p:nvPr/>
        </p:nvSpPr>
        <p:spPr>
          <a:xfrm rot="5400000" flipV="1">
            <a:off x="7917323" y="4183646"/>
            <a:ext cx="1156929" cy="263828"/>
          </a:xfrm>
          <a:prstGeom prst="rightArrow">
            <a:avLst/>
          </a:prstGeom>
          <a:solidFill>
            <a:srgbClr val="FF09AD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9">
            <a:extLst>
              <a:ext uri="{FF2B5EF4-FFF2-40B4-BE49-F238E27FC236}">
                <a16:creationId xmlns:a16="http://schemas.microsoft.com/office/drawing/2014/main" id="{76123C04-F9C0-4F75-82F3-32658199A396}"/>
              </a:ext>
            </a:extLst>
          </p:cNvPr>
          <p:cNvSpPr txBox="1"/>
          <p:nvPr/>
        </p:nvSpPr>
        <p:spPr>
          <a:xfrm>
            <a:off x="6727554" y="3945884"/>
            <a:ext cx="1185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3245625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3940</TotalTime>
  <Words>265</Words>
  <Application>Microsoft Office PowerPoint</Application>
  <PresentationFormat>Grand écran</PresentationFormat>
  <Paragraphs>75</Paragraphs>
  <Slides>7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clément vinot</cp:lastModifiedBy>
  <cp:revision>211</cp:revision>
  <dcterms:created xsi:type="dcterms:W3CDTF">2020-01-30T10:34:45Z</dcterms:created>
  <dcterms:modified xsi:type="dcterms:W3CDTF">2021-04-26T10:13:21Z</dcterms:modified>
</cp:coreProperties>
</file>