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44" r:id="rId2"/>
    <p:sldId id="432" r:id="rId3"/>
    <p:sldId id="431" r:id="rId4"/>
    <p:sldId id="402" r:id="rId5"/>
    <p:sldId id="434" r:id="rId6"/>
    <p:sldId id="435" r:id="rId7"/>
    <p:sldId id="436" r:id="rId8"/>
    <p:sldId id="437" r:id="rId9"/>
    <p:sldId id="438" r:id="rId10"/>
    <p:sldId id="439" r:id="rId11"/>
    <p:sldId id="414" r:id="rId12"/>
    <p:sldId id="443" r:id="rId13"/>
    <p:sldId id="452" r:id="rId14"/>
    <p:sldId id="446" r:id="rId15"/>
    <p:sldId id="440" r:id="rId16"/>
    <p:sldId id="441" r:id="rId17"/>
    <p:sldId id="447" r:id="rId18"/>
    <p:sldId id="449" r:id="rId19"/>
    <p:sldId id="451" r:id="rId20"/>
    <p:sldId id="450" r:id="rId21"/>
    <p:sldId id="45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9AD"/>
    <a:srgbClr val="2B4861"/>
    <a:srgbClr val="D60665"/>
    <a:srgbClr val="11171D"/>
    <a:srgbClr val="1A5FAC"/>
    <a:srgbClr val="F15522"/>
    <a:srgbClr val="FC0C67"/>
    <a:srgbClr val="EA2227"/>
    <a:srgbClr val="F40000"/>
    <a:srgbClr val="7BB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429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52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29/04/2021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29/04/2021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29/04/2021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29/04/2021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29/04/2021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29/04/2021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34346" y="882005"/>
            <a:ext cx="168187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dirty="0" smtClean="0">
                <a:solidFill>
                  <a:schemeClr val="bg1"/>
                </a:solidFill>
              </a:rPr>
              <a:t>JS</a:t>
            </a:r>
            <a:endParaRPr lang="en-US" sz="15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835447" y="3282662"/>
            <a:ext cx="25306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HTTP REQUEST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021" y="4021415"/>
            <a:ext cx="2905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GET – POST - PUT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ient server archite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479" y="2431306"/>
            <a:ext cx="7305061" cy="417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73369" y="524290"/>
            <a:ext cx="75852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With internet, the server can </a:t>
            </a:r>
            <a:r>
              <a:rPr lang="en-US" sz="4000" b="1" i="1" dirty="0" smtClean="0">
                <a:solidFill>
                  <a:srgbClr val="FF09AD"/>
                </a:solidFill>
              </a:rPr>
              <a:t>serve</a:t>
            </a:r>
          </a:p>
          <a:p>
            <a:pPr algn="ctr"/>
            <a:r>
              <a:rPr lang="en-US" sz="4000" b="1" dirty="0" smtClean="0"/>
              <a:t>many clients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2394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9190" y="1350429"/>
            <a:ext cx="9357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HTTP </a:t>
            </a:r>
            <a:r>
              <a:rPr lang="en-US" sz="4000" b="1" dirty="0"/>
              <a:t>is the </a:t>
            </a:r>
            <a:r>
              <a:rPr lang="en-US" sz="4000" b="1" dirty="0" smtClean="0"/>
              <a:t>format used </a:t>
            </a:r>
            <a:r>
              <a:rPr lang="en-US" sz="4000" b="1" dirty="0"/>
              <a:t>to structure </a:t>
            </a:r>
            <a:r>
              <a:rPr lang="en-US" sz="4000" b="1" dirty="0">
                <a:solidFill>
                  <a:schemeClr val="accent6"/>
                </a:solidFill>
              </a:rPr>
              <a:t>request</a:t>
            </a:r>
            <a:r>
              <a:rPr lang="en-US" sz="4000" b="1" dirty="0"/>
              <a:t> and </a:t>
            </a:r>
            <a:r>
              <a:rPr lang="en-US" sz="4000" b="1" dirty="0">
                <a:solidFill>
                  <a:schemeClr val="accent6"/>
                </a:solidFill>
              </a:rPr>
              <a:t>responses</a:t>
            </a:r>
            <a:r>
              <a:rPr lang="en-US" sz="4000" b="1" dirty="0"/>
              <a:t> </a:t>
            </a:r>
            <a:r>
              <a:rPr lang="en-US" sz="4000" b="1" dirty="0" smtClean="0"/>
              <a:t>on communication </a:t>
            </a:r>
            <a:r>
              <a:rPr lang="en-US" sz="4000" b="1" dirty="0"/>
              <a:t>between a </a:t>
            </a:r>
            <a:r>
              <a:rPr lang="en-US" sz="4000" b="1" dirty="0">
                <a:solidFill>
                  <a:schemeClr val="accent6"/>
                </a:solidFill>
              </a:rPr>
              <a:t>client</a:t>
            </a:r>
            <a:r>
              <a:rPr lang="en-US" sz="4000" b="1" dirty="0"/>
              <a:t> and a </a:t>
            </a:r>
            <a:r>
              <a:rPr lang="en-US" sz="4000" b="1" dirty="0">
                <a:solidFill>
                  <a:schemeClr val="accent6"/>
                </a:solidFill>
              </a:rPr>
              <a:t>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5314" y="1039022"/>
            <a:ext cx="9898742" cy="256180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GitHub - VanHakobyan/HTTP-Protocol-Manipulation: HTTP, Protocol ,  Manipulation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6" y="3912235"/>
            <a:ext cx="5898480" cy="234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43" y="3960296"/>
            <a:ext cx="1146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GET</a:t>
            </a:r>
            <a:r>
              <a:rPr lang="en-US" sz="4000" dirty="0" smtClean="0">
                <a:latin typeface="Consolas" panose="020B0609020204030204" pitchFamily="49" charset="0"/>
              </a:rPr>
              <a:t> https</a:t>
            </a:r>
            <a:r>
              <a:rPr lang="en-US" sz="4000" dirty="0">
                <a:latin typeface="Consolas" panose="020B0609020204030204" pitchFamily="49" charset="0"/>
              </a:rPr>
              <a:t>://www.weather.com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4000" dirty="0">
                <a:latin typeface="Consolas" panose="020B0609020204030204" pitchFamily="49" charset="0"/>
              </a:rPr>
              <a:t>city=newYork</a:t>
            </a:r>
          </a:p>
        </p:txBody>
      </p:sp>
      <p:sp>
        <p:nvSpPr>
          <p:cNvPr id="3" name="Left Brace 2"/>
          <p:cNvSpPr/>
          <p:nvPr/>
        </p:nvSpPr>
        <p:spPr>
          <a:xfrm rot="16200000">
            <a:off x="4276518" y="1637077"/>
            <a:ext cx="396854" cy="655308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80149" y="1026301"/>
            <a:ext cx="9329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00B050"/>
                </a:solidFill>
              </a:rPr>
              <a:t>GET</a:t>
            </a:r>
            <a:r>
              <a:rPr lang="en-US" sz="3500" b="1" dirty="0"/>
              <a:t> is used to </a:t>
            </a:r>
            <a:r>
              <a:rPr lang="en-US" sz="3500" b="1" dirty="0" smtClean="0">
                <a:solidFill>
                  <a:srgbClr val="FF0000"/>
                </a:solidFill>
              </a:rPr>
              <a:t>get </a:t>
            </a:r>
            <a:r>
              <a:rPr lang="en-US" sz="3500" b="1" dirty="0" smtClean="0"/>
              <a:t>data </a:t>
            </a:r>
            <a:r>
              <a:rPr lang="en-US" sz="3500" b="1" dirty="0"/>
              <a:t>from a specified resource.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75979" y="3238065"/>
            <a:ext cx="10537371" cy="258523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71818" y="5206060"/>
            <a:ext cx="3296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chemeClr val="accent1"/>
                </a:solidFill>
              </a:rPr>
              <a:t>HOST OF THE SERVER</a:t>
            </a:r>
            <a:endParaRPr lang="en-US" sz="2800" i="1" dirty="0">
              <a:solidFill>
                <a:schemeClr val="accent1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9433991" y="3308456"/>
            <a:ext cx="396854" cy="32103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559976" y="5199129"/>
            <a:ext cx="214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chemeClr val="accent1"/>
                </a:solidFill>
              </a:rPr>
              <a:t>PARAMETERS</a:t>
            </a:r>
            <a:endParaRPr lang="en-US" sz="2800" i="1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8490" y="612814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09AD"/>
                </a:solidFill>
              </a:rPr>
              <a:t>&lt;GET URL&gt;</a:t>
            </a:r>
            <a:endParaRPr lang="en-US" sz="2800" i="1" dirty="0">
              <a:solidFill>
                <a:srgbClr val="FF09AD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38837" y="778289"/>
            <a:ext cx="9898742" cy="139910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5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79495" y="2263512"/>
            <a:ext cx="9357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Axios</a:t>
            </a:r>
            <a:r>
              <a:rPr lang="en-US" sz="4000" b="1" dirty="0"/>
              <a:t> is used to send an HTTP </a:t>
            </a:r>
            <a:r>
              <a:rPr lang="en-US" sz="4000" b="1" dirty="0">
                <a:solidFill>
                  <a:srgbClr val="00B050"/>
                </a:solidFill>
              </a:rPr>
              <a:t>request </a:t>
            </a:r>
            <a:r>
              <a:rPr lang="en-US" sz="4000" b="1" dirty="0"/>
              <a:t>and handle their </a:t>
            </a:r>
            <a:r>
              <a:rPr lang="en-US" sz="4000" b="1" dirty="0">
                <a:solidFill>
                  <a:srgbClr val="00B050"/>
                </a:solidFill>
              </a:rPr>
              <a:t>responses</a:t>
            </a:r>
            <a:r>
              <a:rPr lang="en-US" sz="4000" b="1" dirty="0"/>
              <a:t>,</a:t>
            </a:r>
          </a:p>
        </p:txBody>
      </p:sp>
      <p:sp>
        <p:nvSpPr>
          <p:cNvPr id="7" name="Rectangle 6"/>
          <p:cNvSpPr/>
          <p:nvPr/>
        </p:nvSpPr>
        <p:spPr>
          <a:xfrm>
            <a:off x="1515619" y="1644329"/>
            <a:ext cx="9898742" cy="256180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73" y="4825318"/>
            <a:ext cx="39243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4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53" y="1940584"/>
            <a:ext cx="1771760" cy="17717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88" y="4042547"/>
            <a:ext cx="694689" cy="6946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2652" y="3565493"/>
            <a:ext cx="11031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CLIENT</a:t>
            </a:r>
            <a:endParaRPr lang="en-US" sz="2500" b="1" dirty="0"/>
          </a:p>
        </p:txBody>
      </p:sp>
      <p:sp>
        <p:nvSpPr>
          <p:cNvPr id="19" name="Right Arrow 18"/>
          <p:cNvSpPr/>
          <p:nvPr/>
        </p:nvSpPr>
        <p:spPr>
          <a:xfrm rot="10800000" flipV="1">
            <a:off x="2385913" y="3443129"/>
            <a:ext cx="7071426" cy="41212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378" y="1877431"/>
            <a:ext cx="1771760" cy="177176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959667" y="3565493"/>
            <a:ext cx="11986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SERVER</a:t>
            </a:r>
            <a:endParaRPr lang="en-US" sz="2500" b="1" dirty="0"/>
          </a:p>
        </p:txBody>
      </p:sp>
      <p:sp>
        <p:nvSpPr>
          <p:cNvPr id="24" name="Right Arrow 23"/>
          <p:cNvSpPr/>
          <p:nvPr/>
        </p:nvSpPr>
        <p:spPr>
          <a:xfrm rot="10800000" flipH="1" flipV="1">
            <a:off x="2407001" y="2230049"/>
            <a:ext cx="6896655" cy="4121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407001" y="1212378"/>
            <a:ext cx="7204023" cy="5847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GET</a:t>
            </a:r>
            <a:r>
              <a:rPr lang="en-US" sz="3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/>
              <a:t>https://api.genderize.io?name=peter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20566" y="889213"/>
            <a:ext cx="10649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 </a:t>
            </a:r>
            <a:r>
              <a:rPr lang="en-US" sz="1500" dirty="0" smtClean="0"/>
              <a:t>(REQUEST)</a:t>
            </a:r>
            <a:endParaRPr 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5261424" y="4126564"/>
            <a:ext cx="1160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 </a:t>
            </a:r>
            <a:r>
              <a:rPr lang="en-US" sz="1500" dirty="0" smtClean="0"/>
              <a:t>(RESPONSE)</a:t>
            </a:r>
            <a:endParaRPr 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4647409" y="4619132"/>
            <a:ext cx="25122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"name": "peter",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"gender": "male",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"probability": 0.99,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"count": 165452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1260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5637" y="2644193"/>
            <a:ext cx="100655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nsolas" panose="020B0609020204030204" pitchFamily="49" charset="0"/>
              </a:rPr>
              <a:t> </a:t>
            </a:r>
            <a:r>
              <a:rPr lang="en-US" sz="2100" dirty="0" smtClean="0">
                <a:latin typeface="Consolas" panose="020B0609020204030204" pitchFamily="49" charset="0"/>
              </a:rPr>
              <a:t> &lt;</a:t>
            </a:r>
            <a:r>
              <a:rPr lang="en-US" sz="2100" dirty="0">
                <a:latin typeface="Consolas" panose="020B0609020204030204" pitchFamily="49" charset="0"/>
              </a:rPr>
              <a:t>script </a:t>
            </a:r>
            <a:r>
              <a:rPr lang="en-US" sz="2100" dirty="0" err="1">
                <a:latin typeface="Consolas" panose="020B0609020204030204" pitchFamily="49" charset="0"/>
              </a:rPr>
              <a:t>src</a:t>
            </a:r>
            <a:r>
              <a:rPr lang="en-US" sz="2100" dirty="0">
                <a:latin typeface="Consolas" panose="020B0609020204030204" pitchFamily="49" charset="0"/>
              </a:rPr>
              <a:t>="https://unpkg.com/</a:t>
            </a:r>
            <a:r>
              <a:rPr lang="en-US" sz="2100" dirty="0" err="1">
                <a:latin typeface="Consolas" panose="020B0609020204030204" pitchFamily="49" charset="0"/>
              </a:rPr>
              <a:t>axios</a:t>
            </a:r>
            <a:r>
              <a:rPr lang="en-US" sz="2100" dirty="0">
                <a:latin typeface="Consolas" panose="020B0609020204030204" pitchFamily="49" charset="0"/>
              </a:rPr>
              <a:t>/</a:t>
            </a:r>
            <a:r>
              <a:rPr lang="en-US" sz="2100" dirty="0" err="1">
                <a:latin typeface="Consolas" panose="020B0609020204030204" pitchFamily="49" charset="0"/>
              </a:rPr>
              <a:t>dist</a:t>
            </a:r>
            <a:r>
              <a:rPr lang="en-US" sz="2100" dirty="0">
                <a:latin typeface="Consolas" panose="020B0609020204030204" pitchFamily="49" charset="0"/>
              </a:rPr>
              <a:t>/axios.min.js"&gt;&lt;/script&gt;</a:t>
            </a:r>
          </a:p>
          <a:p>
            <a:endParaRPr lang="en-US" sz="21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73309" y="626230"/>
            <a:ext cx="51379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 smtClean="0"/>
              <a:t>Load AXIOS and use AXIOS</a:t>
            </a:r>
            <a:endParaRPr lang="en-US" sz="3500" b="1" dirty="0">
              <a:solidFill>
                <a:schemeClr val="accent6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9" y="2347910"/>
            <a:ext cx="1013694" cy="10136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9" y="4032849"/>
            <a:ext cx="968346" cy="9979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17877" y="4212450"/>
            <a:ext cx="7263527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100" dirty="0" err="1" smtClean="0">
                <a:latin typeface="Consolas" panose="020B0609020204030204" pitchFamily="49" charset="0"/>
              </a:rPr>
              <a:t>axios.</a:t>
            </a:r>
            <a:r>
              <a:rPr lang="en-US" sz="21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get</a:t>
            </a:r>
            <a:r>
              <a:rPr lang="en-US" sz="2100" dirty="0" smtClean="0">
                <a:latin typeface="Consolas" panose="020B0609020204030204" pitchFamily="49" charset="0"/>
              </a:rPr>
              <a:t>( </a:t>
            </a:r>
            <a:r>
              <a:rPr lang="en-US" sz="2100" dirty="0" smtClean="0">
                <a:solidFill>
                  <a:srgbClr val="FF09AD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>
                <a:solidFill>
                  <a:srgbClr val="FF09AD"/>
                </a:solidFill>
                <a:latin typeface="Consolas" panose="020B0609020204030204" pitchFamily="49" charset="0"/>
              </a:rPr>
              <a:t>GET URL</a:t>
            </a:r>
            <a:r>
              <a:rPr lang="en-US" sz="2100" dirty="0" smtClean="0">
                <a:solidFill>
                  <a:srgbClr val="FF09AD"/>
                </a:solidFill>
                <a:latin typeface="Consolas" panose="020B0609020204030204" pitchFamily="49" charset="0"/>
              </a:rPr>
              <a:t>&gt; </a:t>
            </a:r>
            <a:r>
              <a:rPr lang="en-US" sz="2100" dirty="0" smtClean="0">
                <a:latin typeface="Consolas" panose="020B0609020204030204" pitchFamily="49" charset="0"/>
              </a:rPr>
              <a:t>).then(  </a:t>
            </a:r>
            <a:r>
              <a:rPr lang="en-US" sz="21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&lt;YOUR CALLBACK&gt; </a:t>
            </a:r>
            <a:r>
              <a:rPr lang="en-US" sz="2100" dirty="0" smtClean="0">
                <a:latin typeface="Consolas" panose="020B0609020204030204" pitchFamily="49" charset="0"/>
              </a:rPr>
              <a:t>);</a:t>
            </a:r>
            <a:endParaRPr lang="en-US" sz="2100" dirty="0">
              <a:latin typeface="Consolas" panose="020B0609020204030204" pitchFamily="49" charset="0"/>
            </a:endParaRPr>
          </a:p>
          <a:p>
            <a:endParaRPr lang="en-US" sz="2100" dirty="0"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243866" flipH="1">
            <a:off x="8690665" y="3287566"/>
            <a:ext cx="1069630" cy="26654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20601172">
            <a:off x="9044495" y="3678906"/>
            <a:ext cx="1700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1- Load AXIOS library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2243866" flipH="1">
            <a:off x="1980025" y="4912965"/>
            <a:ext cx="1069630" cy="26654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20601172">
            <a:off x="1849045" y="5480908"/>
            <a:ext cx="2671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2- AXIOS</a:t>
            </a:r>
          </a:p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Is a  global</a:t>
            </a:r>
          </a:p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variable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716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15573" y="2773468"/>
            <a:ext cx="81686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 – Run this request using the </a:t>
            </a:r>
            <a:r>
              <a:rPr lang="en-US" sz="2800" b="1" dirty="0" smtClean="0"/>
              <a:t>REST Client  in VS CODE</a:t>
            </a:r>
            <a:r>
              <a:rPr lang="en-US" sz="2800" dirty="0" smtClean="0"/>
              <a:t>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- Find the data in the response</a:t>
            </a:r>
            <a:endParaRPr lang="en-US" sz="2800" dirty="0"/>
          </a:p>
        </p:txBody>
      </p:sp>
      <p:sp>
        <p:nvSpPr>
          <p:cNvPr id="15" name="Google Shape;185;p9"/>
          <p:cNvSpPr txBox="1"/>
          <p:nvPr/>
        </p:nvSpPr>
        <p:spPr>
          <a:xfrm>
            <a:off x="0" y="4231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dirty="0"/>
          </a:p>
        </p:txBody>
      </p:sp>
      <p:pic>
        <p:nvPicPr>
          <p:cNvPr id="16" name="Google Shape;18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4347" y="185177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87;p9"/>
          <p:cNvSpPr txBox="1"/>
          <p:nvPr/>
        </p:nvSpPr>
        <p:spPr>
          <a:xfrm>
            <a:off x="4148994" y="173508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8;p9"/>
          <p:cNvSpPr txBox="1"/>
          <p:nvPr/>
        </p:nvSpPr>
        <p:spPr>
          <a:xfrm>
            <a:off x="1582944" y="82544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r>
              <a:rPr lang="en-US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34291" y="1241704"/>
            <a:ext cx="7204023" cy="5847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GET</a:t>
            </a:r>
            <a:r>
              <a:rPr lang="en-US" sz="3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/>
              <a:t>https://api.genderize.io?name=</a:t>
            </a:r>
            <a:r>
              <a:rPr lang="en-US" sz="3200" dirty="0">
                <a:solidFill>
                  <a:schemeClr val="accent2"/>
                </a:solidFill>
              </a:rPr>
              <a:t>peter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5573" y="4442610"/>
            <a:ext cx="59350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 – Run this request using </a:t>
            </a:r>
            <a:r>
              <a:rPr lang="en-US" sz="2800" b="1" dirty="0" smtClean="0"/>
              <a:t>AXIOS</a:t>
            </a:r>
            <a:r>
              <a:rPr lang="en-US" sz="2800" dirty="0" smtClean="0"/>
              <a:t> get: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- Find the data in the response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3296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6971" y="2235199"/>
            <a:ext cx="99713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Consolas" panose="020B0609020204030204" pitchFamily="49" charset="0"/>
              </a:rPr>
              <a:t>axios</a:t>
            </a:r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latin typeface="Consolas" panose="020B0609020204030204" pitchFamily="49" charset="0"/>
              </a:rPr>
              <a:t>  .</a:t>
            </a:r>
            <a:r>
              <a:rPr lang="en-US" sz="2500" dirty="0">
                <a:solidFill>
                  <a:srgbClr val="FF09AD"/>
                </a:solidFill>
                <a:latin typeface="Consolas" panose="020B0609020204030204" pitchFamily="49" charset="0"/>
              </a:rPr>
              <a:t>get</a:t>
            </a:r>
            <a:r>
              <a:rPr lang="en-US" sz="2500" dirty="0" smtClean="0">
                <a:latin typeface="Consolas" panose="020B0609020204030204" pitchFamily="49" charset="0"/>
              </a:rPr>
              <a:t>(“</a:t>
            </a:r>
            <a:r>
              <a:rPr lang="en-US" sz="2500" dirty="0" smtClean="0">
                <a:solidFill>
                  <a:srgbClr val="FF09AD"/>
                </a:solidFill>
                <a:latin typeface="Consolas" panose="020B0609020204030204" pitchFamily="49" charset="0"/>
              </a:rPr>
              <a:t>www.weather?city=Paris</a:t>
            </a:r>
            <a:r>
              <a:rPr lang="en-US" sz="2500" dirty="0" smtClean="0">
                <a:latin typeface="Consolas" panose="020B0609020204030204" pitchFamily="49" charset="0"/>
              </a:rPr>
              <a:t>")</a:t>
            </a:r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latin typeface="Consolas" panose="020B0609020204030204" pitchFamily="49" charset="0"/>
              </a:rPr>
              <a:t>  </a:t>
            </a:r>
            <a:r>
              <a:rPr lang="en-US" sz="2500" dirty="0" smtClean="0">
                <a:latin typeface="Consolas" panose="020B0609020204030204" pitchFamily="49" charset="0"/>
              </a:rPr>
              <a:t>.</a:t>
            </a:r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then</a:t>
            </a:r>
            <a:r>
              <a:rPr lang="en-US" sz="2500" dirty="0">
                <a:latin typeface="Consolas" panose="020B0609020204030204" pitchFamily="49" charset="0"/>
              </a:rPr>
              <a:t>(function (</a:t>
            </a:r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response</a:t>
            </a:r>
            <a:r>
              <a:rPr lang="en-US" sz="2500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   </a:t>
            </a:r>
            <a:r>
              <a:rPr lang="en-US" sz="2500" dirty="0" smtClean="0">
                <a:latin typeface="Consolas" panose="020B0609020204030204" pitchFamily="49" charset="0"/>
              </a:rPr>
              <a:t>      let weather = </a:t>
            </a:r>
            <a:r>
              <a:rPr lang="en-US" sz="2500" dirty="0" err="1" smtClean="0">
                <a:latin typeface="Consolas" panose="020B0609020204030204" pitchFamily="49" charset="0"/>
              </a:rPr>
              <a:t>response.data.weather</a:t>
            </a:r>
            <a:r>
              <a:rPr lang="en-US" sz="2500" dirty="0" smtClean="0">
                <a:latin typeface="Consolas" panose="020B0609020204030204" pitchFamily="49" charset="0"/>
              </a:rPr>
              <a:t>; </a:t>
            </a:r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latin typeface="Consolas" panose="020B0609020204030204" pitchFamily="49" charset="0"/>
              </a:rPr>
              <a:t>  </a:t>
            </a:r>
            <a:r>
              <a:rPr lang="en-US" sz="2500" dirty="0" smtClean="0">
                <a:latin typeface="Consolas" panose="020B0609020204030204" pitchFamily="49" charset="0"/>
              </a:rPr>
              <a:t>});</a:t>
            </a:r>
            <a:endParaRPr lang="en-US" sz="2500" dirty="0">
              <a:latin typeface="Consolas" panose="020B0609020204030204" pitchFamily="49" charset="0"/>
            </a:endParaRPr>
          </a:p>
          <a:p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8475" y="461973"/>
            <a:ext cx="78089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accent6"/>
                </a:solidFill>
              </a:rPr>
              <a:t>THEN </a:t>
            </a:r>
            <a:r>
              <a:rPr lang="en-US" sz="3500" b="1" dirty="0" smtClean="0"/>
              <a:t>: WHAT YOU WILL DO WHEN</a:t>
            </a:r>
          </a:p>
          <a:p>
            <a:pPr algn="ctr"/>
            <a:r>
              <a:rPr lang="en-US" sz="3500" b="1" dirty="0" smtClean="0"/>
              <a:t>THE REPONSE IS ARRIVED </a:t>
            </a:r>
            <a:r>
              <a:rPr lang="en-US" sz="3500" b="1" dirty="0" smtClean="0">
                <a:solidFill>
                  <a:schemeClr val="accent6"/>
                </a:solidFill>
              </a:rPr>
              <a:t>WITH SUCCESS</a:t>
            </a:r>
            <a:endParaRPr lang="en-US" sz="3500" b="1" dirty="0">
              <a:solidFill>
                <a:schemeClr val="accent6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9071429" y="2921390"/>
            <a:ext cx="275771" cy="152979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593943" y="3501623"/>
            <a:ext cx="20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ASYNCHRONOUS !!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844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6971" y="2235199"/>
            <a:ext cx="997131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Consolas" panose="020B0609020204030204" pitchFamily="49" charset="0"/>
              </a:rPr>
              <a:t>axios</a:t>
            </a:r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latin typeface="Consolas" panose="020B0609020204030204" pitchFamily="49" charset="0"/>
              </a:rPr>
              <a:t>  .</a:t>
            </a:r>
            <a:r>
              <a:rPr lang="en-US" sz="2500" dirty="0">
                <a:solidFill>
                  <a:srgbClr val="FF09AD"/>
                </a:solidFill>
                <a:latin typeface="Consolas" panose="020B0609020204030204" pitchFamily="49" charset="0"/>
              </a:rPr>
              <a:t>get</a:t>
            </a:r>
            <a:r>
              <a:rPr lang="en-US" sz="2500" dirty="0" smtClean="0">
                <a:latin typeface="Consolas" panose="020B0609020204030204" pitchFamily="49" charset="0"/>
              </a:rPr>
              <a:t>(“</a:t>
            </a:r>
            <a:r>
              <a:rPr lang="en-US" sz="2500" dirty="0" smtClean="0">
                <a:solidFill>
                  <a:srgbClr val="FF09AD"/>
                </a:solidFill>
                <a:latin typeface="Consolas" panose="020B0609020204030204" pitchFamily="49" charset="0"/>
              </a:rPr>
              <a:t>www.weather?city=Paris</a:t>
            </a:r>
            <a:r>
              <a:rPr lang="en-US" sz="2500" dirty="0" smtClean="0">
                <a:latin typeface="Consolas" panose="020B0609020204030204" pitchFamily="49" charset="0"/>
              </a:rPr>
              <a:t>")</a:t>
            </a:r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latin typeface="Consolas" panose="020B0609020204030204" pitchFamily="49" charset="0"/>
              </a:rPr>
              <a:t>  </a:t>
            </a:r>
            <a:r>
              <a:rPr lang="en-US" sz="2500" dirty="0" smtClean="0">
                <a:latin typeface="Consolas" panose="020B0609020204030204" pitchFamily="49" charset="0"/>
              </a:rPr>
              <a:t>.</a:t>
            </a:r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then</a:t>
            </a:r>
            <a:r>
              <a:rPr lang="en-US" sz="2500" dirty="0">
                <a:latin typeface="Consolas" panose="020B0609020204030204" pitchFamily="49" charset="0"/>
              </a:rPr>
              <a:t>(function (</a:t>
            </a:r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response</a:t>
            </a:r>
            <a:r>
              <a:rPr lang="en-US" sz="2500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   </a:t>
            </a:r>
            <a:r>
              <a:rPr lang="en-US" sz="2500" dirty="0" smtClean="0">
                <a:latin typeface="Consolas" panose="020B0609020204030204" pitchFamily="49" charset="0"/>
              </a:rPr>
              <a:t>      let weather = </a:t>
            </a:r>
            <a:r>
              <a:rPr lang="en-US" sz="2500" dirty="0" err="1" smtClean="0">
                <a:latin typeface="Consolas" panose="020B0609020204030204" pitchFamily="49" charset="0"/>
              </a:rPr>
              <a:t>response.data.weather</a:t>
            </a:r>
            <a:r>
              <a:rPr lang="en-US" sz="2500" dirty="0" smtClean="0">
                <a:latin typeface="Consolas" panose="020B0609020204030204" pitchFamily="49" charset="0"/>
              </a:rPr>
              <a:t>; </a:t>
            </a:r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latin typeface="Consolas" panose="020B0609020204030204" pitchFamily="49" charset="0"/>
              </a:rPr>
              <a:t>  </a:t>
            </a:r>
            <a:r>
              <a:rPr lang="en-US" sz="2500" dirty="0" smtClean="0">
                <a:latin typeface="Consolas" panose="020B0609020204030204" pitchFamily="49" charset="0"/>
              </a:rPr>
              <a:t>})</a:t>
            </a:r>
          </a:p>
          <a:p>
            <a:r>
              <a:rPr lang="en-US" sz="2500" dirty="0" smtClean="0">
                <a:latin typeface="Consolas" panose="020B0609020204030204" pitchFamily="49" charset="0"/>
              </a:rPr>
              <a:t>  .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catch</a:t>
            </a:r>
            <a:r>
              <a:rPr lang="en-US" sz="2500" dirty="0">
                <a:latin typeface="Consolas" panose="020B0609020204030204" pitchFamily="49" charset="0"/>
              </a:rPr>
              <a:t>(function (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en-US" sz="25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500" dirty="0" smtClean="0">
                <a:latin typeface="Consolas" panose="020B0609020204030204" pitchFamily="49" charset="0"/>
              </a:rPr>
              <a:t>         console.log(</a:t>
            </a:r>
            <a:r>
              <a:rPr lang="en-US" sz="2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en-US" sz="25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  })</a:t>
            </a:r>
          </a:p>
          <a:p>
            <a:r>
              <a:rPr lang="en-US" sz="2500" dirty="0" smtClean="0">
                <a:latin typeface="Consolas" panose="020B0609020204030204" pitchFamily="49" charset="0"/>
              </a:rPr>
              <a:t>;</a:t>
            </a:r>
            <a:endParaRPr lang="en-US" sz="2500" dirty="0">
              <a:latin typeface="Consolas" panose="020B0609020204030204" pitchFamily="49" charset="0"/>
            </a:endParaRPr>
          </a:p>
          <a:p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8394" y="461973"/>
            <a:ext cx="74691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accent6"/>
                </a:solidFill>
              </a:rPr>
              <a:t>CATCH </a:t>
            </a:r>
            <a:r>
              <a:rPr lang="en-US" sz="3500" b="1" dirty="0" smtClean="0"/>
              <a:t>: WHAT YOU WILL DO WHEN</a:t>
            </a:r>
          </a:p>
          <a:p>
            <a:pPr algn="ctr"/>
            <a:r>
              <a:rPr lang="en-US" sz="3500" b="1" dirty="0" smtClean="0"/>
              <a:t>THE REPONSE IS ARRIVED </a:t>
            </a:r>
            <a:r>
              <a:rPr lang="en-US" sz="3500" b="1" dirty="0" smtClean="0">
                <a:solidFill>
                  <a:srgbClr val="FF0000"/>
                </a:solidFill>
              </a:rPr>
              <a:t>WITH ERROR</a:t>
            </a:r>
            <a:endParaRPr lang="en-US" sz="3500" b="1" dirty="0">
              <a:solidFill>
                <a:srgbClr val="FF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9202058" y="2930657"/>
            <a:ext cx="275771" cy="114193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75459" y="3316957"/>
            <a:ext cx="20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ASYNCHRONOUS !!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9202058" y="4289964"/>
            <a:ext cx="275771" cy="114193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75459" y="4676264"/>
            <a:ext cx="20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ASYNCHRONOUS !!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119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197" y="79721"/>
            <a:ext cx="1113399" cy="111339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826935" y="1152526"/>
            <a:ext cx="11986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SERVER</a:t>
            </a:r>
            <a:endParaRPr lang="en-US" sz="2500" b="1" dirty="0"/>
          </a:p>
        </p:txBody>
      </p:sp>
      <p:sp>
        <p:nvSpPr>
          <p:cNvPr id="24" name="Right Arrow 23"/>
          <p:cNvSpPr/>
          <p:nvPr/>
        </p:nvSpPr>
        <p:spPr>
          <a:xfrm rot="10800000" flipH="1" flipV="1">
            <a:off x="3742315" y="2638513"/>
            <a:ext cx="6169882" cy="412123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864105" y="2130681"/>
            <a:ext cx="2512226" cy="5539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GET  </a:t>
            </a:r>
            <a:r>
              <a:rPr lang="en-US" sz="3000" b="1" dirty="0" smtClean="0">
                <a:latin typeface="Consolas" panose="020B0609020204030204" pitchFamily="49" charset="0"/>
              </a:rPr>
              <a:t> &lt;URL&gt;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746823" y="3407747"/>
            <a:ext cx="1297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SUCCESS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553249" y="1550230"/>
            <a:ext cx="1916558" cy="49666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430" y="223433"/>
            <a:ext cx="1113399" cy="111339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89622" y="1177626"/>
            <a:ext cx="11031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CLIENT</a:t>
            </a:r>
            <a:endParaRPr lang="en-US" sz="25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366717" y="1596458"/>
            <a:ext cx="3955087" cy="492045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864105" y="4706726"/>
            <a:ext cx="705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FAIL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0842" y="1856082"/>
            <a:ext cx="385233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Consolas" panose="020B0609020204030204" pitchFamily="49" charset="0"/>
              </a:rPr>
              <a:t>axios</a:t>
            </a:r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  .get</a:t>
            </a:r>
            <a:r>
              <a:rPr lang="en-US" sz="4000" dirty="0" smtClean="0">
                <a:latin typeface="Consolas" panose="020B0609020204030204" pitchFamily="49" charset="0"/>
              </a:rPr>
              <a:t>(...)</a:t>
            </a:r>
          </a:p>
          <a:p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  .then</a:t>
            </a:r>
            <a:r>
              <a:rPr lang="en-US" sz="4000" dirty="0" smtClean="0">
                <a:latin typeface="Consolas" panose="020B0609020204030204" pitchFamily="49" charset="0"/>
              </a:rPr>
              <a:t>(...)</a:t>
            </a:r>
          </a:p>
          <a:p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  .catch(...)</a:t>
            </a:r>
          </a:p>
          <a:p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32" name="Right Arrow 31"/>
          <p:cNvSpPr/>
          <p:nvPr/>
        </p:nvSpPr>
        <p:spPr>
          <a:xfrm rot="10800000" flipV="1">
            <a:off x="4102703" y="3869412"/>
            <a:ext cx="5450546" cy="41212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0800000" flipV="1">
            <a:off x="4232394" y="5063349"/>
            <a:ext cx="5269479" cy="4121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0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86763" y="1858018"/>
            <a:ext cx="4548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console.log</a:t>
            </a:r>
            <a:r>
              <a:rPr lang="en-US" sz="2500" dirty="0" smtClean="0">
                <a:latin typeface="Consolas" panose="020B0609020204030204" pitchFamily="49" charset="0"/>
              </a:rPr>
              <a:t>(‘AA')</a:t>
            </a:r>
            <a:endParaRPr lang="en-US" sz="2500" dirty="0">
              <a:latin typeface="Consolas" panose="020B0609020204030204" pitchFamily="49" charset="0"/>
            </a:endParaRPr>
          </a:p>
          <a:p>
            <a:endParaRPr lang="en-US" sz="2500" dirty="0" smtClean="0">
              <a:latin typeface="Consolas" panose="020B0609020204030204" pitchFamily="49" charset="0"/>
            </a:endParaRPr>
          </a:p>
          <a:p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 err="1">
                <a:latin typeface="Consolas" panose="020B0609020204030204" pitchFamily="49" charset="0"/>
              </a:rPr>
              <a:t>setTimeout</a:t>
            </a:r>
            <a:r>
              <a:rPr lang="en-US" sz="2500" dirty="0">
                <a:latin typeface="Consolas" panose="020B0609020204030204" pitchFamily="49" charset="0"/>
              </a:rPr>
              <a:t>(() =&gt; {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 console.log</a:t>
            </a:r>
            <a:r>
              <a:rPr lang="en-US" sz="2500" dirty="0" smtClean="0">
                <a:latin typeface="Consolas" panose="020B0609020204030204" pitchFamily="49" charset="0"/>
              </a:rPr>
              <a:t>(‘BB2’)</a:t>
            </a:r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latin typeface="Consolas" panose="020B0609020204030204" pitchFamily="49" charset="0"/>
              </a:rPr>
              <a:t>}, 2000</a:t>
            </a:r>
            <a:r>
              <a:rPr lang="en-US" sz="2500" dirty="0" smtClean="0">
                <a:latin typeface="Consolas" panose="020B0609020204030204" pitchFamily="49" charset="0"/>
              </a:rPr>
              <a:t>)</a:t>
            </a:r>
          </a:p>
          <a:p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latin typeface="Consolas" panose="020B0609020204030204" pitchFamily="49" charset="0"/>
              </a:rPr>
              <a:t>console.log</a:t>
            </a:r>
            <a:r>
              <a:rPr lang="en-US" sz="2500" dirty="0" smtClean="0">
                <a:latin typeface="Consolas" panose="020B0609020204030204" pitchFamily="49" charset="0"/>
              </a:rPr>
              <a:t>(‘CC')</a:t>
            </a:r>
            <a:endParaRPr lang="en-US" sz="2500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dirty="0"/>
          </a:p>
        </p:txBody>
      </p:sp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9512" y="158940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/>
          <p:nvPr/>
        </p:nvSpPr>
        <p:spPr>
          <a:xfrm>
            <a:off x="6854159" y="157773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4351921" y="1471150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r>
              <a:rPr lang="en-US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855436" y="2805538"/>
            <a:ext cx="96393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See instruction in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66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7810" y="2308778"/>
            <a:ext cx="998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axios.get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en-US" dirty="0" err="1" smtClean="0">
                <a:latin typeface="Consolas" panose="020B0609020204030204" pitchFamily="49" charset="0"/>
              </a:rPr>
              <a:t>data.json</a:t>
            </a:r>
            <a:r>
              <a:rPr lang="en-US" dirty="0" smtClean="0">
                <a:latin typeface="Consolas" panose="020B0609020204030204" pitchFamily="49" charset="0"/>
              </a:rPr>
              <a:t>").then(response =&gt; console.log(</a:t>
            </a:r>
            <a:r>
              <a:rPr lang="en-US" dirty="0" err="1" smtClean="0">
                <a:latin typeface="Consolas" panose="020B0609020204030204" pitchFamily="49" charset="0"/>
              </a:rPr>
              <a:t>response.data.class</a:t>
            </a:r>
            <a:r>
              <a:rPr lang="en-US" dirty="0" smtClean="0">
                <a:latin typeface="Consolas" panose="020B0609020204030204" pitchFamily="49" charset="0"/>
              </a:rPr>
              <a:t>));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50" y="1745698"/>
            <a:ext cx="587959" cy="6059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49" y="3211515"/>
            <a:ext cx="517960" cy="6097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7809" y="1842572"/>
            <a:ext cx="92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script.js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37809" y="3795984"/>
            <a:ext cx="34772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"name": "</a:t>
            </a:r>
            <a:r>
              <a:rPr lang="en-US" dirty="0" err="1">
                <a:latin typeface="Consolas" panose="020B0609020204030204" pitchFamily="49" charset="0"/>
              </a:rPr>
              <a:t>Molika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Heng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</a:rPr>
              <a:t>    "nickname": "Kaka",</a:t>
            </a:r>
          </a:p>
          <a:p>
            <a:r>
              <a:rPr lang="en-US" dirty="0">
                <a:latin typeface="Consolas" panose="020B0609020204030204" pitchFamily="49" charset="0"/>
              </a:rPr>
              <a:t>    "class": "WEP A"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2809" y="3315642"/>
            <a:ext cx="106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data.json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36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1077656" y="719085"/>
            <a:ext cx="361025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000" b="1" dirty="0" smtClean="0">
                <a:solidFill>
                  <a:srgbClr val="2B4861"/>
                </a:solidFill>
                <a:ea typeface="Calibri"/>
                <a:cs typeface="Calibri"/>
                <a:sym typeface="Calibri"/>
              </a:rPr>
              <a:t>SYNCHRONOUS</a:t>
            </a:r>
            <a:endParaRPr sz="4000" b="1" dirty="0">
              <a:solidFill>
                <a:srgbClr val="2B48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4;p11"/>
          <p:cNvSpPr txBox="1"/>
          <p:nvPr/>
        </p:nvSpPr>
        <p:spPr>
          <a:xfrm>
            <a:off x="7040573" y="596982"/>
            <a:ext cx="442162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000" b="1" dirty="0" smtClean="0">
                <a:solidFill>
                  <a:srgbClr val="D60665"/>
                </a:solidFill>
                <a:ea typeface="Calibri"/>
                <a:cs typeface="Calibri"/>
                <a:sym typeface="Calibri"/>
              </a:rPr>
              <a:t>ASYNCHRONOUS</a:t>
            </a:r>
            <a:endParaRPr sz="4000" b="1" dirty="0">
              <a:solidFill>
                <a:srgbClr val="D606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0" name="Picture 6" descr="May be an image of 3 peo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809"/>
            <a:ext cx="5485371" cy="365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arious Positions with Foodpan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926" y="1622738"/>
            <a:ext cx="6478074" cy="431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5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/>
        </p:nvSpPr>
        <p:spPr>
          <a:xfrm>
            <a:off x="1039509" y="1998609"/>
            <a:ext cx="9271562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3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is a HTTP request ?</a:t>
            </a:r>
          </a:p>
        </p:txBody>
      </p:sp>
      <p:sp>
        <p:nvSpPr>
          <p:cNvPr id="204" name="Google Shape;204;p11"/>
          <p:cNvSpPr txBox="1"/>
          <p:nvPr/>
        </p:nvSpPr>
        <p:spPr>
          <a:xfrm>
            <a:off x="4288665" y="517610"/>
            <a:ext cx="27732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40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2070" y="39254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1916" y="37702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03;p11"/>
          <p:cNvSpPr txBox="1"/>
          <p:nvPr/>
        </p:nvSpPr>
        <p:spPr>
          <a:xfrm>
            <a:off x="1039509" y="3402624"/>
            <a:ext cx="9271562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3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a GET request</a:t>
            </a:r>
          </a:p>
        </p:txBody>
      </p:sp>
      <p:sp>
        <p:nvSpPr>
          <p:cNvPr id="7" name="Google Shape;203;p11"/>
          <p:cNvSpPr txBox="1"/>
          <p:nvPr/>
        </p:nvSpPr>
        <p:spPr>
          <a:xfrm>
            <a:off x="1039509" y="4913259"/>
            <a:ext cx="9271562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35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setTimeOut</a:t>
            </a:r>
            <a:r>
              <a:rPr lang="en-US" sz="3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call a function after some time</a:t>
            </a:r>
          </a:p>
        </p:txBody>
      </p:sp>
    </p:spTree>
    <p:extLst>
      <p:ext uri="{BB962C8B-B14F-4D97-AF65-F5344CB8AC3E}">
        <p14:creationId xmlns:p14="http://schemas.microsoft.com/office/powerpoint/2010/main" val="31419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6689" y="582464"/>
            <a:ext cx="63099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You want to know what </a:t>
            </a:r>
          </a:p>
          <a:p>
            <a:pPr algn="ctr"/>
            <a:r>
              <a:rPr lang="en-US" sz="4000" b="1" dirty="0" smtClean="0"/>
              <a:t>Is the </a:t>
            </a:r>
            <a:r>
              <a:rPr lang="en-US" sz="4000" b="1" dirty="0" smtClean="0">
                <a:solidFill>
                  <a:srgbClr val="FF0000"/>
                </a:solidFill>
              </a:rPr>
              <a:t>weather</a:t>
            </a:r>
            <a:r>
              <a:rPr lang="en-US" sz="4000" b="1" dirty="0" smtClean="0"/>
              <a:t> in New York…</a:t>
            </a:r>
            <a:endParaRPr lang="en-US" sz="40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689" y="2038134"/>
            <a:ext cx="5810111" cy="48198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3097111"/>
            <a:ext cx="1162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3895" y="582464"/>
            <a:ext cx="70955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Because you cannot guess…</a:t>
            </a:r>
          </a:p>
          <a:p>
            <a:pPr algn="ctr"/>
            <a:r>
              <a:rPr lang="en-US" sz="4000" b="1" dirty="0" smtClean="0"/>
              <a:t>You need to </a:t>
            </a:r>
            <a:r>
              <a:rPr lang="en-US" sz="4000" b="1" dirty="0" smtClean="0">
                <a:solidFill>
                  <a:srgbClr val="FF0000"/>
                </a:solidFill>
              </a:rPr>
              <a:t>ask to a web service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837281">
            <a:off x="8480733" y="4990380"/>
            <a:ext cx="15729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WEB SERVICE !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064" y="2889867"/>
            <a:ext cx="1826482" cy="18762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720" y="2994401"/>
            <a:ext cx="1771760" cy="17717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27233" y="4959168"/>
            <a:ext cx="14398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 (FRONT 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8028" y="4443767"/>
            <a:ext cx="118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RESPONSE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 flipV="1">
            <a:off x="5114596" y="4099134"/>
            <a:ext cx="2473352" cy="41212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29">
            <a:extLst>
              <a:ext uri="{FF2B5EF4-FFF2-40B4-BE49-F238E27FC236}">
                <a16:creationId xmlns="" xmlns:a16="http://schemas.microsoft.com/office/drawing/2014/main" id="{76123C04-F9C0-4F75-82F3-32658199A396}"/>
              </a:ext>
            </a:extLst>
          </p:cNvPr>
          <p:cNvSpPr txBox="1"/>
          <p:nvPr/>
        </p:nvSpPr>
        <p:spPr>
          <a:xfrm>
            <a:off x="5817085" y="3073272"/>
            <a:ext cx="106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REQUEST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0800000" flipH="1" flipV="1">
            <a:off x="5051447" y="3385169"/>
            <a:ext cx="2473352" cy="4121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86057" y="2889867"/>
            <a:ext cx="1248229" cy="104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840" y="2785041"/>
            <a:ext cx="782661" cy="11483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6220" y="4310117"/>
            <a:ext cx="694689" cy="69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1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32437" y="582464"/>
            <a:ext cx="81985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To answer to your request</a:t>
            </a:r>
          </a:p>
          <a:p>
            <a:pPr algn="ctr"/>
            <a:r>
              <a:rPr lang="en-US" sz="4000" b="1" dirty="0" smtClean="0"/>
              <a:t>there is a computer working 24/24h : </a:t>
            </a:r>
          </a:p>
          <a:p>
            <a:pPr algn="ctr"/>
            <a:r>
              <a:rPr lang="en-US" sz="4000" b="1" dirty="0" smtClean="0">
                <a:solidFill>
                  <a:srgbClr val="FF09AD"/>
                </a:solidFill>
              </a:rPr>
              <a:t>the server</a:t>
            </a:r>
            <a:r>
              <a:rPr lang="en-US" sz="4000" b="1" dirty="0" smtClean="0"/>
              <a:t> 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907" y="3981373"/>
            <a:ext cx="1771760" cy="1771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057" y="5276030"/>
            <a:ext cx="694689" cy="6946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20420" y="5946140"/>
            <a:ext cx="13740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 </a:t>
            </a:r>
            <a:r>
              <a:rPr lang="en-US" sz="2500" b="1" dirty="0" smtClean="0"/>
              <a:t>(CLIENT)</a:t>
            </a:r>
            <a:endParaRPr lang="en-US" sz="25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91215" y="5430739"/>
            <a:ext cx="118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RESPONSE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 flipV="1">
            <a:off x="4807783" y="5086106"/>
            <a:ext cx="2473352" cy="41212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29">
            <a:extLst>
              <a:ext uri="{FF2B5EF4-FFF2-40B4-BE49-F238E27FC236}">
                <a16:creationId xmlns="" xmlns:a16="http://schemas.microsoft.com/office/drawing/2014/main" id="{76123C04-F9C0-4F75-82F3-32658199A396}"/>
              </a:ext>
            </a:extLst>
          </p:cNvPr>
          <p:cNvSpPr txBox="1"/>
          <p:nvPr/>
        </p:nvSpPr>
        <p:spPr>
          <a:xfrm>
            <a:off x="5510272" y="4060244"/>
            <a:ext cx="106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REQUEST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0800000" flipH="1" flipV="1">
            <a:off x="4744634" y="4372141"/>
            <a:ext cx="2473352" cy="4121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419" y="3981373"/>
            <a:ext cx="1771760" cy="17717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000252" y="5946140"/>
            <a:ext cx="14695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 </a:t>
            </a:r>
            <a:r>
              <a:rPr lang="en-US" sz="2500" b="1" dirty="0" smtClean="0"/>
              <a:t>(</a:t>
            </a:r>
            <a:r>
              <a:rPr lang="en-US" sz="2500" b="1" dirty="0" smtClean="0">
                <a:solidFill>
                  <a:srgbClr val="FF09AD"/>
                </a:solidFill>
              </a:rPr>
              <a:t>SERVER</a:t>
            </a:r>
            <a:r>
              <a:rPr lang="en-US" sz="2500" b="1" dirty="0" smtClean="0"/>
              <a:t>)</a:t>
            </a:r>
            <a:endParaRPr lang="en-US" sz="25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779" y="4705464"/>
            <a:ext cx="620184" cy="90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834" y="818160"/>
            <a:ext cx="46012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The </a:t>
            </a:r>
            <a:r>
              <a:rPr lang="en-US" sz="2500" b="1" dirty="0" smtClean="0">
                <a:solidFill>
                  <a:srgbClr val="FF09AD"/>
                </a:solidFill>
              </a:rPr>
              <a:t>client</a:t>
            </a:r>
            <a:r>
              <a:rPr lang="en-US" sz="2500" dirty="0" smtClean="0">
                <a:solidFill>
                  <a:srgbClr val="FF09AD"/>
                </a:solidFill>
              </a:rPr>
              <a:t> </a:t>
            </a:r>
            <a:r>
              <a:rPr lang="en-US" sz="2500" dirty="0" smtClean="0"/>
              <a:t>is </a:t>
            </a:r>
            <a:r>
              <a:rPr lang="en-US" sz="2500" dirty="0"/>
              <a:t>the one who </a:t>
            </a:r>
            <a:r>
              <a:rPr lang="en-US" sz="2500" b="1" dirty="0"/>
              <a:t>makes</a:t>
            </a:r>
            <a:r>
              <a:rPr lang="en-US" sz="2500" dirty="0"/>
              <a:t> the HTTP </a:t>
            </a:r>
            <a:r>
              <a:rPr lang="en-US" sz="2500" b="1" dirty="0"/>
              <a:t>request</a:t>
            </a:r>
            <a:r>
              <a:rPr lang="en-US" sz="2500" dirty="0"/>
              <a:t>. </a:t>
            </a:r>
            <a:endParaRPr lang="en-US" sz="2500" dirty="0" smtClean="0"/>
          </a:p>
        </p:txBody>
      </p:sp>
      <p:sp>
        <p:nvSpPr>
          <p:cNvPr id="2" name="Down Arrow 1"/>
          <p:cNvSpPr/>
          <p:nvPr/>
        </p:nvSpPr>
        <p:spPr>
          <a:xfrm>
            <a:off x="3024474" y="2278743"/>
            <a:ext cx="908897" cy="744687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907" y="3981373"/>
            <a:ext cx="1771760" cy="17717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057" y="5276030"/>
            <a:ext cx="694689" cy="6946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820420" y="5946140"/>
            <a:ext cx="13740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 </a:t>
            </a:r>
            <a:r>
              <a:rPr lang="en-US" sz="2500" b="1" dirty="0" smtClean="0"/>
              <a:t>(CLIENT)</a:t>
            </a:r>
            <a:endParaRPr lang="en-US" sz="2500" b="1" dirty="0"/>
          </a:p>
        </p:txBody>
      </p:sp>
      <p:sp>
        <p:nvSpPr>
          <p:cNvPr id="25" name="TextBox 29">
            <a:extLst>
              <a:ext uri="{FF2B5EF4-FFF2-40B4-BE49-F238E27FC236}">
                <a16:creationId xmlns="" xmlns:a16="http://schemas.microsoft.com/office/drawing/2014/main" id="{76123C04-F9C0-4F75-82F3-32658199A396}"/>
              </a:ext>
            </a:extLst>
          </p:cNvPr>
          <p:cNvSpPr txBox="1"/>
          <p:nvPr/>
        </p:nvSpPr>
        <p:spPr>
          <a:xfrm>
            <a:off x="4745489" y="4036296"/>
            <a:ext cx="276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WEATHER OF NEW YORK .?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10800000" flipH="1" flipV="1">
            <a:off x="4744634" y="4372141"/>
            <a:ext cx="2473352" cy="4121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419" y="3981373"/>
            <a:ext cx="1771760" cy="177176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000252" y="5946140"/>
            <a:ext cx="14695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 </a:t>
            </a:r>
            <a:r>
              <a:rPr lang="en-US" sz="2500" b="1" dirty="0" smtClean="0"/>
              <a:t>(</a:t>
            </a:r>
            <a:r>
              <a:rPr lang="en-US" sz="2500" b="1" dirty="0" smtClean="0">
                <a:solidFill>
                  <a:srgbClr val="FF09AD"/>
                </a:solidFill>
              </a:rPr>
              <a:t>SERVER</a:t>
            </a:r>
            <a:r>
              <a:rPr lang="en-US" sz="2500" b="1" dirty="0" smtClean="0"/>
              <a:t>)</a:t>
            </a:r>
            <a:endParaRPr lang="en-US" sz="2500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779" y="4705464"/>
            <a:ext cx="620184" cy="90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17946" y="641065"/>
            <a:ext cx="460126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The </a:t>
            </a:r>
            <a:r>
              <a:rPr lang="en-US" sz="2500" b="1" dirty="0">
                <a:solidFill>
                  <a:srgbClr val="FF09AD"/>
                </a:solidFill>
              </a:rPr>
              <a:t>server</a:t>
            </a:r>
            <a:r>
              <a:rPr lang="en-US" sz="2500" dirty="0">
                <a:solidFill>
                  <a:srgbClr val="FF09AD"/>
                </a:solidFill>
              </a:rPr>
              <a:t> </a:t>
            </a:r>
            <a:r>
              <a:rPr lang="en-US" sz="2500" dirty="0"/>
              <a:t>is </a:t>
            </a:r>
            <a:r>
              <a:rPr lang="en-US" sz="2500" dirty="0" smtClean="0"/>
              <a:t>a </a:t>
            </a:r>
            <a:r>
              <a:rPr lang="en-US" sz="2500" b="1" dirty="0" smtClean="0"/>
              <a:t>program</a:t>
            </a:r>
            <a:r>
              <a:rPr lang="en-US" sz="2500" dirty="0" smtClean="0"/>
              <a:t> who </a:t>
            </a:r>
            <a:r>
              <a:rPr lang="en-US" sz="2500" b="1" dirty="0"/>
              <a:t>receives</a:t>
            </a:r>
            <a:r>
              <a:rPr lang="en-US" sz="2500" dirty="0"/>
              <a:t> the request and </a:t>
            </a:r>
            <a:r>
              <a:rPr lang="en-US" sz="2500" b="1" dirty="0"/>
              <a:t>sends</a:t>
            </a:r>
            <a:r>
              <a:rPr lang="en-US" sz="2500" dirty="0"/>
              <a:t> the response. </a:t>
            </a:r>
            <a:endParaRPr lang="en-US" sz="2500" dirty="0" smtClean="0"/>
          </a:p>
        </p:txBody>
      </p:sp>
      <p:sp>
        <p:nvSpPr>
          <p:cNvPr id="2" name="Down Arrow 1"/>
          <p:cNvSpPr/>
          <p:nvPr/>
        </p:nvSpPr>
        <p:spPr>
          <a:xfrm>
            <a:off x="8264131" y="2364614"/>
            <a:ext cx="908897" cy="744687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907" y="3981373"/>
            <a:ext cx="1771760" cy="17717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057" y="5276030"/>
            <a:ext cx="694689" cy="6946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820420" y="5946140"/>
            <a:ext cx="13740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 </a:t>
            </a:r>
            <a:r>
              <a:rPr lang="en-US" sz="2500" b="1" dirty="0" smtClean="0"/>
              <a:t>(CLIENT)</a:t>
            </a:r>
            <a:endParaRPr lang="en-US" sz="25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763604" y="549823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34 ° C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0800000" flipV="1">
            <a:off x="4807783" y="5086106"/>
            <a:ext cx="2473352" cy="41212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419" y="3981373"/>
            <a:ext cx="1771760" cy="177176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000252" y="5946140"/>
            <a:ext cx="14695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 </a:t>
            </a:r>
            <a:r>
              <a:rPr lang="en-US" sz="2500" b="1" dirty="0" smtClean="0"/>
              <a:t>(</a:t>
            </a:r>
            <a:r>
              <a:rPr lang="en-US" sz="2500" b="1" dirty="0" smtClean="0">
                <a:solidFill>
                  <a:srgbClr val="FF09AD"/>
                </a:solidFill>
              </a:rPr>
              <a:t>SERVER</a:t>
            </a:r>
            <a:r>
              <a:rPr lang="en-US" sz="2500" b="1" dirty="0" smtClean="0"/>
              <a:t>)</a:t>
            </a:r>
            <a:endParaRPr lang="en-US" sz="2500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779" y="4705464"/>
            <a:ext cx="620184" cy="909941"/>
          </a:xfrm>
          <a:prstGeom prst="rect">
            <a:avLst/>
          </a:prstGeom>
        </p:spPr>
      </p:pic>
      <p:sp>
        <p:nvSpPr>
          <p:cNvPr id="14" name="TextBox 29">
            <a:extLst>
              <a:ext uri="{FF2B5EF4-FFF2-40B4-BE49-F238E27FC236}">
                <a16:creationId xmlns="" xmlns:a16="http://schemas.microsoft.com/office/drawing/2014/main" id="{76123C04-F9C0-4F75-82F3-32658199A396}"/>
              </a:ext>
            </a:extLst>
          </p:cNvPr>
          <p:cNvSpPr txBox="1"/>
          <p:nvPr/>
        </p:nvSpPr>
        <p:spPr>
          <a:xfrm>
            <a:off x="4745489" y="4036296"/>
            <a:ext cx="276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WEATHER OF NEW YORK .?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 flipH="1" flipV="1">
            <a:off x="4744634" y="4372141"/>
            <a:ext cx="2473352" cy="4121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4713</TotalTime>
  <Words>443</Words>
  <Application>Microsoft Office PowerPoint</Application>
  <PresentationFormat>Widescreen</PresentationFormat>
  <Paragraphs>123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269</cp:revision>
  <dcterms:created xsi:type="dcterms:W3CDTF">2020-01-30T10:34:45Z</dcterms:created>
  <dcterms:modified xsi:type="dcterms:W3CDTF">2021-04-29T00:44:37Z</dcterms:modified>
</cp:coreProperties>
</file>