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7be69558b2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7be69558b2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762ad58bd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762ad58bd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6e519c858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6e519c858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e8964b2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e8964b2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6e8964b2f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6e8964b2f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6e8964b2f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6e8964b2f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7d310c5d9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7d310c5d9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6ece7c0a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6ece7c0a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2448300"/>
            <a:ext cx="9144000" cy="2695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2"/>
          <p:cNvCxnSpPr/>
          <p:nvPr/>
        </p:nvCxnSpPr>
        <p:spPr>
          <a:xfrm flipH="1" rot="10800000">
            <a:off x="11900" y="2529000"/>
            <a:ext cx="9144000" cy="237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/>
          <p:nvPr/>
        </p:nvSpPr>
        <p:spPr>
          <a:xfrm>
            <a:off x="8441550" y="59525"/>
            <a:ext cx="642900" cy="60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 txBox="1"/>
          <p:nvPr>
            <p:ph type="title"/>
          </p:nvPr>
        </p:nvSpPr>
        <p:spPr>
          <a:xfrm>
            <a:off x="3679350" y="4269625"/>
            <a:ext cx="5341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2" type="title"/>
          </p:nvPr>
        </p:nvSpPr>
        <p:spPr>
          <a:xfrm>
            <a:off x="3679350" y="4663225"/>
            <a:ext cx="5341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3825" y="285377"/>
            <a:ext cx="5157057" cy="185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s x2">
  <p:cSld name="Pictures x2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1"/>
          <p:cNvSpPr/>
          <p:nvPr>
            <p:ph idx="2" type="pic"/>
          </p:nvPr>
        </p:nvSpPr>
        <p:spPr>
          <a:xfrm>
            <a:off x="737978" y="1271530"/>
            <a:ext cx="3584700" cy="30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type="title"/>
          </p:nvPr>
        </p:nvSpPr>
        <p:spPr>
          <a:xfrm>
            <a:off x="628650" y="274639"/>
            <a:ext cx="78867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1"/>
          <p:cNvSpPr/>
          <p:nvPr>
            <p:ph idx="3" type="pic"/>
          </p:nvPr>
        </p:nvSpPr>
        <p:spPr>
          <a:xfrm>
            <a:off x="4794722" y="1271530"/>
            <a:ext cx="3584700" cy="30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1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>
            <a:off x="737979" y="4551846"/>
            <a:ext cx="76413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1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s x3">
  <p:cSld name="Pictures x3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2"/>
          <p:cNvSpPr/>
          <p:nvPr>
            <p:ph idx="2" type="pic"/>
          </p:nvPr>
        </p:nvSpPr>
        <p:spPr>
          <a:xfrm>
            <a:off x="798291" y="1543126"/>
            <a:ext cx="2409300" cy="29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type="title"/>
          </p:nvPr>
        </p:nvSpPr>
        <p:spPr>
          <a:xfrm>
            <a:off x="628650" y="274638"/>
            <a:ext cx="78867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2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2"/>
          <p:cNvSpPr/>
          <p:nvPr>
            <p:ph idx="3" type="pic"/>
          </p:nvPr>
        </p:nvSpPr>
        <p:spPr>
          <a:xfrm>
            <a:off x="3374576" y="1543125"/>
            <a:ext cx="2409300" cy="29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2"/>
          <p:cNvSpPr/>
          <p:nvPr>
            <p:ph idx="4" type="pic"/>
          </p:nvPr>
        </p:nvSpPr>
        <p:spPr>
          <a:xfrm>
            <a:off x="5950861" y="1543126"/>
            <a:ext cx="2409300" cy="29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>
            <a:off x="798291" y="4551846"/>
            <a:ext cx="75810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2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s x4">
  <p:cSld name="Pictures x4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13"/>
          <p:cNvSpPr/>
          <p:nvPr>
            <p:ph idx="2" type="pic"/>
          </p:nvPr>
        </p:nvSpPr>
        <p:spPr>
          <a:xfrm>
            <a:off x="1241557" y="1146899"/>
            <a:ext cx="3199800" cy="17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type="title"/>
          </p:nvPr>
        </p:nvSpPr>
        <p:spPr>
          <a:xfrm>
            <a:off x="628650" y="274638"/>
            <a:ext cx="78867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/>
          <p:nvPr>
            <p:ph idx="3" type="pic"/>
          </p:nvPr>
        </p:nvSpPr>
        <p:spPr>
          <a:xfrm>
            <a:off x="4643251" y="1146899"/>
            <a:ext cx="3199800" cy="17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3"/>
          <p:cNvSpPr/>
          <p:nvPr>
            <p:ph idx="4" type="pic"/>
          </p:nvPr>
        </p:nvSpPr>
        <p:spPr>
          <a:xfrm>
            <a:off x="1241557" y="3084799"/>
            <a:ext cx="3199800" cy="17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3"/>
          <p:cNvSpPr/>
          <p:nvPr>
            <p:ph idx="5" type="pic"/>
          </p:nvPr>
        </p:nvSpPr>
        <p:spPr>
          <a:xfrm>
            <a:off x="4643251" y="3084799"/>
            <a:ext cx="3199800" cy="17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3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s x6">
  <p:cSld name="Pictures x6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4"/>
          <p:cNvSpPr/>
          <p:nvPr>
            <p:ph idx="2" type="pic"/>
          </p:nvPr>
        </p:nvSpPr>
        <p:spPr>
          <a:xfrm>
            <a:off x="174021" y="1177007"/>
            <a:ext cx="2851200" cy="15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14"/>
          <p:cNvSpPr txBox="1"/>
          <p:nvPr>
            <p:ph type="title"/>
          </p:nvPr>
        </p:nvSpPr>
        <p:spPr>
          <a:xfrm>
            <a:off x="628650" y="274638"/>
            <a:ext cx="78867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14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/>
          <p:nvPr>
            <p:ph idx="3" type="pic"/>
          </p:nvPr>
        </p:nvSpPr>
        <p:spPr>
          <a:xfrm>
            <a:off x="3171954" y="1177007"/>
            <a:ext cx="2851200" cy="15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14"/>
          <p:cNvSpPr/>
          <p:nvPr>
            <p:ph idx="4" type="pic"/>
          </p:nvPr>
        </p:nvSpPr>
        <p:spPr>
          <a:xfrm>
            <a:off x="174021" y="2889276"/>
            <a:ext cx="2851200" cy="15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14"/>
          <p:cNvSpPr/>
          <p:nvPr>
            <p:ph idx="5" type="pic"/>
          </p:nvPr>
        </p:nvSpPr>
        <p:spPr>
          <a:xfrm>
            <a:off x="3171954" y="2889276"/>
            <a:ext cx="2851200" cy="15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14"/>
          <p:cNvSpPr/>
          <p:nvPr>
            <p:ph idx="6" type="pic"/>
          </p:nvPr>
        </p:nvSpPr>
        <p:spPr>
          <a:xfrm>
            <a:off x="6169887" y="1173377"/>
            <a:ext cx="2851200" cy="15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14"/>
          <p:cNvSpPr/>
          <p:nvPr>
            <p:ph idx="7" type="pic"/>
          </p:nvPr>
        </p:nvSpPr>
        <p:spPr>
          <a:xfrm>
            <a:off x="6169887" y="2885646"/>
            <a:ext cx="2851200" cy="15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14"/>
          <p:cNvSpPr txBox="1"/>
          <p:nvPr>
            <p:ph idx="1" type="body"/>
          </p:nvPr>
        </p:nvSpPr>
        <p:spPr>
          <a:xfrm>
            <a:off x="174020" y="4551846"/>
            <a:ext cx="88470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14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ideo">
  <p:cSld name="Video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15"/>
          <p:cNvSpPr txBox="1"/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15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10633" y="1200150"/>
            <a:ext cx="6522731" cy="3532638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5"/>
          <p:cNvSpPr/>
          <p:nvPr>
            <p:ph idx="2" type="media"/>
          </p:nvPr>
        </p:nvSpPr>
        <p:spPr>
          <a:xfrm>
            <a:off x="2412460" y="1420237"/>
            <a:ext cx="43191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umbered list (x6)">
  <p:cSld name="Numbered list (x6)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16"/>
          <p:cNvSpPr/>
          <p:nvPr/>
        </p:nvSpPr>
        <p:spPr>
          <a:xfrm>
            <a:off x="0" y="1214450"/>
            <a:ext cx="9144000" cy="39291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16"/>
          <p:cNvGrpSpPr/>
          <p:nvPr/>
        </p:nvGrpSpPr>
        <p:grpSpPr>
          <a:xfrm>
            <a:off x="725450" y="1717050"/>
            <a:ext cx="699000" cy="678600"/>
            <a:chOff x="725450" y="1793250"/>
            <a:chExt cx="699000" cy="678600"/>
          </a:xfrm>
        </p:grpSpPr>
        <p:sp>
          <p:nvSpPr>
            <p:cNvPr id="114" name="Google Shape;114;p1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6"/>
            <p:cNvSpPr txBox="1"/>
            <p:nvPr/>
          </p:nvSpPr>
          <p:spPr>
            <a:xfrm>
              <a:off x="776450" y="1916700"/>
              <a:ext cx="571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1" i="0" lang="en" sz="2100" u="none" cap="none" strike="noStrike">
                  <a:solidFill>
                    <a:srgbClr val="22BBEA"/>
                  </a:solidFill>
                  <a:latin typeface="Verdana"/>
                  <a:ea typeface="Verdana"/>
                  <a:cs typeface="Verdana"/>
                  <a:sym typeface="Verdana"/>
                </a:rPr>
                <a:t>01</a:t>
              </a:r>
              <a:endParaRPr b="1" i="0" sz="21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16" name="Google Shape;116;p16"/>
          <p:cNvSpPr/>
          <p:nvPr/>
        </p:nvSpPr>
        <p:spPr>
          <a:xfrm>
            <a:off x="725450" y="2780275"/>
            <a:ext cx="699000" cy="6786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776450" y="2903725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02</a:t>
            </a:r>
            <a:endParaRPr b="1" i="0" sz="21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725450" y="3843500"/>
            <a:ext cx="699000" cy="6786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776450" y="3966950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03</a:t>
            </a:r>
            <a:endParaRPr b="1" i="0" sz="21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20" name="Google Shape;120;p16"/>
          <p:cNvGrpSpPr/>
          <p:nvPr/>
        </p:nvGrpSpPr>
        <p:grpSpPr>
          <a:xfrm>
            <a:off x="4840250" y="1717050"/>
            <a:ext cx="699000" cy="678600"/>
            <a:chOff x="725450" y="1793250"/>
            <a:chExt cx="699000" cy="678600"/>
          </a:xfrm>
        </p:grpSpPr>
        <p:sp>
          <p:nvSpPr>
            <p:cNvPr id="121" name="Google Shape;121;p1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6"/>
            <p:cNvSpPr txBox="1"/>
            <p:nvPr/>
          </p:nvSpPr>
          <p:spPr>
            <a:xfrm>
              <a:off x="776450" y="1916700"/>
              <a:ext cx="571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1" i="0" lang="en" sz="2100" u="none" cap="none" strike="noStrike">
                  <a:solidFill>
                    <a:srgbClr val="22BBEA"/>
                  </a:solidFill>
                  <a:latin typeface="Verdana"/>
                  <a:ea typeface="Verdana"/>
                  <a:cs typeface="Verdana"/>
                  <a:sym typeface="Verdana"/>
                </a:rPr>
                <a:t>04</a:t>
              </a:r>
              <a:endParaRPr b="1" i="0" sz="21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23" name="Google Shape;123;p16"/>
          <p:cNvSpPr/>
          <p:nvPr/>
        </p:nvSpPr>
        <p:spPr>
          <a:xfrm>
            <a:off x="4840250" y="2780275"/>
            <a:ext cx="699000" cy="6786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4891250" y="2903725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05</a:t>
            </a:r>
            <a:endParaRPr b="1" i="0" sz="21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4840250" y="3843500"/>
            <a:ext cx="699000" cy="6786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4891250" y="3966950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06</a:t>
            </a:r>
            <a:endParaRPr b="1" i="0" sz="21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27" name="Google Shape;127;p16"/>
          <p:cNvCxnSpPr/>
          <p:nvPr/>
        </p:nvCxnSpPr>
        <p:spPr>
          <a:xfrm rot="10800000">
            <a:off x="4189988" y="240100"/>
            <a:ext cx="12000" cy="52149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28" name="Google Shape;128;p16"/>
          <p:cNvSpPr txBox="1"/>
          <p:nvPr>
            <p:ph idx="1" type="body"/>
          </p:nvPr>
        </p:nvSpPr>
        <p:spPr>
          <a:xfrm>
            <a:off x="1673225" y="1877256"/>
            <a:ext cx="18972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Google Shape;129;p16"/>
          <p:cNvSpPr txBox="1"/>
          <p:nvPr>
            <p:ph idx="2" type="body"/>
          </p:nvPr>
        </p:nvSpPr>
        <p:spPr>
          <a:xfrm>
            <a:off x="1673225" y="2938215"/>
            <a:ext cx="18972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Google Shape;130;p16"/>
          <p:cNvSpPr txBox="1"/>
          <p:nvPr>
            <p:ph idx="3" type="body"/>
          </p:nvPr>
        </p:nvSpPr>
        <p:spPr>
          <a:xfrm>
            <a:off x="1673225" y="4003706"/>
            <a:ext cx="18972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16"/>
          <p:cNvSpPr txBox="1"/>
          <p:nvPr>
            <p:ph idx="4" type="body"/>
          </p:nvPr>
        </p:nvSpPr>
        <p:spPr>
          <a:xfrm>
            <a:off x="5723792" y="1877256"/>
            <a:ext cx="18972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16"/>
          <p:cNvSpPr txBox="1"/>
          <p:nvPr>
            <p:ph idx="5" type="body"/>
          </p:nvPr>
        </p:nvSpPr>
        <p:spPr>
          <a:xfrm>
            <a:off x="5723792" y="2938215"/>
            <a:ext cx="18972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16"/>
          <p:cNvSpPr txBox="1"/>
          <p:nvPr>
            <p:ph idx="6" type="body"/>
          </p:nvPr>
        </p:nvSpPr>
        <p:spPr>
          <a:xfrm>
            <a:off x="5723792" y="3999174"/>
            <a:ext cx="18972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Google Shape;134;p16"/>
          <p:cNvSpPr txBox="1"/>
          <p:nvPr>
            <p:ph type="title"/>
          </p:nvPr>
        </p:nvSpPr>
        <p:spPr>
          <a:xfrm>
            <a:off x="628650" y="274639"/>
            <a:ext cx="78867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lection Process">
  <p:cSld name="Selection Process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7" name="Google Shape;137;p17"/>
          <p:cNvCxnSpPr/>
          <p:nvPr/>
        </p:nvCxnSpPr>
        <p:spPr>
          <a:xfrm flipH="1" rot="10800000">
            <a:off x="457200" y="1607150"/>
            <a:ext cx="8262900" cy="24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8" name="Google Shape;138;p17"/>
          <p:cNvSpPr/>
          <p:nvPr/>
        </p:nvSpPr>
        <p:spPr>
          <a:xfrm>
            <a:off x="0" y="-51975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-2" y="2663364"/>
            <a:ext cx="9144000" cy="25374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43044" y="912538"/>
            <a:ext cx="1357515" cy="135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624" y="912541"/>
            <a:ext cx="1357515" cy="135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43841" y="912525"/>
            <a:ext cx="1357550" cy="135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43458" y="912539"/>
            <a:ext cx="1357515" cy="135751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7"/>
          <p:cNvSpPr txBox="1"/>
          <p:nvPr/>
        </p:nvSpPr>
        <p:spPr>
          <a:xfrm>
            <a:off x="294467" y="109125"/>
            <a:ext cx="8849400" cy="11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The different steps of PN’s Selection Process</a:t>
            </a:r>
            <a:endParaRPr b="1" i="0" sz="2400" u="none" cap="none" strike="noStrik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5" name="Google Shape;145;p17"/>
          <p:cNvSpPr txBox="1"/>
          <p:nvPr/>
        </p:nvSpPr>
        <p:spPr>
          <a:xfrm>
            <a:off x="307364" y="2269928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Information Session</a:t>
            </a:r>
            <a:endParaRPr b="1" i="0" sz="13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6" name="Google Shape;146;p17"/>
          <p:cNvSpPr txBox="1"/>
          <p:nvPr/>
        </p:nvSpPr>
        <p:spPr>
          <a:xfrm>
            <a:off x="2615950" y="2269928"/>
            <a:ext cx="18117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Written Exam</a:t>
            </a:r>
            <a:endParaRPr b="1" i="0" sz="13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7" name="Google Shape;147;p17"/>
          <p:cNvSpPr txBox="1"/>
          <p:nvPr/>
        </p:nvSpPr>
        <p:spPr>
          <a:xfrm>
            <a:off x="4506814" y="2269928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Individual Interview</a:t>
            </a:r>
            <a:endParaRPr b="0" i="0" sz="13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8" name="Google Shape;148;p17"/>
          <p:cNvSpPr txBox="1"/>
          <p:nvPr/>
        </p:nvSpPr>
        <p:spPr>
          <a:xfrm>
            <a:off x="6607216" y="2265592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Social Investigation</a:t>
            </a:r>
            <a:endParaRPr b="0" i="0" sz="13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9" name="Google Shape;149;p17"/>
          <p:cNvSpPr txBox="1"/>
          <p:nvPr>
            <p:ph idx="1" type="body"/>
          </p:nvPr>
        </p:nvSpPr>
        <p:spPr>
          <a:xfrm>
            <a:off x="566742" y="2886066"/>
            <a:ext cx="1721700" cy="20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0" name="Google Shape;150;p17"/>
          <p:cNvSpPr txBox="1"/>
          <p:nvPr>
            <p:ph idx="2" type="body"/>
          </p:nvPr>
        </p:nvSpPr>
        <p:spPr>
          <a:xfrm>
            <a:off x="2660983" y="2894945"/>
            <a:ext cx="1721700" cy="20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1" name="Google Shape;151;p17"/>
          <p:cNvSpPr txBox="1"/>
          <p:nvPr>
            <p:ph idx="3" type="body"/>
          </p:nvPr>
        </p:nvSpPr>
        <p:spPr>
          <a:xfrm>
            <a:off x="4760105" y="2886066"/>
            <a:ext cx="1724100" cy="20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2" name="Google Shape;152;p17"/>
          <p:cNvSpPr txBox="1"/>
          <p:nvPr>
            <p:ph idx="4" type="body"/>
          </p:nvPr>
        </p:nvSpPr>
        <p:spPr>
          <a:xfrm>
            <a:off x="6861812" y="2894945"/>
            <a:ext cx="1721700" cy="20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roduction to PN">
  <p:cSld name="Introduction to PN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/>
          <p:nvPr/>
        </p:nvSpPr>
        <p:spPr>
          <a:xfrm>
            <a:off x="1" y="14"/>
            <a:ext cx="2940900" cy="51435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6" name="Google Shape;15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01400" y="459039"/>
            <a:ext cx="6790198" cy="480287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8"/>
          <p:cNvSpPr txBox="1"/>
          <p:nvPr/>
        </p:nvSpPr>
        <p:spPr>
          <a:xfrm>
            <a:off x="3023901" y="5901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b="1" i="0" sz="2400" u="none" cap="none" strike="noStrik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Cambodia, Philippines, Vietnam</a:t>
            </a:r>
            <a:endParaRPr b="0" i="0" sz="2400" u="none" cap="none" strike="noStrik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8" name="Google Shape;158;p18"/>
          <p:cNvSpPr/>
          <p:nvPr/>
        </p:nvSpPr>
        <p:spPr>
          <a:xfrm rot="-533510">
            <a:off x="3936922" y="940590"/>
            <a:ext cx="863600" cy="2797930"/>
          </a:xfrm>
          <a:custGeom>
            <a:rect b="b" l="l" r="r" t="t"/>
            <a:pathLst>
              <a:path extrusionOk="0" h="84297" w="9781">
                <a:moveTo>
                  <a:pt x="9304" y="0"/>
                </a:moveTo>
                <a:cubicBezTo>
                  <a:pt x="9304" y="3981"/>
                  <a:pt x="6111" y="7295"/>
                  <a:pt x="4542" y="10954"/>
                </a:cubicBezTo>
                <a:cubicBezTo>
                  <a:pt x="1610" y="17793"/>
                  <a:pt x="693" y="25434"/>
                  <a:pt x="256" y="32862"/>
                </a:cubicBezTo>
                <a:cubicBezTo>
                  <a:pt x="-767" y="50268"/>
                  <a:pt x="4260" y="67758"/>
                  <a:pt x="9781" y="84297"/>
                </a:cubicBezTo>
              </a:path>
            </a:pathLst>
          </a:custGeom>
          <a:noFill/>
          <a:ln cap="flat" cmpd="sng" w="28575">
            <a:solidFill>
              <a:srgbClr val="B7B7B7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8"/>
          <p:cNvSpPr/>
          <p:nvPr/>
        </p:nvSpPr>
        <p:spPr>
          <a:xfrm rot="9185825">
            <a:off x="5565303" y="1311132"/>
            <a:ext cx="2081259" cy="1042642"/>
          </a:xfrm>
          <a:custGeom>
            <a:rect b="b" l="l" r="r" t="t"/>
            <a:pathLst>
              <a:path extrusionOk="0" h="49530" w="93821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cap="flat" cmpd="sng" w="28575">
            <a:solidFill>
              <a:srgbClr val="B7B7B7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8"/>
          <p:cNvSpPr txBox="1"/>
          <p:nvPr/>
        </p:nvSpPr>
        <p:spPr>
          <a:xfrm>
            <a:off x="280651" y="347417"/>
            <a:ext cx="2379600" cy="47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is a 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French non-profit organization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created in 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2005,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which intends to enable 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young underprivileged people 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to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build their employability 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through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education 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in the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digital industry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and leverage their 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potential </a:t>
            </a:r>
            <a:endParaRPr b="1" i="0" sz="115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and 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willpower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. Our organization’s final aspiration is to allow them and their family to 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escape poverty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in a 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sustainable way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and contribute to the 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social 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and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economic development 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of their country. Passerelles numériques operates in 3 Asian countries: 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Cambodi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a, 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Philippines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and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Vietnam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b="0" i="0" sz="115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1" name="Google Shape;161;p18"/>
          <p:cNvSpPr/>
          <p:nvPr/>
        </p:nvSpPr>
        <p:spPr>
          <a:xfrm rot="-6005595">
            <a:off x="5381256" y="1187986"/>
            <a:ext cx="2601814" cy="1664465"/>
          </a:xfrm>
          <a:custGeom>
            <a:rect b="b" l="l" r="r" t="t"/>
            <a:pathLst>
              <a:path extrusionOk="0" h="49530" w="93821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cap="flat" cmpd="sng" w="28575">
            <a:solidFill>
              <a:srgbClr val="B7B7B7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NC Timeline">
  <p:cSld name="PNC Timeline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64" name="Google Shape;164;p19"/>
          <p:cNvCxnSpPr/>
          <p:nvPr/>
        </p:nvCxnSpPr>
        <p:spPr>
          <a:xfrm rot="10800000">
            <a:off x="6019675" y="0"/>
            <a:ext cx="12000" cy="50124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5" name="Google Shape;165;p19"/>
          <p:cNvSpPr/>
          <p:nvPr/>
        </p:nvSpPr>
        <p:spPr>
          <a:xfrm>
            <a:off x="0" y="3733450"/>
            <a:ext cx="9144000" cy="14100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9"/>
          <p:cNvSpPr txBox="1"/>
          <p:nvPr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b="0" i="0" sz="2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Cambodia</a:t>
            </a:r>
            <a:endParaRPr b="1" i="0" sz="2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7" name="Google Shape;167;p19"/>
          <p:cNvSpPr txBox="1"/>
          <p:nvPr/>
        </p:nvSpPr>
        <p:spPr>
          <a:xfrm>
            <a:off x="6311047" y="263531"/>
            <a:ext cx="23856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Passerelles numériques' first program in Phnom Penh, with 25 students. One major in SNA (System &amp; Network Administration)</a:t>
            </a:r>
            <a:endParaRPr b="0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68" name="Google Shape;168;p19"/>
          <p:cNvCxnSpPr/>
          <p:nvPr/>
        </p:nvCxnSpPr>
        <p:spPr>
          <a:xfrm rot="10800000">
            <a:off x="6024475" y="4036300"/>
            <a:ext cx="0" cy="1158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69" name="Google Shape;169;p19"/>
          <p:cNvGrpSpPr/>
          <p:nvPr/>
        </p:nvGrpSpPr>
        <p:grpSpPr>
          <a:xfrm>
            <a:off x="5688583" y="226168"/>
            <a:ext cx="1082257" cy="587803"/>
            <a:chOff x="725450" y="1793250"/>
            <a:chExt cx="1198513" cy="678600"/>
          </a:xfrm>
        </p:grpSpPr>
        <p:sp>
          <p:nvSpPr>
            <p:cNvPr id="170" name="Google Shape;170;p19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9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2005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72" name="Google Shape;172;p19"/>
          <p:cNvGrpSpPr/>
          <p:nvPr/>
        </p:nvGrpSpPr>
        <p:grpSpPr>
          <a:xfrm>
            <a:off x="5688583" y="925472"/>
            <a:ext cx="1082257" cy="587803"/>
            <a:chOff x="725450" y="1793250"/>
            <a:chExt cx="1198513" cy="678600"/>
          </a:xfrm>
        </p:grpSpPr>
        <p:sp>
          <p:nvSpPr>
            <p:cNvPr id="173" name="Google Shape;173;p19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9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2007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75" name="Google Shape;175;p19"/>
          <p:cNvGrpSpPr/>
          <p:nvPr/>
        </p:nvGrpSpPr>
        <p:grpSpPr>
          <a:xfrm>
            <a:off x="5688583" y="1624764"/>
            <a:ext cx="1082257" cy="587803"/>
            <a:chOff x="725450" y="1793250"/>
            <a:chExt cx="1198513" cy="678600"/>
          </a:xfrm>
        </p:grpSpPr>
        <p:sp>
          <p:nvSpPr>
            <p:cNvPr id="176" name="Google Shape;176;p19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9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2009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78" name="Google Shape;178;p19"/>
          <p:cNvGrpSpPr/>
          <p:nvPr/>
        </p:nvGrpSpPr>
        <p:grpSpPr>
          <a:xfrm>
            <a:off x="5688583" y="2324078"/>
            <a:ext cx="1082257" cy="587803"/>
            <a:chOff x="725450" y="1793250"/>
            <a:chExt cx="1198513" cy="678600"/>
          </a:xfrm>
        </p:grpSpPr>
        <p:sp>
          <p:nvSpPr>
            <p:cNvPr id="179" name="Google Shape;179;p19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9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2011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81" name="Google Shape;181;p19"/>
          <p:cNvGrpSpPr/>
          <p:nvPr/>
        </p:nvGrpSpPr>
        <p:grpSpPr>
          <a:xfrm>
            <a:off x="5688597" y="3023398"/>
            <a:ext cx="1082257" cy="587803"/>
            <a:chOff x="725450" y="1793250"/>
            <a:chExt cx="1198513" cy="678600"/>
          </a:xfrm>
        </p:grpSpPr>
        <p:sp>
          <p:nvSpPr>
            <p:cNvPr id="182" name="Google Shape;182;p19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9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84" name="Google Shape;184;p19"/>
          <p:cNvGrpSpPr/>
          <p:nvPr/>
        </p:nvGrpSpPr>
        <p:grpSpPr>
          <a:xfrm>
            <a:off x="5688597" y="3722701"/>
            <a:ext cx="1082257" cy="587803"/>
            <a:chOff x="725450" y="1793250"/>
            <a:chExt cx="1198513" cy="678600"/>
          </a:xfrm>
        </p:grpSpPr>
        <p:sp>
          <p:nvSpPr>
            <p:cNvPr id="185" name="Google Shape;185;p19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9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87" name="Google Shape;187;p19"/>
          <p:cNvGrpSpPr/>
          <p:nvPr/>
        </p:nvGrpSpPr>
        <p:grpSpPr>
          <a:xfrm>
            <a:off x="5688597" y="4421993"/>
            <a:ext cx="1082257" cy="587803"/>
            <a:chOff x="725450" y="1793250"/>
            <a:chExt cx="1198513" cy="678600"/>
          </a:xfrm>
        </p:grpSpPr>
        <p:sp>
          <p:nvSpPr>
            <p:cNvPr id="188" name="Google Shape;188;p19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9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2016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90" name="Google Shape;190;p19"/>
          <p:cNvSpPr txBox="1"/>
          <p:nvPr/>
        </p:nvSpPr>
        <p:spPr>
          <a:xfrm>
            <a:off x="6310052" y="964547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Inauguration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PNC building and </a:t>
            </a: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 b="0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1" name="Google Shape;191;p19"/>
          <p:cNvSpPr txBox="1"/>
          <p:nvPr/>
        </p:nvSpPr>
        <p:spPr>
          <a:xfrm>
            <a:off x="6315541" y="158379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of a second major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WEP (Web Programming)</a:t>
            </a:r>
            <a:endParaRPr b="0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2" name="Google Shape;192;p19"/>
          <p:cNvSpPr txBox="1"/>
          <p:nvPr/>
        </p:nvSpPr>
        <p:spPr>
          <a:xfrm>
            <a:off x="6319780" y="2478007"/>
            <a:ext cx="25614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 the 1st time, a total of </a:t>
            </a: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100 students join our 2-year program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3" name="Google Shape;193;p19"/>
          <p:cNvSpPr txBox="1"/>
          <p:nvPr/>
        </p:nvSpPr>
        <p:spPr>
          <a:xfrm>
            <a:off x="6330503" y="2964132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PNC’s </a:t>
            </a: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Career Forum</a:t>
            </a:r>
            <a:endParaRPr b="1" i="0" sz="105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4" name="Google Shape;194;p19"/>
          <p:cNvSpPr txBox="1"/>
          <p:nvPr/>
        </p:nvSpPr>
        <p:spPr>
          <a:xfrm>
            <a:off x="6319780" y="369551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PNC celebrates its </a:t>
            </a:r>
            <a:r>
              <a:rPr b="1" i="0" lang="en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ten years anniversary</a:t>
            </a:r>
            <a:endParaRPr b="1" i="0" sz="105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5" name="Google Shape;195;p19"/>
          <p:cNvSpPr txBox="1"/>
          <p:nvPr/>
        </p:nvSpPr>
        <p:spPr>
          <a:xfrm>
            <a:off x="6319780" y="4396659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Launch of the ‘Openh’ Project</a:t>
            </a:r>
            <a:r>
              <a:rPr b="0" i="0" lang="en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, a vast program to update the curriculum of the 2-year training</a:t>
            </a:r>
            <a:endParaRPr b="0" i="0" sz="105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96" name="Google Shape;196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10"/>
            <a:ext cx="5314474" cy="3759053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9"/>
          <p:cNvSpPr/>
          <p:nvPr/>
        </p:nvSpPr>
        <p:spPr>
          <a:xfrm rot="8202291">
            <a:off x="2200064" y="1958723"/>
            <a:ext cx="914258" cy="270848"/>
          </a:xfrm>
          <a:custGeom>
            <a:rect b="b" l="l" r="r" t="t"/>
            <a:pathLst>
              <a:path extrusionOk="0" h="49530" w="93821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cap="flat" cmpd="sng" w="28575">
            <a:solidFill>
              <a:srgbClr val="B7B7B7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9"/>
          <p:cNvSpPr txBox="1"/>
          <p:nvPr/>
        </p:nvSpPr>
        <p:spPr>
          <a:xfrm>
            <a:off x="2478190" y="121942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Phnom Penh</a:t>
            </a:r>
            <a:endParaRPr b="1" i="0" sz="1050" u="none" cap="none" strike="noStrik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99" name="Google Shape;19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3600" y="109125"/>
            <a:ext cx="509099" cy="5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NP Timeline">
  <p:cSld name="PNP Timeline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02" name="Google Shape;202;p20"/>
          <p:cNvCxnSpPr/>
          <p:nvPr/>
        </p:nvCxnSpPr>
        <p:spPr>
          <a:xfrm rot="10800000">
            <a:off x="6019675" y="0"/>
            <a:ext cx="12000" cy="50124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3" name="Google Shape;203;p20"/>
          <p:cNvSpPr/>
          <p:nvPr/>
        </p:nvSpPr>
        <p:spPr>
          <a:xfrm>
            <a:off x="0" y="3722725"/>
            <a:ext cx="9144000" cy="14208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0"/>
          <p:cNvSpPr txBox="1"/>
          <p:nvPr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b="0" i="0" sz="2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Philippines</a:t>
            </a:r>
            <a:endParaRPr b="1" i="0" sz="2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205" name="Google Shape;205;p20"/>
          <p:cNvGrpSpPr/>
          <p:nvPr/>
        </p:nvGrpSpPr>
        <p:grpSpPr>
          <a:xfrm>
            <a:off x="5688583" y="226168"/>
            <a:ext cx="1082257" cy="587803"/>
            <a:chOff x="725450" y="1793250"/>
            <a:chExt cx="1198513" cy="678600"/>
          </a:xfrm>
        </p:grpSpPr>
        <p:sp>
          <p:nvSpPr>
            <p:cNvPr id="206" name="Google Shape;206;p20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0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2009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08" name="Google Shape;208;p20"/>
          <p:cNvGrpSpPr/>
          <p:nvPr/>
        </p:nvGrpSpPr>
        <p:grpSpPr>
          <a:xfrm>
            <a:off x="5688583" y="925472"/>
            <a:ext cx="1082257" cy="587803"/>
            <a:chOff x="725450" y="1793250"/>
            <a:chExt cx="1198513" cy="678600"/>
          </a:xfrm>
        </p:grpSpPr>
        <p:sp>
          <p:nvSpPr>
            <p:cNvPr id="209" name="Google Shape;209;p20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0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2012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11" name="Google Shape;211;p20"/>
          <p:cNvGrpSpPr/>
          <p:nvPr/>
        </p:nvGrpSpPr>
        <p:grpSpPr>
          <a:xfrm>
            <a:off x="5688583" y="1624764"/>
            <a:ext cx="1082257" cy="587803"/>
            <a:chOff x="725450" y="1793250"/>
            <a:chExt cx="1198513" cy="678600"/>
          </a:xfrm>
        </p:grpSpPr>
        <p:sp>
          <p:nvSpPr>
            <p:cNvPr id="212" name="Google Shape;212;p20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0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2013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14" name="Google Shape;214;p20"/>
          <p:cNvGrpSpPr/>
          <p:nvPr/>
        </p:nvGrpSpPr>
        <p:grpSpPr>
          <a:xfrm>
            <a:off x="5688583" y="2324078"/>
            <a:ext cx="1082257" cy="587803"/>
            <a:chOff x="725450" y="1793250"/>
            <a:chExt cx="1198513" cy="678600"/>
          </a:xfrm>
        </p:grpSpPr>
        <p:sp>
          <p:nvSpPr>
            <p:cNvPr id="215" name="Google Shape;215;p20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0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17" name="Google Shape;217;p20"/>
          <p:cNvGrpSpPr/>
          <p:nvPr/>
        </p:nvGrpSpPr>
        <p:grpSpPr>
          <a:xfrm>
            <a:off x="5688597" y="3023398"/>
            <a:ext cx="1082257" cy="587803"/>
            <a:chOff x="725450" y="1793250"/>
            <a:chExt cx="1198513" cy="678600"/>
          </a:xfrm>
        </p:grpSpPr>
        <p:sp>
          <p:nvSpPr>
            <p:cNvPr id="218" name="Google Shape;218;p20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0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20" name="Google Shape;220;p20"/>
          <p:cNvSpPr txBox="1"/>
          <p:nvPr/>
        </p:nvSpPr>
        <p:spPr>
          <a:xfrm>
            <a:off x="6320800" y="1003525"/>
            <a:ext cx="24183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24 students</a:t>
            </a:r>
            <a:endParaRPr b="0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1" name="Google Shape;221;p20"/>
          <p:cNvSpPr txBox="1"/>
          <p:nvPr/>
        </p:nvSpPr>
        <p:spPr>
          <a:xfrm>
            <a:off x="6319780" y="1605719"/>
            <a:ext cx="26919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 the 1st time, a total of </a:t>
            </a: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90 students join our program</a:t>
            </a:r>
            <a:endParaRPr b="1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2" name="Google Shape;222;p20"/>
          <p:cNvSpPr txBox="1"/>
          <p:nvPr/>
        </p:nvSpPr>
        <p:spPr>
          <a:xfrm>
            <a:off x="6330503" y="2324128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PNP celebrates its </a:t>
            </a: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5-year anniversary</a:t>
            </a:r>
            <a:endParaRPr b="1" i="0" sz="105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3" name="Google Shape;223;p20"/>
          <p:cNvSpPr txBox="1"/>
          <p:nvPr/>
        </p:nvSpPr>
        <p:spPr>
          <a:xfrm>
            <a:off x="6319780" y="2993307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of an </a:t>
            </a: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innovative new program 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with a pilot class (47 students)</a:t>
            </a:r>
            <a:endParaRPr b="1" i="0" sz="105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24" name="Google Shape;22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7761" y="-12053"/>
            <a:ext cx="5349998" cy="3784182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0"/>
          <p:cNvSpPr txBox="1"/>
          <p:nvPr/>
        </p:nvSpPr>
        <p:spPr>
          <a:xfrm>
            <a:off x="6319780" y="285116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of PN’s 2nd program in Cebu with 24 students</a:t>
            </a:r>
            <a:endParaRPr b="0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6" name="Google Shape;226;p20"/>
          <p:cNvSpPr/>
          <p:nvPr/>
        </p:nvSpPr>
        <p:spPr>
          <a:xfrm flipH="1" rot="9913546">
            <a:off x="3436023" y="1627862"/>
            <a:ext cx="914255" cy="570625"/>
          </a:xfrm>
          <a:custGeom>
            <a:rect b="b" l="l" r="r" t="t"/>
            <a:pathLst>
              <a:path extrusionOk="0" h="49530" w="93821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cap="flat" cmpd="sng" w="28575">
            <a:solidFill>
              <a:srgbClr val="B7B7B7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0"/>
          <p:cNvSpPr txBox="1"/>
          <p:nvPr/>
        </p:nvSpPr>
        <p:spPr>
          <a:xfrm>
            <a:off x="2993887" y="1215200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Cebu</a:t>
            </a:r>
            <a:endParaRPr b="1" i="0" sz="1050" u="none" cap="none" strike="noStrik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NV Timeline">
  <p:cSld name="PNV Timeline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" name="Google Shape;229;p21"/>
          <p:cNvCxnSpPr/>
          <p:nvPr/>
        </p:nvCxnSpPr>
        <p:spPr>
          <a:xfrm rot="10800000">
            <a:off x="6012474" y="0"/>
            <a:ext cx="12000" cy="50124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0" name="Google Shape;23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1" name="Google Shape;231;p21"/>
          <p:cNvSpPr/>
          <p:nvPr/>
        </p:nvSpPr>
        <p:spPr>
          <a:xfrm>
            <a:off x="0" y="3733450"/>
            <a:ext cx="9144000" cy="14100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1"/>
          <p:cNvSpPr txBox="1"/>
          <p:nvPr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b="0" i="0" sz="2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Vietnam</a:t>
            </a:r>
            <a:endParaRPr b="1" i="0" sz="2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3" name="Google Shape;233;p21"/>
          <p:cNvSpPr txBox="1"/>
          <p:nvPr/>
        </p:nvSpPr>
        <p:spPr>
          <a:xfrm>
            <a:off x="6320800" y="304225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PN’s 3rd program in Danang with 30 students</a:t>
            </a:r>
            <a:endParaRPr b="0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34" name="Google Shape;234;p21"/>
          <p:cNvCxnSpPr/>
          <p:nvPr/>
        </p:nvCxnSpPr>
        <p:spPr>
          <a:xfrm rot="10800000">
            <a:off x="6024475" y="4036300"/>
            <a:ext cx="0" cy="1158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35" name="Google Shape;235;p21"/>
          <p:cNvGrpSpPr/>
          <p:nvPr/>
        </p:nvGrpSpPr>
        <p:grpSpPr>
          <a:xfrm>
            <a:off x="5688583" y="226168"/>
            <a:ext cx="1082257" cy="587803"/>
            <a:chOff x="725450" y="1793250"/>
            <a:chExt cx="1198513" cy="678600"/>
          </a:xfrm>
        </p:grpSpPr>
        <p:sp>
          <p:nvSpPr>
            <p:cNvPr id="236" name="Google Shape;236;p21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1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2010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38" name="Google Shape;238;p21"/>
          <p:cNvGrpSpPr/>
          <p:nvPr/>
        </p:nvGrpSpPr>
        <p:grpSpPr>
          <a:xfrm>
            <a:off x="5688583" y="925472"/>
            <a:ext cx="1082257" cy="587803"/>
            <a:chOff x="725450" y="1793250"/>
            <a:chExt cx="1198513" cy="678600"/>
          </a:xfrm>
        </p:grpSpPr>
        <p:sp>
          <p:nvSpPr>
            <p:cNvPr id="239" name="Google Shape;239;p21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1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2012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41" name="Google Shape;241;p21"/>
          <p:cNvGrpSpPr/>
          <p:nvPr/>
        </p:nvGrpSpPr>
        <p:grpSpPr>
          <a:xfrm>
            <a:off x="5688583" y="1624764"/>
            <a:ext cx="1082257" cy="587803"/>
            <a:chOff x="725450" y="1793250"/>
            <a:chExt cx="1198513" cy="678600"/>
          </a:xfrm>
        </p:grpSpPr>
        <p:sp>
          <p:nvSpPr>
            <p:cNvPr id="242" name="Google Shape;242;p21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1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2013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44" name="Google Shape;244;p21"/>
          <p:cNvGrpSpPr/>
          <p:nvPr/>
        </p:nvGrpSpPr>
        <p:grpSpPr>
          <a:xfrm>
            <a:off x="5688583" y="2324078"/>
            <a:ext cx="1082257" cy="587803"/>
            <a:chOff x="725450" y="1793250"/>
            <a:chExt cx="1198513" cy="678600"/>
          </a:xfrm>
        </p:grpSpPr>
        <p:sp>
          <p:nvSpPr>
            <p:cNvPr id="245" name="Google Shape;245;p21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1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47" name="Google Shape;247;p21"/>
          <p:cNvGrpSpPr/>
          <p:nvPr/>
        </p:nvGrpSpPr>
        <p:grpSpPr>
          <a:xfrm>
            <a:off x="5688597" y="3023398"/>
            <a:ext cx="1082257" cy="587803"/>
            <a:chOff x="725450" y="1793250"/>
            <a:chExt cx="1198513" cy="678600"/>
          </a:xfrm>
        </p:grpSpPr>
        <p:sp>
          <p:nvSpPr>
            <p:cNvPr id="248" name="Google Shape;248;p21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1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50" name="Google Shape;250;p21"/>
          <p:cNvGrpSpPr/>
          <p:nvPr/>
        </p:nvGrpSpPr>
        <p:grpSpPr>
          <a:xfrm>
            <a:off x="5688597" y="3722701"/>
            <a:ext cx="1082257" cy="587803"/>
            <a:chOff x="725450" y="1793250"/>
            <a:chExt cx="1198513" cy="678600"/>
          </a:xfrm>
        </p:grpSpPr>
        <p:sp>
          <p:nvSpPr>
            <p:cNvPr id="251" name="Google Shape;251;p21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1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2016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53" name="Google Shape;253;p21"/>
          <p:cNvGrpSpPr/>
          <p:nvPr/>
        </p:nvGrpSpPr>
        <p:grpSpPr>
          <a:xfrm>
            <a:off x="5688597" y="4421993"/>
            <a:ext cx="1082257" cy="587803"/>
            <a:chOff x="725450" y="1793250"/>
            <a:chExt cx="1198513" cy="678600"/>
          </a:xfrm>
        </p:grpSpPr>
        <p:sp>
          <p:nvSpPr>
            <p:cNvPr id="254" name="Google Shape;254;p21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1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2017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56" name="Google Shape;256;p21"/>
          <p:cNvSpPr txBox="1"/>
          <p:nvPr/>
        </p:nvSpPr>
        <p:spPr>
          <a:xfrm>
            <a:off x="6320800" y="1003525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27 students</a:t>
            </a:r>
            <a:endParaRPr b="0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7" name="Google Shape;257;p21"/>
          <p:cNvSpPr txBox="1"/>
          <p:nvPr/>
        </p:nvSpPr>
        <p:spPr>
          <a:xfrm>
            <a:off x="6310141" y="1616410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Decision to propose 2 majors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DeV and WeB. WeB replaces SNA</a:t>
            </a:r>
            <a:endParaRPr b="0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8" name="Google Shape;258;p21"/>
          <p:cNvSpPr txBox="1"/>
          <p:nvPr/>
        </p:nvSpPr>
        <p:spPr>
          <a:xfrm>
            <a:off x="6316387" y="230618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PNV is </a:t>
            </a: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operating completely independently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for all its activities</a:t>
            </a:r>
            <a:endParaRPr b="0" i="0" sz="105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9" name="Google Shape;259;p21"/>
          <p:cNvSpPr txBox="1"/>
          <p:nvPr/>
        </p:nvSpPr>
        <p:spPr>
          <a:xfrm>
            <a:off x="6316101" y="301508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PNV celebrates its </a:t>
            </a: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five years’ anniversary</a:t>
            </a:r>
            <a:endParaRPr b="1" i="0" sz="105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0" name="Google Shape;260;p21"/>
          <p:cNvSpPr txBox="1"/>
          <p:nvPr/>
        </p:nvSpPr>
        <p:spPr>
          <a:xfrm>
            <a:off x="6329185" y="3703087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Launch of the </a:t>
            </a:r>
            <a:r>
              <a:rPr b="1" i="0" lang="en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new training</a:t>
            </a:r>
            <a:r>
              <a:rPr b="0" i="0" lang="en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with the Danang College of Technology</a:t>
            </a:r>
            <a:endParaRPr b="0" i="0" sz="105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1" name="Google Shape;261;p21"/>
          <p:cNvSpPr txBox="1"/>
          <p:nvPr/>
        </p:nvSpPr>
        <p:spPr>
          <a:xfrm>
            <a:off x="6310141" y="438865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New partnership </a:t>
            </a:r>
            <a:r>
              <a:rPr b="0" i="0" lang="en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with Danang Vocational Training College</a:t>
            </a:r>
            <a:endParaRPr b="0" i="0" sz="105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62" name="Google Shape;262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9"/>
            <a:ext cx="5314474" cy="3759053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1"/>
          <p:cNvSpPr/>
          <p:nvPr/>
        </p:nvSpPr>
        <p:spPr>
          <a:xfrm flipH="1" rot="5747526">
            <a:off x="2653947" y="1361420"/>
            <a:ext cx="557799" cy="188303"/>
          </a:xfrm>
          <a:custGeom>
            <a:rect b="b" l="l" r="r" t="t"/>
            <a:pathLst>
              <a:path extrusionOk="0" h="49530" w="93821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cap="flat" cmpd="sng" w="28575">
            <a:solidFill>
              <a:srgbClr val="B7B7B7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1"/>
          <p:cNvSpPr txBox="1"/>
          <p:nvPr/>
        </p:nvSpPr>
        <p:spPr>
          <a:xfrm>
            <a:off x="2707372" y="735925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Danang</a:t>
            </a:r>
            <a:endParaRPr b="1" i="0" sz="1050" u="none" cap="none" strike="noStrik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1">
  <p:cSld name="TITLE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267" name="Google Shape;267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68" name="Google Shape;26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">
  <p:cSld name="Tex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1860355" y="1383906"/>
            <a:ext cx="5423400" cy="3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4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columns x2">
  <p:cSld name="Text columns x2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858891" y="1354218"/>
            <a:ext cx="3637200" cy="3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628650" y="274638"/>
            <a:ext cx="78867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71612" y="1354218"/>
            <a:ext cx="3637200" cy="3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5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columns x3">
  <p:cSld name="Text columns x3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822938" y="992221"/>
            <a:ext cx="2383500" cy="3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3353751" y="992221"/>
            <a:ext cx="2383500" cy="3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3" type="body"/>
          </p:nvPr>
        </p:nvSpPr>
        <p:spPr>
          <a:xfrm>
            <a:off x="5884564" y="992222"/>
            <a:ext cx="2383500" cy="3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type="title"/>
          </p:nvPr>
        </p:nvSpPr>
        <p:spPr>
          <a:xfrm>
            <a:off x="628650" y="274639"/>
            <a:ext cx="7850400" cy="5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6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rga chart">
  <p:cSld name="Orga char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7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7"/>
          <p:cNvSpPr/>
          <p:nvPr>
            <p:ph idx="2" type="dgm"/>
          </p:nvPr>
        </p:nvSpPr>
        <p:spPr>
          <a:xfrm>
            <a:off x="1247775" y="1126908"/>
            <a:ext cx="6648600" cy="3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628650" y="274638"/>
            <a:ext cx="7886700" cy="5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7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+ text ">
  <p:cSld name="Picture + text 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" name="Google Shape;47;p8"/>
          <p:cNvSpPr txBox="1"/>
          <p:nvPr>
            <p:ph idx="1" type="body"/>
          </p:nvPr>
        </p:nvSpPr>
        <p:spPr>
          <a:xfrm>
            <a:off x="4572000" y="1413173"/>
            <a:ext cx="3943500" cy="27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933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8"/>
          <p:cNvSpPr/>
          <p:nvPr>
            <p:ph idx="2" type="pic"/>
          </p:nvPr>
        </p:nvSpPr>
        <p:spPr>
          <a:xfrm>
            <a:off x="628650" y="1405250"/>
            <a:ext cx="3585600" cy="27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8"/>
          <p:cNvSpPr txBox="1"/>
          <p:nvPr>
            <p:ph type="title"/>
          </p:nvPr>
        </p:nvSpPr>
        <p:spPr>
          <a:xfrm>
            <a:off x="628650" y="274639"/>
            <a:ext cx="78867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8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8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+ picture">
  <p:cSld name="Text + pictur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9"/>
          <p:cNvSpPr txBox="1"/>
          <p:nvPr>
            <p:ph idx="1" type="body"/>
          </p:nvPr>
        </p:nvSpPr>
        <p:spPr>
          <a:xfrm>
            <a:off x="628650" y="1434000"/>
            <a:ext cx="3943500" cy="27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933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9"/>
          <p:cNvSpPr/>
          <p:nvPr>
            <p:ph idx="2" type="pic"/>
          </p:nvPr>
        </p:nvSpPr>
        <p:spPr>
          <a:xfrm>
            <a:off x="4929827" y="1434000"/>
            <a:ext cx="3585600" cy="27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type="title"/>
          </p:nvPr>
        </p:nvSpPr>
        <p:spPr>
          <a:xfrm>
            <a:off x="628650" y="274639"/>
            <a:ext cx="78867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9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9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x1">
  <p:cSld name="Picture x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0"/>
          <p:cNvSpPr/>
          <p:nvPr>
            <p:ph idx="2" type="pic"/>
          </p:nvPr>
        </p:nvSpPr>
        <p:spPr>
          <a:xfrm>
            <a:off x="1472540" y="1238616"/>
            <a:ext cx="6163200" cy="3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0"/>
          <p:cNvSpPr txBox="1"/>
          <p:nvPr>
            <p:ph type="title"/>
          </p:nvPr>
        </p:nvSpPr>
        <p:spPr>
          <a:xfrm>
            <a:off x="628650" y="274638"/>
            <a:ext cx="78867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1472540" y="4679907"/>
            <a:ext cx="61632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0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23" Type="http://schemas.openxmlformats.org/officeDocument/2006/relationships/theme" Target="../theme/theme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" name="Google Shape;7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503600" y="109132"/>
            <a:ext cx="509099" cy="50978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3"/>
          <p:cNvSpPr txBox="1"/>
          <p:nvPr>
            <p:ph type="title"/>
          </p:nvPr>
        </p:nvSpPr>
        <p:spPr>
          <a:xfrm>
            <a:off x="3679350" y="4269625"/>
            <a:ext cx="534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9</a:t>
            </a:r>
            <a:endParaRPr/>
          </a:p>
        </p:txBody>
      </p:sp>
      <p:sp>
        <p:nvSpPr>
          <p:cNvPr id="274" name="Google Shape;274;p23"/>
          <p:cNvSpPr txBox="1"/>
          <p:nvPr>
            <p:ph idx="2" type="title"/>
          </p:nvPr>
        </p:nvSpPr>
        <p:spPr>
          <a:xfrm>
            <a:off x="3679350" y="4663225"/>
            <a:ext cx="534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 Controller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4"/>
          <p:cNvSpPr txBox="1"/>
          <p:nvPr>
            <p:ph idx="1" type="body"/>
          </p:nvPr>
        </p:nvSpPr>
        <p:spPr>
          <a:xfrm>
            <a:off x="552450" y="890550"/>
            <a:ext cx="8372400" cy="369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Resource Controller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Create Resource Controller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Route list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4"/>
          <p:cNvSpPr txBox="1"/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5"/>
          <p:cNvSpPr txBox="1"/>
          <p:nvPr>
            <p:ph type="title"/>
          </p:nvPr>
        </p:nvSpPr>
        <p:spPr>
          <a:xfrm>
            <a:off x="628650" y="1493838"/>
            <a:ext cx="7886700" cy="6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Resource Controller</a:t>
            </a:r>
            <a:endParaRPr sz="6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/>
          <p:nvPr>
            <p:ph idx="1" type="body"/>
          </p:nvPr>
        </p:nvSpPr>
        <p:spPr>
          <a:xfrm>
            <a:off x="628650" y="1126425"/>
            <a:ext cx="8111100" cy="345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 c</a:t>
            </a:r>
            <a:r>
              <a:rPr lang="en"/>
              <a:t>ontroller that handles all HTTP requests</a:t>
            </a:r>
            <a:endParaRPr/>
          </a:p>
        </p:txBody>
      </p:sp>
      <p:sp>
        <p:nvSpPr>
          <p:cNvPr id="291" name="Google Shape;291;p26"/>
          <p:cNvSpPr txBox="1"/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 Controller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7"/>
          <p:cNvSpPr txBox="1"/>
          <p:nvPr>
            <p:ph idx="1" type="body"/>
          </p:nvPr>
        </p:nvSpPr>
        <p:spPr>
          <a:xfrm>
            <a:off x="248400" y="1050575"/>
            <a:ext cx="8494800" cy="75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php artisan make:controller </a:t>
            </a:r>
            <a:r>
              <a:rPr b="1" lang="en">
                <a:solidFill>
                  <a:srgbClr val="0F74BD"/>
                </a:solidFill>
              </a:rPr>
              <a:t>ControllerName </a:t>
            </a:r>
            <a:r>
              <a:rPr b="1" lang="en"/>
              <a:t>--resource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97" name="Google Shape;297;p27"/>
          <p:cNvSpPr txBox="1"/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</a:t>
            </a:r>
            <a:r>
              <a:rPr lang="en"/>
              <a:t>Resource Controller</a:t>
            </a:r>
            <a:endParaRPr/>
          </a:p>
        </p:txBody>
      </p:sp>
      <p:sp>
        <p:nvSpPr>
          <p:cNvPr id="298" name="Google Shape;298;p27"/>
          <p:cNvSpPr txBox="1"/>
          <p:nvPr>
            <p:ph idx="1" type="body"/>
          </p:nvPr>
        </p:nvSpPr>
        <p:spPr>
          <a:xfrm>
            <a:off x="400800" y="3186100"/>
            <a:ext cx="8494800" cy="1601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See all the route in the application: 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b="1" lang="en"/>
              <a:t>php artisan route:list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99" name="Google Shape;299;p27"/>
          <p:cNvSpPr txBox="1"/>
          <p:nvPr>
            <p:ph idx="1" type="body"/>
          </p:nvPr>
        </p:nvSpPr>
        <p:spPr>
          <a:xfrm>
            <a:off x="477000" y="1814500"/>
            <a:ext cx="8494800" cy="1601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egister route to the controller in web.php</a:t>
            </a:r>
            <a:r>
              <a:rPr lang="en"/>
              <a:t> 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b="1" lang="en"/>
              <a:t>Route::resource('</a:t>
            </a:r>
            <a:r>
              <a:rPr b="1" lang="en">
                <a:solidFill>
                  <a:srgbClr val="101094"/>
                </a:solidFill>
              </a:rPr>
              <a:t>routeURI</a:t>
            </a:r>
            <a:r>
              <a:rPr b="1" lang="en"/>
              <a:t>', '</a:t>
            </a:r>
            <a:r>
              <a:rPr b="1" lang="en">
                <a:solidFill>
                  <a:srgbClr val="0F74BD"/>
                </a:solidFill>
              </a:rPr>
              <a:t>ControllerName</a:t>
            </a:r>
            <a:r>
              <a:rPr b="1" lang="en"/>
              <a:t>');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538" y="183187"/>
            <a:ext cx="8110926" cy="477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9"/>
          <p:cNvSpPr txBox="1"/>
          <p:nvPr>
            <p:ph type="title"/>
          </p:nvPr>
        </p:nvSpPr>
        <p:spPr>
          <a:xfrm>
            <a:off x="628650" y="1036638"/>
            <a:ext cx="7886700" cy="6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Demo</a:t>
            </a:r>
            <a:endParaRPr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800"/>
              <a:t>CRUD Post with Resource Controller</a:t>
            </a:r>
            <a:endParaRPr b="0" sz="4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0"/>
          <p:cNvSpPr txBox="1"/>
          <p:nvPr>
            <p:ph idx="1" type="body"/>
          </p:nvPr>
        </p:nvSpPr>
        <p:spPr>
          <a:xfrm>
            <a:off x="628650" y="890550"/>
            <a:ext cx="7886700" cy="369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CRUD the student information using Resource Controller</a:t>
            </a:r>
            <a:endParaRPr b="1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0"/>
          <p:cNvSpPr txBox="1"/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Activity[20mn]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1"/>
          <p:cNvSpPr txBox="1"/>
          <p:nvPr>
            <p:ph idx="1" type="body"/>
          </p:nvPr>
        </p:nvSpPr>
        <p:spPr>
          <a:xfrm>
            <a:off x="628650" y="890550"/>
            <a:ext cx="7886700" cy="369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CRUD the comment information using Resource Controller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Table comments has the following field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id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comment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1"/>
          <p:cNvSpPr txBox="1"/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Activity[50mn]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