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tare Deo" initials="LD" lastIdx="1" clrIdx="0">
    <p:extLst>
      <p:ext uri="{19B8F6BF-5375-455C-9EA6-DF929625EA0E}">
        <p15:presenceInfo xmlns:p15="http://schemas.microsoft.com/office/powerpoint/2012/main" userId="6099ab1d73f32d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3ED78-CE41-4BAD-9C73-C33DFF8491FF}" type="datetimeFigureOut">
              <a:rPr lang="en-ID" smtClean="0"/>
              <a:t>28/04/2019</a:t>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D14769CA-6D3C-4EEB-AA5B-508B94A9A5E4}" type="slidenum">
              <a:rPr lang="en-ID" smtClean="0"/>
              <a:t>‹#›</a:t>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2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3ED78-CE41-4BAD-9C73-C33DFF8491FF}" type="datetimeFigureOut">
              <a:rPr lang="en-ID" smtClean="0"/>
              <a:t>28/04/2019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4769CA-6D3C-4EEB-AA5B-508B94A9A5E4}" type="slidenum">
              <a:rPr lang="en-ID" smtClean="0"/>
              <a:t>‹#›</a:t>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512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3ED78-CE41-4BAD-9C73-C33DFF8491FF}" type="datetimeFigureOut">
              <a:rPr lang="en-ID" smtClean="0"/>
              <a:t>28/04/2019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4769CA-6D3C-4EEB-AA5B-508B94A9A5E4}" type="slidenum">
              <a:rPr lang="en-ID" smtClean="0"/>
              <a:t>‹#›</a:t>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059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3ED78-CE41-4BAD-9C73-C33DFF8491FF}" type="datetimeFigureOut">
              <a:rPr lang="en-ID" smtClean="0"/>
              <a:t>28/04/2019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4769CA-6D3C-4EEB-AA5B-508B94A9A5E4}" type="slidenum">
              <a:rPr lang="en-ID" smtClean="0"/>
              <a:t>‹#›</a:t>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58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3ED78-CE41-4BAD-9C73-C33DFF8491FF}" type="datetimeFigureOut">
              <a:rPr lang="en-ID" smtClean="0"/>
              <a:t>28/04/2019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14769CA-6D3C-4EEB-AA5B-508B94A9A5E4}" type="slidenum">
              <a:rPr lang="en-ID" smtClean="0"/>
              <a:t>‹#›</a:t>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68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3ED78-CE41-4BAD-9C73-C33DFF8491FF}" type="datetimeFigureOut">
              <a:rPr lang="en-ID" smtClean="0"/>
              <a:t>28/04/2019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14769CA-6D3C-4EEB-AA5B-508B94A9A5E4}" type="slidenum">
              <a:rPr lang="en-ID" smtClean="0"/>
              <a:t>‹#›</a:t>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4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3ED78-CE41-4BAD-9C73-C33DFF8491FF}" type="datetimeFigureOut">
              <a:rPr lang="en-ID" smtClean="0"/>
              <a:t>28/04/2019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14769CA-6D3C-4EEB-AA5B-508B94A9A5E4}" type="slidenum">
              <a:rPr lang="en-ID" smtClean="0"/>
              <a:t>‹#›</a:t>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1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3ED78-CE41-4BAD-9C73-C33DFF8491FF}" type="datetimeFigureOut">
              <a:rPr lang="en-ID" smtClean="0"/>
              <a:t>28/04/2019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14769CA-6D3C-4EEB-AA5B-508B94A9A5E4}" type="slidenum">
              <a:rPr lang="en-ID" smtClean="0"/>
              <a:t>‹#›</a:t>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447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3ED78-CE41-4BAD-9C73-C33DFF8491FF}" type="datetimeFigureOut">
              <a:rPr lang="en-ID" smtClean="0"/>
              <a:t>28/04/2019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14769CA-6D3C-4EEB-AA5B-508B94A9A5E4}" type="slidenum">
              <a:rPr lang="en-ID" smtClean="0"/>
              <a:t>‹#›</a:t>
            </a:fld>
            <a:endParaRPr lang="en-ID"/>
          </a:p>
        </p:txBody>
      </p:sp>
    </p:spTree>
    <p:extLst>
      <p:ext uri="{BB962C8B-B14F-4D97-AF65-F5344CB8AC3E}">
        <p14:creationId xmlns:p14="http://schemas.microsoft.com/office/powerpoint/2010/main" val="7706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3ED78-CE41-4BAD-9C73-C33DFF8491FF}" type="datetimeFigureOut">
              <a:rPr lang="en-ID" smtClean="0"/>
              <a:t>28/04/2019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14769CA-6D3C-4EEB-AA5B-508B94A9A5E4}" type="slidenum">
              <a:rPr lang="en-ID" smtClean="0"/>
              <a:t>‹#›</a:t>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876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73ED78-CE41-4BAD-9C73-C33DFF8491FF}" type="datetimeFigureOut">
              <a:rPr lang="en-ID" smtClean="0"/>
              <a:t>28/04/2019</a:t>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D14769CA-6D3C-4EEB-AA5B-508B94A9A5E4}" type="slidenum">
              <a:rPr lang="en-ID" smtClean="0"/>
              <a:t>‹#›</a:t>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78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73ED78-CE41-4BAD-9C73-C33DFF8491FF}" type="datetimeFigureOut">
              <a:rPr lang="en-ID" smtClean="0"/>
              <a:t>28/04/2019</a:t>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4769CA-6D3C-4EEB-AA5B-508B94A9A5E4}" type="slidenum">
              <a:rPr lang="en-ID" smtClean="0"/>
              <a:t>‹#›</a:t>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18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C15E-EEED-4AD4-8D17-46ED8275E3FC}"/>
              </a:ext>
            </a:extLst>
          </p:cNvPr>
          <p:cNvSpPr>
            <a:spLocks noGrp="1"/>
          </p:cNvSpPr>
          <p:nvPr>
            <p:ph type="ctrTitle"/>
          </p:nvPr>
        </p:nvSpPr>
        <p:spPr>
          <a:xfrm>
            <a:off x="2417779" y="802298"/>
            <a:ext cx="8821721" cy="2541431"/>
          </a:xfrm>
        </p:spPr>
        <p:txBody>
          <a:bodyPr>
            <a:normAutofit/>
          </a:bodyPr>
          <a:lstStyle/>
          <a:p>
            <a:r>
              <a:rPr lang="en-US" dirty="0"/>
              <a:t>program ANALISIS </a:t>
            </a:r>
            <a:r>
              <a:rPr lang="en-US" dirty="0" err="1"/>
              <a:t>regresi</a:t>
            </a:r>
            <a:r>
              <a:rPr lang="en-US" dirty="0"/>
              <a:t> linear</a:t>
            </a:r>
            <a:endParaRPr lang="en-ID" dirty="0"/>
          </a:p>
        </p:txBody>
      </p:sp>
      <p:sp>
        <p:nvSpPr>
          <p:cNvPr id="3" name="Subtitle 2">
            <a:extLst>
              <a:ext uri="{FF2B5EF4-FFF2-40B4-BE49-F238E27FC236}">
                <a16:creationId xmlns:a16="http://schemas.microsoft.com/office/drawing/2014/main" id="{A4D97559-9D3E-4001-A952-27DCA1EBCEB7}"/>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04022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31CC-225D-4CC7-92DB-791810C52CD9}"/>
              </a:ext>
            </a:extLst>
          </p:cNvPr>
          <p:cNvSpPr>
            <a:spLocks noGrp="1"/>
          </p:cNvSpPr>
          <p:nvPr>
            <p:ph type="title"/>
          </p:nvPr>
        </p:nvSpPr>
        <p:spPr>
          <a:xfrm>
            <a:off x="1451579" y="110786"/>
            <a:ext cx="9603275" cy="1049235"/>
          </a:xfrm>
        </p:spPr>
        <p:txBody>
          <a:bodyPr/>
          <a:lstStyle/>
          <a:p>
            <a:r>
              <a:rPr lang="en-US" dirty="0" err="1"/>
              <a:t>Estimasi</a:t>
            </a:r>
            <a:r>
              <a:rPr lang="en-US" dirty="0"/>
              <a:t> parameter model </a:t>
            </a:r>
            <a:r>
              <a:rPr lang="en-US" dirty="0" err="1"/>
              <a:t>dengan</a:t>
            </a:r>
            <a:r>
              <a:rPr lang="en-US" dirty="0"/>
              <a:t> </a:t>
            </a:r>
            <a:r>
              <a:rPr lang="en-US" dirty="0" err="1"/>
              <a:t>dua</a:t>
            </a:r>
            <a:r>
              <a:rPr lang="en-US" dirty="0"/>
              <a:t> variable</a:t>
            </a:r>
            <a:endParaRPr lang="en-ID" dirty="0"/>
          </a:p>
        </p:txBody>
      </p:sp>
      <p:sp>
        <p:nvSpPr>
          <p:cNvPr id="3" name="Content Placeholder 2">
            <a:extLst>
              <a:ext uri="{FF2B5EF4-FFF2-40B4-BE49-F238E27FC236}">
                <a16:creationId xmlns:a16="http://schemas.microsoft.com/office/drawing/2014/main" id="{D5615F5B-0890-4EDE-BCEC-8DAD27B3CC7E}"/>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04BED185-5F53-45D4-A450-3D6283075827}"/>
              </a:ext>
            </a:extLst>
          </p:cNvPr>
          <p:cNvPicPr>
            <a:picLocks noChangeAspect="1"/>
          </p:cNvPicPr>
          <p:nvPr/>
        </p:nvPicPr>
        <p:blipFill>
          <a:blip r:embed="rId2"/>
          <a:stretch>
            <a:fillRect/>
          </a:stretch>
        </p:blipFill>
        <p:spPr>
          <a:xfrm>
            <a:off x="1943153" y="1064029"/>
            <a:ext cx="8620125" cy="4979324"/>
          </a:xfrm>
          <a:prstGeom prst="rect">
            <a:avLst/>
          </a:prstGeom>
        </p:spPr>
      </p:pic>
    </p:spTree>
    <p:extLst>
      <p:ext uri="{BB962C8B-B14F-4D97-AF65-F5344CB8AC3E}">
        <p14:creationId xmlns:p14="http://schemas.microsoft.com/office/powerpoint/2010/main" val="75800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8F12-6746-446D-AD34-97296140B92B}"/>
              </a:ext>
            </a:extLst>
          </p:cNvPr>
          <p:cNvSpPr>
            <a:spLocks noGrp="1"/>
          </p:cNvSpPr>
          <p:nvPr>
            <p:ph type="title"/>
          </p:nvPr>
        </p:nvSpPr>
        <p:spPr/>
        <p:txBody>
          <a:bodyPr/>
          <a:lstStyle/>
          <a:p>
            <a:r>
              <a:rPr lang="en-US" dirty="0"/>
              <a:t>Uji ASUMSI </a:t>
            </a:r>
            <a:r>
              <a:rPr lang="en-US" dirty="0" err="1"/>
              <a:t>independensi</a:t>
            </a:r>
            <a:endParaRPr lang="en-ID" dirty="0"/>
          </a:p>
        </p:txBody>
      </p:sp>
      <p:sp>
        <p:nvSpPr>
          <p:cNvPr id="3" name="Content Placeholder 2">
            <a:extLst>
              <a:ext uri="{FF2B5EF4-FFF2-40B4-BE49-F238E27FC236}">
                <a16:creationId xmlns:a16="http://schemas.microsoft.com/office/drawing/2014/main" id="{85B8654C-ECAB-47B8-8E46-686192E09914}"/>
              </a:ext>
            </a:extLst>
          </p:cNvPr>
          <p:cNvSpPr>
            <a:spLocks noGrp="1"/>
          </p:cNvSpPr>
          <p:nvPr>
            <p:ph idx="1"/>
          </p:nvPr>
        </p:nvSpPr>
        <p:spPr/>
        <p:txBody>
          <a:bodyPr/>
          <a:lstStyle/>
          <a:p>
            <a:endParaRPr lang="en-US" dirty="0"/>
          </a:p>
          <a:p>
            <a:endParaRPr lang="en-ID" dirty="0"/>
          </a:p>
          <a:p>
            <a:endParaRPr lang="en-ID" dirty="0"/>
          </a:p>
          <a:p>
            <a:endParaRPr lang="en-ID" dirty="0"/>
          </a:p>
          <a:p>
            <a:endParaRPr lang="en-ID" dirty="0"/>
          </a:p>
          <a:p>
            <a:endParaRPr lang="en-ID" dirty="0"/>
          </a:p>
          <a:p>
            <a:r>
              <a:rPr lang="en-ID" dirty="0"/>
              <a:t>P-value &gt;0.05 </a:t>
            </a:r>
            <a:r>
              <a:rPr lang="en-ID" dirty="0" err="1"/>
              <a:t>asumsi</a:t>
            </a:r>
            <a:r>
              <a:rPr lang="en-ID" dirty="0"/>
              <a:t> </a:t>
            </a:r>
            <a:r>
              <a:rPr lang="en-ID" dirty="0" err="1"/>
              <a:t>independensi</a:t>
            </a:r>
            <a:r>
              <a:rPr lang="en-ID" dirty="0"/>
              <a:t> </a:t>
            </a:r>
            <a:r>
              <a:rPr lang="en-ID" dirty="0" err="1"/>
              <a:t>terpenuhi</a:t>
            </a:r>
            <a:endParaRPr lang="en-ID" dirty="0"/>
          </a:p>
        </p:txBody>
      </p:sp>
      <p:pic>
        <p:nvPicPr>
          <p:cNvPr id="4" name="Picture 3">
            <a:extLst>
              <a:ext uri="{FF2B5EF4-FFF2-40B4-BE49-F238E27FC236}">
                <a16:creationId xmlns:a16="http://schemas.microsoft.com/office/drawing/2014/main" id="{2CCB9554-DF90-4002-A9D3-C380878ADD16}"/>
              </a:ext>
            </a:extLst>
          </p:cNvPr>
          <p:cNvPicPr>
            <a:picLocks noChangeAspect="1"/>
          </p:cNvPicPr>
          <p:nvPr/>
        </p:nvPicPr>
        <p:blipFill>
          <a:blip r:embed="rId2"/>
          <a:stretch>
            <a:fillRect/>
          </a:stretch>
        </p:blipFill>
        <p:spPr>
          <a:xfrm>
            <a:off x="1451579" y="2147021"/>
            <a:ext cx="9603275" cy="2314575"/>
          </a:xfrm>
          <a:prstGeom prst="rect">
            <a:avLst/>
          </a:prstGeom>
        </p:spPr>
      </p:pic>
    </p:spTree>
    <p:extLst>
      <p:ext uri="{BB962C8B-B14F-4D97-AF65-F5344CB8AC3E}">
        <p14:creationId xmlns:p14="http://schemas.microsoft.com/office/powerpoint/2010/main" val="43771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E6CB-01EF-4197-9D37-19FF18E84D0F}"/>
              </a:ext>
            </a:extLst>
          </p:cNvPr>
          <p:cNvSpPr>
            <a:spLocks noGrp="1"/>
          </p:cNvSpPr>
          <p:nvPr>
            <p:ph type="title"/>
          </p:nvPr>
        </p:nvSpPr>
        <p:spPr/>
        <p:txBody>
          <a:bodyPr/>
          <a:lstStyle/>
          <a:p>
            <a:r>
              <a:rPr lang="en-ID" dirty="0"/>
              <a:t>Uji </a:t>
            </a:r>
            <a:r>
              <a:rPr lang="en-ID" dirty="0" err="1"/>
              <a:t>Heteroskedastisitas</a:t>
            </a:r>
            <a:endParaRPr lang="en-ID" dirty="0"/>
          </a:p>
        </p:txBody>
      </p:sp>
      <p:pic>
        <p:nvPicPr>
          <p:cNvPr id="4" name="Content Placeholder 3">
            <a:extLst>
              <a:ext uri="{FF2B5EF4-FFF2-40B4-BE49-F238E27FC236}">
                <a16:creationId xmlns:a16="http://schemas.microsoft.com/office/drawing/2014/main" id="{04602F85-3E0C-4D44-9FC8-8EADC0B573FF}"/>
              </a:ext>
            </a:extLst>
          </p:cNvPr>
          <p:cNvPicPr>
            <a:picLocks noGrp="1" noChangeAspect="1"/>
          </p:cNvPicPr>
          <p:nvPr>
            <p:ph idx="1"/>
          </p:nvPr>
        </p:nvPicPr>
        <p:blipFill>
          <a:blip r:embed="rId2"/>
          <a:stretch>
            <a:fillRect/>
          </a:stretch>
        </p:blipFill>
        <p:spPr>
          <a:xfrm>
            <a:off x="2395591" y="2319900"/>
            <a:ext cx="7715250" cy="2409825"/>
          </a:xfrm>
          <a:prstGeom prst="rect">
            <a:avLst/>
          </a:prstGeom>
        </p:spPr>
      </p:pic>
      <p:sp>
        <p:nvSpPr>
          <p:cNvPr id="5" name="TextBox 4">
            <a:extLst>
              <a:ext uri="{FF2B5EF4-FFF2-40B4-BE49-F238E27FC236}">
                <a16:creationId xmlns:a16="http://schemas.microsoft.com/office/drawing/2014/main" id="{95C942AF-810C-4E85-A79F-C0E9DFC38357}"/>
              </a:ext>
            </a:extLst>
          </p:cNvPr>
          <p:cNvSpPr txBox="1"/>
          <p:nvPr/>
        </p:nvSpPr>
        <p:spPr>
          <a:xfrm>
            <a:off x="2395591" y="4896196"/>
            <a:ext cx="4794918" cy="646331"/>
          </a:xfrm>
          <a:prstGeom prst="rect">
            <a:avLst/>
          </a:prstGeom>
          <a:noFill/>
        </p:spPr>
        <p:txBody>
          <a:bodyPr wrap="square" rtlCol="0">
            <a:spAutoFit/>
          </a:bodyPr>
          <a:lstStyle/>
          <a:p>
            <a:r>
              <a:rPr lang="en-US" dirty="0"/>
              <a:t>P-value&lt;0,05 </a:t>
            </a:r>
            <a:r>
              <a:rPr lang="en-US" dirty="0" err="1"/>
              <a:t>terdapat</a:t>
            </a:r>
            <a:r>
              <a:rPr lang="en-US" dirty="0"/>
              <a:t> </a:t>
            </a:r>
            <a:r>
              <a:rPr lang="en-US" dirty="0" err="1"/>
              <a:t>kasus</a:t>
            </a:r>
            <a:r>
              <a:rPr lang="en-US" dirty="0"/>
              <a:t> </a:t>
            </a:r>
            <a:r>
              <a:rPr lang="en-US" dirty="0" err="1"/>
              <a:t>heteroskedastisitas</a:t>
            </a:r>
            <a:r>
              <a:rPr lang="en-US" dirty="0"/>
              <a:t>(</a:t>
            </a:r>
            <a:r>
              <a:rPr lang="en-US" dirty="0" err="1"/>
              <a:t>tidak</a:t>
            </a:r>
            <a:r>
              <a:rPr lang="en-US" dirty="0"/>
              <a:t> </a:t>
            </a:r>
            <a:r>
              <a:rPr lang="en-US" dirty="0" err="1"/>
              <a:t>seragam</a:t>
            </a:r>
            <a:r>
              <a:rPr lang="en-US" dirty="0"/>
              <a:t>)</a:t>
            </a:r>
            <a:endParaRPr lang="en-ID" dirty="0"/>
          </a:p>
        </p:txBody>
      </p:sp>
    </p:spTree>
    <p:extLst>
      <p:ext uri="{BB962C8B-B14F-4D97-AF65-F5344CB8AC3E}">
        <p14:creationId xmlns:p14="http://schemas.microsoft.com/office/powerpoint/2010/main" val="314625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8410-140F-4AFC-8438-065678413656}"/>
              </a:ext>
            </a:extLst>
          </p:cNvPr>
          <p:cNvSpPr>
            <a:spLocks noGrp="1"/>
          </p:cNvSpPr>
          <p:nvPr>
            <p:ph type="title"/>
          </p:nvPr>
        </p:nvSpPr>
        <p:spPr/>
        <p:txBody>
          <a:bodyPr/>
          <a:lstStyle/>
          <a:p>
            <a:r>
              <a:rPr lang="en-US" dirty="0"/>
              <a:t>UJI NORMALITAS</a:t>
            </a:r>
            <a:endParaRPr lang="en-ID" dirty="0"/>
          </a:p>
        </p:txBody>
      </p:sp>
      <p:pic>
        <p:nvPicPr>
          <p:cNvPr id="4" name="Content Placeholder 3">
            <a:extLst>
              <a:ext uri="{FF2B5EF4-FFF2-40B4-BE49-F238E27FC236}">
                <a16:creationId xmlns:a16="http://schemas.microsoft.com/office/drawing/2014/main" id="{7E8580F2-983F-421F-9F07-1461C490FC6C}"/>
              </a:ext>
            </a:extLst>
          </p:cNvPr>
          <p:cNvPicPr>
            <a:picLocks noGrp="1" noChangeAspect="1"/>
          </p:cNvPicPr>
          <p:nvPr>
            <p:ph sz="half" idx="1"/>
          </p:nvPr>
        </p:nvPicPr>
        <p:blipFill>
          <a:blip r:embed="rId2"/>
          <a:stretch>
            <a:fillRect/>
          </a:stretch>
        </p:blipFill>
        <p:spPr>
          <a:xfrm>
            <a:off x="550026" y="2163788"/>
            <a:ext cx="4645025" cy="3143200"/>
          </a:xfrm>
          <a:prstGeom prst="rect">
            <a:avLst/>
          </a:prstGeom>
        </p:spPr>
      </p:pic>
      <p:pic>
        <p:nvPicPr>
          <p:cNvPr id="6" name="Content Placeholder 5">
            <a:extLst>
              <a:ext uri="{FF2B5EF4-FFF2-40B4-BE49-F238E27FC236}">
                <a16:creationId xmlns:a16="http://schemas.microsoft.com/office/drawing/2014/main" id="{EA624CA6-0436-4E7B-9C95-C32FA4CB5089}"/>
              </a:ext>
            </a:extLst>
          </p:cNvPr>
          <p:cNvPicPr>
            <a:picLocks noGrp="1" noChangeAspect="1"/>
          </p:cNvPicPr>
          <p:nvPr>
            <p:ph sz="half" idx="2"/>
          </p:nvPr>
        </p:nvPicPr>
        <p:blipFill>
          <a:blip r:embed="rId3"/>
          <a:stretch>
            <a:fillRect/>
          </a:stretch>
        </p:blipFill>
        <p:spPr>
          <a:xfrm>
            <a:off x="5195051" y="2163788"/>
            <a:ext cx="4645025" cy="3143200"/>
          </a:xfrm>
          <a:prstGeom prst="rect">
            <a:avLst/>
          </a:prstGeom>
        </p:spPr>
      </p:pic>
      <p:sp>
        <p:nvSpPr>
          <p:cNvPr id="7" name="Right Brace 6">
            <a:extLst>
              <a:ext uri="{FF2B5EF4-FFF2-40B4-BE49-F238E27FC236}">
                <a16:creationId xmlns:a16="http://schemas.microsoft.com/office/drawing/2014/main" id="{952652F1-15E4-4848-AEFE-FC4DD0E2C614}"/>
              </a:ext>
            </a:extLst>
          </p:cNvPr>
          <p:cNvSpPr/>
          <p:nvPr/>
        </p:nvSpPr>
        <p:spPr>
          <a:xfrm>
            <a:off x="9840076" y="2973814"/>
            <a:ext cx="340822" cy="2019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 name="TextBox 7">
            <a:extLst>
              <a:ext uri="{FF2B5EF4-FFF2-40B4-BE49-F238E27FC236}">
                <a16:creationId xmlns:a16="http://schemas.microsoft.com/office/drawing/2014/main" id="{919AD2AF-4F0F-4124-87B9-0A9B457CDDE0}"/>
              </a:ext>
            </a:extLst>
          </p:cNvPr>
          <p:cNvSpPr txBox="1"/>
          <p:nvPr/>
        </p:nvSpPr>
        <p:spPr>
          <a:xfrm>
            <a:off x="10266218" y="3150524"/>
            <a:ext cx="1925782" cy="923330"/>
          </a:xfrm>
          <a:prstGeom prst="rect">
            <a:avLst/>
          </a:prstGeom>
          <a:noFill/>
        </p:spPr>
        <p:txBody>
          <a:bodyPr wrap="square" rtlCol="0">
            <a:spAutoFit/>
          </a:bodyPr>
          <a:lstStyle/>
          <a:p>
            <a:r>
              <a:rPr lang="en-US" dirty="0"/>
              <a:t>P-value&gt;0,05 </a:t>
            </a:r>
            <a:r>
              <a:rPr lang="en-US" dirty="0" err="1"/>
              <a:t>Asumsi</a:t>
            </a:r>
            <a:r>
              <a:rPr lang="en-US" dirty="0"/>
              <a:t> </a:t>
            </a:r>
            <a:r>
              <a:rPr lang="en-US" dirty="0" err="1"/>
              <a:t>normalitas</a:t>
            </a:r>
            <a:r>
              <a:rPr lang="en-US" dirty="0"/>
              <a:t> </a:t>
            </a:r>
            <a:r>
              <a:rPr lang="en-US" dirty="0" err="1"/>
              <a:t>terpenuhi</a:t>
            </a:r>
            <a:endParaRPr lang="en-ID" dirty="0"/>
          </a:p>
        </p:txBody>
      </p:sp>
    </p:spTree>
    <p:extLst>
      <p:ext uri="{BB962C8B-B14F-4D97-AF65-F5344CB8AC3E}">
        <p14:creationId xmlns:p14="http://schemas.microsoft.com/office/powerpoint/2010/main" val="283131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3C68-D014-40B2-B78F-202DB8A83231}"/>
              </a:ext>
            </a:extLst>
          </p:cNvPr>
          <p:cNvSpPr>
            <a:spLocks noGrp="1"/>
          </p:cNvSpPr>
          <p:nvPr>
            <p:ph type="title"/>
          </p:nvPr>
        </p:nvSpPr>
        <p:spPr/>
        <p:txBody>
          <a:bodyPr/>
          <a:lstStyle/>
          <a:p>
            <a:r>
              <a:rPr lang="en-US" dirty="0" err="1"/>
              <a:t>Penerapan</a:t>
            </a:r>
            <a:r>
              <a:rPr lang="en-US" dirty="0"/>
              <a:t> ai pada </a:t>
            </a:r>
            <a:r>
              <a:rPr lang="en-US" dirty="0" err="1"/>
              <a:t>atlit</a:t>
            </a:r>
            <a:endParaRPr lang="en-ID" dirty="0"/>
          </a:p>
        </p:txBody>
      </p:sp>
      <p:sp>
        <p:nvSpPr>
          <p:cNvPr id="5" name="Content Placeholder 4">
            <a:extLst>
              <a:ext uri="{FF2B5EF4-FFF2-40B4-BE49-F238E27FC236}">
                <a16:creationId xmlns:a16="http://schemas.microsoft.com/office/drawing/2014/main" id="{64A58C5F-00B8-466B-B31F-ED2216D70119}"/>
              </a:ext>
            </a:extLst>
          </p:cNvPr>
          <p:cNvSpPr>
            <a:spLocks noGrp="1"/>
          </p:cNvSpPr>
          <p:nvPr>
            <p:ph idx="1"/>
          </p:nvPr>
        </p:nvSpPr>
        <p:spPr>
          <a:xfrm>
            <a:off x="1451579" y="2015732"/>
            <a:ext cx="9603275" cy="4037749"/>
          </a:xfrm>
        </p:spPr>
        <p:txBody>
          <a:bodyPr>
            <a:normAutofit fontScale="62500" lnSpcReduction="20000"/>
          </a:bodyPr>
          <a:lstStyle/>
          <a:p>
            <a:pPr marL="0" indent="0">
              <a:buNone/>
            </a:pPr>
            <a:r>
              <a:rPr lang="id-ID" dirty="0"/>
              <a:t>Banyak atlit olympic sudah menggunakan Artificial Intelligence (AI) untuk meningkatkan performa mereka, AI adalah komputer yang di program untuk meniru fungsi manusia seperti belajar dan memecahkan masalah.</a:t>
            </a:r>
            <a:endParaRPr lang="en-ID" dirty="0"/>
          </a:p>
          <a:p>
            <a:pPr marL="0" indent="0">
              <a:buNone/>
            </a:pPr>
            <a:r>
              <a:rPr lang="id-ID" dirty="0"/>
              <a:t>Atlit seperti atlit tennis membutuhkan pelatih untuk memberikan mereka arahan tentang bagaimana mereka bisa meningkatkan performa mereka, menemukan kesalah yang mungkin mereka lakukan dan menonton ulang pertandingan dengan efisien untuk mencari kesalahan yang mungkin terjadi. Dan para pelatih menggunakan alat yang bisa digunakan ketika atlit mereka berlatih untuk mendapatkan data dari para atlit. Alat ini memiliki sensor elektrik, seperti pengukur kecepatan dan gyroscope, yang dimana memberikan informasi pergerakan. Contohnya alat yang digunakan di pergelangan tangan untuk mengumpulkan data untuk forehand shot.</a:t>
            </a:r>
            <a:endParaRPr lang="en-ID" dirty="0"/>
          </a:p>
          <a:p>
            <a:pPr marL="0" indent="0">
              <a:buNone/>
            </a:pPr>
            <a:r>
              <a:rPr lang="id-ID" dirty="0"/>
              <a:t>Machine learning yang juga adalah AI, dapat membantu dalam hal pengumpulan data, machine learning dapat belajar dari kejadian dan kondisi yang muncul untuk mengidentifikasi faktor yang berpengaruh pada pengumpulan data. Machine learning dapat menyimpulkan peristiwa apa yang sedang terjadi dengan data yang didapatkan. AI membantu kita memproses data statistik yang sangat banyak dengan usaha yang lebih sedikit. Dan AI dapat mengidentifikasi faktor yang mempengaruhi performa yang mungkin tidak dapat manusia deteksi.</a:t>
            </a:r>
            <a:endParaRPr lang="en-ID" dirty="0"/>
          </a:p>
          <a:p>
            <a:pPr marL="0" indent="0">
              <a:buNone/>
            </a:pPr>
            <a:r>
              <a:rPr lang="id-ID" dirty="0"/>
              <a:t>Walaupun machine learning bisa sangat efektif, akan tetapi machine learning memiliki tantangan tersendiri. AI tidak akan bisa akurat 100% tanpa pengumpulan data yang sangat banyak. Data yang mungkin diperlukan untuk mencapai 100% akurat adalah ribuan data, mengumpulkan data sebanyak itu tidak mudah jika dilakukan secara manual. Tetapi memulai dengan data yang sedikit dan melatih model machine learning secara terus menerus dapat meningkatkan ke-akuratan dalam pengumpulan data.</a:t>
            </a:r>
            <a:endParaRPr lang="en-ID" dirty="0"/>
          </a:p>
          <a:p>
            <a:pPr marL="0" indent="0">
              <a:buNone/>
            </a:pPr>
            <a:r>
              <a:rPr lang="id-ID" dirty="0"/>
              <a:t>dengan data yang telah didapat dan dengan menyatukan AI dengan aplikasi smartphone, para atlit dapat menentukan apa yang bisa mereka lakukan untuk meningkatkan performa dan membantu mereka untuk menjadi yang terbaik.</a:t>
            </a:r>
            <a:endParaRPr lang="en-ID" dirty="0"/>
          </a:p>
          <a:p>
            <a:endParaRPr lang="en-ID" dirty="0"/>
          </a:p>
        </p:txBody>
      </p:sp>
    </p:spTree>
    <p:extLst>
      <p:ext uri="{BB962C8B-B14F-4D97-AF65-F5344CB8AC3E}">
        <p14:creationId xmlns:p14="http://schemas.microsoft.com/office/powerpoint/2010/main" val="238090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2EDB-CAFA-4D76-933E-108F6EAD14AE}"/>
              </a:ext>
            </a:extLst>
          </p:cNvPr>
          <p:cNvSpPr>
            <a:spLocks noGrp="1"/>
          </p:cNvSpPr>
          <p:nvPr>
            <p:ph type="title"/>
          </p:nvPr>
        </p:nvSpPr>
        <p:spPr/>
        <p:txBody>
          <a:bodyPr/>
          <a:lstStyle/>
          <a:p>
            <a:r>
              <a:rPr lang="en-US" dirty="0" err="1"/>
              <a:t>librarIES</a:t>
            </a:r>
            <a:endParaRPr lang="en-ID" dirty="0"/>
          </a:p>
        </p:txBody>
      </p:sp>
      <p:sp>
        <p:nvSpPr>
          <p:cNvPr id="3" name="Content Placeholder 2">
            <a:extLst>
              <a:ext uri="{FF2B5EF4-FFF2-40B4-BE49-F238E27FC236}">
                <a16:creationId xmlns:a16="http://schemas.microsoft.com/office/drawing/2014/main" id="{BE1D9933-CB42-47E3-A153-47589EEB2176}"/>
              </a:ext>
            </a:extLst>
          </p:cNvPr>
          <p:cNvSpPr>
            <a:spLocks noGrp="1"/>
          </p:cNvSpPr>
          <p:nvPr>
            <p:ph idx="1"/>
          </p:nvPr>
        </p:nvSpPr>
        <p:spPr/>
        <p:txBody>
          <a:bodyPr/>
          <a:lstStyle/>
          <a:p>
            <a:r>
              <a:rPr lang="sv-SE" dirty="0"/>
              <a:t>Pandas</a:t>
            </a:r>
          </a:p>
          <a:p>
            <a:r>
              <a:rPr lang="sv-SE" dirty="0"/>
              <a:t>Numpy</a:t>
            </a:r>
          </a:p>
          <a:p>
            <a:r>
              <a:rPr lang="sv-SE" dirty="0"/>
              <a:t>Statsmodels</a:t>
            </a:r>
          </a:p>
          <a:p>
            <a:r>
              <a:rPr lang="sv-SE" dirty="0"/>
              <a:t>Sklearn</a:t>
            </a:r>
          </a:p>
          <a:p>
            <a:r>
              <a:rPr lang="sv-SE" dirty="0"/>
              <a:t>Seaborn</a:t>
            </a:r>
          </a:p>
          <a:p>
            <a:endParaRPr lang="en-ID" dirty="0"/>
          </a:p>
        </p:txBody>
      </p:sp>
    </p:spTree>
    <p:extLst>
      <p:ext uri="{BB962C8B-B14F-4D97-AF65-F5344CB8AC3E}">
        <p14:creationId xmlns:p14="http://schemas.microsoft.com/office/powerpoint/2010/main" val="23053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B114-DE0C-4719-A85F-05C35C8547CA}"/>
              </a:ext>
            </a:extLst>
          </p:cNvPr>
          <p:cNvSpPr>
            <a:spLocks noGrp="1"/>
          </p:cNvSpPr>
          <p:nvPr>
            <p:ph type="title"/>
          </p:nvPr>
        </p:nvSpPr>
        <p:spPr/>
        <p:txBody>
          <a:bodyPr/>
          <a:lstStyle/>
          <a:p>
            <a:r>
              <a:rPr lang="en-US" dirty="0"/>
              <a:t>LANGKAH-LANGKAH</a:t>
            </a:r>
            <a:endParaRPr lang="en-ID" dirty="0"/>
          </a:p>
        </p:txBody>
      </p:sp>
      <p:sp>
        <p:nvSpPr>
          <p:cNvPr id="3" name="Content Placeholder 2">
            <a:extLst>
              <a:ext uri="{FF2B5EF4-FFF2-40B4-BE49-F238E27FC236}">
                <a16:creationId xmlns:a16="http://schemas.microsoft.com/office/drawing/2014/main" id="{BC392D95-EF8F-4993-889A-2930B4CCE075}"/>
              </a:ext>
            </a:extLst>
          </p:cNvPr>
          <p:cNvSpPr>
            <a:spLocks noGrp="1"/>
          </p:cNvSpPr>
          <p:nvPr>
            <p:ph idx="1"/>
          </p:nvPr>
        </p:nvSpPr>
        <p:spPr/>
        <p:txBody>
          <a:bodyPr/>
          <a:lstStyle/>
          <a:p>
            <a:r>
              <a:rPr lang="en-ID" dirty="0"/>
              <a:t>Import Library</a:t>
            </a:r>
          </a:p>
          <a:p>
            <a:r>
              <a:rPr lang="en-ID" dirty="0"/>
              <a:t>Load dataset</a:t>
            </a:r>
          </a:p>
          <a:p>
            <a:r>
              <a:rPr lang="en-ID" dirty="0" err="1"/>
              <a:t>Analisis</a:t>
            </a:r>
            <a:r>
              <a:rPr lang="en-ID" dirty="0"/>
              <a:t> </a:t>
            </a:r>
            <a:r>
              <a:rPr lang="en-ID" dirty="0" err="1"/>
              <a:t>Korelasi</a:t>
            </a:r>
            <a:endParaRPr lang="en-ID" dirty="0"/>
          </a:p>
          <a:p>
            <a:r>
              <a:rPr lang="en-ID" dirty="0" err="1"/>
              <a:t>Estimasi</a:t>
            </a:r>
            <a:r>
              <a:rPr lang="en-ID" dirty="0"/>
              <a:t> Parameter</a:t>
            </a:r>
          </a:p>
          <a:p>
            <a:r>
              <a:rPr lang="en-ID" dirty="0"/>
              <a:t>Uji </a:t>
            </a:r>
            <a:r>
              <a:rPr lang="en-ID" dirty="0" err="1"/>
              <a:t>Asumsi</a:t>
            </a:r>
            <a:r>
              <a:rPr lang="en-ID" dirty="0"/>
              <a:t> Residual</a:t>
            </a:r>
          </a:p>
          <a:p>
            <a:endParaRPr lang="en-ID" dirty="0"/>
          </a:p>
        </p:txBody>
      </p:sp>
    </p:spTree>
    <p:extLst>
      <p:ext uri="{BB962C8B-B14F-4D97-AF65-F5344CB8AC3E}">
        <p14:creationId xmlns:p14="http://schemas.microsoft.com/office/powerpoint/2010/main" val="38686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B702-65BA-4404-A7B7-4A1B4AB08D02}"/>
              </a:ext>
            </a:extLst>
          </p:cNvPr>
          <p:cNvSpPr>
            <a:spLocks noGrp="1"/>
          </p:cNvSpPr>
          <p:nvPr>
            <p:ph type="title"/>
          </p:nvPr>
        </p:nvSpPr>
        <p:spPr/>
        <p:txBody>
          <a:bodyPr/>
          <a:lstStyle/>
          <a:p>
            <a:r>
              <a:rPr lang="en-US" dirty="0"/>
              <a:t>IMPORT LIBRARIES</a:t>
            </a:r>
            <a:endParaRPr lang="en-ID" dirty="0"/>
          </a:p>
        </p:txBody>
      </p:sp>
      <p:pic>
        <p:nvPicPr>
          <p:cNvPr id="4" name="Content Placeholder 3">
            <a:extLst>
              <a:ext uri="{FF2B5EF4-FFF2-40B4-BE49-F238E27FC236}">
                <a16:creationId xmlns:a16="http://schemas.microsoft.com/office/drawing/2014/main" id="{FF060336-36C5-438A-B362-1545014302F4}"/>
              </a:ext>
            </a:extLst>
          </p:cNvPr>
          <p:cNvPicPr>
            <a:picLocks noGrp="1" noChangeAspect="1"/>
          </p:cNvPicPr>
          <p:nvPr>
            <p:ph idx="1"/>
          </p:nvPr>
        </p:nvPicPr>
        <p:blipFill>
          <a:blip r:embed="rId2"/>
          <a:stretch>
            <a:fillRect/>
          </a:stretch>
        </p:blipFill>
        <p:spPr>
          <a:xfrm>
            <a:off x="2652712" y="2676698"/>
            <a:ext cx="7200900" cy="1797671"/>
          </a:xfrm>
          <a:prstGeom prst="rect">
            <a:avLst/>
          </a:prstGeom>
        </p:spPr>
      </p:pic>
    </p:spTree>
    <p:extLst>
      <p:ext uri="{BB962C8B-B14F-4D97-AF65-F5344CB8AC3E}">
        <p14:creationId xmlns:p14="http://schemas.microsoft.com/office/powerpoint/2010/main" val="362625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5760-94CE-4238-9AC7-15FD5BDB3591}"/>
              </a:ext>
            </a:extLst>
          </p:cNvPr>
          <p:cNvSpPr>
            <a:spLocks noGrp="1"/>
          </p:cNvSpPr>
          <p:nvPr>
            <p:ph type="title"/>
          </p:nvPr>
        </p:nvSpPr>
        <p:spPr/>
        <p:txBody>
          <a:bodyPr/>
          <a:lstStyle/>
          <a:p>
            <a:r>
              <a:rPr lang="en-US" dirty="0"/>
              <a:t>LOAD DATASET</a:t>
            </a:r>
            <a:endParaRPr lang="en-ID" dirty="0"/>
          </a:p>
        </p:txBody>
      </p:sp>
      <p:sp>
        <p:nvSpPr>
          <p:cNvPr id="3" name="Content Placeholder 2">
            <a:extLst>
              <a:ext uri="{FF2B5EF4-FFF2-40B4-BE49-F238E27FC236}">
                <a16:creationId xmlns:a16="http://schemas.microsoft.com/office/drawing/2014/main" id="{4DD5AF18-EED9-4CA7-9F71-6815414A8DCC}"/>
              </a:ext>
            </a:extLst>
          </p:cNvPr>
          <p:cNvSpPr>
            <a:spLocks noGrp="1"/>
          </p:cNvSpPr>
          <p:nvPr>
            <p:ph idx="1"/>
          </p:nvPr>
        </p:nvSpPr>
        <p:spPr/>
        <p:txBody>
          <a:bodyPr/>
          <a:lstStyle/>
          <a:p>
            <a:endParaRPr lang="en-ID" dirty="0"/>
          </a:p>
        </p:txBody>
      </p:sp>
      <p:pic>
        <p:nvPicPr>
          <p:cNvPr id="4" name="Picture 3">
            <a:extLst>
              <a:ext uri="{FF2B5EF4-FFF2-40B4-BE49-F238E27FC236}">
                <a16:creationId xmlns:a16="http://schemas.microsoft.com/office/drawing/2014/main" id="{0505D4D5-8B5C-480C-B31F-BEBF25D18265}"/>
              </a:ext>
            </a:extLst>
          </p:cNvPr>
          <p:cNvPicPr>
            <a:picLocks noChangeAspect="1"/>
          </p:cNvPicPr>
          <p:nvPr/>
        </p:nvPicPr>
        <p:blipFill>
          <a:blip r:embed="rId2"/>
          <a:stretch>
            <a:fillRect/>
          </a:stretch>
        </p:blipFill>
        <p:spPr>
          <a:xfrm>
            <a:off x="3995132" y="1943448"/>
            <a:ext cx="4667250" cy="3808959"/>
          </a:xfrm>
          <a:prstGeom prst="rect">
            <a:avLst/>
          </a:prstGeom>
        </p:spPr>
      </p:pic>
    </p:spTree>
    <p:extLst>
      <p:ext uri="{BB962C8B-B14F-4D97-AF65-F5344CB8AC3E}">
        <p14:creationId xmlns:p14="http://schemas.microsoft.com/office/powerpoint/2010/main" val="617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FA43-B545-4461-B65A-54DFB969B4AC}"/>
              </a:ext>
            </a:extLst>
          </p:cNvPr>
          <p:cNvSpPr>
            <a:spLocks noGrp="1"/>
          </p:cNvSpPr>
          <p:nvPr>
            <p:ph type="title"/>
          </p:nvPr>
        </p:nvSpPr>
        <p:spPr/>
        <p:txBody>
          <a:bodyPr/>
          <a:lstStyle/>
          <a:p>
            <a:r>
              <a:rPr lang="en-US" dirty="0"/>
              <a:t>VISUALISASI DATA</a:t>
            </a:r>
            <a:endParaRPr lang="en-ID" dirty="0"/>
          </a:p>
        </p:txBody>
      </p:sp>
      <p:pic>
        <p:nvPicPr>
          <p:cNvPr id="6" name="Content Placeholder 5">
            <a:extLst>
              <a:ext uri="{FF2B5EF4-FFF2-40B4-BE49-F238E27FC236}">
                <a16:creationId xmlns:a16="http://schemas.microsoft.com/office/drawing/2014/main" id="{C6A98625-193A-421A-A1F6-3486F7696A81}"/>
              </a:ext>
            </a:extLst>
          </p:cNvPr>
          <p:cNvPicPr>
            <a:picLocks noGrp="1" noChangeAspect="1"/>
          </p:cNvPicPr>
          <p:nvPr>
            <p:ph sz="half" idx="1"/>
          </p:nvPr>
        </p:nvPicPr>
        <p:blipFill>
          <a:blip r:embed="rId2"/>
          <a:stretch>
            <a:fillRect/>
          </a:stretch>
        </p:blipFill>
        <p:spPr>
          <a:xfrm>
            <a:off x="1447800" y="2224012"/>
            <a:ext cx="4645025" cy="3022751"/>
          </a:xfrm>
          <a:prstGeom prst="rect">
            <a:avLst/>
          </a:prstGeom>
        </p:spPr>
      </p:pic>
      <p:pic>
        <p:nvPicPr>
          <p:cNvPr id="7" name="Content Placeholder 6">
            <a:extLst>
              <a:ext uri="{FF2B5EF4-FFF2-40B4-BE49-F238E27FC236}">
                <a16:creationId xmlns:a16="http://schemas.microsoft.com/office/drawing/2014/main" id="{111244B1-67E1-4B96-B15B-3A928ACE4ED8}"/>
              </a:ext>
            </a:extLst>
          </p:cNvPr>
          <p:cNvPicPr>
            <a:picLocks noGrp="1" noChangeAspect="1"/>
          </p:cNvPicPr>
          <p:nvPr>
            <p:ph sz="half" idx="2"/>
          </p:nvPr>
        </p:nvPicPr>
        <p:blipFill>
          <a:blip r:embed="rId3"/>
          <a:stretch>
            <a:fillRect/>
          </a:stretch>
        </p:blipFill>
        <p:spPr>
          <a:xfrm>
            <a:off x="6413500" y="2356473"/>
            <a:ext cx="4645025" cy="2764180"/>
          </a:xfrm>
          <a:prstGeom prst="rect">
            <a:avLst/>
          </a:prstGeom>
        </p:spPr>
      </p:pic>
    </p:spTree>
    <p:extLst>
      <p:ext uri="{BB962C8B-B14F-4D97-AF65-F5344CB8AC3E}">
        <p14:creationId xmlns:p14="http://schemas.microsoft.com/office/powerpoint/2010/main" val="277589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2074DD9-2AAF-4B12-A205-4954A29E1813}"/>
              </a:ext>
            </a:extLst>
          </p:cNvPr>
          <p:cNvSpPr/>
          <p:nvPr/>
        </p:nvSpPr>
        <p:spPr>
          <a:xfrm>
            <a:off x="5702531" y="3429000"/>
            <a:ext cx="1271847" cy="52785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85E1228C-F3F6-45C7-A866-5216A3B78E57}"/>
              </a:ext>
            </a:extLst>
          </p:cNvPr>
          <p:cNvSpPr/>
          <p:nvPr/>
        </p:nvSpPr>
        <p:spPr>
          <a:xfrm>
            <a:off x="5852160" y="3429000"/>
            <a:ext cx="972589" cy="527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FF0000"/>
              </a:solidFill>
            </a:endParaRPr>
          </a:p>
        </p:txBody>
      </p:sp>
      <p:sp>
        <p:nvSpPr>
          <p:cNvPr id="2" name="Title 1">
            <a:extLst>
              <a:ext uri="{FF2B5EF4-FFF2-40B4-BE49-F238E27FC236}">
                <a16:creationId xmlns:a16="http://schemas.microsoft.com/office/drawing/2014/main" id="{284C96C9-582E-44DB-99A3-B60695FB6286}"/>
              </a:ext>
            </a:extLst>
          </p:cNvPr>
          <p:cNvSpPr>
            <a:spLocks noGrp="1"/>
          </p:cNvSpPr>
          <p:nvPr>
            <p:ph type="title"/>
          </p:nvPr>
        </p:nvSpPr>
        <p:spPr/>
        <p:txBody>
          <a:bodyPr/>
          <a:lstStyle/>
          <a:p>
            <a:r>
              <a:rPr lang="en-US" dirty="0" err="1"/>
              <a:t>Koefisien</a:t>
            </a:r>
            <a:r>
              <a:rPr lang="en-US" dirty="0"/>
              <a:t> </a:t>
            </a:r>
            <a:r>
              <a:rPr lang="en-US" dirty="0" err="1"/>
              <a:t>kolerasi</a:t>
            </a:r>
            <a:endParaRPr lang="en-ID" dirty="0"/>
          </a:p>
        </p:txBody>
      </p:sp>
      <p:pic>
        <p:nvPicPr>
          <p:cNvPr id="7" name="Content Placeholder 6">
            <a:extLst>
              <a:ext uri="{FF2B5EF4-FFF2-40B4-BE49-F238E27FC236}">
                <a16:creationId xmlns:a16="http://schemas.microsoft.com/office/drawing/2014/main" id="{7BFAF987-189E-4655-828E-A25F1326B83C}"/>
              </a:ext>
            </a:extLst>
          </p:cNvPr>
          <p:cNvPicPr>
            <a:picLocks noGrp="1" noChangeAspect="1"/>
          </p:cNvPicPr>
          <p:nvPr>
            <p:ph idx="1"/>
          </p:nvPr>
        </p:nvPicPr>
        <p:blipFill>
          <a:blip r:embed="rId2"/>
          <a:stretch>
            <a:fillRect/>
          </a:stretch>
        </p:blipFill>
        <p:spPr>
          <a:xfrm>
            <a:off x="3582783" y="2269375"/>
            <a:ext cx="4842077" cy="2585994"/>
          </a:xfrm>
          <a:prstGeom prst="rect">
            <a:avLst/>
          </a:prstGeom>
        </p:spPr>
      </p:pic>
      <p:sp>
        <p:nvSpPr>
          <p:cNvPr id="13" name="Right Brace 12">
            <a:extLst>
              <a:ext uri="{FF2B5EF4-FFF2-40B4-BE49-F238E27FC236}">
                <a16:creationId xmlns:a16="http://schemas.microsoft.com/office/drawing/2014/main" id="{BA4E38D5-3847-4908-B612-DD44CF3AE46D}"/>
              </a:ext>
            </a:extLst>
          </p:cNvPr>
          <p:cNvSpPr/>
          <p:nvPr/>
        </p:nvSpPr>
        <p:spPr>
          <a:xfrm>
            <a:off x="6766560" y="3591098"/>
            <a:ext cx="396000" cy="2493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4" name="TextBox 13">
            <a:extLst>
              <a:ext uri="{FF2B5EF4-FFF2-40B4-BE49-F238E27FC236}">
                <a16:creationId xmlns:a16="http://schemas.microsoft.com/office/drawing/2014/main" id="{105DE2F3-3DD2-47EB-8528-78AEBACD829B}"/>
              </a:ext>
            </a:extLst>
          </p:cNvPr>
          <p:cNvSpPr txBox="1"/>
          <p:nvPr/>
        </p:nvSpPr>
        <p:spPr>
          <a:xfrm>
            <a:off x="7223760" y="3429000"/>
            <a:ext cx="4455622" cy="646331"/>
          </a:xfrm>
          <a:prstGeom prst="rect">
            <a:avLst/>
          </a:prstGeom>
          <a:noFill/>
        </p:spPr>
        <p:txBody>
          <a:bodyPr wrap="square" rtlCol="0">
            <a:spAutoFit/>
          </a:bodyPr>
          <a:lstStyle/>
          <a:p>
            <a:r>
              <a:rPr lang="en-US" dirty="0"/>
              <a:t>Variable predictor </a:t>
            </a:r>
            <a:r>
              <a:rPr lang="en-US" dirty="0" err="1"/>
              <a:t>memiliki</a:t>
            </a:r>
            <a:r>
              <a:rPr lang="en-US" dirty="0"/>
              <a:t> </a:t>
            </a:r>
            <a:r>
              <a:rPr lang="en-US" dirty="0" err="1"/>
              <a:t>korelasi</a:t>
            </a:r>
            <a:r>
              <a:rPr lang="en-US" dirty="0"/>
              <a:t> yang </a:t>
            </a:r>
            <a:r>
              <a:rPr lang="en-US" dirty="0" err="1"/>
              <a:t>tinggi</a:t>
            </a:r>
            <a:endParaRPr lang="en-ID" dirty="0"/>
          </a:p>
        </p:txBody>
      </p:sp>
    </p:spTree>
    <p:extLst>
      <p:ext uri="{BB962C8B-B14F-4D97-AF65-F5344CB8AC3E}">
        <p14:creationId xmlns:p14="http://schemas.microsoft.com/office/powerpoint/2010/main" val="184422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E517-D8AA-466B-B093-E25A9A2AA050}"/>
              </a:ext>
            </a:extLst>
          </p:cNvPr>
          <p:cNvSpPr>
            <a:spLocks noGrp="1"/>
          </p:cNvSpPr>
          <p:nvPr>
            <p:ph type="title"/>
          </p:nvPr>
        </p:nvSpPr>
        <p:spPr>
          <a:xfrm>
            <a:off x="1451579" y="64686"/>
            <a:ext cx="9603275" cy="1049235"/>
          </a:xfrm>
        </p:spPr>
        <p:txBody>
          <a:bodyPr>
            <a:normAutofit fontScale="90000"/>
          </a:bodyPr>
          <a:lstStyle/>
          <a:p>
            <a:r>
              <a:rPr lang="en-US" dirty="0" err="1"/>
              <a:t>Menambahkan</a:t>
            </a:r>
            <a:r>
              <a:rPr lang="en-US" dirty="0"/>
              <a:t> constant dan </a:t>
            </a:r>
            <a:r>
              <a:rPr lang="en-US" dirty="0" err="1"/>
              <a:t>menghitung</a:t>
            </a:r>
            <a:r>
              <a:rPr lang="en-US" dirty="0"/>
              <a:t> </a:t>
            </a:r>
            <a:r>
              <a:rPr lang="en-US" dirty="0" err="1"/>
              <a:t>estimasi</a:t>
            </a:r>
            <a:r>
              <a:rPr lang="en-US" dirty="0"/>
              <a:t> parameter model </a:t>
            </a:r>
            <a:r>
              <a:rPr lang="en-US" dirty="0" err="1"/>
              <a:t>dengan</a:t>
            </a:r>
            <a:r>
              <a:rPr lang="en-US" dirty="0"/>
              <a:t> </a:t>
            </a:r>
            <a:r>
              <a:rPr lang="en-US" dirty="0" err="1"/>
              <a:t>satu</a:t>
            </a:r>
            <a:r>
              <a:rPr lang="en-US" dirty="0"/>
              <a:t> variable</a:t>
            </a:r>
            <a:endParaRPr lang="en-ID" dirty="0"/>
          </a:p>
        </p:txBody>
      </p:sp>
      <p:pic>
        <p:nvPicPr>
          <p:cNvPr id="4" name="Content Placeholder 3">
            <a:extLst>
              <a:ext uri="{FF2B5EF4-FFF2-40B4-BE49-F238E27FC236}">
                <a16:creationId xmlns:a16="http://schemas.microsoft.com/office/drawing/2014/main" id="{7888A163-42CB-4FF9-BA0B-E8402CE80ADD}"/>
              </a:ext>
            </a:extLst>
          </p:cNvPr>
          <p:cNvPicPr>
            <a:picLocks noGrp="1" noChangeAspect="1"/>
          </p:cNvPicPr>
          <p:nvPr>
            <p:ph idx="1"/>
          </p:nvPr>
        </p:nvPicPr>
        <p:blipFill>
          <a:blip r:embed="rId2"/>
          <a:stretch>
            <a:fillRect/>
          </a:stretch>
        </p:blipFill>
        <p:spPr>
          <a:xfrm>
            <a:off x="1632369" y="1214857"/>
            <a:ext cx="3514725" cy="561975"/>
          </a:xfrm>
          <a:prstGeom prst="rect">
            <a:avLst/>
          </a:prstGeom>
        </p:spPr>
      </p:pic>
      <p:pic>
        <p:nvPicPr>
          <p:cNvPr id="6" name="Picture 5">
            <a:extLst>
              <a:ext uri="{FF2B5EF4-FFF2-40B4-BE49-F238E27FC236}">
                <a16:creationId xmlns:a16="http://schemas.microsoft.com/office/drawing/2014/main" id="{E26862E0-943A-4400-AE5A-020D39E90B2F}"/>
              </a:ext>
            </a:extLst>
          </p:cNvPr>
          <p:cNvPicPr>
            <a:picLocks noChangeAspect="1"/>
          </p:cNvPicPr>
          <p:nvPr/>
        </p:nvPicPr>
        <p:blipFill>
          <a:blip r:embed="rId3"/>
          <a:stretch>
            <a:fillRect/>
          </a:stretch>
        </p:blipFill>
        <p:spPr>
          <a:xfrm>
            <a:off x="1632369" y="1776832"/>
            <a:ext cx="7553325" cy="4400550"/>
          </a:xfrm>
          <a:prstGeom prst="rect">
            <a:avLst/>
          </a:prstGeom>
        </p:spPr>
      </p:pic>
      <p:cxnSp>
        <p:nvCxnSpPr>
          <p:cNvPr id="8" name="Straight Arrow Connector 7">
            <a:extLst>
              <a:ext uri="{FF2B5EF4-FFF2-40B4-BE49-F238E27FC236}">
                <a16:creationId xmlns:a16="http://schemas.microsoft.com/office/drawing/2014/main" id="{0A6669F9-FD5C-4A74-8606-2FEDE7023945}"/>
              </a:ext>
            </a:extLst>
          </p:cNvPr>
          <p:cNvCxnSpPr>
            <a:cxnSpLocks/>
          </p:cNvCxnSpPr>
          <p:nvPr/>
        </p:nvCxnSpPr>
        <p:spPr>
          <a:xfrm flipV="1">
            <a:off x="6724996" y="3574473"/>
            <a:ext cx="2834640" cy="104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F53D96-1585-446B-AD25-D07F010DBA22}"/>
              </a:ext>
            </a:extLst>
          </p:cNvPr>
          <p:cNvSpPr txBox="1"/>
          <p:nvPr/>
        </p:nvSpPr>
        <p:spPr>
          <a:xfrm>
            <a:off x="9700953" y="3429000"/>
            <a:ext cx="2128058" cy="1200329"/>
          </a:xfrm>
          <a:prstGeom prst="rect">
            <a:avLst/>
          </a:prstGeom>
          <a:noFill/>
        </p:spPr>
        <p:txBody>
          <a:bodyPr wrap="square" rtlCol="0">
            <a:spAutoFit/>
          </a:bodyPr>
          <a:lstStyle/>
          <a:p>
            <a:r>
              <a:rPr lang="en-US" dirty="0" err="1"/>
              <a:t>Signifikan</a:t>
            </a:r>
            <a:r>
              <a:rPr lang="en-US" dirty="0"/>
              <a:t> p&lt;0,05 = </a:t>
            </a:r>
            <a:r>
              <a:rPr lang="en-US" dirty="0" err="1"/>
              <a:t>ada</a:t>
            </a:r>
            <a:r>
              <a:rPr lang="en-US" dirty="0"/>
              <a:t> </a:t>
            </a:r>
            <a:r>
              <a:rPr lang="en-US" dirty="0" err="1"/>
              <a:t>pengaruh</a:t>
            </a:r>
            <a:r>
              <a:rPr lang="en-US" dirty="0"/>
              <a:t> </a:t>
            </a:r>
            <a:r>
              <a:rPr lang="en-US" dirty="0" err="1"/>
              <a:t>terhadap</a:t>
            </a:r>
            <a:r>
              <a:rPr lang="en-US" dirty="0"/>
              <a:t> variable </a:t>
            </a:r>
            <a:r>
              <a:rPr lang="en-US" dirty="0" err="1"/>
              <a:t>dependensi</a:t>
            </a:r>
            <a:endParaRPr lang="en-ID" dirty="0"/>
          </a:p>
        </p:txBody>
      </p:sp>
    </p:spTree>
    <p:extLst>
      <p:ext uri="{BB962C8B-B14F-4D97-AF65-F5344CB8AC3E}">
        <p14:creationId xmlns:p14="http://schemas.microsoft.com/office/powerpoint/2010/main" val="247508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41FA-BC03-4B96-A0C8-C7C667C2A33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7BB973A-43B2-444A-BDC0-9D1D5F383066}"/>
              </a:ext>
            </a:extLst>
          </p:cNvPr>
          <p:cNvSpPr>
            <a:spLocks noGrp="1"/>
          </p:cNvSpPr>
          <p:nvPr>
            <p:ph idx="1"/>
          </p:nvPr>
        </p:nvSpPr>
        <p:spPr/>
        <p:txBody>
          <a:bodyPr/>
          <a:lstStyle/>
          <a:p>
            <a:endParaRPr lang="en-ID"/>
          </a:p>
        </p:txBody>
      </p:sp>
      <p:pic>
        <p:nvPicPr>
          <p:cNvPr id="4" name="Picture 3">
            <a:extLst>
              <a:ext uri="{FF2B5EF4-FFF2-40B4-BE49-F238E27FC236}">
                <a16:creationId xmlns:a16="http://schemas.microsoft.com/office/drawing/2014/main" id="{DCB9F7C4-1322-4155-8DBA-B27D4A5D9262}"/>
              </a:ext>
            </a:extLst>
          </p:cNvPr>
          <p:cNvPicPr>
            <a:picLocks noChangeAspect="1"/>
          </p:cNvPicPr>
          <p:nvPr/>
        </p:nvPicPr>
        <p:blipFill>
          <a:blip r:embed="rId2"/>
          <a:stretch>
            <a:fillRect/>
          </a:stretch>
        </p:blipFill>
        <p:spPr>
          <a:xfrm>
            <a:off x="1451579" y="252756"/>
            <a:ext cx="8524875" cy="5800725"/>
          </a:xfrm>
          <a:prstGeom prst="rect">
            <a:avLst/>
          </a:prstGeom>
        </p:spPr>
      </p:pic>
      <p:cxnSp>
        <p:nvCxnSpPr>
          <p:cNvPr id="5" name="Straight Arrow Connector 4">
            <a:extLst>
              <a:ext uri="{FF2B5EF4-FFF2-40B4-BE49-F238E27FC236}">
                <a16:creationId xmlns:a16="http://schemas.microsoft.com/office/drawing/2014/main" id="{5EF1FC59-50E8-4CDE-A580-1B500B650D3B}"/>
              </a:ext>
            </a:extLst>
          </p:cNvPr>
          <p:cNvCxnSpPr>
            <a:cxnSpLocks/>
          </p:cNvCxnSpPr>
          <p:nvPr/>
        </p:nvCxnSpPr>
        <p:spPr>
          <a:xfrm flipV="1">
            <a:off x="7202163" y="3293851"/>
            <a:ext cx="2834640" cy="104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D90AD-DDA6-4B74-87B3-D1B63F5D684D}"/>
              </a:ext>
            </a:extLst>
          </p:cNvPr>
          <p:cNvSpPr txBox="1"/>
          <p:nvPr/>
        </p:nvSpPr>
        <p:spPr>
          <a:xfrm>
            <a:off x="10036803" y="3063240"/>
            <a:ext cx="2128058" cy="1200329"/>
          </a:xfrm>
          <a:prstGeom prst="rect">
            <a:avLst/>
          </a:prstGeom>
          <a:noFill/>
        </p:spPr>
        <p:txBody>
          <a:bodyPr wrap="square" rtlCol="0">
            <a:spAutoFit/>
          </a:bodyPr>
          <a:lstStyle/>
          <a:p>
            <a:r>
              <a:rPr lang="en-US" dirty="0" err="1"/>
              <a:t>Signifikan</a:t>
            </a:r>
            <a:r>
              <a:rPr lang="en-US" dirty="0"/>
              <a:t> p&lt;0,05 = </a:t>
            </a:r>
            <a:r>
              <a:rPr lang="en-US" dirty="0" err="1"/>
              <a:t>ada</a:t>
            </a:r>
            <a:r>
              <a:rPr lang="en-US" dirty="0"/>
              <a:t> </a:t>
            </a:r>
            <a:r>
              <a:rPr lang="en-US" dirty="0" err="1"/>
              <a:t>pengaruh</a:t>
            </a:r>
            <a:r>
              <a:rPr lang="en-US" dirty="0"/>
              <a:t> </a:t>
            </a:r>
            <a:r>
              <a:rPr lang="en-US" dirty="0" err="1"/>
              <a:t>terhadap</a:t>
            </a:r>
            <a:r>
              <a:rPr lang="en-US" dirty="0"/>
              <a:t> variable </a:t>
            </a:r>
            <a:r>
              <a:rPr lang="en-US" dirty="0" err="1"/>
              <a:t>dependensi</a:t>
            </a:r>
            <a:endParaRPr lang="en-ID" dirty="0"/>
          </a:p>
        </p:txBody>
      </p:sp>
    </p:spTree>
    <p:extLst>
      <p:ext uri="{BB962C8B-B14F-4D97-AF65-F5344CB8AC3E}">
        <p14:creationId xmlns:p14="http://schemas.microsoft.com/office/powerpoint/2010/main" val="4052292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408</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program ANALISIS regresi linear</vt:lpstr>
      <vt:lpstr>librarIES</vt:lpstr>
      <vt:lpstr>LANGKAH-LANGKAH</vt:lpstr>
      <vt:lpstr>IMPORT LIBRARIES</vt:lpstr>
      <vt:lpstr>LOAD DATASET</vt:lpstr>
      <vt:lpstr>VISUALISASI DATA</vt:lpstr>
      <vt:lpstr>Koefisien kolerasi</vt:lpstr>
      <vt:lpstr>Menambahkan constant dan menghitung estimasi parameter model dengan satu variable</vt:lpstr>
      <vt:lpstr>PowerPoint Presentation</vt:lpstr>
      <vt:lpstr>Estimasi parameter model dengan dua variable</vt:lpstr>
      <vt:lpstr>Uji ASUMSI independensi</vt:lpstr>
      <vt:lpstr>Uji Heteroskedastisitas</vt:lpstr>
      <vt:lpstr>UJI NORMALITAS</vt:lpstr>
      <vt:lpstr>Penerapan ai pada atlit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Contoh program regresi linear</dc:title>
  <dc:creator>Letare Deo</dc:creator>
  <cp:lastModifiedBy>Letare Deo</cp:lastModifiedBy>
  <cp:revision>5</cp:revision>
  <dcterms:created xsi:type="dcterms:W3CDTF">2019-04-28T09:11:18Z</dcterms:created>
  <dcterms:modified xsi:type="dcterms:W3CDTF">2019-04-28T14:27:05Z</dcterms:modified>
</cp:coreProperties>
</file>