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7559675" cx="10080625"/>
  <p:notesSz cx="7559675" cy="106918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0BB2FF-42D3-468D-8252-D0BC13C4AC5E}">
  <a:tblStyle styleId="{E60BB2FF-42D3-468D-8252-D0BC13C4AC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101880"/>
            <a:ext cx="907164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9600" u="none" cap="none" strike="noStrike">
                <a:solidFill>
                  <a:srgbClr val="3333FF"/>
                </a:solidFill>
                <a:latin typeface="Nunito"/>
                <a:ea typeface="Nunito"/>
                <a:cs typeface="Nunito"/>
                <a:sym typeface="Nunito"/>
              </a:rPr>
              <a:t>Schoolada</a:t>
            </a:r>
            <a:endParaRPr b="0" i="0" sz="9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92000" y="2988000"/>
            <a:ext cx="907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« Les meilleurs écoles ce sont celles qui ont les meilleurs élèves 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88000" y="5265720"/>
            <a:ext cx="6264000" cy="171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200" u="none" cap="none" strike="noStrike">
                <a:latin typeface="Nunito"/>
                <a:ea typeface="Nunito"/>
                <a:cs typeface="Nunito"/>
                <a:sym typeface="Nunito"/>
              </a:rPr>
              <a:t>Nve Hounkponou Orphée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808080"/>
                </a:solidFill>
                <a:latin typeface="Nunito"/>
                <a:ea typeface="Nunito"/>
                <a:cs typeface="Nunito"/>
                <a:sym typeface="Nunito"/>
              </a:rPr>
              <a:t>Fondateur de Schoolada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48000" y="2088000"/>
            <a:ext cx="9072000" cy="171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200" u="none" cap="none" strike="noStrike">
                <a:latin typeface="Nunito"/>
                <a:ea typeface="Nunito"/>
                <a:cs typeface="Nunito"/>
                <a:sym typeface="Nunito"/>
              </a:rPr>
              <a:t>Si tout le monde utilisait schoolada, on aurait que des écoles d'excellences au Gabon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Modèle économique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40" y="1620000"/>
            <a:ext cx="3800160" cy="189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591840" y="3168000"/>
            <a:ext cx="4736160" cy="12729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Schoolada accompagne votre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 enfant toute l'année scolaire pour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latin typeface="Nunito"/>
                <a:ea typeface="Nunito"/>
                <a:cs typeface="Nunito"/>
                <a:sym typeface="Nunito"/>
              </a:rPr>
              <a:t> 10 000Fcfa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6336000" y="3024000"/>
            <a:ext cx="3312000" cy="11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Pour utiliser schoolada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 pendant 3 mois,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latin typeface="Nunito"/>
                <a:ea typeface="Nunito"/>
                <a:cs typeface="Nunito"/>
                <a:sym typeface="Nunito"/>
              </a:rPr>
              <a:t>5000 FCFA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6000" y="1236600"/>
            <a:ext cx="3096000" cy="24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0000" y="5690520"/>
            <a:ext cx="1296000" cy="12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936000" y="6696000"/>
            <a:ext cx="2376000" cy="734760"/>
          </a:xfrm>
          <a:prstGeom prst="rect">
            <a:avLst/>
          </a:prstGeom>
          <a:solidFill>
            <a:srgbClr val="66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1000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utilisateurs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>
            <a:off x="3456000" y="6624000"/>
            <a:ext cx="259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23"/>
          <p:cNvSpPr/>
          <p:nvPr/>
        </p:nvSpPr>
        <p:spPr>
          <a:xfrm>
            <a:off x="6552000" y="5976000"/>
            <a:ext cx="2520000" cy="11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10 000 000 FCFA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latin typeface="Nunito"/>
                <a:ea typeface="Nunito"/>
                <a:cs typeface="Nunito"/>
                <a:sym typeface="Nunito"/>
              </a:rPr>
              <a:t>Chiffre d'affaire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3"/>
          <p:cNvCxnSpPr/>
          <p:nvPr/>
        </p:nvCxnSpPr>
        <p:spPr>
          <a:xfrm>
            <a:off x="792000" y="4968000"/>
            <a:ext cx="8424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3"/>
          <p:cNvSpPr/>
          <p:nvPr/>
        </p:nvSpPr>
        <p:spPr>
          <a:xfrm>
            <a:off x="3096000" y="5184000"/>
            <a:ext cx="3816000" cy="57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Estimation du chiffre d'affaire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Dépense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latin typeface="Nunito"/>
                <a:ea typeface="Nunito"/>
                <a:cs typeface="Nunito"/>
                <a:sym typeface="Nunito"/>
              </a:rPr>
              <a:t>Une école partenaire prendra 20% sur chaque client qui passe par elle pour payer le forfait de schoolada </a:t>
            </a:r>
            <a:r>
              <a:rPr b="1" i="0" lang="fr-FR" sz="15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-2000 FCFA ( 10 000 FCFA )</a:t>
            </a:r>
            <a:r>
              <a:rPr b="0" i="0" lang="fr-FR" sz="24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 ou -</a:t>
            </a:r>
            <a:r>
              <a:rPr b="1" i="0" lang="fr-FR" sz="15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1000 FCFA ( 5000 FCFA )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latin typeface="Nunito"/>
                <a:ea typeface="Nunito"/>
                <a:cs typeface="Nunito"/>
                <a:sym typeface="Nunito"/>
              </a:rPr>
              <a:t>Achat d'un ordinateur Mac OS pour cibler plus facilement les iPhones </a:t>
            </a:r>
            <a:r>
              <a:rPr b="1" i="0" lang="fr-FR" sz="15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2 500 000 FCFA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latin typeface="Nunito"/>
                <a:ea typeface="Nunito"/>
                <a:cs typeface="Nunito"/>
                <a:sym typeface="Nunito"/>
              </a:rPr>
              <a:t>Achat d'un VPS pour l'hébergement de tous les services de Schoolada </a:t>
            </a:r>
            <a:r>
              <a:rPr b="1" i="0" lang="fr-FR" sz="15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360 000 FCFA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latin typeface="Nunito"/>
                <a:ea typeface="Nunito"/>
                <a:cs typeface="Nunito"/>
                <a:sym typeface="Nunito"/>
              </a:rPr>
              <a:t>Achat de livre pour pouvoir rédiger des cours plus pertinent 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576360" y="36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Sur ce projet la SING m'a apportée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fr-FR" sz="3200" u="none" cap="none" strike="noStrike">
                <a:latin typeface="Arial"/>
                <a:ea typeface="Arial"/>
                <a:cs typeface="Arial"/>
                <a:sym typeface="Arial"/>
              </a:rPr>
              <a:t>Entrepreneuriat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fr-FR" sz="3200" u="none" cap="none" strike="noStrike">
                <a:latin typeface="Arial"/>
                <a:ea typeface="Arial"/>
                <a:cs typeface="Arial"/>
                <a:sym typeface="Arial"/>
              </a:rPr>
              <a:t>La carte de l'empathie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fr-FR" sz="3200" u="none" cap="none" strike="noStrike">
                <a:latin typeface="Arial"/>
                <a:ea typeface="Arial"/>
                <a:cs typeface="Arial"/>
                <a:sym typeface="Arial"/>
              </a:rPr>
              <a:t>Lean start-up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fr-FR" sz="3200" u="none" cap="none" strike="noStrike">
                <a:latin typeface="Arial"/>
                <a:ea typeface="Arial"/>
                <a:cs typeface="Arial"/>
                <a:sym typeface="Arial"/>
              </a:rPr>
              <a:t>OKR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fr-FR" sz="3200" u="none" cap="none" strike="noStrike">
                <a:latin typeface="Arial"/>
                <a:ea typeface="Arial"/>
                <a:cs typeface="Arial"/>
                <a:sym typeface="Arial"/>
              </a:rPr>
              <a:t>L'innovation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000" y="3816000"/>
            <a:ext cx="1462680" cy="243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Le dilemme de l'enseignant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000" y="3631320"/>
            <a:ext cx="2560680" cy="2560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60000" y="2376000"/>
            <a:ext cx="3744000" cy="2520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Aider mes élèves à comprendre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 le cours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192000" y="2592000"/>
            <a:ext cx="3456000" cy="2160000"/>
          </a:xfrm>
          <a:prstGeom prst="ellipse">
            <a:avLst/>
          </a:prstGeom>
          <a:solidFill>
            <a:srgbClr val="00CC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Terminer le programme que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L'éducation national a fixé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104000" y="4068000"/>
            <a:ext cx="432000" cy="50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824000" y="4464000"/>
            <a:ext cx="216000" cy="21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256000" y="4536000"/>
            <a:ext cx="144000" cy="21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904000" y="4032000"/>
            <a:ext cx="432000" cy="50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832000" y="4536000"/>
            <a:ext cx="144000" cy="216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L'investissement personnel de l'élève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000" y="2952000"/>
            <a:ext cx="3744000" cy="36896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6"/>
          <p:cNvGraphicFramePr/>
          <p:nvPr/>
        </p:nvGraphicFramePr>
        <p:xfrm>
          <a:off x="587160" y="2972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{E60BB2FF-42D3-468D-8252-D0BC13C4AC5E}</a:tableStyleId>
              </a:tblPr>
              <a:tblGrid>
                <a:gridCol w="4524850"/>
              </a:tblGrid>
              <a:tr h="15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2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Recherche et assiduité</a:t>
                      </a:r>
                      <a:endParaRPr b="0" sz="2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solidFill>
                            <a:srgbClr val="0099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Comment Schoolada peut aider à ce niveau ?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55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2400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Répétiteur</a:t>
                      </a:r>
                      <a:endParaRPr b="0" sz="24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solidFill>
                            <a:srgbClr val="FF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Tout les parents n'ont pas les moyens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Le meilleur ami de l'homme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000" y="2160000"/>
            <a:ext cx="7488000" cy="4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La solution que Schoolada apporte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888000" y="3456000"/>
            <a:ext cx="2880000" cy="194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latin typeface="Cambria"/>
                <a:ea typeface="Cambria"/>
                <a:cs typeface="Cambria"/>
                <a:sym typeface="Cambria"/>
              </a:rPr>
              <a:t>Mieux apprendre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228000" y="1872000"/>
            <a:ext cx="2880000" cy="1584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Progresser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1512000" y="5400000"/>
            <a:ext cx="2880000" cy="1944000"/>
          </a:xfrm>
          <a:prstGeom prst="rect">
            <a:avLst/>
          </a:prstGeom>
          <a:solidFill>
            <a:srgbClr val="0099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latin typeface="Cambria"/>
                <a:ea typeface="Cambria"/>
                <a:cs typeface="Cambria"/>
                <a:sym typeface="Cambria"/>
              </a:rPr>
              <a:t>S'organiser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0" y="216000"/>
            <a:ext cx="2952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000" y="216360"/>
            <a:ext cx="3024000" cy="49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6000" y="252000"/>
            <a:ext cx="3024000" cy="49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0" y="72000"/>
            <a:ext cx="2268000" cy="38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8000" y="72000"/>
            <a:ext cx="2160000" cy="38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4000" y="72000"/>
            <a:ext cx="2448000" cy="38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04000" y="72000"/>
            <a:ext cx="2267280" cy="4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000" y="4176000"/>
            <a:ext cx="2160000" cy="326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16000" y="4248000"/>
            <a:ext cx="216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00000" y="4248000"/>
            <a:ext cx="2232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648000"/>
            <a:ext cx="3456000" cy="5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6666FF"/>
                </a:solidFill>
                <a:latin typeface="Nunito"/>
                <a:ea typeface="Nunito"/>
                <a:cs typeface="Nunito"/>
                <a:sym typeface="Nunito"/>
              </a:rPr>
              <a:t>OKR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936000" y="1512000"/>
            <a:ext cx="8424000" cy="12240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Mettre à la disposition des parents les outils nécessaire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au succès scolaire de leur enfants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216000" y="3060000"/>
            <a:ext cx="4464000" cy="97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Avoir un produit adapté aux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besoins des utilisateurs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4824000" y="3060000"/>
            <a:ext cx="5112000" cy="97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Faire connaître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Schoolada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252000" y="4248000"/>
            <a:ext cx="4392000" cy="6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Développer schoolada à 100%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288000" y="5040000"/>
            <a:ext cx="4392000" cy="6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Avoir tous les cours de la classe de 3eme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288000" y="5832000"/>
            <a:ext cx="4392000" cy="6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Avoir tous les cours de la classe de 2ndS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4860000" y="4248000"/>
            <a:ext cx="4932000" cy="6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Avoir une école qui fasse la promotion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 de schoolada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4896000" y="5040000"/>
            <a:ext cx="4932000" cy="64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Avoir 1000 utilisateur de l'application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Nunito"/>
                <a:ea typeface="Nunito"/>
                <a:cs typeface="Nunito"/>
                <a:sym typeface="Nunito"/>
              </a:rPr>
              <a:t>Schoolada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