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75" r:id="rId3"/>
    <p:sldId id="280" r:id="rId4"/>
    <p:sldId id="257" r:id="rId5"/>
    <p:sldId id="279" r:id="rId6"/>
    <p:sldId id="262" r:id="rId7"/>
    <p:sldId id="273" r:id="rId8"/>
    <p:sldId id="263" r:id="rId9"/>
    <p:sldId id="274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013AD-0AF1-4EB5-B0C1-65B722DB8D65}" v="123" dt="2020-05-27T07:08:04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Λυδία Αθανασίου" userId="c751fbb5a9ed907a" providerId="LiveId" clId="{F59013AD-0AF1-4EB5-B0C1-65B722DB8D65}"/>
    <pc:docChg chg="undo custSel modSld sldOrd">
      <pc:chgData name="Λυδία Αθανασίου" userId="c751fbb5a9ed907a" providerId="LiveId" clId="{F59013AD-0AF1-4EB5-B0C1-65B722DB8D65}" dt="2020-05-28T10:38:38.580" v="751" actId="20577"/>
      <pc:docMkLst>
        <pc:docMk/>
      </pc:docMkLst>
      <pc:sldChg chg="modSp mod modTransition">
        <pc:chgData name="Λυδία Αθανασίου" userId="c751fbb5a9ed907a" providerId="LiveId" clId="{F59013AD-0AF1-4EB5-B0C1-65B722DB8D65}" dt="2020-05-27T07:02:07.470" v="644" actId="14100"/>
        <pc:sldMkLst>
          <pc:docMk/>
          <pc:sldMk cId="1357554867" sldId="257"/>
        </pc:sldMkLst>
        <pc:spChg chg="mod">
          <ac:chgData name="Λυδία Αθανασίου" userId="c751fbb5a9ed907a" providerId="LiveId" clId="{F59013AD-0AF1-4EB5-B0C1-65B722DB8D65}" dt="2020-05-27T07:02:07.470" v="644" actId="14100"/>
          <ac:spMkLst>
            <pc:docMk/>
            <pc:sldMk cId="1357554867" sldId="257"/>
            <ac:spMk id="52" creationId="{745424B8-DD50-4274-9D96-9C8B398003A1}"/>
          </ac:spMkLst>
        </pc:spChg>
      </pc:sldChg>
      <pc:sldChg chg="modSp mod modTransition">
        <pc:chgData name="Λυδία Αθανασίου" userId="c751fbb5a9ed907a" providerId="LiveId" clId="{F59013AD-0AF1-4EB5-B0C1-65B722DB8D65}" dt="2020-05-27T07:08:17.208" v="750" actId="20577"/>
        <pc:sldMkLst>
          <pc:docMk/>
          <pc:sldMk cId="2293228879" sldId="262"/>
        </pc:sldMkLst>
        <pc:spChg chg="mod">
          <ac:chgData name="Λυδία Αθανασίου" userId="c751fbb5a9ed907a" providerId="LiveId" clId="{F59013AD-0AF1-4EB5-B0C1-65B722DB8D65}" dt="2020-05-27T07:06:06.493" v="699" actId="20577"/>
          <ac:spMkLst>
            <pc:docMk/>
            <pc:sldMk cId="2293228879" sldId="262"/>
            <ac:spMk id="3" creationId="{99D429F5-AB72-4444-8A9D-A7F114D23141}"/>
          </ac:spMkLst>
        </pc:spChg>
        <pc:spChg chg="mod">
          <ac:chgData name="Λυδία Αθανασίου" userId="c751fbb5a9ed907a" providerId="LiveId" clId="{F59013AD-0AF1-4EB5-B0C1-65B722DB8D65}" dt="2020-05-27T07:08:17.208" v="750" actId="20577"/>
          <ac:spMkLst>
            <pc:docMk/>
            <pc:sldMk cId="2293228879" sldId="262"/>
            <ac:spMk id="4" creationId="{6EAC7E81-EB00-4180-9FDB-2D8744CABA8C}"/>
          </ac:spMkLst>
        </pc:spChg>
      </pc:sldChg>
      <pc:sldChg chg="modSp mod modTransition">
        <pc:chgData name="Λυδία Αθανασίου" userId="c751fbb5a9ed907a" providerId="LiveId" clId="{F59013AD-0AF1-4EB5-B0C1-65B722DB8D65}" dt="2020-05-28T10:38:38.580" v="751" actId="20577"/>
        <pc:sldMkLst>
          <pc:docMk/>
          <pc:sldMk cId="319147437" sldId="263"/>
        </pc:sldMkLst>
        <pc:spChg chg="mod">
          <ac:chgData name="Λυδία Αθανασίου" userId="c751fbb5a9ed907a" providerId="LiveId" clId="{F59013AD-0AF1-4EB5-B0C1-65B722DB8D65}" dt="2020-05-28T10:38:38.580" v="751" actId="20577"/>
          <ac:spMkLst>
            <pc:docMk/>
            <pc:sldMk cId="319147437" sldId="263"/>
            <ac:spMk id="63" creationId="{58876C8A-9112-4E56-B11F-76D50095166F}"/>
          </ac:spMkLst>
        </pc:spChg>
      </pc:sldChg>
      <pc:sldChg chg="addSp modSp mod modTransition modAnim">
        <pc:chgData name="Λυδία Αθανασίου" userId="c751fbb5a9ed907a" providerId="LiveId" clId="{F59013AD-0AF1-4EB5-B0C1-65B722DB8D65}" dt="2020-05-25T18:14:18.887" v="121"/>
        <pc:sldMkLst>
          <pc:docMk/>
          <pc:sldMk cId="3394632344" sldId="267"/>
        </pc:sldMkLst>
        <pc:spChg chg="mod">
          <ac:chgData name="Λυδία Αθανασίου" userId="c751fbb5a9ed907a" providerId="LiveId" clId="{F59013AD-0AF1-4EB5-B0C1-65B722DB8D65}" dt="2020-05-25T18:12:42.775" v="103" actId="20577"/>
          <ac:spMkLst>
            <pc:docMk/>
            <pc:sldMk cId="3394632344" sldId="267"/>
            <ac:spMk id="3" creationId="{E6225079-1DE2-40AE-97A1-52AB8688D85C}"/>
          </ac:spMkLst>
        </pc:spChg>
        <pc:spChg chg="mod">
          <ac:chgData name="Λυδία Αθανασίου" userId="c751fbb5a9ed907a" providerId="LiveId" clId="{F59013AD-0AF1-4EB5-B0C1-65B722DB8D65}" dt="2020-05-25T18:10:33.544" v="88" actId="1076"/>
          <ac:spMkLst>
            <pc:docMk/>
            <pc:sldMk cId="3394632344" sldId="267"/>
            <ac:spMk id="63" creationId="{58876C8A-9112-4E56-B11F-76D50095166F}"/>
          </ac:spMkLst>
        </pc:spChg>
        <pc:picChg chg="add mod">
          <ac:chgData name="Λυδία Αθανασίου" userId="c751fbb5a9ed907a" providerId="LiveId" clId="{F59013AD-0AF1-4EB5-B0C1-65B722DB8D65}" dt="2020-05-25T18:13:17.557" v="109" actId="1076"/>
          <ac:picMkLst>
            <pc:docMk/>
            <pc:sldMk cId="3394632344" sldId="267"/>
            <ac:picMk id="7" creationId="{9222F4C0-3682-401D-A426-10C2D83ACEC2}"/>
          </ac:picMkLst>
        </pc:picChg>
      </pc:sldChg>
      <pc:sldChg chg="ord modTransition">
        <pc:chgData name="Λυδία Αθανασίου" userId="c751fbb5a9ed907a" providerId="LiveId" clId="{F59013AD-0AF1-4EB5-B0C1-65B722DB8D65}" dt="2020-05-25T18:14:38.399" v="126"/>
        <pc:sldMkLst>
          <pc:docMk/>
          <pc:sldMk cId="2861054618" sldId="268"/>
        </pc:sldMkLst>
      </pc:sldChg>
      <pc:sldChg chg="modTransition">
        <pc:chgData name="Λυδία Αθανασίου" userId="c751fbb5a9ed907a" providerId="LiveId" clId="{F59013AD-0AF1-4EB5-B0C1-65B722DB8D65}" dt="2020-05-25T18:14:28.905" v="123"/>
        <pc:sldMkLst>
          <pc:docMk/>
          <pc:sldMk cId="3909087858" sldId="269"/>
        </pc:sldMkLst>
      </pc:sldChg>
      <pc:sldChg chg="modTransition">
        <pc:chgData name="Λυδία Αθανασίου" userId="c751fbb5a9ed907a" providerId="LiveId" clId="{F59013AD-0AF1-4EB5-B0C1-65B722DB8D65}" dt="2020-05-25T18:14:33.630" v="124"/>
        <pc:sldMkLst>
          <pc:docMk/>
          <pc:sldMk cId="4098767352" sldId="271"/>
        </pc:sldMkLst>
      </pc:sldChg>
      <pc:sldChg chg="modTransition">
        <pc:chgData name="Λυδία Αθανασίου" userId="c751fbb5a9ed907a" providerId="LiveId" clId="{F59013AD-0AF1-4EB5-B0C1-65B722DB8D65}" dt="2020-05-25T18:14:05.789" v="117"/>
        <pc:sldMkLst>
          <pc:docMk/>
          <pc:sldMk cId="2910651" sldId="273"/>
        </pc:sldMkLst>
      </pc:sldChg>
      <pc:sldChg chg="modTransition">
        <pc:chgData name="Λυδία Αθανασίου" userId="c751fbb5a9ed907a" providerId="LiveId" clId="{F59013AD-0AF1-4EB5-B0C1-65B722DB8D65}" dt="2020-05-25T18:14:15.376" v="120"/>
        <pc:sldMkLst>
          <pc:docMk/>
          <pc:sldMk cId="1638107849" sldId="274"/>
        </pc:sldMkLst>
      </pc:sldChg>
      <pc:sldChg chg="modTransition">
        <pc:chgData name="Λυδία Αθανασίου" userId="c751fbb5a9ed907a" providerId="LiveId" clId="{F59013AD-0AF1-4EB5-B0C1-65B722DB8D65}" dt="2020-05-25T18:13:47.321" v="112"/>
        <pc:sldMkLst>
          <pc:docMk/>
          <pc:sldMk cId="3370993385" sldId="275"/>
        </pc:sldMkLst>
      </pc:sldChg>
      <pc:sldChg chg="modTransition">
        <pc:chgData name="Λυδία Αθανασίου" userId="c751fbb5a9ed907a" providerId="LiveId" clId="{F59013AD-0AF1-4EB5-B0C1-65B722DB8D65}" dt="2020-05-25T18:13:59.024" v="115"/>
        <pc:sldMkLst>
          <pc:docMk/>
          <pc:sldMk cId="3759722478" sldId="279"/>
        </pc:sldMkLst>
      </pc:sldChg>
      <pc:sldChg chg="modTransition">
        <pc:chgData name="Λυδία Αθανασίου" userId="c751fbb5a9ed907a" providerId="LiveId" clId="{F59013AD-0AF1-4EB5-B0C1-65B722DB8D65}" dt="2020-05-25T18:13:52.234" v="113"/>
        <pc:sldMkLst>
          <pc:docMk/>
          <pc:sldMk cId="3280929400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C1139A-CAD7-472F-AB94-00B8B9FB1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AB80362-54E8-480C-ADE9-EB8DA7F1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530BAAC-055B-4CA2-B3DB-E7A3121D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009090F-A7FC-4233-8D5A-4F8D8A1D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AC0B7C-7EE4-40F0-B0A9-AAA07B9F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F04151-E3DE-47A6-9A81-EB05AA53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ED53F55-BC23-4B63-B6C9-9678EA21D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5328E3E-1B99-4E36-B292-727F28C5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03E919-24BC-4C2F-9A95-AFDBDAD9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FB0F13E-45C5-4672-BA7F-68E4BD97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8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1FE82E13-6E4E-4A94-A125-00C8B367F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7CD1EB1-2D50-43E3-8699-AD04FB93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C3256F6-E09E-4561-B724-2103669E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33DE9F7-1CA9-4667-AE96-59A00E8C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03E6E4-F182-46EF-91F4-7A6D081A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AB8BB3-B11E-4654-A224-C8A598C3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84D984-7B32-4D98-B19F-031632E6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063C55D-E305-47C8-AFD0-9874CF59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77498B-DF0E-40D9-9E29-088D53A9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FD8BDEB-48CC-445A-84A4-06FEB728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37D5F7-CCD0-4337-8F93-A5897B49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E0ECA22-4C39-4BA3-B1CB-4406908A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B907FAB-644F-4C99-9D7E-A8CB428D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7F96059-14D8-4FE3-8895-6DCE375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6EB7C11-E0E4-4038-8A1A-EC03D03C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EC3F5C-D1F7-470E-B90E-127A168A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E9EEAB-83E4-4B30-B390-B8CC5BABA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802A10B-1C59-467C-B5B6-A6D31529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66BC990-AF49-42BA-BCF3-1324AEF0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0BE6CC5-E3BC-4B51-934C-7A783900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BA5DE60-B43C-4155-8A47-6D30847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97038A-4689-4A7E-9314-ABC8153C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8FAA28D-C862-460E-98D4-FB643C92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E6BF27C-5F47-4262-87A6-C93F9863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9342123-41E8-4120-BE53-D80C466DC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009A575-476E-4D6B-88D4-10034AF5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82AAC5F-6B11-4C34-B98C-39CF1DA4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552B74C-0E57-494F-8047-468A6704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BABFA5C6-D769-4ED9-88B8-B52DDD7B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48CA88-C4F0-4E41-95AF-DF219041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BE945907-9742-470B-A6C4-25E4CB4A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75D099E-8DDD-433F-852F-162F77D8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D75822B-52F7-4D5B-8F2E-08A2F810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1B709D8-899F-46FA-A0CE-2D11D245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AFF2081-767E-4129-91D5-E1721C2B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794F613-1C75-421F-88AE-33708676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21DFEA-E122-4F0C-865B-04A8D8C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FA8A0A-8570-4E87-A4DF-6AE615CD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04417F0-F08A-4D28-8449-69A542666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8BE65E9-F1CE-448B-AA73-71A01C42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5AF3E04-F983-4885-83E1-956B89F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88D1AC3-38DC-4916-8B69-23AE0740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DAA6F4-A77A-4CFE-9858-A92E7290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A5DA519C-DED3-467A-8846-86D44E77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FD90DC8-01AA-4B45-BA2C-0B50EE5A9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C3AACA9-AEF8-4C8D-9CA6-0C904C66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2785D5E-FECE-4B8C-8E7C-C212DA0A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14F285F-1132-4F71-B126-6AA9D223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4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EAD38DD2-B558-4409-849B-0E8B8003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C115267-A8CE-4D00-B2DC-7B3A11F4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137ABAF-17CF-4C36-B78A-7A479E04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6590771-F6B3-4A2B-A223-4128B901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3DB2A73-5AC9-4068-BF7C-89429170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1.jpg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Question_mark_grey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32144F1E-3611-490E-9738-EADF9E140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0" y="0"/>
            <a:ext cx="12191980" cy="6857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D106E-191F-4F9E-A2A3-3D3E8B8FBBB3}"/>
              </a:ext>
            </a:extLst>
          </p:cNvPr>
          <p:cNvSpPr txBox="1"/>
          <p:nvPr/>
        </p:nvSpPr>
        <p:spPr>
          <a:xfrm>
            <a:off x="188535" y="5703654"/>
            <a:ext cx="347294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Λυδία Αθανασίου 3170003</a:t>
            </a:r>
            <a:endParaRPr lang="el-GR" sz="2000" dirty="0">
              <a:solidFill>
                <a:schemeClr val="bg1"/>
              </a:solidFill>
              <a:cs typeface="Calibri"/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Ορέστης Κωστούλας 3140102</a:t>
            </a:r>
            <a:endParaRPr lang="el-GR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CB32E44-42C9-4570-8F56-A48214766F1F}"/>
              </a:ext>
            </a:extLst>
          </p:cNvPr>
          <p:cNvSpPr/>
          <p:nvPr/>
        </p:nvSpPr>
        <p:spPr>
          <a:xfrm>
            <a:off x="122547" y="1992457"/>
            <a:ext cx="53544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Agile testing</a:t>
            </a:r>
            <a:r>
              <a:rPr lang="el-G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&amp; Εργαλεία</a:t>
            </a:r>
          </a:p>
        </p:txBody>
      </p:sp>
    </p:spTree>
    <p:extLst>
      <p:ext uri="{BB962C8B-B14F-4D97-AF65-F5344CB8AC3E}">
        <p14:creationId xmlns:p14="http://schemas.microsoft.com/office/powerpoint/2010/main" val="11805109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8F1819B8-4836-40CE-8BC0-D77E5EE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6" r="-1" b="566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1019880-2A04-44DF-9E6A-3CC8CD79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7" y="537215"/>
            <a:ext cx="3182940" cy="1471959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Agile </a:t>
            </a:r>
            <a:r>
              <a:rPr lang="el-GR" sz="3600" dirty="0">
                <a:solidFill>
                  <a:srgbClr val="FFFFFF"/>
                </a:solidFill>
              </a:rPr>
              <a:t>Εργαλεία:</a:t>
            </a:r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58876C8A-9112-4E56-B11F-76D50095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4" y="1936035"/>
            <a:ext cx="1801528" cy="2985929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GB" sz="2000" i="1" dirty="0" err="1">
                <a:solidFill>
                  <a:srgbClr val="FEFFFF"/>
                </a:solidFill>
              </a:rPr>
              <a:t>Worksoft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lvl="0"/>
            <a:r>
              <a:rPr lang="en-GB" sz="2000" i="1" dirty="0" err="1">
                <a:solidFill>
                  <a:srgbClr val="FEFFFF"/>
                </a:solidFill>
              </a:rPr>
              <a:t>PractiTest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lvl="0"/>
            <a:r>
              <a:rPr lang="en-GB" sz="2000" i="1" dirty="0">
                <a:solidFill>
                  <a:srgbClr val="FEFFFF"/>
                </a:solidFill>
              </a:rPr>
              <a:t>Juno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lvl="0"/>
            <a:r>
              <a:rPr lang="en-GB" sz="2000" i="1" dirty="0">
                <a:solidFill>
                  <a:srgbClr val="FEFFFF"/>
                </a:solidFill>
              </a:rPr>
              <a:t>Jira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lvl="0"/>
            <a:r>
              <a:rPr lang="en-GB" sz="2000" i="1" dirty="0">
                <a:solidFill>
                  <a:srgbClr val="FEFFFF"/>
                </a:solidFill>
              </a:rPr>
              <a:t>TestRail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lvl="0"/>
            <a:r>
              <a:rPr lang="en-GB" sz="2000" i="1" dirty="0">
                <a:solidFill>
                  <a:srgbClr val="FEFFFF"/>
                </a:solidFill>
              </a:rPr>
              <a:t>SoapUI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25079-1DE2-40AE-97A1-52AB8688D85C}"/>
              </a:ext>
            </a:extLst>
          </p:cNvPr>
          <p:cNvSpPr txBox="1"/>
          <p:nvPr/>
        </p:nvSpPr>
        <p:spPr>
          <a:xfrm>
            <a:off x="2035369" y="1838578"/>
            <a:ext cx="392334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FEFFFF"/>
                </a:solidFill>
              </a:rPr>
              <a:t>Selenium WebDriver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FEFFFF"/>
                </a:solidFill>
              </a:rPr>
              <a:t>Apache </a:t>
            </a:r>
            <a:r>
              <a:rPr lang="en-GB" sz="2000" i="1" dirty="0" err="1">
                <a:solidFill>
                  <a:srgbClr val="FEFFFF"/>
                </a:solidFill>
              </a:rPr>
              <a:t>Jmeter</a:t>
            </a:r>
            <a:endParaRPr lang="el-GR" sz="2000" i="1" dirty="0">
              <a:solidFill>
                <a:srgbClr val="FEFFFF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rgbClr val="FEFFFF"/>
                </a:solidFill>
                <a:cs typeface="Calibri"/>
              </a:rPr>
              <a:t>PivotalTracker</a:t>
            </a:r>
            <a:endParaRPr lang="en-GB" sz="2000" i="1" dirty="0">
              <a:solidFill>
                <a:srgbClr val="FEFFFF"/>
              </a:solidFill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FEFFFF"/>
                </a:solidFill>
                <a:cs typeface="Calibri"/>
              </a:rPr>
              <a:t>VersionOne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rgbClr val="FEFFFF"/>
                </a:solidFill>
                <a:cs typeface="Calibri"/>
              </a:rPr>
              <a:t>qTest</a:t>
            </a:r>
            <a:endParaRPr lang="en-GB" sz="2000" i="1" dirty="0">
              <a:solidFill>
                <a:srgbClr val="FEFFFF"/>
              </a:solidFill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FEFFFF"/>
                </a:solidFill>
                <a:cs typeface="Calibri"/>
              </a:rPr>
              <a:t>QMETRY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rgbClr val="FEFFFF"/>
                </a:solidFill>
              </a:rPr>
              <a:t>PlanBox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2000" i="1" dirty="0" err="1">
                <a:solidFill>
                  <a:srgbClr val="FEFFFF"/>
                </a:solidFill>
              </a:rPr>
              <a:t>Κ.α</a:t>
            </a:r>
            <a:endParaRPr lang="el-GR" sz="2000" i="1" dirty="0">
              <a:solidFill>
                <a:srgbClr val="FEFFFF"/>
              </a:solidFill>
              <a:cs typeface="Calibri"/>
            </a:endParaRPr>
          </a:p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106A4B8-C9A4-4D90-89C6-36644DA4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66" y="4670122"/>
            <a:ext cx="2381582" cy="323895"/>
          </a:xfrm>
          <a:prstGeom prst="rect">
            <a:avLst/>
          </a:prstGeom>
        </p:spPr>
      </p:pic>
      <p:pic>
        <p:nvPicPr>
          <p:cNvPr id="8" name="Εικόνα 7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C410DCE1-BD9F-48C3-B900-36523FACF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95" y="2365838"/>
            <a:ext cx="1543050" cy="647700"/>
          </a:xfrm>
          <a:prstGeom prst="rect">
            <a:avLst/>
          </a:prstGeom>
        </p:spPr>
      </p:pic>
      <p:pic>
        <p:nvPicPr>
          <p:cNvPr id="10" name="Εικόνα 9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1D7A863E-F19C-4BB3-8D0F-68950F658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90" y="3013538"/>
            <a:ext cx="1962150" cy="676275"/>
          </a:xfrm>
          <a:prstGeom prst="rect">
            <a:avLst/>
          </a:prstGeom>
        </p:spPr>
      </p:pic>
      <p:pic>
        <p:nvPicPr>
          <p:cNvPr id="12" name="Εικόνα 11" descr="Εικόνα που περιέχει σχεδίαση, φαγητό&#10;&#10;Περιγραφή που δημιουργήθηκε αυτόματα">
            <a:extLst>
              <a:ext uri="{FF2B5EF4-FFF2-40B4-BE49-F238E27FC236}">
                <a16:creationId xmlns:a16="http://schemas.microsoft.com/office/drawing/2014/main" id="{FE95D91B-3715-4499-8667-8994EC067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73" y="3882063"/>
            <a:ext cx="2381250" cy="514350"/>
          </a:xfrm>
          <a:prstGeom prst="rect">
            <a:avLst/>
          </a:prstGeom>
        </p:spPr>
      </p:pic>
      <p:pic>
        <p:nvPicPr>
          <p:cNvPr id="14" name="Εικόνα 13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DA362319-3CA3-4BB2-A397-5D9911ACB6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95" y="3351676"/>
            <a:ext cx="1188857" cy="1104541"/>
          </a:xfrm>
          <a:prstGeom prst="rect">
            <a:avLst/>
          </a:prstGeom>
        </p:spPr>
      </p:pic>
      <p:pic>
        <p:nvPicPr>
          <p:cNvPr id="16" name="Εικόνα 15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85346CE-899A-4679-955C-4A2AF7DD31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95" y="5164231"/>
            <a:ext cx="1219200" cy="1352550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17FD06E2-D5DA-4ECF-89DD-9F135A9B1E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66" y="5240322"/>
            <a:ext cx="1524000" cy="457200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45AB0AF-9277-4BD3-A097-F6F17F9C5C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20" y="1485425"/>
            <a:ext cx="2143125" cy="447675"/>
          </a:xfrm>
          <a:prstGeom prst="rect">
            <a:avLst/>
          </a:prstGeom>
        </p:spPr>
      </p:pic>
      <p:pic>
        <p:nvPicPr>
          <p:cNvPr id="22" name="Εικόνα 21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C7AB982-86E2-42C3-A7A5-04A82B9DBC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94" y="2072268"/>
            <a:ext cx="2181225" cy="628650"/>
          </a:xfrm>
          <a:prstGeom prst="rect">
            <a:avLst/>
          </a:prstGeom>
        </p:spPr>
      </p:pic>
      <p:pic>
        <p:nvPicPr>
          <p:cNvPr id="24" name="Εικόνα 23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E864706-5EFB-41C7-A7F3-F96FBFECA7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36" y="5433233"/>
            <a:ext cx="1268800" cy="596336"/>
          </a:xfrm>
          <a:prstGeom prst="rect">
            <a:avLst/>
          </a:prstGeom>
        </p:spPr>
      </p:pic>
      <p:pic>
        <p:nvPicPr>
          <p:cNvPr id="26" name="Εικόνα 25" descr="Εικόνα που περιέχει αντικείμενο, ρολόι, καθιστός, σκού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BF71C16F-BF9B-4758-900F-9039A6EE4C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35" y="3013538"/>
            <a:ext cx="2381582" cy="704948"/>
          </a:xfrm>
          <a:prstGeom prst="rect">
            <a:avLst/>
          </a:prstGeom>
        </p:spPr>
      </p:pic>
      <p:pic>
        <p:nvPicPr>
          <p:cNvPr id="28" name="Εικόνα 27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F4A1C6ED-E191-471C-84CB-F5F1BF3818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21" y="4402231"/>
            <a:ext cx="1676400" cy="762000"/>
          </a:xfrm>
          <a:prstGeom prst="rect">
            <a:avLst/>
          </a:prstGeom>
        </p:spPr>
      </p:pic>
      <p:pic>
        <p:nvPicPr>
          <p:cNvPr id="30" name="Εικόνα 29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BC31D8C5-1101-4C44-A177-ED9CCEA659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37" y="1126599"/>
            <a:ext cx="2647950" cy="628650"/>
          </a:xfrm>
          <a:prstGeom prst="rect">
            <a:avLst/>
          </a:prstGeom>
        </p:spPr>
      </p:pic>
      <p:pic>
        <p:nvPicPr>
          <p:cNvPr id="7" name="Εικόνα 6" descr="Εικόνα που περιέχει σχεδίαση, πιάτο&#10;&#10;Περιγραφή που δημιουργήθηκε αυτόματα">
            <a:extLst>
              <a:ext uri="{FF2B5EF4-FFF2-40B4-BE49-F238E27FC236}">
                <a16:creationId xmlns:a16="http://schemas.microsoft.com/office/drawing/2014/main" id="{9222F4C0-3682-401D-A426-10C2D83ACE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67" y="2438994"/>
            <a:ext cx="1986696" cy="53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2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8F1819B8-4836-40CE-8BC0-D77E5EE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1019880-2A04-44DF-9E6A-3CC8CD79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21" y="462065"/>
            <a:ext cx="6085619" cy="1184112"/>
          </a:xfrm>
        </p:spPr>
        <p:txBody>
          <a:bodyPr>
            <a:normAutofit/>
          </a:bodyPr>
          <a:lstStyle/>
          <a:p>
            <a:r>
              <a:rPr lang="el-GR" sz="3700" dirty="0">
                <a:solidFill>
                  <a:schemeClr val="bg1"/>
                </a:solidFill>
              </a:rPr>
              <a:t>Συμπεράσματα </a:t>
            </a:r>
            <a:r>
              <a:rPr lang="en-GB" sz="3700" dirty="0">
                <a:solidFill>
                  <a:schemeClr val="bg1"/>
                </a:solidFill>
              </a:rPr>
              <a:t>Agile testing:</a:t>
            </a:r>
            <a:endParaRPr lang="el-GR" sz="3700" dirty="0">
              <a:solidFill>
                <a:schemeClr val="bg1"/>
              </a:solidFill>
            </a:endParaRPr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58876C8A-9112-4E56-B11F-76D50095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06" y="2402911"/>
            <a:ext cx="5981684" cy="34009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94EDFF"/>
              </a:buClr>
            </a:pPr>
            <a:r>
              <a:rPr lang="el-GR" sz="2000" dirty="0">
                <a:solidFill>
                  <a:schemeClr val="bg1"/>
                </a:solidFill>
              </a:rPr>
              <a:t>Γρήγορη ανατροφοδότηση</a:t>
            </a:r>
            <a:endParaRPr lang="el-GR" sz="20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l-GR" sz="2000" dirty="0">
                <a:solidFill>
                  <a:schemeClr val="bg1"/>
                </a:solidFill>
              </a:rPr>
              <a:t>Υψηλό επίπεδο αυτοματισμού</a:t>
            </a:r>
            <a:endParaRPr lang="el-GR" sz="20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l-GR" sz="2000" dirty="0">
                <a:solidFill>
                  <a:schemeClr val="bg1"/>
                </a:solidFill>
              </a:rPr>
              <a:t>Χαμηλή επιβάρυνση</a:t>
            </a:r>
            <a:endParaRPr lang="el-GR" sz="20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l-GR" sz="2000" dirty="0">
                <a:solidFill>
                  <a:schemeClr val="bg1"/>
                </a:solidFill>
              </a:rPr>
              <a:t>Τερματισμός δοκιμαστικών ρόλων  (</a:t>
            </a:r>
            <a:r>
              <a:rPr lang="el-GR" sz="2000" dirty="0" err="1">
                <a:solidFill>
                  <a:schemeClr val="bg1"/>
                </a:solidFill>
              </a:rPr>
              <a:t>end</a:t>
            </a:r>
            <a:r>
              <a:rPr lang="el-GR" sz="2000" dirty="0">
                <a:solidFill>
                  <a:schemeClr val="bg1"/>
                </a:solidFill>
              </a:rPr>
              <a:t> of </a:t>
            </a:r>
            <a:r>
              <a:rPr lang="el-GR" sz="2000" dirty="0" err="1">
                <a:solidFill>
                  <a:schemeClr val="bg1"/>
                </a:solidFill>
              </a:rPr>
              <a:t>trial</a:t>
            </a:r>
            <a:r>
              <a:rPr lang="el-GR" sz="2000" dirty="0">
                <a:solidFill>
                  <a:schemeClr val="bg1"/>
                </a:solidFill>
              </a:rPr>
              <a:t> </a:t>
            </a:r>
            <a:r>
              <a:rPr lang="el-GR" sz="2000" dirty="0" err="1">
                <a:solidFill>
                  <a:schemeClr val="bg1"/>
                </a:solidFill>
              </a:rPr>
              <a:t>roles</a:t>
            </a:r>
            <a:r>
              <a:rPr lang="el-GR" sz="2000" dirty="0">
                <a:solidFill>
                  <a:schemeClr val="bg1"/>
                </a:solidFill>
              </a:rPr>
              <a:t>)</a:t>
            </a:r>
            <a:endParaRPr lang="el-GR" sz="20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l-GR" sz="2000" dirty="0">
                <a:solidFill>
                  <a:schemeClr val="bg1"/>
                </a:solidFill>
              </a:rPr>
              <a:t>Τερματισμός της φάσης δοκιμής</a:t>
            </a:r>
            <a:endParaRPr lang="el-GR" sz="20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0546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8F1819B8-4836-40CE-8BC0-D77E5EE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r="-1" b="5681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58876C8A-9112-4E56-B11F-76D50095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16" y="1357937"/>
            <a:ext cx="4516920" cy="23757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rgbClr val="94EDFF"/>
              </a:buClr>
              <a:buNone/>
            </a:pPr>
            <a:r>
              <a:rPr lang="el-GR" sz="1800" dirty="0"/>
              <a:t>Οι Agile testing μέθοδοι βασίζονται σε υψηλό επίπεδο αυτοματισμού δοκιμών. Για να ορίσουμε, όμως, τις ιδανικές προϋποθέσεις για την ομάδα μας, πρέπει να φροντίσουμε να αποκτήσουμε ένα εργαλείο ή ένα σύνολο εργαλείων, που επιτρέπουν να εξασφαλίσουμε υψηλό επίπεδο διαφάνειας και συνεργασία εντός της ομάδας.</a:t>
            </a:r>
            <a:endParaRPr lang="el-GR" sz="18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n-US" sz="1800" dirty="0">
              <a:cs typeface="Calibri"/>
            </a:endParaRPr>
          </a:p>
        </p:txBody>
      </p:sp>
      <p:pic>
        <p:nvPicPr>
          <p:cNvPr id="4" name="Εικόνα 3" descr="Εικόνα που περιέχει κείμενο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C33E7BD9-C8E5-4A55-B6CE-B442ED096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785"/>
          <a:stretch/>
        </p:blipFill>
        <p:spPr>
          <a:xfrm>
            <a:off x="459916" y="3895093"/>
            <a:ext cx="4516920" cy="2385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B1AC1-E363-4D84-B6F4-61FC98BE62F9}"/>
              </a:ext>
            </a:extLst>
          </p:cNvPr>
          <p:cNvSpPr txBox="1"/>
          <p:nvPr/>
        </p:nvSpPr>
        <p:spPr>
          <a:xfrm>
            <a:off x="563095" y="229844"/>
            <a:ext cx="726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 dirty="0"/>
              <a:t>So let’s be Agile…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390908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8F1819B8-4836-40CE-8BC0-D77E5EE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1019880-2A04-44DF-9E6A-3CC8CD79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22" y="2285585"/>
            <a:ext cx="9704092" cy="95959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Σας ευχαριστούμε για την προσοχή σας!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5E6C4-B1F7-4C90-B98F-8ECD7E71652D}"/>
              </a:ext>
            </a:extLst>
          </p:cNvPr>
          <p:cNvSpPr txBox="1"/>
          <p:nvPr/>
        </p:nvSpPr>
        <p:spPr>
          <a:xfrm>
            <a:off x="4892511" y="3612822"/>
            <a:ext cx="219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Ερωτήσεις;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F8F29FD-1DC5-4086-AF75-187B8F00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9390" y="4241260"/>
            <a:ext cx="796610" cy="1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7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2F212B3E-DCCE-4FFC-AD69-0872A6DCE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F786F31D-7A3F-4BFF-B7AA-DBE8C3D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8" y="666212"/>
            <a:ext cx="8911687" cy="128089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  <a:ea typeface="+mj-lt"/>
                <a:cs typeface="+mj-lt"/>
              </a:rPr>
              <a:t>Το Agile μανιφέστο</a:t>
            </a:r>
            <a:endParaRPr lang="en-US"/>
          </a:p>
        </p:txBody>
      </p:sp>
      <p:sp>
        <p:nvSpPr>
          <p:cNvPr id="52" name="Content Placeholder 8">
            <a:extLst>
              <a:ext uri="{FF2B5EF4-FFF2-40B4-BE49-F238E27FC236}">
                <a16:creationId xmlns:a16="http://schemas.microsoft.com/office/drawing/2014/main" id="{745424B8-DD50-4274-9D96-9C8B3980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8" y="2427451"/>
            <a:ext cx="7737049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/>
              <a:t>Άτομα &amp; Αλληλεπιδράσεις &gt; Διαδικασίες &amp; Εργαλεία</a:t>
            </a: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/>
              <a:t>Λειτουργικό Λογισμικό &gt; Εκτενής Τεκμηρίωση</a:t>
            </a: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/>
              <a:t>Συνεργασία με Πελάτη &gt; Συμβατικές Διαπραγματεύσεις</a:t>
            </a: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/>
              <a:t>Ανταπόκριση στην Αλλαγή &gt; Τήρηση Σχεδίου</a:t>
            </a: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Ø"/>
            </a:pPr>
            <a:endParaRPr lang="el-G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99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2F212B3E-DCCE-4FFC-AD69-0872A6DCE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Θέση περιεχομένου 8" descr="Εικόνα που περιέχει φαγητό, υπογραφή&#10;&#10;Περιγραφή που δημιουργήθηκε αυτόματα">
            <a:extLst>
              <a:ext uri="{FF2B5EF4-FFF2-40B4-BE49-F238E27FC236}">
                <a16:creationId xmlns:a16="http://schemas.microsoft.com/office/drawing/2014/main" id="{E04391FA-C2A8-4ECD-8615-99A63E27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6772"/>
          <a:stretch/>
        </p:blipFill>
        <p:spPr>
          <a:xfrm>
            <a:off x="567274" y="2104792"/>
            <a:ext cx="4142873" cy="307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ontent Placeholder 65">
            <a:extLst>
              <a:ext uri="{FF2B5EF4-FFF2-40B4-BE49-F238E27FC236}">
                <a16:creationId xmlns:a16="http://schemas.microsoft.com/office/drawing/2014/main" id="{003800CB-674B-40E9-8520-68DC10A599C8}"/>
              </a:ext>
            </a:extLst>
          </p:cNvPr>
          <p:cNvSpPr txBox="1">
            <a:spLocks/>
          </p:cNvSpPr>
          <p:nvPr/>
        </p:nvSpPr>
        <p:spPr>
          <a:xfrm>
            <a:off x="4912823" y="2104793"/>
            <a:ext cx="2704036" cy="338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8DEFF"/>
              </a:buClr>
            </a:pPr>
            <a:r>
              <a:rPr lang="en-GB" sz="2400" dirty="0"/>
              <a:t>Plan</a:t>
            </a:r>
          </a:p>
          <a:p>
            <a:pPr>
              <a:buClr>
                <a:srgbClr val="38DEFF"/>
              </a:buClr>
            </a:pPr>
            <a:r>
              <a:rPr lang="en-GB" sz="2400" dirty="0"/>
              <a:t>Design</a:t>
            </a:r>
          </a:p>
          <a:p>
            <a:pPr>
              <a:buClr>
                <a:srgbClr val="38DEFF"/>
              </a:buClr>
            </a:pPr>
            <a:r>
              <a:rPr lang="en-GB" sz="2400" dirty="0"/>
              <a:t>Develop</a:t>
            </a:r>
          </a:p>
          <a:p>
            <a:pPr>
              <a:buClr>
                <a:srgbClr val="38DEFF"/>
              </a:buClr>
            </a:pPr>
            <a:r>
              <a:rPr lang="en-GB" sz="2400" dirty="0"/>
              <a:t>Test</a:t>
            </a:r>
          </a:p>
          <a:p>
            <a:pPr>
              <a:buClr>
                <a:srgbClr val="38DEFF"/>
              </a:buClr>
            </a:pPr>
            <a:r>
              <a:rPr lang="en-GB" sz="2400" dirty="0"/>
              <a:t>Deploy</a:t>
            </a:r>
          </a:p>
          <a:p>
            <a:pPr>
              <a:buClr>
                <a:srgbClr val="38DEFF"/>
              </a:buClr>
            </a:pPr>
            <a:r>
              <a:rPr lang="en-GB" sz="2400" dirty="0"/>
              <a:t>Review</a:t>
            </a:r>
          </a:p>
          <a:p>
            <a:pPr>
              <a:buClr>
                <a:srgbClr val="38DEFF"/>
              </a:buClr>
            </a:pPr>
            <a:r>
              <a:rPr lang="en-GB" sz="2400" dirty="0"/>
              <a:t>Launch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6C82C-B4A7-4EE0-8C70-791CA4D2FDA6}"/>
              </a:ext>
            </a:extLst>
          </p:cNvPr>
          <p:cNvSpPr txBox="1"/>
          <p:nvPr/>
        </p:nvSpPr>
        <p:spPr>
          <a:xfrm>
            <a:off x="567274" y="502768"/>
            <a:ext cx="501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Agile Design Process: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3280929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2F212B3E-DCCE-4FFC-AD69-0872A6DCE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F786F31D-7A3F-4BFF-B7AA-DBE8C3D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8" y="666212"/>
            <a:ext cx="11522714" cy="1077747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Πλεονεκτήματα </a:t>
            </a:r>
            <a:r>
              <a:rPr lang="en-GB" dirty="0">
                <a:solidFill>
                  <a:srgbClr val="FFFFFF"/>
                </a:solidFill>
              </a:rPr>
              <a:t>                        </a:t>
            </a:r>
            <a:r>
              <a:rPr lang="el-GR" dirty="0">
                <a:solidFill>
                  <a:srgbClr val="FFFFFF"/>
                </a:solidFill>
              </a:rPr>
              <a:t>Μειονεκτήματα</a:t>
            </a:r>
          </a:p>
        </p:txBody>
      </p:sp>
      <p:sp>
        <p:nvSpPr>
          <p:cNvPr id="52" name="Content Placeholder 8">
            <a:extLst>
              <a:ext uri="{FF2B5EF4-FFF2-40B4-BE49-F238E27FC236}">
                <a16:creationId xmlns:a16="http://schemas.microsoft.com/office/drawing/2014/main" id="{745424B8-DD50-4274-9D96-9C8B3980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8" y="1927638"/>
            <a:ext cx="6337971" cy="3294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4EDFF"/>
              </a:buClr>
              <a:buFont typeface="Wingdings" charset="2"/>
              <a:buChar char="ü"/>
            </a:pPr>
            <a:r>
              <a:rPr lang="el-GR" sz="2000" dirty="0"/>
              <a:t>Εύκολη ανταπόκριση λογισμικού σε αλλαγές</a:t>
            </a:r>
            <a:endParaRPr lang="en-US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ü"/>
            </a:pPr>
            <a:r>
              <a:rPr lang="el-GR" sz="2000" dirty="0"/>
              <a:t>Ρεαλιστική ανταπόκριση στις ικανότητες των ομάδων ανάπτυξης</a:t>
            </a:r>
            <a:endParaRPr lang="en-GB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ü"/>
            </a:pPr>
            <a:r>
              <a:rPr lang="el-GR" sz="2000" dirty="0"/>
              <a:t>Περισσότερη και καλύτερη ανάδραση</a:t>
            </a:r>
            <a:endParaRPr lang="en-GB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ü"/>
            </a:pPr>
            <a:r>
              <a:rPr lang="el-GR" sz="2000" dirty="0"/>
              <a:t>Παραδίδεται γρηγορότερα το λογισμικό στον πελάτη</a:t>
            </a: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ü"/>
            </a:pPr>
            <a:r>
              <a:rPr lang="el-GR" sz="2000" dirty="0"/>
              <a:t>Τα </a:t>
            </a:r>
            <a:r>
              <a:rPr lang="el-GR" sz="2000" dirty="0" err="1"/>
              <a:t>συνχά</a:t>
            </a:r>
            <a:r>
              <a:rPr lang="el-GR" sz="2000" dirty="0"/>
              <a:t> </a:t>
            </a:r>
            <a:r>
              <a:rPr lang="en-GB" sz="2000" dirty="0"/>
              <a:t>meetings </a:t>
            </a:r>
            <a:r>
              <a:rPr lang="el-GR" sz="2000" dirty="0"/>
              <a:t>επιτρέπουν τον πρόωρο εντοπισμό προβλημάτων</a:t>
            </a:r>
          </a:p>
          <a:p>
            <a:pPr>
              <a:buClr>
                <a:srgbClr val="94EDFF"/>
              </a:buClr>
              <a:buFont typeface="Wingdings" charset="2"/>
              <a:buChar char="ü"/>
            </a:pPr>
            <a:r>
              <a:rPr lang="el-GR" sz="2000" dirty="0"/>
              <a:t>Κερδίζουμε χρόνο και χρήμα</a:t>
            </a: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ü"/>
            </a:pP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n-GB" sz="20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n-US" sz="2000" dirty="0">
              <a:cs typeface="Calibri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9EC6DBE-B9A5-48FC-AB50-E6373AFE6152}"/>
              </a:ext>
            </a:extLst>
          </p:cNvPr>
          <p:cNvSpPr txBox="1">
            <a:spLocks/>
          </p:cNvSpPr>
          <p:nvPr/>
        </p:nvSpPr>
        <p:spPr>
          <a:xfrm>
            <a:off x="7428534" y="2039304"/>
            <a:ext cx="4763466" cy="1674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4EDFF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2000" dirty="0"/>
              <a:t>Δύσκολη στην κατανόηση</a:t>
            </a:r>
            <a:endParaRPr lang="en-GB" sz="2000" dirty="0"/>
          </a:p>
          <a:p>
            <a:pPr>
              <a:buClr>
                <a:srgbClr val="94EDFF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2000" dirty="0"/>
              <a:t>Κακή εφαρμογή μεθοδολογιών</a:t>
            </a:r>
            <a:endParaRPr lang="en-GB" sz="2000" dirty="0"/>
          </a:p>
          <a:p>
            <a:pPr>
              <a:buClr>
                <a:srgbClr val="94EDFF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2000" dirty="0" err="1"/>
              <a:t>Δυσκολί</a:t>
            </a:r>
            <a:r>
              <a:rPr lang="en-GB" sz="2000" dirty="0"/>
              <a:t>α στη προβλεψημότητα των κύκλων ανάπτυξης λογισμικού</a:t>
            </a:r>
            <a:endParaRPr lang="en-GB" sz="2000" dirty="0">
              <a:cs typeface="Calibri"/>
            </a:endParaRPr>
          </a:p>
          <a:p>
            <a:pPr marL="0" indent="0">
              <a:buClr>
                <a:srgbClr val="94EDFF"/>
              </a:buClr>
              <a:buNone/>
            </a:pP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55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2F212B3E-DCCE-4FFC-AD69-0872A6DCE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F786F31D-7A3F-4BFF-B7AA-DBE8C3D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8" y="666212"/>
            <a:ext cx="8911687" cy="128089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Agile testing Μεθοδολογίες</a:t>
            </a:r>
            <a:endParaRPr lang="en-US"/>
          </a:p>
        </p:txBody>
      </p:sp>
      <p:sp>
        <p:nvSpPr>
          <p:cNvPr id="52" name="Content Placeholder 8">
            <a:extLst>
              <a:ext uri="{FF2B5EF4-FFF2-40B4-BE49-F238E27FC236}">
                <a16:creationId xmlns:a16="http://schemas.microsoft.com/office/drawing/2014/main" id="{745424B8-DD50-4274-9D96-9C8B3980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889" y="2888397"/>
            <a:ext cx="5302367" cy="1848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 dirty="0" err="1"/>
              <a:t>Behavior</a:t>
            </a:r>
            <a:r>
              <a:rPr lang="el-GR" sz="2000" dirty="0"/>
              <a:t> </a:t>
            </a:r>
            <a:r>
              <a:rPr lang="el-GR" sz="2000" dirty="0" err="1"/>
              <a:t>Driven</a:t>
            </a:r>
            <a:r>
              <a:rPr lang="el-GR" sz="2000" dirty="0"/>
              <a:t> Development (BDD)</a:t>
            </a: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 dirty="0" err="1">
                <a:cs typeface="Calibri"/>
              </a:rPr>
              <a:t>Acceptance</a:t>
            </a:r>
            <a:r>
              <a:rPr lang="el-GR" sz="2000" dirty="0">
                <a:cs typeface="Calibri"/>
              </a:rPr>
              <a:t> </a:t>
            </a:r>
            <a:r>
              <a:rPr lang="el-GR" sz="2000" dirty="0" err="1">
                <a:cs typeface="Calibri"/>
              </a:rPr>
              <a:t>Test</a:t>
            </a:r>
            <a:r>
              <a:rPr lang="el-GR" sz="2000" dirty="0">
                <a:cs typeface="Calibri"/>
              </a:rPr>
              <a:t> </a:t>
            </a:r>
            <a:r>
              <a:rPr lang="el-GR" sz="2000" dirty="0" err="1">
                <a:cs typeface="Calibri"/>
              </a:rPr>
              <a:t>Driven</a:t>
            </a:r>
            <a:r>
              <a:rPr lang="el-GR" sz="2000" dirty="0">
                <a:cs typeface="Calibri"/>
              </a:rPr>
              <a:t> Development (ATDD)</a:t>
            </a:r>
          </a:p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 dirty="0" err="1">
                <a:cs typeface="Calibri"/>
              </a:rPr>
              <a:t>Exploratory</a:t>
            </a:r>
            <a:r>
              <a:rPr lang="el-GR" sz="2000" dirty="0">
                <a:cs typeface="Calibri"/>
              </a:rPr>
              <a:t> Testing</a:t>
            </a:r>
          </a:p>
          <a:p>
            <a:pPr>
              <a:buClr>
                <a:srgbClr val="94EDFF"/>
              </a:buClr>
              <a:buFont typeface="Wingdings" charset="2"/>
              <a:buChar char="Ø"/>
            </a:pPr>
            <a:r>
              <a:rPr lang="el-GR" sz="2000" dirty="0" err="1">
                <a:cs typeface="Calibri"/>
              </a:rPr>
              <a:t>Session</a:t>
            </a:r>
            <a:r>
              <a:rPr lang="el-GR" sz="2000" dirty="0">
                <a:cs typeface="Calibri"/>
              </a:rPr>
              <a:t> – </a:t>
            </a:r>
            <a:r>
              <a:rPr lang="el-GR" sz="2000" dirty="0" err="1">
                <a:cs typeface="Calibri"/>
              </a:rPr>
              <a:t>Based</a:t>
            </a:r>
            <a:r>
              <a:rPr lang="el-GR" sz="2000" dirty="0">
                <a:cs typeface="Calibri"/>
              </a:rPr>
              <a:t> Testing</a:t>
            </a:r>
          </a:p>
          <a:p>
            <a:pPr lvl="1">
              <a:buClr>
                <a:srgbClr val="94EDFF"/>
              </a:buClr>
              <a:buFont typeface="Wingdings" charset="2"/>
              <a:buChar char="Ø"/>
            </a:pPr>
            <a:endParaRPr lang="el-GR" sz="16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l-GR" sz="2000" dirty="0">
              <a:cs typeface="Calibri"/>
            </a:endParaRPr>
          </a:p>
          <a:p>
            <a:pPr>
              <a:buClr>
                <a:srgbClr val="94EDFF"/>
              </a:buClr>
            </a:pPr>
            <a:endParaRPr lang="en-US" sz="2000" dirty="0">
              <a:cs typeface="Calibri"/>
            </a:endParaRPr>
          </a:p>
        </p:txBody>
      </p:sp>
      <p:pic>
        <p:nvPicPr>
          <p:cNvPr id="3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F0A9F94-79BC-422D-8AC3-4E134456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3" y="2414166"/>
            <a:ext cx="3533078" cy="32115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972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8F1819B8-4836-40CE-8BC0-D77E5EE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1019880-2A04-44DF-9E6A-3CC8CD79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093" y="551083"/>
            <a:ext cx="7410254" cy="9640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Agile vs Waterfall method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58876C8A-9112-4E56-B11F-76D50095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660" y="1515137"/>
            <a:ext cx="8911687" cy="551658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rgbClr val="94EDFF"/>
              </a:buClr>
              <a:buNone/>
            </a:pPr>
            <a:r>
              <a:rPr lang="en-US"/>
              <a:t>Agile </a:t>
            </a:r>
            <a:r>
              <a:rPr lang="el-GR"/>
              <a:t>και το </a:t>
            </a:r>
            <a:r>
              <a:rPr lang="en-GB"/>
              <a:t>waterfall </a:t>
            </a:r>
            <a:r>
              <a:rPr lang="el-GR"/>
              <a:t>είναι δύο διαφορετικοί μέθοδοι για </a:t>
            </a:r>
            <a:r>
              <a:rPr lang="en-GB"/>
              <a:t>software development.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429F5-AB72-4444-8A9D-A7F114D23141}"/>
              </a:ext>
            </a:extLst>
          </p:cNvPr>
          <p:cNvSpPr txBox="1"/>
          <p:nvPr/>
        </p:nvSpPr>
        <p:spPr>
          <a:xfrm>
            <a:off x="687388" y="2589798"/>
            <a:ext cx="4523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Agile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μέθοδος Agile προτείνει σταδιακή και επαναληπτική προσέγγιση στο σχεδιασμό λογισμικού.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ευέλικτη διαδικασία χωρίζεται σε ξεχωριστά μοντέλα στα οποία εργάζονται οι σχεδιαστές ξεχωριστά αλλά και όλοι μαζί.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C7E81-EB00-4180-9FDB-2D8744CABA8C}"/>
              </a:ext>
            </a:extLst>
          </p:cNvPr>
          <p:cNvSpPr txBox="1"/>
          <p:nvPr/>
        </p:nvSpPr>
        <p:spPr>
          <a:xfrm>
            <a:off x="5905452" y="2479191"/>
            <a:ext cx="569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Waterfall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ανάπτυξη του λογισμικού ρέει διαδοχικά από το σημείο εκκίνησης(</a:t>
            </a:r>
            <a:r>
              <a:rPr lang="en-GB" dirty="0"/>
              <a:t>start point)</a:t>
            </a:r>
            <a:r>
              <a:rPr lang="el-GR" dirty="0"/>
              <a:t> στο τέλος</a:t>
            </a:r>
            <a:r>
              <a:rPr lang="en-GB" dirty="0"/>
              <a:t>(end)</a:t>
            </a:r>
            <a:r>
              <a:rPr lang="el-G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διαδικασία σχεδιασμού δεν χωρίζεται σε μεμονωμένο μοντέλο</a:t>
            </a:r>
            <a:r>
              <a:rPr lang="en-GB" dirty="0"/>
              <a:t>.</a:t>
            </a:r>
            <a:r>
              <a:rPr lang="el-GR" dirty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 καταναλωτής μπορεί να δει το προϊόν μόνο στο τέλος του έργου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322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8F1819B8-4836-40CE-8BC0-D77E5EE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b="5671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1019880-2A04-44DF-9E6A-3CC8CD79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9" y="419829"/>
            <a:ext cx="6111125" cy="97122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Agile vs Waterfall method</a:t>
            </a:r>
            <a:endParaRPr lang="el-GR" dirty="0">
              <a:solidFill>
                <a:srgbClr val="FF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C60CFA02-26C2-42FC-B347-77D9D5A1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6" y="1479507"/>
            <a:ext cx="5730994" cy="5042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Εικόνα 10" descr="Εικόνα που περιέχει φρούτο&#10;&#10;Περιγραφή που δημιουργήθηκε αυτόματα">
            <a:extLst>
              <a:ext uri="{FF2B5EF4-FFF2-40B4-BE49-F238E27FC236}">
                <a16:creationId xmlns:a16="http://schemas.microsoft.com/office/drawing/2014/main" id="{0ED695EF-60BC-4215-B26B-E5466612C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94" y="3285396"/>
            <a:ext cx="5591175" cy="315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οθόνη,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8F1819B8-4836-40CE-8BC0-D77E5EE1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r="288" b="2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1019880-2A04-44DF-9E6A-3CC8CD79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5659985" cy="1043409"/>
          </a:xfrm>
        </p:spPr>
        <p:txBody>
          <a:bodyPr>
            <a:normAutofit/>
          </a:bodyPr>
          <a:lstStyle/>
          <a:p>
            <a:r>
              <a:rPr lang="en-GB" sz="3300" dirty="0">
                <a:solidFill>
                  <a:schemeClr val="bg1"/>
                </a:solidFill>
              </a:rPr>
              <a:t>Agile </a:t>
            </a:r>
            <a:r>
              <a:rPr lang="el-GR" sz="3300" dirty="0">
                <a:solidFill>
                  <a:schemeClr val="bg1"/>
                </a:solidFill>
              </a:rPr>
              <a:t>Μεθοδολογίες:</a:t>
            </a:r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58876C8A-9112-4E56-B11F-76D50095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2" y="1962908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4EDFF"/>
              </a:buClr>
            </a:pPr>
            <a:r>
              <a:rPr lang="en-GB" sz="1800" dirty="0">
                <a:solidFill>
                  <a:schemeClr val="bg1"/>
                </a:solidFill>
              </a:rPr>
              <a:t>Scrum</a:t>
            </a:r>
            <a:endParaRPr lang="en-GB" sz="18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n-GB" sz="1800" dirty="0">
                <a:solidFill>
                  <a:schemeClr val="bg1"/>
                </a:solidFill>
              </a:rPr>
              <a:t>Crystal Methodologies</a:t>
            </a:r>
            <a:endParaRPr lang="en-GB" sz="18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n-GB" sz="1800" dirty="0">
                <a:solidFill>
                  <a:schemeClr val="bg1"/>
                </a:solidFill>
              </a:rPr>
              <a:t>DSDM ( Dynamic Software Development Method )</a:t>
            </a:r>
            <a:endParaRPr lang="en-GB" sz="18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n-GB" sz="1800" dirty="0">
                <a:solidFill>
                  <a:schemeClr val="bg1"/>
                </a:solidFill>
              </a:rPr>
              <a:t>Feature Driven Development (FDD)</a:t>
            </a:r>
            <a:endParaRPr lang="en-GB" sz="18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n-GB" sz="1800" dirty="0">
                <a:solidFill>
                  <a:schemeClr val="bg1"/>
                </a:solidFill>
              </a:rPr>
              <a:t>Lean Software Development</a:t>
            </a:r>
            <a:endParaRPr lang="en-GB" sz="1800" dirty="0">
              <a:solidFill>
                <a:schemeClr val="bg1"/>
              </a:solidFill>
              <a:cs typeface="Calibri"/>
            </a:endParaRPr>
          </a:p>
          <a:p>
            <a:pPr>
              <a:buClr>
                <a:srgbClr val="94EDFF"/>
              </a:buClr>
            </a:pPr>
            <a:r>
              <a:rPr lang="en-GB" sz="1800" dirty="0">
                <a:solidFill>
                  <a:schemeClr val="bg1"/>
                </a:solidFill>
              </a:rPr>
              <a:t>Extreme Programming (XP)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4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019880-2A04-44DF-9E6A-3CC8CD79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82" y="320559"/>
            <a:ext cx="5350743" cy="125989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426587"/>
                </a:solidFill>
              </a:rPr>
              <a:t>Agile </a:t>
            </a:r>
            <a:r>
              <a:rPr lang="el-GR">
                <a:solidFill>
                  <a:srgbClr val="426587"/>
                </a:solidFill>
              </a:rPr>
              <a:t>Μεθοδολογία</a:t>
            </a:r>
            <a:endParaRPr lang="el-GR" dirty="0">
              <a:solidFill>
                <a:srgbClr val="426587"/>
              </a:solidFill>
            </a:endParaRPr>
          </a:p>
        </p:txBody>
      </p:sp>
      <p:pic>
        <p:nvPicPr>
          <p:cNvPr id="6" name="Θέση περιεχομένου 5" descr="Εικόνα που περιέχει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857EB7-F906-4DF8-8BF1-44CEE024D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77822"/>
            <a:ext cx="11965021" cy="66829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1078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351</Words>
  <Application>Microsoft Office PowerPoint</Application>
  <PresentationFormat>Ευρεία οθόνη</PresentationFormat>
  <Paragraphs>83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Θέμα του Office</vt:lpstr>
      <vt:lpstr>Παρουσίαση του PowerPoint</vt:lpstr>
      <vt:lpstr>Το Agile μανιφέστο</vt:lpstr>
      <vt:lpstr>Παρουσίαση του PowerPoint</vt:lpstr>
      <vt:lpstr>Πλεονεκτήματα                         Μειονεκτήματα</vt:lpstr>
      <vt:lpstr>Agile testing Μεθοδολογίες</vt:lpstr>
      <vt:lpstr>Agile vs Waterfall method</vt:lpstr>
      <vt:lpstr>Agile vs Waterfall method</vt:lpstr>
      <vt:lpstr>Agile Μεθοδολογίες:</vt:lpstr>
      <vt:lpstr>Agile Μεθοδολογία</vt:lpstr>
      <vt:lpstr>Agile Εργαλεία:</vt:lpstr>
      <vt:lpstr>Συμπεράσματα Agile testing:</vt:lpstr>
      <vt:lpstr>Παρουσίαση του PowerPoint</vt:lpstr>
      <vt:lpstr>Σας ευχαριστούμε για την προσοχή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Λυδία Αθανασίου</dc:creator>
  <cp:lastModifiedBy>Λυδία Αθανασίου</cp:lastModifiedBy>
  <cp:revision>13</cp:revision>
  <dcterms:created xsi:type="dcterms:W3CDTF">2020-05-25T09:27:26Z</dcterms:created>
  <dcterms:modified xsi:type="dcterms:W3CDTF">2020-05-28T10:38:41Z</dcterms:modified>
</cp:coreProperties>
</file>