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46"/>
  </p:notesMasterIdLst>
  <p:sldIdLst>
    <p:sldId id="256" r:id="rId2"/>
    <p:sldId id="259" r:id="rId3"/>
    <p:sldId id="279" r:id="rId4"/>
    <p:sldId id="349" r:id="rId5"/>
    <p:sldId id="329" r:id="rId6"/>
    <p:sldId id="352" r:id="rId7"/>
    <p:sldId id="313" r:id="rId8"/>
    <p:sldId id="341" r:id="rId9"/>
    <p:sldId id="342" r:id="rId10"/>
    <p:sldId id="343" r:id="rId11"/>
    <p:sldId id="344" r:id="rId12"/>
    <p:sldId id="345" r:id="rId13"/>
    <p:sldId id="346" r:id="rId14"/>
    <p:sldId id="347" r:id="rId15"/>
    <p:sldId id="348" r:id="rId16"/>
    <p:sldId id="350" r:id="rId17"/>
    <p:sldId id="306" r:id="rId18"/>
    <p:sldId id="309" r:id="rId19"/>
    <p:sldId id="310" r:id="rId20"/>
    <p:sldId id="314" r:id="rId21"/>
    <p:sldId id="315" r:id="rId22"/>
    <p:sldId id="337" r:id="rId23"/>
    <p:sldId id="338" r:id="rId24"/>
    <p:sldId id="339" r:id="rId25"/>
    <p:sldId id="340" r:id="rId26"/>
    <p:sldId id="327" r:id="rId27"/>
    <p:sldId id="354" r:id="rId28"/>
    <p:sldId id="353" r:id="rId29"/>
    <p:sldId id="331" r:id="rId30"/>
    <p:sldId id="355" r:id="rId31"/>
    <p:sldId id="332" r:id="rId32"/>
    <p:sldId id="356" r:id="rId33"/>
    <p:sldId id="333" r:id="rId34"/>
    <p:sldId id="361" r:id="rId35"/>
    <p:sldId id="357" r:id="rId36"/>
    <p:sldId id="362" r:id="rId37"/>
    <p:sldId id="330" r:id="rId38"/>
    <p:sldId id="358" r:id="rId39"/>
    <p:sldId id="360" r:id="rId40"/>
    <p:sldId id="359" r:id="rId41"/>
    <p:sldId id="334" r:id="rId42"/>
    <p:sldId id="335" r:id="rId43"/>
    <p:sldId id="336" r:id="rId44"/>
    <p:sldId id="35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2" autoAdjust="0"/>
    <p:restoredTop sz="94624" autoAdjust="0"/>
  </p:normalViewPr>
  <p:slideViewPr>
    <p:cSldViewPr>
      <p:cViewPr varScale="1">
        <p:scale>
          <a:sx n="51" d="100"/>
          <a:sy n="51" d="100"/>
        </p:scale>
        <p:origin x="-108" y="-360"/>
      </p:cViewPr>
      <p:guideLst>
        <p:guide orient="horz" pos="2160"/>
        <p:guide pos="2880"/>
      </p:guideLst>
    </p:cSldViewPr>
  </p:slideViewPr>
  <p:outlineViewPr>
    <p:cViewPr>
      <p:scale>
        <a:sx n="33" d="100"/>
        <a:sy n="33" d="100"/>
      </p:scale>
      <p:origin x="48" y="10440"/>
    </p:cViewPr>
  </p:outlineViewPr>
  <p:notesTextViewPr>
    <p:cViewPr>
      <p:scale>
        <a:sx n="100" d="100"/>
        <a:sy n="100" d="100"/>
      </p:scale>
      <p:origin x="0" y="0"/>
    </p:cViewPr>
  </p:notesTextViewPr>
  <p:sorterViewPr>
    <p:cViewPr>
      <p:scale>
        <a:sx n="66" d="100"/>
        <a:sy n="66" d="100"/>
      </p:scale>
      <p:origin x="0" y="54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BB4D5D-114D-412F-8A2B-7318661110C8}" type="datetimeFigureOut">
              <a:rPr lang="en-US" smtClean="0"/>
              <a:pPr/>
              <a:t>5/9/2018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9283B-054E-42DA-89B7-97BDBE91D40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BC34AB0-60DF-4DEC-9EC0-738087656491}" type="datetime1">
              <a:rPr lang="en-US" smtClean="0"/>
              <a:pPr/>
              <a:t>5/9/2018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FE5890-D031-44E7-93B7-5B4FC9952371}" type="datetime1">
              <a:rPr lang="en-US" smtClean="0"/>
              <a:pPr/>
              <a:t>5/9/2018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A7F21-A2F2-46E6-A049-D3011336540D}" type="slidenum">
              <a:rPr lang="en-IN" smtClean="0"/>
              <a:pPr/>
              <a:t>‹#›</a:t>
            </a:fld>
            <a:endParaRPr lang="en-IN"/>
          </a:p>
        </p:txBody>
      </p:sp>
    </p:spTree>
  </p:cSld>
  <p:clrMapOvr>
    <a:masterClrMapping/>
  </p:clrMapOvr>
  <p:transition spd="med">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4F69EC-3738-49CE-808B-DC24189F1D84}" type="datetime1">
              <a:rPr lang="en-US" smtClean="0"/>
              <a:pPr/>
              <a:t>5/9/2018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A7F21-A2F2-46E6-A049-D3011336540D}" type="slidenum">
              <a:rPr lang="en-IN" smtClean="0"/>
              <a:pPr/>
              <a:t>‹#›</a:t>
            </a:fld>
            <a:endParaRPr lang="en-IN"/>
          </a:p>
        </p:txBody>
      </p:sp>
    </p:spTree>
  </p:cSld>
  <p:clrMapOvr>
    <a:masterClrMapping/>
  </p:clrMapOvr>
  <p:transition spd="med">
    <p:pull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2AD85B-7012-47E2-B9C8-A7F143E8765E}" type="datetime1">
              <a:rPr lang="en-US" smtClean="0"/>
              <a:pPr/>
              <a:t>5/9/2018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A7F21-A2F2-46E6-A049-D3011336540D}" type="slidenum">
              <a:rPr lang="en-IN" smtClean="0"/>
              <a:pPr/>
              <a:t>‹#›</a:t>
            </a:fld>
            <a:endParaRPr lang="en-IN"/>
          </a:p>
        </p:txBody>
      </p:sp>
    </p:spTree>
  </p:cSld>
  <p:clrMapOvr>
    <a:masterClrMapping/>
  </p:clrMapOvr>
  <p:transition spd="med">
    <p:pull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8FA571-5059-46CE-B4DA-789B6339187C}" type="datetime1">
              <a:rPr lang="en-US" smtClean="0"/>
              <a:pPr/>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366608-9DFD-47A2-84BF-5EAF096AD297}" type="datetime1">
              <a:rPr lang="en-US" smtClean="0"/>
              <a:pPr/>
              <a:t>5/9/2018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A7F21-A2F2-46E6-A049-D3011336540D}" type="slidenum">
              <a:rPr lang="en-IN" smtClean="0"/>
              <a:pPr/>
              <a:t>‹#›</a:t>
            </a:fld>
            <a:endParaRPr lang="en-IN"/>
          </a:p>
        </p:txBody>
      </p:sp>
    </p:spTree>
  </p:cSld>
  <p:clrMapOvr>
    <a:masterClrMapping/>
  </p:clrMapOvr>
  <p:transition spd="med">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0A0B86-8C2D-4C1F-8A5B-3017C499B684}" type="datetime1">
              <a:rPr lang="en-US" smtClean="0"/>
              <a:pPr/>
              <a:t>5/9/2018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BA7F21-A2F2-46E6-A049-D3011336540D}" type="slidenum">
              <a:rPr lang="en-IN" smtClean="0"/>
              <a:pPr/>
              <a:t>‹#›</a:t>
            </a:fld>
            <a:endParaRPr lang="en-IN"/>
          </a:p>
        </p:txBody>
      </p:sp>
    </p:spTree>
  </p:cSld>
  <p:clrMapOvr>
    <a:masterClrMapping/>
  </p:clrMapOvr>
  <p:transition spd="med">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FF734E-D1CD-48B8-A114-3CA9AF2041EB}" type="datetime1">
              <a:rPr lang="en-US" smtClean="0"/>
              <a:pPr/>
              <a:t>5/9/2018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BA7F21-A2F2-46E6-A049-D3011336540D}" type="slidenum">
              <a:rPr lang="en-IN" smtClean="0"/>
              <a:pPr/>
              <a:t>‹#›</a:t>
            </a:fld>
            <a:endParaRPr lang="en-IN"/>
          </a:p>
        </p:txBody>
      </p:sp>
    </p:spTree>
  </p:cSld>
  <p:clrMapOvr>
    <a:masterClrMapping/>
  </p:clrMapOvr>
  <p:transition spd="med">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EE3B-E28B-468D-9598-30D424367D12}" type="datetime1">
              <a:rPr lang="en-US" smtClean="0"/>
              <a:pPr/>
              <a:t>5/9/2018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BA7F21-A2F2-46E6-A049-D3011336540D}" type="slidenum">
              <a:rPr lang="en-IN" smtClean="0"/>
              <a:pPr/>
              <a:t>‹#›</a:t>
            </a:fld>
            <a:endParaRPr lang="en-IN"/>
          </a:p>
        </p:txBody>
      </p:sp>
    </p:spTree>
  </p:cSld>
  <p:clrMapOvr>
    <a:masterClrMapping/>
  </p:clrMapOvr>
  <p:transition spd="med">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9ABF2E-9AC0-4DAB-BB1F-CC9E33457CEF}" type="datetime1">
              <a:rPr lang="en-US" smtClean="0"/>
              <a:pPr/>
              <a:t>5/9/2018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A7F21-A2F2-46E6-A049-D3011336540D}" type="slidenum">
              <a:rPr lang="en-IN" smtClean="0"/>
              <a:pPr/>
              <a:t>‹#›</a:t>
            </a:fld>
            <a:endParaRPr lang="en-IN"/>
          </a:p>
        </p:txBody>
      </p:sp>
    </p:spTree>
  </p:cSld>
  <p:clrMapOvr>
    <a:masterClrMapping/>
  </p:clrMapOvr>
  <p:transition spd="med">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71976C-5DC0-4130-BEA7-845246E1F787}" type="datetime1">
              <a:rPr lang="en-US" smtClean="0"/>
              <a:pPr/>
              <a:t>5/9/2018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39BA7F21-A2F2-46E6-A049-D3011336540D}"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BBFEFCB-145A-4F12-9797-8F11A1A7A9E9}" type="datetime1">
              <a:rPr lang="en-US" smtClean="0"/>
              <a:pPr/>
              <a:t>5/9/2018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BA7F21-A2F2-46E6-A049-D3011336540D}"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spd="med">
    <p:pull dir="r"/>
  </p:transition>
  <p:timing>
    <p:tnLst>
      <p:par>
        <p:cTn id="1" dur="indefinite" restart="never" nodeType="tmRoot"/>
      </p:par>
    </p:tn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1604" y="2428868"/>
            <a:ext cx="5286412" cy="914408"/>
          </a:xfrm>
        </p:spPr>
        <p:txBody>
          <a:bodyPr>
            <a:normAutofit fontScale="90000"/>
          </a:bodyPr>
          <a:lstStyle/>
          <a:p>
            <a:r>
              <a:rPr lang="en-IN" sz="7200" dirty="0" smtClean="0">
                <a:solidFill>
                  <a:schemeClr val="accent4">
                    <a:lumMod val="40000"/>
                    <a:lumOff val="60000"/>
                  </a:schemeClr>
                </a:solidFill>
                <a:latin typeface="Constantia" pitchFamily="18" charset="0"/>
              </a:rPr>
              <a:t>Smart Loans</a:t>
            </a:r>
            <a:endParaRPr lang="en-IN" sz="7200" dirty="0">
              <a:solidFill>
                <a:schemeClr val="accent4">
                  <a:lumMod val="40000"/>
                  <a:lumOff val="60000"/>
                </a:schemeClr>
              </a:solidFill>
              <a:latin typeface="Constantia" pitchFamily="18" charset="0"/>
            </a:endParaRPr>
          </a:p>
        </p:txBody>
      </p:sp>
      <p:sp>
        <p:nvSpPr>
          <p:cNvPr id="3" name="Subtitle 2"/>
          <p:cNvSpPr>
            <a:spLocks noGrp="1"/>
          </p:cNvSpPr>
          <p:nvPr>
            <p:ph type="subTitle" idx="1"/>
          </p:nvPr>
        </p:nvSpPr>
        <p:spPr>
          <a:xfrm>
            <a:off x="5143504" y="4643446"/>
            <a:ext cx="3601782" cy="1071570"/>
          </a:xfrm>
        </p:spPr>
        <p:txBody>
          <a:bodyPr>
            <a:normAutofit lnSpcReduction="10000"/>
          </a:bodyPr>
          <a:lstStyle/>
          <a:p>
            <a:pPr algn="l"/>
            <a:r>
              <a:rPr lang="en-US" sz="2000" dirty="0" smtClean="0">
                <a:latin typeface="Constantia" pitchFamily="18" charset="0"/>
              </a:rPr>
              <a:t>Submitted By: Lydia </a:t>
            </a:r>
            <a:r>
              <a:rPr lang="en-US" sz="2000" dirty="0" err="1" smtClean="0">
                <a:latin typeface="Constantia" pitchFamily="18" charset="0"/>
              </a:rPr>
              <a:t>Poulin</a:t>
            </a:r>
            <a:endParaRPr lang="en-IN" sz="2000" dirty="0" smtClean="0">
              <a:latin typeface="Constantia" pitchFamily="18" charset="0"/>
            </a:endParaRPr>
          </a:p>
          <a:p>
            <a:pPr algn="l"/>
            <a:r>
              <a:rPr lang="en-US" sz="2000" dirty="0" smtClean="0">
                <a:latin typeface="Constantia" pitchFamily="18" charset="0"/>
              </a:rPr>
              <a:t>Course : MCA S6</a:t>
            </a:r>
          </a:p>
          <a:p>
            <a:pPr algn="l"/>
            <a:r>
              <a:rPr lang="en-US" sz="2000" dirty="0" err="1" smtClean="0">
                <a:latin typeface="Constantia" pitchFamily="18" charset="0"/>
              </a:rPr>
              <a:t>ICET,Mulavoor</a:t>
            </a:r>
            <a:endParaRPr lang="en-US" sz="2000" dirty="0" smtClean="0">
              <a:latin typeface="Constantia" pitchFamily="18" charset="0"/>
            </a:endParaRPr>
          </a:p>
          <a:p>
            <a:endParaRPr lang="en-IN" sz="2000" dirty="0" smtClean="0">
              <a:solidFill>
                <a:schemeClr val="tx1"/>
              </a:solidFill>
              <a:latin typeface="Century" pitchFamily="18" charset="0"/>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pPr/>
              <a:t>1</a:t>
            </a:fld>
            <a:endParaRPr lang="en-US" dirty="0"/>
          </a:p>
        </p:txBody>
      </p:sp>
      <p:pic>
        <p:nvPicPr>
          <p:cNvPr id="1026" name="Picture 2" descr="C:\Users\user\Downloads\smart.png"/>
          <p:cNvPicPr>
            <a:picLocks noChangeAspect="1" noChangeArrowheads="1"/>
          </p:cNvPicPr>
          <p:nvPr/>
        </p:nvPicPr>
        <p:blipFill>
          <a:blip r:embed="rId2"/>
          <a:srcRect/>
          <a:stretch>
            <a:fillRect/>
          </a:stretch>
        </p:blipFill>
        <p:spPr bwMode="auto">
          <a:xfrm>
            <a:off x="3786182" y="1357298"/>
            <a:ext cx="1285884" cy="1000132"/>
          </a:xfrm>
          <a:prstGeom prst="rect">
            <a:avLst/>
          </a:prstGeom>
          <a:noFill/>
        </p:spPr>
      </p:pic>
      <p:sp>
        <p:nvSpPr>
          <p:cNvPr id="7" name="TextBox 6"/>
          <p:cNvSpPr txBox="1"/>
          <p:nvPr/>
        </p:nvSpPr>
        <p:spPr>
          <a:xfrm>
            <a:off x="285720" y="4857760"/>
            <a:ext cx="3357586" cy="400110"/>
          </a:xfrm>
          <a:prstGeom prst="rect">
            <a:avLst/>
          </a:prstGeom>
          <a:noFill/>
        </p:spPr>
        <p:txBody>
          <a:bodyPr wrap="square" rtlCol="0">
            <a:spAutoFit/>
          </a:bodyPr>
          <a:lstStyle/>
          <a:p>
            <a:r>
              <a:rPr lang="en-US" sz="2000" dirty="0" smtClean="0">
                <a:latin typeface="Constantia" pitchFamily="18" charset="0"/>
              </a:rPr>
              <a:t>Project Guide: Sheena </a:t>
            </a:r>
            <a:r>
              <a:rPr lang="en-US" sz="2000" dirty="0" err="1" smtClean="0">
                <a:latin typeface="Constantia" pitchFamily="18" charset="0"/>
              </a:rPr>
              <a:t>Jabbar</a:t>
            </a:r>
            <a:endParaRPr lang="en-US" sz="2000" dirty="0" smtClean="0">
              <a:latin typeface="Constantia" pitchFamily="18" charset="0"/>
            </a:endParaRPr>
          </a:p>
        </p:txBody>
      </p:sp>
    </p:spTree>
  </p:cSld>
  <p:clrMapOvr>
    <a:masterClrMapping/>
  </p:clrMapOvr>
  <p:transition spd="med">
    <p:split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BA7F21-A2F2-46E6-A049-D3011336540D}" type="slidenum">
              <a:rPr lang="en-IN" smtClean="0"/>
              <a:pPr/>
              <a:t>10</a:t>
            </a:fld>
            <a:endParaRPr lang="en-IN"/>
          </a:p>
        </p:txBody>
      </p:sp>
      <p:sp>
        <p:nvSpPr>
          <p:cNvPr id="3" name="Content Placeholder 2"/>
          <p:cNvSpPr>
            <a:spLocks noGrp="1"/>
          </p:cNvSpPr>
          <p:nvPr>
            <p:ph idx="4294967295"/>
          </p:nvPr>
        </p:nvSpPr>
        <p:spPr>
          <a:xfrm>
            <a:off x="0" y="1"/>
            <a:ext cx="8858280" cy="6324600"/>
          </a:xfrm>
        </p:spPr>
        <p:txBody>
          <a:bodyPr>
            <a:normAutofit fontScale="62500" lnSpcReduction="20000"/>
          </a:bodyPr>
          <a:lstStyle/>
          <a:p>
            <a:pPr marL="0" indent="0" algn="ctr">
              <a:lnSpc>
                <a:spcPct val="170000"/>
              </a:lnSpc>
              <a:buClrTx/>
              <a:buNone/>
            </a:pPr>
            <a:r>
              <a:rPr lang="en-IN" sz="6500" b="1" dirty="0" smtClean="0">
                <a:solidFill>
                  <a:schemeClr val="accent2">
                    <a:lumMod val="50000"/>
                  </a:schemeClr>
                </a:solidFill>
                <a:latin typeface="Times New Roman" pitchFamily="18" charset="0"/>
                <a:cs typeface="Times New Roman" pitchFamily="18" charset="0"/>
              </a:rPr>
              <a:t>NETBEANS</a:t>
            </a:r>
            <a:r>
              <a:rPr lang="en-IN" sz="4500" b="1" dirty="0" smtClean="0">
                <a:latin typeface="Times New Roman" pitchFamily="18" charset="0"/>
                <a:cs typeface="Times New Roman" pitchFamily="18" charset="0"/>
              </a:rPr>
              <a:t> </a:t>
            </a:r>
          </a:p>
          <a:p>
            <a:pPr marL="0" indent="0" algn="ctr">
              <a:lnSpc>
                <a:spcPct val="170000"/>
              </a:lnSpc>
              <a:buClrTx/>
              <a:buNone/>
            </a:pPr>
            <a:endParaRPr lang="en-IN" sz="2900" dirty="0" smtClean="0">
              <a:latin typeface="Times New Roman" pitchFamily="18" charset="0"/>
              <a:cs typeface="Times New Roman" pitchFamily="18" charset="0"/>
            </a:endParaRPr>
          </a:p>
          <a:p>
            <a:pPr marL="0" indent="0">
              <a:lnSpc>
                <a:spcPct val="170000"/>
              </a:lnSpc>
              <a:buClrTx/>
              <a:buFont typeface="Wingdings" pitchFamily="2" charset="2"/>
              <a:buChar char="q"/>
            </a:pPr>
            <a:r>
              <a:rPr lang="en-IN" sz="2900" dirty="0" err="1" smtClean="0">
                <a:latin typeface="Times New Roman" pitchFamily="18" charset="0"/>
                <a:cs typeface="Times New Roman" pitchFamily="18" charset="0"/>
              </a:rPr>
              <a:t>Netbeans</a:t>
            </a:r>
            <a:r>
              <a:rPr lang="en-IN" sz="2900" dirty="0" smtClean="0">
                <a:latin typeface="Times New Roman" pitchFamily="18" charset="0"/>
                <a:cs typeface="Times New Roman" pitchFamily="18" charset="0"/>
              </a:rPr>
              <a:t> is an integrated development environment (IDE) for developing primarily with Java, but also with other languages, in particular PHP, C/C++, and HTML5.</a:t>
            </a:r>
          </a:p>
          <a:p>
            <a:pPr marL="0" indent="0">
              <a:lnSpc>
                <a:spcPct val="170000"/>
              </a:lnSpc>
              <a:buClrTx/>
              <a:buFont typeface="Wingdings" pitchFamily="2" charset="2"/>
              <a:buChar char="q"/>
            </a:pPr>
            <a:r>
              <a:rPr lang="en-IN" sz="2900" dirty="0" smtClean="0">
                <a:latin typeface="Times New Roman" pitchFamily="18" charset="0"/>
                <a:cs typeface="Times New Roman" pitchFamily="18" charset="0"/>
              </a:rPr>
              <a:t>It is also an application platform framework for Java desktop applications and others. The </a:t>
            </a:r>
            <a:r>
              <a:rPr lang="en-IN" sz="2900" dirty="0" err="1" smtClean="0">
                <a:latin typeface="Times New Roman" pitchFamily="18" charset="0"/>
                <a:cs typeface="Times New Roman" pitchFamily="18" charset="0"/>
              </a:rPr>
              <a:t>NetBeans</a:t>
            </a:r>
            <a:r>
              <a:rPr lang="en-IN" sz="2900" dirty="0" smtClean="0">
                <a:latin typeface="Times New Roman" pitchFamily="18" charset="0"/>
                <a:cs typeface="Times New Roman" pitchFamily="18" charset="0"/>
              </a:rPr>
              <a:t> IDE is written in Java and can run on Windows, OS X, Linux, Solaris and other platforms supporting a compatible JVM. </a:t>
            </a:r>
          </a:p>
          <a:p>
            <a:pPr marL="0" indent="0">
              <a:lnSpc>
                <a:spcPct val="170000"/>
              </a:lnSpc>
              <a:buClrTx/>
              <a:buFont typeface="Wingdings" pitchFamily="2" charset="2"/>
              <a:buChar char="q"/>
            </a:pPr>
            <a:r>
              <a:rPr lang="en-IN" sz="2900" dirty="0" smtClean="0">
                <a:latin typeface="Times New Roman" pitchFamily="18" charset="0"/>
                <a:cs typeface="Times New Roman" pitchFamily="18" charset="0"/>
              </a:rPr>
              <a:t>The Net Beans Platform allows applications to be developed from a set of modular software components called modules</a:t>
            </a:r>
          </a:p>
          <a:p>
            <a:pPr marL="0" indent="0">
              <a:lnSpc>
                <a:spcPct val="170000"/>
              </a:lnSpc>
              <a:buClrTx/>
              <a:buFont typeface="Wingdings" pitchFamily="2" charset="2"/>
              <a:buChar char="q"/>
            </a:pPr>
            <a:r>
              <a:rPr lang="en-IN" sz="2900" dirty="0" smtClean="0">
                <a:latin typeface="Times New Roman" pitchFamily="18" charset="0"/>
                <a:cs typeface="Times New Roman" pitchFamily="18" charset="0"/>
              </a:rPr>
              <a:t>Among the features of the platform are: User interface management (e.g. menus and toolbars) ,User settings management ,Storage management (saving and loading any kind of data) &amp;Window management </a:t>
            </a:r>
          </a:p>
          <a:p>
            <a:endParaRPr lang="en-IN" dirty="0"/>
          </a:p>
        </p:txBody>
      </p:sp>
    </p:spTree>
  </p:cSld>
  <p:clrMapOvr>
    <a:masterClrMapping/>
  </p:clrMapOvr>
  <p:transition spd="med">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BA7F21-A2F2-46E6-A049-D3011336540D}" type="slidenum">
              <a:rPr lang="en-IN" smtClean="0"/>
              <a:pPr/>
              <a:t>11</a:t>
            </a:fld>
            <a:endParaRPr lang="en-IN"/>
          </a:p>
        </p:txBody>
      </p:sp>
      <p:sp>
        <p:nvSpPr>
          <p:cNvPr id="3" name="Content Placeholder 2"/>
          <p:cNvSpPr>
            <a:spLocks noGrp="1"/>
          </p:cNvSpPr>
          <p:nvPr>
            <p:ph sz="quarter" idx="4294967295"/>
          </p:nvPr>
        </p:nvSpPr>
        <p:spPr>
          <a:xfrm>
            <a:off x="0" y="0"/>
            <a:ext cx="9144000" cy="6473825"/>
          </a:xfrm>
        </p:spPr>
        <p:txBody>
          <a:bodyPr>
            <a:normAutofit/>
          </a:bodyPr>
          <a:lstStyle/>
          <a:p>
            <a:pPr algn="ctr">
              <a:buClrTx/>
              <a:buNone/>
            </a:pPr>
            <a:r>
              <a:rPr lang="en-IN" sz="3600" b="1" dirty="0" smtClean="0">
                <a:solidFill>
                  <a:schemeClr val="accent2">
                    <a:lumMod val="50000"/>
                  </a:schemeClr>
                </a:solidFill>
              </a:rPr>
              <a:t>YII2</a:t>
            </a:r>
            <a:r>
              <a:rPr lang="en-IN" sz="3600" b="1" dirty="0" smtClean="0"/>
              <a:t> </a:t>
            </a:r>
            <a:r>
              <a:rPr lang="en-IN" sz="3600" b="1" dirty="0" smtClean="0">
                <a:solidFill>
                  <a:schemeClr val="accent2">
                    <a:lumMod val="50000"/>
                  </a:schemeClr>
                </a:solidFill>
              </a:rPr>
              <a:t>Framework</a:t>
            </a:r>
          </a:p>
          <a:p>
            <a:pPr algn="ctr">
              <a:buClrTx/>
              <a:buNone/>
            </a:pPr>
            <a:endParaRPr lang="en-IN" sz="1800" b="1" dirty="0" smtClean="0">
              <a:solidFill>
                <a:schemeClr val="accent2">
                  <a:lumMod val="50000"/>
                </a:schemeClr>
              </a:solidFill>
              <a:latin typeface="Century" pitchFamily="18" charset="0"/>
            </a:endParaRPr>
          </a:p>
          <a:p>
            <a:pPr algn="ctr">
              <a:buClrTx/>
              <a:buNone/>
            </a:pPr>
            <a:endParaRPr lang="en-IN" sz="1800" b="1" dirty="0" smtClean="0">
              <a:latin typeface="Century" pitchFamily="18" charset="0"/>
            </a:endParaRPr>
          </a:p>
          <a:p>
            <a:pPr>
              <a:buClrTx/>
              <a:buFont typeface="Wingdings" pitchFamily="2" charset="2"/>
              <a:buChar char="q"/>
            </a:pPr>
            <a:r>
              <a:rPr lang="en-IN" sz="1800" b="1" dirty="0" err="1" smtClean="0">
                <a:latin typeface="Century" pitchFamily="18" charset="0"/>
              </a:rPr>
              <a:t>Yii</a:t>
            </a:r>
            <a:r>
              <a:rPr lang="en-IN" sz="1800" dirty="0">
                <a:latin typeface="Century" pitchFamily="18" charset="0"/>
              </a:rPr>
              <a:t> is an open source, object-oriented, component-based </a:t>
            </a:r>
            <a:r>
              <a:rPr lang="en-IN" sz="1800" dirty="0" smtClean="0">
                <a:latin typeface="Century" pitchFamily="18" charset="0"/>
              </a:rPr>
              <a:t>MVC</a:t>
            </a:r>
            <a:r>
              <a:rPr lang="en-IN" sz="1800" dirty="0">
                <a:latin typeface="Century" pitchFamily="18" charset="0"/>
              </a:rPr>
              <a:t> </a:t>
            </a:r>
            <a:r>
              <a:rPr lang="en-IN" sz="1800" dirty="0" smtClean="0">
                <a:latin typeface="Century" pitchFamily="18" charset="0"/>
              </a:rPr>
              <a:t>PHP</a:t>
            </a:r>
            <a:r>
              <a:rPr lang="en-IN" sz="1800" dirty="0">
                <a:latin typeface="Century" pitchFamily="18" charset="0"/>
              </a:rPr>
              <a:t> web application framework. </a:t>
            </a:r>
            <a:endParaRPr lang="en-IN" sz="1800" dirty="0" smtClean="0">
              <a:latin typeface="Century" pitchFamily="18" charset="0"/>
            </a:endParaRPr>
          </a:p>
          <a:p>
            <a:pPr>
              <a:buClrTx/>
              <a:buFont typeface="Wingdings" pitchFamily="2" charset="2"/>
              <a:buChar char="q"/>
            </a:pPr>
            <a:r>
              <a:rPr lang="en-IN" sz="1800" dirty="0" err="1" smtClean="0">
                <a:latin typeface="Century" pitchFamily="18" charset="0"/>
              </a:rPr>
              <a:t>Yii</a:t>
            </a:r>
            <a:r>
              <a:rPr lang="en-IN" sz="1800" dirty="0" smtClean="0">
                <a:latin typeface="Century" pitchFamily="18" charset="0"/>
              </a:rPr>
              <a:t> </a:t>
            </a:r>
            <a:r>
              <a:rPr lang="en-IN" sz="1800" dirty="0">
                <a:latin typeface="Century" pitchFamily="18" charset="0"/>
              </a:rPr>
              <a:t>is pronounced as "Yee" or [</a:t>
            </a:r>
            <a:r>
              <a:rPr lang="en-IN" sz="1800" dirty="0" err="1">
                <a:latin typeface="Century" pitchFamily="18" charset="0"/>
              </a:rPr>
              <a:t>ji</a:t>
            </a:r>
            <a:r>
              <a:rPr lang="en-IN" sz="1800" dirty="0">
                <a:latin typeface="Century" pitchFamily="18" charset="0"/>
              </a:rPr>
              <a:t>:] and in Chinese it means "simple and evolutionary" and it can be an acronym for "Yes It Is</a:t>
            </a:r>
            <a:r>
              <a:rPr lang="en-IN" sz="1800" dirty="0" smtClean="0">
                <a:latin typeface="Century" pitchFamily="18" charset="0"/>
              </a:rPr>
              <a:t>!“.</a:t>
            </a:r>
          </a:p>
          <a:p>
            <a:pPr marL="0" indent="0">
              <a:buClrTx/>
              <a:buFont typeface="Wingdings" pitchFamily="2" charset="2"/>
              <a:buChar char="q"/>
            </a:pPr>
            <a:endParaRPr lang="en-IN" sz="1800" b="1" dirty="0" smtClean="0">
              <a:latin typeface="Century" pitchFamily="18" charset="0"/>
            </a:endParaRPr>
          </a:p>
          <a:p>
            <a:pPr marL="0" indent="0">
              <a:buClrTx/>
              <a:buNone/>
            </a:pPr>
            <a:r>
              <a:rPr lang="en-IN" sz="1800" b="1" u="sng" dirty="0" err="1"/>
              <a:t>Yii</a:t>
            </a:r>
            <a:r>
              <a:rPr lang="en-IN" sz="1800" b="1" u="sng" dirty="0"/>
              <a:t> features include:</a:t>
            </a:r>
          </a:p>
          <a:p>
            <a:pPr>
              <a:buClrTx/>
              <a:buFont typeface="Wingdings" pitchFamily="2" charset="2"/>
              <a:buChar char="q"/>
            </a:pPr>
            <a:r>
              <a:rPr lang="en-IN" sz="1800" dirty="0"/>
              <a:t>Model-View-Controller (MVC) design pattern.</a:t>
            </a:r>
          </a:p>
          <a:p>
            <a:pPr>
              <a:buClrTx/>
              <a:buFont typeface="Wingdings" pitchFamily="2" charset="2"/>
              <a:buChar char="q"/>
            </a:pPr>
            <a:r>
              <a:rPr lang="en-IN" sz="1800" dirty="0" smtClean="0"/>
              <a:t>Internationalization </a:t>
            </a:r>
            <a:r>
              <a:rPr lang="en-IN" sz="1800" dirty="0"/>
              <a:t>and </a:t>
            </a:r>
            <a:r>
              <a:rPr lang="en-IN" sz="1800" dirty="0" smtClean="0"/>
              <a:t>localization(I18N </a:t>
            </a:r>
            <a:r>
              <a:rPr lang="en-IN" sz="1800" dirty="0"/>
              <a:t>and L10N), comprising message translation, date and time formatting, number formatting, and interface localization.</a:t>
            </a:r>
          </a:p>
          <a:p>
            <a:pPr>
              <a:buClrTx/>
              <a:buFont typeface="Wingdings" pitchFamily="2" charset="2"/>
              <a:buChar char="q"/>
            </a:pPr>
            <a:r>
              <a:rPr lang="en-IN" sz="1800" dirty="0"/>
              <a:t>Layered </a:t>
            </a:r>
            <a:r>
              <a:rPr lang="en-IN" sz="1800" dirty="0" smtClean="0"/>
              <a:t>caching</a:t>
            </a:r>
            <a:r>
              <a:rPr lang="en-IN" sz="1800" dirty="0"/>
              <a:t> </a:t>
            </a:r>
            <a:r>
              <a:rPr lang="en-IN" sz="1800" dirty="0" smtClean="0"/>
              <a:t>scheme</a:t>
            </a:r>
            <a:r>
              <a:rPr lang="en-IN" sz="1800" dirty="0"/>
              <a:t>, which supports data caching, page caching, fragment caching and dynamic content. The storage medium of caching can be changed.</a:t>
            </a:r>
          </a:p>
          <a:p>
            <a:pPr>
              <a:buClrTx/>
              <a:buFont typeface="Wingdings" pitchFamily="2" charset="2"/>
              <a:buChar char="q"/>
            </a:pPr>
            <a:r>
              <a:rPr lang="en-IN" sz="1800" dirty="0"/>
              <a:t>Error handling and logging. </a:t>
            </a:r>
          </a:p>
          <a:p>
            <a:pPr marL="0" indent="0">
              <a:buNone/>
            </a:pPr>
            <a:endParaRPr lang="en-IN" sz="2000" dirty="0">
              <a:latin typeface="Century" pitchFamily="18" charset="0"/>
            </a:endParaRPr>
          </a:p>
        </p:txBody>
      </p:sp>
    </p:spTree>
    <p:extLst>
      <p:ext uri="{BB962C8B-B14F-4D97-AF65-F5344CB8AC3E}">
        <p14:creationId xmlns:p14="http://schemas.microsoft.com/office/powerpoint/2010/main" xmlns="" val="1872250034"/>
      </p:ext>
    </p:extLst>
  </p:cSld>
  <p:clrMapOvr>
    <a:masterClrMapping/>
  </p:clrMapOvr>
  <p:transition spd="med">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BA7F21-A2F2-46E6-A049-D3011336540D}" type="slidenum">
              <a:rPr lang="en-IN" smtClean="0"/>
              <a:pPr/>
              <a:t>12</a:t>
            </a:fld>
            <a:endParaRPr lang="en-IN"/>
          </a:p>
        </p:txBody>
      </p:sp>
      <p:sp>
        <p:nvSpPr>
          <p:cNvPr id="3" name="Content Placeholder 2"/>
          <p:cNvSpPr>
            <a:spLocks noGrp="1"/>
          </p:cNvSpPr>
          <p:nvPr>
            <p:ph sz="quarter" idx="4294967295"/>
          </p:nvPr>
        </p:nvSpPr>
        <p:spPr>
          <a:xfrm>
            <a:off x="0" y="0"/>
            <a:ext cx="9144000" cy="6634163"/>
          </a:xfrm>
        </p:spPr>
        <p:txBody>
          <a:bodyPr>
            <a:normAutofit fontScale="92500" lnSpcReduction="10000"/>
          </a:bodyPr>
          <a:lstStyle/>
          <a:p>
            <a:pPr algn="ctr">
              <a:buClrTx/>
              <a:buNone/>
            </a:pPr>
            <a:r>
              <a:rPr lang="en-IN" sz="3600" b="1" dirty="0" smtClean="0">
                <a:solidFill>
                  <a:schemeClr val="accent2">
                    <a:lumMod val="50000"/>
                  </a:schemeClr>
                </a:solidFill>
              </a:rPr>
              <a:t>XAMPP</a:t>
            </a:r>
            <a:endParaRPr lang="en-IN" sz="3600" b="1" dirty="0" smtClean="0">
              <a:latin typeface="Century" pitchFamily="18" charset="0"/>
            </a:endParaRPr>
          </a:p>
          <a:p>
            <a:pPr>
              <a:lnSpc>
                <a:spcPct val="150000"/>
              </a:lnSpc>
              <a:buClrTx/>
              <a:buFont typeface="Wingdings" pitchFamily="2" charset="2"/>
              <a:buChar char="q"/>
            </a:pPr>
            <a:endParaRPr lang="en-IN" sz="2000" b="1" dirty="0" smtClean="0">
              <a:latin typeface="Century" pitchFamily="18" charset="0"/>
            </a:endParaRPr>
          </a:p>
          <a:p>
            <a:pPr>
              <a:lnSpc>
                <a:spcPct val="150000"/>
              </a:lnSpc>
              <a:buClrTx/>
              <a:buFont typeface="Wingdings" pitchFamily="2" charset="2"/>
              <a:buChar char="q"/>
            </a:pPr>
            <a:endParaRPr lang="en-IN" sz="2000" b="1" dirty="0" smtClean="0">
              <a:latin typeface="Century" pitchFamily="18" charset="0"/>
            </a:endParaRPr>
          </a:p>
          <a:p>
            <a:pPr>
              <a:lnSpc>
                <a:spcPct val="150000"/>
              </a:lnSpc>
              <a:buClrTx/>
              <a:buFont typeface="Wingdings" pitchFamily="2" charset="2"/>
              <a:buChar char="q"/>
            </a:pPr>
            <a:r>
              <a:rPr lang="en-IN" sz="2000" b="1" dirty="0" smtClean="0">
                <a:latin typeface="Century" pitchFamily="18" charset="0"/>
              </a:rPr>
              <a:t>XAMPP</a:t>
            </a:r>
            <a:r>
              <a:rPr lang="en-IN" sz="2000" dirty="0">
                <a:latin typeface="Century" pitchFamily="18" charset="0"/>
              </a:rPr>
              <a:t> </a:t>
            </a:r>
            <a:r>
              <a:rPr lang="en-IN" sz="2000" dirty="0" smtClean="0">
                <a:latin typeface="Century" pitchFamily="18" charset="0"/>
              </a:rPr>
              <a:t>is </a:t>
            </a:r>
            <a:r>
              <a:rPr lang="en-IN" sz="2000" dirty="0">
                <a:latin typeface="Century" pitchFamily="18" charset="0"/>
              </a:rPr>
              <a:t>a free and open source cross-platform web server solution </a:t>
            </a:r>
            <a:r>
              <a:rPr lang="en-IN" sz="2000" dirty="0" smtClean="0">
                <a:latin typeface="Century" pitchFamily="18" charset="0"/>
              </a:rPr>
              <a:t>stack package </a:t>
            </a:r>
            <a:r>
              <a:rPr lang="en-IN" sz="2000" dirty="0">
                <a:latin typeface="Century" pitchFamily="18" charset="0"/>
              </a:rPr>
              <a:t>developed by Apache </a:t>
            </a:r>
            <a:r>
              <a:rPr lang="en-IN" sz="2000" dirty="0" smtClean="0">
                <a:latin typeface="Century" pitchFamily="18" charset="0"/>
              </a:rPr>
              <a:t>Friends, consisting </a:t>
            </a:r>
            <a:r>
              <a:rPr lang="en-IN" sz="2000" dirty="0">
                <a:latin typeface="Century" pitchFamily="18" charset="0"/>
              </a:rPr>
              <a:t>mainly of the Apache </a:t>
            </a:r>
            <a:r>
              <a:rPr lang="en-IN" sz="2000" dirty="0" smtClean="0">
                <a:latin typeface="Century" pitchFamily="18" charset="0"/>
              </a:rPr>
              <a:t>HTTP </a:t>
            </a:r>
            <a:r>
              <a:rPr lang="en-IN" sz="2000" dirty="0">
                <a:latin typeface="Century" pitchFamily="18" charset="0"/>
              </a:rPr>
              <a:t>Server, </a:t>
            </a:r>
            <a:r>
              <a:rPr lang="en-IN" sz="2000" dirty="0" smtClean="0">
                <a:latin typeface="Century" pitchFamily="18" charset="0"/>
              </a:rPr>
              <a:t>Maria DB database</a:t>
            </a:r>
            <a:r>
              <a:rPr lang="en-IN" sz="2000" dirty="0">
                <a:latin typeface="Century" pitchFamily="18" charset="0"/>
              </a:rPr>
              <a:t>, and interpreters for scripts written in the </a:t>
            </a:r>
            <a:r>
              <a:rPr lang="en-IN" sz="2000" dirty="0" smtClean="0">
                <a:latin typeface="Century" pitchFamily="18" charset="0"/>
              </a:rPr>
              <a:t>PHP</a:t>
            </a:r>
            <a:r>
              <a:rPr lang="en-IN" sz="2000" dirty="0">
                <a:latin typeface="Century" pitchFamily="18" charset="0"/>
              </a:rPr>
              <a:t> </a:t>
            </a:r>
            <a:r>
              <a:rPr lang="en-IN" sz="2000" dirty="0" smtClean="0">
                <a:latin typeface="Century" pitchFamily="18" charset="0"/>
              </a:rPr>
              <a:t>and</a:t>
            </a:r>
            <a:r>
              <a:rPr lang="en-IN" sz="2000" dirty="0">
                <a:latin typeface="Century" pitchFamily="18" charset="0"/>
              </a:rPr>
              <a:t> Perl programming </a:t>
            </a:r>
            <a:r>
              <a:rPr lang="en-IN" sz="2000" dirty="0" smtClean="0">
                <a:latin typeface="Century" pitchFamily="18" charset="0"/>
              </a:rPr>
              <a:t>languages.</a:t>
            </a:r>
          </a:p>
          <a:p>
            <a:pPr>
              <a:lnSpc>
                <a:spcPct val="150000"/>
              </a:lnSpc>
              <a:buClrTx/>
              <a:buFont typeface="Wingdings" pitchFamily="2" charset="2"/>
              <a:buChar char="q"/>
            </a:pPr>
            <a:r>
              <a:rPr lang="en-IN" sz="2000" dirty="0" smtClean="0">
                <a:latin typeface="Century" pitchFamily="18" charset="0"/>
              </a:rPr>
              <a:t>XAMPP </a:t>
            </a:r>
            <a:r>
              <a:rPr lang="en-IN" sz="2000" dirty="0">
                <a:latin typeface="Century" pitchFamily="18" charset="0"/>
              </a:rPr>
              <a:t>stands for Cross-Platform (X), Apache (A), </a:t>
            </a:r>
            <a:r>
              <a:rPr lang="en-IN" sz="2000" dirty="0" err="1">
                <a:latin typeface="Century" pitchFamily="18" charset="0"/>
              </a:rPr>
              <a:t>MariaDB</a:t>
            </a:r>
            <a:r>
              <a:rPr lang="en-IN" sz="2000" dirty="0">
                <a:latin typeface="Century" pitchFamily="18" charset="0"/>
              </a:rPr>
              <a:t> (M), PHP (P) and Perl (P). It is a simple, lightweight Apache distribution that makes it extremely easy for developers to create a local web server for testing and deployment purposes. </a:t>
            </a:r>
            <a:endParaRPr lang="en-IN" sz="2000" dirty="0" smtClean="0">
              <a:latin typeface="Century" pitchFamily="18" charset="0"/>
            </a:endParaRPr>
          </a:p>
          <a:p>
            <a:pPr>
              <a:lnSpc>
                <a:spcPct val="150000"/>
              </a:lnSpc>
              <a:buClrTx/>
              <a:buFont typeface="Wingdings" pitchFamily="2" charset="2"/>
              <a:buChar char="q"/>
            </a:pPr>
            <a:r>
              <a:rPr lang="en-IN" sz="2000" dirty="0" smtClean="0">
                <a:latin typeface="Century" pitchFamily="18" charset="0"/>
              </a:rPr>
              <a:t>XAMPP </a:t>
            </a:r>
            <a:r>
              <a:rPr lang="en-IN" sz="2000" dirty="0">
                <a:latin typeface="Century" pitchFamily="18" charset="0"/>
              </a:rPr>
              <a:t>is also cross-platform, which means it works equally well on Linux, Mac and Windows. Since most actual web server deployments use the same components as XAMPP, it makes transitioning from a local test server to a live server extremely easy as well.</a:t>
            </a:r>
          </a:p>
        </p:txBody>
      </p:sp>
    </p:spTree>
    <p:extLst>
      <p:ext uri="{BB962C8B-B14F-4D97-AF65-F5344CB8AC3E}">
        <p14:creationId xmlns:p14="http://schemas.microsoft.com/office/powerpoint/2010/main" xmlns="" val="2514767259"/>
      </p:ext>
    </p:extLst>
  </p:cSld>
  <p:clrMapOvr>
    <a:masterClrMapping/>
  </p:clrMapOvr>
  <p:transition spd="med">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BA7F21-A2F2-46E6-A049-D3011336540D}" type="slidenum">
              <a:rPr lang="en-IN" smtClean="0"/>
              <a:pPr/>
              <a:t>13</a:t>
            </a:fld>
            <a:endParaRPr lang="en-IN"/>
          </a:p>
        </p:txBody>
      </p:sp>
      <p:sp>
        <p:nvSpPr>
          <p:cNvPr id="3" name="Content Placeholder 2"/>
          <p:cNvSpPr>
            <a:spLocks noGrp="1"/>
          </p:cNvSpPr>
          <p:nvPr>
            <p:ph sz="quarter" idx="4294967295"/>
          </p:nvPr>
        </p:nvSpPr>
        <p:spPr>
          <a:xfrm>
            <a:off x="0" y="0"/>
            <a:ext cx="8929718" cy="6857999"/>
          </a:xfrm>
        </p:spPr>
        <p:txBody>
          <a:bodyPr>
            <a:normAutofit fontScale="92500" lnSpcReduction="20000"/>
          </a:bodyPr>
          <a:lstStyle/>
          <a:p>
            <a:pPr marL="0" indent="0" algn="ctr">
              <a:buClrTx/>
              <a:buNone/>
            </a:pPr>
            <a:r>
              <a:rPr lang="en-IN" sz="3600" b="1" dirty="0" smtClean="0">
                <a:solidFill>
                  <a:schemeClr val="accent2">
                    <a:lumMod val="50000"/>
                  </a:schemeClr>
                </a:solidFill>
                <a:latin typeface="Times New Roman" pitchFamily="18" charset="0"/>
                <a:cs typeface="Times New Roman" pitchFamily="18" charset="0"/>
              </a:rPr>
              <a:t>My SQL</a:t>
            </a:r>
            <a:endParaRPr lang="en-IN" sz="3600" dirty="0" smtClean="0">
              <a:solidFill>
                <a:schemeClr val="accent2">
                  <a:lumMod val="50000"/>
                </a:schemeClr>
              </a:solidFill>
              <a:latin typeface="Times New Roman" pitchFamily="18" charset="0"/>
              <a:cs typeface="Times New Roman" pitchFamily="18" charset="0"/>
            </a:endParaRPr>
          </a:p>
          <a:p>
            <a:pPr marL="0" indent="0" algn="just">
              <a:lnSpc>
                <a:spcPct val="150000"/>
              </a:lnSpc>
              <a:buClrTx/>
              <a:buFont typeface="Wingdings" pitchFamily="2" charset="2"/>
              <a:buChar char="q"/>
            </a:pPr>
            <a:endParaRPr lang="en-IN" sz="2000" dirty="0" smtClean="0">
              <a:latin typeface="Times New Roman" pitchFamily="18" charset="0"/>
              <a:cs typeface="Times New Roman" pitchFamily="18" charset="0"/>
            </a:endParaRPr>
          </a:p>
          <a:p>
            <a:pPr marL="0" indent="0" algn="just">
              <a:lnSpc>
                <a:spcPct val="150000"/>
              </a:lnSpc>
              <a:buClrTx/>
              <a:buFont typeface="Wingdings" pitchFamily="2" charset="2"/>
              <a:buChar char="q"/>
            </a:pPr>
            <a:r>
              <a:rPr lang="en-IN" sz="2000" dirty="0" smtClean="0">
                <a:latin typeface="Times New Roman" pitchFamily="18" charset="0"/>
                <a:cs typeface="Times New Roman" pitchFamily="18" charset="0"/>
              </a:rPr>
              <a:t>Structured Query Language (SQL), in computer science, a database sub language used in querying, updating and managing relational databases. </a:t>
            </a:r>
          </a:p>
          <a:p>
            <a:pPr marL="0" indent="0" algn="just">
              <a:lnSpc>
                <a:spcPct val="150000"/>
              </a:lnSpc>
              <a:buClrTx/>
              <a:buFont typeface="Wingdings" pitchFamily="2" charset="2"/>
              <a:buChar char="q"/>
            </a:pPr>
            <a:r>
              <a:rPr lang="en-IN" sz="2000" dirty="0" smtClean="0">
                <a:latin typeface="Times New Roman" pitchFamily="18" charset="0"/>
                <a:cs typeface="Times New Roman" pitchFamily="18" charset="0"/>
              </a:rPr>
              <a:t>MY SQL Server is a relational database management system for distributed Client-Server computing. </a:t>
            </a:r>
          </a:p>
          <a:p>
            <a:pPr marL="0" indent="0" algn="just">
              <a:lnSpc>
                <a:spcPct val="150000"/>
              </a:lnSpc>
              <a:buClrTx/>
              <a:buFont typeface="Wingdings" pitchFamily="2" charset="2"/>
              <a:buChar char="q"/>
            </a:pPr>
            <a:r>
              <a:rPr lang="en-IN" sz="2000" dirty="0" smtClean="0">
                <a:latin typeface="Times New Roman" pitchFamily="18" charset="0"/>
                <a:cs typeface="Times New Roman" pitchFamily="18" charset="0"/>
              </a:rPr>
              <a:t>Like all other database management systems, it provides the following features:</a:t>
            </a:r>
          </a:p>
          <a:p>
            <a:pPr lvl="0">
              <a:lnSpc>
                <a:spcPct val="150000"/>
              </a:lnSpc>
              <a:buClrTx/>
              <a:buFont typeface="Wingdings" pitchFamily="2" charset="2"/>
              <a:buChar char="v"/>
            </a:pPr>
            <a:r>
              <a:rPr lang="en-IN" sz="2000" dirty="0" smtClean="0">
                <a:latin typeface="Times New Roman" pitchFamily="18" charset="0"/>
                <a:cs typeface="Times New Roman" pitchFamily="18" charset="0"/>
              </a:rPr>
              <a:t>A variety of user interfaces</a:t>
            </a:r>
          </a:p>
          <a:p>
            <a:pPr lvl="0">
              <a:lnSpc>
                <a:spcPct val="150000"/>
              </a:lnSpc>
              <a:buClrTx/>
              <a:buFont typeface="Wingdings" pitchFamily="2" charset="2"/>
              <a:buChar char="v"/>
            </a:pPr>
            <a:r>
              <a:rPr lang="en-IN" sz="2000" dirty="0" smtClean="0">
                <a:latin typeface="Times New Roman" pitchFamily="18" charset="0"/>
                <a:cs typeface="Times New Roman" pitchFamily="18" charset="0"/>
              </a:rPr>
              <a:t>Physical data independence</a:t>
            </a:r>
          </a:p>
          <a:p>
            <a:pPr lvl="0">
              <a:lnSpc>
                <a:spcPct val="150000"/>
              </a:lnSpc>
              <a:buClrTx/>
              <a:buFont typeface="Wingdings" pitchFamily="2" charset="2"/>
              <a:buChar char="v"/>
            </a:pPr>
            <a:r>
              <a:rPr lang="en-IN" sz="2000" dirty="0" smtClean="0">
                <a:latin typeface="Times New Roman" pitchFamily="18" charset="0"/>
                <a:cs typeface="Times New Roman" pitchFamily="18" charset="0"/>
              </a:rPr>
              <a:t>Logical data independence</a:t>
            </a:r>
          </a:p>
          <a:p>
            <a:pPr lvl="0">
              <a:lnSpc>
                <a:spcPct val="150000"/>
              </a:lnSpc>
              <a:buClrTx/>
              <a:buFont typeface="Wingdings" pitchFamily="2" charset="2"/>
              <a:buChar char="v"/>
            </a:pPr>
            <a:r>
              <a:rPr lang="en-IN" sz="2000" dirty="0" smtClean="0">
                <a:latin typeface="Times New Roman" pitchFamily="18" charset="0"/>
                <a:cs typeface="Times New Roman" pitchFamily="18" charset="0"/>
              </a:rPr>
              <a:t>Query optimization</a:t>
            </a:r>
          </a:p>
          <a:p>
            <a:pPr lvl="0">
              <a:lnSpc>
                <a:spcPct val="150000"/>
              </a:lnSpc>
              <a:buClrTx/>
              <a:buFont typeface="Wingdings" pitchFamily="2" charset="2"/>
              <a:buChar char="v"/>
            </a:pPr>
            <a:r>
              <a:rPr lang="en-IN" sz="2000" dirty="0" smtClean="0">
                <a:latin typeface="Times New Roman" pitchFamily="18" charset="0"/>
                <a:cs typeface="Times New Roman" pitchFamily="18" charset="0"/>
              </a:rPr>
              <a:t>Data integrity</a:t>
            </a:r>
          </a:p>
          <a:p>
            <a:pPr lvl="0" algn="just">
              <a:lnSpc>
                <a:spcPct val="150000"/>
              </a:lnSpc>
              <a:buClrTx/>
              <a:buFont typeface="Wingdings" pitchFamily="2" charset="2"/>
              <a:buChar char="v"/>
            </a:pPr>
            <a:r>
              <a:rPr lang="en-IN" sz="2000" dirty="0" smtClean="0">
                <a:latin typeface="Times New Roman" pitchFamily="18" charset="0"/>
                <a:cs typeface="Times New Roman" pitchFamily="18" charset="0"/>
              </a:rPr>
              <a:t>Concurrency control</a:t>
            </a:r>
          </a:p>
          <a:p>
            <a:pPr lvl="0">
              <a:lnSpc>
                <a:spcPct val="150000"/>
              </a:lnSpc>
              <a:buClrTx/>
              <a:buFont typeface="Wingdings" pitchFamily="2" charset="2"/>
              <a:buChar char="v"/>
            </a:pPr>
            <a:r>
              <a:rPr lang="en-IN" sz="2000" dirty="0" smtClean="0">
                <a:latin typeface="Times New Roman" pitchFamily="18" charset="0"/>
                <a:cs typeface="Times New Roman" pitchFamily="18" charset="0"/>
              </a:rPr>
              <a:t>Backup and recovery</a:t>
            </a:r>
          </a:p>
          <a:p>
            <a:pPr lvl="0">
              <a:lnSpc>
                <a:spcPct val="150000"/>
              </a:lnSpc>
              <a:buClrTx/>
              <a:buFont typeface="Wingdings" pitchFamily="2" charset="2"/>
              <a:buChar char="v"/>
            </a:pPr>
            <a:r>
              <a:rPr lang="en-IN" sz="2000" dirty="0" smtClean="0">
                <a:latin typeface="Times New Roman" pitchFamily="18" charset="0"/>
                <a:cs typeface="Times New Roman" pitchFamily="18" charset="0"/>
              </a:rPr>
              <a:t>Security and authorization</a:t>
            </a:r>
          </a:p>
          <a:p>
            <a:endParaRPr lang="en-IN" sz="2000" dirty="0" smtClean="0"/>
          </a:p>
          <a:p>
            <a:endParaRPr lang="en-IN" sz="2000" dirty="0">
              <a:latin typeface="Century" pitchFamily="18" charset="0"/>
            </a:endParaRPr>
          </a:p>
        </p:txBody>
      </p:sp>
    </p:spTree>
    <p:extLst>
      <p:ext uri="{BB962C8B-B14F-4D97-AF65-F5344CB8AC3E}">
        <p14:creationId xmlns:p14="http://schemas.microsoft.com/office/powerpoint/2010/main" xmlns="" val="2489004435"/>
      </p:ext>
    </p:extLst>
  </p:cSld>
  <p:clrMapOvr>
    <a:masterClrMapping/>
  </p:clrMapOvr>
  <p:transition spd="med">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9BA7F21-A2F2-46E6-A049-D3011336540D}" type="slidenum">
              <a:rPr lang="en-IN" smtClean="0"/>
              <a:pPr/>
              <a:t>14</a:t>
            </a:fld>
            <a:endParaRPr lang="en-IN"/>
          </a:p>
        </p:txBody>
      </p:sp>
      <p:sp>
        <p:nvSpPr>
          <p:cNvPr id="3" name="Content Placeholder 2"/>
          <p:cNvSpPr>
            <a:spLocks noGrp="1"/>
          </p:cNvSpPr>
          <p:nvPr>
            <p:ph idx="4294967295"/>
          </p:nvPr>
        </p:nvSpPr>
        <p:spPr>
          <a:xfrm>
            <a:off x="0" y="0"/>
            <a:ext cx="9144000" cy="6858000"/>
          </a:xfrm>
        </p:spPr>
        <p:txBody>
          <a:bodyPr>
            <a:normAutofit/>
          </a:bodyPr>
          <a:lstStyle/>
          <a:p>
            <a:pPr>
              <a:buNone/>
            </a:pPr>
            <a:r>
              <a:rPr lang="en-US" sz="1800" dirty="0" smtClean="0"/>
              <a:t>	</a:t>
            </a:r>
          </a:p>
          <a:p>
            <a:pPr algn="ctr">
              <a:buNone/>
            </a:pPr>
            <a:r>
              <a:rPr lang="en-US" sz="3900" b="1" dirty="0" smtClean="0"/>
              <a:t>	</a:t>
            </a:r>
            <a:r>
              <a:rPr lang="en-IN" sz="3900" b="1" dirty="0" smtClean="0">
                <a:solidFill>
                  <a:schemeClr val="accent2">
                    <a:lumMod val="50000"/>
                  </a:schemeClr>
                </a:solidFill>
              </a:rPr>
              <a:t>GIT</a:t>
            </a:r>
          </a:p>
          <a:p>
            <a:pPr>
              <a:buNone/>
            </a:pPr>
            <a:r>
              <a:rPr lang="en-US" sz="1800" b="1" dirty="0" smtClean="0"/>
              <a:t>	</a:t>
            </a:r>
          </a:p>
          <a:p>
            <a:pPr>
              <a:lnSpc>
                <a:spcPct val="150000"/>
              </a:lnSpc>
              <a:buClrTx/>
              <a:buFont typeface="Wingdings" pitchFamily="2" charset="2"/>
              <a:buChar char="q"/>
            </a:pPr>
            <a:r>
              <a:rPr lang="en-US" sz="1800" dirty="0" smtClean="0"/>
              <a:t>GIT is a version control system, a tool which is extremely smart choice to use even if it sounds over whelming, VCS is a group of files with monitored access.</a:t>
            </a:r>
          </a:p>
          <a:p>
            <a:pPr>
              <a:lnSpc>
                <a:spcPct val="150000"/>
              </a:lnSpc>
              <a:buClrTx/>
              <a:buFont typeface="Wingdings" pitchFamily="2" charset="2"/>
              <a:buChar char="q"/>
            </a:pPr>
            <a:r>
              <a:rPr lang="en-US" sz="1800" dirty="0" smtClean="0"/>
              <a:t>GIT is a VCS developed by LINUX.</a:t>
            </a:r>
          </a:p>
          <a:p>
            <a:pPr>
              <a:lnSpc>
                <a:spcPct val="150000"/>
              </a:lnSpc>
              <a:buClrTx/>
              <a:buFont typeface="Wingdings" pitchFamily="2" charset="2"/>
              <a:buChar char="q"/>
            </a:pPr>
            <a:r>
              <a:rPr lang="en-US" sz="1800" dirty="0" smtClean="0"/>
              <a:t>Its originally designed to help manage the LINUX Kernel and make collaboration easy from the beginning.</a:t>
            </a:r>
          </a:p>
          <a:p>
            <a:pPr>
              <a:lnSpc>
                <a:spcPct val="150000"/>
              </a:lnSpc>
              <a:buClrTx/>
              <a:buFont typeface="Wingdings" pitchFamily="2" charset="2"/>
              <a:buChar char="q"/>
            </a:pPr>
            <a:r>
              <a:rPr lang="en-US" sz="1800" dirty="0" smtClean="0"/>
              <a:t>GITHUB is the most easy way to share project with collaborators.</a:t>
            </a:r>
          </a:p>
          <a:p>
            <a:pPr>
              <a:lnSpc>
                <a:spcPct val="150000"/>
              </a:lnSpc>
              <a:buClrTx/>
              <a:buFont typeface="Wingdings" pitchFamily="2" charset="2"/>
              <a:buChar char="q"/>
            </a:pPr>
            <a:r>
              <a:rPr lang="en-IN" sz="1800" dirty="0" smtClean="0"/>
              <a:t>Gits ﬂexibility and popularity make it a great choice for any team. Gits user community has created many resources to train developers and Gits popularity make it easy to get help when you need it. </a:t>
            </a:r>
          </a:p>
          <a:p>
            <a:pPr>
              <a:lnSpc>
                <a:spcPct val="150000"/>
              </a:lnSpc>
              <a:buClrTx/>
              <a:buFont typeface="Wingdings" pitchFamily="2" charset="2"/>
              <a:buChar char="q"/>
            </a:pPr>
            <a:r>
              <a:rPr lang="en-IN" sz="1800" dirty="0" smtClean="0"/>
              <a:t>Nearly every development environment has Git support and Git command line tools run on every major operating system.</a:t>
            </a:r>
          </a:p>
          <a:p>
            <a:pPr>
              <a:lnSpc>
                <a:spcPct val="150000"/>
              </a:lnSpc>
              <a:buClrTx/>
              <a:buFont typeface="Wingdings" pitchFamily="2" charset="2"/>
              <a:buChar char="q"/>
            </a:pPr>
            <a:endParaRPr lang="en-US" sz="1800" dirty="0" smtClean="0"/>
          </a:p>
          <a:p>
            <a:pPr>
              <a:buNone/>
            </a:pPr>
            <a:endParaRPr lang="en-US" sz="1800" b="1" dirty="0" smtClean="0"/>
          </a:p>
        </p:txBody>
      </p:sp>
    </p:spTree>
  </p:cSld>
  <p:clrMapOvr>
    <a:masterClrMapping/>
  </p:clrMapOvr>
  <p:transition spd="med">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0"/>
            <a:ext cx="9001156" cy="6857999"/>
          </a:xfrm>
        </p:spPr>
        <p:txBody>
          <a:bodyPr>
            <a:normAutofit fontScale="92500" lnSpcReduction="20000"/>
          </a:bodyPr>
          <a:lstStyle/>
          <a:p>
            <a:pPr algn="ctr">
              <a:lnSpc>
                <a:spcPct val="170000"/>
              </a:lnSpc>
              <a:buClrTx/>
              <a:buNone/>
            </a:pPr>
            <a:r>
              <a:rPr lang="en-IN" sz="4600" b="1" dirty="0" smtClean="0">
                <a:solidFill>
                  <a:schemeClr val="accent2">
                    <a:lumMod val="50000"/>
                  </a:schemeClr>
                </a:solidFill>
              </a:rPr>
              <a:t>POSTMAN</a:t>
            </a:r>
          </a:p>
          <a:p>
            <a:pPr>
              <a:lnSpc>
                <a:spcPct val="170000"/>
              </a:lnSpc>
              <a:buClrTx/>
              <a:buFont typeface="Wingdings" pitchFamily="2" charset="2"/>
              <a:buChar char="q"/>
            </a:pPr>
            <a:r>
              <a:rPr lang="en-IN" sz="1800" dirty="0" smtClean="0"/>
              <a:t>Postman makes API development faster, easier, and better. </a:t>
            </a:r>
          </a:p>
          <a:p>
            <a:pPr>
              <a:lnSpc>
                <a:spcPct val="170000"/>
              </a:lnSpc>
              <a:buClrTx/>
              <a:buFont typeface="Wingdings" pitchFamily="2" charset="2"/>
              <a:buChar char="q"/>
            </a:pPr>
            <a:r>
              <a:rPr lang="en-IN" sz="1800" dirty="0" smtClean="0"/>
              <a:t>The free app is used by more than 3.5 million developers and 30,000 companies worldwide.</a:t>
            </a:r>
          </a:p>
          <a:p>
            <a:pPr>
              <a:lnSpc>
                <a:spcPct val="170000"/>
              </a:lnSpc>
              <a:buClrTx/>
              <a:buFont typeface="Wingdings" pitchFamily="2" charset="2"/>
              <a:buChar char="q"/>
            </a:pPr>
            <a:r>
              <a:rPr lang="en-IN" sz="1800" dirty="0" smtClean="0"/>
              <a:t>Postman is designed with the developer in mind, and packed with features and options. </a:t>
            </a:r>
          </a:p>
          <a:p>
            <a:pPr>
              <a:lnSpc>
                <a:spcPct val="170000"/>
              </a:lnSpc>
              <a:buClrTx/>
              <a:buFont typeface="Wingdings" pitchFamily="2" charset="2"/>
              <a:buChar char="q"/>
            </a:pPr>
            <a:r>
              <a:rPr lang="en-IN" sz="1800" dirty="0" smtClean="0"/>
              <a:t>Postman features include: </a:t>
            </a:r>
          </a:p>
          <a:p>
            <a:pPr>
              <a:lnSpc>
                <a:spcPct val="170000"/>
              </a:lnSpc>
              <a:buClrTx/>
              <a:buFont typeface="Wingdings" pitchFamily="2" charset="2"/>
              <a:buChar char="v"/>
            </a:pPr>
            <a:r>
              <a:rPr lang="en-IN" sz="1800" dirty="0" smtClean="0"/>
              <a:t>Powerful</a:t>
            </a:r>
          </a:p>
          <a:p>
            <a:pPr>
              <a:lnSpc>
                <a:spcPct val="170000"/>
              </a:lnSpc>
              <a:buClrTx/>
              <a:buFont typeface="Wingdings" pitchFamily="2" charset="2"/>
              <a:buChar char="v"/>
            </a:pPr>
            <a:r>
              <a:rPr lang="en-IN" sz="1800" dirty="0" smtClean="0"/>
              <a:t>simple to use GUI Saved history of API requests Unlimited collections</a:t>
            </a:r>
          </a:p>
          <a:p>
            <a:pPr>
              <a:lnSpc>
                <a:spcPct val="170000"/>
              </a:lnSpc>
              <a:buClrTx/>
              <a:buFont typeface="Wingdings" pitchFamily="2" charset="2"/>
              <a:buChar char="v"/>
            </a:pPr>
            <a:r>
              <a:rPr lang="en-IN" sz="1800" dirty="0" smtClean="0"/>
              <a:t>Environments tests</a:t>
            </a:r>
          </a:p>
          <a:p>
            <a:pPr>
              <a:lnSpc>
                <a:spcPct val="170000"/>
              </a:lnSpc>
              <a:buClrTx/>
              <a:buFont typeface="Wingdings" pitchFamily="2" charset="2"/>
              <a:buChar char="v"/>
            </a:pPr>
            <a:r>
              <a:rPr lang="en-IN" sz="1800" dirty="0" smtClean="0"/>
              <a:t> sharing Automated testing with collection runner Web-viewable</a:t>
            </a:r>
          </a:p>
          <a:p>
            <a:pPr>
              <a:lnSpc>
                <a:spcPct val="170000"/>
              </a:lnSpc>
              <a:buClrTx/>
              <a:buFont typeface="Wingdings" pitchFamily="2" charset="2"/>
              <a:buChar char="v"/>
            </a:pPr>
            <a:r>
              <a:rPr lang="en-IN" sz="1800" dirty="0" smtClean="0"/>
              <a:t>detailed API documentation Flexible API monitoring for uptime</a:t>
            </a:r>
          </a:p>
          <a:p>
            <a:pPr>
              <a:lnSpc>
                <a:spcPct val="170000"/>
              </a:lnSpc>
              <a:buClrTx/>
              <a:buFont typeface="Wingdings" pitchFamily="2" charset="2"/>
              <a:buChar char="v"/>
            </a:pPr>
            <a:r>
              <a:rPr lang="en-IN" sz="1800" dirty="0" smtClean="0"/>
              <a:t> performance, and accuracy Mock servers, to support split-stack development .</a:t>
            </a:r>
          </a:p>
          <a:p>
            <a:pPr>
              <a:lnSpc>
                <a:spcPct val="170000"/>
              </a:lnSpc>
              <a:buClrTx/>
              <a:buFont typeface="Wingdings" pitchFamily="2" charset="2"/>
              <a:buChar char="q"/>
            </a:pPr>
            <a:r>
              <a:rPr lang="en-IN" sz="1800" dirty="0" smtClean="0"/>
              <a:t>Note on Permissions: </a:t>
            </a:r>
          </a:p>
          <a:p>
            <a:pPr>
              <a:lnSpc>
                <a:spcPct val="170000"/>
              </a:lnSpc>
              <a:buClrTx/>
              <a:buFont typeface="Wingdings" pitchFamily="2" charset="2"/>
              <a:buChar char="v"/>
            </a:pPr>
            <a:r>
              <a:rPr lang="en-IN" sz="1800" dirty="0" smtClean="0"/>
              <a:t>The “Your data on all websites” permission is required to send a request to a domain. It's not used for anything else by Postman.</a:t>
            </a:r>
            <a:endParaRPr lang="en-US" dirty="0"/>
          </a:p>
        </p:txBody>
      </p:sp>
    </p:spTree>
  </p:cSld>
  <p:clrMapOvr>
    <a:masterClrMapping/>
  </p:clrMapOvr>
  <p:transition spd="med">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BA7F21-A2F2-46E6-A049-D3011336540D}" type="slidenum">
              <a:rPr lang="en-IN" smtClean="0"/>
              <a:pPr/>
              <a:t>16</a:t>
            </a:fld>
            <a:endParaRPr lang="en-IN"/>
          </a:p>
        </p:txBody>
      </p:sp>
      <p:sp>
        <p:nvSpPr>
          <p:cNvPr id="7" name="Rectangle 6"/>
          <p:cNvSpPr/>
          <p:nvPr/>
        </p:nvSpPr>
        <p:spPr>
          <a:xfrm>
            <a:off x="0" y="1"/>
            <a:ext cx="9144000" cy="7155805"/>
          </a:xfrm>
          <a:prstGeom prst="rect">
            <a:avLst/>
          </a:prstGeom>
        </p:spPr>
        <p:txBody>
          <a:bodyPr wrap="square">
            <a:spAutoFit/>
          </a:bodyPr>
          <a:lstStyle/>
          <a:p>
            <a:pPr algn="ctr">
              <a:lnSpc>
                <a:spcPct val="150000"/>
              </a:lnSpc>
            </a:pPr>
            <a:r>
              <a:rPr lang="en-IN" sz="3600" b="1" dirty="0" smtClean="0">
                <a:solidFill>
                  <a:schemeClr val="accent2">
                    <a:lumMod val="50000"/>
                  </a:schemeClr>
                </a:solidFill>
              </a:rPr>
              <a:t>Software Requirements</a:t>
            </a:r>
          </a:p>
          <a:p>
            <a:pPr>
              <a:lnSpc>
                <a:spcPct val="150000"/>
              </a:lnSpc>
            </a:pPr>
            <a:r>
              <a:rPr lang="en-IN" dirty="0" smtClean="0">
                <a:latin typeface="Times New Roman" pitchFamily="18" charset="0"/>
                <a:cs typeface="Times New Roman" pitchFamily="18" charset="0"/>
              </a:rPr>
              <a:t>Front End Tool	       : HTML, JavaScript, CSS, Twitter Bootstrap, Android, Yii2</a:t>
            </a:r>
          </a:p>
          <a:p>
            <a:pPr>
              <a:lnSpc>
                <a:spcPct val="150000"/>
              </a:lnSpc>
            </a:pPr>
            <a:r>
              <a:rPr lang="en-IN" dirty="0" smtClean="0">
                <a:latin typeface="Times New Roman" pitchFamily="18" charset="0"/>
                <a:cs typeface="Times New Roman" pitchFamily="18" charset="0"/>
              </a:rPr>
              <a:t>Back End Tool	       : PHP, </a:t>
            </a:r>
            <a:r>
              <a:rPr lang="en-IN" dirty="0" err="1" smtClean="0">
                <a:latin typeface="Times New Roman" pitchFamily="18" charset="0"/>
                <a:cs typeface="Times New Roman" pitchFamily="18" charset="0"/>
              </a:rPr>
              <a:t>MySQL</a:t>
            </a:r>
            <a:endParaRPr lang="en-IN" dirty="0" smtClean="0">
              <a:latin typeface="Times New Roman" pitchFamily="18" charset="0"/>
              <a:cs typeface="Times New Roman" pitchFamily="18" charset="0"/>
            </a:endParaRPr>
          </a:p>
          <a:p>
            <a:pPr>
              <a:lnSpc>
                <a:spcPct val="150000"/>
              </a:lnSpc>
            </a:pPr>
            <a:r>
              <a:rPr lang="en-IN" dirty="0" smtClean="0">
                <a:latin typeface="Times New Roman" pitchFamily="18" charset="0"/>
                <a:cs typeface="Times New Roman" pitchFamily="18" charset="0"/>
              </a:rPr>
              <a:t>Development tools         : Net Beans</a:t>
            </a:r>
          </a:p>
          <a:p>
            <a:pPr>
              <a:lnSpc>
                <a:spcPct val="150000"/>
              </a:lnSpc>
            </a:pPr>
            <a:r>
              <a:rPr lang="en-IN" dirty="0" smtClean="0">
                <a:latin typeface="Times New Roman" pitchFamily="18" charset="0"/>
                <a:cs typeface="Times New Roman" pitchFamily="18" charset="0"/>
              </a:rPr>
              <a:t>Operating System	        : Windows XP 7 Professionals and Higher</a:t>
            </a:r>
          </a:p>
          <a:p>
            <a:pPr>
              <a:lnSpc>
                <a:spcPct val="150000"/>
              </a:lnSpc>
            </a:pPr>
            <a:r>
              <a:rPr lang="en-IN" dirty="0" smtClean="0">
                <a:latin typeface="Times New Roman" pitchFamily="18" charset="0"/>
                <a:cs typeface="Times New Roman" pitchFamily="18" charset="0"/>
              </a:rPr>
              <a:t> Browse                          :  Google Chrome. Mozilla Firefox</a:t>
            </a:r>
          </a:p>
          <a:p>
            <a:pPr algn="ctr">
              <a:lnSpc>
                <a:spcPct val="150000"/>
              </a:lnSpc>
            </a:pPr>
            <a:r>
              <a:rPr lang="en-IN" sz="3600" b="1" dirty="0" smtClean="0">
                <a:solidFill>
                  <a:schemeClr val="accent2">
                    <a:lumMod val="50000"/>
                  </a:schemeClr>
                </a:solidFill>
              </a:rPr>
              <a:t>Hardware  Requirements</a:t>
            </a:r>
          </a:p>
          <a:p>
            <a:pPr>
              <a:lnSpc>
                <a:spcPct val="150000"/>
              </a:lnSpc>
            </a:pPr>
            <a:r>
              <a:rPr lang="en-IN" dirty="0" smtClean="0">
                <a:latin typeface="Times New Roman" pitchFamily="18" charset="0"/>
                <a:cs typeface="Times New Roman" pitchFamily="18" charset="0"/>
              </a:rPr>
              <a:t>Processors 	  : Intel Premium Pro or Processor running at 133 MHz</a:t>
            </a:r>
          </a:p>
          <a:p>
            <a:pPr>
              <a:lnSpc>
                <a:spcPct val="150000"/>
              </a:lnSpc>
            </a:pPr>
            <a:r>
              <a:rPr lang="en-IN" dirty="0" smtClean="0">
                <a:latin typeface="Times New Roman" pitchFamily="18" charset="0"/>
                <a:cs typeface="Times New Roman" pitchFamily="18" charset="0"/>
              </a:rPr>
              <a:t>Hard Disk	  : 1.2 GB Hard Disk</a:t>
            </a:r>
          </a:p>
          <a:p>
            <a:pPr>
              <a:lnSpc>
                <a:spcPct val="150000"/>
              </a:lnSpc>
            </a:pPr>
            <a:r>
              <a:rPr lang="en-IN" dirty="0" smtClean="0">
                <a:latin typeface="Times New Roman" pitchFamily="18" charset="0"/>
                <a:cs typeface="Times New Roman" pitchFamily="18" charset="0"/>
              </a:rPr>
              <a:t>RAM      	 	  :  Client Level – Minimum 128MB</a:t>
            </a:r>
          </a:p>
          <a:p>
            <a:pPr>
              <a:lnSpc>
                <a:spcPct val="150000"/>
              </a:lnSpc>
            </a:pPr>
            <a:r>
              <a:rPr lang="en-IN" b="1" u="sng" dirty="0" smtClean="0">
                <a:solidFill>
                  <a:schemeClr val="tx1">
                    <a:lumMod val="50000"/>
                    <a:lumOff val="50000"/>
                  </a:schemeClr>
                </a:solidFill>
                <a:latin typeface="Century" pitchFamily="18" charset="0"/>
                <a:cs typeface="Times New Roman" pitchFamily="18" charset="0"/>
              </a:rPr>
              <a:t>Recommended Requirements for peak performance</a:t>
            </a:r>
          </a:p>
          <a:p>
            <a:pPr>
              <a:lnSpc>
                <a:spcPct val="150000"/>
              </a:lnSpc>
            </a:pPr>
            <a:r>
              <a:rPr lang="en-IN" dirty="0" smtClean="0">
                <a:latin typeface="Times New Roman" pitchFamily="18" charset="0"/>
                <a:cs typeface="Times New Roman" pitchFamily="18" charset="0"/>
              </a:rPr>
              <a:t>RAM      		  :  Client Level – Minimum 512MB</a:t>
            </a:r>
          </a:p>
          <a:p>
            <a:pPr>
              <a:lnSpc>
                <a:spcPct val="150000"/>
              </a:lnSpc>
            </a:pPr>
            <a:r>
              <a:rPr lang="en-IN" dirty="0" smtClean="0">
                <a:latin typeface="Times New Roman" pitchFamily="18" charset="0"/>
                <a:cs typeface="Times New Roman" pitchFamily="18" charset="0"/>
              </a:rPr>
              <a:t>Display Type	  : SVGA Colour Enhanced Monitor</a:t>
            </a:r>
          </a:p>
          <a:p>
            <a:pPr>
              <a:lnSpc>
                <a:spcPct val="150000"/>
              </a:lnSpc>
            </a:pPr>
            <a:r>
              <a:rPr lang="en-IN" dirty="0" smtClean="0">
                <a:latin typeface="Times New Roman" pitchFamily="18" charset="0"/>
                <a:cs typeface="Times New Roman" pitchFamily="18" charset="0"/>
              </a:rPr>
              <a:t>Mouse           	  : PS/2 2 Button</a:t>
            </a:r>
          </a:p>
          <a:p>
            <a:pPr>
              <a:lnSpc>
                <a:spcPct val="150000"/>
              </a:lnSpc>
            </a:pPr>
            <a:endParaRPr lang="en-IN" b="1" u="sng" dirty="0">
              <a:latin typeface="Times New Roman" pitchFamily="18" charset="0"/>
              <a:cs typeface="Times New Roman" pitchFamily="18" charset="0"/>
            </a:endParaRPr>
          </a:p>
        </p:txBody>
      </p:sp>
    </p:spTree>
  </p:cSld>
  <p:clrMapOvr>
    <a:masterClrMapping/>
  </p:clrMapOvr>
  <p:transition spd="med">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14282" y="1214422"/>
            <a:ext cx="1214446"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Home</a:t>
            </a:r>
            <a:endParaRPr lang="en-IN" sz="1600" dirty="0"/>
          </a:p>
        </p:txBody>
      </p:sp>
      <p:sp>
        <p:nvSpPr>
          <p:cNvPr id="4" name="Rectangle 3"/>
          <p:cNvSpPr/>
          <p:nvPr/>
        </p:nvSpPr>
        <p:spPr>
          <a:xfrm>
            <a:off x="2000232" y="1214422"/>
            <a:ext cx="107157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User</a:t>
            </a:r>
            <a:endParaRPr lang="en-IN" dirty="0"/>
          </a:p>
        </p:txBody>
      </p:sp>
      <p:sp>
        <p:nvSpPr>
          <p:cNvPr id="5" name="Diamond 4"/>
          <p:cNvSpPr/>
          <p:nvPr/>
        </p:nvSpPr>
        <p:spPr>
          <a:xfrm>
            <a:off x="1714480" y="1857364"/>
            <a:ext cx="1643074" cy="7143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Registered user?</a:t>
            </a:r>
            <a:endParaRPr lang="en-IN" sz="1200" dirty="0"/>
          </a:p>
        </p:txBody>
      </p:sp>
      <p:sp>
        <p:nvSpPr>
          <p:cNvPr id="6" name="Rectangle 5"/>
          <p:cNvSpPr/>
          <p:nvPr/>
        </p:nvSpPr>
        <p:spPr>
          <a:xfrm>
            <a:off x="428596" y="2714620"/>
            <a:ext cx="100013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Signup</a:t>
            </a:r>
            <a:endParaRPr lang="en-IN" dirty="0"/>
          </a:p>
        </p:txBody>
      </p:sp>
      <p:sp>
        <p:nvSpPr>
          <p:cNvPr id="7" name="Rectangle 6"/>
          <p:cNvSpPr/>
          <p:nvPr/>
        </p:nvSpPr>
        <p:spPr>
          <a:xfrm>
            <a:off x="3571868" y="2714620"/>
            <a:ext cx="92869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Login</a:t>
            </a:r>
            <a:endParaRPr lang="en-IN" dirty="0"/>
          </a:p>
        </p:txBody>
      </p:sp>
      <p:sp>
        <p:nvSpPr>
          <p:cNvPr id="8" name="Diamond 7"/>
          <p:cNvSpPr/>
          <p:nvPr/>
        </p:nvSpPr>
        <p:spPr>
          <a:xfrm>
            <a:off x="3357554" y="3357562"/>
            <a:ext cx="1285884" cy="6429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Check user?</a:t>
            </a:r>
            <a:endParaRPr lang="en-IN" sz="1200" dirty="0"/>
          </a:p>
        </p:txBody>
      </p:sp>
      <p:sp>
        <p:nvSpPr>
          <p:cNvPr id="9" name="Rectangle 8"/>
          <p:cNvSpPr/>
          <p:nvPr/>
        </p:nvSpPr>
        <p:spPr>
          <a:xfrm>
            <a:off x="214282" y="4286256"/>
            <a:ext cx="150019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Admin</a:t>
            </a:r>
            <a:endParaRPr lang="en-IN" dirty="0"/>
          </a:p>
        </p:txBody>
      </p:sp>
      <p:sp>
        <p:nvSpPr>
          <p:cNvPr id="10" name="Rectangle 9"/>
          <p:cNvSpPr/>
          <p:nvPr/>
        </p:nvSpPr>
        <p:spPr>
          <a:xfrm>
            <a:off x="3286116" y="4286256"/>
            <a:ext cx="150019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Merchant</a:t>
            </a:r>
            <a:endParaRPr lang="en-IN" dirty="0"/>
          </a:p>
        </p:txBody>
      </p:sp>
      <p:sp>
        <p:nvSpPr>
          <p:cNvPr id="11" name="Rectangle 10"/>
          <p:cNvSpPr/>
          <p:nvPr/>
        </p:nvSpPr>
        <p:spPr>
          <a:xfrm>
            <a:off x="6500826" y="428625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Customer</a:t>
            </a:r>
            <a:endParaRPr lang="en-IN" dirty="0"/>
          </a:p>
        </p:txBody>
      </p:sp>
      <p:sp>
        <p:nvSpPr>
          <p:cNvPr id="13" name="TextBox 12"/>
          <p:cNvSpPr txBox="1"/>
          <p:nvPr/>
        </p:nvSpPr>
        <p:spPr>
          <a:xfrm>
            <a:off x="5786446" y="857232"/>
            <a:ext cx="2210862" cy="646331"/>
          </a:xfrm>
          <a:prstGeom prst="rect">
            <a:avLst/>
          </a:prstGeom>
          <a:noFill/>
        </p:spPr>
        <p:txBody>
          <a:bodyPr wrap="none" rtlCol="0">
            <a:spAutoFit/>
          </a:bodyPr>
          <a:lstStyle/>
          <a:p>
            <a:r>
              <a:rPr lang="en-IN" sz="3600" b="1" dirty="0" smtClean="0">
                <a:solidFill>
                  <a:schemeClr val="accent2">
                    <a:lumMod val="50000"/>
                  </a:schemeClr>
                </a:solidFill>
              </a:rPr>
              <a:t>Flowchart</a:t>
            </a:r>
            <a:endParaRPr lang="en-IN" sz="3600" b="1" dirty="0">
              <a:solidFill>
                <a:schemeClr val="accent2">
                  <a:lumMod val="50000"/>
                </a:schemeClr>
              </a:solidFill>
            </a:endParaRPr>
          </a:p>
        </p:txBody>
      </p:sp>
      <p:cxnSp>
        <p:nvCxnSpPr>
          <p:cNvPr id="17" name="Straight Arrow Connector 16"/>
          <p:cNvCxnSpPr>
            <a:stCxn id="4" idx="2"/>
            <a:endCxn id="5" idx="0"/>
          </p:cNvCxnSpPr>
          <p:nvPr/>
        </p:nvCxnSpPr>
        <p:spPr>
          <a:xfrm rot="5400000">
            <a:off x="2393141" y="171448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hape 18"/>
          <p:cNvCxnSpPr>
            <a:stCxn id="5" idx="3"/>
            <a:endCxn id="7" idx="0"/>
          </p:cNvCxnSpPr>
          <p:nvPr/>
        </p:nvCxnSpPr>
        <p:spPr>
          <a:xfrm>
            <a:off x="3357554" y="2214554"/>
            <a:ext cx="678661" cy="500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hape 20"/>
          <p:cNvCxnSpPr>
            <a:stCxn id="5" idx="1"/>
            <a:endCxn id="6" idx="0"/>
          </p:cNvCxnSpPr>
          <p:nvPr/>
        </p:nvCxnSpPr>
        <p:spPr>
          <a:xfrm rot="10800000" flipV="1">
            <a:off x="928662" y="2214554"/>
            <a:ext cx="785818" cy="500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8" idx="0"/>
          </p:cNvCxnSpPr>
          <p:nvPr/>
        </p:nvCxnSpPr>
        <p:spPr>
          <a:xfrm rot="5400000">
            <a:off x="3875480" y="3196827"/>
            <a:ext cx="28575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2"/>
            <a:endCxn id="10" idx="0"/>
          </p:cNvCxnSpPr>
          <p:nvPr/>
        </p:nvCxnSpPr>
        <p:spPr>
          <a:xfrm rot="16200000" flipH="1">
            <a:off x="3875479" y="4125520"/>
            <a:ext cx="28575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hape 35"/>
          <p:cNvCxnSpPr>
            <a:stCxn id="8" idx="1"/>
            <a:endCxn id="9" idx="0"/>
          </p:cNvCxnSpPr>
          <p:nvPr/>
        </p:nvCxnSpPr>
        <p:spPr>
          <a:xfrm rot="10800000" flipV="1">
            <a:off x="964382" y="3679032"/>
            <a:ext cx="2393173" cy="6072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hape 37"/>
          <p:cNvCxnSpPr>
            <a:stCxn id="8" idx="3"/>
            <a:endCxn id="11" idx="0"/>
          </p:cNvCxnSpPr>
          <p:nvPr/>
        </p:nvCxnSpPr>
        <p:spPr>
          <a:xfrm>
            <a:off x="4643438" y="3679033"/>
            <a:ext cx="2571768" cy="6072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14348" y="4786322"/>
            <a:ext cx="142876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Profile editing</a:t>
            </a:r>
            <a:endParaRPr lang="en-IN" sz="1400" dirty="0"/>
          </a:p>
        </p:txBody>
      </p:sp>
      <p:sp>
        <p:nvSpPr>
          <p:cNvPr id="46" name="Rounded Rectangle 45"/>
          <p:cNvSpPr/>
          <p:nvPr/>
        </p:nvSpPr>
        <p:spPr>
          <a:xfrm>
            <a:off x="714348" y="5500702"/>
            <a:ext cx="1357322"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Transaction history</a:t>
            </a:r>
            <a:endParaRPr lang="en-IN" sz="1400" dirty="0"/>
          </a:p>
        </p:txBody>
      </p:sp>
      <p:sp>
        <p:nvSpPr>
          <p:cNvPr id="47" name="Rounded Rectangle 46"/>
          <p:cNvSpPr/>
          <p:nvPr/>
        </p:nvSpPr>
        <p:spPr>
          <a:xfrm>
            <a:off x="714348" y="6215082"/>
            <a:ext cx="1285884"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Logout</a:t>
            </a:r>
            <a:endParaRPr lang="en-IN" sz="1400" dirty="0"/>
          </a:p>
        </p:txBody>
      </p:sp>
      <p:sp>
        <p:nvSpPr>
          <p:cNvPr id="48" name="Rounded Rectangle 47"/>
          <p:cNvSpPr/>
          <p:nvPr/>
        </p:nvSpPr>
        <p:spPr>
          <a:xfrm>
            <a:off x="3929058" y="4786322"/>
            <a:ext cx="214314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Accept payment</a:t>
            </a:r>
            <a:endParaRPr lang="en-IN" sz="1400" dirty="0"/>
          </a:p>
        </p:txBody>
      </p:sp>
      <p:sp>
        <p:nvSpPr>
          <p:cNvPr id="49" name="Rounded Rectangle 48"/>
          <p:cNvSpPr/>
          <p:nvPr/>
        </p:nvSpPr>
        <p:spPr>
          <a:xfrm>
            <a:off x="3929058" y="5286388"/>
            <a:ext cx="214314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Profile editing</a:t>
            </a:r>
            <a:endParaRPr lang="en-IN" sz="1400" dirty="0"/>
          </a:p>
        </p:txBody>
      </p:sp>
      <p:sp>
        <p:nvSpPr>
          <p:cNvPr id="50" name="Rounded Rectangle 49"/>
          <p:cNvSpPr/>
          <p:nvPr/>
        </p:nvSpPr>
        <p:spPr>
          <a:xfrm>
            <a:off x="3929058" y="5786454"/>
            <a:ext cx="214314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Transaction history</a:t>
            </a:r>
            <a:endParaRPr lang="en-IN" sz="1400" dirty="0"/>
          </a:p>
        </p:txBody>
      </p:sp>
      <p:sp>
        <p:nvSpPr>
          <p:cNvPr id="51" name="Rounded Rectangle 50"/>
          <p:cNvSpPr/>
          <p:nvPr/>
        </p:nvSpPr>
        <p:spPr>
          <a:xfrm>
            <a:off x="3929058" y="6286520"/>
            <a:ext cx="214314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Logout</a:t>
            </a:r>
            <a:endParaRPr lang="en-IN" dirty="0"/>
          </a:p>
        </p:txBody>
      </p:sp>
      <p:sp>
        <p:nvSpPr>
          <p:cNvPr id="52" name="Rounded Rectangle 51"/>
          <p:cNvSpPr/>
          <p:nvPr/>
        </p:nvSpPr>
        <p:spPr>
          <a:xfrm>
            <a:off x="7358082" y="4714884"/>
            <a:ext cx="1500198"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Registration</a:t>
            </a:r>
            <a:endParaRPr lang="en-IN" dirty="0"/>
          </a:p>
        </p:txBody>
      </p:sp>
      <p:sp>
        <p:nvSpPr>
          <p:cNvPr id="53" name="Rounded Rectangle 52"/>
          <p:cNvSpPr/>
          <p:nvPr/>
        </p:nvSpPr>
        <p:spPr>
          <a:xfrm>
            <a:off x="7358082" y="5286388"/>
            <a:ext cx="1571636"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Login</a:t>
            </a:r>
            <a:endParaRPr lang="en-IN" dirty="0"/>
          </a:p>
        </p:txBody>
      </p:sp>
      <p:sp>
        <p:nvSpPr>
          <p:cNvPr id="54" name="Rounded Rectangle 53"/>
          <p:cNvSpPr/>
          <p:nvPr/>
        </p:nvSpPr>
        <p:spPr>
          <a:xfrm>
            <a:off x="7429520" y="5786454"/>
            <a:ext cx="1500198"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Making payments</a:t>
            </a:r>
            <a:endParaRPr lang="en-IN" sz="1400" dirty="0"/>
          </a:p>
        </p:txBody>
      </p:sp>
      <p:sp>
        <p:nvSpPr>
          <p:cNvPr id="55" name="Rounded Rectangle 54"/>
          <p:cNvSpPr/>
          <p:nvPr/>
        </p:nvSpPr>
        <p:spPr>
          <a:xfrm>
            <a:off x="7429520" y="6429396"/>
            <a:ext cx="1500198" cy="214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Logout</a:t>
            </a:r>
            <a:endParaRPr lang="en-IN" dirty="0"/>
          </a:p>
        </p:txBody>
      </p:sp>
      <p:cxnSp>
        <p:nvCxnSpPr>
          <p:cNvPr id="57" name="Shape 56"/>
          <p:cNvCxnSpPr>
            <a:endCxn id="45" idx="1"/>
          </p:cNvCxnSpPr>
          <p:nvPr/>
        </p:nvCxnSpPr>
        <p:spPr>
          <a:xfrm rot="16200000" flipH="1">
            <a:off x="375018" y="4625586"/>
            <a:ext cx="392909" cy="2857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hape 58"/>
          <p:cNvCxnSpPr>
            <a:endCxn id="46" idx="1"/>
          </p:cNvCxnSpPr>
          <p:nvPr/>
        </p:nvCxnSpPr>
        <p:spPr>
          <a:xfrm rot="16200000" flipH="1">
            <a:off x="178562" y="5179230"/>
            <a:ext cx="785820" cy="28575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endCxn id="47" idx="1"/>
          </p:cNvCxnSpPr>
          <p:nvPr/>
        </p:nvCxnSpPr>
        <p:spPr>
          <a:xfrm rot="16200000" flipH="1">
            <a:off x="250000" y="5893610"/>
            <a:ext cx="642944" cy="28575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endCxn id="52" idx="1"/>
          </p:cNvCxnSpPr>
          <p:nvPr/>
        </p:nvCxnSpPr>
        <p:spPr>
          <a:xfrm>
            <a:off x="6572266" y="4572010"/>
            <a:ext cx="785816" cy="321469"/>
          </a:xfrm>
          <a:prstGeom prst="bentConnector3">
            <a:avLst>
              <a:gd name="adj1" fmla="val -112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hape 64"/>
          <p:cNvCxnSpPr>
            <a:endCxn id="53" idx="1"/>
          </p:cNvCxnSpPr>
          <p:nvPr/>
        </p:nvCxnSpPr>
        <p:spPr>
          <a:xfrm>
            <a:off x="6572266" y="4857762"/>
            <a:ext cx="785816" cy="607221"/>
          </a:xfrm>
          <a:prstGeom prst="bentConnector3">
            <a:avLst>
              <a:gd name="adj1" fmla="val -112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hape 66"/>
          <p:cNvCxnSpPr>
            <a:endCxn id="54" idx="1"/>
          </p:cNvCxnSpPr>
          <p:nvPr/>
        </p:nvCxnSpPr>
        <p:spPr>
          <a:xfrm>
            <a:off x="6572264" y="5429264"/>
            <a:ext cx="857256" cy="571504"/>
          </a:xfrm>
          <a:prstGeom prst="bentConnector3">
            <a:avLst>
              <a:gd name="adj1" fmla="val -10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hape 68"/>
          <p:cNvCxnSpPr>
            <a:endCxn id="55" idx="1"/>
          </p:cNvCxnSpPr>
          <p:nvPr/>
        </p:nvCxnSpPr>
        <p:spPr>
          <a:xfrm>
            <a:off x="6572266" y="6000770"/>
            <a:ext cx="857254" cy="535783"/>
          </a:xfrm>
          <a:prstGeom prst="bentConnector3">
            <a:avLst>
              <a:gd name="adj1" fmla="val -10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hape 77"/>
          <p:cNvCxnSpPr>
            <a:endCxn id="48" idx="1"/>
          </p:cNvCxnSpPr>
          <p:nvPr/>
        </p:nvCxnSpPr>
        <p:spPr>
          <a:xfrm>
            <a:off x="3428992" y="4572008"/>
            <a:ext cx="500066" cy="392909"/>
          </a:xfrm>
          <a:prstGeom prst="bentConnector3">
            <a:avLst>
              <a:gd name="adj1" fmla="val -264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hape 79"/>
          <p:cNvCxnSpPr>
            <a:endCxn id="49" idx="1"/>
          </p:cNvCxnSpPr>
          <p:nvPr/>
        </p:nvCxnSpPr>
        <p:spPr>
          <a:xfrm rot="16200000" flipH="1">
            <a:off x="3375414" y="4911338"/>
            <a:ext cx="607223" cy="500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endCxn id="51" idx="1"/>
          </p:cNvCxnSpPr>
          <p:nvPr/>
        </p:nvCxnSpPr>
        <p:spPr>
          <a:xfrm rot="16200000" flipH="1">
            <a:off x="3428992" y="5929330"/>
            <a:ext cx="500066" cy="500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hape 90"/>
          <p:cNvCxnSpPr>
            <a:endCxn id="50" idx="1"/>
          </p:cNvCxnSpPr>
          <p:nvPr/>
        </p:nvCxnSpPr>
        <p:spPr>
          <a:xfrm rot="16200000" flipH="1">
            <a:off x="3411133" y="5447123"/>
            <a:ext cx="535785" cy="500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3" idx="6"/>
            <a:endCxn id="4" idx="1"/>
          </p:cNvCxnSpPr>
          <p:nvPr/>
        </p:nvCxnSpPr>
        <p:spPr>
          <a:xfrm>
            <a:off x="1428728" y="1393017"/>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endCxn id="3" idx="0"/>
          </p:cNvCxnSpPr>
          <p:nvPr/>
        </p:nvCxnSpPr>
        <p:spPr>
          <a:xfrm rot="16200000" flipH="1">
            <a:off x="660770" y="1053687"/>
            <a:ext cx="285750"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Slide Number Placeholder 42"/>
          <p:cNvSpPr>
            <a:spLocks noGrp="1"/>
          </p:cNvSpPr>
          <p:nvPr>
            <p:ph type="sldNum" sz="quarter" idx="12"/>
          </p:nvPr>
        </p:nvSpPr>
        <p:spPr/>
        <p:txBody>
          <a:bodyPr/>
          <a:lstStyle/>
          <a:p>
            <a:fld id="{39BA7F21-A2F2-46E6-A049-D3011336540D}" type="slidenum">
              <a:rPr lang="en-IN" smtClean="0"/>
              <a:pPr/>
              <a:t>17</a:t>
            </a:fld>
            <a:endParaRPr lang="en-IN"/>
          </a:p>
        </p:txBody>
      </p:sp>
    </p:spTree>
  </p:cSld>
  <p:clrMapOvr>
    <a:masterClrMapping/>
  </p:clrMapOvr>
  <p:transition spd="med">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8"/>
          <p:cNvSpPr>
            <a:spLocks noGrp="1"/>
          </p:cNvSpPr>
          <p:nvPr>
            <p:ph type="sldNum" sz="quarter" idx="12"/>
          </p:nvPr>
        </p:nvSpPr>
        <p:spPr/>
        <p:txBody>
          <a:bodyPr/>
          <a:lstStyle/>
          <a:p>
            <a:fld id="{39BA7F21-A2F2-46E6-A049-D3011336540D}" type="slidenum">
              <a:rPr lang="en-IN" smtClean="0"/>
              <a:pPr/>
              <a:t>18</a:t>
            </a:fld>
            <a:endParaRPr lang="en-IN"/>
          </a:p>
        </p:txBody>
      </p:sp>
      <p:sp>
        <p:nvSpPr>
          <p:cNvPr id="2" name="Title 1"/>
          <p:cNvSpPr>
            <a:spLocks noGrp="1"/>
          </p:cNvSpPr>
          <p:nvPr>
            <p:ph type="title" idx="4294967295"/>
          </p:nvPr>
        </p:nvSpPr>
        <p:spPr>
          <a:xfrm>
            <a:off x="1928794" y="0"/>
            <a:ext cx="4829175" cy="712787"/>
          </a:xfrm>
        </p:spPr>
        <p:txBody>
          <a:bodyPr>
            <a:noAutofit/>
          </a:bodyPr>
          <a:lstStyle/>
          <a:p>
            <a:pPr algn="ctr"/>
            <a:r>
              <a:rPr lang="en-US" sz="3600" b="1" dirty="0" smtClean="0">
                <a:solidFill>
                  <a:schemeClr val="accent2">
                    <a:lumMod val="50000"/>
                  </a:schemeClr>
                </a:solidFill>
                <a:latin typeface="+mn-lt"/>
              </a:rPr>
              <a:t>UML-Use case Diagram</a:t>
            </a:r>
            <a:endParaRPr lang="en-US" sz="3600" b="1" dirty="0">
              <a:solidFill>
                <a:schemeClr val="accent2">
                  <a:lumMod val="50000"/>
                </a:schemeClr>
              </a:solidFill>
              <a:latin typeface="+mn-lt"/>
            </a:endParaRPr>
          </a:p>
        </p:txBody>
      </p:sp>
      <p:sp>
        <p:nvSpPr>
          <p:cNvPr id="4" name="Smiley Face 3"/>
          <p:cNvSpPr/>
          <p:nvPr/>
        </p:nvSpPr>
        <p:spPr>
          <a:xfrm>
            <a:off x="285720" y="1357298"/>
            <a:ext cx="428628" cy="28575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miley Face 4"/>
          <p:cNvSpPr/>
          <p:nvPr/>
        </p:nvSpPr>
        <p:spPr>
          <a:xfrm>
            <a:off x="3286116" y="1357298"/>
            <a:ext cx="357190" cy="28575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miley Face 5"/>
          <p:cNvSpPr/>
          <p:nvPr/>
        </p:nvSpPr>
        <p:spPr>
          <a:xfrm>
            <a:off x="8072462" y="3500438"/>
            <a:ext cx="428628" cy="28575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miley Face 6"/>
          <p:cNvSpPr/>
          <p:nvPr/>
        </p:nvSpPr>
        <p:spPr>
          <a:xfrm>
            <a:off x="500034" y="6000768"/>
            <a:ext cx="428628" cy="28575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miley Face 7"/>
          <p:cNvSpPr/>
          <p:nvPr/>
        </p:nvSpPr>
        <p:spPr>
          <a:xfrm>
            <a:off x="8358214" y="6000768"/>
            <a:ext cx="428628" cy="28575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4" idx="6"/>
            <a:endCxn id="5" idx="2"/>
          </p:cNvCxnSpPr>
          <p:nvPr/>
        </p:nvCxnSpPr>
        <p:spPr>
          <a:xfrm>
            <a:off x="714348" y="1500174"/>
            <a:ext cx="25717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Smiley Face 10"/>
          <p:cNvSpPr/>
          <p:nvPr/>
        </p:nvSpPr>
        <p:spPr>
          <a:xfrm>
            <a:off x="500034" y="3500438"/>
            <a:ext cx="357158" cy="28575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2714612" y="5857892"/>
            <a:ext cx="350046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Transaction gateway</a:t>
            </a:r>
            <a:endParaRPr lang="en-IN" dirty="0"/>
          </a:p>
        </p:txBody>
      </p:sp>
      <p:sp>
        <p:nvSpPr>
          <p:cNvPr id="13" name="Oval 12"/>
          <p:cNvSpPr/>
          <p:nvPr/>
        </p:nvSpPr>
        <p:spPr>
          <a:xfrm>
            <a:off x="1071538" y="1071546"/>
            <a:ext cx="1785950"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Register</a:t>
            </a:r>
            <a:endParaRPr lang="en-IN" sz="1600" dirty="0"/>
          </a:p>
        </p:txBody>
      </p:sp>
      <p:sp>
        <p:nvSpPr>
          <p:cNvPr id="14" name="Oval 13"/>
          <p:cNvSpPr/>
          <p:nvPr/>
        </p:nvSpPr>
        <p:spPr>
          <a:xfrm>
            <a:off x="3214678" y="2643182"/>
            <a:ext cx="1857388"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Edit profile</a:t>
            </a:r>
            <a:endParaRPr lang="en-IN" sz="1400" dirty="0"/>
          </a:p>
        </p:txBody>
      </p:sp>
      <p:sp>
        <p:nvSpPr>
          <p:cNvPr id="15" name="Oval 14"/>
          <p:cNvSpPr/>
          <p:nvPr/>
        </p:nvSpPr>
        <p:spPr>
          <a:xfrm>
            <a:off x="3286116" y="4857760"/>
            <a:ext cx="2143140"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Set Security pin</a:t>
            </a:r>
            <a:endParaRPr lang="en-IN" sz="1400" dirty="0"/>
          </a:p>
        </p:txBody>
      </p:sp>
      <p:sp>
        <p:nvSpPr>
          <p:cNvPr id="16" name="Oval 15"/>
          <p:cNvSpPr/>
          <p:nvPr/>
        </p:nvSpPr>
        <p:spPr>
          <a:xfrm>
            <a:off x="3071802" y="4429132"/>
            <a:ext cx="2643206"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Change password</a:t>
            </a:r>
            <a:endParaRPr lang="en-IN" sz="1400" dirty="0"/>
          </a:p>
        </p:txBody>
      </p:sp>
      <p:sp>
        <p:nvSpPr>
          <p:cNvPr id="17" name="Oval 16"/>
          <p:cNvSpPr/>
          <p:nvPr/>
        </p:nvSpPr>
        <p:spPr>
          <a:xfrm>
            <a:off x="3214678" y="5286388"/>
            <a:ext cx="2143140"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Logout</a:t>
            </a:r>
            <a:endParaRPr lang="en-IN" sz="1400" dirty="0"/>
          </a:p>
        </p:txBody>
      </p:sp>
      <p:sp>
        <p:nvSpPr>
          <p:cNvPr id="18" name="Oval 17"/>
          <p:cNvSpPr/>
          <p:nvPr/>
        </p:nvSpPr>
        <p:spPr>
          <a:xfrm>
            <a:off x="2571736" y="4071942"/>
            <a:ext cx="342902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Wallet to wallet transfer</a:t>
            </a:r>
            <a:endParaRPr lang="en-IN" sz="1400" dirty="0"/>
          </a:p>
        </p:txBody>
      </p:sp>
      <p:sp>
        <p:nvSpPr>
          <p:cNvPr id="19" name="Oval 18"/>
          <p:cNvSpPr/>
          <p:nvPr/>
        </p:nvSpPr>
        <p:spPr>
          <a:xfrm>
            <a:off x="3071802" y="3714752"/>
            <a:ext cx="2286016"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smtClean="0"/>
          </a:p>
          <a:p>
            <a:pPr algn="ctr"/>
            <a:r>
              <a:rPr lang="en-IN" sz="1400" dirty="0" smtClean="0"/>
              <a:t>Make Payment</a:t>
            </a:r>
          </a:p>
          <a:p>
            <a:pPr algn="ctr"/>
            <a:endParaRPr lang="en-IN" dirty="0"/>
          </a:p>
        </p:txBody>
      </p:sp>
      <p:sp>
        <p:nvSpPr>
          <p:cNvPr id="20" name="Oval 19"/>
          <p:cNvSpPr/>
          <p:nvPr/>
        </p:nvSpPr>
        <p:spPr>
          <a:xfrm>
            <a:off x="3071802" y="3357562"/>
            <a:ext cx="235745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Transfer history</a:t>
            </a:r>
            <a:endParaRPr lang="en-IN" sz="1400" dirty="0"/>
          </a:p>
        </p:txBody>
      </p:sp>
      <p:sp>
        <p:nvSpPr>
          <p:cNvPr id="21" name="Oval 20"/>
          <p:cNvSpPr/>
          <p:nvPr/>
        </p:nvSpPr>
        <p:spPr>
          <a:xfrm>
            <a:off x="2500298" y="3000372"/>
            <a:ext cx="342902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Payment history</a:t>
            </a:r>
            <a:endParaRPr lang="en-IN" sz="1400" dirty="0"/>
          </a:p>
        </p:txBody>
      </p:sp>
      <p:sp>
        <p:nvSpPr>
          <p:cNvPr id="22" name="Oval 21"/>
          <p:cNvSpPr/>
          <p:nvPr/>
        </p:nvSpPr>
        <p:spPr>
          <a:xfrm>
            <a:off x="3000364" y="2214554"/>
            <a:ext cx="2214578"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QR scan</a:t>
            </a:r>
            <a:endParaRPr lang="en-IN" sz="1400" dirty="0"/>
          </a:p>
        </p:txBody>
      </p:sp>
      <p:sp>
        <p:nvSpPr>
          <p:cNvPr id="23" name="Oval 22"/>
          <p:cNvSpPr/>
          <p:nvPr/>
        </p:nvSpPr>
        <p:spPr>
          <a:xfrm>
            <a:off x="3000364" y="1857364"/>
            <a:ext cx="2286016"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Login</a:t>
            </a:r>
            <a:endParaRPr lang="en-IN" sz="1400" dirty="0"/>
          </a:p>
        </p:txBody>
      </p:sp>
      <p:sp>
        <p:nvSpPr>
          <p:cNvPr id="24" name="TextBox 23"/>
          <p:cNvSpPr txBox="1"/>
          <p:nvPr/>
        </p:nvSpPr>
        <p:spPr>
          <a:xfrm rot="16200000">
            <a:off x="-560490" y="3489425"/>
            <a:ext cx="1428760" cy="307777"/>
          </a:xfrm>
          <a:prstGeom prst="rect">
            <a:avLst/>
          </a:prstGeom>
          <a:noFill/>
        </p:spPr>
        <p:txBody>
          <a:bodyPr wrap="square" rtlCol="0">
            <a:spAutoFit/>
          </a:bodyPr>
          <a:lstStyle/>
          <a:p>
            <a:r>
              <a:rPr lang="en-IN" sz="1400" dirty="0" smtClean="0"/>
              <a:t>Registered user</a:t>
            </a:r>
            <a:endParaRPr lang="en-IN" sz="1400" dirty="0"/>
          </a:p>
        </p:txBody>
      </p:sp>
      <p:sp>
        <p:nvSpPr>
          <p:cNvPr id="25" name="TextBox 24"/>
          <p:cNvSpPr txBox="1"/>
          <p:nvPr/>
        </p:nvSpPr>
        <p:spPr>
          <a:xfrm rot="5400000">
            <a:off x="8278321" y="3437455"/>
            <a:ext cx="1039067" cy="307777"/>
          </a:xfrm>
          <a:prstGeom prst="rect">
            <a:avLst/>
          </a:prstGeom>
          <a:noFill/>
        </p:spPr>
        <p:txBody>
          <a:bodyPr wrap="none" rtlCol="0">
            <a:spAutoFit/>
          </a:bodyPr>
          <a:lstStyle/>
          <a:p>
            <a:r>
              <a:rPr lang="en-IN" sz="1400" dirty="0" smtClean="0"/>
              <a:t>Direct user</a:t>
            </a:r>
            <a:endParaRPr lang="en-IN" sz="1400" dirty="0"/>
          </a:p>
        </p:txBody>
      </p:sp>
      <p:sp>
        <p:nvSpPr>
          <p:cNvPr id="26" name="TextBox 25"/>
          <p:cNvSpPr txBox="1"/>
          <p:nvPr/>
        </p:nvSpPr>
        <p:spPr>
          <a:xfrm>
            <a:off x="0" y="6357958"/>
            <a:ext cx="2592954" cy="307777"/>
          </a:xfrm>
          <a:prstGeom prst="rect">
            <a:avLst/>
          </a:prstGeom>
          <a:noFill/>
        </p:spPr>
        <p:txBody>
          <a:bodyPr wrap="none" rtlCol="0">
            <a:spAutoFit/>
          </a:bodyPr>
          <a:lstStyle/>
          <a:p>
            <a:r>
              <a:rPr lang="en-IN" sz="1400" dirty="0" smtClean="0"/>
              <a:t>3</a:t>
            </a:r>
            <a:r>
              <a:rPr lang="en-IN" sz="1400" baseline="30000" dirty="0" smtClean="0"/>
              <a:t>rd</a:t>
            </a:r>
            <a:r>
              <a:rPr lang="en-IN" sz="1400" dirty="0" smtClean="0"/>
              <a:t> party system administration</a:t>
            </a:r>
            <a:endParaRPr lang="en-IN" sz="1400" dirty="0"/>
          </a:p>
        </p:txBody>
      </p:sp>
      <p:sp>
        <p:nvSpPr>
          <p:cNvPr id="27" name="TextBox 26"/>
          <p:cNvSpPr txBox="1"/>
          <p:nvPr/>
        </p:nvSpPr>
        <p:spPr>
          <a:xfrm>
            <a:off x="7708414" y="6357958"/>
            <a:ext cx="1435586" cy="307777"/>
          </a:xfrm>
          <a:prstGeom prst="rect">
            <a:avLst/>
          </a:prstGeom>
          <a:noFill/>
        </p:spPr>
        <p:txBody>
          <a:bodyPr wrap="none" rtlCol="0">
            <a:spAutoFit/>
          </a:bodyPr>
          <a:lstStyle/>
          <a:p>
            <a:r>
              <a:rPr lang="en-IN" sz="1400" dirty="0" smtClean="0"/>
              <a:t>Service provider</a:t>
            </a:r>
            <a:endParaRPr lang="en-IN" sz="1400" dirty="0"/>
          </a:p>
        </p:txBody>
      </p:sp>
      <p:cxnSp>
        <p:nvCxnSpPr>
          <p:cNvPr id="31" name="Shape 30"/>
          <p:cNvCxnSpPr>
            <a:stCxn id="21" idx="2"/>
            <a:endCxn id="11" idx="7"/>
          </p:cNvCxnSpPr>
          <p:nvPr/>
        </p:nvCxnSpPr>
        <p:spPr>
          <a:xfrm rot="10800000" flipV="1">
            <a:off x="804888" y="3143247"/>
            <a:ext cx="1695411" cy="399037"/>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hape 32"/>
          <p:cNvCxnSpPr>
            <a:stCxn id="23" idx="6"/>
            <a:endCxn id="6" idx="7"/>
          </p:cNvCxnSpPr>
          <p:nvPr/>
        </p:nvCxnSpPr>
        <p:spPr>
          <a:xfrm>
            <a:off x="5286380" y="2000240"/>
            <a:ext cx="3151939" cy="1542045"/>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5" idx="6"/>
            <a:endCxn id="6" idx="6"/>
          </p:cNvCxnSpPr>
          <p:nvPr/>
        </p:nvCxnSpPr>
        <p:spPr>
          <a:xfrm>
            <a:off x="3643306" y="1500174"/>
            <a:ext cx="4857784" cy="2143140"/>
          </a:xfrm>
          <a:prstGeom prst="curvedConnector3">
            <a:avLst>
              <a:gd name="adj1" fmla="val 104706"/>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6"/>
            <a:endCxn id="12" idx="2"/>
          </p:cNvCxnSpPr>
          <p:nvPr/>
        </p:nvCxnSpPr>
        <p:spPr>
          <a:xfrm flipV="1">
            <a:off x="928662" y="6107925"/>
            <a:ext cx="1785950"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hape 41"/>
          <p:cNvCxnSpPr>
            <a:stCxn id="22" idx="6"/>
            <a:endCxn id="6" idx="0"/>
          </p:cNvCxnSpPr>
          <p:nvPr/>
        </p:nvCxnSpPr>
        <p:spPr>
          <a:xfrm>
            <a:off x="5214942" y="2393149"/>
            <a:ext cx="3071834" cy="1107289"/>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hape 43"/>
          <p:cNvCxnSpPr>
            <a:stCxn id="14" idx="6"/>
            <a:endCxn id="6" idx="1"/>
          </p:cNvCxnSpPr>
          <p:nvPr/>
        </p:nvCxnSpPr>
        <p:spPr>
          <a:xfrm>
            <a:off x="5072066" y="2786058"/>
            <a:ext cx="3063167" cy="756227"/>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hape 45"/>
          <p:cNvCxnSpPr>
            <a:stCxn id="21" idx="6"/>
            <a:endCxn id="6" idx="1"/>
          </p:cNvCxnSpPr>
          <p:nvPr/>
        </p:nvCxnSpPr>
        <p:spPr>
          <a:xfrm>
            <a:off x="5929322" y="3143248"/>
            <a:ext cx="2205911" cy="399037"/>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17" idx="6"/>
            <a:endCxn id="6" idx="5"/>
          </p:cNvCxnSpPr>
          <p:nvPr/>
        </p:nvCxnSpPr>
        <p:spPr>
          <a:xfrm flipV="1">
            <a:off x="5357818" y="3744343"/>
            <a:ext cx="3080501" cy="1684921"/>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Shape 49"/>
          <p:cNvCxnSpPr>
            <a:stCxn id="15" idx="6"/>
            <a:endCxn id="6" idx="4"/>
          </p:cNvCxnSpPr>
          <p:nvPr/>
        </p:nvCxnSpPr>
        <p:spPr>
          <a:xfrm flipV="1">
            <a:off x="5429256" y="3786190"/>
            <a:ext cx="2857520" cy="1214446"/>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hape 51"/>
          <p:cNvCxnSpPr>
            <a:stCxn id="16" idx="6"/>
            <a:endCxn id="6" idx="3"/>
          </p:cNvCxnSpPr>
          <p:nvPr/>
        </p:nvCxnSpPr>
        <p:spPr>
          <a:xfrm flipV="1">
            <a:off x="5715008" y="3744343"/>
            <a:ext cx="2420225" cy="827665"/>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hape 53"/>
          <p:cNvCxnSpPr>
            <a:stCxn id="18" idx="6"/>
            <a:endCxn id="6" idx="3"/>
          </p:cNvCxnSpPr>
          <p:nvPr/>
        </p:nvCxnSpPr>
        <p:spPr>
          <a:xfrm flipV="1">
            <a:off x="6000760" y="3744343"/>
            <a:ext cx="2134473" cy="470475"/>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hape 55"/>
          <p:cNvCxnSpPr>
            <a:stCxn id="19" idx="6"/>
            <a:endCxn id="6" idx="3"/>
          </p:cNvCxnSpPr>
          <p:nvPr/>
        </p:nvCxnSpPr>
        <p:spPr>
          <a:xfrm flipV="1">
            <a:off x="5357818" y="3744343"/>
            <a:ext cx="2777415" cy="113285"/>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20" idx="6"/>
            <a:endCxn id="6" idx="2"/>
          </p:cNvCxnSpPr>
          <p:nvPr/>
        </p:nvCxnSpPr>
        <p:spPr>
          <a:xfrm>
            <a:off x="5429256" y="3500438"/>
            <a:ext cx="2643206" cy="142876"/>
          </a:xfrm>
          <a:prstGeom prst="curvedConnector3">
            <a:avLst>
              <a:gd name="adj1" fmla="val 54717"/>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17" idx="2"/>
            <a:endCxn id="11" idx="2"/>
          </p:cNvCxnSpPr>
          <p:nvPr/>
        </p:nvCxnSpPr>
        <p:spPr>
          <a:xfrm rot="10800000">
            <a:off x="500034" y="3643314"/>
            <a:ext cx="2714644" cy="1785950"/>
          </a:xfrm>
          <a:prstGeom prst="curvedConnector3">
            <a:avLst>
              <a:gd name="adj1" fmla="val 10842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23" idx="2"/>
            <a:endCxn id="11" idx="2"/>
          </p:cNvCxnSpPr>
          <p:nvPr/>
        </p:nvCxnSpPr>
        <p:spPr>
          <a:xfrm rot="10800000" flipV="1">
            <a:off x="500034" y="2000240"/>
            <a:ext cx="2500330" cy="1643074"/>
          </a:xfrm>
          <a:prstGeom prst="curvedConnector3">
            <a:avLst>
              <a:gd name="adj1" fmla="val 10914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hape 69"/>
          <p:cNvCxnSpPr>
            <a:stCxn id="22" idx="2"/>
            <a:endCxn id="11" idx="1"/>
          </p:cNvCxnSpPr>
          <p:nvPr/>
        </p:nvCxnSpPr>
        <p:spPr>
          <a:xfrm rot="10800000" flipV="1">
            <a:off x="552340" y="2393149"/>
            <a:ext cx="2448025" cy="1149136"/>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hape 71"/>
          <p:cNvCxnSpPr>
            <a:stCxn id="14" idx="2"/>
            <a:endCxn id="11" idx="0"/>
          </p:cNvCxnSpPr>
          <p:nvPr/>
        </p:nvCxnSpPr>
        <p:spPr>
          <a:xfrm rot="10800000" flipV="1">
            <a:off x="678614" y="2786058"/>
            <a:ext cx="2536065" cy="714380"/>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15" idx="2"/>
            <a:endCxn id="11" idx="3"/>
          </p:cNvCxnSpPr>
          <p:nvPr/>
        </p:nvCxnSpPr>
        <p:spPr>
          <a:xfrm rot="10800000">
            <a:off x="552340" y="3744344"/>
            <a:ext cx="2733777" cy="1256293"/>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hape 75"/>
          <p:cNvCxnSpPr>
            <a:stCxn id="16" idx="2"/>
            <a:endCxn id="11" idx="4"/>
          </p:cNvCxnSpPr>
          <p:nvPr/>
        </p:nvCxnSpPr>
        <p:spPr>
          <a:xfrm rot="10800000">
            <a:off x="678614" y="3786190"/>
            <a:ext cx="2393189" cy="785818"/>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8" name="Shape 77"/>
          <p:cNvCxnSpPr>
            <a:stCxn id="18" idx="2"/>
            <a:endCxn id="11" idx="5"/>
          </p:cNvCxnSpPr>
          <p:nvPr/>
        </p:nvCxnSpPr>
        <p:spPr>
          <a:xfrm rot="10800000">
            <a:off x="804888" y="3744344"/>
            <a:ext cx="1766849" cy="470475"/>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0" name="Shape 79"/>
          <p:cNvCxnSpPr>
            <a:stCxn id="19" idx="2"/>
            <a:endCxn id="11" idx="5"/>
          </p:cNvCxnSpPr>
          <p:nvPr/>
        </p:nvCxnSpPr>
        <p:spPr>
          <a:xfrm rot="10800000">
            <a:off x="804888" y="3744344"/>
            <a:ext cx="2266915" cy="113285"/>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p:cNvCxnSpPr>
            <a:stCxn id="20" idx="2"/>
            <a:endCxn id="11" idx="6"/>
          </p:cNvCxnSpPr>
          <p:nvPr/>
        </p:nvCxnSpPr>
        <p:spPr>
          <a:xfrm rot="10800000" flipV="1">
            <a:off x="857192" y="3500438"/>
            <a:ext cx="2214610" cy="142876"/>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2" idx="6"/>
            <a:endCxn id="8" idx="2"/>
          </p:cNvCxnSpPr>
          <p:nvPr/>
        </p:nvCxnSpPr>
        <p:spPr>
          <a:xfrm>
            <a:off x="6215074" y="6107925"/>
            <a:ext cx="2143140"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8" idx="0"/>
            <a:endCxn id="6" idx="5"/>
          </p:cNvCxnSpPr>
          <p:nvPr/>
        </p:nvCxnSpPr>
        <p:spPr>
          <a:xfrm rot="16200000" flipV="1">
            <a:off x="7377212" y="4805451"/>
            <a:ext cx="2256425" cy="1342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14282" y="1714488"/>
            <a:ext cx="712054" cy="338554"/>
          </a:xfrm>
          <a:prstGeom prst="rect">
            <a:avLst/>
          </a:prstGeom>
          <a:noFill/>
        </p:spPr>
        <p:txBody>
          <a:bodyPr wrap="none" rtlCol="0">
            <a:spAutoFit/>
          </a:bodyPr>
          <a:lstStyle/>
          <a:p>
            <a:r>
              <a:rPr lang="en-IN" sz="1600" dirty="0" smtClean="0"/>
              <a:t>visitor</a:t>
            </a:r>
            <a:endParaRPr lang="en-IN" sz="1600" dirty="0"/>
          </a:p>
        </p:txBody>
      </p:sp>
      <p:sp>
        <p:nvSpPr>
          <p:cNvPr id="53" name="TextBox 52"/>
          <p:cNvSpPr txBox="1"/>
          <p:nvPr/>
        </p:nvSpPr>
        <p:spPr>
          <a:xfrm>
            <a:off x="3786182" y="1000108"/>
            <a:ext cx="527709" cy="338554"/>
          </a:xfrm>
          <a:prstGeom prst="rect">
            <a:avLst/>
          </a:prstGeom>
          <a:noFill/>
        </p:spPr>
        <p:txBody>
          <a:bodyPr wrap="none" rtlCol="0">
            <a:spAutoFit/>
          </a:bodyPr>
          <a:lstStyle/>
          <a:p>
            <a:r>
              <a:rPr lang="en-IN" sz="1600" dirty="0" smtClean="0"/>
              <a:t>user</a:t>
            </a:r>
            <a:endParaRPr lang="en-IN" sz="1600" dirty="0"/>
          </a:p>
        </p:txBody>
      </p:sp>
    </p:spTree>
  </p:cSld>
  <p:clrMapOvr>
    <a:masterClrMapping/>
  </p:clrMapOvr>
  <p:transition spd="med">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0"/>
            <a:ext cx="3531736" cy="646331"/>
          </a:xfrm>
          <a:prstGeom prst="rect">
            <a:avLst/>
          </a:prstGeom>
          <a:noFill/>
        </p:spPr>
        <p:txBody>
          <a:bodyPr wrap="none" rtlCol="0">
            <a:spAutoFit/>
          </a:bodyPr>
          <a:lstStyle/>
          <a:p>
            <a:pPr algn="ctr"/>
            <a:r>
              <a:rPr lang="en-IN" sz="3600" b="1" dirty="0" smtClean="0">
                <a:solidFill>
                  <a:schemeClr val="accent2">
                    <a:lumMod val="50000"/>
                  </a:schemeClr>
                </a:solidFill>
              </a:rPr>
              <a:t>Activity diagram</a:t>
            </a:r>
            <a:endParaRPr lang="en-IN" sz="3600" b="1" dirty="0">
              <a:solidFill>
                <a:schemeClr val="accent2">
                  <a:lumMod val="50000"/>
                </a:schemeClr>
              </a:solidFill>
            </a:endParaRPr>
          </a:p>
        </p:txBody>
      </p:sp>
      <p:sp>
        <p:nvSpPr>
          <p:cNvPr id="3" name="Oval 2"/>
          <p:cNvSpPr/>
          <p:nvPr/>
        </p:nvSpPr>
        <p:spPr>
          <a:xfrm>
            <a:off x="4357686" y="714356"/>
            <a:ext cx="142876"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3357554" y="1142984"/>
            <a:ext cx="2071702"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Login/Register</a:t>
            </a:r>
            <a:endParaRPr lang="en-IN" sz="1600" dirty="0"/>
          </a:p>
        </p:txBody>
      </p:sp>
      <p:sp>
        <p:nvSpPr>
          <p:cNvPr id="5" name="Diamond 4"/>
          <p:cNvSpPr/>
          <p:nvPr/>
        </p:nvSpPr>
        <p:spPr>
          <a:xfrm>
            <a:off x="3714744" y="1714488"/>
            <a:ext cx="1357322" cy="57150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Is user ?</a:t>
            </a:r>
            <a:endParaRPr lang="en-IN" sz="1400" dirty="0"/>
          </a:p>
        </p:txBody>
      </p:sp>
      <p:sp>
        <p:nvSpPr>
          <p:cNvPr id="6" name="Rounded Rectangle 5"/>
          <p:cNvSpPr/>
          <p:nvPr/>
        </p:nvSpPr>
        <p:spPr>
          <a:xfrm>
            <a:off x="2143108" y="2214554"/>
            <a:ext cx="128588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Login</a:t>
            </a:r>
            <a:endParaRPr lang="en-IN" dirty="0"/>
          </a:p>
        </p:txBody>
      </p:sp>
      <p:sp>
        <p:nvSpPr>
          <p:cNvPr id="7" name="Rounded Rectangle 6"/>
          <p:cNvSpPr/>
          <p:nvPr/>
        </p:nvSpPr>
        <p:spPr>
          <a:xfrm>
            <a:off x="5429256" y="2214554"/>
            <a:ext cx="128588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Register</a:t>
            </a:r>
            <a:endParaRPr lang="en-IN" dirty="0"/>
          </a:p>
        </p:txBody>
      </p:sp>
      <p:sp>
        <p:nvSpPr>
          <p:cNvPr id="8" name="Rounded Rectangle 7"/>
          <p:cNvSpPr/>
          <p:nvPr/>
        </p:nvSpPr>
        <p:spPr>
          <a:xfrm>
            <a:off x="214282" y="4000504"/>
            <a:ext cx="78585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QR scan</a:t>
            </a:r>
            <a:endParaRPr lang="en-IN" sz="1400" dirty="0"/>
          </a:p>
        </p:txBody>
      </p:sp>
      <p:sp>
        <p:nvSpPr>
          <p:cNvPr id="9" name="Rounded Rectangle 8"/>
          <p:cNvSpPr/>
          <p:nvPr/>
        </p:nvSpPr>
        <p:spPr>
          <a:xfrm>
            <a:off x="1071538" y="4000504"/>
            <a:ext cx="92869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Payment History</a:t>
            </a:r>
            <a:endParaRPr lang="en-IN" sz="1400" dirty="0"/>
          </a:p>
        </p:txBody>
      </p:sp>
      <p:sp>
        <p:nvSpPr>
          <p:cNvPr id="10" name="Rounded Rectangle 9"/>
          <p:cNvSpPr/>
          <p:nvPr/>
        </p:nvSpPr>
        <p:spPr>
          <a:xfrm>
            <a:off x="2143108" y="4071942"/>
            <a:ext cx="92869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Transfer history</a:t>
            </a:r>
            <a:endParaRPr lang="en-IN" sz="1400" dirty="0"/>
          </a:p>
        </p:txBody>
      </p:sp>
      <p:sp>
        <p:nvSpPr>
          <p:cNvPr id="11" name="Rounded Rectangle 10"/>
          <p:cNvSpPr/>
          <p:nvPr/>
        </p:nvSpPr>
        <p:spPr>
          <a:xfrm>
            <a:off x="3214678" y="4071942"/>
            <a:ext cx="92869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Make Payment</a:t>
            </a:r>
            <a:endParaRPr lang="en-IN" sz="1400" dirty="0"/>
          </a:p>
        </p:txBody>
      </p:sp>
      <p:sp>
        <p:nvSpPr>
          <p:cNvPr id="12" name="Rounded Rectangle 11"/>
          <p:cNvSpPr/>
          <p:nvPr/>
        </p:nvSpPr>
        <p:spPr>
          <a:xfrm>
            <a:off x="4286248" y="4071942"/>
            <a:ext cx="1500198"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Wallet to wallet transfer</a:t>
            </a:r>
            <a:endParaRPr lang="en-IN" sz="1400" dirty="0"/>
          </a:p>
        </p:txBody>
      </p:sp>
      <p:sp>
        <p:nvSpPr>
          <p:cNvPr id="13" name="Rounded Rectangle 12"/>
          <p:cNvSpPr/>
          <p:nvPr/>
        </p:nvSpPr>
        <p:spPr>
          <a:xfrm>
            <a:off x="5929322" y="4071942"/>
            <a:ext cx="785818"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Edit profile</a:t>
            </a:r>
            <a:endParaRPr lang="en-IN" sz="1400" dirty="0"/>
          </a:p>
        </p:txBody>
      </p:sp>
      <p:sp>
        <p:nvSpPr>
          <p:cNvPr id="14" name="Rounded Rectangle 13"/>
          <p:cNvSpPr/>
          <p:nvPr/>
        </p:nvSpPr>
        <p:spPr>
          <a:xfrm>
            <a:off x="6858016" y="4071942"/>
            <a:ext cx="100013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Change password</a:t>
            </a:r>
            <a:endParaRPr lang="en-IN" sz="1400" dirty="0"/>
          </a:p>
        </p:txBody>
      </p:sp>
      <p:sp>
        <p:nvSpPr>
          <p:cNvPr id="15" name="Rounded Rectangle 14"/>
          <p:cNvSpPr/>
          <p:nvPr/>
        </p:nvSpPr>
        <p:spPr>
          <a:xfrm>
            <a:off x="8001024" y="3929066"/>
            <a:ext cx="1000132"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Set security pin</a:t>
            </a:r>
            <a:endParaRPr lang="en-IN" sz="1400" dirty="0"/>
          </a:p>
        </p:txBody>
      </p:sp>
      <p:sp>
        <p:nvSpPr>
          <p:cNvPr id="16" name="Rounded Rectangle 15"/>
          <p:cNvSpPr/>
          <p:nvPr/>
        </p:nvSpPr>
        <p:spPr>
          <a:xfrm>
            <a:off x="3214678" y="6000768"/>
            <a:ext cx="107157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Logout</a:t>
            </a:r>
            <a:endParaRPr lang="en-IN" dirty="0"/>
          </a:p>
        </p:txBody>
      </p:sp>
      <p:sp>
        <p:nvSpPr>
          <p:cNvPr id="17" name="Diamond 16"/>
          <p:cNvSpPr/>
          <p:nvPr/>
        </p:nvSpPr>
        <p:spPr>
          <a:xfrm>
            <a:off x="2071670" y="2928934"/>
            <a:ext cx="1428760" cy="6429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Select  service</a:t>
            </a:r>
            <a:endParaRPr lang="en-IN" sz="1400" dirty="0"/>
          </a:p>
        </p:txBody>
      </p:sp>
      <p:sp>
        <p:nvSpPr>
          <p:cNvPr id="18" name="Diamond 17"/>
          <p:cNvSpPr/>
          <p:nvPr/>
        </p:nvSpPr>
        <p:spPr>
          <a:xfrm>
            <a:off x="2786050" y="4929198"/>
            <a:ext cx="1928826" cy="78581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Make another transaction ?</a:t>
            </a:r>
            <a:endParaRPr lang="en-IN" sz="1100" dirty="0"/>
          </a:p>
        </p:txBody>
      </p:sp>
      <p:sp>
        <p:nvSpPr>
          <p:cNvPr id="19" name="Oval 18"/>
          <p:cNvSpPr/>
          <p:nvPr/>
        </p:nvSpPr>
        <p:spPr>
          <a:xfrm flipH="1" flipV="1">
            <a:off x="3714744" y="6572272"/>
            <a:ext cx="142876"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p:cNvCxnSpPr>
            <a:stCxn id="7" idx="1"/>
            <a:endCxn id="6" idx="3"/>
          </p:cNvCxnSpPr>
          <p:nvPr/>
        </p:nvCxnSpPr>
        <p:spPr>
          <a:xfrm rot="10800000">
            <a:off x="3428992" y="2393149"/>
            <a:ext cx="20002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8" idx="2"/>
            <a:endCxn id="18" idx="1"/>
          </p:cNvCxnSpPr>
          <p:nvPr/>
        </p:nvCxnSpPr>
        <p:spPr>
          <a:xfrm rot="16200000" flipH="1">
            <a:off x="1321579" y="3857635"/>
            <a:ext cx="750099" cy="21788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30"/>
          <p:cNvCxnSpPr>
            <a:stCxn id="12" idx="2"/>
            <a:endCxn id="18" idx="3"/>
          </p:cNvCxnSpPr>
          <p:nvPr/>
        </p:nvCxnSpPr>
        <p:spPr>
          <a:xfrm rot="5400000">
            <a:off x="4500563" y="4786322"/>
            <a:ext cx="750099" cy="3214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 idx="4"/>
            <a:endCxn id="4" idx="0"/>
          </p:cNvCxnSpPr>
          <p:nvPr/>
        </p:nvCxnSpPr>
        <p:spPr>
          <a:xfrm rot="5400000">
            <a:off x="4232670" y="946530"/>
            <a:ext cx="357190"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6" idx="2"/>
            <a:endCxn id="19" idx="5"/>
          </p:cNvCxnSpPr>
          <p:nvPr/>
        </p:nvCxnSpPr>
        <p:spPr>
          <a:xfrm rot="5400000">
            <a:off x="3630678" y="6462949"/>
            <a:ext cx="224776" cy="14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 idx="2"/>
            <a:endCxn id="5" idx="0"/>
          </p:cNvCxnSpPr>
          <p:nvPr/>
        </p:nvCxnSpPr>
        <p:spPr>
          <a:xfrm rot="5400000">
            <a:off x="4250529" y="157161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hape 44"/>
          <p:cNvCxnSpPr>
            <a:stCxn id="5" idx="3"/>
            <a:endCxn id="7" idx="0"/>
          </p:cNvCxnSpPr>
          <p:nvPr/>
        </p:nvCxnSpPr>
        <p:spPr>
          <a:xfrm>
            <a:off x="5072066" y="2000240"/>
            <a:ext cx="1000132"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5" idx="1"/>
            <a:endCxn id="6" idx="0"/>
          </p:cNvCxnSpPr>
          <p:nvPr/>
        </p:nvCxnSpPr>
        <p:spPr>
          <a:xfrm rot="10800000" flipV="1">
            <a:off x="2786050" y="2000240"/>
            <a:ext cx="928694"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2"/>
            <a:endCxn id="17" idx="0"/>
          </p:cNvCxnSpPr>
          <p:nvPr/>
        </p:nvCxnSpPr>
        <p:spPr>
          <a:xfrm rot="5400000">
            <a:off x="2607455" y="2750339"/>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hape 51"/>
          <p:cNvCxnSpPr>
            <a:stCxn id="17" idx="3"/>
            <a:endCxn id="15" idx="0"/>
          </p:cNvCxnSpPr>
          <p:nvPr/>
        </p:nvCxnSpPr>
        <p:spPr>
          <a:xfrm>
            <a:off x="3500430" y="3250405"/>
            <a:ext cx="5000660" cy="67866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2"/>
            <a:endCxn id="16" idx="0"/>
          </p:cNvCxnSpPr>
          <p:nvPr/>
        </p:nvCxnSpPr>
        <p:spPr>
          <a:xfrm rot="5400000">
            <a:off x="3607587" y="585789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142844" y="2714620"/>
            <a:ext cx="26431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1393073" y="4250537"/>
            <a:ext cx="307183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0" y="5786454"/>
            <a:ext cx="37861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hape 91"/>
          <p:cNvCxnSpPr>
            <a:stCxn id="17" idx="1"/>
            <a:endCxn id="8" idx="0"/>
          </p:cNvCxnSpPr>
          <p:nvPr/>
        </p:nvCxnSpPr>
        <p:spPr>
          <a:xfrm rot="10800000" flipV="1">
            <a:off x="607208" y="3250404"/>
            <a:ext cx="1464463" cy="7500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14" idx="0"/>
          </p:cNvCxnSpPr>
          <p:nvPr/>
        </p:nvCxnSpPr>
        <p:spPr>
          <a:xfrm rot="5400000">
            <a:off x="6965173" y="3679033"/>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13" idx="0"/>
          </p:cNvCxnSpPr>
          <p:nvPr/>
        </p:nvCxnSpPr>
        <p:spPr>
          <a:xfrm rot="5400000">
            <a:off x="5911464" y="3625456"/>
            <a:ext cx="85725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9" idx="0"/>
          </p:cNvCxnSpPr>
          <p:nvPr/>
        </p:nvCxnSpPr>
        <p:spPr>
          <a:xfrm rot="5400000">
            <a:off x="1160838" y="3589736"/>
            <a:ext cx="785816" cy="357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7" idx="2"/>
            <a:endCxn id="10" idx="0"/>
          </p:cNvCxnSpPr>
          <p:nvPr/>
        </p:nvCxnSpPr>
        <p:spPr>
          <a:xfrm rot="5400000">
            <a:off x="2446720" y="3732612"/>
            <a:ext cx="500066"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endCxn id="11" idx="0"/>
          </p:cNvCxnSpPr>
          <p:nvPr/>
        </p:nvCxnSpPr>
        <p:spPr>
          <a:xfrm rot="5400000">
            <a:off x="3268257" y="3625455"/>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12" idx="0"/>
          </p:cNvCxnSpPr>
          <p:nvPr/>
        </p:nvCxnSpPr>
        <p:spPr>
          <a:xfrm rot="16200000" flipH="1">
            <a:off x="4625580" y="3661175"/>
            <a:ext cx="785816" cy="35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Slide Number Placeholder 41"/>
          <p:cNvSpPr>
            <a:spLocks noGrp="1"/>
          </p:cNvSpPr>
          <p:nvPr>
            <p:ph type="sldNum" sz="quarter" idx="12"/>
          </p:nvPr>
        </p:nvSpPr>
        <p:spPr/>
        <p:txBody>
          <a:bodyPr/>
          <a:lstStyle/>
          <a:p>
            <a:fld id="{39BA7F21-A2F2-46E6-A049-D3011336540D}" type="slidenum">
              <a:rPr lang="en-IN" smtClean="0"/>
              <a:pPr/>
              <a:t>19</a:t>
            </a:fld>
            <a:endParaRPr lang="en-IN"/>
          </a:p>
        </p:txBody>
      </p:sp>
    </p:spTree>
  </p:cSld>
  <p:clrMapOvr>
    <a:masterClrMapping/>
  </p:clrMapOvr>
  <p:transition spd="med">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BA7F21-A2F2-46E6-A049-D3011336540D}" type="slidenum">
              <a:rPr lang="en-IN" smtClean="0"/>
              <a:pPr/>
              <a:t>2</a:t>
            </a:fld>
            <a:endParaRPr lang="en-IN"/>
          </a:p>
        </p:txBody>
      </p:sp>
      <p:sp>
        <p:nvSpPr>
          <p:cNvPr id="3" name="Content Placeholder 2"/>
          <p:cNvSpPr>
            <a:spLocks noGrp="1"/>
          </p:cNvSpPr>
          <p:nvPr>
            <p:ph idx="4294967295"/>
          </p:nvPr>
        </p:nvSpPr>
        <p:spPr>
          <a:xfrm>
            <a:off x="0" y="0"/>
            <a:ext cx="9144000" cy="6286500"/>
          </a:xfrm>
        </p:spPr>
        <p:txBody>
          <a:bodyPr>
            <a:normAutofit fontScale="25000" lnSpcReduction="20000"/>
          </a:bodyPr>
          <a:lstStyle/>
          <a:p>
            <a:pPr algn="ctr">
              <a:lnSpc>
                <a:spcPct val="170000"/>
              </a:lnSpc>
              <a:buNone/>
            </a:pPr>
            <a:r>
              <a:rPr lang="en-IN" sz="8000" dirty="0" smtClean="0"/>
              <a:t>     </a:t>
            </a:r>
            <a:r>
              <a:rPr lang="en-IN" sz="14400" b="1" dirty="0" smtClean="0">
                <a:solidFill>
                  <a:schemeClr val="accent2">
                    <a:lumMod val="50000"/>
                  </a:schemeClr>
                </a:solidFill>
              </a:rPr>
              <a:t>Abstract </a:t>
            </a:r>
            <a:r>
              <a:rPr lang="en-IN" sz="12800" dirty="0" smtClean="0"/>
              <a:t>  </a:t>
            </a:r>
            <a:r>
              <a:rPr lang="en-IN" sz="8000" dirty="0" smtClean="0"/>
              <a:t>    </a:t>
            </a:r>
          </a:p>
          <a:p>
            <a:pPr>
              <a:lnSpc>
                <a:spcPct val="170000"/>
              </a:lnSpc>
              <a:buClrTx/>
              <a:buFont typeface="Wingdings" pitchFamily="2" charset="2"/>
              <a:buChar char="q"/>
            </a:pPr>
            <a:r>
              <a:rPr lang="en-IN" sz="8000" dirty="0" smtClean="0"/>
              <a:t>The Smart Loan is an mobile application used for payment to the company to which we have to transfer the money. There are 2 users, customer and merchant. The app should be downloaded on both of the users. </a:t>
            </a:r>
          </a:p>
          <a:p>
            <a:pPr>
              <a:lnSpc>
                <a:spcPct val="170000"/>
              </a:lnSpc>
              <a:buClrTx/>
              <a:buFont typeface="Wingdings" pitchFamily="2" charset="2"/>
              <a:buChar char="q"/>
            </a:pPr>
            <a:r>
              <a:rPr lang="en-IN" sz="8000" dirty="0" smtClean="0"/>
              <a:t>The merchant contains modules like accept payment, transaction history, profile editing, log out etc. The customer contains registration of users or login, making payments , payment history, profile editing or view, log out etc.</a:t>
            </a:r>
          </a:p>
          <a:p>
            <a:pPr>
              <a:lnSpc>
                <a:spcPct val="170000"/>
              </a:lnSpc>
              <a:buClrTx/>
              <a:buFont typeface="Wingdings" pitchFamily="2" charset="2"/>
              <a:buChar char="q"/>
            </a:pPr>
            <a:r>
              <a:rPr lang="en-IN" sz="8000" dirty="0" smtClean="0"/>
              <a:t>The module make payment contains QR Code scan payments, wallet-to- wallet transfer. The payment history shows the details of the payments done to the customer. </a:t>
            </a:r>
          </a:p>
          <a:p>
            <a:pPr>
              <a:lnSpc>
                <a:spcPct val="170000"/>
              </a:lnSpc>
              <a:buClrTx/>
              <a:buFont typeface="Wingdings" pitchFamily="2" charset="2"/>
              <a:buChar char="q"/>
            </a:pPr>
            <a:r>
              <a:rPr lang="en-IN" sz="8000" dirty="0" smtClean="0"/>
              <a:t>Here, the payment is done by scanning the company’s QR code, not the products and the money is transferred directly to the merchants account. Reference application is: </a:t>
            </a:r>
            <a:r>
              <a:rPr lang="en-IN" sz="8000" b="1" dirty="0" err="1" smtClean="0"/>
              <a:t>Paytm</a:t>
            </a:r>
            <a:endParaRPr lang="en-IN" sz="8000" b="1" dirty="0" smtClean="0"/>
          </a:p>
        </p:txBody>
      </p:sp>
    </p:spTree>
  </p:cSld>
  <p:clrMapOvr>
    <a:masterClrMapping/>
  </p:clrMapOvr>
  <p:transition spd="med">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00100" y="0"/>
            <a:ext cx="6683375" cy="809625"/>
          </a:xfrm>
        </p:spPr>
        <p:txBody>
          <a:bodyPr>
            <a:normAutofit/>
          </a:bodyPr>
          <a:lstStyle/>
          <a:p>
            <a:pPr algn="ctr"/>
            <a:r>
              <a:rPr lang="en-IN" sz="3600" b="1" dirty="0" smtClean="0">
                <a:solidFill>
                  <a:schemeClr val="accent2">
                    <a:lumMod val="50000"/>
                  </a:schemeClr>
                </a:solidFill>
                <a:latin typeface="+mn-lt"/>
              </a:rPr>
              <a:t>Table design</a:t>
            </a:r>
            <a:endParaRPr lang="en-IN" sz="3600" b="1" dirty="0">
              <a:solidFill>
                <a:schemeClr val="accent2">
                  <a:lumMod val="50000"/>
                </a:schemeClr>
              </a:solidFill>
              <a:latin typeface="+mn-lt"/>
            </a:endParaRPr>
          </a:p>
        </p:txBody>
      </p:sp>
      <p:graphicFrame>
        <p:nvGraphicFramePr>
          <p:cNvPr id="5" name="Table 4"/>
          <p:cNvGraphicFramePr>
            <a:graphicFrameLocks noGrp="1"/>
          </p:cNvGraphicFramePr>
          <p:nvPr/>
        </p:nvGraphicFramePr>
        <p:xfrm>
          <a:off x="1928794" y="1357298"/>
          <a:ext cx="6096000" cy="5191760"/>
        </p:xfrm>
        <a:graphic>
          <a:graphicData uri="http://schemas.openxmlformats.org/drawingml/2006/table">
            <a:tbl>
              <a:tblPr firstRow="1" bandRow="1">
                <a:tableStyleId>{5C22544A-7EE6-4342-B048-85BDC9FD1C3A}</a:tableStyleId>
              </a:tblPr>
              <a:tblGrid>
                <a:gridCol w="2286016"/>
                <a:gridCol w="1777984"/>
                <a:gridCol w="2032000"/>
              </a:tblGrid>
              <a:tr h="370840">
                <a:tc>
                  <a:txBody>
                    <a:bodyPr/>
                    <a:lstStyle/>
                    <a:p>
                      <a:r>
                        <a:rPr lang="en-IN" dirty="0" smtClean="0"/>
                        <a:t>Field name</a:t>
                      </a:r>
                      <a:endParaRPr lang="en-IN" dirty="0"/>
                    </a:p>
                  </a:txBody>
                  <a:tcPr/>
                </a:tc>
                <a:tc>
                  <a:txBody>
                    <a:bodyPr/>
                    <a:lstStyle/>
                    <a:p>
                      <a:r>
                        <a:rPr lang="en-IN" dirty="0" err="1" smtClean="0"/>
                        <a:t>Datatype</a:t>
                      </a:r>
                      <a:r>
                        <a:rPr lang="en-IN" dirty="0" smtClean="0"/>
                        <a:t> </a:t>
                      </a:r>
                      <a:endParaRPr lang="en-IN" dirty="0"/>
                    </a:p>
                  </a:txBody>
                  <a:tcPr/>
                </a:tc>
                <a:tc>
                  <a:txBody>
                    <a:bodyPr/>
                    <a:lstStyle/>
                    <a:p>
                      <a:r>
                        <a:rPr lang="en-IN" dirty="0" smtClean="0"/>
                        <a:t>Size</a:t>
                      </a:r>
                      <a:endParaRPr lang="en-IN" dirty="0"/>
                    </a:p>
                  </a:txBody>
                  <a:tcPr/>
                </a:tc>
              </a:tr>
              <a:tr h="370840">
                <a:tc>
                  <a:txBody>
                    <a:bodyPr/>
                    <a:lstStyle/>
                    <a:p>
                      <a:r>
                        <a:rPr lang="en-IN" dirty="0" smtClean="0"/>
                        <a:t>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smtClean="0"/>
                        <a:t>Username</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Auth_key</a:t>
                      </a:r>
                      <a:endParaRPr lang="en-IN" dirty="0"/>
                    </a:p>
                  </a:txBody>
                  <a:tcPr/>
                </a:tc>
                <a:tc>
                  <a:txBody>
                    <a:bodyPr/>
                    <a:lstStyle/>
                    <a:p>
                      <a:r>
                        <a:rPr lang="en-IN" dirty="0" err="1" smtClean="0"/>
                        <a:t>Varchar</a:t>
                      </a:r>
                      <a:endParaRPr lang="en-IN" dirty="0"/>
                    </a:p>
                  </a:txBody>
                  <a:tcPr/>
                </a:tc>
                <a:tc>
                  <a:txBody>
                    <a:bodyPr/>
                    <a:lstStyle/>
                    <a:p>
                      <a:r>
                        <a:rPr lang="en-IN" dirty="0" smtClean="0"/>
                        <a:t>10</a:t>
                      </a:r>
                      <a:endParaRPr lang="en-IN" dirty="0"/>
                    </a:p>
                  </a:txBody>
                  <a:tcPr/>
                </a:tc>
              </a:tr>
              <a:tr h="370840">
                <a:tc>
                  <a:txBody>
                    <a:bodyPr/>
                    <a:lstStyle/>
                    <a:p>
                      <a:r>
                        <a:rPr lang="en-IN" dirty="0" err="1" smtClean="0"/>
                        <a:t>Password_hash</a:t>
                      </a:r>
                      <a:endParaRPr lang="en-IN" dirty="0"/>
                    </a:p>
                  </a:txBody>
                  <a:tcPr/>
                </a:tc>
                <a:tc>
                  <a:txBody>
                    <a:bodyPr/>
                    <a:lstStyle/>
                    <a:p>
                      <a:r>
                        <a:rPr lang="en-IN" dirty="0" err="1" smtClean="0"/>
                        <a:t>Varchar</a:t>
                      </a:r>
                      <a:endParaRPr lang="en-IN" dirty="0"/>
                    </a:p>
                  </a:txBody>
                  <a:tcPr/>
                </a:tc>
                <a:tc>
                  <a:txBody>
                    <a:bodyPr/>
                    <a:lstStyle/>
                    <a:p>
                      <a:r>
                        <a:rPr lang="en-IN" dirty="0" smtClean="0"/>
                        <a:t>10</a:t>
                      </a:r>
                      <a:endParaRPr lang="en-IN" dirty="0"/>
                    </a:p>
                  </a:txBody>
                  <a:tcPr/>
                </a:tc>
              </a:tr>
              <a:tr h="370840">
                <a:tc>
                  <a:txBody>
                    <a:bodyPr/>
                    <a:lstStyle/>
                    <a:p>
                      <a:r>
                        <a:rPr lang="en-IN" dirty="0" err="1" smtClean="0"/>
                        <a:t>Password_reset_token</a:t>
                      </a:r>
                      <a:endParaRPr lang="en-IN" dirty="0" smtClean="0"/>
                    </a:p>
                  </a:txBody>
                  <a:tcPr/>
                </a:tc>
                <a:tc>
                  <a:txBody>
                    <a:bodyPr/>
                    <a:lstStyle/>
                    <a:p>
                      <a:r>
                        <a:rPr lang="en-IN" dirty="0" err="1" smtClean="0"/>
                        <a:t>Varchar</a:t>
                      </a:r>
                      <a:endParaRPr lang="en-IN" dirty="0"/>
                    </a:p>
                  </a:txBody>
                  <a:tcPr/>
                </a:tc>
                <a:tc>
                  <a:txBody>
                    <a:bodyPr/>
                    <a:lstStyle/>
                    <a:p>
                      <a:r>
                        <a:rPr lang="en-IN" dirty="0" smtClean="0"/>
                        <a:t>10</a:t>
                      </a:r>
                      <a:endParaRPr lang="en-IN" dirty="0"/>
                    </a:p>
                  </a:txBody>
                  <a:tcPr/>
                </a:tc>
              </a:tr>
              <a:tr h="370840">
                <a:tc>
                  <a:txBody>
                    <a:bodyPr/>
                    <a:lstStyle/>
                    <a:p>
                      <a:r>
                        <a:rPr lang="en-IN" dirty="0" smtClean="0"/>
                        <a:t>Email</a:t>
                      </a:r>
                      <a:endParaRPr lang="en-IN" dirty="0"/>
                    </a:p>
                  </a:txBody>
                  <a:tcPr/>
                </a:tc>
                <a:tc>
                  <a:txBody>
                    <a:bodyPr/>
                    <a:lstStyle/>
                    <a:p>
                      <a:r>
                        <a:rPr lang="en-IN" dirty="0" err="1" smtClean="0"/>
                        <a:t>Varchar</a:t>
                      </a:r>
                      <a:endParaRPr lang="en-IN" dirty="0"/>
                    </a:p>
                  </a:txBody>
                  <a:tcPr/>
                </a:tc>
                <a:tc>
                  <a:txBody>
                    <a:bodyPr/>
                    <a:lstStyle/>
                    <a:p>
                      <a:r>
                        <a:rPr lang="en-IN" dirty="0" smtClean="0"/>
                        <a:t>30</a:t>
                      </a:r>
                      <a:endParaRPr lang="en-IN" dirty="0"/>
                    </a:p>
                  </a:txBody>
                  <a:tcPr/>
                </a:tc>
              </a:tr>
              <a:tr h="370840">
                <a:tc>
                  <a:txBody>
                    <a:bodyPr/>
                    <a:lstStyle/>
                    <a:p>
                      <a:r>
                        <a:rPr lang="en-IN" dirty="0" smtClean="0"/>
                        <a:t>Status</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Created_at</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Updated_at</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Device_token</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Mob_no</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User_role</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Device_type</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bl>
          </a:graphicData>
        </a:graphic>
      </p:graphicFrame>
      <p:sp>
        <p:nvSpPr>
          <p:cNvPr id="6" name="TextBox 5"/>
          <p:cNvSpPr txBox="1"/>
          <p:nvPr/>
        </p:nvSpPr>
        <p:spPr>
          <a:xfrm>
            <a:off x="428596" y="1214422"/>
            <a:ext cx="1214446" cy="369332"/>
          </a:xfrm>
          <a:prstGeom prst="rect">
            <a:avLst/>
          </a:prstGeom>
          <a:noFill/>
        </p:spPr>
        <p:txBody>
          <a:bodyPr wrap="square" rtlCol="0">
            <a:spAutoFit/>
          </a:bodyPr>
          <a:lstStyle/>
          <a:p>
            <a:r>
              <a:rPr lang="en-IN" dirty="0" err="1" smtClean="0"/>
              <a:t>Tbl_user</a:t>
            </a:r>
            <a:endParaRPr lang="en-IN" dirty="0"/>
          </a:p>
        </p:txBody>
      </p:sp>
    </p:spTree>
    <p:extLst>
      <p:ext uri="{BB962C8B-B14F-4D97-AF65-F5344CB8AC3E}">
        <p14:creationId xmlns="" xmlns:p14="http://schemas.microsoft.com/office/powerpoint/2010/main" val="449244135"/>
      </p:ext>
    </p:extLst>
  </p:cSld>
  <p:clrMapOvr>
    <a:masterClrMapping/>
  </p:clrMapOvr>
  <p:transition spd="med">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1071546"/>
            <a:ext cx="1633781" cy="369332"/>
          </a:xfrm>
          <a:prstGeom prst="rect">
            <a:avLst/>
          </a:prstGeom>
          <a:noFill/>
        </p:spPr>
        <p:txBody>
          <a:bodyPr wrap="none" rtlCol="0">
            <a:spAutoFit/>
          </a:bodyPr>
          <a:lstStyle/>
          <a:p>
            <a:r>
              <a:rPr lang="en-IN" dirty="0" err="1" smtClean="0"/>
              <a:t>Tbl_transaction</a:t>
            </a:r>
            <a:endParaRPr lang="en-IN" dirty="0"/>
          </a:p>
        </p:txBody>
      </p:sp>
      <p:graphicFrame>
        <p:nvGraphicFramePr>
          <p:cNvPr id="6" name="Table 5"/>
          <p:cNvGraphicFramePr>
            <a:graphicFrameLocks noGrp="1"/>
          </p:cNvGraphicFramePr>
          <p:nvPr/>
        </p:nvGraphicFramePr>
        <p:xfrm>
          <a:off x="2571736" y="1142984"/>
          <a:ext cx="6096000" cy="2595880"/>
        </p:xfrm>
        <a:graphic>
          <a:graphicData uri="http://schemas.openxmlformats.org/drawingml/2006/table">
            <a:tbl>
              <a:tblPr firstRow="1" bandRow="1">
                <a:tableStyleId>{5C22544A-7EE6-4342-B048-85BDC9FD1C3A}</a:tableStyleId>
              </a:tblPr>
              <a:tblGrid>
                <a:gridCol w="2286016"/>
                <a:gridCol w="1777984"/>
                <a:gridCol w="2032000"/>
              </a:tblGrid>
              <a:tr h="370840">
                <a:tc>
                  <a:txBody>
                    <a:bodyPr/>
                    <a:lstStyle/>
                    <a:p>
                      <a:r>
                        <a:rPr lang="en-IN" dirty="0" smtClean="0"/>
                        <a:t>Field name</a:t>
                      </a:r>
                      <a:endParaRPr lang="en-IN" dirty="0"/>
                    </a:p>
                  </a:txBody>
                  <a:tcPr/>
                </a:tc>
                <a:tc>
                  <a:txBody>
                    <a:bodyPr/>
                    <a:lstStyle/>
                    <a:p>
                      <a:r>
                        <a:rPr lang="en-IN" dirty="0" err="1" smtClean="0"/>
                        <a:t>Datatype</a:t>
                      </a:r>
                      <a:r>
                        <a:rPr lang="en-IN" dirty="0" smtClean="0"/>
                        <a:t> </a:t>
                      </a:r>
                      <a:endParaRPr lang="en-IN" dirty="0"/>
                    </a:p>
                  </a:txBody>
                  <a:tcPr/>
                </a:tc>
                <a:tc>
                  <a:txBody>
                    <a:bodyPr/>
                    <a:lstStyle/>
                    <a:p>
                      <a:r>
                        <a:rPr lang="en-IN" dirty="0" smtClean="0"/>
                        <a:t>Size</a:t>
                      </a:r>
                      <a:endParaRPr lang="en-IN" dirty="0"/>
                    </a:p>
                  </a:txBody>
                  <a:tcPr/>
                </a:tc>
              </a:tr>
              <a:tr h="370840">
                <a:tc>
                  <a:txBody>
                    <a:bodyPr/>
                    <a:lstStyle/>
                    <a:p>
                      <a:r>
                        <a:rPr lang="en-IN" dirty="0" err="1" smtClean="0"/>
                        <a:t>Trans_id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err="1" smtClean="0"/>
                        <a:t>Pay_from</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Pay_to</a:t>
                      </a:r>
                      <a:endParaRPr lang="en-IN" dirty="0"/>
                    </a:p>
                  </a:txBody>
                  <a:tcPr/>
                </a:tc>
                <a:tc>
                  <a:txBody>
                    <a:bodyPr/>
                    <a:lstStyle/>
                    <a:p>
                      <a:r>
                        <a:rPr lang="en-IN" dirty="0" err="1" smtClean="0"/>
                        <a:t>Varchar</a:t>
                      </a:r>
                      <a:endParaRPr lang="en-IN" dirty="0"/>
                    </a:p>
                  </a:txBody>
                  <a:tcPr/>
                </a:tc>
                <a:tc>
                  <a:txBody>
                    <a:bodyPr/>
                    <a:lstStyle/>
                    <a:p>
                      <a:r>
                        <a:rPr lang="en-IN" dirty="0" smtClean="0"/>
                        <a:t>30</a:t>
                      </a:r>
                      <a:endParaRPr lang="en-IN" dirty="0"/>
                    </a:p>
                  </a:txBody>
                  <a:tcPr/>
                </a:tc>
              </a:tr>
              <a:tr h="370840">
                <a:tc>
                  <a:txBody>
                    <a:bodyPr/>
                    <a:lstStyle/>
                    <a:p>
                      <a:r>
                        <a:rPr lang="en-IN" dirty="0" smtClean="0"/>
                        <a:t>Amount</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smtClean="0"/>
                        <a:t>Description</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Mode_payment</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bl>
          </a:graphicData>
        </a:graphic>
      </p:graphicFrame>
      <p:graphicFrame>
        <p:nvGraphicFramePr>
          <p:cNvPr id="7" name="Table 6"/>
          <p:cNvGraphicFramePr>
            <a:graphicFrameLocks noGrp="1"/>
          </p:cNvGraphicFramePr>
          <p:nvPr/>
        </p:nvGraphicFramePr>
        <p:xfrm>
          <a:off x="1214414" y="450057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Field name</a:t>
                      </a:r>
                      <a:endParaRPr lang="en-IN" dirty="0"/>
                    </a:p>
                  </a:txBody>
                  <a:tcPr/>
                </a:tc>
                <a:tc>
                  <a:txBody>
                    <a:bodyPr/>
                    <a:lstStyle/>
                    <a:p>
                      <a:r>
                        <a:rPr lang="en-IN" dirty="0" err="1" smtClean="0"/>
                        <a:t>Datatype</a:t>
                      </a:r>
                      <a:r>
                        <a:rPr lang="en-IN" dirty="0" smtClean="0"/>
                        <a:t> </a:t>
                      </a:r>
                      <a:endParaRPr lang="en-IN" dirty="0"/>
                    </a:p>
                  </a:txBody>
                  <a:tcPr/>
                </a:tc>
                <a:tc>
                  <a:txBody>
                    <a:bodyPr/>
                    <a:lstStyle/>
                    <a:p>
                      <a:r>
                        <a:rPr lang="en-IN" dirty="0" smtClean="0"/>
                        <a:t>Size</a:t>
                      </a:r>
                      <a:endParaRPr lang="en-IN" dirty="0"/>
                    </a:p>
                  </a:txBody>
                  <a:tcPr/>
                </a:tc>
              </a:tr>
              <a:tr h="370840">
                <a:tc>
                  <a:txBody>
                    <a:bodyPr/>
                    <a:lstStyle/>
                    <a:p>
                      <a:r>
                        <a:rPr lang="en-IN" dirty="0" err="1" smtClean="0"/>
                        <a:t>Transfer_id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err="1" smtClean="0"/>
                        <a:t>Customer_id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err="1" smtClean="0"/>
                        <a:t>Transfer_no</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smtClean="0"/>
                        <a:t>date</a:t>
                      </a:r>
                      <a:endParaRPr lang="en-IN" dirty="0"/>
                    </a:p>
                  </a:txBody>
                  <a:tcPr/>
                </a:tc>
                <a:tc>
                  <a:txBody>
                    <a:bodyPr/>
                    <a:lstStyle/>
                    <a:p>
                      <a:r>
                        <a:rPr lang="en-IN" dirty="0" smtClean="0"/>
                        <a:t>date</a:t>
                      </a:r>
                      <a:endParaRPr lang="en-IN" dirty="0"/>
                    </a:p>
                  </a:txBody>
                  <a:tcPr/>
                </a:tc>
                <a:tc>
                  <a:txBody>
                    <a:bodyPr/>
                    <a:lstStyle/>
                    <a:p>
                      <a:r>
                        <a:rPr lang="en-IN" dirty="0" smtClean="0"/>
                        <a:t>20</a:t>
                      </a:r>
                      <a:endParaRPr lang="en-IN" dirty="0"/>
                    </a:p>
                  </a:txBody>
                  <a:tcPr/>
                </a:tc>
              </a:tr>
            </a:tbl>
          </a:graphicData>
        </a:graphic>
      </p:graphicFrame>
      <p:sp>
        <p:nvSpPr>
          <p:cNvPr id="8" name="TextBox 7"/>
          <p:cNvSpPr txBox="1"/>
          <p:nvPr/>
        </p:nvSpPr>
        <p:spPr>
          <a:xfrm>
            <a:off x="285720" y="3929066"/>
            <a:ext cx="1710725" cy="369332"/>
          </a:xfrm>
          <a:prstGeom prst="rect">
            <a:avLst/>
          </a:prstGeom>
          <a:noFill/>
        </p:spPr>
        <p:txBody>
          <a:bodyPr wrap="none" rtlCol="0">
            <a:spAutoFit/>
          </a:bodyPr>
          <a:lstStyle/>
          <a:p>
            <a:r>
              <a:rPr lang="en-IN" dirty="0" err="1" smtClean="0"/>
              <a:t>Tbl_transhistory</a:t>
            </a:r>
            <a:endParaRPr lang="en-IN" dirty="0"/>
          </a:p>
        </p:txBody>
      </p:sp>
    </p:spTree>
    <p:extLst>
      <p:ext uri="{BB962C8B-B14F-4D97-AF65-F5344CB8AC3E}">
        <p14:creationId xmlns="" xmlns:p14="http://schemas.microsoft.com/office/powerpoint/2010/main" val="3292043855"/>
      </p:ext>
    </p:extLst>
  </p:cSld>
  <p:clrMapOvr>
    <a:masterClrMapping/>
  </p:clrMapOvr>
  <p:transition spd="med">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22</a:t>
            </a:fld>
            <a:endParaRPr lang="en-IN"/>
          </a:p>
        </p:txBody>
      </p:sp>
      <p:graphicFrame>
        <p:nvGraphicFramePr>
          <p:cNvPr id="3" name="Table 2"/>
          <p:cNvGraphicFramePr>
            <a:graphicFrameLocks noGrp="1"/>
          </p:cNvGraphicFramePr>
          <p:nvPr/>
        </p:nvGraphicFramePr>
        <p:xfrm>
          <a:off x="1524000" y="13970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Field name</a:t>
                      </a:r>
                      <a:endParaRPr lang="en-IN" dirty="0"/>
                    </a:p>
                  </a:txBody>
                  <a:tcPr/>
                </a:tc>
                <a:tc>
                  <a:txBody>
                    <a:bodyPr/>
                    <a:lstStyle/>
                    <a:p>
                      <a:r>
                        <a:rPr lang="en-IN" dirty="0" err="1" smtClean="0"/>
                        <a:t>Datatype</a:t>
                      </a:r>
                      <a:r>
                        <a:rPr lang="en-IN" dirty="0" smtClean="0"/>
                        <a:t> </a:t>
                      </a:r>
                      <a:endParaRPr lang="en-IN" dirty="0"/>
                    </a:p>
                  </a:txBody>
                  <a:tcPr/>
                </a:tc>
                <a:tc>
                  <a:txBody>
                    <a:bodyPr/>
                    <a:lstStyle/>
                    <a:p>
                      <a:r>
                        <a:rPr lang="en-IN" dirty="0" smtClean="0"/>
                        <a:t>Size</a:t>
                      </a:r>
                      <a:endParaRPr lang="en-IN" dirty="0"/>
                    </a:p>
                  </a:txBody>
                  <a:tcPr/>
                </a:tc>
              </a:tr>
              <a:tr h="370840">
                <a:tc>
                  <a:txBody>
                    <a:bodyPr/>
                    <a:lstStyle/>
                    <a:p>
                      <a:r>
                        <a:rPr lang="en-IN" dirty="0" smtClean="0"/>
                        <a:t>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smtClean="0"/>
                        <a:t>email</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bl>
          </a:graphicData>
        </a:graphic>
      </p:graphicFrame>
      <p:graphicFrame>
        <p:nvGraphicFramePr>
          <p:cNvPr id="4" name="Table 3"/>
          <p:cNvGraphicFramePr>
            <a:graphicFrameLocks noGrp="1"/>
          </p:cNvGraphicFramePr>
          <p:nvPr/>
        </p:nvGraphicFramePr>
        <p:xfrm>
          <a:off x="1714480" y="414338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Field name</a:t>
                      </a:r>
                      <a:endParaRPr lang="en-IN" dirty="0"/>
                    </a:p>
                  </a:txBody>
                  <a:tcPr/>
                </a:tc>
                <a:tc>
                  <a:txBody>
                    <a:bodyPr/>
                    <a:lstStyle/>
                    <a:p>
                      <a:r>
                        <a:rPr lang="en-IN" dirty="0" err="1" smtClean="0"/>
                        <a:t>Datatype</a:t>
                      </a:r>
                      <a:r>
                        <a:rPr lang="en-IN" dirty="0" smtClean="0"/>
                        <a:t> </a:t>
                      </a:r>
                      <a:endParaRPr lang="en-IN" dirty="0"/>
                    </a:p>
                  </a:txBody>
                  <a:tcPr/>
                </a:tc>
                <a:tc>
                  <a:txBody>
                    <a:bodyPr/>
                    <a:lstStyle/>
                    <a:p>
                      <a:r>
                        <a:rPr lang="en-IN" dirty="0" smtClean="0"/>
                        <a:t>Size</a:t>
                      </a:r>
                      <a:endParaRPr lang="en-IN" dirty="0"/>
                    </a:p>
                  </a:txBody>
                  <a:tcPr/>
                </a:tc>
              </a:tr>
              <a:tr h="370840">
                <a:tc>
                  <a:txBody>
                    <a:bodyPr/>
                    <a:lstStyle/>
                    <a:p>
                      <a:r>
                        <a:rPr lang="en-IN" dirty="0" err="1" smtClean="0"/>
                        <a:t>Change_id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err="1" smtClean="0"/>
                        <a:t>Current_pswd</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New_pswd</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Confirm_pswd</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bl>
          </a:graphicData>
        </a:graphic>
      </p:graphicFrame>
      <p:sp>
        <p:nvSpPr>
          <p:cNvPr id="5" name="TextBox 4"/>
          <p:cNvSpPr txBox="1"/>
          <p:nvPr/>
        </p:nvSpPr>
        <p:spPr>
          <a:xfrm>
            <a:off x="1142976" y="857232"/>
            <a:ext cx="1668085" cy="369332"/>
          </a:xfrm>
          <a:prstGeom prst="rect">
            <a:avLst/>
          </a:prstGeom>
          <a:noFill/>
        </p:spPr>
        <p:txBody>
          <a:bodyPr wrap="none" rtlCol="0">
            <a:spAutoFit/>
          </a:bodyPr>
          <a:lstStyle/>
          <a:p>
            <a:r>
              <a:rPr lang="en-IN" dirty="0" err="1" smtClean="0"/>
              <a:t>Tbl_forgotpswd</a:t>
            </a:r>
            <a:endParaRPr lang="en-IN" dirty="0"/>
          </a:p>
        </p:txBody>
      </p:sp>
      <p:sp>
        <p:nvSpPr>
          <p:cNvPr id="6" name="TextBox 5"/>
          <p:cNvSpPr txBox="1"/>
          <p:nvPr/>
        </p:nvSpPr>
        <p:spPr>
          <a:xfrm>
            <a:off x="928662" y="3357562"/>
            <a:ext cx="1762021" cy="369332"/>
          </a:xfrm>
          <a:prstGeom prst="rect">
            <a:avLst/>
          </a:prstGeom>
          <a:noFill/>
        </p:spPr>
        <p:txBody>
          <a:bodyPr wrap="none" rtlCol="0">
            <a:spAutoFit/>
          </a:bodyPr>
          <a:lstStyle/>
          <a:p>
            <a:r>
              <a:rPr lang="en-IN" dirty="0" err="1" smtClean="0"/>
              <a:t>Tbl_changepswd</a:t>
            </a:r>
            <a:endParaRPr lang="en-IN" dirty="0"/>
          </a:p>
        </p:txBody>
      </p:sp>
    </p:spTree>
  </p:cSld>
  <p:clrMapOvr>
    <a:masterClrMapping/>
  </p:clrMapOvr>
  <p:transition spd="med">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23</a:t>
            </a:fld>
            <a:endParaRPr lang="en-IN"/>
          </a:p>
        </p:txBody>
      </p:sp>
      <p:graphicFrame>
        <p:nvGraphicFramePr>
          <p:cNvPr id="3" name="Table 2"/>
          <p:cNvGraphicFramePr>
            <a:graphicFrameLocks noGrp="1"/>
          </p:cNvGraphicFramePr>
          <p:nvPr/>
        </p:nvGraphicFramePr>
        <p:xfrm>
          <a:off x="1524000" y="1397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Field name</a:t>
                      </a:r>
                      <a:endParaRPr lang="en-IN" dirty="0"/>
                    </a:p>
                  </a:txBody>
                  <a:tcPr/>
                </a:tc>
                <a:tc>
                  <a:txBody>
                    <a:bodyPr/>
                    <a:lstStyle/>
                    <a:p>
                      <a:r>
                        <a:rPr lang="en-IN" dirty="0" err="1" smtClean="0"/>
                        <a:t>Datatype</a:t>
                      </a:r>
                      <a:r>
                        <a:rPr lang="en-IN" dirty="0" smtClean="0"/>
                        <a:t> </a:t>
                      </a:r>
                      <a:endParaRPr lang="en-IN" dirty="0"/>
                    </a:p>
                  </a:txBody>
                  <a:tcPr/>
                </a:tc>
                <a:tc>
                  <a:txBody>
                    <a:bodyPr/>
                    <a:lstStyle/>
                    <a:p>
                      <a:r>
                        <a:rPr lang="en-IN" dirty="0" smtClean="0"/>
                        <a:t>Size</a:t>
                      </a:r>
                      <a:endParaRPr lang="en-IN" dirty="0"/>
                    </a:p>
                  </a:txBody>
                  <a:tcPr/>
                </a:tc>
              </a:tr>
              <a:tr h="370840">
                <a:tc>
                  <a:txBody>
                    <a:bodyPr/>
                    <a:lstStyle/>
                    <a:p>
                      <a:r>
                        <a:rPr lang="en-IN" dirty="0" err="1" smtClean="0"/>
                        <a:t>Pin_id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err="1" smtClean="0"/>
                        <a:t>Current_pin</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New_pin</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Confirm_pin</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bl>
          </a:graphicData>
        </a:graphic>
      </p:graphicFrame>
      <p:graphicFrame>
        <p:nvGraphicFramePr>
          <p:cNvPr id="4" name="Table 3"/>
          <p:cNvGraphicFramePr>
            <a:graphicFrameLocks noGrp="1"/>
          </p:cNvGraphicFramePr>
          <p:nvPr/>
        </p:nvGraphicFramePr>
        <p:xfrm>
          <a:off x="1571604" y="4357694"/>
          <a:ext cx="4572000" cy="148336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r>
                        <a:rPr lang="en-IN" dirty="0" smtClean="0"/>
                        <a:t>Field name</a:t>
                      </a:r>
                      <a:endParaRPr lang="en-IN" dirty="0"/>
                    </a:p>
                  </a:txBody>
                  <a:tcPr/>
                </a:tc>
                <a:tc>
                  <a:txBody>
                    <a:bodyPr/>
                    <a:lstStyle/>
                    <a:p>
                      <a:r>
                        <a:rPr lang="en-IN" dirty="0" err="1" smtClean="0"/>
                        <a:t>Datatype</a:t>
                      </a:r>
                      <a:r>
                        <a:rPr lang="en-IN" dirty="0" smtClean="0"/>
                        <a:t> </a:t>
                      </a:r>
                      <a:endParaRPr lang="en-IN" dirty="0"/>
                    </a:p>
                  </a:txBody>
                  <a:tcPr/>
                </a:tc>
                <a:tc>
                  <a:txBody>
                    <a:bodyPr/>
                    <a:lstStyle/>
                    <a:p>
                      <a:r>
                        <a:rPr lang="en-IN" dirty="0" smtClean="0"/>
                        <a:t>Size</a:t>
                      </a:r>
                      <a:endParaRPr lang="en-IN" dirty="0"/>
                    </a:p>
                  </a:txBody>
                  <a:tcPr/>
                </a:tc>
              </a:tr>
              <a:tr h="370840">
                <a:tc>
                  <a:txBody>
                    <a:bodyPr/>
                    <a:lstStyle/>
                    <a:p>
                      <a:r>
                        <a:rPr lang="en-IN" dirty="0" err="1" smtClean="0"/>
                        <a:t>Scan</a:t>
                      </a:r>
                      <a:r>
                        <a:rPr lang="en-IN" baseline="0" dirty="0" err="1" smtClean="0"/>
                        <a:t>_id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smtClean="0"/>
                        <a:t>name</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smtClean="0"/>
                        <a:t>amount</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bl>
          </a:graphicData>
        </a:graphic>
      </p:graphicFrame>
      <p:sp>
        <p:nvSpPr>
          <p:cNvPr id="5" name="TextBox 4"/>
          <p:cNvSpPr txBox="1"/>
          <p:nvPr/>
        </p:nvSpPr>
        <p:spPr>
          <a:xfrm>
            <a:off x="1357290" y="714356"/>
            <a:ext cx="915635" cy="369332"/>
          </a:xfrm>
          <a:prstGeom prst="rect">
            <a:avLst/>
          </a:prstGeom>
          <a:noFill/>
        </p:spPr>
        <p:txBody>
          <a:bodyPr wrap="none" rtlCol="0">
            <a:spAutoFit/>
          </a:bodyPr>
          <a:lstStyle/>
          <a:p>
            <a:r>
              <a:rPr lang="en-IN" dirty="0" err="1" smtClean="0"/>
              <a:t>Tbl_pin</a:t>
            </a:r>
            <a:endParaRPr lang="en-IN" dirty="0"/>
          </a:p>
        </p:txBody>
      </p:sp>
      <p:sp>
        <p:nvSpPr>
          <p:cNvPr id="6" name="TextBox 5"/>
          <p:cNvSpPr txBox="1"/>
          <p:nvPr/>
        </p:nvSpPr>
        <p:spPr>
          <a:xfrm>
            <a:off x="1214414" y="3643314"/>
            <a:ext cx="1031051" cy="369332"/>
          </a:xfrm>
          <a:prstGeom prst="rect">
            <a:avLst/>
          </a:prstGeom>
          <a:noFill/>
        </p:spPr>
        <p:txBody>
          <a:bodyPr wrap="none" rtlCol="0">
            <a:spAutoFit/>
          </a:bodyPr>
          <a:lstStyle/>
          <a:p>
            <a:r>
              <a:rPr lang="en-IN" dirty="0" err="1" smtClean="0"/>
              <a:t>Tbl_scan</a:t>
            </a:r>
            <a:endParaRPr lang="en-IN" dirty="0"/>
          </a:p>
        </p:txBody>
      </p:sp>
    </p:spTree>
  </p:cSld>
  <p:clrMapOvr>
    <a:masterClrMapping/>
  </p:clrMapOvr>
  <p:transition spd="med">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24</a:t>
            </a:fld>
            <a:endParaRPr lang="en-IN"/>
          </a:p>
        </p:txBody>
      </p:sp>
      <p:graphicFrame>
        <p:nvGraphicFramePr>
          <p:cNvPr id="3" name="Table 2"/>
          <p:cNvGraphicFramePr>
            <a:graphicFrameLocks noGrp="1"/>
          </p:cNvGraphicFramePr>
          <p:nvPr/>
        </p:nvGraphicFramePr>
        <p:xfrm>
          <a:off x="1524000" y="13970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Field name</a:t>
                      </a:r>
                      <a:endParaRPr lang="en-IN" dirty="0"/>
                    </a:p>
                  </a:txBody>
                  <a:tcPr/>
                </a:tc>
                <a:tc>
                  <a:txBody>
                    <a:bodyPr/>
                    <a:lstStyle/>
                    <a:p>
                      <a:r>
                        <a:rPr lang="en-IN" dirty="0" err="1" smtClean="0"/>
                        <a:t>Datatype</a:t>
                      </a:r>
                      <a:r>
                        <a:rPr lang="en-IN" dirty="0" smtClean="0"/>
                        <a:t> </a:t>
                      </a:r>
                      <a:endParaRPr lang="en-IN" dirty="0"/>
                    </a:p>
                  </a:txBody>
                  <a:tcPr/>
                </a:tc>
                <a:tc>
                  <a:txBody>
                    <a:bodyPr/>
                    <a:lstStyle/>
                    <a:p>
                      <a:r>
                        <a:rPr lang="en-IN" dirty="0" smtClean="0"/>
                        <a:t>Size</a:t>
                      </a:r>
                      <a:endParaRPr lang="en-IN" dirty="0"/>
                    </a:p>
                  </a:txBody>
                  <a:tcPr/>
                </a:tc>
              </a:tr>
              <a:tr h="370840">
                <a:tc>
                  <a:txBody>
                    <a:bodyPr/>
                    <a:lstStyle/>
                    <a:p>
                      <a:r>
                        <a:rPr lang="en-IN" dirty="0" smtClean="0"/>
                        <a:t>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smtClean="0"/>
                        <a:t>Name</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smtClean="0"/>
                        <a:t>Email</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Mob_no</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smtClean="0"/>
                        <a:t>address</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bl>
          </a:graphicData>
        </a:graphic>
      </p:graphicFrame>
      <p:sp>
        <p:nvSpPr>
          <p:cNvPr id="4" name="TextBox 3"/>
          <p:cNvSpPr txBox="1"/>
          <p:nvPr/>
        </p:nvSpPr>
        <p:spPr>
          <a:xfrm>
            <a:off x="1643042" y="928670"/>
            <a:ext cx="1582484" cy="369332"/>
          </a:xfrm>
          <a:prstGeom prst="rect">
            <a:avLst/>
          </a:prstGeom>
          <a:noFill/>
        </p:spPr>
        <p:txBody>
          <a:bodyPr wrap="none" rtlCol="0">
            <a:spAutoFit/>
          </a:bodyPr>
          <a:lstStyle/>
          <a:p>
            <a:r>
              <a:rPr lang="en-IN" dirty="0" err="1" smtClean="0"/>
              <a:t>Tbl_editprofile</a:t>
            </a:r>
            <a:endParaRPr lang="en-IN" dirty="0"/>
          </a:p>
        </p:txBody>
      </p:sp>
      <p:graphicFrame>
        <p:nvGraphicFramePr>
          <p:cNvPr id="5" name="Table 4"/>
          <p:cNvGraphicFramePr>
            <a:graphicFrameLocks noGrp="1"/>
          </p:cNvGraphicFramePr>
          <p:nvPr/>
        </p:nvGraphicFramePr>
        <p:xfrm>
          <a:off x="1500166" y="4572008"/>
          <a:ext cx="6143667" cy="1483360"/>
        </p:xfrm>
        <a:graphic>
          <a:graphicData uri="http://schemas.openxmlformats.org/drawingml/2006/table">
            <a:tbl>
              <a:tblPr firstRow="1" bandRow="1">
                <a:tableStyleId>{5C22544A-7EE6-4342-B048-85BDC9FD1C3A}</a:tableStyleId>
              </a:tblPr>
              <a:tblGrid>
                <a:gridCol w="2047889"/>
                <a:gridCol w="2047889"/>
                <a:gridCol w="2047889"/>
              </a:tblGrid>
              <a:tr h="370840">
                <a:tc>
                  <a:txBody>
                    <a:bodyPr/>
                    <a:lstStyle/>
                    <a:p>
                      <a:r>
                        <a:rPr lang="en-IN" dirty="0" smtClean="0"/>
                        <a:t>Field name</a:t>
                      </a:r>
                      <a:endParaRPr lang="en-IN" dirty="0"/>
                    </a:p>
                  </a:txBody>
                  <a:tcPr/>
                </a:tc>
                <a:tc>
                  <a:txBody>
                    <a:bodyPr/>
                    <a:lstStyle/>
                    <a:p>
                      <a:r>
                        <a:rPr lang="en-IN" dirty="0" err="1" smtClean="0"/>
                        <a:t>Datatype</a:t>
                      </a:r>
                      <a:r>
                        <a:rPr lang="en-IN" dirty="0" smtClean="0"/>
                        <a:t> </a:t>
                      </a:r>
                      <a:endParaRPr lang="en-IN" dirty="0"/>
                    </a:p>
                  </a:txBody>
                  <a:tcPr/>
                </a:tc>
                <a:tc>
                  <a:txBody>
                    <a:bodyPr/>
                    <a:lstStyle/>
                    <a:p>
                      <a:r>
                        <a:rPr lang="en-IN" dirty="0" smtClean="0"/>
                        <a:t>Size</a:t>
                      </a:r>
                      <a:endParaRPr lang="en-IN" dirty="0"/>
                    </a:p>
                  </a:txBody>
                  <a:tcPr/>
                </a:tc>
              </a:tr>
              <a:tr h="370840">
                <a:tc>
                  <a:txBody>
                    <a:bodyPr/>
                    <a:lstStyle/>
                    <a:p>
                      <a:r>
                        <a:rPr lang="en-IN" dirty="0" smtClean="0"/>
                        <a:t>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smtClean="0"/>
                        <a:t>Version</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err="1" smtClean="0"/>
                        <a:t>Apply_time</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bl>
          </a:graphicData>
        </a:graphic>
      </p:graphicFrame>
      <p:sp>
        <p:nvSpPr>
          <p:cNvPr id="6" name="TextBox 5"/>
          <p:cNvSpPr txBox="1"/>
          <p:nvPr/>
        </p:nvSpPr>
        <p:spPr>
          <a:xfrm>
            <a:off x="1214414" y="4000504"/>
            <a:ext cx="1518364" cy="369332"/>
          </a:xfrm>
          <a:prstGeom prst="rect">
            <a:avLst/>
          </a:prstGeom>
          <a:noFill/>
        </p:spPr>
        <p:txBody>
          <a:bodyPr wrap="none" rtlCol="0">
            <a:spAutoFit/>
          </a:bodyPr>
          <a:lstStyle/>
          <a:p>
            <a:r>
              <a:rPr lang="en-IN" dirty="0" err="1" smtClean="0"/>
              <a:t>Tbl_migration</a:t>
            </a:r>
            <a:endParaRPr lang="en-IN" dirty="0"/>
          </a:p>
        </p:txBody>
      </p:sp>
    </p:spTree>
  </p:cSld>
  <p:clrMapOvr>
    <a:masterClrMapping/>
  </p:clrMapOvr>
  <p:transition spd="med">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25</a:t>
            </a:fld>
            <a:endParaRPr lang="en-IN"/>
          </a:p>
        </p:txBody>
      </p:sp>
      <p:graphicFrame>
        <p:nvGraphicFramePr>
          <p:cNvPr id="3" name="Table 2"/>
          <p:cNvGraphicFramePr>
            <a:graphicFrameLocks noGrp="1"/>
          </p:cNvGraphicFramePr>
          <p:nvPr/>
        </p:nvGraphicFramePr>
        <p:xfrm>
          <a:off x="2285984" y="1214422"/>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Field name</a:t>
                      </a:r>
                      <a:endParaRPr lang="en-IN" dirty="0"/>
                    </a:p>
                  </a:txBody>
                  <a:tcPr/>
                </a:tc>
                <a:tc>
                  <a:txBody>
                    <a:bodyPr/>
                    <a:lstStyle/>
                    <a:p>
                      <a:r>
                        <a:rPr lang="en-IN" dirty="0" err="1" smtClean="0"/>
                        <a:t>Datatype</a:t>
                      </a:r>
                      <a:r>
                        <a:rPr lang="en-IN" dirty="0" smtClean="0"/>
                        <a:t> </a:t>
                      </a:r>
                      <a:endParaRPr lang="en-IN" dirty="0"/>
                    </a:p>
                  </a:txBody>
                  <a:tcPr/>
                </a:tc>
                <a:tc>
                  <a:txBody>
                    <a:bodyPr/>
                    <a:lstStyle/>
                    <a:p>
                      <a:r>
                        <a:rPr lang="en-IN" dirty="0" smtClean="0"/>
                        <a:t>Size</a:t>
                      </a:r>
                      <a:endParaRPr lang="en-IN" dirty="0"/>
                    </a:p>
                  </a:txBody>
                  <a:tcPr/>
                </a:tc>
              </a:tr>
              <a:tr h="370840">
                <a:tc>
                  <a:txBody>
                    <a:bodyPr/>
                    <a:lstStyle/>
                    <a:p>
                      <a:r>
                        <a:rPr lang="en-IN" dirty="0" smtClean="0"/>
                        <a:t>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smtClean="0"/>
                        <a:t>UID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smtClean="0"/>
                        <a:t>Amount</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smtClean="0"/>
                        <a:t>Description</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smtClean="0"/>
                        <a:t>Pin</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bl>
          </a:graphicData>
        </a:graphic>
      </p:graphicFrame>
      <p:sp>
        <p:nvSpPr>
          <p:cNvPr id="4" name="TextBox 3"/>
          <p:cNvSpPr txBox="1"/>
          <p:nvPr/>
        </p:nvSpPr>
        <p:spPr>
          <a:xfrm>
            <a:off x="214282" y="1214422"/>
            <a:ext cx="1864613" cy="369332"/>
          </a:xfrm>
          <a:prstGeom prst="rect">
            <a:avLst/>
          </a:prstGeom>
          <a:noFill/>
        </p:spPr>
        <p:txBody>
          <a:bodyPr wrap="none" rtlCol="0">
            <a:spAutoFit/>
          </a:bodyPr>
          <a:lstStyle/>
          <a:p>
            <a:r>
              <a:rPr lang="en-IN" dirty="0" smtClean="0"/>
              <a:t>Tbl_wallet2wallet</a:t>
            </a:r>
            <a:endParaRPr lang="en-IN" dirty="0"/>
          </a:p>
        </p:txBody>
      </p:sp>
      <p:graphicFrame>
        <p:nvGraphicFramePr>
          <p:cNvPr id="5" name="Table 4"/>
          <p:cNvGraphicFramePr>
            <a:graphicFrameLocks noGrp="1"/>
          </p:cNvGraphicFramePr>
          <p:nvPr/>
        </p:nvGraphicFramePr>
        <p:xfrm>
          <a:off x="2214546" y="4000504"/>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Field name</a:t>
                      </a:r>
                      <a:endParaRPr lang="en-IN" dirty="0"/>
                    </a:p>
                  </a:txBody>
                  <a:tcPr/>
                </a:tc>
                <a:tc>
                  <a:txBody>
                    <a:bodyPr/>
                    <a:lstStyle/>
                    <a:p>
                      <a:r>
                        <a:rPr lang="en-IN" dirty="0" err="1" smtClean="0"/>
                        <a:t>Datatype</a:t>
                      </a:r>
                      <a:r>
                        <a:rPr lang="en-IN" dirty="0" smtClean="0"/>
                        <a:t> </a:t>
                      </a:r>
                      <a:endParaRPr lang="en-IN" dirty="0"/>
                    </a:p>
                  </a:txBody>
                  <a:tcPr/>
                </a:tc>
                <a:tc>
                  <a:txBody>
                    <a:bodyPr/>
                    <a:lstStyle/>
                    <a:p>
                      <a:r>
                        <a:rPr lang="en-IN" dirty="0" smtClean="0"/>
                        <a:t>Size</a:t>
                      </a:r>
                      <a:endParaRPr lang="en-IN" dirty="0"/>
                    </a:p>
                  </a:txBody>
                  <a:tcPr/>
                </a:tc>
              </a:tr>
              <a:tr h="370840">
                <a:tc>
                  <a:txBody>
                    <a:bodyPr/>
                    <a:lstStyle/>
                    <a:p>
                      <a:r>
                        <a:rPr lang="en-IN" dirty="0" err="1" smtClean="0"/>
                        <a:t>Payment_id</a:t>
                      </a:r>
                      <a:endParaRPr lang="en-IN" dirty="0"/>
                    </a:p>
                  </a:txBody>
                  <a:tcPr/>
                </a:tc>
                <a:tc>
                  <a:txBody>
                    <a:bodyPr/>
                    <a:lstStyle/>
                    <a:p>
                      <a:r>
                        <a:rPr lang="en-IN" dirty="0" smtClean="0"/>
                        <a:t>Id</a:t>
                      </a:r>
                      <a:endParaRPr lang="en-IN" dirty="0"/>
                    </a:p>
                  </a:txBody>
                  <a:tcPr/>
                </a:tc>
                <a:tc>
                  <a:txBody>
                    <a:bodyPr/>
                    <a:lstStyle/>
                    <a:p>
                      <a:r>
                        <a:rPr lang="en-IN" smtClean="0"/>
                        <a:t>10</a:t>
                      </a:r>
                      <a:endParaRPr lang="en-IN" dirty="0"/>
                    </a:p>
                  </a:txBody>
                  <a:tcPr/>
                </a:tc>
              </a:tr>
              <a:tr h="370840">
                <a:tc>
                  <a:txBody>
                    <a:bodyPr/>
                    <a:lstStyle/>
                    <a:p>
                      <a:r>
                        <a:rPr lang="en-IN" dirty="0" err="1" smtClean="0"/>
                        <a:t>Customer_id</a:t>
                      </a:r>
                      <a:endParaRPr lang="en-IN" dirty="0"/>
                    </a:p>
                  </a:txBody>
                  <a:tcPr/>
                </a:tc>
                <a:tc>
                  <a:txBody>
                    <a:bodyPr/>
                    <a:lstStyle/>
                    <a:p>
                      <a:r>
                        <a:rPr lang="en-IN" dirty="0" smtClean="0"/>
                        <a:t>Id</a:t>
                      </a:r>
                      <a:endParaRPr lang="en-IN" dirty="0"/>
                    </a:p>
                  </a:txBody>
                  <a:tcPr/>
                </a:tc>
                <a:tc>
                  <a:txBody>
                    <a:bodyPr/>
                    <a:lstStyle/>
                    <a:p>
                      <a:r>
                        <a:rPr lang="en-IN" dirty="0" smtClean="0"/>
                        <a:t>10</a:t>
                      </a:r>
                      <a:endParaRPr lang="en-IN" dirty="0"/>
                    </a:p>
                  </a:txBody>
                  <a:tcPr/>
                </a:tc>
              </a:tr>
              <a:tr h="370840">
                <a:tc>
                  <a:txBody>
                    <a:bodyPr/>
                    <a:lstStyle/>
                    <a:p>
                      <a:r>
                        <a:rPr lang="en-IN" dirty="0" err="1" smtClean="0"/>
                        <a:t>Payment_no</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r h="370840">
                <a:tc>
                  <a:txBody>
                    <a:bodyPr/>
                    <a:lstStyle/>
                    <a:p>
                      <a:r>
                        <a:rPr lang="en-IN" dirty="0" smtClean="0"/>
                        <a:t>Date</a:t>
                      </a:r>
                      <a:endParaRPr lang="en-IN" dirty="0"/>
                    </a:p>
                  </a:txBody>
                  <a:tcPr/>
                </a:tc>
                <a:tc>
                  <a:txBody>
                    <a:bodyPr/>
                    <a:lstStyle/>
                    <a:p>
                      <a:r>
                        <a:rPr lang="en-IN" dirty="0" err="1" smtClean="0"/>
                        <a:t>Varchar</a:t>
                      </a:r>
                      <a:endParaRPr lang="en-IN" dirty="0"/>
                    </a:p>
                  </a:txBody>
                  <a:tcPr/>
                </a:tc>
                <a:tc>
                  <a:txBody>
                    <a:bodyPr/>
                    <a:lstStyle/>
                    <a:p>
                      <a:r>
                        <a:rPr lang="en-IN" dirty="0" smtClean="0"/>
                        <a:t>20</a:t>
                      </a:r>
                      <a:endParaRPr lang="en-IN" dirty="0"/>
                    </a:p>
                  </a:txBody>
                  <a:tcPr/>
                </a:tc>
              </a:tr>
            </a:tbl>
          </a:graphicData>
        </a:graphic>
      </p:graphicFrame>
      <p:sp>
        <p:nvSpPr>
          <p:cNvPr id="6" name="TextBox 5"/>
          <p:cNvSpPr txBox="1"/>
          <p:nvPr/>
        </p:nvSpPr>
        <p:spPr>
          <a:xfrm>
            <a:off x="214282" y="4000504"/>
            <a:ext cx="1415772" cy="369332"/>
          </a:xfrm>
          <a:prstGeom prst="rect">
            <a:avLst/>
          </a:prstGeom>
          <a:noFill/>
        </p:spPr>
        <p:txBody>
          <a:bodyPr wrap="none" rtlCol="0">
            <a:spAutoFit/>
          </a:bodyPr>
          <a:lstStyle/>
          <a:p>
            <a:r>
              <a:rPr lang="en-IN" dirty="0" err="1" smtClean="0"/>
              <a:t>Tbl_payment</a:t>
            </a:r>
            <a:endParaRPr lang="en-IN" dirty="0"/>
          </a:p>
        </p:txBody>
      </p:sp>
    </p:spTree>
  </p:cSld>
  <p:clrMapOvr>
    <a:masterClrMapping/>
  </p:clrMapOvr>
  <p:transition spd="med">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BA7F21-A2F2-46E6-A049-D3011336540D}" type="slidenum">
              <a:rPr lang="en-IN" smtClean="0"/>
              <a:pPr/>
              <a:t>26</a:t>
            </a:fld>
            <a:endParaRPr lang="en-IN"/>
          </a:p>
        </p:txBody>
      </p:sp>
      <p:sp>
        <p:nvSpPr>
          <p:cNvPr id="2" name="Title 1"/>
          <p:cNvSpPr>
            <a:spLocks noGrp="1"/>
          </p:cNvSpPr>
          <p:nvPr>
            <p:ph type="title" idx="4294967295"/>
          </p:nvPr>
        </p:nvSpPr>
        <p:spPr>
          <a:xfrm>
            <a:off x="0" y="214290"/>
            <a:ext cx="5000628" cy="706438"/>
          </a:xfrm>
        </p:spPr>
        <p:txBody>
          <a:bodyPr>
            <a:noAutofit/>
          </a:bodyPr>
          <a:lstStyle/>
          <a:p>
            <a:pPr algn="ctr"/>
            <a:r>
              <a:rPr lang="en-IN" sz="3600" b="1" dirty="0" smtClean="0">
                <a:solidFill>
                  <a:schemeClr val="accent2">
                    <a:lumMod val="50000"/>
                  </a:schemeClr>
                </a:solidFill>
                <a:latin typeface="+mn-lt"/>
              </a:rPr>
              <a:t>Screen Shots</a:t>
            </a:r>
            <a:endParaRPr lang="en-IN" sz="3600" b="1" dirty="0">
              <a:solidFill>
                <a:schemeClr val="accent2">
                  <a:lumMod val="50000"/>
                </a:schemeClr>
              </a:solidFill>
              <a:latin typeface="+mn-lt"/>
            </a:endParaRPr>
          </a:p>
        </p:txBody>
      </p:sp>
      <p:pic>
        <p:nvPicPr>
          <p:cNvPr id="5" name="Picture 4" descr="Screenshot_20180409_234825.png"/>
          <p:cNvPicPr>
            <a:picLocks noChangeAspect="1"/>
          </p:cNvPicPr>
          <p:nvPr/>
        </p:nvPicPr>
        <p:blipFill>
          <a:blip r:embed="rId2"/>
          <a:stretch>
            <a:fillRect/>
          </a:stretch>
        </p:blipFill>
        <p:spPr>
          <a:xfrm>
            <a:off x="4286248" y="0"/>
            <a:ext cx="3571900" cy="6858000"/>
          </a:xfrm>
          <a:prstGeom prst="rect">
            <a:avLst/>
          </a:prstGeom>
        </p:spPr>
      </p:pic>
      <p:sp>
        <p:nvSpPr>
          <p:cNvPr id="16" name="TextBox 15"/>
          <p:cNvSpPr txBox="1"/>
          <p:nvPr/>
        </p:nvSpPr>
        <p:spPr>
          <a:xfrm>
            <a:off x="571472" y="3143248"/>
            <a:ext cx="2072042" cy="461665"/>
          </a:xfrm>
          <a:prstGeom prst="rect">
            <a:avLst/>
          </a:prstGeom>
          <a:noFill/>
        </p:spPr>
        <p:txBody>
          <a:bodyPr wrap="none" rtlCol="0">
            <a:spAutoFit/>
          </a:bodyPr>
          <a:lstStyle/>
          <a:p>
            <a:r>
              <a:rPr lang="en-IN" sz="2400" b="1" dirty="0" smtClean="0"/>
              <a:t>Welcome page</a:t>
            </a:r>
            <a:endParaRPr lang="en-IN" sz="2400" b="1" dirty="0"/>
          </a:p>
        </p:txBody>
      </p:sp>
    </p:spTree>
    <p:extLst>
      <p:ext uri="{BB962C8B-B14F-4D97-AF65-F5344CB8AC3E}">
        <p14:creationId xmlns:p14="http://schemas.microsoft.com/office/powerpoint/2010/main" xmlns="" val="997954309"/>
      </p:ext>
    </p:extLst>
  </p:cSld>
  <p:clrMapOvr>
    <a:masterClrMapping/>
  </p:clrMapOvr>
  <p:transition spd="med">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27</a:t>
            </a:fld>
            <a:endParaRPr lang="en-IN"/>
          </a:p>
        </p:txBody>
      </p:sp>
      <p:pic>
        <p:nvPicPr>
          <p:cNvPr id="3" name="Picture 2" descr="Screenshot_20180410_214557.png"/>
          <p:cNvPicPr>
            <a:picLocks noChangeAspect="1"/>
          </p:cNvPicPr>
          <p:nvPr/>
        </p:nvPicPr>
        <p:blipFill>
          <a:blip r:embed="rId2"/>
          <a:stretch>
            <a:fillRect/>
          </a:stretch>
        </p:blipFill>
        <p:spPr>
          <a:xfrm>
            <a:off x="4572000" y="0"/>
            <a:ext cx="3643338" cy="6858000"/>
          </a:xfrm>
          <a:prstGeom prst="rect">
            <a:avLst/>
          </a:prstGeom>
        </p:spPr>
      </p:pic>
      <p:sp>
        <p:nvSpPr>
          <p:cNvPr id="4" name="TextBox 3"/>
          <p:cNvSpPr txBox="1"/>
          <p:nvPr/>
        </p:nvSpPr>
        <p:spPr>
          <a:xfrm>
            <a:off x="1214414" y="2857496"/>
            <a:ext cx="1646605" cy="461665"/>
          </a:xfrm>
          <a:prstGeom prst="rect">
            <a:avLst/>
          </a:prstGeom>
          <a:noFill/>
        </p:spPr>
        <p:txBody>
          <a:bodyPr wrap="none" rtlCol="0">
            <a:spAutoFit/>
          </a:bodyPr>
          <a:lstStyle/>
          <a:p>
            <a:r>
              <a:rPr lang="en-IN" sz="2400" b="1" dirty="0" smtClean="0"/>
              <a:t>Login page</a:t>
            </a:r>
            <a:endParaRPr lang="en-IN" sz="2400" b="1" dirty="0"/>
          </a:p>
        </p:txBody>
      </p:sp>
    </p:spTree>
  </p:cSld>
  <p:clrMapOvr>
    <a:masterClrMapping/>
  </p:clrMapOvr>
  <p:transition spd="med">
    <p:pull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28</a:t>
            </a:fld>
            <a:endParaRPr lang="en-IN"/>
          </a:p>
        </p:txBody>
      </p:sp>
      <p:sp>
        <p:nvSpPr>
          <p:cNvPr id="4" name="TextBox 3"/>
          <p:cNvSpPr txBox="1"/>
          <p:nvPr/>
        </p:nvSpPr>
        <p:spPr>
          <a:xfrm>
            <a:off x="785786" y="2500306"/>
            <a:ext cx="2501006" cy="461665"/>
          </a:xfrm>
          <a:prstGeom prst="rect">
            <a:avLst/>
          </a:prstGeom>
          <a:noFill/>
        </p:spPr>
        <p:txBody>
          <a:bodyPr wrap="none" rtlCol="0">
            <a:spAutoFit/>
          </a:bodyPr>
          <a:lstStyle/>
          <a:p>
            <a:r>
              <a:rPr lang="en-IN" sz="2400" b="1" dirty="0" smtClean="0"/>
              <a:t>Registration page</a:t>
            </a:r>
            <a:endParaRPr lang="en-IN" sz="2400" b="1" dirty="0"/>
          </a:p>
        </p:txBody>
      </p:sp>
      <p:pic>
        <p:nvPicPr>
          <p:cNvPr id="1026" name="Picture 2" descr="C:\Users\user\Desktop\SmartLoans\register.png"/>
          <p:cNvPicPr>
            <a:picLocks noChangeAspect="1" noChangeArrowheads="1"/>
          </p:cNvPicPr>
          <p:nvPr/>
        </p:nvPicPr>
        <p:blipFill>
          <a:blip r:embed="rId2"/>
          <a:srcRect/>
          <a:stretch>
            <a:fillRect/>
          </a:stretch>
        </p:blipFill>
        <p:spPr bwMode="auto">
          <a:xfrm>
            <a:off x="3786182" y="0"/>
            <a:ext cx="4143404" cy="6858000"/>
          </a:xfrm>
          <a:prstGeom prst="rect">
            <a:avLst/>
          </a:prstGeom>
          <a:noFill/>
        </p:spPr>
      </p:pic>
    </p:spTree>
  </p:cSld>
  <p:clrMapOvr>
    <a:masterClrMapping/>
  </p:clrMapOvr>
  <p:transition spd="med">
    <p:pull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29</a:t>
            </a:fld>
            <a:endParaRPr lang="en-IN"/>
          </a:p>
        </p:txBody>
      </p:sp>
      <p:sp>
        <p:nvSpPr>
          <p:cNvPr id="5" name="TextBox 4"/>
          <p:cNvSpPr txBox="1"/>
          <p:nvPr/>
        </p:nvSpPr>
        <p:spPr>
          <a:xfrm>
            <a:off x="1000100" y="2928934"/>
            <a:ext cx="2143140" cy="461665"/>
          </a:xfrm>
          <a:prstGeom prst="rect">
            <a:avLst/>
          </a:prstGeom>
          <a:noFill/>
        </p:spPr>
        <p:txBody>
          <a:bodyPr wrap="square" rtlCol="0">
            <a:spAutoFit/>
          </a:bodyPr>
          <a:lstStyle/>
          <a:p>
            <a:r>
              <a:rPr lang="en-IN" sz="2400" b="1" dirty="0" smtClean="0"/>
              <a:t>Home page</a:t>
            </a:r>
            <a:endParaRPr lang="en-IN" sz="2400" b="1" dirty="0"/>
          </a:p>
        </p:txBody>
      </p:sp>
      <p:pic>
        <p:nvPicPr>
          <p:cNvPr id="2050" name="Picture 2" descr="C:\Users\user\Desktop\SmartLoans\home.png"/>
          <p:cNvPicPr>
            <a:picLocks noChangeAspect="1" noChangeArrowheads="1"/>
          </p:cNvPicPr>
          <p:nvPr/>
        </p:nvPicPr>
        <p:blipFill>
          <a:blip r:embed="rId2"/>
          <a:srcRect/>
          <a:stretch>
            <a:fillRect/>
          </a:stretch>
        </p:blipFill>
        <p:spPr bwMode="auto">
          <a:xfrm>
            <a:off x="3857619" y="0"/>
            <a:ext cx="4429157" cy="6858000"/>
          </a:xfrm>
          <a:prstGeom prst="rect">
            <a:avLst/>
          </a:prstGeom>
          <a:noFill/>
        </p:spPr>
      </p:pic>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0"/>
            <a:ext cx="8715436" cy="6832640"/>
          </a:xfrm>
          <a:prstGeom prst="rect">
            <a:avLst/>
          </a:prstGeom>
        </p:spPr>
        <p:txBody>
          <a:bodyPr wrap="square">
            <a:spAutoFit/>
          </a:bodyPr>
          <a:lstStyle/>
          <a:p>
            <a:pPr>
              <a:buClr>
                <a:schemeClr val="accent1"/>
              </a:buClr>
            </a:pPr>
            <a:endParaRPr lang="en-IN" b="1" u="sng" dirty="0" smtClean="0"/>
          </a:p>
          <a:p>
            <a:pPr algn="ctr">
              <a:lnSpc>
                <a:spcPct val="150000"/>
              </a:lnSpc>
            </a:pPr>
            <a:r>
              <a:rPr lang="en-IN" sz="3600" b="1" dirty="0" smtClean="0">
                <a:solidFill>
                  <a:schemeClr val="accent2">
                    <a:lumMod val="50000"/>
                  </a:schemeClr>
                </a:solidFill>
              </a:rPr>
              <a:t>Objective  of the project</a:t>
            </a:r>
            <a:endParaRPr lang="en-IN" sz="3600" dirty="0" smtClean="0">
              <a:solidFill>
                <a:schemeClr val="accent2">
                  <a:lumMod val="50000"/>
                </a:schemeClr>
              </a:solidFill>
            </a:endParaRPr>
          </a:p>
          <a:p>
            <a:pPr>
              <a:lnSpc>
                <a:spcPct val="150000"/>
              </a:lnSpc>
              <a:buFont typeface="Wingdings" pitchFamily="2" charset="2"/>
              <a:buChar char="q"/>
            </a:pPr>
            <a:r>
              <a:rPr lang="en-IN" b="1" dirty="0" smtClean="0"/>
              <a:t> </a:t>
            </a:r>
            <a:r>
              <a:rPr lang="en-IN" dirty="0" smtClean="0"/>
              <a:t>Used to make payment  to the company to which money to be transferred.</a:t>
            </a:r>
          </a:p>
          <a:p>
            <a:pPr>
              <a:lnSpc>
                <a:spcPct val="150000"/>
              </a:lnSpc>
              <a:buFont typeface="Wingdings" pitchFamily="2" charset="2"/>
              <a:buChar char="q"/>
            </a:pPr>
            <a:r>
              <a:rPr lang="en-IN" dirty="0" smtClean="0"/>
              <a:t>Information retrieval will become easy.</a:t>
            </a:r>
          </a:p>
          <a:p>
            <a:pPr>
              <a:lnSpc>
                <a:spcPct val="150000"/>
              </a:lnSpc>
              <a:buFont typeface="Wingdings" pitchFamily="2" charset="2"/>
              <a:buChar char="q"/>
            </a:pPr>
            <a:r>
              <a:rPr lang="en-IN" dirty="0" smtClean="0"/>
              <a:t>Maintenance of database as well as overall project will become easy.</a:t>
            </a:r>
          </a:p>
          <a:p>
            <a:pPr>
              <a:lnSpc>
                <a:spcPct val="150000"/>
              </a:lnSpc>
              <a:buFont typeface="Wingdings" pitchFamily="2" charset="2"/>
              <a:buChar char="q"/>
            </a:pPr>
            <a:r>
              <a:rPr lang="en-IN" dirty="0" smtClean="0"/>
              <a:t>Security measure will be adopted by maintain the login of username and password.</a:t>
            </a:r>
          </a:p>
          <a:p>
            <a:pPr>
              <a:lnSpc>
                <a:spcPct val="150000"/>
              </a:lnSpc>
              <a:buFont typeface="Wingdings" pitchFamily="2" charset="2"/>
              <a:buChar char="q"/>
            </a:pPr>
            <a:r>
              <a:rPr lang="en-IN" dirty="0" smtClean="0"/>
              <a:t>Data redundancy will be greatly reduced </a:t>
            </a:r>
          </a:p>
          <a:p>
            <a:pPr>
              <a:lnSpc>
                <a:spcPct val="150000"/>
              </a:lnSpc>
              <a:buFont typeface="Wingdings" pitchFamily="2" charset="2"/>
              <a:buChar char="q"/>
            </a:pPr>
            <a:r>
              <a:rPr lang="en-IN" dirty="0" smtClean="0"/>
              <a:t>To reduce workload to staff.</a:t>
            </a:r>
          </a:p>
          <a:p>
            <a:pPr>
              <a:lnSpc>
                <a:spcPct val="150000"/>
              </a:lnSpc>
              <a:buFont typeface="Wingdings" pitchFamily="2" charset="2"/>
              <a:buChar char="q"/>
            </a:pPr>
            <a:r>
              <a:rPr lang="en-IN" dirty="0" smtClean="0"/>
              <a:t>To reduce the delay in processing time .</a:t>
            </a:r>
          </a:p>
          <a:p>
            <a:pPr>
              <a:lnSpc>
                <a:spcPct val="150000"/>
              </a:lnSpc>
              <a:buFont typeface="Wingdings" pitchFamily="2" charset="2"/>
              <a:buChar char="q"/>
            </a:pPr>
            <a:r>
              <a:rPr lang="en-IN" dirty="0" smtClean="0"/>
              <a:t>To  reduce the delay in bill generation.</a:t>
            </a:r>
          </a:p>
          <a:p>
            <a:pPr>
              <a:lnSpc>
                <a:spcPct val="150000"/>
              </a:lnSpc>
              <a:buFont typeface="Wingdings" pitchFamily="2" charset="2"/>
              <a:buChar char="q"/>
            </a:pPr>
            <a:r>
              <a:rPr lang="en-IN" dirty="0" smtClean="0"/>
              <a:t>To provide the user friendliness in all possible ways.</a:t>
            </a:r>
          </a:p>
          <a:p>
            <a:pPr>
              <a:lnSpc>
                <a:spcPct val="150000"/>
              </a:lnSpc>
              <a:buFont typeface="Wingdings" pitchFamily="2" charset="2"/>
              <a:buChar char="q"/>
            </a:pPr>
            <a:r>
              <a:rPr lang="en-IN" dirty="0" smtClean="0"/>
              <a:t>To provide grater flexibility.</a:t>
            </a:r>
          </a:p>
          <a:p>
            <a:pPr>
              <a:lnSpc>
                <a:spcPct val="150000"/>
              </a:lnSpc>
              <a:buFont typeface="Wingdings" pitchFamily="2" charset="2"/>
              <a:buChar char="q"/>
            </a:pPr>
            <a:r>
              <a:rPr lang="en-IN" dirty="0" smtClean="0"/>
              <a:t>Make maintenance changes easy.</a:t>
            </a:r>
          </a:p>
          <a:p>
            <a:pPr>
              <a:lnSpc>
                <a:spcPct val="150000"/>
              </a:lnSpc>
              <a:buFont typeface="Wingdings" pitchFamily="2" charset="2"/>
              <a:buChar char="q"/>
            </a:pPr>
            <a:r>
              <a:rPr lang="en-IN" dirty="0" smtClean="0"/>
              <a:t>To store data in a centralized location  to reduce redundancy and increase consistency. </a:t>
            </a:r>
            <a:endParaRPr lang="en-IN" b="1" dirty="0" smtClean="0"/>
          </a:p>
          <a:p>
            <a:r>
              <a:rPr lang="en-US" b="1" dirty="0" smtClean="0"/>
              <a:t> </a:t>
            </a:r>
            <a:endParaRPr lang="en-US" dirty="0" smtClean="0"/>
          </a:p>
          <a:p>
            <a:r>
              <a:rPr lang="en-US" dirty="0" smtClean="0"/>
              <a:t> </a:t>
            </a:r>
            <a:endParaRPr lang="en-US" dirty="0"/>
          </a:p>
        </p:txBody>
      </p:sp>
      <p:sp>
        <p:nvSpPr>
          <p:cNvPr id="3" name="Slide Number Placeholder 2"/>
          <p:cNvSpPr>
            <a:spLocks noGrp="1"/>
          </p:cNvSpPr>
          <p:nvPr>
            <p:ph type="sldNum" sz="quarter" idx="12"/>
          </p:nvPr>
        </p:nvSpPr>
        <p:spPr/>
        <p:txBody>
          <a:bodyPr/>
          <a:lstStyle/>
          <a:p>
            <a:fld id="{39BA7F21-A2F2-46E6-A049-D3011336540D}" type="slidenum">
              <a:rPr lang="en-IN" smtClean="0"/>
              <a:pPr/>
              <a:t>3</a:t>
            </a:fld>
            <a:endParaRPr lang="en-IN"/>
          </a:p>
        </p:txBody>
      </p:sp>
    </p:spTree>
  </p:cSld>
  <p:clrMapOvr>
    <a:masterClrMapping/>
  </p:clrMapOvr>
  <p:transition spd="med">
    <p:pull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30</a:t>
            </a:fld>
            <a:endParaRPr lang="en-IN"/>
          </a:p>
        </p:txBody>
      </p:sp>
      <p:sp>
        <p:nvSpPr>
          <p:cNvPr id="4" name="TextBox 3"/>
          <p:cNvSpPr txBox="1"/>
          <p:nvPr/>
        </p:nvSpPr>
        <p:spPr>
          <a:xfrm>
            <a:off x="1428728" y="2643182"/>
            <a:ext cx="1767663" cy="461665"/>
          </a:xfrm>
          <a:prstGeom prst="rect">
            <a:avLst/>
          </a:prstGeom>
          <a:noFill/>
        </p:spPr>
        <p:txBody>
          <a:bodyPr wrap="none" rtlCol="0">
            <a:spAutoFit/>
          </a:bodyPr>
          <a:lstStyle/>
          <a:p>
            <a:r>
              <a:rPr lang="en-IN" sz="2400" b="1" dirty="0" smtClean="0"/>
              <a:t>Edit  profile</a:t>
            </a:r>
            <a:endParaRPr lang="en-IN" sz="2400" b="1" dirty="0"/>
          </a:p>
        </p:txBody>
      </p:sp>
      <p:pic>
        <p:nvPicPr>
          <p:cNvPr id="3074" name="Picture 2" descr="C:\Users\user\Desktop\SmartLoans\editprofile.png"/>
          <p:cNvPicPr>
            <a:picLocks noChangeAspect="1" noChangeArrowheads="1"/>
          </p:cNvPicPr>
          <p:nvPr/>
        </p:nvPicPr>
        <p:blipFill>
          <a:blip r:embed="rId2"/>
          <a:srcRect/>
          <a:stretch>
            <a:fillRect/>
          </a:stretch>
        </p:blipFill>
        <p:spPr bwMode="auto">
          <a:xfrm>
            <a:off x="3643307" y="0"/>
            <a:ext cx="4286279" cy="6857999"/>
          </a:xfrm>
          <a:prstGeom prst="rect">
            <a:avLst/>
          </a:prstGeom>
          <a:noFill/>
        </p:spPr>
      </p:pic>
    </p:spTree>
  </p:cSld>
  <p:clrMapOvr>
    <a:masterClrMapping/>
  </p:clrMapOvr>
  <p:transition spd="med">
    <p:pull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31</a:t>
            </a:fld>
            <a:endParaRPr lang="en-IN"/>
          </a:p>
        </p:txBody>
      </p:sp>
      <p:pic>
        <p:nvPicPr>
          <p:cNvPr id="4" name="Picture 3" descr="Screenshot_20180410_215011.png"/>
          <p:cNvPicPr>
            <a:picLocks noChangeAspect="1"/>
          </p:cNvPicPr>
          <p:nvPr/>
        </p:nvPicPr>
        <p:blipFill>
          <a:blip r:embed="rId2"/>
          <a:stretch>
            <a:fillRect/>
          </a:stretch>
        </p:blipFill>
        <p:spPr>
          <a:xfrm>
            <a:off x="4643438" y="0"/>
            <a:ext cx="3857652" cy="6858000"/>
          </a:xfrm>
          <a:prstGeom prst="rect">
            <a:avLst/>
          </a:prstGeom>
        </p:spPr>
      </p:pic>
      <p:sp>
        <p:nvSpPr>
          <p:cNvPr id="5" name="TextBox 4"/>
          <p:cNvSpPr txBox="1"/>
          <p:nvPr/>
        </p:nvSpPr>
        <p:spPr>
          <a:xfrm>
            <a:off x="571472" y="2643182"/>
            <a:ext cx="3214341" cy="461665"/>
          </a:xfrm>
          <a:prstGeom prst="rect">
            <a:avLst/>
          </a:prstGeom>
          <a:noFill/>
        </p:spPr>
        <p:txBody>
          <a:bodyPr wrap="none" rtlCol="0">
            <a:spAutoFit/>
          </a:bodyPr>
          <a:lstStyle/>
          <a:p>
            <a:r>
              <a:rPr lang="en-IN" sz="2400" b="1" dirty="0" smtClean="0"/>
              <a:t>Change password page</a:t>
            </a:r>
            <a:endParaRPr lang="en-IN" sz="2400" b="1" dirty="0"/>
          </a:p>
        </p:txBody>
      </p:sp>
    </p:spTree>
  </p:cSld>
  <p:clrMapOvr>
    <a:masterClrMapping/>
  </p:clrMapOvr>
  <p:transition spd="med">
    <p:pull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32</a:t>
            </a:fld>
            <a:endParaRPr lang="en-IN"/>
          </a:p>
        </p:txBody>
      </p:sp>
      <p:pic>
        <p:nvPicPr>
          <p:cNvPr id="3" name="Picture 2" descr="Screenshot_20180410_215037.png"/>
          <p:cNvPicPr>
            <a:picLocks noChangeAspect="1"/>
          </p:cNvPicPr>
          <p:nvPr/>
        </p:nvPicPr>
        <p:blipFill>
          <a:blip r:embed="rId2"/>
          <a:stretch>
            <a:fillRect/>
          </a:stretch>
        </p:blipFill>
        <p:spPr>
          <a:xfrm>
            <a:off x="4929190" y="0"/>
            <a:ext cx="3214710" cy="6858000"/>
          </a:xfrm>
          <a:prstGeom prst="rect">
            <a:avLst/>
          </a:prstGeom>
        </p:spPr>
      </p:pic>
      <p:sp>
        <p:nvSpPr>
          <p:cNvPr id="4" name="TextBox 3"/>
          <p:cNvSpPr txBox="1"/>
          <p:nvPr/>
        </p:nvSpPr>
        <p:spPr>
          <a:xfrm>
            <a:off x="1071538" y="3000372"/>
            <a:ext cx="3385094" cy="461665"/>
          </a:xfrm>
          <a:prstGeom prst="rect">
            <a:avLst/>
          </a:prstGeom>
          <a:noFill/>
        </p:spPr>
        <p:txBody>
          <a:bodyPr wrap="none" rtlCol="0">
            <a:spAutoFit/>
          </a:bodyPr>
          <a:lstStyle/>
          <a:p>
            <a:r>
              <a:rPr lang="en-IN" sz="2400" b="1" dirty="0" smtClean="0"/>
              <a:t>Change Secret PIN page</a:t>
            </a:r>
            <a:endParaRPr lang="en-IN" sz="2400" b="1" dirty="0"/>
          </a:p>
        </p:txBody>
      </p:sp>
    </p:spTree>
  </p:cSld>
  <p:clrMapOvr>
    <a:masterClrMapping/>
  </p:clrMapOvr>
  <p:transition spd="med">
    <p:pull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33</a:t>
            </a:fld>
            <a:endParaRPr lang="en-IN"/>
          </a:p>
        </p:txBody>
      </p:sp>
      <p:pic>
        <p:nvPicPr>
          <p:cNvPr id="3" name="Picture 2" descr="Screenshot_20180410_215840.png"/>
          <p:cNvPicPr>
            <a:picLocks noChangeAspect="1"/>
          </p:cNvPicPr>
          <p:nvPr/>
        </p:nvPicPr>
        <p:blipFill>
          <a:blip r:embed="rId2"/>
          <a:stretch>
            <a:fillRect/>
          </a:stretch>
        </p:blipFill>
        <p:spPr>
          <a:xfrm>
            <a:off x="4143372" y="0"/>
            <a:ext cx="3929090" cy="6858000"/>
          </a:xfrm>
          <a:prstGeom prst="rect">
            <a:avLst/>
          </a:prstGeom>
        </p:spPr>
      </p:pic>
      <p:sp>
        <p:nvSpPr>
          <p:cNvPr id="6" name="TextBox 5"/>
          <p:cNvSpPr txBox="1"/>
          <p:nvPr/>
        </p:nvSpPr>
        <p:spPr>
          <a:xfrm>
            <a:off x="1000100" y="3000372"/>
            <a:ext cx="3074881" cy="461665"/>
          </a:xfrm>
          <a:prstGeom prst="rect">
            <a:avLst/>
          </a:prstGeom>
          <a:noFill/>
        </p:spPr>
        <p:txBody>
          <a:bodyPr wrap="none" rtlCol="0">
            <a:spAutoFit/>
          </a:bodyPr>
          <a:lstStyle/>
          <a:p>
            <a:r>
              <a:rPr lang="en-IN" sz="2400" b="1" dirty="0" smtClean="0"/>
              <a:t>Forget password page</a:t>
            </a:r>
            <a:endParaRPr lang="en-IN" sz="2400" b="1" dirty="0"/>
          </a:p>
        </p:txBody>
      </p:sp>
    </p:spTree>
  </p:cSld>
  <p:clrMapOvr>
    <a:masterClrMapping/>
  </p:clrMapOvr>
  <p:transition spd="med">
    <p:pull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34</a:t>
            </a:fld>
            <a:endParaRPr lang="en-IN"/>
          </a:p>
        </p:txBody>
      </p:sp>
      <p:pic>
        <p:nvPicPr>
          <p:cNvPr id="3074" name="Picture 2" descr="C:\Users\user\Documents\notes\IMG-20180410-WA0001.jpg"/>
          <p:cNvPicPr>
            <a:picLocks noChangeAspect="1" noChangeArrowheads="1"/>
          </p:cNvPicPr>
          <p:nvPr/>
        </p:nvPicPr>
        <p:blipFill>
          <a:blip r:embed="rId2"/>
          <a:srcRect/>
          <a:stretch>
            <a:fillRect/>
          </a:stretch>
        </p:blipFill>
        <p:spPr bwMode="auto">
          <a:xfrm>
            <a:off x="4786314" y="0"/>
            <a:ext cx="3357586" cy="6858000"/>
          </a:xfrm>
          <a:prstGeom prst="rect">
            <a:avLst/>
          </a:prstGeom>
          <a:noFill/>
        </p:spPr>
      </p:pic>
      <p:sp>
        <p:nvSpPr>
          <p:cNvPr id="4" name="TextBox 3"/>
          <p:cNvSpPr txBox="1"/>
          <p:nvPr/>
        </p:nvSpPr>
        <p:spPr>
          <a:xfrm>
            <a:off x="928662" y="3071810"/>
            <a:ext cx="2444515" cy="461665"/>
          </a:xfrm>
          <a:prstGeom prst="rect">
            <a:avLst/>
          </a:prstGeom>
          <a:noFill/>
        </p:spPr>
        <p:txBody>
          <a:bodyPr wrap="none" rtlCol="0">
            <a:spAutoFit/>
          </a:bodyPr>
          <a:lstStyle/>
          <a:p>
            <a:r>
              <a:rPr lang="en-IN" sz="2400" b="1" dirty="0" smtClean="0"/>
              <a:t>Transaction page</a:t>
            </a:r>
            <a:endParaRPr lang="en-IN" sz="2400" b="1" dirty="0"/>
          </a:p>
        </p:txBody>
      </p:sp>
    </p:spTree>
  </p:cSld>
  <p:clrMapOvr>
    <a:masterClrMapping/>
  </p:clrMapOvr>
  <p:transition spd="med">
    <p:pull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35</a:t>
            </a:fld>
            <a:endParaRPr lang="en-IN"/>
          </a:p>
        </p:txBody>
      </p:sp>
      <p:pic>
        <p:nvPicPr>
          <p:cNvPr id="3" name="Picture 2" descr="Screenshot_20180410_215212.png"/>
          <p:cNvPicPr>
            <a:picLocks noChangeAspect="1"/>
          </p:cNvPicPr>
          <p:nvPr/>
        </p:nvPicPr>
        <p:blipFill>
          <a:blip r:embed="rId2"/>
          <a:stretch>
            <a:fillRect/>
          </a:stretch>
        </p:blipFill>
        <p:spPr>
          <a:xfrm>
            <a:off x="4714876" y="0"/>
            <a:ext cx="3571900" cy="6858000"/>
          </a:xfrm>
          <a:prstGeom prst="rect">
            <a:avLst/>
          </a:prstGeom>
        </p:spPr>
      </p:pic>
      <p:sp>
        <p:nvSpPr>
          <p:cNvPr id="4" name="TextBox 3"/>
          <p:cNvSpPr txBox="1"/>
          <p:nvPr/>
        </p:nvSpPr>
        <p:spPr>
          <a:xfrm>
            <a:off x="714348" y="2143116"/>
            <a:ext cx="3857652" cy="830997"/>
          </a:xfrm>
          <a:prstGeom prst="rect">
            <a:avLst/>
          </a:prstGeom>
          <a:noFill/>
        </p:spPr>
        <p:txBody>
          <a:bodyPr wrap="square" rtlCol="0">
            <a:spAutoFit/>
          </a:bodyPr>
          <a:lstStyle/>
          <a:p>
            <a:r>
              <a:rPr lang="en-IN" sz="2400" b="1" dirty="0" smtClean="0"/>
              <a:t>QR code Scan </a:t>
            </a:r>
            <a:r>
              <a:rPr lang="en-IN" sz="2400" dirty="0" smtClean="0"/>
              <a:t> </a:t>
            </a:r>
            <a:r>
              <a:rPr lang="en-IN" sz="2400" b="1" dirty="0" smtClean="0"/>
              <a:t>payment</a:t>
            </a:r>
            <a:r>
              <a:rPr lang="en-IN" sz="2400" dirty="0" smtClean="0"/>
              <a:t> </a:t>
            </a:r>
            <a:r>
              <a:rPr lang="en-IN" sz="2400" b="1" dirty="0" smtClean="0"/>
              <a:t>and Result  page </a:t>
            </a:r>
          </a:p>
        </p:txBody>
      </p:sp>
    </p:spTree>
  </p:cSld>
  <p:clrMapOvr>
    <a:masterClrMapping/>
  </p:clrMapOvr>
  <p:transition spd="med">
    <p:pull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36</a:t>
            </a:fld>
            <a:endParaRPr lang="en-IN"/>
          </a:p>
        </p:txBody>
      </p:sp>
      <p:sp>
        <p:nvSpPr>
          <p:cNvPr id="3" name="TextBox 2"/>
          <p:cNvSpPr txBox="1"/>
          <p:nvPr/>
        </p:nvSpPr>
        <p:spPr>
          <a:xfrm>
            <a:off x="357158" y="2214554"/>
            <a:ext cx="2500330" cy="523220"/>
          </a:xfrm>
          <a:prstGeom prst="rect">
            <a:avLst/>
          </a:prstGeom>
          <a:noFill/>
        </p:spPr>
        <p:txBody>
          <a:bodyPr wrap="square" rtlCol="0">
            <a:spAutoFit/>
          </a:bodyPr>
          <a:lstStyle/>
          <a:p>
            <a:pPr algn="ctr"/>
            <a:r>
              <a:rPr lang="en-IN" sz="2800" b="1" dirty="0" err="1" smtClean="0"/>
              <a:t>Addmoney</a:t>
            </a:r>
            <a:endParaRPr lang="en-IN" sz="2800" b="1" dirty="0"/>
          </a:p>
        </p:txBody>
      </p:sp>
      <p:pic>
        <p:nvPicPr>
          <p:cNvPr id="4098" name="Picture 2" descr="C:\Users\user\Desktop\SmartLoans\addmoney.png"/>
          <p:cNvPicPr>
            <a:picLocks noChangeAspect="1" noChangeArrowheads="1"/>
          </p:cNvPicPr>
          <p:nvPr/>
        </p:nvPicPr>
        <p:blipFill>
          <a:blip r:embed="rId2"/>
          <a:srcRect/>
          <a:stretch>
            <a:fillRect/>
          </a:stretch>
        </p:blipFill>
        <p:spPr bwMode="auto">
          <a:xfrm>
            <a:off x="3357554" y="1285860"/>
            <a:ext cx="5124450" cy="4500594"/>
          </a:xfrm>
          <a:prstGeom prst="rect">
            <a:avLst/>
          </a:prstGeom>
          <a:noFill/>
        </p:spPr>
      </p:pic>
    </p:spTree>
  </p:cSld>
  <p:clrMapOvr>
    <a:masterClrMapping/>
  </p:clrMapOvr>
  <p:transition spd="med">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37</a:t>
            </a:fld>
            <a:endParaRPr lang="en-IN"/>
          </a:p>
        </p:txBody>
      </p:sp>
      <p:pic>
        <p:nvPicPr>
          <p:cNvPr id="5" name="Picture 4" descr="Screenshot_20180410_215955.png"/>
          <p:cNvPicPr>
            <a:picLocks noChangeAspect="1"/>
          </p:cNvPicPr>
          <p:nvPr/>
        </p:nvPicPr>
        <p:blipFill>
          <a:blip r:embed="rId2"/>
          <a:stretch>
            <a:fillRect/>
          </a:stretch>
        </p:blipFill>
        <p:spPr>
          <a:xfrm>
            <a:off x="4500562" y="0"/>
            <a:ext cx="3500462" cy="6858000"/>
          </a:xfrm>
          <a:prstGeom prst="rect">
            <a:avLst/>
          </a:prstGeom>
        </p:spPr>
      </p:pic>
      <p:sp>
        <p:nvSpPr>
          <p:cNvPr id="6" name="TextBox 5"/>
          <p:cNvSpPr txBox="1"/>
          <p:nvPr/>
        </p:nvSpPr>
        <p:spPr>
          <a:xfrm>
            <a:off x="214282" y="1928802"/>
            <a:ext cx="3518784" cy="830997"/>
          </a:xfrm>
          <a:prstGeom prst="rect">
            <a:avLst/>
          </a:prstGeom>
          <a:noFill/>
        </p:spPr>
        <p:txBody>
          <a:bodyPr wrap="none" rtlCol="0">
            <a:spAutoFit/>
          </a:bodyPr>
          <a:lstStyle/>
          <a:p>
            <a:r>
              <a:rPr lang="en-IN" sz="2400" b="1" dirty="0" smtClean="0"/>
              <a:t>Wallet to wallet  transfer </a:t>
            </a:r>
          </a:p>
          <a:p>
            <a:r>
              <a:rPr lang="en-IN" sz="2400" b="1" dirty="0" smtClean="0"/>
              <a:t>payment page</a:t>
            </a:r>
            <a:endParaRPr lang="en-IN" sz="2400" b="1" dirty="0"/>
          </a:p>
        </p:txBody>
      </p:sp>
    </p:spTree>
  </p:cSld>
  <p:clrMapOvr>
    <a:masterClrMapping/>
  </p:clrMapOvr>
  <p:transition spd="med">
    <p:pull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38</a:t>
            </a:fld>
            <a:endParaRPr lang="en-IN"/>
          </a:p>
        </p:txBody>
      </p:sp>
      <p:pic>
        <p:nvPicPr>
          <p:cNvPr id="3" name="Picture 2" descr="Screenshot_20180410_220643.png"/>
          <p:cNvPicPr>
            <a:picLocks noChangeAspect="1"/>
          </p:cNvPicPr>
          <p:nvPr/>
        </p:nvPicPr>
        <p:blipFill>
          <a:blip r:embed="rId2"/>
          <a:stretch>
            <a:fillRect/>
          </a:stretch>
        </p:blipFill>
        <p:spPr>
          <a:xfrm>
            <a:off x="4429124" y="0"/>
            <a:ext cx="3786214" cy="6858000"/>
          </a:xfrm>
          <a:prstGeom prst="rect">
            <a:avLst/>
          </a:prstGeom>
        </p:spPr>
      </p:pic>
      <p:sp>
        <p:nvSpPr>
          <p:cNvPr id="4" name="TextBox 3"/>
          <p:cNvSpPr txBox="1"/>
          <p:nvPr/>
        </p:nvSpPr>
        <p:spPr>
          <a:xfrm>
            <a:off x="214282" y="2000240"/>
            <a:ext cx="3395930" cy="830997"/>
          </a:xfrm>
          <a:prstGeom prst="rect">
            <a:avLst/>
          </a:prstGeom>
          <a:noFill/>
        </p:spPr>
        <p:txBody>
          <a:bodyPr wrap="none" rtlCol="0">
            <a:spAutoFit/>
          </a:bodyPr>
          <a:lstStyle/>
          <a:p>
            <a:r>
              <a:rPr lang="en-IN" sz="2400" b="1" dirty="0" smtClean="0"/>
              <a:t>Payment &amp; Transaction </a:t>
            </a:r>
          </a:p>
          <a:p>
            <a:r>
              <a:rPr lang="en-IN" sz="2400" b="1" dirty="0" smtClean="0"/>
              <a:t>history page</a:t>
            </a:r>
            <a:endParaRPr lang="en-IN" sz="2400" b="1" dirty="0"/>
          </a:p>
        </p:txBody>
      </p:sp>
    </p:spTree>
  </p:cSld>
  <p:clrMapOvr>
    <a:masterClrMapping/>
  </p:clrMapOvr>
  <p:transition spd="med">
    <p:pull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39</a:t>
            </a:fld>
            <a:endParaRPr lang="en-IN"/>
          </a:p>
        </p:txBody>
      </p:sp>
      <p:sp>
        <p:nvSpPr>
          <p:cNvPr id="5" name="TextBox 4"/>
          <p:cNvSpPr txBox="1"/>
          <p:nvPr/>
        </p:nvSpPr>
        <p:spPr>
          <a:xfrm>
            <a:off x="714348" y="2928934"/>
            <a:ext cx="2491388" cy="461665"/>
          </a:xfrm>
          <a:prstGeom prst="rect">
            <a:avLst/>
          </a:prstGeom>
          <a:noFill/>
        </p:spPr>
        <p:txBody>
          <a:bodyPr wrap="none" rtlCol="0">
            <a:spAutoFit/>
          </a:bodyPr>
          <a:lstStyle/>
          <a:p>
            <a:r>
              <a:rPr lang="en-IN" sz="2400" b="1" dirty="0" smtClean="0"/>
              <a:t>Side activity page</a:t>
            </a:r>
            <a:endParaRPr lang="en-IN" sz="2400" b="1" dirty="0"/>
          </a:p>
        </p:txBody>
      </p:sp>
      <p:pic>
        <p:nvPicPr>
          <p:cNvPr id="5122" name="Picture 2" descr="C:\Users\user\Desktop\SmartLoans\sideactivitypage.png"/>
          <p:cNvPicPr>
            <a:picLocks noChangeAspect="1" noChangeArrowheads="1"/>
          </p:cNvPicPr>
          <p:nvPr/>
        </p:nvPicPr>
        <p:blipFill>
          <a:blip r:embed="rId2"/>
          <a:srcRect/>
          <a:stretch>
            <a:fillRect/>
          </a:stretch>
        </p:blipFill>
        <p:spPr bwMode="auto">
          <a:xfrm>
            <a:off x="4071934" y="0"/>
            <a:ext cx="4143404" cy="6858000"/>
          </a:xfrm>
          <a:prstGeom prst="rect">
            <a:avLst/>
          </a:prstGeom>
          <a:noFill/>
        </p:spPr>
      </p:pic>
    </p:spTree>
  </p:cSld>
  <p:clrMapOvr>
    <a:masterClrMapping/>
  </p:clrMapOvr>
  <p:transition spd="med">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BA7F21-A2F2-46E6-A049-D3011336540D}" type="slidenum">
              <a:rPr lang="en-IN" smtClean="0"/>
              <a:pPr/>
              <a:t>4</a:t>
            </a:fld>
            <a:endParaRPr lang="en-IN"/>
          </a:p>
        </p:txBody>
      </p:sp>
      <p:sp>
        <p:nvSpPr>
          <p:cNvPr id="3" name="Content Placeholder 2"/>
          <p:cNvSpPr>
            <a:spLocks noGrp="1"/>
          </p:cNvSpPr>
          <p:nvPr>
            <p:ph sz="quarter" idx="4294967295"/>
          </p:nvPr>
        </p:nvSpPr>
        <p:spPr>
          <a:xfrm>
            <a:off x="0" y="714356"/>
            <a:ext cx="8929718" cy="5946801"/>
          </a:xfrm>
        </p:spPr>
        <p:txBody>
          <a:bodyPr>
            <a:normAutofit/>
          </a:bodyPr>
          <a:lstStyle/>
          <a:p>
            <a:pPr lvl="0" algn="ctr">
              <a:buClrTx/>
              <a:buNone/>
            </a:pPr>
            <a:r>
              <a:rPr lang="en-IN" sz="3600" b="1" dirty="0" smtClean="0">
                <a:solidFill>
                  <a:schemeClr val="accent2">
                    <a:lumMod val="50000"/>
                  </a:schemeClr>
                </a:solidFill>
              </a:rPr>
              <a:t>Features</a:t>
            </a:r>
          </a:p>
          <a:p>
            <a:pPr lvl="0" algn="ctr">
              <a:buClrTx/>
              <a:buNone/>
            </a:pPr>
            <a:endParaRPr lang="en-US" sz="1600" dirty="0" smtClean="0">
              <a:latin typeface="+mj-lt"/>
            </a:endParaRPr>
          </a:p>
          <a:p>
            <a:pPr lvl="0">
              <a:buClrTx/>
              <a:buFont typeface="Wingdings" pitchFamily="2" charset="2"/>
              <a:buChar char="q"/>
            </a:pPr>
            <a:r>
              <a:rPr lang="en-US" sz="1600" dirty="0" smtClean="0">
                <a:latin typeface="+mj-lt"/>
              </a:rPr>
              <a:t>Make improvements to your bottom line.</a:t>
            </a:r>
          </a:p>
          <a:p>
            <a:pPr lvl="0">
              <a:buClrTx/>
              <a:buFont typeface="Wingdings" pitchFamily="2" charset="2"/>
              <a:buChar char="q"/>
            </a:pPr>
            <a:endParaRPr lang="en-IN" sz="1600" dirty="0">
              <a:latin typeface="+mj-lt"/>
            </a:endParaRPr>
          </a:p>
          <a:p>
            <a:pPr lvl="0">
              <a:buClrTx/>
              <a:buFont typeface="Wingdings" pitchFamily="2" charset="2"/>
              <a:buChar char="q"/>
            </a:pPr>
            <a:r>
              <a:rPr lang="en-US" sz="1600" dirty="0" smtClean="0">
                <a:latin typeface="+mj-lt"/>
              </a:rPr>
              <a:t>Identify and categorize leads.</a:t>
            </a:r>
          </a:p>
          <a:p>
            <a:pPr lvl="0">
              <a:buClrTx/>
              <a:buFont typeface="Wingdings" pitchFamily="2" charset="2"/>
              <a:buChar char="q"/>
            </a:pPr>
            <a:endParaRPr lang="en-IN" sz="1600" dirty="0">
              <a:latin typeface="+mj-lt"/>
            </a:endParaRPr>
          </a:p>
          <a:p>
            <a:pPr lvl="0">
              <a:buClrTx/>
              <a:buFont typeface="Wingdings" pitchFamily="2" charset="2"/>
              <a:buChar char="q"/>
            </a:pPr>
            <a:r>
              <a:rPr lang="en-US" sz="1600" dirty="0" smtClean="0">
                <a:latin typeface="+mj-lt"/>
              </a:rPr>
              <a:t>Increase referrals from existing customers.</a:t>
            </a:r>
          </a:p>
          <a:p>
            <a:pPr lvl="0">
              <a:buClrTx/>
              <a:buFont typeface="Wingdings" pitchFamily="2" charset="2"/>
              <a:buChar char="q"/>
            </a:pPr>
            <a:endParaRPr lang="en-IN" sz="1600" dirty="0">
              <a:latin typeface="+mj-lt"/>
            </a:endParaRPr>
          </a:p>
          <a:p>
            <a:pPr lvl="0">
              <a:buClrTx/>
              <a:buFont typeface="Wingdings" pitchFamily="2" charset="2"/>
              <a:buChar char="q"/>
            </a:pPr>
            <a:r>
              <a:rPr lang="en-US" sz="1600" dirty="0">
                <a:latin typeface="+mj-lt"/>
              </a:rPr>
              <a:t> </a:t>
            </a:r>
            <a:r>
              <a:rPr lang="en-US" sz="1600" dirty="0" smtClean="0">
                <a:latin typeface="+mj-lt"/>
              </a:rPr>
              <a:t>Offer better customer support.</a:t>
            </a:r>
          </a:p>
          <a:p>
            <a:pPr lvl="0">
              <a:buClrTx/>
              <a:buFont typeface="Wingdings" pitchFamily="2" charset="2"/>
              <a:buChar char="q"/>
            </a:pPr>
            <a:endParaRPr lang="en-IN" sz="1600" dirty="0">
              <a:latin typeface="+mj-lt"/>
            </a:endParaRPr>
          </a:p>
          <a:p>
            <a:pPr lvl="0">
              <a:buClrTx/>
              <a:buFont typeface="Wingdings" pitchFamily="2" charset="2"/>
              <a:buChar char="q"/>
            </a:pPr>
            <a:r>
              <a:rPr lang="en-US" sz="1600" dirty="0" smtClean="0">
                <a:latin typeface="+mj-lt"/>
              </a:rPr>
              <a:t>Improve products and services.</a:t>
            </a:r>
          </a:p>
          <a:p>
            <a:pPr lvl="0">
              <a:buClrTx/>
              <a:buFont typeface="Wingdings" pitchFamily="2" charset="2"/>
              <a:buChar char="q"/>
            </a:pPr>
            <a:endParaRPr lang="en-IN" sz="1600" dirty="0">
              <a:latin typeface="+mj-lt"/>
            </a:endParaRPr>
          </a:p>
          <a:p>
            <a:pPr lvl="0">
              <a:buClrTx/>
              <a:buFont typeface="Wingdings" pitchFamily="2" charset="2"/>
              <a:buChar char="q"/>
            </a:pPr>
            <a:r>
              <a:rPr lang="en-US" sz="1600" dirty="0" smtClean="0">
                <a:latin typeface="+mj-lt"/>
              </a:rPr>
              <a:t>Work from anywhere.</a:t>
            </a:r>
          </a:p>
          <a:p>
            <a:pPr lvl="0">
              <a:buClrTx/>
              <a:buFont typeface="Wingdings" pitchFamily="2" charset="2"/>
              <a:buChar char="q"/>
            </a:pPr>
            <a:endParaRPr lang="en-IN" sz="1600" dirty="0">
              <a:latin typeface="+mj-lt"/>
            </a:endParaRPr>
          </a:p>
          <a:p>
            <a:pPr lvl="0">
              <a:buClrTx/>
              <a:buFont typeface="Wingdings" pitchFamily="2" charset="2"/>
              <a:buChar char="q"/>
            </a:pPr>
            <a:r>
              <a:rPr lang="en-US" sz="1600" dirty="0" smtClean="0">
                <a:latin typeface="+mj-lt"/>
              </a:rPr>
              <a:t>Reduce costs.</a:t>
            </a:r>
          </a:p>
          <a:p>
            <a:pPr lvl="0"/>
            <a:endParaRPr lang="en-IN" sz="2000" dirty="0">
              <a:latin typeface="Century" pitchFamily="18" charset="0"/>
            </a:endParaRPr>
          </a:p>
          <a:p>
            <a:endParaRPr lang="en-IN" dirty="0"/>
          </a:p>
        </p:txBody>
      </p:sp>
    </p:spTree>
    <p:extLst>
      <p:ext uri="{BB962C8B-B14F-4D97-AF65-F5344CB8AC3E}">
        <p14:creationId xmlns:p14="http://schemas.microsoft.com/office/powerpoint/2010/main" xmlns="" val="2375166335"/>
      </p:ext>
    </p:extLst>
  </p:cSld>
  <p:clrMapOvr>
    <a:masterClrMapping/>
  </p:clrMapOvr>
  <p:transition spd="med">
    <p:pull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40</a:t>
            </a:fld>
            <a:endParaRPr lang="en-IN"/>
          </a:p>
        </p:txBody>
      </p:sp>
      <p:pic>
        <p:nvPicPr>
          <p:cNvPr id="2050" name="Picture 2" descr="C:\Users\user\Documents\notes\Screenshot_20180411_112036.png"/>
          <p:cNvPicPr>
            <a:picLocks noChangeAspect="1" noChangeArrowheads="1"/>
          </p:cNvPicPr>
          <p:nvPr/>
        </p:nvPicPr>
        <p:blipFill>
          <a:blip r:embed="rId2"/>
          <a:srcRect/>
          <a:stretch>
            <a:fillRect/>
          </a:stretch>
        </p:blipFill>
        <p:spPr bwMode="auto">
          <a:xfrm>
            <a:off x="4143372" y="-24"/>
            <a:ext cx="3429024" cy="6858000"/>
          </a:xfrm>
          <a:prstGeom prst="rect">
            <a:avLst/>
          </a:prstGeom>
          <a:noFill/>
        </p:spPr>
      </p:pic>
      <p:sp>
        <p:nvSpPr>
          <p:cNvPr id="4" name="TextBox 3"/>
          <p:cNvSpPr txBox="1"/>
          <p:nvPr/>
        </p:nvSpPr>
        <p:spPr>
          <a:xfrm>
            <a:off x="857224" y="2714620"/>
            <a:ext cx="1936749" cy="461665"/>
          </a:xfrm>
          <a:prstGeom prst="rect">
            <a:avLst/>
          </a:prstGeom>
          <a:noFill/>
        </p:spPr>
        <p:txBody>
          <a:bodyPr wrap="none" rtlCol="0">
            <a:spAutoFit/>
          </a:bodyPr>
          <a:lstStyle/>
          <a:p>
            <a:r>
              <a:rPr lang="en-IN" sz="2400" b="1" dirty="0" smtClean="0"/>
              <a:t>Settings Page</a:t>
            </a:r>
            <a:endParaRPr lang="en-IN" sz="2400" b="1" dirty="0"/>
          </a:p>
        </p:txBody>
      </p:sp>
    </p:spTree>
  </p:cSld>
  <p:clrMapOvr>
    <a:masterClrMapping/>
  </p:clrMapOvr>
  <p:transition spd="med">
    <p:pull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41</a:t>
            </a:fld>
            <a:endParaRPr lang="en-IN"/>
          </a:p>
        </p:txBody>
      </p:sp>
      <p:pic>
        <p:nvPicPr>
          <p:cNvPr id="2050" name="Picture 2" descr="C:\Users\user\Downloads\Capture1.PNG"/>
          <p:cNvPicPr>
            <a:picLocks noChangeAspect="1" noChangeArrowheads="1"/>
          </p:cNvPicPr>
          <p:nvPr/>
        </p:nvPicPr>
        <p:blipFill>
          <a:blip r:embed="rId2"/>
          <a:srcRect/>
          <a:stretch>
            <a:fillRect/>
          </a:stretch>
        </p:blipFill>
        <p:spPr bwMode="auto">
          <a:xfrm>
            <a:off x="214282" y="1071546"/>
            <a:ext cx="8572560" cy="5357850"/>
          </a:xfrm>
          <a:prstGeom prst="rect">
            <a:avLst/>
          </a:prstGeom>
          <a:noFill/>
        </p:spPr>
      </p:pic>
      <p:sp>
        <p:nvSpPr>
          <p:cNvPr id="4" name="TextBox 3"/>
          <p:cNvSpPr txBox="1"/>
          <p:nvPr/>
        </p:nvSpPr>
        <p:spPr>
          <a:xfrm>
            <a:off x="714348" y="714356"/>
            <a:ext cx="1858266" cy="369332"/>
          </a:xfrm>
          <a:prstGeom prst="rect">
            <a:avLst/>
          </a:prstGeom>
          <a:noFill/>
        </p:spPr>
        <p:txBody>
          <a:bodyPr wrap="none" rtlCol="0">
            <a:spAutoFit/>
          </a:bodyPr>
          <a:lstStyle/>
          <a:p>
            <a:r>
              <a:rPr lang="en-IN" b="1" dirty="0" smtClean="0"/>
              <a:t>Scanactivity.java</a:t>
            </a:r>
            <a:endParaRPr lang="en-IN" b="1" dirty="0"/>
          </a:p>
        </p:txBody>
      </p:sp>
      <p:sp>
        <p:nvSpPr>
          <p:cNvPr id="5" name="TextBox 4"/>
          <p:cNvSpPr txBox="1"/>
          <p:nvPr/>
        </p:nvSpPr>
        <p:spPr>
          <a:xfrm>
            <a:off x="3714744" y="0"/>
            <a:ext cx="1620957" cy="646331"/>
          </a:xfrm>
          <a:prstGeom prst="rect">
            <a:avLst/>
          </a:prstGeom>
          <a:noFill/>
        </p:spPr>
        <p:txBody>
          <a:bodyPr wrap="none" rtlCol="0">
            <a:spAutoFit/>
          </a:bodyPr>
          <a:lstStyle/>
          <a:p>
            <a:r>
              <a:rPr lang="en-IN" sz="3600" b="1" dirty="0" smtClean="0">
                <a:solidFill>
                  <a:schemeClr val="accent2">
                    <a:lumMod val="75000"/>
                  </a:schemeClr>
                </a:solidFill>
              </a:rPr>
              <a:t>Coding</a:t>
            </a:r>
            <a:endParaRPr lang="en-IN" sz="3600" b="1" dirty="0">
              <a:solidFill>
                <a:schemeClr val="accent2">
                  <a:lumMod val="75000"/>
                </a:schemeClr>
              </a:solidFill>
            </a:endParaRPr>
          </a:p>
        </p:txBody>
      </p:sp>
    </p:spTree>
  </p:cSld>
  <p:clrMapOvr>
    <a:masterClrMapping/>
  </p:clrMapOvr>
  <p:transition spd="med">
    <p:pull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42</a:t>
            </a:fld>
            <a:endParaRPr lang="en-IN"/>
          </a:p>
        </p:txBody>
      </p:sp>
      <p:pic>
        <p:nvPicPr>
          <p:cNvPr id="3074" name="Picture 2" descr="C:\Users\user\Downloads\Capture5.PNG"/>
          <p:cNvPicPr>
            <a:picLocks noChangeAspect="1" noChangeArrowheads="1"/>
          </p:cNvPicPr>
          <p:nvPr/>
        </p:nvPicPr>
        <p:blipFill>
          <a:blip r:embed="rId2"/>
          <a:srcRect/>
          <a:stretch>
            <a:fillRect/>
          </a:stretch>
        </p:blipFill>
        <p:spPr bwMode="auto">
          <a:xfrm>
            <a:off x="214282" y="1000108"/>
            <a:ext cx="8715436" cy="5357850"/>
          </a:xfrm>
          <a:prstGeom prst="rect">
            <a:avLst/>
          </a:prstGeom>
          <a:noFill/>
        </p:spPr>
      </p:pic>
      <p:sp>
        <p:nvSpPr>
          <p:cNvPr id="4" name="TextBox 3"/>
          <p:cNvSpPr txBox="1"/>
          <p:nvPr/>
        </p:nvSpPr>
        <p:spPr>
          <a:xfrm>
            <a:off x="857224" y="642918"/>
            <a:ext cx="2661754" cy="400110"/>
          </a:xfrm>
          <a:prstGeom prst="rect">
            <a:avLst/>
          </a:prstGeom>
          <a:noFill/>
        </p:spPr>
        <p:txBody>
          <a:bodyPr wrap="none" rtlCol="0">
            <a:spAutoFit/>
          </a:bodyPr>
          <a:lstStyle/>
          <a:p>
            <a:r>
              <a:rPr lang="en-IN" sz="2000" b="1" dirty="0" smtClean="0"/>
              <a:t>Scanresultactivity.java</a:t>
            </a:r>
            <a:endParaRPr lang="en-IN" sz="2000" b="1" dirty="0"/>
          </a:p>
        </p:txBody>
      </p:sp>
    </p:spTree>
  </p:cSld>
  <p:clrMapOvr>
    <a:masterClrMapping/>
  </p:clrMapOvr>
  <p:transition spd="med">
    <p:pull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43</a:t>
            </a:fld>
            <a:endParaRPr lang="en-IN"/>
          </a:p>
        </p:txBody>
      </p:sp>
      <p:pic>
        <p:nvPicPr>
          <p:cNvPr id="4098" name="Picture 2" descr="C:\Users\user\Downloads\Capture6.PNG"/>
          <p:cNvPicPr>
            <a:picLocks noChangeAspect="1" noChangeArrowheads="1"/>
          </p:cNvPicPr>
          <p:nvPr/>
        </p:nvPicPr>
        <p:blipFill>
          <a:blip r:embed="rId2"/>
          <a:srcRect/>
          <a:stretch>
            <a:fillRect/>
          </a:stretch>
        </p:blipFill>
        <p:spPr bwMode="auto">
          <a:xfrm>
            <a:off x="214282" y="928670"/>
            <a:ext cx="8929718" cy="5585485"/>
          </a:xfrm>
          <a:prstGeom prst="rect">
            <a:avLst/>
          </a:prstGeom>
          <a:noFill/>
        </p:spPr>
      </p:pic>
      <p:sp>
        <p:nvSpPr>
          <p:cNvPr id="4" name="TextBox 3"/>
          <p:cNvSpPr txBox="1"/>
          <p:nvPr/>
        </p:nvSpPr>
        <p:spPr>
          <a:xfrm>
            <a:off x="785786" y="428604"/>
            <a:ext cx="2446504" cy="400110"/>
          </a:xfrm>
          <a:prstGeom prst="rect">
            <a:avLst/>
          </a:prstGeom>
          <a:noFill/>
        </p:spPr>
        <p:txBody>
          <a:bodyPr wrap="none" rtlCol="0">
            <a:spAutoFit/>
          </a:bodyPr>
          <a:lstStyle/>
          <a:p>
            <a:r>
              <a:rPr lang="en-IN" sz="2000" b="1" dirty="0" err="1" smtClean="0"/>
              <a:t>Homefragment</a:t>
            </a:r>
            <a:r>
              <a:rPr lang="en-IN" sz="2000" b="1" dirty="0" smtClean="0"/>
              <a:t> .java</a:t>
            </a:r>
            <a:endParaRPr lang="en-IN" sz="2000" b="1" dirty="0"/>
          </a:p>
        </p:txBody>
      </p:sp>
    </p:spTree>
  </p:cSld>
  <p:clrMapOvr>
    <a:masterClrMapping/>
  </p:clrMapOvr>
  <p:transition spd="med">
    <p:pull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44</a:t>
            </a:fld>
            <a:endParaRPr lang="en-IN"/>
          </a:p>
        </p:txBody>
      </p:sp>
      <p:pic>
        <p:nvPicPr>
          <p:cNvPr id="3" name="Picture 2" descr="ThankYou.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643998" cy="6324808"/>
          </a:xfrm>
          <a:prstGeom prst="rect">
            <a:avLst/>
          </a:prstGeom>
        </p:spPr>
        <p:txBody>
          <a:bodyPr wrap="square" numCol="1">
            <a:spAutoFit/>
          </a:bodyPr>
          <a:lstStyle/>
          <a:p>
            <a:pPr algn="ctr">
              <a:lnSpc>
                <a:spcPct val="150000"/>
              </a:lnSpc>
            </a:pPr>
            <a:r>
              <a:rPr lang="en-IN" sz="3600" b="1" dirty="0" smtClean="0">
                <a:solidFill>
                  <a:schemeClr val="accent2">
                    <a:lumMod val="50000"/>
                  </a:schemeClr>
                </a:solidFill>
              </a:rPr>
              <a:t>Module description</a:t>
            </a:r>
            <a:endParaRPr lang="en-IN" sz="3600" b="1" u="sng" dirty="0" smtClean="0">
              <a:solidFill>
                <a:schemeClr val="accent2">
                  <a:lumMod val="50000"/>
                </a:schemeClr>
              </a:solidFill>
            </a:endParaRPr>
          </a:p>
          <a:p>
            <a:pPr>
              <a:lnSpc>
                <a:spcPct val="150000"/>
              </a:lnSpc>
              <a:buFont typeface="Wingdings" pitchFamily="2" charset="2"/>
              <a:buChar char="q"/>
            </a:pPr>
            <a:r>
              <a:rPr lang="en-IN" b="1" u="sng" dirty="0" smtClean="0"/>
              <a:t>Users</a:t>
            </a:r>
          </a:p>
          <a:p>
            <a:pPr marL="342900" indent="-342900">
              <a:lnSpc>
                <a:spcPct val="150000"/>
              </a:lnSpc>
              <a:buAutoNum type="arabicPeriod"/>
            </a:pPr>
            <a:r>
              <a:rPr lang="en-IN" b="1" dirty="0" smtClean="0"/>
              <a:t>Merchant </a:t>
            </a:r>
            <a:r>
              <a:rPr lang="en-IN" dirty="0" smtClean="0"/>
              <a:t>  </a:t>
            </a:r>
          </a:p>
          <a:p>
            <a:pPr marL="342900" indent="-342900">
              <a:lnSpc>
                <a:spcPct val="150000"/>
              </a:lnSpc>
            </a:pPr>
            <a:r>
              <a:rPr lang="en-IN" dirty="0" smtClean="0"/>
              <a:t>contains modules like accept payment, transaction history, profile editing, log out etc</a:t>
            </a:r>
          </a:p>
          <a:p>
            <a:pPr marL="342900" indent="-342900">
              <a:lnSpc>
                <a:spcPct val="150000"/>
              </a:lnSpc>
            </a:pPr>
            <a:r>
              <a:rPr lang="en-IN" b="1" dirty="0" smtClean="0"/>
              <a:t>2.  Customers</a:t>
            </a:r>
          </a:p>
          <a:p>
            <a:pPr marL="342900" indent="-342900">
              <a:lnSpc>
                <a:spcPct val="150000"/>
              </a:lnSpc>
            </a:pPr>
            <a:r>
              <a:rPr lang="en-IN" dirty="0" smtClean="0"/>
              <a:t>registration of users or login, making payments, payment history, transaction history, profile editing or view, log out  etc.</a:t>
            </a:r>
          </a:p>
          <a:p>
            <a:pPr>
              <a:lnSpc>
                <a:spcPct val="150000"/>
              </a:lnSpc>
              <a:buFont typeface="Wingdings" pitchFamily="2" charset="2"/>
              <a:buChar char="q"/>
            </a:pPr>
            <a:r>
              <a:rPr lang="en-US" b="1" u="sng" dirty="0" smtClean="0"/>
              <a:t>Modules in Customer</a:t>
            </a:r>
            <a:endParaRPr lang="en-IN" dirty="0" smtClean="0"/>
          </a:p>
          <a:p>
            <a:pPr marL="342900" lvl="0" indent="-342900">
              <a:lnSpc>
                <a:spcPct val="150000"/>
              </a:lnSpc>
            </a:pPr>
            <a:r>
              <a:rPr lang="en-IN" b="1" dirty="0" smtClean="0"/>
              <a:t>1.Registration  </a:t>
            </a:r>
            <a:r>
              <a:rPr lang="en-IN" dirty="0" smtClean="0"/>
              <a:t>: In this section the new customers register to the system. They can access the application for payments. By using the mobile no and password  they can login to the application .</a:t>
            </a:r>
          </a:p>
          <a:p>
            <a:pPr marL="342900" lvl="0" indent="-342900">
              <a:lnSpc>
                <a:spcPct val="150000"/>
              </a:lnSpc>
            </a:pPr>
            <a:r>
              <a:rPr lang="en-IN" b="1" dirty="0" smtClean="0"/>
              <a:t>2. Login  </a:t>
            </a:r>
            <a:r>
              <a:rPr lang="en-IN" dirty="0" smtClean="0"/>
              <a:t>:the user logged in to the application through this section. The registered user can login to the application directly using the mobile no and password.</a:t>
            </a:r>
          </a:p>
          <a:p>
            <a:pPr>
              <a:lnSpc>
                <a:spcPct val="150000"/>
              </a:lnSpc>
              <a:buClr>
                <a:schemeClr val="accent1"/>
              </a:buClr>
              <a:buFont typeface="Wingdings" pitchFamily="2" charset="2"/>
              <a:buChar char="Ø"/>
            </a:pPr>
            <a:endParaRPr lang="en-IN" dirty="0" smtClean="0"/>
          </a:p>
        </p:txBody>
      </p:sp>
      <p:sp>
        <p:nvSpPr>
          <p:cNvPr id="3" name="Slide Number Placeholder 2"/>
          <p:cNvSpPr>
            <a:spLocks noGrp="1"/>
          </p:cNvSpPr>
          <p:nvPr>
            <p:ph type="sldNum" sz="quarter" idx="12"/>
          </p:nvPr>
        </p:nvSpPr>
        <p:spPr/>
        <p:txBody>
          <a:bodyPr/>
          <a:lstStyle/>
          <a:p>
            <a:fld id="{39BA7F21-A2F2-46E6-A049-D3011336540D}" type="slidenum">
              <a:rPr lang="en-IN" smtClean="0"/>
              <a:pPr/>
              <a:t>5</a:t>
            </a:fld>
            <a:endParaRPr lang="en-IN"/>
          </a:p>
        </p:txBody>
      </p:sp>
    </p:spTree>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6</a:t>
            </a:fld>
            <a:endParaRPr lang="en-IN"/>
          </a:p>
        </p:txBody>
      </p:sp>
      <p:sp>
        <p:nvSpPr>
          <p:cNvPr id="3" name="Rectangle 2"/>
          <p:cNvSpPr/>
          <p:nvPr/>
        </p:nvSpPr>
        <p:spPr>
          <a:xfrm>
            <a:off x="214282" y="1214422"/>
            <a:ext cx="8643998" cy="4662815"/>
          </a:xfrm>
          <a:prstGeom prst="rect">
            <a:avLst/>
          </a:prstGeom>
        </p:spPr>
        <p:txBody>
          <a:bodyPr wrap="square">
            <a:spAutoFit/>
          </a:bodyPr>
          <a:lstStyle/>
          <a:p>
            <a:pPr lvl="0">
              <a:lnSpc>
                <a:spcPct val="150000"/>
              </a:lnSpc>
            </a:pPr>
            <a:endParaRPr lang="en-IN" b="1" dirty="0" smtClean="0"/>
          </a:p>
          <a:p>
            <a:pPr marL="342900" lvl="0" indent="-342900">
              <a:lnSpc>
                <a:spcPct val="150000"/>
              </a:lnSpc>
            </a:pPr>
            <a:r>
              <a:rPr lang="en-IN" b="1" dirty="0" smtClean="0"/>
              <a:t>3.Change password   : </a:t>
            </a:r>
            <a:r>
              <a:rPr lang="en-IN" dirty="0" smtClean="0"/>
              <a:t>here a existing  password can be changed.</a:t>
            </a:r>
            <a:endParaRPr lang="en-IN" b="1" dirty="0" smtClean="0"/>
          </a:p>
          <a:p>
            <a:pPr marL="342900" lvl="0" indent="-342900">
              <a:lnSpc>
                <a:spcPct val="150000"/>
              </a:lnSpc>
            </a:pPr>
            <a:r>
              <a:rPr lang="en-IN" b="1" dirty="0" smtClean="0"/>
              <a:t>4.Forgot password : </a:t>
            </a:r>
            <a:r>
              <a:rPr lang="en-IN" dirty="0" smtClean="0"/>
              <a:t>here a forgotten password can be changed by given a link.</a:t>
            </a:r>
            <a:endParaRPr lang="en-IN" b="1" dirty="0" smtClean="0"/>
          </a:p>
          <a:p>
            <a:pPr lvl="0">
              <a:lnSpc>
                <a:spcPct val="150000"/>
              </a:lnSpc>
            </a:pPr>
            <a:r>
              <a:rPr lang="en-IN" b="1" dirty="0" smtClean="0"/>
              <a:t>5.QR Code scan payments  </a:t>
            </a:r>
            <a:r>
              <a:rPr lang="en-IN" dirty="0" smtClean="0"/>
              <a:t>: the payment is done by scanning the company’s QR code, not the products and the money is transferred directly to the merchants account. </a:t>
            </a:r>
          </a:p>
          <a:p>
            <a:pPr lvl="0">
              <a:lnSpc>
                <a:spcPct val="150000"/>
              </a:lnSpc>
            </a:pPr>
            <a:r>
              <a:rPr lang="en-IN" b="1" dirty="0" smtClean="0"/>
              <a:t>6.Wallet-to- wallet transfer  : </a:t>
            </a:r>
            <a:r>
              <a:rPr lang="en-IN" dirty="0" smtClean="0"/>
              <a:t>the payment is done transferring from wallet to wallet.</a:t>
            </a:r>
            <a:endParaRPr lang="en-IN" b="1" dirty="0" smtClean="0"/>
          </a:p>
          <a:p>
            <a:pPr lvl="0">
              <a:lnSpc>
                <a:spcPct val="150000"/>
              </a:lnSpc>
            </a:pPr>
            <a:r>
              <a:rPr lang="en-IN" b="1" dirty="0" smtClean="0"/>
              <a:t>7.Change  security PIN : </a:t>
            </a:r>
            <a:r>
              <a:rPr lang="en-IN" dirty="0" smtClean="0"/>
              <a:t>here a security code can be changed.</a:t>
            </a:r>
            <a:endParaRPr lang="en-IN" b="1" dirty="0" smtClean="0"/>
          </a:p>
          <a:p>
            <a:pPr lvl="0">
              <a:lnSpc>
                <a:spcPct val="150000"/>
              </a:lnSpc>
            </a:pPr>
            <a:r>
              <a:rPr lang="en-IN" b="1" dirty="0" smtClean="0"/>
              <a:t> 8.Payment history  </a:t>
            </a:r>
            <a:r>
              <a:rPr lang="en-IN" dirty="0" smtClean="0"/>
              <a:t>: shows the details of the payments done to the customer. </a:t>
            </a:r>
          </a:p>
          <a:p>
            <a:pPr lvl="0">
              <a:lnSpc>
                <a:spcPct val="150000"/>
              </a:lnSpc>
            </a:pPr>
            <a:r>
              <a:rPr lang="en-IN" b="1" dirty="0" smtClean="0"/>
              <a:t>9. Transfer history </a:t>
            </a:r>
            <a:r>
              <a:rPr lang="en-IN" dirty="0" smtClean="0"/>
              <a:t>: shows the details of the transactions done to the customer. </a:t>
            </a:r>
          </a:p>
          <a:p>
            <a:pPr>
              <a:lnSpc>
                <a:spcPct val="150000"/>
              </a:lnSpc>
            </a:pPr>
            <a:r>
              <a:rPr lang="en-IN" b="1" dirty="0" smtClean="0"/>
              <a:t>10. Profile editing or view  :</a:t>
            </a:r>
            <a:r>
              <a:rPr lang="en-IN" dirty="0" smtClean="0"/>
              <a:t> Views and Edit the details of the customers.</a:t>
            </a:r>
            <a:endParaRPr lang="en-IN" b="1" dirty="0" smtClean="0"/>
          </a:p>
          <a:p>
            <a:pPr>
              <a:lnSpc>
                <a:spcPct val="150000"/>
              </a:lnSpc>
            </a:pPr>
            <a:r>
              <a:rPr lang="en-IN" b="1" dirty="0" smtClean="0"/>
              <a:t>11.Logout: </a:t>
            </a:r>
            <a:r>
              <a:rPr lang="en-IN" dirty="0" smtClean="0"/>
              <a:t>Logout section helps to logout from the application.</a:t>
            </a:r>
            <a:endParaRPr lang="en-IN" b="1" dirty="0" smtClean="0"/>
          </a:p>
        </p:txBody>
      </p:sp>
    </p:spTree>
  </p:cSld>
  <p:clrMapOvr>
    <a:masterClrMapping/>
  </p:clrMapOvr>
  <p:transition spd="med">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BA7F21-A2F2-46E6-A049-D3011336540D}" type="slidenum">
              <a:rPr lang="en-IN" smtClean="0"/>
              <a:pPr/>
              <a:t>7</a:t>
            </a:fld>
            <a:endParaRPr lang="en-IN"/>
          </a:p>
        </p:txBody>
      </p:sp>
      <p:sp>
        <p:nvSpPr>
          <p:cNvPr id="3" name="Rectangle 2"/>
          <p:cNvSpPr/>
          <p:nvPr/>
        </p:nvSpPr>
        <p:spPr>
          <a:xfrm>
            <a:off x="1071538" y="2571744"/>
            <a:ext cx="6929486" cy="2862322"/>
          </a:xfrm>
          <a:prstGeom prst="rect">
            <a:avLst/>
          </a:prstGeom>
        </p:spPr>
        <p:txBody>
          <a:bodyPr wrap="square">
            <a:spAutoFit/>
          </a:bodyPr>
          <a:lstStyle/>
          <a:p>
            <a:pPr lvl="0">
              <a:lnSpc>
                <a:spcPct val="150000"/>
              </a:lnSpc>
              <a:buFont typeface="Wingdings" pitchFamily="2" charset="2"/>
              <a:buChar char="q"/>
            </a:pPr>
            <a:r>
              <a:rPr lang="en-IN" dirty="0" smtClean="0"/>
              <a:t>Android</a:t>
            </a:r>
          </a:p>
          <a:p>
            <a:pPr lvl="0">
              <a:lnSpc>
                <a:spcPct val="150000"/>
              </a:lnSpc>
              <a:buFont typeface="Wingdings" pitchFamily="2" charset="2"/>
              <a:buChar char="q"/>
            </a:pPr>
            <a:r>
              <a:rPr lang="en-IN" dirty="0" smtClean="0"/>
              <a:t>PHP</a:t>
            </a:r>
          </a:p>
          <a:p>
            <a:pPr lvl="0">
              <a:lnSpc>
                <a:spcPct val="150000"/>
              </a:lnSpc>
              <a:buFont typeface="Wingdings" pitchFamily="2" charset="2"/>
              <a:buChar char="q"/>
            </a:pPr>
            <a:r>
              <a:rPr lang="en-IN" dirty="0" smtClean="0"/>
              <a:t>YII2</a:t>
            </a:r>
          </a:p>
          <a:p>
            <a:pPr lvl="0">
              <a:lnSpc>
                <a:spcPct val="150000"/>
              </a:lnSpc>
              <a:buFont typeface="Wingdings" pitchFamily="2" charset="2"/>
              <a:buChar char="q"/>
            </a:pPr>
            <a:r>
              <a:rPr lang="en-IN" dirty="0" smtClean="0"/>
              <a:t>XAMPP(MYSQL)</a:t>
            </a:r>
          </a:p>
          <a:p>
            <a:pPr lvl="0">
              <a:lnSpc>
                <a:spcPct val="150000"/>
              </a:lnSpc>
              <a:buFont typeface="Wingdings" pitchFamily="2" charset="2"/>
              <a:buChar char="q"/>
            </a:pPr>
            <a:r>
              <a:rPr lang="en-IN" dirty="0" smtClean="0"/>
              <a:t>GIT</a:t>
            </a:r>
          </a:p>
          <a:p>
            <a:pPr lvl="0">
              <a:lnSpc>
                <a:spcPct val="150000"/>
              </a:lnSpc>
              <a:buFont typeface="Wingdings" pitchFamily="2" charset="2"/>
              <a:buChar char="q"/>
            </a:pPr>
            <a:r>
              <a:rPr lang="en-IN" dirty="0" smtClean="0"/>
              <a:t>POSTMAN</a:t>
            </a:r>
          </a:p>
          <a:p>
            <a:pPr lvl="0">
              <a:lnSpc>
                <a:spcPct val="150000"/>
              </a:lnSpc>
            </a:pPr>
            <a:endParaRPr lang="en-IN" sz="1200" dirty="0"/>
          </a:p>
        </p:txBody>
      </p:sp>
      <p:sp>
        <p:nvSpPr>
          <p:cNvPr id="4" name="TextBox 3"/>
          <p:cNvSpPr txBox="1"/>
          <p:nvPr/>
        </p:nvSpPr>
        <p:spPr>
          <a:xfrm>
            <a:off x="2643174" y="857232"/>
            <a:ext cx="2707088" cy="646331"/>
          </a:xfrm>
          <a:prstGeom prst="rect">
            <a:avLst/>
          </a:prstGeom>
          <a:noFill/>
        </p:spPr>
        <p:txBody>
          <a:bodyPr wrap="none" rtlCol="0">
            <a:spAutoFit/>
          </a:bodyPr>
          <a:lstStyle/>
          <a:p>
            <a:r>
              <a:rPr lang="en-IN" sz="3600" b="1" dirty="0" smtClean="0">
                <a:solidFill>
                  <a:schemeClr val="accent2">
                    <a:lumMod val="50000"/>
                  </a:schemeClr>
                </a:solidFill>
              </a:rPr>
              <a:t>Technologies</a:t>
            </a:r>
            <a:endParaRPr lang="en-IN" sz="3600" b="1" dirty="0">
              <a:solidFill>
                <a:schemeClr val="accent2">
                  <a:lumMod val="50000"/>
                </a:schemeClr>
              </a:solidFill>
            </a:endParaRPr>
          </a:p>
        </p:txBody>
      </p:sp>
    </p:spTree>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BA7F21-A2F2-46E6-A049-D3011336540D}" type="slidenum">
              <a:rPr lang="en-IN" smtClean="0"/>
              <a:pPr/>
              <a:t>8</a:t>
            </a:fld>
            <a:endParaRPr lang="en-IN"/>
          </a:p>
        </p:txBody>
      </p:sp>
      <p:sp>
        <p:nvSpPr>
          <p:cNvPr id="3" name="Content Placeholder 2"/>
          <p:cNvSpPr>
            <a:spLocks noGrp="1"/>
          </p:cNvSpPr>
          <p:nvPr>
            <p:ph sz="quarter" idx="4294967295"/>
          </p:nvPr>
        </p:nvSpPr>
        <p:spPr>
          <a:xfrm>
            <a:off x="0" y="0"/>
            <a:ext cx="9144000" cy="6113463"/>
          </a:xfrm>
        </p:spPr>
        <p:txBody>
          <a:bodyPr>
            <a:noAutofit/>
          </a:bodyPr>
          <a:lstStyle/>
          <a:p>
            <a:pPr algn="ctr">
              <a:lnSpc>
                <a:spcPct val="150000"/>
              </a:lnSpc>
              <a:buClrTx/>
              <a:buNone/>
            </a:pPr>
            <a:r>
              <a:rPr lang="en-IN" sz="3600" b="1" dirty="0" smtClean="0">
                <a:solidFill>
                  <a:schemeClr val="accent2">
                    <a:lumMod val="50000"/>
                  </a:schemeClr>
                </a:solidFill>
              </a:rPr>
              <a:t>Android</a:t>
            </a:r>
            <a:endParaRPr lang="en-IN" sz="3600" b="1" dirty="0" smtClean="0">
              <a:latin typeface="Arial" pitchFamily="34" charset="0"/>
              <a:cs typeface="Arial" pitchFamily="34" charset="0"/>
            </a:endParaRPr>
          </a:p>
          <a:p>
            <a:pPr>
              <a:lnSpc>
                <a:spcPct val="150000"/>
              </a:lnSpc>
              <a:buClrTx/>
              <a:buFont typeface="Wingdings" pitchFamily="2" charset="2"/>
              <a:buChar char="q"/>
            </a:pPr>
            <a:r>
              <a:rPr lang="en-IN" sz="1600" b="1" dirty="0" smtClean="0">
                <a:latin typeface="Arial" pitchFamily="34" charset="0"/>
                <a:cs typeface="Arial" pitchFamily="34" charset="0"/>
              </a:rPr>
              <a:t>Android</a:t>
            </a:r>
            <a:r>
              <a:rPr lang="en-IN" sz="1600" dirty="0" smtClean="0">
                <a:latin typeface="Arial" pitchFamily="34" charset="0"/>
                <a:cs typeface="Arial" pitchFamily="34" charset="0"/>
              </a:rPr>
              <a:t> is a mobile operating system</a:t>
            </a:r>
            <a:r>
              <a:rPr lang="en-IN" sz="1600" u="sng" dirty="0" smtClean="0">
                <a:latin typeface="Arial" pitchFamily="34" charset="0"/>
                <a:cs typeface="Arial" pitchFamily="34" charset="0"/>
              </a:rPr>
              <a:t> </a:t>
            </a:r>
            <a:r>
              <a:rPr lang="en-IN" sz="1600" dirty="0" smtClean="0">
                <a:latin typeface="Arial" pitchFamily="34" charset="0"/>
                <a:cs typeface="Arial" pitchFamily="34" charset="0"/>
              </a:rPr>
              <a:t>developed by Google, based on a modified version of the Linux kernel and other open source software and designed primarily for touch screen mobile devices such as Smartphone  and tablets. </a:t>
            </a:r>
          </a:p>
          <a:p>
            <a:pPr>
              <a:lnSpc>
                <a:spcPct val="150000"/>
              </a:lnSpc>
              <a:buClrTx/>
              <a:buFont typeface="Wingdings" pitchFamily="2" charset="2"/>
              <a:buChar char="q"/>
            </a:pPr>
            <a:r>
              <a:rPr lang="en-IN" sz="1600" dirty="0" smtClean="0">
                <a:latin typeface="Arial" pitchFamily="34" charset="0"/>
                <a:cs typeface="Arial" pitchFamily="34" charset="0"/>
              </a:rPr>
              <a:t>This operating system is based on version 2.6 of Linux, so it has a monolithic system kernel, what means  that all system functions and drivers are grouped into one block of code. </a:t>
            </a:r>
          </a:p>
          <a:p>
            <a:pPr>
              <a:lnSpc>
                <a:spcPct val="150000"/>
              </a:lnSpc>
              <a:buClrTx/>
              <a:buFont typeface="Wingdings" pitchFamily="2" charset="2"/>
              <a:buChar char="q"/>
            </a:pPr>
            <a:r>
              <a:rPr lang="en-IN" sz="1600" dirty="0" smtClean="0">
                <a:latin typeface="Arial" pitchFamily="34" charset="0"/>
                <a:cs typeface="Arial" pitchFamily="34" charset="0"/>
              </a:rPr>
              <a:t>Linux kernel 2.6-which includes useful drivers that allow  for example Wi-Fi or Bluetooth. The library written in C and C + + that provide higher level functionality such as an HTML engine, or a database (</a:t>
            </a:r>
            <a:r>
              <a:rPr lang="en-IN" sz="1600" dirty="0" err="1" smtClean="0">
                <a:latin typeface="Arial" pitchFamily="34" charset="0"/>
                <a:cs typeface="Arial" pitchFamily="34" charset="0"/>
              </a:rPr>
              <a:t>SQLite</a:t>
            </a:r>
            <a:r>
              <a:rPr lang="en-IN" sz="1600" dirty="0" smtClean="0">
                <a:latin typeface="Arial" pitchFamily="34" charset="0"/>
                <a:cs typeface="Arial" pitchFamily="34" charset="0"/>
              </a:rPr>
              <a:t>).</a:t>
            </a:r>
          </a:p>
          <a:p>
            <a:pPr>
              <a:lnSpc>
                <a:spcPct val="150000"/>
              </a:lnSpc>
              <a:buClrTx/>
              <a:buFont typeface="Wingdings" pitchFamily="2" charset="2"/>
              <a:buChar char="q"/>
            </a:pPr>
            <a:r>
              <a:rPr lang="en-IN" sz="1600" dirty="0" smtClean="0">
                <a:latin typeface="Arial" pitchFamily="34" charset="0"/>
                <a:cs typeface="Arial" pitchFamily="34" charset="0"/>
              </a:rPr>
              <a:t>-A runtime environment for applications based on a virtual machine, made for inefficient machines such as telephones. The aim is to translate JAVA in machine language understood by Android. A JAVA framework that allows applications running on the virtual machine to organize and cooperate. The user applications written in Java (Web browser, contact manager etc. ..)</a:t>
            </a:r>
          </a:p>
          <a:p>
            <a:pPr>
              <a:lnSpc>
                <a:spcPct val="150000"/>
              </a:lnSpc>
              <a:buClrTx/>
              <a:buFont typeface="Wingdings" pitchFamily="2" charset="2"/>
              <a:buChar char="q"/>
            </a:pPr>
            <a:r>
              <a:rPr lang="en-IN" sz="1600" dirty="0" smtClean="0">
                <a:latin typeface="Arial" pitchFamily="34" charset="0"/>
                <a:cs typeface="Arial" pitchFamily="34" charset="0"/>
              </a:rPr>
              <a:t>Today android is in its 5th version, Android 2.1. Each version is designed to gradually correct the lack of APIs, to enhance the user interface and add functionality. The latest version adds such things as support in HTML5 in the browser.</a:t>
            </a:r>
          </a:p>
          <a:p>
            <a:pPr>
              <a:buNone/>
            </a:pPr>
            <a:r>
              <a:rPr lang="en-IN" sz="1400" b="1" dirty="0" smtClean="0">
                <a:latin typeface="Arial" pitchFamily="34" charset="0"/>
                <a:cs typeface="Arial" pitchFamily="34" charset="0"/>
              </a:rPr>
              <a:t> </a:t>
            </a:r>
            <a:endParaRPr lang="en-IN" sz="1400" dirty="0" smtClean="0">
              <a:latin typeface="Arial" pitchFamily="34" charset="0"/>
              <a:cs typeface="Arial" pitchFamily="34" charset="0"/>
            </a:endParaRPr>
          </a:p>
        </p:txBody>
      </p:sp>
    </p:spTree>
    <p:extLst>
      <p:ext uri="{BB962C8B-B14F-4D97-AF65-F5344CB8AC3E}">
        <p14:creationId xmlns:p14="http://schemas.microsoft.com/office/powerpoint/2010/main" xmlns="" val="1556824680"/>
      </p:ext>
    </p:extLst>
  </p:cSld>
  <p:clrMapOvr>
    <a:masterClrMapping/>
  </p:clrMapOvr>
  <p:transition spd="med">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BA7F21-A2F2-46E6-A049-D3011336540D}" type="slidenum">
              <a:rPr lang="en-IN" smtClean="0"/>
              <a:pPr/>
              <a:t>9</a:t>
            </a:fld>
            <a:endParaRPr lang="en-IN"/>
          </a:p>
        </p:txBody>
      </p:sp>
      <p:sp>
        <p:nvSpPr>
          <p:cNvPr id="3" name="Content Placeholder 2"/>
          <p:cNvSpPr>
            <a:spLocks noGrp="1"/>
          </p:cNvSpPr>
          <p:nvPr>
            <p:ph sz="quarter" idx="4294967295"/>
          </p:nvPr>
        </p:nvSpPr>
        <p:spPr>
          <a:xfrm>
            <a:off x="0" y="285728"/>
            <a:ext cx="9144000" cy="6188097"/>
          </a:xfrm>
        </p:spPr>
        <p:txBody>
          <a:bodyPr>
            <a:normAutofit lnSpcReduction="10000"/>
          </a:bodyPr>
          <a:lstStyle/>
          <a:p>
            <a:pPr algn="ctr">
              <a:lnSpc>
                <a:spcPct val="150000"/>
              </a:lnSpc>
              <a:buClrTx/>
              <a:buNone/>
            </a:pPr>
            <a:r>
              <a:rPr lang="en-IN" sz="3900" b="1" dirty="0" smtClean="0">
                <a:solidFill>
                  <a:schemeClr val="accent2">
                    <a:lumMod val="50000"/>
                  </a:schemeClr>
                </a:solidFill>
              </a:rPr>
              <a:t>PHP</a:t>
            </a:r>
            <a:endParaRPr lang="en-IN" sz="3900" b="1" dirty="0" smtClean="0">
              <a:latin typeface="Century" pitchFamily="18" charset="0"/>
            </a:endParaRPr>
          </a:p>
          <a:p>
            <a:pPr>
              <a:lnSpc>
                <a:spcPct val="150000"/>
              </a:lnSpc>
              <a:buClrTx/>
              <a:buFont typeface="Wingdings" pitchFamily="2" charset="2"/>
              <a:buChar char="q"/>
            </a:pPr>
            <a:r>
              <a:rPr lang="en-IN" sz="2000" b="1" dirty="0" smtClean="0">
                <a:latin typeface="Century" pitchFamily="18" charset="0"/>
              </a:rPr>
              <a:t>PHP</a:t>
            </a:r>
            <a:r>
              <a:rPr lang="en-IN" sz="2000" b="1" dirty="0">
                <a:latin typeface="Century" pitchFamily="18" charset="0"/>
              </a:rPr>
              <a:t>: Hypertext </a:t>
            </a:r>
            <a:r>
              <a:rPr lang="en-IN" sz="2000" b="1" dirty="0" smtClean="0">
                <a:latin typeface="Century" pitchFamily="18" charset="0"/>
              </a:rPr>
              <a:t>Pre-processor</a:t>
            </a:r>
            <a:r>
              <a:rPr lang="en-IN" sz="2000" dirty="0">
                <a:latin typeface="Century" pitchFamily="18" charset="0"/>
              </a:rPr>
              <a:t> (or simply </a:t>
            </a:r>
            <a:r>
              <a:rPr lang="en-IN" sz="2000" b="1" dirty="0">
                <a:latin typeface="Century" pitchFamily="18" charset="0"/>
              </a:rPr>
              <a:t>PHP</a:t>
            </a:r>
            <a:r>
              <a:rPr lang="en-IN" sz="2000" dirty="0">
                <a:latin typeface="Century" pitchFamily="18" charset="0"/>
              </a:rPr>
              <a:t>) is a server-side </a:t>
            </a:r>
            <a:r>
              <a:rPr lang="en-IN" sz="2000" dirty="0" smtClean="0">
                <a:latin typeface="Century" pitchFamily="18" charset="0"/>
              </a:rPr>
              <a:t>scripting</a:t>
            </a:r>
            <a:r>
              <a:rPr lang="en-IN" sz="2000" dirty="0">
                <a:latin typeface="Century" pitchFamily="18" charset="0"/>
              </a:rPr>
              <a:t> language designed for web </a:t>
            </a:r>
            <a:r>
              <a:rPr lang="en-IN" sz="2000" dirty="0" smtClean="0">
                <a:latin typeface="Century" pitchFamily="18" charset="0"/>
              </a:rPr>
              <a:t>development but </a:t>
            </a:r>
            <a:r>
              <a:rPr lang="en-IN" sz="2000" dirty="0">
                <a:latin typeface="Century" pitchFamily="18" charset="0"/>
              </a:rPr>
              <a:t>also used as a general-purpose programming </a:t>
            </a:r>
            <a:r>
              <a:rPr lang="en-IN" sz="2000" dirty="0" smtClean="0">
                <a:latin typeface="Century" pitchFamily="18" charset="0"/>
              </a:rPr>
              <a:t>language.</a:t>
            </a:r>
          </a:p>
          <a:p>
            <a:pPr>
              <a:lnSpc>
                <a:spcPct val="150000"/>
              </a:lnSpc>
              <a:buClrTx/>
              <a:buFont typeface="Wingdings" pitchFamily="2" charset="2"/>
              <a:buChar char="q"/>
            </a:pPr>
            <a:r>
              <a:rPr lang="en-IN" sz="2000" dirty="0"/>
              <a:t>PHP originally stood for </a:t>
            </a:r>
            <a:r>
              <a:rPr lang="en-IN" sz="2000" i="1" dirty="0"/>
              <a:t>Personal Home </a:t>
            </a:r>
            <a:r>
              <a:rPr lang="en-IN" sz="2000" i="1" dirty="0" smtClean="0"/>
              <a:t>Page </a:t>
            </a:r>
            <a:r>
              <a:rPr lang="en-IN" sz="2000" dirty="0" smtClean="0"/>
              <a:t>,but </a:t>
            </a:r>
            <a:r>
              <a:rPr lang="en-IN" sz="2000" dirty="0"/>
              <a:t>it now stands for the </a:t>
            </a:r>
            <a:r>
              <a:rPr lang="en-IN" sz="2000" dirty="0" smtClean="0"/>
              <a:t>recursive</a:t>
            </a:r>
            <a:r>
              <a:rPr lang="en-IN" sz="2000" dirty="0"/>
              <a:t> </a:t>
            </a:r>
            <a:r>
              <a:rPr lang="en-IN" sz="2000" dirty="0" smtClean="0"/>
              <a:t>acronym</a:t>
            </a:r>
            <a:r>
              <a:rPr lang="en-IN" sz="2000" dirty="0"/>
              <a:t> </a:t>
            </a:r>
            <a:r>
              <a:rPr lang="en-IN" sz="2000" i="1" dirty="0"/>
              <a:t>PHP: Hypertext </a:t>
            </a:r>
            <a:r>
              <a:rPr lang="en-IN" sz="2000" i="1" dirty="0" smtClean="0"/>
              <a:t>Pre-processor.</a:t>
            </a:r>
          </a:p>
          <a:p>
            <a:pPr>
              <a:lnSpc>
                <a:spcPct val="150000"/>
              </a:lnSpc>
              <a:buClrTx/>
              <a:buFont typeface="Wingdings" pitchFamily="2" charset="2"/>
              <a:buChar char="q"/>
            </a:pPr>
            <a:r>
              <a:rPr lang="en-IN" sz="2000" dirty="0"/>
              <a:t>PHP code may be embedded into HTML code, or it can be used in combination with various web template systems, web content management systems, and web frameworks. PHP code is usually processed by a PHP interpreter implemented as a module in the web </a:t>
            </a:r>
            <a:r>
              <a:rPr lang="en-IN" sz="2000" dirty="0" smtClean="0"/>
              <a:t>server.</a:t>
            </a:r>
          </a:p>
          <a:p>
            <a:pPr>
              <a:lnSpc>
                <a:spcPct val="150000"/>
              </a:lnSpc>
              <a:buClrTx/>
              <a:buFont typeface="Wingdings" pitchFamily="2" charset="2"/>
              <a:buChar char="q"/>
            </a:pPr>
            <a:r>
              <a:rPr lang="en-IN" sz="2000" dirty="0"/>
              <a:t> Any PHP code in a requested file is executed by the PHP runtime, usually to create dynamic web </a:t>
            </a:r>
            <a:r>
              <a:rPr lang="en-IN" sz="2000" dirty="0" smtClean="0"/>
              <a:t>page</a:t>
            </a:r>
            <a:r>
              <a:rPr lang="en-IN" sz="2000" dirty="0"/>
              <a:t> </a:t>
            </a:r>
            <a:r>
              <a:rPr lang="en-IN" sz="2000" dirty="0" smtClean="0"/>
              <a:t>content </a:t>
            </a:r>
            <a:r>
              <a:rPr lang="en-IN" sz="2000" dirty="0"/>
              <a:t>or dynamic images used on websites or elsewhere.</a:t>
            </a:r>
            <a:endParaRPr lang="en-IN" sz="2000" dirty="0">
              <a:latin typeface="Century" pitchFamily="18" charset="0"/>
            </a:endParaRPr>
          </a:p>
        </p:txBody>
      </p:sp>
    </p:spTree>
    <p:extLst>
      <p:ext uri="{BB962C8B-B14F-4D97-AF65-F5344CB8AC3E}">
        <p14:creationId xmlns:p14="http://schemas.microsoft.com/office/powerpoint/2010/main" xmlns="" val="327414538"/>
      </p:ext>
    </p:extLst>
  </p:cSld>
  <p:clrMapOvr>
    <a:masterClrMapping/>
  </p:clrMapOvr>
  <p:transition spd="med">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1636</TotalTime>
  <Words>1170</Words>
  <Application>Microsoft Office PowerPoint</Application>
  <PresentationFormat>On-screen Show (4:3)</PresentationFormat>
  <Paragraphs>475</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Smart Loans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UML-Use case Diagram</vt:lpstr>
      <vt:lpstr>Slide 19</vt:lpstr>
      <vt:lpstr>Table design</vt:lpstr>
      <vt:lpstr>Slide 21</vt:lpstr>
      <vt:lpstr>Slide 22</vt:lpstr>
      <vt:lpstr>Slide 23</vt:lpstr>
      <vt:lpstr>Slide 24</vt:lpstr>
      <vt:lpstr>Slide 25</vt:lpstr>
      <vt:lpstr>Screen Shots</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Loans</dc:title>
  <dc:creator>user</dc:creator>
  <cp:lastModifiedBy>user</cp:lastModifiedBy>
  <cp:revision>141</cp:revision>
  <dcterms:created xsi:type="dcterms:W3CDTF">2018-04-08T09:09:50Z</dcterms:created>
  <dcterms:modified xsi:type="dcterms:W3CDTF">2018-05-09T09:28:02Z</dcterms:modified>
</cp:coreProperties>
</file>