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0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9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1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2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1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7C7FEA5A-650C-3DF1-A2A9-53E28FC4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666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174E83-2682-EA33-BF59-CACA1385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5342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BFB39-C1E6-D49E-0AE4-490BD7437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6161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Household Debt 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277EF-A51C-9080-FAAB-3F370C0F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Lydia Akalu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8181E6-BF6C-7868-46D1-88E2970D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C782-B9EC-CC6D-E517-E4FBDBD6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72" y="757238"/>
            <a:ext cx="10130228" cy="816729"/>
          </a:xfrm>
        </p:spPr>
        <p:txBody>
          <a:bodyPr/>
          <a:lstStyle/>
          <a:p>
            <a:r>
              <a:rPr lang="en-US" dirty="0"/>
              <a:t> 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7930-2337-1369-B7E6-8D3D02A8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39" y="1768839"/>
            <a:ext cx="10130228" cy="3927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 Overview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Household Debt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Scope</a:t>
            </a:r>
            <a:r>
              <a:rPr lang="en-US" dirty="0"/>
              <a:t>: Total debt contributions broken into six categories: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Mortgage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 Revolving (Home Equity)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 Loan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Credit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Student Loan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Frame</a:t>
            </a:r>
            <a:r>
              <a:rPr lang="en-US" dirty="0"/>
              <a:t>: Multiple quarters spanning across several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6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1AC2B-9B34-A2F4-28C3-9FD569DC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dirty="0"/>
              <a:t>Correlation Heatmap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1A7D-654B-F4AE-3014-369D1272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4191000" cy="389096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/>
              <a:t>This heatmap shows the </a:t>
            </a:r>
            <a:r>
              <a:rPr lang="en-US" sz="1500" b="1"/>
              <a:t>correlations</a:t>
            </a:r>
            <a:r>
              <a:rPr lang="en-US" sz="1500"/>
              <a:t> between various debt categories.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/>
              <a:t>Key observations: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Mortgage Debt</a:t>
            </a:r>
            <a:r>
              <a:rPr lang="en-US" sz="1500"/>
              <a:t> has a strong positive correlation (0.97) with </a:t>
            </a:r>
            <a:r>
              <a:rPr lang="en-US" sz="1500" b="1"/>
              <a:t>Total Debt</a:t>
            </a:r>
            <a:r>
              <a:rPr lang="en-US" sz="1500"/>
              <a:t>, indicating its major contribution.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Auto Loan</a:t>
            </a:r>
            <a:r>
              <a:rPr lang="en-US" sz="1500"/>
              <a:t> and </a:t>
            </a:r>
            <a:r>
              <a:rPr lang="en-US" sz="1500" b="1"/>
              <a:t>Student Loan</a:t>
            </a:r>
            <a:r>
              <a:rPr lang="en-US" sz="1500"/>
              <a:t> are moderately correlated (0.82), suggesting a trend in borrowing behaviors.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Other Debt</a:t>
            </a:r>
            <a:r>
              <a:rPr lang="en-US" sz="1500"/>
              <a:t> has a weak negative correlation (-0.44) with Mortgage Debt and Total Debt, showing it behaves independently.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1302CE-7098-9D69-F280-A0E2D9B1B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013" y="723453"/>
            <a:ext cx="6959108" cy="55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079B8-C0E8-AB8D-4893-22CF12A3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Debt Trend Over Time</a:t>
            </a:r>
            <a:br>
              <a:rPr lang="en-US" sz="22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b="1" kern="1200" cap="all" spc="60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E60B7-4EC6-5069-795B-530D83C4961C}"/>
              </a:ext>
            </a:extLst>
          </p:cNvPr>
          <p:cNvSpPr txBox="1"/>
          <p:nvPr/>
        </p:nvSpPr>
        <p:spPr>
          <a:xfrm>
            <a:off x="0" y="2323475"/>
            <a:ext cx="3162925" cy="3853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graph tracks </a:t>
            </a:r>
            <a:r>
              <a:rPr lang="en-US" b="1" dirty="0"/>
              <a:t>Total Household Debt</a:t>
            </a:r>
            <a:r>
              <a:rPr lang="en-US" dirty="0"/>
              <a:t> over time (2003–2019).</a:t>
            </a:r>
          </a:p>
          <a:p>
            <a:pPr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Key trends: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Debt increased sharply between </a:t>
            </a:r>
            <a:r>
              <a:rPr lang="en-US" b="1" dirty="0"/>
              <a:t>2003–2008</a:t>
            </a:r>
            <a:r>
              <a:rPr lang="en-US" dirty="0"/>
              <a:t>, peaking at over 12 trillion dollars before the financial crisis.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Debt has been rising steadily since </a:t>
            </a:r>
            <a:r>
              <a:rPr lang="en-US" b="1" dirty="0"/>
              <a:t>2014.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C0EA6B-6DC5-2689-6AAA-B63EBE6C75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7561" y="1458049"/>
            <a:ext cx="7521939" cy="44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4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CA084-39CC-2F42-29B2-49100293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23900"/>
            <a:ext cx="4417522" cy="1181100"/>
          </a:xfrm>
        </p:spPr>
        <p:txBody>
          <a:bodyPr>
            <a:normAutofit/>
          </a:bodyPr>
          <a:lstStyle/>
          <a:p>
            <a:r>
              <a:rPr lang="en-US" sz="2600"/>
              <a:t>Debt Contributions by Quarter</a:t>
            </a: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D53EA-6B1C-52BE-77C8-4C08341CB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499" y="2286001"/>
            <a:ext cx="4209063" cy="33562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treemap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highlights total household debt contributions across the four quarters: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Q1, Q2, Q3, and Q4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observations: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Q4 has the highest total debt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184.97T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likely due to year-end spending and borrowing.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Q1 has the lowest total debt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179.93T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reflecting repayment of Q4 obligations and reduced borrowing.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Q3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 fairly stable 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181.04T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183.08T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respectively.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5E3656-372C-DFB1-7F18-4AF3EE47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4173" y="947057"/>
            <a:ext cx="6333752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8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EA28-AEFA-00EE-1A18-74725202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8973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Average Contribution of Each Debt Type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A2E3A-294D-2B1D-3586-56C979956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86" y="2075543"/>
            <a:ext cx="3793671" cy="38256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This chart displays the </a:t>
            </a:r>
            <a:r>
              <a:rPr lang="en-US" b="1" dirty="0"/>
              <a:t>average contribution</a:t>
            </a:r>
            <a:r>
              <a:rPr lang="en-US" dirty="0"/>
              <a:t> of each debt type to total household debt.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Mortgage Debt</a:t>
            </a:r>
            <a:r>
              <a:rPr lang="en-US" dirty="0"/>
              <a:t> dominates, contributing over </a:t>
            </a:r>
            <a:r>
              <a:rPr lang="en-US" b="1" dirty="0"/>
              <a:t>8 trillion dollars</a:t>
            </a:r>
            <a:r>
              <a:rPr lang="en-US" dirty="0"/>
              <a:t>, far surpassing other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like </a:t>
            </a:r>
            <a:r>
              <a:rPr lang="en-US" b="1" dirty="0"/>
              <a:t>Auto Loans</a:t>
            </a:r>
            <a:r>
              <a:rPr lang="en-US" dirty="0"/>
              <a:t>, </a:t>
            </a:r>
            <a:r>
              <a:rPr lang="en-US" b="1" dirty="0"/>
              <a:t>Student Loans</a:t>
            </a:r>
            <a:r>
              <a:rPr lang="en-US" dirty="0"/>
              <a:t>, and </a:t>
            </a:r>
            <a:r>
              <a:rPr lang="en-US" b="1" dirty="0"/>
              <a:t>Credit Card Debt</a:t>
            </a:r>
            <a:r>
              <a:rPr lang="en-US" dirty="0"/>
              <a:t> contribute relatively smaller amounts, around </a:t>
            </a:r>
            <a:r>
              <a:rPr lang="en-US" b="1" dirty="0"/>
              <a:t>0.8 trillion</a:t>
            </a:r>
            <a:r>
              <a:rPr lang="en-US" dirty="0"/>
              <a:t> each.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 Revolving Debt</a:t>
            </a:r>
            <a:r>
              <a:rPr lang="en-US" dirty="0"/>
              <a:t> and </a:t>
            </a:r>
            <a:r>
              <a:rPr lang="en-US" b="1" dirty="0"/>
              <a:t>Other Debt</a:t>
            </a:r>
            <a:r>
              <a:rPr lang="en-US" dirty="0"/>
              <a:t> have the smallest contributions.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CC8BC6-51D3-EE9D-3310-7DD3EF70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60" y="1352323"/>
            <a:ext cx="7099340" cy="497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58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showing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DBB08E6-DF73-868D-DAE2-D25047179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7" y="0"/>
            <a:ext cx="834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EA4621B8-A833-A8C1-A685-BFF8C56A52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498" b="14251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FA092-B68E-F8E6-FF53-2B37E467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2211977"/>
            <a:ext cx="3535679" cy="14509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you!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46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fterglow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Trade Gothic Next Cond</vt:lpstr>
      <vt:lpstr>Trade Gothic Next Light</vt:lpstr>
      <vt:lpstr>AfterglowVTI</vt:lpstr>
      <vt:lpstr>Household Debt Analysis</vt:lpstr>
      <vt:lpstr> About the dataset</vt:lpstr>
      <vt:lpstr>Correlation Heatmap</vt:lpstr>
      <vt:lpstr>Total Debt Trend Over Time </vt:lpstr>
      <vt:lpstr>Debt Contributions by Quarter</vt:lpstr>
      <vt:lpstr>Average Contribution of Each Debt Type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Lydia Akalu</dc:creator>
  <cp:lastModifiedBy>Lydia Akalu</cp:lastModifiedBy>
  <cp:revision>1</cp:revision>
  <dcterms:created xsi:type="dcterms:W3CDTF">2024-12-18T22:37:01Z</dcterms:created>
  <dcterms:modified xsi:type="dcterms:W3CDTF">2024-12-18T22:58:07Z</dcterms:modified>
</cp:coreProperties>
</file>