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257" r:id="rId2"/>
    <p:sldId id="259" r:id="rId3"/>
    <p:sldId id="269" r:id="rId4"/>
    <p:sldId id="260" r:id="rId5"/>
    <p:sldId id="261" r:id="rId6"/>
    <p:sldId id="270" r:id="rId7"/>
    <p:sldId id="271" r:id="rId8"/>
    <p:sldId id="262" r:id="rId9"/>
    <p:sldId id="272" r:id="rId10"/>
    <p:sldId id="273" r:id="rId11"/>
    <p:sldId id="263" r:id="rId12"/>
    <p:sldId id="264" r:id="rId13"/>
    <p:sldId id="265" r:id="rId14"/>
    <p:sldId id="274" r:id="rId15"/>
    <p:sldId id="266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67"/>
    <p:restoredTop sz="94611"/>
  </p:normalViewPr>
  <p:slideViewPr>
    <p:cSldViewPr snapToGrid="0" snapToObjects="1">
      <p:cViewPr varScale="1">
        <p:scale>
          <a:sx n="65" d="100"/>
          <a:sy n="65" d="100"/>
        </p:scale>
        <p:origin x="114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96179-7135-E649-A01F-55021E73FA8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E6B85-9150-5C4A-8901-21BA2517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1102-88C1-4447-8324-8E91EDD5CAF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DCE8-07AD-4A40-85AA-40565D821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1102-88C1-4447-8324-8E91EDD5CAF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DCE8-07AD-4A40-85AA-40565D821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1102-88C1-4447-8324-8E91EDD5CAF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DCE8-07AD-4A40-85AA-40565D821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1102-88C1-4447-8324-8E91EDD5CAF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DCE8-07AD-4A40-85AA-40565D821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1102-88C1-4447-8324-8E91EDD5CAF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DCE8-07AD-4A40-85AA-40565D821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1102-88C1-4447-8324-8E91EDD5CAF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DCE8-07AD-4A40-85AA-40565D821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1102-88C1-4447-8324-8E91EDD5CAF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DCE8-07AD-4A40-85AA-40565D821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1102-88C1-4447-8324-8E91EDD5CAF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DCE8-07AD-4A40-85AA-40565D821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1102-88C1-4447-8324-8E91EDD5CAF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DCE8-07AD-4A40-85AA-40565D821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1102-88C1-4447-8324-8E91EDD5CAF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DCE8-07AD-4A40-85AA-40565D821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1102-88C1-4447-8324-8E91EDD5CAF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DCE8-07AD-4A40-85AA-40565D821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61102-88C1-4447-8324-8E91EDD5CAF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8DCE8-07AD-4A40-85AA-40565D82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2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8570"/>
            <a:ext cx="9144000" cy="45208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4499" y="28851"/>
            <a:ext cx="5583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to run ARM_CORE_EDP:</a:t>
            </a:r>
          </a:p>
          <a:p>
            <a:pPr marL="342900" indent="-342900">
              <a:buAutoNum type="arabicParenR"/>
            </a:pPr>
            <a:r>
              <a:rPr lang="en-US" sz="1800" b="1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extract the ARM_CORE_EDP archive</a:t>
            </a:r>
          </a:p>
          <a:p>
            <a:pPr marL="342900" indent="-342900">
              <a:buAutoNum type="arabicParenR"/>
            </a:pPr>
            <a:r>
              <a:rPr lang="en-US" sz="1800" b="1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Open </a:t>
            </a:r>
            <a:r>
              <a:rPr lang="en-US" sz="1800" b="1" dirty="0" err="1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matlab</a:t>
            </a:r>
            <a:r>
              <a:rPr lang="en-US" sz="1800" b="1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and go to the extracted directory</a:t>
            </a:r>
          </a:p>
          <a:p>
            <a:pPr marL="342900" indent="-342900">
              <a:buAutoNum type="arabicParenR"/>
            </a:pPr>
            <a:r>
              <a:rPr lang="en-US" sz="1800" b="1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Run the command: ARM_CORE_EDP</a:t>
            </a:r>
            <a:endParaRPr lang="en-US" sz="1800" b="1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0843" y="1949986"/>
            <a:ext cx="3283027" cy="253387"/>
          </a:xfrm>
          <a:prstGeom prst="roundRect">
            <a:avLst/>
          </a:prstGeom>
          <a:solidFill>
            <a:srgbClr val="FFFF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1226" y="1441277"/>
            <a:ext cx="3424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extracted directory</a:t>
            </a:r>
            <a:endParaRPr lang="en-US" sz="2800" b="1" dirty="0">
              <a:ln>
                <a:solidFill>
                  <a:sysClr val="windowText" lastClr="000000"/>
                </a:solidFill>
              </a:ln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1407" y="1455891"/>
            <a:ext cx="3140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matlab</a:t>
            </a:r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command</a:t>
            </a:r>
            <a:endParaRPr lang="en-US" sz="2800" b="1" dirty="0">
              <a:ln>
                <a:solidFill>
                  <a:sysClr val="windowText" lastClr="000000"/>
                </a:solidFill>
              </a:ln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363222" y="1954060"/>
            <a:ext cx="551145" cy="46346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66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58850"/>
            <a:ext cx="8382000" cy="494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9555" y="1878904"/>
            <a:ext cx="5197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And the new point is updated</a:t>
            </a:r>
            <a:endParaRPr lang="en-US" sz="2800" b="1" dirty="0">
              <a:ln>
                <a:solidFill>
                  <a:sysClr val="windowText" lastClr="000000"/>
                </a:solidFill>
              </a:ln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10829" y="3845490"/>
            <a:ext cx="425883" cy="325678"/>
          </a:xfrm>
          <a:prstGeom prst="roundRect">
            <a:avLst>
              <a:gd name="adj" fmla="val 7510"/>
            </a:avLst>
          </a:prstGeom>
          <a:solidFill>
            <a:srgbClr val="FFFF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09162" y="2642992"/>
            <a:ext cx="713983" cy="117744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693071" y="1467631"/>
            <a:ext cx="912310" cy="1688927"/>
          </a:xfrm>
          <a:prstGeom prst="roundRect">
            <a:avLst>
              <a:gd name="adj" fmla="val 7510"/>
            </a:avLst>
          </a:prstGeom>
          <a:solidFill>
            <a:srgbClr val="FFFF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90154" y="2156564"/>
            <a:ext cx="1288093" cy="33611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21484" y="4423775"/>
            <a:ext cx="43724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Your most recent design</a:t>
            </a:r>
          </a:p>
          <a:p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Is always shown in red</a:t>
            </a:r>
            <a:endParaRPr lang="en-US" sz="2800" b="1" dirty="0">
              <a:ln>
                <a:solidFill>
                  <a:sysClr val="windowText" lastClr="000000"/>
                </a:solidFill>
              </a:ln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348614" y="4085573"/>
            <a:ext cx="2087" cy="44884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849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958850"/>
            <a:ext cx="8369300" cy="494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415" y="125260"/>
            <a:ext cx="72738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Continuing to increase VDD &amp; on-current</a:t>
            </a:r>
          </a:p>
          <a:p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Increases both clock frequency &amp; energy,</a:t>
            </a:r>
          </a:p>
          <a:p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Which gives a trade-off for EDP</a:t>
            </a:r>
            <a:endParaRPr lang="en-US" sz="2800" b="1" dirty="0">
              <a:ln>
                <a:solidFill>
                  <a:sysClr val="windowText" lastClr="000000"/>
                </a:solidFill>
              </a:ln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07913" y="1565753"/>
            <a:ext cx="1503123" cy="219205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022937" y="3832964"/>
            <a:ext cx="613775" cy="338204"/>
          </a:xfrm>
          <a:prstGeom prst="roundRect">
            <a:avLst>
              <a:gd name="adj" fmla="val 7510"/>
            </a:avLst>
          </a:prstGeom>
          <a:solidFill>
            <a:srgbClr val="FFFF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175337" y="1668049"/>
            <a:ext cx="613775" cy="338204"/>
          </a:xfrm>
          <a:prstGeom prst="roundRect">
            <a:avLst>
              <a:gd name="adj" fmla="val 7510"/>
            </a:avLst>
          </a:prstGeom>
          <a:solidFill>
            <a:srgbClr val="FFFF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189950" y="2233808"/>
            <a:ext cx="613775" cy="338204"/>
          </a:xfrm>
          <a:prstGeom prst="roundRect">
            <a:avLst>
              <a:gd name="adj" fmla="val 7510"/>
            </a:avLst>
          </a:prstGeom>
          <a:solidFill>
            <a:srgbClr val="FFFF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01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46150"/>
            <a:ext cx="8382000" cy="49657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022937" y="3745282"/>
            <a:ext cx="613775" cy="425886"/>
          </a:xfrm>
          <a:prstGeom prst="roundRect">
            <a:avLst>
              <a:gd name="adj" fmla="val 7510"/>
            </a:avLst>
          </a:prstGeom>
          <a:solidFill>
            <a:srgbClr val="FFFF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800" y="250521"/>
            <a:ext cx="9686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And again… notice the EDP is getting worse (higher)</a:t>
            </a:r>
            <a:endParaRPr lang="en-US" sz="2800" b="1" dirty="0">
              <a:ln>
                <a:solidFill>
                  <a:sysClr val="windowText" lastClr="000000"/>
                </a:solidFill>
              </a:ln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760943" y="2825378"/>
            <a:ext cx="507252" cy="307458"/>
          </a:xfrm>
          <a:prstGeom prst="roundRect">
            <a:avLst>
              <a:gd name="adj" fmla="val 7510"/>
            </a:avLst>
          </a:prstGeom>
          <a:solidFill>
            <a:srgbClr val="FFFF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27102" y="789141"/>
            <a:ext cx="739035" cy="19540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89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46150"/>
            <a:ext cx="8382000" cy="4965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5877" y="87682"/>
            <a:ext cx="9686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In this case, the best EDP is in the middle of</a:t>
            </a:r>
            <a:r>
              <a:rPr lang="en-US" sz="2800" b="1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800" b="1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800" b="1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the curve</a:t>
            </a:r>
            <a:endParaRPr lang="en-US" sz="2800" b="1" dirty="0">
              <a:ln>
                <a:solidFill>
                  <a:sysClr val="windowText" lastClr="000000"/>
                </a:solidFill>
              </a:ln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61538" y="3933695"/>
            <a:ext cx="161625" cy="149270"/>
          </a:xfrm>
          <a:prstGeom prst="roundRect">
            <a:avLst>
              <a:gd name="adj" fmla="val 7510"/>
            </a:avLst>
          </a:prstGeom>
          <a:solidFill>
            <a:srgbClr val="FFFF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58017" y="613777"/>
            <a:ext cx="1453625" cy="33695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966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952500"/>
            <a:ext cx="8356600" cy="4953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083485" y="2830882"/>
            <a:ext cx="613775" cy="425886"/>
          </a:xfrm>
          <a:prstGeom prst="roundRect">
            <a:avLst>
              <a:gd name="adj" fmla="val 7510"/>
            </a:avLst>
          </a:prstGeom>
          <a:solidFill>
            <a:srgbClr val="FFFF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686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You can also click “Clear Plot”</a:t>
            </a:r>
          </a:p>
          <a:p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to remove all existing data from the plot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32549" y="1064714"/>
            <a:ext cx="576196" cy="176616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901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958850"/>
            <a:ext cx="8356600" cy="494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9576" y="137786"/>
            <a:ext cx="96863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Another strategy is the increase the threshold</a:t>
            </a:r>
            <a:b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voltage, which lowers off-current at the cost</a:t>
            </a:r>
            <a:b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of lower on-current</a:t>
            </a:r>
            <a:endParaRPr lang="en-US" sz="2800" b="1" dirty="0">
              <a:ln>
                <a:solidFill>
                  <a:sysClr val="windowText" lastClr="000000"/>
                </a:solidFill>
              </a:ln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73789" y="4426558"/>
            <a:ext cx="260300" cy="290886"/>
          </a:xfrm>
          <a:prstGeom prst="roundRect">
            <a:avLst>
              <a:gd name="adj" fmla="val 7510"/>
            </a:avLst>
          </a:prstGeom>
          <a:solidFill>
            <a:srgbClr val="FFFF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94554" y="1603333"/>
            <a:ext cx="1365336" cy="27557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274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30029"/>
            <a:ext cx="8382000" cy="495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29497"/>
            <a:ext cx="93062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As you will see, these parameters can be</a:t>
            </a:r>
            <a:b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inherently difficult to trade-off! </a:t>
            </a:r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But remember – the specifications you want might not be the specifications you can achieve with your transistor! (extracted from </a:t>
            </a:r>
            <a:r>
              <a:rPr lang="en-US" sz="28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Sentaurus</a:t>
            </a:r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en-US" sz="2800" b="1" dirty="0" smtClean="0">
              <a:ln>
                <a:solidFill>
                  <a:sysClr val="windowText" lastClr="000000"/>
                </a:solidFill>
              </a:ln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19591" y="5379243"/>
            <a:ext cx="419216" cy="290886"/>
          </a:xfrm>
          <a:prstGeom prst="roundRect">
            <a:avLst>
              <a:gd name="adj" fmla="val 7510"/>
            </a:avLst>
          </a:prstGeom>
          <a:solidFill>
            <a:srgbClr val="FFFF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75337" y="3440493"/>
            <a:ext cx="613775" cy="264442"/>
          </a:xfrm>
          <a:prstGeom prst="roundRect">
            <a:avLst>
              <a:gd name="adj" fmla="val 7510"/>
            </a:avLst>
          </a:prstGeom>
          <a:solidFill>
            <a:srgbClr val="FFFF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2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958850"/>
            <a:ext cx="8356600" cy="4940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19523" y="216741"/>
            <a:ext cx="547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If the code ran successfully, this </a:t>
            </a:r>
            <a:r>
              <a:rPr lang="en-US" sz="1800" b="1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GUI will pop up</a:t>
            </a:r>
            <a:endParaRPr lang="en-US" sz="1800" b="1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05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320186"/>
            <a:ext cx="8356600" cy="4940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4499" y="28851"/>
            <a:ext cx="66351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This is the physical design of the ARM chip, including:</a:t>
            </a:r>
          </a:p>
          <a:p>
            <a:r>
              <a:rPr lang="en-US" sz="1800" b="1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- Inverters &amp; buffers to meet timing constraints,</a:t>
            </a:r>
          </a:p>
          <a:p>
            <a:r>
              <a:rPr lang="en-US" sz="1800" b="1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- Combinational logic to implement arithmetic in the core,</a:t>
            </a:r>
          </a:p>
          <a:p>
            <a:r>
              <a:rPr lang="en-US" sz="1800" b="1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- And sequential logic to keep state for executing programs</a:t>
            </a:r>
            <a:endParaRPr lang="en-US" sz="1800" b="1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0634" y="1785229"/>
            <a:ext cx="3283027" cy="3999877"/>
          </a:xfrm>
          <a:prstGeom prst="roundRect">
            <a:avLst>
              <a:gd name="adj" fmla="val 7510"/>
            </a:avLst>
          </a:prstGeom>
          <a:solidFill>
            <a:srgbClr val="FFFF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6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334934"/>
            <a:ext cx="8356600" cy="4940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4499" y="28851"/>
            <a:ext cx="66351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This is the physical design of the ARM chip, including:</a:t>
            </a:r>
          </a:p>
          <a:p>
            <a:r>
              <a:rPr lang="en-US" sz="1800" b="1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- Inverters &amp; buffers to meet timing constraints,</a:t>
            </a:r>
          </a:p>
          <a:p>
            <a:r>
              <a:rPr lang="en-US" sz="1800" b="1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- Combinational logic to implement arithmetic in the core,</a:t>
            </a:r>
          </a:p>
          <a:p>
            <a:r>
              <a:rPr lang="en-US" sz="1800" b="1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- And sequential logic to keep state for executing programs</a:t>
            </a:r>
            <a:endParaRPr lang="en-US" sz="1800" b="1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0634" y="1799978"/>
            <a:ext cx="3283027" cy="768162"/>
          </a:xfrm>
          <a:prstGeom prst="roundRect">
            <a:avLst>
              <a:gd name="adj" fmla="val 7510"/>
            </a:avLst>
          </a:prstGeom>
          <a:solidFill>
            <a:srgbClr val="FFFF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28721" y="2631553"/>
            <a:ext cx="475803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You can toggle what</a:t>
            </a:r>
            <a:b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is displayed. This is only</a:t>
            </a:r>
            <a:b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for visualization (you don</a:t>
            </a:r>
            <a:r>
              <a:rPr lang="fr-FR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</a:t>
            </a:r>
          </a:p>
          <a:p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need to do anything with</a:t>
            </a:r>
            <a:b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this window)</a:t>
            </a:r>
            <a:endParaRPr lang="en-US" sz="2800" b="1" dirty="0">
              <a:ln>
                <a:solidFill>
                  <a:sysClr val="windowText" lastClr="000000"/>
                </a:solidFill>
              </a:ln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19399" y="2430352"/>
            <a:ext cx="713982" cy="48851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6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952500"/>
            <a:ext cx="8356600" cy="4953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970448" y="3315324"/>
            <a:ext cx="4747667" cy="1945608"/>
          </a:xfrm>
          <a:prstGeom prst="roundRect">
            <a:avLst>
              <a:gd name="adj" fmla="val 7510"/>
            </a:avLst>
          </a:prstGeom>
          <a:solidFill>
            <a:srgbClr val="FFFF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81403" y="789140"/>
            <a:ext cx="1064712" cy="25678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3647" y="126044"/>
            <a:ext cx="8540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This is the </a:t>
            </a:r>
            <a:r>
              <a:rPr lang="en-US" sz="2800" b="1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main energy &amp; delay for the ARM core</a:t>
            </a:r>
            <a:endParaRPr lang="en-US" sz="2800" b="1" dirty="0">
              <a:ln>
                <a:solidFill>
                  <a:sysClr val="windowText" lastClr="000000"/>
                </a:solidFill>
              </a:ln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5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952500"/>
            <a:ext cx="8356600" cy="4953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920344" y="1311159"/>
            <a:ext cx="2042045" cy="1970659"/>
          </a:xfrm>
          <a:prstGeom prst="roundRect">
            <a:avLst>
              <a:gd name="adj" fmla="val 7510"/>
            </a:avLst>
          </a:prstGeom>
          <a:solidFill>
            <a:srgbClr val="FFFF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68877" y="901874"/>
            <a:ext cx="789139" cy="53861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860" y="0"/>
            <a:ext cx="4939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Update the FET values with</a:t>
            </a:r>
            <a:b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your values from Sentaurus</a:t>
            </a:r>
            <a:endParaRPr lang="en-US" sz="2800" b="1" dirty="0">
              <a:ln>
                <a:solidFill>
                  <a:sysClr val="windowText" lastClr="000000"/>
                </a:solidFill>
              </a:ln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2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952500"/>
            <a:ext cx="8356600" cy="4953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313118" y="1286107"/>
            <a:ext cx="2379945" cy="1970659"/>
          </a:xfrm>
          <a:prstGeom prst="roundRect">
            <a:avLst>
              <a:gd name="adj" fmla="val 7510"/>
            </a:avLst>
          </a:prstGeom>
          <a:solidFill>
            <a:srgbClr val="FFFF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373666" y="851770"/>
            <a:ext cx="789139" cy="53861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15154" y="0"/>
            <a:ext cx="51972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The ARM core energy &amp;</a:t>
            </a:r>
            <a:b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frequency will be shown here</a:t>
            </a:r>
            <a:endParaRPr lang="en-US" sz="2800" b="1" dirty="0">
              <a:ln>
                <a:solidFill>
                  <a:sysClr val="windowText" lastClr="000000"/>
                </a:solidFill>
              </a:ln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93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58850"/>
            <a:ext cx="8382000" cy="494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8344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For example, one way to increase clock frequency</a:t>
            </a:r>
            <a:b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is by increasing VDD to increase on-current; here, </a:t>
            </a:r>
            <a:b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VDD is increased to 2.2 V, and on-current is</a:t>
            </a:r>
            <a:b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increased to 900 </a:t>
            </a:r>
            <a:r>
              <a:rPr lang="en-US" sz="28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uA</a:t>
            </a:r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/um</a:t>
            </a:r>
            <a:endParaRPr lang="en-US" sz="2800" b="1" dirty="0">
              <a:ln>
                <a:solidFill>
                  <a:sysClr val="windowText" lastClr="000000"/>
                </a:solidFill>
              </a:ln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4944" y="1578280"/>
            <a:ext cx="1315232" cy="1290180"/>
          </a:xfrm>
          <a:prstGeom prst="roundRect">
            <a:avLst>
              <a:gd name="adj" fmla="val 7510"/>
            </a:avLst>
          </a:prstGeom>
          <a:solidFill>
            <a:srgbClr val="FFFF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0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58850"/>
            <a:ext cx="8382000" cy="494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3928" y="1027134"/>
            <a:ext cx="4887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Then click </a:t>
            </a:r>
            <a:r>
              <a:rPr lang="en-US" sz="2800" b="1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“Analyze &amp; Plot”</a:t>
            </a:r>
            <a:endParaRPr lang="en-US" sz="2800" b="1" dirty="0">
              <a:ln>
                <a:solidFill>
                  <a:sysClr val="windowText" lastClr="000000"/>
                </a:solidFill>
              </a:ln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34840" y="2868459"/>
            <a:ext cx="1315232" cy="438411"/>
          </a:xfrm>
          <a:prstGeom prst="roundRect">
            <a:avLst>
              <a:gd name="adj" fmla="val 7510"/>
            </a:avLst>
          </a:prstGeom>
          <a:solidFill>
            <a:srgbClr val="FFFF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58225" y="1628384"/>
            <a:ext cx="713983" cy="117744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2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249</Words>
  <Application>Microsoft Office PowerPoint</Application>
  <PresentationFormat>On-screen Show (4:3)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Gage Krieger Hills</dc:creator>
  <cp:lastModifiedBy>Max M Shulaker</cp:lastModifiedBy>
  <cp:revision>8</cp:revision>
  <dcterms:created xsi:type="dcterms:W3CDTF">2017-04-26T10:51:42Z</dcterms:created>
  <dcterms:modified xsi:type="dcterms:W3CDTF">2017-04-26T14:24:28Z</dcterms:modified>
</cp:coreProperties>
</file>