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Lst>
  <p:sldSz cx="7556500" cy="106934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字由点字倔强黑" charset="1" panose="00020600040101010101"/>
      <p:regular r:id="rId14"/>
    </p:embeddedFont>
    <p:embeddedFont>
      <p:font typeface="Nourd Bold" charset="1" panose="00000700000000000000"/>
      <p:regular r:id="rId15"/>
    </p:embeddedFont>
    <p:embeddedFont>
      <p:font typeface="Nourd Bold Bold" charset="1" panose="00000A00000000000000"/>
      <p:regular r:id="rId16"/>
    </p:embeddedFont>
    <p:embeddedFont>
      <p:font typeface="Nourd" charset="1" panose="00000500000000000000"/>
      <p:regular r:id="rId17"/>
    </p:embeddedFont>
    <p:embeddedFont>
      <p:font typeface="Nourd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18.png" Type="http://schemas.openxmlformats.org/officeDocument/2006/relationships/image"/><Relationship Id="rId17" Target="../media/image19.svg" Type="http://schemas.openxmlformats.org/officeDocument/2006/relationships/image"/><Relationship Id="rId18" Target="../media/image20.png" Type="http://schemas.openxmlformats.org/officeDocument/2006/relationships/image"/><Relationship Id="rId19" Target="../media/image21.svg" Type="http://schemas.openxmlformats.org/officeDocument/2006/relationships/image"/><Relationship Id="rId2" Target="../media/image4.png" Type="http://schemas.openxmlformats.org/officeDocument/2006/relationships/image"/><Relationship Id="rId20" Target="../media/image22.png" Type="http://schemas.openxmlformats.org/officeDocument/2006/relationships/image"/><Relationship Id="rId21" Target="../media/image23.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26.png" Type="http://schemas.openxmlformats.org/officeDocument/2006/relationships/image"/><Relationship Id="rId25" Target="../media/image27.svg" Type="http://schemas.openxmlformats.org/officeDocument/2006/relationships/image"/><Relationship Id="rId26" Target="../media/image28.png" Type="http://schemas.openxmlformats.org/officeDocument/2006/relationships/image"/><Relationship Id="rId27" Target="../media/image29.sv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78928" y="-993597"/>
            <a:ext cx="1987193" cy="1987193"/>
            <a:chOff x="0" y="0"/>
            <a:chExt cx="14400530" cy="14400530"/>
          </a:xfrm>
        </p:grpSpPr>
        <p:sp>
          <p:nvSpPr>
            <p:cNvPr name="Freeform 3" id="3"/>
            <p:cNvSpPr/>
            <p:nvPr/>
          </p:nvSpPr>
          <p:spPr>
            <a:xfrm>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FFA4CA"/>
            </a:solidFill>
          </p:spPr>
        </p:sp>
      </p:grpSp>
      <p:grpSp>
        <p:nvGrpSpPr>
          <p:cNvPr name="Group 4" id="4"/>
          <p:cNvGrpSpPr/>
          <p:nvPr/>
        </p:nvGrpSpPr>
        <p:grpSpPr>
          <a:xfrm rot="0">
            <a:off x="1508265" y="-552607"/>
            <a:ext cx="6312585" cy="8574411"/>
            <a:chOff x="0" y="0"/>
            <a:chExt cx="2926647" cy="3975277"/>
          </a:xfrm>
        </p:grpSpPr>
        <p:sp>
          <p:nvSpPr>
            <p:cNvPr name="Freeform 5" id="5"/>
            <p:cNvSpPr/>
            <p:nvPr/>
          </p:nvSpPr>
          <p:spPr>
            <a:xfrm>
              <a:off x="0" y="0"/>
              <a:ext cx="2926647" cy="3975277"/>
            </a:xfrm>
            <a:custGeom>
              <a:avLst/>
              <a:gdLst/>
              <a:ahLst/>
              <a:cxnLst/>
              <a:rect r="r" b="b" t="t" l="l"/>
              <a:pathLst>
                <a:path h="3975277" w="2926647">
                  <a:moveTo>
                    <a:pt x="2802187" y="3975277"/>
                  </a:moveTo>
                  <a:lnTo>
                    <a:pt x="124460" y="3975277"/>
                  </a:lnTo>
                  <a:cubicBezTo>
                    <a:pt x="55880" y="3975277"/>
                    <a:pt x="0" y="3919397"/>
                    <a:pt x="0" y="3850817"/>
                  </a:cubicBezTo>
                  <a:lnTo>
                    <a:pt x="0" y="124460"/>
                  </a:lnTo>
                  <a:cubicBezTo>
                    <a:pt x="0" y="55880"/>
                    <a:pt x="55880" y="0"/>
                    <a:pt x="124460" y="0"/>
                  </a:cubicBezTo>
                  <a:lnTo>
                    <a:pt x="2802187" y="0"/>
                  </a:lnTo>
                  <a:cubicBezTo>
                    <a:pt x="2870767" y="0"/>
                    <a:pt x="2926647" y="55880"/>
                    <a:pt x="2926647" y="124460"/>
                  </a:cubicBezTo>
                  <a:lnTo>
                    <a:pt x="2926647" y="3850817"/>
                  </a:lnTo>
                  <a:cubicBezTo>
                    <a:pt x="2926647" y="3919397"/>
                    <a:pt x="2870767" y="3975277"/>
                    <a:pt x="2802187" y="3975277"/>
                  </a:cubicBezTo>
                  <a:close/>
                </a:path>
              </a:pathLst>
            </a:custGeom>
            <a:solidFill>
              <a:srgbClr val="6793F4"/>
            </a:solidFill>
          </p:spPr>
        </p:sp>
      </p:grpSp>
      <p:pic>
        <p:nvPicPr>
          <p:cNvPr name="Picture 6" id="6"/>
          <p:cNvPicPr>
            <a:picLocks noChangeAspect="true"/>
          </p:cNvPicPr>
          <p:nvPr/>
        </p:nvPicPr>
        <p:blipFill>
          <a:blip r:embed="rId2"/>
          <a:srcRect l="0" t="0" r="0" b="0"/>
          <a:stretch>
            <a:fillRect/>
          </a:stretch>
        </p:blipFill>
        <p:spPr>
          <a:xfrm flipH="false" flipV="false" rot="0">
            <a:off x="0" y="1363116"/>
            <a:ext cx="1508265" cy="1508265"/>
          </a:xfrm>
          <a:prstGeom prst="rect">
            <a:avLst/>
          </a:prstGeom>
        </p:spPr>
      </p:pic>
      <p:sp>
        <p:nvSpPr>
          <p:cNvPr name="TextBox 7" id="7"/>
          <p:cNvSpPr txBox="true"/>
          <p:nvPr/>
        </p:nvSpPr>
        <p:spPr>
          <a:xfrm rot="0">
            <a:off x="2195967" y="3924720"/>
            <a:ext cx="4608033" cy="3371850"/>
          </a:xfrm>
          <a:prstGeom prst="rect">
            <a:avLst/>
          </a:prstGeom>
        </p:spPr>
        <p:txBody>
          <a:bodyPr anchor="t" rtlCol="false" tIns="0" lIns="0" bIns="0" rIns="0">
            <a:spAutoFit/>
          </a:bodyPr>
          <a:lstStyle/>
          <a:p>
            <a:pPr>
              <a:lnSpc>
                <a:spcPts val="6600"/>
              </a:lnSpc>
            </a:pPr>
            <a:r>
              <a:rPr lang="en-US" sz="6000">
                <a:solidFill>
                  <a:srgbClr val="FFFFFF"/>
                </a:solidFill>
                <a:latin typeface="Nourd Bold"/>
              </a:rPr>
              <a:t>Porto Seguro</a:t>
            </a:r>
          </a:p>
          <a:p>
            <a:pPr>
              <a:lnSpc>
                <a:spcPts val="6600"/>
              </a:lnSpc>
            </a:pPr>
            <a:r>
              <a:rPr lang="en-US" sz="6000">
                <a:solidFill>
                  <a:srgbClr val="FFFFFF"/>
                </a:solidFill>
                <a:latin typeface="Nourd Bold"/>
              </a:rPr>
              <a:t>Safe Driver</a:t>
            </a:r>
          </a:p>
          <a:p>
            <a:pPr>
              <a:lnSpc>
                <a:spcPts val="6600"/>
              </a:lnSpc>
            </a:pPr>
            <a:r>
              <a:rPr lang="en-US" sz="6000">
                <a:solidFill>
                  <a:srgbClr val="FFFFFF"/>
                </a:solidFill>
                <a:latin typeface="Nourd Bold"/>
              </a:rPr>
              <a:t>Prediction</a:t>
            </a:r>
          </a:p>
        </p:txBody>
      </p:sp>
      <p:pic>
        <p:nvPicPr>
          <p:cNvPr name="Picture 8" id="8"/>
          <p:cNvPicPr>
            <a:picLocks noChangeAspect="true"/>
          </p:cNvPicPr>
          <p:nvPr/>
        </p:nvPicPr>
        <p:blipFill>
          <a:blip r:embed="rId3"/>
          <a:srcRect l="0" t="0" r="0" b="0"/>
          <a:stretch>
            <a:fillRect/>
          </a:stretch>
        </p:blipFill>
        <p:spPr>
          <a:xfrm flipH="false" flipV="false" rot="0">
            <a:off x="5773390" y="8745569"/>
            <a:ext cx="1030610" cy="1030610"/>
          </a:xfrm>
          <a:prstGeom prst="rect">
            <a:avLst/>
          </a:prstGeom>
        </p:spPr>
      </p:pic>
      <p:grpSp>
        <p:nvGrpSpPr>
          <p:cNvPr name="Group 9" id="9"/>
          <p:cNvGrpSpPr/>
          <p:nvPr/>
        </p:nvGrpSpPr>
        <p:grpSpPr>
          <a:xfrm rot="0">
            <a:off x="5773390" y="712661"/>
            <a:ext cx="4129073" cy="561872"/>
            <a:chOff x="0" y="0"/>
            <a:chExt cx="5505431" cy="749162"/>
          </a:xfrm>
        </p:grpSpPr>
        <p:sp>
          <p:nvSpPr>
            <p:cNvPr name="TextBox 10" id="10"/>
            <p:cNvSpPr txBox="true"/>
            <p:nvPr/>
          </p:nvSpPr>
          <p:spPr>
            <a:xfrm rot="0">
              <a:off x="0" y="38100"/>
              <a:ext cx="1713474" cy="711062"/>
            </a:xfrm>
            <a:prstGeom prst="rect">
              <a:avLst/>
            </a:prstGeom>
          </p:spPr>
          <p:txBody>
            <a:bodyPr anchor="t" rtlCol="false" tIns="0" lIns="0" bIns="0" rIns="0">
              <a:spAutoFit/>
            </a:bodyPr>
            <a:lstStyle/>
            <a:p>
              <a:pPr algn="l" marL="0" indent="0" lvl="0">
                <a:lnSpc>
                  <a:spcPts val="4116"/>
                </a:lnSpc>
                <a:spcBef>
                  <a:spcPct val="0"/>
                </a:spcBef>
              </a:pPr>
              <a:r>
                <a:rPr lang="en-US" sz="3741">
                  <a:solidFill>
                    <a:srgbClr val="FFFFFF"/>
                  </a:solidFill>
                  <a:ea typeface="字由点字倔强黑 Bold"/>
                </a:rPr>
                <a:t>鲸析</a:t>
              </a:r>
            </a:p>
          </p:txBody>
        </p:sp>
        <p:sp>
          <p:nvSpPr>
            <p:cNvPr name="TextBox 11" id="11"/>
            <p:cNvSpPr txBox="true"/>
            <p:nvPr/>
          </p:nvSpPr>
          <p:spPr>
            <a:xfrm rot="0">
              <a:off x="1977594" y="-462531"/>
              <a:ext cx="3527837" cy="286269"/>
            </a:xfrm>
            <a:prstGeom prst="rect">
              <a:avLst/>
            </a:prstGeom>
          </p:spPr>
          <p:txBody>
            <a:bodyPr anchor="t" rtlCol="false" tIns="0" lIns="0" bIns="0" rIns="0">
              <a:spAutoFit/>
            </a:bodyPr>
            <a:lstStyle/>
            <a:p>
              <a:pPr>
                <a:lnSpc>
                  <a:spcPts val="1995"/>
                </a:lnSpc>
              </a:pPr>
            </a:p>
          </p:txBody>
        </p:sp>
      </p:grpSp>
      <p:grpSp>
        <p:nvGrpSpPr>
          <p:cNvPr name="Group 12" id="12"/>
          <p:cNvGrpSpPr/>
          <p:nvPr/>
        </p:nvGrpSpPr>
        <p:grpSpPr>
          <a:xfrm rot="0">
            <a:off x="2195967" y="8867683"/>
            <a:ext cx="4608033" cy="786382"/>
            <a:chOff x="0" y="0"/>
            <a:chExt cx="6144044" cy="1048510"/>
          </a:xfrm>
        </p:grpSpPr>
        <p:sp>
          <p:nvSpPr>
            <p:cNvPr name="TextBox 13" id="13"/>
            <p:cNvSpPr txBox="true"/>
            <p:nvPr/>
          </p:nvSpPr>
          <p:spPr>
            <a:xfrm rot="0">
              <a:off x="0" y="363812"/>
              <a:ext cx="6144044" cy="301837"/>
            </a:xfrm>
            <a:prstGeom prst="rect">
              <a:avLst/>
            </a:prstGeom>
          </p:spPr>
          <p:txBody>
            <a:bodyPr anchor="t" rtlCol="false" tIns="0" lIns="0" bIns="0" rIns="0">
              <a:spAutoFit/>
            </a:bodyPr>
            <a:lstStyle/>
            <a:p>
              <a:pPr algn="l" marL="0" indent="0" lvl="0">
                <a:lnSpc>
                  <a:spcPts val="1959"/>
                </a:lnSpc>
                <a:spcBef>
                  <a:spcPct val="0"/>
                </a:spcBef>
              </a:pPr>
              <a:r>
                <a:rPr lang="en-US" spc="168" u="none" sz="1400">
                  <a:solidFill>
                    <a:srgbClr val="6793F4"/>
                  </a:solidFill>
                  <a:latin typeface="Nourd Bold"/>
                </a:rPr>
                <a:t>MR. </a:t>
              </a:r>
              <a:r>
                <a:rPr lang="en-US" spc="168" u="none" sz="1400">
                  <a:solidFill>
                    <a:srgbClr val="6793F4"/>
                  </a:solidFill>
                  <a:latin typeface="Nourd Bold"/>
                </a:rPr>
                <a:t>ADRIANOMOALA</a:t>
              </a:r>
            </a:p>
          </p:txBody>
        </p:sp>
        <p:sp>
          <p:nvSpPr>
            <p:cNvPr name="TextBox 14" id="14"/>
            <p:cNvSpPr txBox="true"/>
            <p:nvPr/>
          </p:nvSpPr>
          <p:spPr>
            <a:xfrm rot="0">
              <a:off x="0" y="800225"/>
              <a:ext cx="6144044" cy="248285"/>
            </a:xfrm>
            <a:prstGeom prst="rect">
              <a:avLst/>
            </a:prstGeom>
          </p:spPr>
          <p:txBody>
            <a:bodyPr anchor="t" rtlCol="false" tIns="0" lIns="0" bIns="0" rIns="0">
              <a:spAutoFit/>
            </a:bodyPr>
            <a:lstStyle/>
            <a:p>
              <a:pPr algn="l" marL="0" indent="0" lvl="0">
                <a:lnSpc>
                  <a:spcPts val="1679"/>
                </a:lnSpc>
                <a:spcBef>
                  <a:spcPct val="0"/>
                </a:spcBef>
              </a:pPr>
              <a:r>
                <a:rPr lang="en-US" spc="144" sz="1200">
                  <a:solidFill>
                    <a:srgbClr val="505050"/>
                  </a:solidFill>
                  <a:latin typeface="Nourd Bold"/>
                </a:rPr>
                <a:t>APRIL</a:t>
              </a:r>
              <a:r>
                <a:rPr lang="en-US" spc="144" u="none" sz="1200">
                  <a:solidFill>
                    <a:srgbClr val="505050"/>
                  </a:solidFill>
                  <a:latin typeface="Nourd Bold"/>
                </a:rPr>
                <a:t> 1, 2022</a:t>
              </a:r>
            </a:p>
          </p:txBody>
        </p:sp>
        <p:sp>
          <p:nvSpPr>
            <p:cNvPr name="TextBox 15" id="15"/>
            <p:cNvSpPr txBox="true"/>
            <p:nvPr/>
          </p:nvSpPr>
          <p:spPr>
            <a:xfrm rot="0">
              <a:off x="0" y="-9525"/>
              <a:ext cx="6144044" cy="248285"/>
            </a:xfrm>
            <a:prstGeom prst="rect">
              <a:avLst/>
            </a:prstGeom>
          </p:spPr>
          <p:txBody>
            <a:bodyPr anchor="t" rtlCol="false" tIns="0" lIns="0" bIns="0" rIns="0">
              <a:spAutoFit/>
            </a:bodyPr>
            <a:lstStyle/>
            <a:p>
              <a:pPr algn="l" marL="0" indent="0" lvl="0">
                <a:lnSpc>
                  <a:spcPts val="1679"/>
                </a:lnSpc>
                <a:spcBef>
                  <a:spcPct val="0"/>
                </a:spcBef>
              </a:pPr>
              <a:r>
                <a:rPr lang="en-US" spc="144" u="none" sz="1200">
                  <a:solidFill>
                    <a:srgbClr val="505050"/>
                  </a:solidFill>
                  <a:latin typeface="Nourd Bold"/>
                </a:rPr>
                <a:t>PREPARED FOR</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84576" y="9936000"/>
            <a:ext cx="4969062" cy="2456892"/>
            <a:chOff x="0" y="0"/>
            <a:chExt cx="2303762" cy="1139067"/>
          </a:xfrm>
        </p:grpSpPr>
        <p:sp>
          <p:nvSpPr>
            <p:cNvPr name="Freeform 3" id="3"/>
            <p:cNvSpPr/>
            <p:nvPr/>
          </p:nvSpPr>
          <p:spPr>
            <a:xfrm>
              <a:off x="0" y="0"/>
              <a:ext cx="2303762" cy="1139067"/>
            </a:xfrm>
            <a:custGeom>
              <a:avLst/>
              <a:gdLst/>
              <a:ahLst/>
              <a:cxnLst/>
              <a:rect r="r" b="b" t="t" l="l"/>
              <a:pathLst>
                <a:path h="1139067" w="2303762">
                  <a:moveTo>
                    <a:pt x="2179301" y="1139067"/>
                  </a:moveTo>
                  <a:lnTo>
                    <a:pt x="124460" y="1139067"/>
                  </a:lnTo>
                  <a:cubicBezTo>
                    <a:pt x="55880" y="1139067"/>
                    <a:pt x="0" y="1083187"/>
                    <a:pt x="0" y="1014607"/>
                  </a:cubicBezTo>
                  <a:lnTo>
                    <a:pt x="0" y="124460"/>
                  </a:lnTo>
                  <a:cubicBezTo>
                    <a:pt x="0" y="55880"/>
                    <a:pt x="55880" y="0"/>
                    <a:pt x="124460" y="0"/>
                  </a:cubicBezTo>
                  <a:lnTo>
                    <a:pt x="2179302" y="0"/>
                  </a:lnTo>
                  <a:cubicBezTo>
                    <a:pt x="2247882" y="0"/>
                    <a:pt x="2303762" y="55880"/>
                    <a:pt x="2303762" y="124460"/>
                  </a:cubicBezTo>
                  <a:lnTo>
                    <a:pt x="2303762" y="1014607"/>
                  </a:lnTo>
                  <a:cubicBezTo>
                    <a:pt x="2303762" y="1083187"/>
                    <a:pt x="2247882" y="1139067"/>
                    <a:pt x="2179302" y="1139067"/>
                  </a:cubicBezTo>
                  <a:close/>
                </a:path>
              </a:pathLst>
            </a:custGeom>
            <a:solidFill>
              <a:srgbClr val="FFA4CA"/>
            </a:solidFill>
          </p:spPr>
        </p:sp>
      </p:grpSp>
      <p:grpSp>
        <p:nvGrpSpPr>
          <p:cNvPr name="Group 4" id="4"/>
          <p:cNvGrpSpPr/>
          <p:nvPr/>
        </p:nvGrpSpPr>
        <p:grpSpPr>
          <a:xfrm rot="0">
            <a:off x="1508265" y="756000"/>
            <a:ext cx="6312585" cy="9936000"/>
            <a:chOff x="0" y="0"/>
            <a:chExt cx="2926647" cy="4606538"/>
          </a:xfrm>
        </p:grpSpPr>
        <p:sp>
          <p:nvSpPr>
            <p:cNvPr name="Freeform 5" id="5"/>
            <p:cNvSpPr/>
            <p:nvPr/>
          </p:nvSpPr>
          <p:spPr>
            <a:xfrm>
              <a:off x="0" y="0"/>
              <a:ext cx="2926647" cy="4606538"/>
            </a:xfrm>
            <a:custGeom>
              <a:avLst/>
              <a:gdLst/>
              <a:ahLst/>
              <a:cxnLst/>
              <a:rect r="r" b="b" t="t" l="l"/>
              <a:pathLst>
                <a:path h="4606538" w="2926647">
                  <a:moveTo>
                    <a:pt x="2802187" y="4606538"/>
                  </a:moveTo>
                  <a:lnTo>
                    <a:pt x="124460" y="4606538"/>
                  </a:lnTo>
                  <a:cubicBezTo>
                    <a:pt x="55880" y="4606538"/>
                    <a:pt x="0" y="4550658"/>
                    <a:pt x="0" y="4482078"/>
                  </a:cubicBezTo>
                  <a:lnTo>
                    <a:pt x="0" y="124460"/>
                  </a:lnTo>
                  <a:cubicBezTo>
                    <a:pt x="0" y="55880"/>
                    <a:pt x="55880" y="0"/>
                    <a:pt x="124460" y="0"/>
                  </a:cubicBezTo>
                  <a:lnTo>
                    <a:pt x="2802187" y="0"/>
                  </a:lnTo>
                  <a:cubicBezTo>
                    <a:pt x="2870767" y="0"/>
                    <a:pt x="2926647" y="55880"/>
                    <a:pt x="2926647" y="124460"/>
                  </a:cubicBezTo>
                  <a:lnTo>
                    <a:pt x="2926647" y="4482078"/>
                  </a:lnTo>
                  <a:cubicBezTo>
                    <a:pt x="2926647" y="4550658"/>
                    <a:pt x="2870767" y="4606538"/>
                    <a:pt x="2802187" y="4606538"/>
                  </a:cubicBezTo>
                  <a:close/>
                </a:path>
              </a:pathLst>
            </a:custGeom>
            <a:solidFill>
              <a:srgbClr val="6793F4"/>
            </a:solidFill>
          </p:spPr>
        </p:sp>
      </p:grpSp>
      <p:sp>
        <p:nvSpPr>
          <p:cNvPr name="TextBox 6" id="6"/>
          <p:cNvSpPr txBox="true"/>
          <p:nvPr/>
        </p:nvSpPr>
        <p:spPr>
          <a:xfrm rot="0">
            <a:off x="5242711" y="10171536"/>
            <a:ext cx="1561289" cy="165100"/>
          </a:xfrm>
          <a:prstGeom prst="rect">
            <a:avLst/>
          </a:prstGeom>
        </p:spPr>
        <p:txBody>
          <a:bodyPr anchor="t" rtlCol="false" tIns="0" lIns="0" bIns="0" rIns="0">
            <a:spAutoFit/>
          </a:bodyPr>
          <a:lstStyle/>
          <a:p>
            <a:pPr algn="r" marL="0" indent="0" lvl="0">
              <a:lnSpc>
                <a:spcPts val="1400"/>
              </a:lnSpc>
              <a:spcBef>
                <a:spcPct val="0"/>
              </a:spcBef>
            </a:pPr>
            <a:r>
              <a:rPr lang="en-US" spc="120" sz="1000">
                <a:solidFill>
                  <a:srgbClr val="FFFFFF"/>
                </a:solidFill>
                <a:latin typeface="Nourd Bold"/>
              </a:rPr>
              <a:t>2</a:t>
            </a:r>
          </a:p>
        </p:txBody>
      </p:sp>
      <p:sp>
        <p:nvSpPr>
          <p:cNvPr name="TextBox 7" id="7"/>
          <p:cNvSpPr txBox="true"/>
          <p:nvPr/>
        </p:nvSpPr>
        <p:spPr>
          <a:xfrm rot="0">
            <a:off x="2366956" y="10162011"/>
            <a:ext cx="2647157" cy="174625"/>
          </a:xfrm>
          <a:prstGeom prst="rect">
            <a:avLst/>
          </a:prstGeom>
        </p:spPr>
        <p:txBody>
          <a:bodyPr anchor="t" rtlCol="false" tIns="0" lIns="0" bIns="0" rIns="0">
            <a:spAutoFit/>
          </a:bodyPr>
          <a:lstStyle/>
          <a:p>
            <a:pPr marL="0" indent="0" lvl="0">
              <a:lnSpc>
                <a:spcPts val="1400"/>
              </a:lnSpc>
              <a:spcBef>
                <a:spcPct val="0"/>
              </a:spcBef>
            </a:pPr>
            <a:r>
              <a:rPr lang="en-US" spc="119" sz="1000">
                <a:solidFill>
                  <a:srgbClr val="FFFFFF"/>
                </a:solidFill>
                <a:ea typeface="字由点字倔强黑"/>
              </a:rPr>
              <a:t>关注鲸析 给你惊喜</a:t>
            </a:r>
          </a:p>
        </p:txBody>
      </p:sp>
      <p:grpSp>
        <p:nvGrpSpPr>
          <p:cNvPr name="Group 8" id="8"/>
          <p:cNvGrpSpPr/>
          <p:nvPr/>
        </p:nvGrpSpPr>
        <p:grpSpPr>
          <a:xfrm rot="0">
            <a:off x="2366956" y="1615150"/>
            <a:ext cx="4437044" cy="6841818"/>
            <a:chOff x="0" y="0"/>
            <a:chExt cx="5916058" cy="9122424"/>
          </a:xfrm>
        </p:grpSpPr>
        <p:sp>
          <p:nvSpPr>
            <p:cNvPr name="TextBox 9" id="9"/>
            <p:cNvSpPr txBox="true"/>
            <p:nvPr/>
          </p:nvSpPr>
          <p:spPr>
            <a:xfrm rot="0">
              <a:off x="0" y="1057500"/>
              <a:ext cx="5916058" cy="8064924"/>
            </a:xfrm>
            <a:prstGeom prst="rect">
              <a:avLst/>
            </a:prstGeom>
          </p:spPr>
          <p:txBody>
            <a:bodyPr anchor="t" rtlCol="false" tIns="0" lIns="0" bIns="0" rIns="0">
              <a:spAutoFit/>
            </a:bodyPr>
            <a:lstStyle/>
            <a:p>
              <a:pPr>
                <a:lnSpc>
                  <a:spcPts val="2239"/>
                </a:lnSpc>
              </a:pPr>
              <a:r>
                <a:rPr lang="en-US" sz="1399">
                  <a:solidFill>
                    <a:srgbClr val="FFFFFF"/>
                  </a:solidFill>
                  <a:latin typeface="Nourd"/>
                </a:rPr>
                <a:t>Nothing ruins the thrill of buying a brand new car more quickly than seeing your new insurance bill. The sting’s even more painful when you know you’re a good driver. It doesn’t seem fair that you have to pay so much if you’ve been cautious on the road for years.</a:t>
              </a:r>
            </a:p>
            <a:p>
              <a:pPr>
                <a:lnSpc>
                  <a:spcPts val="2239"/>
                </a:lnSpc>
              </a:pPr>
            </a:p>
            <a:p>
              <a:pPr>
                <a:lnSpc>
                  <a:spcPts val="2239"/>
                </a:lnSpc>
              </a:pPr>
              <a:r>
                <a:rPr lang="en-US" sz="1399">
                  <a:solidFill>
                    <a:srgbClr val="FFFFFF"/>
                  </a:solidFill>
                  <a:latin typeface="Arimo"/>
                </a:rPr>
                <a:t>Porto Seguro</a:t>
              </a:r>
              <a:r>
                <a:rPr lang="en-US" sz="1399">
                  <a:solidFill>
                    <a:srgbClr val="FFFFFF"/>
                  </a:solidFill>
                  <a:latin typeface="Arimo"/>
                </a:rPr>
                <a:t>, one of Brazil’s largest auto and homeowner insurance companies, completely agrees. Inaccuracies in car insurance company’s claim predictions raise the cost of insurance for good drivers and reduce the price for bad ones.</a:t>
              </a:r>
            </a:p>
            <a:p>
              <a:pPr>
                <a:lnSpc>
                  <a:spcPts val="2239"/>
                </a:lnSpc>
              </a:pPr>
            </a:p>
            <a:p>
              <a:pPr>
                <a:lnSpc>
                  <a:spcPts val="2239"/>
                </a:lnSpc>
              </a:pPr>
              <a:r>
                <a:rPr lang="en-US" sz="1399">
                  <a:solidFill>
                    <a:srgbClr val="FFFFFF"/>
                  </a:solidFill>
                  <a:latin typeface="Arimo"/>
                </a:rPr>
                <a:t>In this competition, you’re challenged to build a model that predicts the probability that a driver will initiate an auto insurance claim in the next year. While Porto Seguro has used machine learning for the past 20 years, they’re looking to Kaggle’s machine learning community to explore new, more powerful methods. A more accurate prediction will allow them to further tailor their prices, and hopefully make auto insurance coverage more accessible to more drivers.</a:t>
              </a:r>
            </a:p>
            <a:p>
              <a:pPr algn="l" marL="0" indent="0" lvl="0">
                <a:lnSpc>
                  <a:spcPts val="2239"/>
                </a:lnSpc>
              </a:pPr>
            </a:p>
          </p:txBody>
        </p:sp>
        <p:sp>
          <p:nvSpPr>
            <p:cNvPr name="TextBox 10" id="10"/>
            <p:cNvSpPr txBox="true"/>
            <p:nvPr/>
          </p:nvSpPr>
          <p:spPr>
            <a:xfrm rot="0">
              <a:off x="0" y="-47625"/>
              <a:ext cx="5916058" cy="634272"/>
            </a:xfrm>
            <a:prstGeom prst="rect">
              <a:avLst/>
            </a:prstGeom>
          </p:spPr>
          <p:txBody>
            <a:bodyPr anchor="t" rtlCol="false" tIns="0" lIns="0" bIns="0" rIns="0">
              <a:spAutoFit/>
            </a:bodyPr>
            <a:lstStyle/>
            <a:p>
              <a:pPr>
                <a:lnSpc>
                  <a:spcPts val="4098"/>
                </a:lnSpc>
                <a:spcBef>
                  <a:spcPct val="0"/>
                </a:spcBef>
              </a:pPr>
              <a:r>
                <a:rPr lang="en-US" spc="351" sz="2927">
                  <a:solidFill>
                    <a:srgbClr val="FFFFFF"/>
                  </a:solidFill>
                  <a:latin typeface="Nourd Bold Bold"/>
                </a:rPr>
                <a:t>ABOUT </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84576" y="9936000"/>
            <a:ext cx="4969062" cy="2456892"/>
            <a:chOff x="0" y="0"/>
            <a:chExt cx="2303762" cy="1139067"/>
          </a:xfrm>
        </p:grpSpPr>
        <p:sp>
          <p:nvSpPr>
            <p:cNvPr name="Freeform 3" id="3"/>
            <p:cNvSpPr/>
            <p:nvPr/>
          </p:nvSpPr>
          <p:spPr>
            <a:xfrm>
              <a:off x="0" y="0"/>
              <a:ext cx="2303762" cy="1139067"/>
            </a:xfrm>
            <a:custGeom>
              <a:avLst/>
              <a:gdLst/>
              <a:ahLst/>
              <a:cxnLst/>
              <a:rect r="r" b="b" t="t" l="l"/>
              <a:pathLst>
                <a:path h="1139067" w="2303762">
                  <a:moveTo>
                    <a:pt x="2179301" y="1139067"/>
                  </a:moveTo>
                  <a:lnTo>
                    <a:pt x="124460" y="1139067"/>
                  </a:lnTo>
                  <a:cubicBezTo>
                    <a:pt x="55880" y="1139067"/>
                    <a:pt x="0" y="1083187"/>
                    <a:pt x="0" y="1014607"/>
                  </a:cubicBezTo>
                  <a:lnTo>
                    <a:pt x="0" y="124460"/>
                  </a:lnTo>
                  <a:cubicBezTo>
                    <a:pt x="0" y="55880"/>
                    <a:pt x="55880" y="0"/>
                    <a:pt x="124460" y="0"/>
                  </a:cubicBezTo>
                  <a:lnTo>
                    <a:pt x="2179302" y="0"/>
                  </a:lnTo>
                  <a:cubicBezTo>
                    <a:pt x="2247882" y="0"/>
                    <a:pt x="2303762" y="55880"/>
                    <a:pt x="2303762" y="124460"/>
                  </a:cubicBezTo>
                  <a:lnTo>
                    <a:pt x="2303762" y="1014607"/>
                  </a:lnTo>
                  <a:cubicBezTo>
                    <a:pt x="2303762" y="1083187"/>
                    <a:pt x="2247882" y="1139067"/>
                    <a:pt x="2179302" y="1139067"/>
                  </a:cubicBezTo>
                  <a:close/>
                </a:path>
              </a:pathLst>
            </a:custGeom>
            <a:solidFill>
              <a:srgbClr val="FFA4CA"/>
            </a:solidFill>
          </p:spPr>
        </p:sp>
      </p:grpSp>
      <p:grpSp>
        <p:nvGrpSpPr>
          <p:cNvPr name="Group 4" id="4"/>
          <p:cNvGrpSpPr/>
          <p:nvPr/>
        </p:nvGrpSpPr>
        <p:grpSpPr>
          <a:xfrm rot="0">
            <a:off x="1899956" y="5936703"/>
            <a:ext cx="6312585" cy="4573623"/>
            <a:chOff x="0" y="0"/>
            <a:chExt cx="2926647" cy="2120428"/>
          </a:xfrm>
        </p:grpSpPr>
        <p:sp>
          <p:nvSpPr>
            <p:cNvPr name="Freeform 5" id="5"/>
            <p:cNvSpPr/>
            <p:nvPr/>
          </p:nvSpPr>
          <p:spPr>
            <a:xfrm>
              <a:off x="0" y="0"/>
              <a:ext cx="2926647" cy="2120428"/>
            </a:xfrm>
            <a:custGeom>
              <a:avLst/>
              <a:gdLst/>
              <a:ahLst/>
              <a:cxnLst/>
              <a:rect r="r" b="b" t="t" l="l"/>
              <a:pathLst>
                <a:path h="2120428" w="2926647">
                  <a:moveTo>
                    <a:pt x="2802187" y="2120428"/>
                  </a:moveTo>
                  <a:lnTo>
                    <a:pt x="124460" y="2120428"/>
                  </a:lnTo>
                  <a:cubicBezTo>
                    <a:pt x="55880" y="2120428"/>
                    <a:pt x="0" y="2064547"/>
                    <a:pt x="0" y="1995968"/>
                  </a:cubicBezTo>
                  <a:lnTo>
                    <a:pt x="0" y="124460"/>
                  </a:lnTo>
                  <a:cubicBezTo>
                    <a:pt x="0" y="55880"/>
                    <a:pt x="55880" y="0"/>
                    <a:pt x="124460" y="0"/>
                  </a:cubicBezTo>
                  <a:lnTo>
                    <a:pt x="2802187" y="0"/>
                  </a:lnTo>
                  <a:cubicBezTo>
                    <a:pt x="2870767" y="0"/>
                    <a:pt x="2926647" y="55880"/>
                    <a:pt x="2926647" y="124460"/>
                  </a:cubicBezTo>
                  <a:lnTo>
                    <a:pt x="2926647" y="1995968"/>
                  </a:lnTo>
                  <a:cubicBezTo>
                    <a:pt x="2926647" y="2064548"/>
                    <a:pt x="2870767" y="2120428"/>
                    <a:pt x="2802187" y="2120428"/>
                  </a:cubicBezTo>
                  <a:close/>
                </a:path>
              </a:pathLst>
            </a:custGeom>
            <a:solidFill>
              <a:srgbClr val="F6F6F6"/>
            </a:solidFill>
          </p:spPr>
        </p:sp>
      </p:grpSp>
      <p:grpSp>
        <p:nvGrpSpPr>
          <p:cNvPr name="Group 6" id="6"/>
          <p:cNvGrpSpPr/>
          <p:nvPr/>
        </p:nvGrpSpPr>
        <p:grpSpPr>
          <a:xfrm rot="0">
            <a:off x="1508265" y="9936000"/>
            <a:ext cx="6312585" cy="2344829"/>
            <a:chOff x="0" y="0"/>
            <a:chExt cx="2926647" cy="1087112"/>
          </a:xfrm>
        </p:grpSpPr>
        <p:sp>
          <p:nvSpPr>
            <p:cNvPr name="Freeform 7" id="7"/>
            <p:cNvSpPr/>
            <p:nvPr/>
          </p:nvSpPr>
          <p:spPr>
            <a:xfrm>
              <a:off x="0" y="0"/>
              <a:ext cx="2926647" cy="1087112"/>
            </a:xfrm>
            <a:custGeom>
              <a:avLst/>
              <a:gdLst/>
              <a:ahLst/>
              <a:cxnLst/>
              <a:rect r="r" b="b" t="t" l="l"/>
              <a:pathLst>
                <a:path h="1087112" w="2926647">
                  <a:moveTo>
                    <a:pt x="2802187" y="1087112"/>
                  </a:moveTo>
                  <a:lnTo>
                    <a:pt x="124460" y="1087112"/>
                  </a:lnTo>
                  <a:cubicBezTo>
                    <a:pt x="55880" y="1087112"/>
                    <a:pt x="0" y="1031232"/>
                    <a:pt x="0" y="962652"/>
                  </a:cubicBezTo>
                  <a:lnTo>
                    <a:pt x="0" y="124460"/>
                  </a:lnTo>
                  <a:cubicBezTo>
                    <a:pt x="0" y="55880"/>
                    <a:pt x="55880" y="0"/>
                    <a:pt x="124460" y="0"/>
                  </a:cubicBezTo>
                  <a:lnTo>
                    <a:pt x="2802187" y="0"/>
                  </a:lnTo>
                  <a:cubicBezTo>
                    <a:pt x="2870767" y="0"/>
                    <a:pt x="2926647" y="55880"/>
                    <a:pt x="2926647" y="124460"/>
                  </a:cubicBezTo>
                  <a:lnTo>
                    <a:pt x="2926647" y="962652"/>
                  </a:lnTo>
                  <a:cubicBezTo>
                    <a:pt x="2926647" y="1031232"/>
                    <a:pt x="2870767" y="1087112"/>
                    <a:pt x="2802187" y="1087112"/>
                  </a:cubicBezTo>
                  <a:close/>
                </a:path>
              </a:pathLst>
            </a:custGeom>
            <a:solidFill>
              <a:srgbClr val="6793F4"/>
            </a:solidFill>
          </p:spPr>
        </p:sp>
      </p:grpSp>
      <p:grpSp>
        <p:nvGrpSpPr>
          <p:cNvPr name="Group 8" id="8"/>
          <p:cNvGrpSpPr>
            <a:grpSpLocks noChangeAspect="true"/>
          </p:cNvGrpSpPr>
          <p:nvPr/>
        </p:nvGrpSpPr>
        <p:grpSpPr>
          <a:xfrm rot="0">
            <a:off x="-478928" y="-805108"/>
            <a:ext cx="1987193" cy="1987193"/>
            <a:chOff x="0" y="0"/>
            <a:chExt cx="14400530" cy="14400530"/>
          </a:xfrm>
        </p:grpSpPr>
        <p:sp>
          <p:nvSpPr>
            <p:cNvPr name="Freeform 9" id="9"/>
            <p:cNvSpPr/>
            <p:nvPr/>
          </p:nvSpPr>
          <p:spPr>
            <a:xfrm>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FAE092"/>
            </a:solidFill>
          </p:spPr>
        </p:sp>
      </p:grpSp>
      <p:sp>
        <p:nvSpPr>
          <p:cNvPr name="TextBox 10" id="10"/>
          <p:cNvSpPr txBox="true"/>
          <p:nvPr/>
        </p:nvSpPr>
        <p:spPr>
          <a:xfrm rot="0">
            <a:off x="2165965" y="6264951"/>
            <a:ext cx="4437044" cy="387985"/>
          </a:xfrm>
          <a:prstGeom prst="rect">
            <a:avLst/>
          </a:prstGeom>
        </p:spPr>
        <p:txBody>
          <a:bodyPr anchor="t" rtlCol="false" tIns="0" lIns="0" bIns="0" rIns="0">
            <a:spAutoFit/>
          </a:bodyPr>
          <a:lstStyle/>
          <a:p>
            <a:pPr algn="l" marL="0" indent="0" lvl="0">
              <a:lnSpc>
                <a:spcPts val="3080"/>
              </a:lnSpc>
              <a:spcBef>
                <a:spcPct val="0"/>
              </a:spcBef>
            </a:pPr>
            <a:r>
              <a:rPr lang="en-US" u="none" sz="2800">
                <a:solidFill>
                  <a:srgbClr val="505050"/>
                </a:solidFill>
                <a:latin typeface="Nourd Bold"/>
              </a:rPr>
              <a:t>Our Team</a:t>
            </a:r>
          </a:p>
        </p:txBody>
      </p:sp>
      <p:sp>
        <p:nvSpPr>
          <p:cNvPr name="TextBox 11" id="11"/>
          <p:cNvSpPr txBox="true"/>
          <p:nvPr/>
        </p:nvSpPr>
        <p:spPr>
          <a:xfrm rot="0">
            <a:off x="2366956" y="10218583"/>
            <a:ext cx="2647157" cy="174625"/>
          </a:xfrm>
          <a:prstGeom prst="rect">
            <a:avLst/>
          </a:prstGeom>
        </p:spPr>
        <p:txBody>
          <a:bodyPr anchor="t" rtlCol="false" tIns="0" lIns="0" bIns="0" rIns="0">
            <a:spAutoFit/>
          </a:bodyPr>
          <a:lstStyle/>
          <a:p>
            <a:pPr algn="l" marL="0" indent="0" lvl="0">
              <a:lnSpc>
                <a:spcPts val="1400"/>
              </a:lnSpc>
              <a:spcBef>
                <a:spcPct val="0"/>
              </a:spcBef>
            </a:pPr>
            <a:r>
              <a:rPr lang="en-US" spc="119" sz="1000">
                <a:solidFill>
                  <a:srgbClr val="FFFFFF"/>
                </a:solidFill>
                <a:ea typeface="字由点字倔强黑"/>
              </a:rPr>
              <a:t>关注鲸析 给你惊喜</a:t>
            </a:r>
          </a:p>
        </p:txBody>
      </p:sp>
      <p:sp>
        <p:nvSpPr>
          <p:cNvPr name="TextBox 12" id="12"/>
          <p:cNvSpPr txBox="true"/>
          <p:nvPr/>
        </p:nvSpPr>
        <p:spPr>
          <a:xfrm rot="0">
            <a:off x="5242711" y="10228108"/>
            <a:ext cx="1561289" cy="165100"/>
          </a:xfrm>
          <a:prstGeom prst="rect">
            <a:avLst/>
          </a:prstGeom>
        </p:spPr>
        <p:txBody>
          <a:bodyPr anchor="t" rtlCol="false" tIns="0" lIns="0" bIns="0" rIns="0">
            <a:spAutoFit/>
          </a:bodyPr>
          <a:lstStyle/>
          <a:p>
            <a:pPr algn="r" marL="0" indent="0" lvl="0">
              <a:lnSpc>
                <a:spcPts val="1400"/>
              </a:lnSpc>
              <a:spcBef>
                <a:spcPct val="0"/>
              </a:spcBef>
            </a:pPr>
            <a:r>
              <a:rPr lang="en-US" spc="120" sz="1000">
                <a:solidFill>
                  <a:srgbClr val="FFFFFF"/>
                </a:solidFill>
                <a:latin typeface="Nourd Bold"/>
              </a:rPr>
              <a:t>3</a:t>
            </a:r>
          </a:p>
        </p:txBody>
      </p:sp>
      <p:grpSp>
        <p:nvGrpSpPr>
          <p:cNvPr name="Group 13" id="13"/>
          <p:cNvGrpSpPr/>
          <p:nvPr/>
        </p:nvGrpSpPr>
        <p:grpSpPr>
          <a:xfrm rot="0">
            <a:off x="1805798" y="426974"/>
            <a:ext cx="5157378" cy="5362014"/>
            <a:chOff x="0" y="0"/>
            <a:chExt cx="6876504" cy="7149352"/>
          </a:xfrm>
        </p:grpSpPr>
        <p:sp>
          <p:nvSpPr>
            <p:cNvPr name="TextBox 14" id="14"/>
            <p:cNvSpPr txBox="true"/>
            <p:nvPr/>
          </p:nvSpPr>
          <p:spPr>
            <a:xfrm rot="0">
              <a:off x="0" y="38100"/>
              <a:ext cx="6876504" cy="530013"/>
            </a:xfrm>
            <a:prstGeom prst="rect">
              <a:avLst/>
            </a:prstGeom>
          </p:spPr>
          <p:txBody>
            <a:bodyPr anchor="t" rtlCol="false" tIns="0" lIns="0" bIns="0" rIns="0">
              <a:spAutoFit/>
            </a:bodyPr>
            <a:lstStyle/>
            <a:p>
              <a:pPr algn="l" marL="0" indent="0" lvl="0">
                <a:lnSpc>
                  <a:spcPts val="3080"/>
                </a:lnSpc>
                <a:spcBef>
                  <a:spcPct val="0"/>
                </a:spcBef>
              </a:pPr>
              <a:r>
                <a:rPr lang="en-US" sz="2800">
                  <a:solidFill>
                    <a:srgbClr val="505050"/>
                  </a:solidFill>
                  <a:latin typeface="Nourd Bold"/>
                </a:rPr>
                <a:t>Business Goal</a:t>
              </a:r>
            </a:p>
          </p:txBody>
        </p:sp>
        <p:sp>
          <p:nvSpPr>
            <p:cNvPr name="TextBox 15" id="15"/>
            <p:cNvSpPr txBox="true"/>
            <p:nvPr/>
          </p:nvSpPr>
          <p:spPr>
            <a:xfrm rot="0">
              <a:off x="0" y="1477532"/>
              <a:ext cx="6876504" cy="5671820"/>
            </a:xfrm>
            <a:prstGeom prst="rect">
              <a:avLst/>
            </a:prstGeom>
          </p:spPr>
          <p:txBody>
            <a:bodyPr anchor="t" rtlCol="false" tIns="0" lIns="0" bIns="0" rIns="0">
              <a:spAutoFit/>
            </a:bodyPr>
            <a:lstStyle/>
            <a:p>
              <a:pPr algn="l" marL="0" indent="0" lvl="0">
                <a:lnSpc>
                  <a:spcPts val="1920"/>
                </a:lnSpc>
                <a:spcBef>
                  <a:spcPct val="0"/>
                </a:spcBef>
              </a:pPr>
              <a:r>
                <a:rPr lang="en-US" sz="1199">
                  <a:solidFill>
                    <a:srgbClr val="505050"/>
                  </a:solidFill>
                  <a:latin typeface="Nourd"/>
                </a:rPr>
                <a:t>We are assembled to s</a:t>
              </a:r>
              <a:r>
                <a:rPr lang="en-US" sz="1199">
                  <a:solidFill>
                    <a:srgbClr val="505050"/>
                  </a:solidFill>
                  <a:latin typeface="Nourd"/>
                </a:rPr>
                <a:t>olve this classical challenge for insurance.</a:t>
              </a:r>
            </a:p>
            <a:p>
              <a:pPr algn="l" marL="0" indent="0" lvl="0">
                <a:lnSpc>
                  <a:spcPts val="1920"/>
                </a:lnSpc>
                <a:spcBef>
                  <a:spcPct val="0"/>
                </a:spcBef>
              </a:pPr>
            </a:p>
            <a:p>
              <a:pPr algn="l" marL="0" indent="0" lvl="0">
                <a:lnSpc>
                  <a:spcPts val="1920"/>
                </a:lnSpc>
                <a:spcBef>
                  <a:spcPct val="0"/>
                </a:spcBef>
              </a:pPr>
              <a:r>
                <a:rPr lang="en-US" u="none" sz="1200">
                  <a:solidFill>
                    <a:srgbClr val="505050"/>
                  </a:solidFill>
                  <a:latin typeface="Nourd"/>
                </a:rPr>
                <a:t>Our goal has always been to provide affordable and accessible services for the drivers and company, and we believe in breaking down the barriers that make accurate insurance claim prediction prohibitive for any safe driver.</a:t>
              </a:r>
            </a:p>
            <a:p>
              <a:pPr algn="l" marL="0" indent="0" lvl="0">
                <a:lnSpc>
                  <a:spcPts val="1920"/>
                </a:lnSpc>
                <a:spcBef>
                  <a:spcPct val="0"/>
                </a:spcBef>
              </a:pPr>
            </a:p>
            <a:p>
              <a:pPr algn="l" marL="259080" indent="-129540" lvl="1">
                <a:lnSpc>
                  <a:spcPts val="1920"/>
                </a:lnSpc>
                <a:buFont typeface="Arial"/>
                <a:buChar char="•"/>
              </a:pPr>
              <a:r>
                <a:rPr lang="en-US" u="none" sz="1200">
                  <a:solidFill>
                    <a:srgbClr val="6793F4"/>
                  </a:solidFill>
                  <a:latin typeface="Nourd Bold"/>
                </a:rPr>
                <a:t>For the driver: </a:t>
              </a:r>
              <a:r>
                <a:rPr lang="en-US" u="none" sz="1200">
                  <a:solidFill>
                    <a:srgbClr val="505050"/>
                  </a:solidFill>
                  <a:latin typeface="Nourd"/>
                </a:rPr>
                <a:t>Help drivers reduce unnecessary insurance expenses and increase rational willingness to purchase insurance.</a:t>
              </a:r>
            </a:p>
            <a:p>
              <a:pPr algn="l">
                <a:lnSpc>
                  <a:spcPts val="1920"/>
                </a:lnSpc>
              </a:pPr>
            </a:p>
            <a:p>
              <a:pPr algn="l" marL="259080" indent="-129540" lvl="1">
                <a:lnSpc>
                  <a:spcPts val="1920"/>
                </a:lnSpc>
                <a:buFont typeface="Arial"/>
                <a:buChar char="•"/>
              </a:pPr>
              <a:r>
                <a:rPr lang="en-US" u="none" sz="1200">
                  <a:solidFill>
                    <a:srgbClr val="6793F4"/>
                  </a:solidFill>
                  <a:latin typeface="Nourd Bold"/>
                </a:rPr>
                <a:t>For the company: </a:t>
              </a:r>
              <a:r>
                <a:rPr lang="en-US" u="none" sz="1200">
                  <a:solidFill>
                    <a:srgbClr val="505050"/>
                  </a:solidFill>
                  <a:latin typeface="Nourd"/>
                </a:rPr>
                <a:t>Further tailor insurance prices to make auto insurance coverage more accessible to more drivers; greatly save data maintenance costs and accurately locate target customer groups.</a:t>
              </a:r>
            </a:p>
            <a:p>
              <a:pPr algn="l">
                <a:lnSpc>
                  <a:spcPts val="1920"/>
                </a:lnSpc>
              </a:pPr>
            </a:p>
            <a:p>
              <a:pPr algn="l" marL="259080" indent="-129540" lvl="1">
                <a:lnSpc>
                  <a:spcPts val="1920"/>
                </a:lnSpc>
                <a:buFont typeface="Arial"/>
                <a:buChar char="•"/>
              </a:pPr>
              <a:r>
                <a:rPr lang="en-US" u="none" sz="1200">
                  <a:solidFill>
                    <a:srgbClr val="6793F4"/>
                  </a:solidFill>
                  <a:latin typeface="Nourd Bold"/>
                </a:rPr>
                <a:t>For the future: </a:t>
              </a:r>
              <a:r>
                <a:rPr lang="en-US" u="none" sz="1200">
                  <a:solidFill>
                    <a:srgbClr val="505050"/>
                  </a:solidFill>
                  <a:latin typeface="Nourd"/>
                </a:rPr>
                <a:t>Narrow the company's research scope on customer characteristics, expand the pool of elite feature pool, and respond quickly to new customer claims.</a:t>
              </a:r>
            </a:p>
            <a:p>
              <a:pPr algn="l">
                <a:lnSpc>
                  <a:spcPts val="1920"/>
                </a:lnSpc>
              </a:pPr>
            </a:p>
          </p:txBody>
        </p:sp>
      </p:grpSp>
      <p:sp>
        <p:nvSpPr>
          <p:cNvPr name="TextBox 16" id="16"/>
          <p:cNvSpPr txBox="true"/>
          <p:nvPr/>
        </p:nvSpPr>
        <p:spPr>
          <a:xfrm rot="0">
            <a:off x="4468266" y="7342250"/>
            <a:ext cx="2255188" cy="294640"/>
          </a:xfrm>
          <a:prstGeom prst="rect">
            <a:avLst/>
          </a:prstGeom>
        </p:spPr>
        <p:txBody>
          <a:bodyPr anchor="t" rtlCol="false" tIns="0" lIns="0" bIns="0" rIns="0">
            <a:spAutoFit/>
          </a:bodyPr>
          <a:lstStyle/>
          <a:p>
            <a:pPr algn="l" marL="0" indent="0" lvl="0">
              <a:lnSpc>
                <a:spcPts val="2750"/>
              </a:lnSpc>
              <a:spcBef>
                <a:spcPct val="0"/>
              </a:spcBef>
            </a:pPr>
            <a:r>
              <a:rPr lang="en-US" spc="132" sz="1100">
                <a:solidFill>
                  <a:srgbClr val="505050"/>
                </a:solidFill>
                <a:latin typeface="Nourd Bold"/>
              </a:rPr>
              <a:t>PORTO-SEGURO | KAGGLE </a:t>
            </a:r>
          </a:p>
        </p:txBody>
      </p:sp>
      <p:sp>
        <p:nvSpPr>
          <p:cNvPr name="TextBox 17" id="17"/>
          <p:cNvSpPr txBox="true"/>
          <p:nvPr/>
        </p:nvSpPr>
        <p:spPr>
          <a:xfrm rot="0">
            <a:off x="2165965" y="7365110"/>
            <a:ext cx="1697873" cy="287020"/>
          </a:xfrm>
          <a:prstGeom prst="rect">
            <a:avLst/>
          </a:prstGeom>
        </p:spPr>
        <p:txBody>
          <a:bodyPr anchor="t" rtlCol="false" tIns="0" lIns="0" bIns="0" rIns="0">
            <a:spAutoFit/>
          </a:bodyPr>
          <a:lstStyle/>
          <a:p>
            <a:pPr algn="l" marL="0" indent="0" lvl="0">
              <a:lnSpc>
                <a:spcPts val="2600"/>
              </a:lnSpc>
              <a:spcBef>
                <a:spcPct val="0"/>
              </a:spcBef>
            </a:pPr>
            <a:r>
              <a:rPr lang="en-US" spc="155" u="none" sz="1300">
                <a:solidFill>
                  <a:srgbClr val="6793F4"/>
                </a:solidFill>
                <a:latin typeface="Nourd Bold Bold"/>
              </a:rPr>
              <a:t>FOUNDERS</a:t>
            </a:r>
          </a:p>
        </p:txBody>
      </p:sp>
      <p:sp>
        <p:nvSpPr>
          <p:cNvPr name="TextBox 18" id="18"/>
          <p:cNvSpPr txBox="true"/>
          <p:nvPr/>
        </p:nvSpPr>
        <p:spPr>
          <a:xfrm rot="0">
            <a:off x="2165965" y="8421501"/>
            <a:ext cx="1697873" cy="455295"/>
          </a:xfrm>
          <a:prstGeom prst="rect">
            <a:avLst/>
          </a:prstGeom>
        </p:spPr>
        <p:txBody>
          <a:bodyPr anchor="t" rtlCol="false" tIns="0" lIns="0" bIns="0" rIns="0">
            <a:spAutoFit/>
          </a:bodyPr>
          <a:lstStyle/>
          <a:p>
            <a:pPr algn="l" marL="0" indent="0" lvl="0">
              <a:lnSpc>
                <a:spcPts val="1950"/>
              </a:lnSpc>
            </a:pPr>
            <a:r>
              <a:rPr lang="en-US" spc="155" sz="1300">
                <a:solidFill>
                  <a:srgbClr val="6793F4"/>
                </a:solidFill>
                <a:latin typeface="Nourd Bold Bold"/>
              </a:rPr>
              <a:t>SENIOR PARTNERS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4576" y="9936000"/>
            <a:ext cx="4969062" cy="2456892"/>
            <a:chOff x="0" y="0"/>
            <a:chExt cx="2303762" cy="1139067"/>
          </a:xfrm>
        </p:grpSpPr>
        <p:sp>
          <p:nvSpPr>
            <p:cNvPr name="Freeform 3" id="3"/>
            <p:cNvSpPr/>
            <p:nvPr/>
          </p:nvSpPr>
          <p:spPr>
            <a:xfrm>
              <a:off x="0" y="0"/>
              <a:ext cx="2303762" cy="1139067"/>
            </a:xfrm>
            <a:custGeom>
              <a:avLst/>
              <a:gdLst/>
              <a:ahLst/>
              <a:cxnLst/>
              <a:rect r="r" b="b" t="t" l="l"/>
              <a:pathLst>
                <a:path h="1139067" w="2303762">
                  <a:moveTo>
                    <a:pt x="2179301" y="1139067"/>
                  </a:moveTo>
                  <a:lnTo>
                    <a:pt x="124460" y="1139067"/>
                  </a:lnTo>
                  <a:cubicBezTo>
                    <a:pt x="55880" y="1139067"/>
                    <a:pt x="0" y="1083187"/>
                    <a:pt x="0" y="1014607"/>
                  </a:cubicBezTo>
                  <a:lnTo>
                    <a:pt x="0" y="124460"/>
                  </a:lnTo>
                  <a:cubicBezTo>
                    <a:pt x="0" y="55880"/>
                    <a:pt x="55880" y="0"/>
                    <a:pt x="124460" y="0"/>
                  </a:cubicBezTo>
                  <a:lnTo>
                    <a:pt x="2179302" y="0"/>
                  </a:lnTo>
                  <a:cubicBezTo>
                    <a:pt x="2247882" y="0"/>
                    <a:pt x="2303762" y="55880"/>
                    <a:pt x="2303762" y="124460"/>
                  </a:cubicBezTo>
                  <a:lnTo>
                    <a:pt x="2303762" y="1014607"/>
                  </a:lnTo>
                  <a:cubicBezTo>
                    <a:pt x="2303762" y="1083187"/>
                    <a:pt x="2247882" y="1139067"/>
                    <a:pt x="2179302" y="1139067"/>
                  </a:cubicBezTo>
                  <a:close/>
                </a:path>
              </a:pathLst>
            </a:custGeom>
            <a:solidFill>
              <a:srgbClr val="FFA4CA"/>
            </a:solidFill>
          </p:spPr>
        </p:sp>
      </p:grpSp>
      <p:grpSp>
        <p:nvGrpSpPr>
          <p:cNvPr name="Group 4" id="4"/>
          <p:cNvGrpSpPr/>
          <p:nvPr/>
        </p:nvGrpSpPr>
        <p:grpSpPr>
          <a:xfrm rot="0">
            <a:off x="1508265" y="9936000"/>
            <a:ext cx="6312585" cy="2344829"/>
            <a:chOff x="0" y="0"/>
            <a:chExt cx="2926647" cy="1087112"/>
          </a:xfrm>
        </p:grpSpPr>
        <p:sp>
          <p:nvSpPr>
            <p:cNvPr name="Freeform 5" id="5"/>
            <p:cNvSpPr/>
            <p:nvPr/>
          </p:nvSpPr>
          <p:spPr>
            <a:xfrm>
              <a:off x="0" y="0"/>
              <a:ext cx="2926647" cy="1087112"/>
            </a:xfrm>
            <a:custGeom>
              <a:avLst/>
              <a:gdLst/>
              <a:ahLst/>
              <a:cxnLst/>
              <a:rect r="r" b="b" t="t" l="l"/>
              <a:pathLst>
                <a:path h="1087112" w="2926647">
                  <a:moveTo>
                    <a:pt x="2802187" y="1087112"/>
                  </a:moveTo>
                  <a:lnTo>
                    <a:pt x="124460" y="1087112"/>
                  </a:lnTo>
                  <a:cubicBezTo>
                    <a:pt x="55880" y="1087112"/>
                    <a:pt x="0" y="1031232"/>
                    <a:pt x="0" y="962652"/>
                  </a:cubicBezTo>
                  <a:lnTo>
                    <a:pt x="0" y="124460"/>
                  </a:lnTo>
                  <a:cubicBezTo>
                    <a:pt x="0" y="55880"/>
                    <a:pt x="55880" y="0"/>
                    <a:pt x="124460" y="0"/>
                  </a:cubicBezTo>
                  <a:lnTo>
                    <a:pt x="2802187" y="0"/>
                  </a:lnTo>
                  <a:cubicBezTo>
                    <a:pt x="2870767" y="0"/>
                    <a:pt x="2926647" y="55880"/>
                    <a:pt x="2926647" y="124460"/>
                  </a:cubicBezTo>
                  <a:lnTo>
                    <a:pt x="2926647" y="962652"/>
                  </a:lnTo>
                  <a:cubicBezTo>
                    <a:pt x="2926647" y="1031232"/>
                    <a:pt x="2870767" y="1087112"/>
                    <a:pt x="2802187" y="1087112"/>
                  </a:cubicBezTo>
                  <a:close/>
                </a:path>
              </a:pathLst>
            </a:custGeom>
            <a:solidFill>
              <a:srgbClr val="6793F4"/>
            </a:solidFill>
          </p:spPr>
        </p:sp>
      </p:grpSp>
      <p:grpSp>
        <p:nvGrpSpPr>
          <p:cNvPr name="Group 6" id="6"/>
          <p:cNvGrpSpPr>
            <a:grpSpLocks noChangeAspect="true"/>
          </p:cNvGrpSpPr>
          <p:nvPr/>
        </p:nvGrpSpPr>
        <p:grpSpPr>
          <a:xfrm rot="0">
            <a:off x="-478928" y="-805108"/>
            <a:ext cx="1987193" cy="1987193"/>
            <a:chOff x="0" y="0"/>
            <a:chExt cx="14400530" cy="14400530"/>
          </a:xfrm>
        </p:grpSpPr>
        <p:sp>
          <p:nvSpPr>
            <p:cNvPr name="Freeform 7" id="7"/>
            <p:cNvSpPr/>
            <p:nvPr/>
          </p:nvSpPr>
          <p:spPr>
            <a:xfrm>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FAE092"/>
            </a:solidFill>
          </p:spPr>
        </p:sp>
      </p:grpSp>
      <p:pic>
        <p:nvPicPr>
          <p:cNvPr name="Picture 8" id="8"/>
          <p:cNvPicPr>
            <a:picLocks noChangeAspect="true"/>
          </p:cNvPicPr>
          <p:nvPr/>
        </p:nvPicPr>
        <p:blipFill>
          <a:blip r:embed="rId2"/>
          <a:srcRect l="0" t="0" r="0" b="0"/>
          <a:stretch>
            <a:fillRect/>
          </a:stretch>
        </p:blipFill>
        <p:spPr>
          <a:xfrm flipH="false" flipV="false" rot="0">
            <a:off x="2263065" y="5431083"/>
            <a:ext cx="4242843" cy="3961137"/>
          </a:xfrm>
          <a:prstGeom prst="rect">
            <a:avLst/>
          </a:prstGeom>
        </p:spPr>
      </p:pic>
      <p:grpSp>
        <p:nvGrpSpPr>
          <p:cNvPr name="Group 9" id="9"/>
          <p:cNvGrpSpPr/>
          <p:nvPr/>
        </p:nvGrpSpPr>
        <p:grpSpPr>
          <a:xfrm rot="0">
            <a:off x="2132429" y="756000"/>
            <a:ext cx="4671571" cy="4321595"/>
            <a:chOff x="0" y="0"/>
            <a:chExt cx="6228762" cy="5762127"/>
          </a:xfrm>
        </p:grpSpPr>
        <p:sp>
          <p:nvSpPr>
            <p:cNvPr name="TextBox 10" id="10"/>
            <p:cNvSpPr txBox="true"/>
            <p:nvPr/>
          </p:nvSpPr>
          <p:spPr>
            <a:xfrm rot="0">
              <a:off x="0" y="1360306"/>
              <a:ext cx="6228762" cy="4401820"/>
            </a:xfrm>
            <a:prstGeom prst="rect">
              <a:avLst/>
            </a:prstGeom>
          </p:spPr>
          <p:txBody>
            <a:bodyPr anchor="t" rtlCol="false" tIns="0" lIns="0" bIns="0" rIns="0">
              <a:spAutoFit/>
            </a:bodyPr>
            <a:lstStyle/>
            <a:p>
              <a:pPr algn="l" marL="0" indent="0" lvl="0">
                <a:lnSpc>
                  <a:spcPts val="1920"/>
                </a:lnSpc>
                <a:spcBef>
                  <a:spcPct val="0"/>
                </a:spcBef>
              </a:pPr>
              <a:r>
                <a:rPr lang="en-US" u="none" sz="1200">
                  <a:solidFill>
                    <a:srgbClr val="505050"/>
                  </a:solidFill>
                  <a:latin typeface="Nourd"/>
                </a:rPr>
                <a:t>We are now looking towards building a model that predicts the probability that a driver will initiate an auto insurance claim in the next year, which will serve as an efficient and cost-effective way to access more target customers.</a:t>
              </a:r>
            </a:p>
            <a:p>
              <a:pPr algn="l" marL="0" indent="0" lvl="0">
                <a:lnSpc>
                  <a:spcPts val="1920"/>
                </a:lnSpc>
                <a:spcBef>
                  <a:spcPct val="0"/>
                </a:spcBef>
              </a:pPr>
            </a:p>
            <a:p>
              <a:pPr algn="l" marL="0" indent="0" lvl="0">
                <a:lnSpc>
                  <a:spcPts val="1920"/>
                </a:lnSpc>
                <a:spcBef>
                  <a:spcPct val="0"/>
                </a:spcBef>
              </a:pPr>
              <a:r>
                <a:rPr lang="en-US" u="none" sz="1200">
                  <a:solidFill>
                    <a:srgbClr val="505050"/>
                  </a:solidFill>
                  <a:latin typeface="Nourd"/>
                </a:rPr>
                <a:t>Aside from complex model construction, we will also provide exhaustive data preparation processes including but not limited to:</a:t>
              </a:r>
            </a:p>
            <a:p>
              <a:pPr algn="l" marL="0" indent="0" lvl="0">
                <a:lnSpc>
                  <a:spcPts val="1920"/>
                </a:lnSpc>
                <a:spcBef>
                  <a:spcPct val="0"/>
                </a:spcBef>
              </a:pPr>
            </a:p>
            <a:p>
              <a:pPr algn="l" marL="259080" indent="-129540" lvl="1">
                <a:lnSpc>
                  <a:spcPts val="1920"/>
                </a:lnSpc>
                <a:spcBef>
                  <a:spcPct val="0"/>
                </a:spcBef>
                <a:buFont typeface="Arial"/>
                <a:buChar char="•"/>
              </a:pPr>
              <a:r>
                <a:rPr lang="en-US" u="none" sz="1200">
                  <a:solidFill>
                    <a:srgbClr val="505050"/>
                  </a:solidFill>
                  <a:latin typeface="Nourd Bold"/>
                </a:rPr>
                <a:t>Data Preprocessing</a:t>
              </a:r>
            </a:p>
            <a:p>
              <a:pPr algn="l" marL="259080" indent="-129540" lvl="1">
                <a:lnSpc>
                  <a:spcPts val="1920"/>
                </a:lnSpc>
                <a:spcBef>
                  <a:spcPct val="0"/>
                </a:spcBef>
                <a:buFont typeface="Arial"/>
                <a:buChar char="•"/>
              </a:pPr>
              <a:r>
                <a:rPr lang="en-US" u="none" sz="1200">
                  <a:solidFill>
                    <a:srgbClr val="505050"/>
                  </a:solidFill>
                  <a:latin typeface="Nourd Bold"/>
                </a:rPr>
                <a:t>Data Wrangling/manipulation</a:t>
              </a:r>
            </a:p>
            <a:p>
              <a:pPr algn="l" marL="259080" indent="-129540" lvl="1">
                <a:lnSpc>
                  <a:spcPts val="1920"/>
                </a:lnSpc>
                <a:spcBef>
                  <a:spcPct val="0"/>
                </a:spcBef>
                <a:buFont typeface="Arial"/>
                <a:buChar char="•"/>
              </a:pPr>
              <a:r>
                <a:rPr lang="en-US" u="none" sz="1200">
                  <a:solidFill>
                    <a:srgbClr val="505050"/>
                  </a:solidFill>
                  <a:latin typeface="Nourd Bold"/>
                </a:rPr>
                <a:t>Metadata Framework Construction</a:t>
              </a:r>
            </a:p>
            <a:p>
              <a:pPr algn="l" marL="259080" indent="-129540" lvl="1">
                <a:lnSpc>
                  <a:spcPts val="1920"/>
                </a:lnSpc>
                <a:spcBef>
                  <a:spcPct val="0"/>
                </a:spcBef>
                <a:buFont typeface="Arial"/>
                <a:buChar char="•"/>
              </a:pPr>
              <a:r>
                <a:rPr lang="en-US" u="none" sz="1200">
                  <a:solidFill>
                    <a:srgbClr val="505050"/>
                  </a:solidFill>
                  <a:latin typeface="Nourd Bold"/>
                </a:rPr>
                <a:t>Imbalanced Learning Technique</a:t>
              </a:r>
            </a:p>
            <a:p>
              <a:pPr algn="l" marL="259080" indent="-129540" lvl="1">
                <a:lnSpc>
                  <a:spcPts val="1920"/>
                </a:lnSpc>
                <a:spcBef>
                  <a:spcPct val="0"/>
                </a:spcBef>
                <a:buFont typeface="Arial"/>
                <a:buChar char="•"/>
              </a:pPr>
              <a:r>
                <a:rPr lang="en-US" u="none" sz="1200">
                  <a:solidFill>
                    <a:srgbClr val="505050"/>
                  </a:solidFill>
                  <a:latin typeface="Nourd Bold"/>
                </a:rPr>
                <a:t>Exploratory Data Analysis</a:t>
              </a:r>
            </a:p>
            <a:p>
              <a:pPr algn="l" marL="259080" indent="-129540" lvl="1">
                <a:lnSpc>
                  <a:spcPts val="1920"/>
                </a:lnSpc>
                <a:buFont typeface="Arial"/>
                <a:buChar char="•"/>
              </a:pPr>
              <a:r>
                <a:rPr lang="en-US" u="none" sz="1200">
                  <a:solidFill>
                    <a:srgbClr val="505050"/>
                  </a:solidFill>
                  <a:latin typeface="Nourd Bold"/>
                </a:rPr>
                <a:t>Feature Engineering</a:t>
              </a:r>
            </a:p>
          </p:txBody>
        </p:sp>
        <p:sp>
          <p:nvSpPr>
            <p:cNvPr name="TextBox 11" id="11"/>
            <p:cNvSpPr txBox="true"/>
            <p:nvPr/>
          </p:nvSpPr>
          <p:spPr>
            <a:xfrm rot="0">
              <a:off x="0" y="38100"/>
              <a:ext cx="6178631" cy="530013"/>
            </a:xfrm>
            <a:prstGeom prst="rect">
              <a:avLst/>
            </a:prstGeom>
          </p:spPr>
          <p:txBody>
            <a:bodyPr anchor="t" rtlCol="false" tIns="0" lIns="0" bIns="0" rIns="0">
              <a:spAutoFit/>
            </a:bodyPr>
            <a:lstStyle/>
            <a:p>
              <a:pPr algn="l" marL="0" indent="0" lvl="0">
                <a:lnSpc>
                  <a:spcPts val="3080"/>
                </a:lnSpc>
                <a:spcBef>
                  <a:spcPct val="0"/>
                </a:spcBef>
              </a:pPr>
              <a:r>
                <a:rPr lang="en-US" sz="2800">
                  <a:solidFill>
                    <a:srgbClr val="505050"/>
                  </a:solidFill>
                  <a:latin typeface="Nourd Bold"/>
                </a:rPr>
                <a:t>Strategy Plan</a:t>
              </a:r>
            </a:p>
          </p:txBody>
        </p:sp>
      </p:grpSp>
      <p:sp>
        <p:nvSpPr>
          <p:cNvPr name="TextBox 12" id="12"/>
          <p:cNvSpPr txBox="true"/>
          <p:nvPr/>
        </p:nvSpPr>
        <p:spPr>
          <a:xfrm rot="0">
            <a:off x="2366956" y="10218583"/>
            <a:ext cx="2647157" cy="174625"/>
          </a:xfrm>
          <a:prstGeom prst="rect">
            <a:avLst/>
          </a:prstGeom>
        </p:spPr>
        <p:txBody>
          <a:bodyPr anchor="t" rtlCol="false" tIns="0" lIns="0" bIns="0" rIns="0">
            <a:spAutoFit/>
          </a:bodyPr>
          <a:lstStyle/>
          <a:p>
            <a:pPr algn="l" marL="0" indent="0" lvl="0">
              <a:lnSpc>
                <a:spcPts val="1400"/>
              </a:lnSpc>
              <a:spcBef>
                <a:spcPct val="0"/>
              </a:spcBef>
            </a:pPr>
            <a:r>
              <a:rPr lang="en-US" spc="119" sz="1000">
                <a:solidFill>
                  <a:srgbClr val="FFFFFF"/>
                </a:solidFill>
                <a:ea typeface="字由点字倔强黑"/>
              </a:rPr>
              <a:t>关注鲸析 给你惊喜</a:t>
            </a:r>
          </a:p>
        </p:txBody>
      </p:sp>
      <p:sp>
        <p:nvSpPr>
          <p:cNvPr name="TextBox 13" id="13"/>
          <p:cNvSpPr txBox="true"/>
          <p:nvPr/>
        </p:nvSpPr>
        <p:spPr>
          <a:xfrm rot="0">
            <a:off x="5278711" y="10228108"/>
            <a:ext cx="1561289" cy="165100"/>
          </a:xfrm>
          <a:prstGeom prst="rect">
            <a:avLst/>
          </a:prstGeom>
        </p:spPr>
        <p:txBody>
          <a:bodyPr anchor="t" rtlCol="false" tIns="0" lIns="0" bIns="0" rIns="0">
            <a:spAutoFit/>
          </a:bodyPr>
          <a:lstStyle/>
          <a:p>
            <a:pPr algn="r" marL="0" indent="0" lvl="0">
              <a:lnSpc>
                <a:spcPts val="1400"/>
              </a:lnSpc>
              <a:spcBef>
                <a:spcPct val="0"/>
              </a:spcBef>
            </a:pPr>
            <a:r>
              <a:rPr lang="en-US" spc="120" sz="1000">
                <a:solidFill>
                  <a:srgbClr val="FFFFFF"/>
                </a:solidFill>
                <a:latin typeface="Nourd Bold"/>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4576" y="9936000"/>
            <a:ext cx="4969062" cy="2456892"/>
            <a:chOff x="0" y="0"/>
            <a:chExt cx="2303762" cy="1139067"/>
          </a:xfrm>
        </p:grpSpPr>
        <p:sp>
          <p:nvSpPr>
            <p:cNvPr name="Freeform 3" id="3"/>
            <p:cNvSpPr/>
            <p:nvPr/>
          </p:nvSpPr>
          <p:spPr>
            <a:xfrm>
              <a:off x="0" y="0"/>
              <a:ext cx="2303762" cy="1139067"/>
            </a:xfrm>
            <a:custGeom>
              <a:avLst/>
              <a:gdLst/>
              <a:ahLst/>
              <a:cxnLst/>
              <a:rect r="r" b="b" t="t" l="l"/>
              <a:pathLst>
                <a:path h="1139067" w="2303762">
                  <a:moveTo>
                    <a:pt x="2179301" y="1139067"/>
                  </a:moveTo>
                  <a:lnTo>
                    <a:pt x="124460" y="1139067"/>
                  </a:lnTo>
                  <a:cubicBezTo>
                    <a:pt x="55880" y="1139067"/>
                    <a:pt x="0" y="1083187"/>
                    <a:pt x="0" y="1014607"/>
                  </a:cubicBezTo>
                  <a:lnTo>
                    <a:pt x="0" y="124460"/>
                  </a:lnTo>
                  <a:cubicBezTo>
                    <a:pt x="0" y="55880"/>
                    <a:pt x="55880" y="0"/>
                    <a:pt x="124460" y="0"/>
                  </a:cubicBezTo>
                  <a:lnTo>
                    <a:pt x="2179302" y="0"/>
                  </a:lnTo>
                  <a:cubicBezTo>
                    <a:pt x="2247882" y="0"/>
                    <a:pt x="2303762" y="55880"/>
                    <a:pt x="2303762" y="124460"/>
                  </a:cubicBezTo>
                  <a:lnTo>
                    <a:pt x="2303762" y="1014607"/>
                  </a:lnTo>
                  <a:cubicBezTo>
                    <a:pt x="2303762" y="1083187"/>
                    <a:pt x="2247882" y="1139067"/>
                    <a:pt x="2179302" y="1139067"/>
                  </a:cubicBezTo>
                  <a:close/>
                </a:path>
              </a:pathLst>
            </a:custGeom>
            <a:solidFill>
              <a:srgbClr val="FFA4CA"/>
            </a:solidFill>
          </p:spPr>
        </p:sp>
      </p:grpSp>
      <p:grpSp>
        <p:nvGrpSpPr>
          <p:cNvPr name="Group 4" id="4"/>
          <p:cNvGrpSpPr/>
          <p:nvPr/>
        </p:nvGrpSpPr>
        <p:grpSpPr>
          <a:xfrm rot="0">
            <a:off x="1508265" y="9936000"/>
            <a:ext cx="6312585" cy="2344829"/>
            <a:chOff x="0" y="0"/>
            <a:chExt cx="2926647" cy="1087112"/>
          </a:xfrm>
        </p:grpSpPr>
        <p:sp>
          <p:nvSpPr>
            <p:cNvPr name="Freeform 5" id="5"/>
            <p:cNvSpPr/>
            <p:nvPr/>
          </p:nvSpPr>
          <p:spPr>
            <a:xfrm>
              <a:off x="0" y="0"/>
              <a:ext cx="2926647" cy="1087112"/>
            </a:xfrm>
            <a:custGeom>
              <a:avLst/>
              <a:gdLst/>
              <a:ahLst/>
              <a:cxnLst/>
              <a:rect r="r" b="b" t="t" l="l"/>
              <a:pathLst>
                <a:path h="1087112" w="2926647">
                  <a:moveTo>
                    <a:pt x="2802187" y="1087112"/>
                  </a:moveTo>
                  <a:lnTo>
                    <a:pt x="124460" y="1087112"/>
                  </a:lnTo>
                  <a:cubicBezTo>
                    <a:pt x="55880" y="1087112"/>
                    <a:pt x="0" y="1031232"/>
                    <a:pt x="0" y="962652"/>
                  </a:cubicBezTo>
                  <a:lnTo>
                    <a:pt x="0" y="124460"/>
                  </a:lnTo>
                  <a:cubicBezTo>
                    <a:pt x="0" y="55880"/>
                    <a:pt x="55880" y="0"/>
                    <a:pt x="124460" y="0"/>
                  </a:cubicBezTo>
                  <a:lnTo>
                    <a:pt x="2802187" y="0"/>
                  </a:lnTo>
                  <a:cubicBezTo>
                    <a:pt x="2870767" y="0"/>
                    <a:pt x="2926647" y="55880"/>
                    <a:pt x="2926647" y="124460"/>
                  </a:cubicBezTo>
                  <a:lnTo>
                    <a:pt x="2926647" y="962652"/>
                  </a:lnTo>
                  <a:cubicBezTo>
                    <a:pt x="2926647" y="1031232"/>
                    <a:pt x="2870767" y="1087112"/>
                    <a:pt x="2802187" y="1087112"/>
                  </a:cubicBezTo>
                  <a:close/>
                </a:path>
              </a:pathLst>
            </a:custGeom>
            <a:solidFill>
              <a:srgbClr val="6793F4"/>
            </a:solidFill>
          </p:spPr>
        </p:sp>
      </p:grpSp>
      <p:grpSp>
        <p:nvGrpSpPr>
          <p:cNvPr name="Group 6" id="6"/>
          <p:cNvGrpSpPr>
            <a:grpSpLocks noChangeAspect="true"/>
          </p:cNvGrpSpPr>
          <p:nvPr/>
        </p:nvGrpSpPr>
        <p:grpSpPr>
          <a:xfrm rot="0">
            <a:off x="-478928" y="-805108"/>
            <a:ext cx="1987193" cy="1987193"/>
            <a:chOff x="0" y="0"/>
            <a:chExt cx="14400530" cy="14400530"/>
          </a:xfrm>
        </p:grpSpPr>
        <p:sp>
          <p:nvSpPr>
            <p:cNvPr name="Freeform 7" id="7"/>
            <p:cNvSpPr/>
            <p:nvPr/>
          </p:nvSpPr>
          <p:spPr>
            <a:xfrm>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FAE092"/>
            </a:solidFill>
          </p:spPr>
        </p:sp>
      </p:grpSp>
      <p:sp>
        <p:nvSpPr>
          <p:cNvPr name="TextBox 8" id="8"/>
          <p:cNvSpPr txBox="true"/>
          <p:nvPr/>
        </p:nvSpPr>
        <p:spPr>
          <a:xfrm rot="0">
            <a:off x="2366956" y="10218583"/>
            <a:ext cx="2647157" cy="174625"/>
          </a:xfrm>
          <a:prstGeom prst="rect">
            <a:avLst/>
          </a:prstGeom>
        </p:spPr>
        <p:txBody>
          <a:bodyPr anchor="t" rtlCol="false" tIns="0" lIns="0" bIns="0" rIns="0">
            <a:spAutoFit/>
          </a:bodyPr>
          <a:lstStyle/>
          <a:p>
            <a:pPr algn="l" marL="0" indent="0" lvl="0">
              <a:lnSpc>
                <a:spcPts val="1400"/>
              </a:lnSpc>
              <a:spcBef>
                <a:spcPct val="0"/>
              </a:spcBef>
            </a:pPr>
            <a:r>
              <a:rPr lang="en-US" spc="119" sz="1000">
                <a:solidFill>
                  <a:srgbClr val="FFFFFF"/>
                </a:solidFill>
                <a:ea typeface="字由点字倔强黑"/>
              </a:rPr>
              <a:t>关注鲸析 给你惊喜</a:t>
            </a:r>
          </a:p>
        </p:txBody>
      </p:sp>
      <p:sp>
        <p:nvSpPr>
          <p:cNvPr name="TextBox 9" id="9"/>
          <p:cNvSpPr txBox="true"/>
          <p:nvPr/>
        </p:nvSpPr>
        <p:spPr>
          <a:xfrm rot="0">
            <a:off x="5278711" y="10228108"/>
            <a:ext cx="1561289" cy="165100"/>
          </a:xfrm>
          <a:prstGeom prst="rect">
            <a:avLst/>
          </a:prstGeom>
        </p:spPr>
        <p:txBody>
          <a:bodyPr anchor="t" rtlCol="false" tIns="0" lIns="0" bIns="0" rIns="0">
            <a:spAutoFit/>
          </a:bodyPr>
          <a:lstStyle/>
          <a:p>
            <a:pPr algn="r" marL="0" indent="0" lvl="0">
              <a:lnSpc>
                <a:spcPts val="1400"/>
              </a:lnSpc>
              <a:spcBef>
                <a:spcPct val="0"/>
              </a:spcBef>
            </a:pPr>
            <a:r>
              <a:rPr lang="en-US" spc="119" sz="1000">
                <a:solidFill>
                  <a:srgbClr val="FFFFFF"/>
                </a:solidFill>
                <a:latin typeface="Nourd Bold"/>
              </a:rPr>
              <a:t>5</a:t>
            </a:r>
          </a:p>
        </p:txBody>
      </p:sp>
      <p:grpSp>
        <p:nvGrpSpPr>
          <p:cNvPr name="Group 10" id="10"/>
          <p:cNvGrpSpPr/>
          <p:nvPr/>
        </p:nvGrpSpPr>
        <p:grpSpPr>
          <a:xfrm rot="0">
            <a:off x="1878977" y="2052681"/>
            <a:ext cx="3802046" cy="2979598"/>
            <a:chOff x="0" y="0"/>
            <a:chExt cx="5069395" cy="3972797"/>
          </a:xfrm>
        </p:grpSpPr>
        <p:grpSp>
          <p:nvGrpSpPr>
            <p:cNvPr name="Group 11" id="11"/>
            <p:cNvGrpSpPr/>
            <p:nvPr/>
          </p:nvGrpSpPr>
          <p:grpSpPr>
            <a:xfrm rot="0">
              <a:off x="0" y="0"/>
              <a:ext cx="5069395" cy="34031"/>
              <a:chOff x="0" y="0"/>
              <a:chExt cx="91673926" cy="635000"/>
            </a:xfrm>
          </p:grpSpPr>
          <p:sp>
            <p:nvSpPr>
              <p:cNvPr name="Freeform 12" id="12"/>
              <p:cNvSpPr/>
              <p:nvPr/>
            </p:nvSpPr>
            <p:spPr>
              <a:xfrm>
                <a:off x="-16002" y="212852"/>
                <a:ext cx="91705928" cy="209296"/>
              </a:xfrm>
              <a:custGeom>
                <a:avLst/>
                <a:gdLst/>
                <a:ahLst/>
                <a:cxnLst/>
                <a:rect r="r" b="b" t="t" l="l"/>
                <a:pathLst>
                  <a:path h="209296" w="91705928">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nvGrpSpPr>
            <p:cNvPr name="Group 13" id="13"/>
            <p:cNvGrpSpPr/>
            <p:nvPr/>
          </p:nvGrpSpPr>
          <p:grpSpPr>
            <a:xfrm rot="0">
              <a:off x="0" y="656461"/>
              <a:ext cx="5069395" cy="34031"/>
              <a:chOff x="0" y="0"/>
              <a:chExt cx="91673926" cy="635000"/>
            </a:xfrm>
          </p:grpSpPr>
          <p:sp>
            <p:nvSpPr>
              <p:cNvPr name="Freeform 14" id="14"/>
              <p:cNvSpPr/>
              <p:nvPr/>
            </p:nvSpPr>
            <p:spPr>
              <a:xfrm>
                <a:off x="-16002" y="212852"/>
                <a:ext cx="91705928" cy="209296"/>
              </a:xfrm>
              <a:custGeom>
                <a:avLst/>
                <a:gdLst/>
                <a:ahLst/>
                <a:cxnLst/>
                <a:rect r="r" b="b" t="t" l="l"/>
                <a:pathLst>
                  <a:path h="209296" w="91705928">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nvGrpSpPr>
            <p:cNvPr name="Group 15" id="15"/>
            <p:cNvGrpSpPr/>
            <p:nvPr/>
          </p:nvGrpSpPr>
          <p:grpSpPr>
            <a:xfrm rot="0">
              <a:off x="0" y="1312922"/>
              <a:ext cx="5069395" cy="34031"/>
              <a:chOff x="0" y="0"/>
              <a:chExt cx="91673926" cy="635000"/>
            </a:xfrm>
          </p:grpSpPr>
          <p:sp>
            <p:nvSpPr>
              <p:cNvPr name="Freeform 16" id="16"/>
              <p:cNvSpPr/>
              <p:nvPr/>
            </p:nvSpPr>
            <p:spPr>
              <a:xfrm>
                <a:off x="-16002" y="212852"/>
                <a:ext cx="91705928" cy="209296"/>
              </a:xfrm>
              <a:custGeom>
                <a:avLst/>
                <a:gdLst/>
                <a:ahLst/>
                <a:cxnLst/>
                <a:rect r="r" b="b" t="t" l="l"/>
                <a:pathLst>
                  <a:path h="209296" w="91705928">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nvGrpSpPr>
            <p:cNvPr name="Group 17" id="17"/>
            <p:cNvGrpSpPr/>
            <p:nvPr/>
          </p:nvGrpSpPr>
          <p:grpSpPr>
            <a:xfrm rot="0">
              <a:off x="0" y="1969383"/>
              <a:ext cx="5069395" cy="34031"/>
              <a:chOff x="0" y="0"/>
              <a:chExt cx="91673926" cy="635000"/>
            </a:xfrm>
          </p:grpSpPr>
          <p:sp>
            <p:nvSpPr>
              <p:cNvPr name="Freeform 18" id="18"/>
              <p:cNvSpPr/>
              <p:nvPr/>
            </p:nvSpPr>
            <p:spPr>
              <a:xfrm>
                <a:off x="-16002" y="212852"/>
                <a:ext cx="91705928" cy="209296"/>
              </a:xfrm>
              <a:custGeom>
                <a:avLst/>
                <a:gdLst/>
                <a:ahLst/>
                <a:cxnLst/>
                <a:rect r="r" b="b" t="t" l="l"/>
                <a:pathLst>
                  <a:path h="209296" w="91705928">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nvGrpSpPr>
            <p:cNvPr name="Group 19" id="19"/>
            <p:cNvGrpSpPr/>
            <p:nvPr/>
          </p:nvGrpSpPr>
          <p:grpSpPr>
            <a:xfrm rot="0">
              <a:off x="0" y="2625844"/>
              <a:ext cx="5069395" cy="34031"/>
              <a:chOff x="0" y="0"/>
              <a:chExt cx="91673926" cy="635000"/>
            </a:xfrm>
          </p:grpSpPr>
          <p:sp>
            <p:nvSpPr>
              <p:cNvPr name="Freeform 20" id="20"/>
              <p:cNvSpPr/>
              <p:nvPr/>
            </p:nvSpPr>
            <p:spPr>
              <a:xfrm>
                <a:off x="-16002" y="212852"/>
                <a:ext cx="91705928" cy="209296"/>
              </a:xfrm>
              <a:custGeom>
                <a:avLst/>
                <a:gdLst/>
                <a:ahLst/>
                <a:cxnLst/>
                <a:rect r="r" b="b" t="t" l="l"/>
                <a:pathLst>
                  <a:path h="209296" w="91705928">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nvGrpSpPr>
            <p:cNvPr name="Group 21" id="21"/>
            <p:cNvGrpSpPr/>
            <p:nvPr/>
          </p:nvGrpSpPr>
          <p:grpSpPr>
            <a:xfrm rot="0">
              <a:off x="0" y="3282305"/>
              <a:ext cx="5069395" cy="34031"/>
              <a:chOff x="0" y="0"/>
              <a:chExt cx="91673926" cy="635000"/>
            </a:xfrm>
          </p:grpSpPr>
          <p:sp>
            <p:nvSpPr>
              <p:cNvPr name="Freeform 22" id="22"/>
              <p:cNvSpPr/>
              <p:nvPr/>
            </p:nvSpPr>
            <p:spPr>
              <a:xfrm>
                <a:off x="-16002" y="212852"/>
                <a:ext cx="91705928" cy="209296"/>
              </a:xfrm>
              <a:custGeom>
                <a:avLst/>
                <a:gdLst/>
                <a:ahLst/>
                <a:cxnLst/>
                <a:rect r="r" b="b" t="t" l="l"/>
                <a:pathLst>
                  <a:path h="209296" w="91705928">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nvGrpSpPr>
            <p:cNvPr name="Group 23" id="23"/>
            <p:cNvGrpSpPr/>
            <p:nvPr/>
          </p:nvGrpSpPr>
          <p:grpSpPr>
            <a:xfrm rot="0">
              <a:off x="0" y="3938765"/>
              <a:ext cx="5069395" cy="34031"/>
              <a:chOff x="0" y="0"/>
              <a:chExt cx="91673926" cy="635000"/>
            </a:xfrm>
          </p:grpSpPr>
          <p:sp>
            <p:nvSpPr>
              <p:cNvPr name="Freeform 24" id="24"/>
              <p:cNvSpPr/>
              <p:nvPr/>
            </p:nvSpPr>
            <p:spPr>
              <a:xfrm>
                <a:off x="-16002" y="212852"/>
                <a:ext cx="91705928" cy="209296"/>
              </a:xfrm>
              <a:custGeom>
                <a:avLst/>
                <a:gdLst/>
                <a:ahLst/>
                <a:cxnLst/>
                <a:rect r="r" b="b" t="t" l="l"/>
                <a:pathLst>
                  <a:path h="209296" w="91705928">
                    <a:moveTo>
                      <a:pt x="91583120" y="9398"/>
                    </a:moveTo>
                    <a:lnTo>
                      <a:pt x="86259011" y="9398"/>
                    </a:lnTo>
                    <a:lnTo>
                      <a:pt x="62383265" y="9398"/>
                    </a:lnTo>
                    <a:lnTo>
                      <a:pt x="33414410" y="9398"/>
                    </a:lnTo>
                    <a:lnTo>
                      <a:pt x="8366047" y="9398"/>
                    </a:lnTo>
                    <a:cubicBezTo>
                      <a:pt x="4316883" y="9398"/>
                      <a:pt x="381000" y="0"/>
                      <a:pt x="133350" y="9398"/>
                    </a:cubicBezTo>
                    <a:cubicBezTo>
                      <a:pt x="129794" y="9525"/>
                      <a:pt x="126365" y="9398"/>
                      <a:pt x="122809" y="9398"/>
                    </a:cubicBezTo>
                    <a:cubicBezTo>
                      <a:pt x="254" y="9398"/>
                      <a:pt x="0" y="199898"/>
                      <a:pt x="122809" y="199898"/>
                    </a:cubicBezTo>
                    <a:lnTo>
                      <a:pt x="6047792" y="199898"/>
                    </a:lnTo>
                    <a:lnTo>
                      <a:pt x="29923538" y="199898"/>
                    </a:lnTo>
                    <a:lnTo>
                      <a:pt x="58892390" y="199898"/>
                    </a:lnTo>
                    <a:lnTo>
                      <a:pt x="83940752" y="199898"/>
                    </a:lnTo>
                    <a:cubicBezTo>
                      <a:pt x="87989919" y="199898"/>
                      <a:pt x="91324928" y="209296"/>
                      <a:pt x="91572578" y="199898"/>
                    </a:cubicBezTo>
                    <a:cubicBezTo>
                      <a:pt x="91576137" y="199771"/>
                      <a:pt x="91579567" y="199898"/>
                      <a:pt x="91583120" y="199898"/>
                    </a:cubicBezTo>
                    <a:cubicBezTo>
                      <a:pt x="91705674" y="199898"/>
                      <a:pt x="91705928" y="9398"/>
                      <a:pt x="91583120" y="9398"/>
                    </a:cubicBezTo>
                    <a:close/>
                  </a:path>
                </a:pathLst>
              </a:custGeom>
              <a:solidFill>
                <a:srgbClr val="191919">
                  <a:alpha val="19608"/>
                </a:srgbClr>
              </a:solidFill>
            </p:spPr>
          </p:sp>
        </p:grpSp>
      </p:grpSp>
      <p:sp>
        <p:nvSpPr>
          <p:cNvPr name="TextBox 25" id="25"/>
          <p:cNvSpPr txBox="true"/>
          <p:nvPr/>
        </p:nvSpPr>
        <p:spPr>
          <a:xfrm rot="0">
            <a:off x="2687498" y="1740687"/>
            <a:ext cx="2625985" cy="228746"/>
          </a:xfrm>
          <a:prstGeom prst="rect">
            <a:avLst/>
          </a:prstGeom>
        </p:spPr>
        <p:txBody>
          <a:bodyPr anchor="t" rtlCol="false" tIns="0" lIns="0" bIns="0" rIns="0">
            <a:spAutoFit/>
          </a:bodyPr>
          <a:lstStyle/>
          <a:p>
            <a:pPr marL="0" indent="0" lvl="0">
              <a:lnSpc>
                <a:spcPts val="1849"/>
              </a:lnSpc>
            </a:pPr>
            <a:r>
              <a:rPr lang="en-US" spc="39" sz="1321">
                <a:solidFill>
                  <a:srgbClr val="191919"/>
                </a:solidFill>
                <a:latin typeface="Aileron Regular"/>
              </a:rPr>
              <a:t>Data Preprocessing</a:t>
            </a:r>
          </a:p>
        </p:txBody>
      </p:sp>
      <p:sp>
        <p:nvSpPr>
          <p:cNvPr name="TextBox 26" id="26"/>
          <p:cNvSpPr txBox="true"/>
          <p:nvPr/>
        </p:nvSpPr>
        <p:spPr>
          <a:xfrm rot="0">
            <a:off x="2687498" y="2176677"/>
            <a:ext cx="2625985" cy="228746"/>
          </a:xfrm>
          <a:prstGeom prst="rect">
            <a:avLst/>
          </a:prstGeom>
        </p:spPr>
        <p:txBody>
          <a:bodyPr anchor="t" rtlCol="false" tIns="0" lIns="0" bIns="0" rIns="0">
            <a:spAutoFit/>
          </a:bodyPr>
          <a:lstStyle/>
          <a:p>
            <a:pPr marL="0" indent="0" lvl="0">
              <a:lnSpc>
                <a:spcPts val="1849"/>
              </a:lnSpc>
            </a:pPr>
            <a:r>
              <a:rPr lang="en-US" spc="39" sz="1321">
                <a:solidFill>
                  <a:srgbClr val="191919"/>
                </a:solidFill>
                <a:latin typeface="Aileron Regular"/>
              </a:rPr>
              <a:t>Data Wrangling/manipulation</a:t>
            </a:r>
          </a:p>
        </p:txBody>
      </p:sp>
      <p:sp>
        <p:nvSpPr>
          <p:cNvPr name="TextBox 27" id="27"/>
          <p:cNvSpPr txBox="true"/>
          <p:nvPr/>
        </p:nvSpPr>
        <p:spPr>
          <a:xfrm rot="0">
            <a:off x="2687498" y="2558595"/>
            <a:ext cx="2625985" cy="462478"/>
          </a:xfrm>
          <a:prstGeom prst="rect">
            <a:avLst/>
          </a:prstGeom>
        </p:spPr>
        <p:txBody>
          <a:bodyPr anchor="t" rtlCol="false" tIns="0" lIns="0" bIns="0" rIns="0">
            <a:spAutoFit/>
          </a:bodyPr>
          <a:lstStyle/>
          <a:p>
            <a:pPr marL="0" indent="0" lvl="0">
              <a:lnSpc>
                <a:spcPts val="1849"/>
              </a:lnSpc>
            </a:pPr>
            <a:r>
              <a:rPr lang="en-US" spc="39" sz="1321">
                <a:solidFill>
                  <a:srgbClr val="191919"/>
                </a:solidFill>
                <a:latin typeface="Aileron Regular"/>
              </a:rPr>
              <a:t>Metadata Framework Construction</a:t>
            </a:r>
          </a:p>
        </p:txBody>
      </p:sp>
      <p:sp>
        <p:nvSpPr>
          <p:cNvPr name="TextBox 28" id="28"/>
          <p:cNvSpPr txBox="true"/>
          <p:nvPr/>
        </p:nvSpPr>
        <p:spPr>
          <a:xfrm rot="0">
            <a:off x="2687498" y="3174245"/>
            <a:ext cx="2625985" cy="228746"/>
          </a:xfrm>
          <a:prstGeom prst="rect">
            <a:avLst/>
          </a:prstGeom>
        </p:spPr>
        <p:txBody>
          <a:bodyPr anchor="t" rtlCol="false" tIns="0" lIns="0" bIns="0" rIns="0">
            <a:spAutoFit/>
          </a:bodyPr>
          <a:lstStyle/>
          <a:p>
            <a:pPr marL="0" indent="0" lvl="0">
              <a:lnSpc>
                <a:spcPts val="1849"/>
              </a:lnSpc>
            </a:pPr>
            <a:r>
              <a:rPr lang="en-US" spc="39" sz="1321">
                <a:solidFill>
                  <a:srgbClr val="191919"/>
                </a:solidFill>
                <a:latin typeface="Aileron Regular"/>
              </a:rPr>
              <a:t>Imbalanced Learning Technique</a:t>
            </a:r>
          </a:p>
        </p:txBody>
      </p:sp>
      <p:sp>
        <p:nvSpPr>
          <p:cNvPr name="TextBox 29" id="29"/>
          <p:cNvSpPr txBox="true"/>
          <p:nvPr/>
        </p:nvSpPr>
        <p:spPr>
          <a:xfrm rot="0">
            <a:off x="2687498" y="3657330"/>
            <a:ext cx="2625985" cy="228746"/>
          </a:xfrm>
          <a:prstGeom prst="rect">
            <a:avLst/>
          </a:prstGeom>
        </p:spPr>
        <p:txBody>
          <a:bodyPr anchor="t" rtlCol="false" tIns="0" lIns="0" bIns="0" rIns="0">
            <a:spAutoFit/>
          </a:bodyPr>
          <a:lstStyle/>
          <a:p>
            <a:pPr marL="0" indent="0" lvl="0">
              <a:lnSpc>
                <a:spcPts val="1849"/>
              </a:lnSpc>
            </a:pPr>
            <a:r>
              <a:rPr lang="en-US" spc="39" sz="1321">
                <a:solidFill>
                  <a:srgbClr val="191919"/>
                </a:solidFill>
                <a:latin typeface="Aileron Regular"/>
              </a:rPr>
              <a:t>Exploratory Data Analysis</a:t>
            </a:r>
          </a:p>
        </p:txBody>
      </p:sp>
      <p:sp>
        <p:nvSpPr>
          <p:cNvPr name="TextBox 30" id="30"/>
          <p:cNvSpPr txBox="true"/>
          <p:nvPr/>
        </p:nvSpPr>
        <p:spPr>
          <a:xfrm rot="0">
            <a:off x="2687498" y="4156114"/>
            <a:ext cx="2625985" cy="228746"/>
          </a:xfrm>
          <a:prstGeom prst="rect">
            <a:avLst/>
          </a:prstGeom>
        </p:spPr>
        <p:txBody>
          <a:bodyPr anchor="t" rtlCol="false" tIns="0" lIns="0" bIns="0" rIns="0">
            <a:spAutoFit/>
          </a:bodyPr>
          <a:lstStyle/>
          <a:p>
            <a:pPr marL="0" indent="0" lvl="0">
              <a:lnSpc>
                <a:spcPts val="1849"/>
              </a:lnSpc>
            </a:pPr>
            <a:r>
              <a:rPr lang="en-US" spc="39" sz="1321">
                <a:solidFill>
                  <a:srgbClr val="191919"/>
                </a:solidFill>
                <a:latin typeface="Aileron Regular"/>
              </a:rPr>
              <a:t>Feature Engineering</a:t>
            </a:r>
          </a:p>
        </p:txBody>
      </p:sp>
      <p:sp>
        <p:nvSpPr>
          <p:cNvPr name="TextBox 31" id="31"/>
          <p:cNvSpPr txBox="true"/>
          <p:nvPr/>
        </p:nvSpPr>
        <p:spPr>
          <a:xfrm rot="0">
            <a:off x="2687498" y="4639199"/>
            <a:ext cx="2625985" cy="228746"/>
          </a:xfrm>
          <a:prstGeom prst="rect">
            <a:avLst/>
          </a:prstGeom>
        </p:spPr>
        <p:txBody>
          <a:bodyPr anchor="t" rtlCol="false" tIns="0" lIns="0" bIns="0" rIns="0">
            <a:spAutoFit/>
          </a:bodyPr>
          <a:lstStyle/>
          <a:p>
            <a:pPr marL="0" indent="0" lvl="0">
              <a:lnSpc>
                <a:spcPts val="1849"/>
              </a:lnSpc>
            </a:pPr>
            <a:r>
              <a:rPr lang="en-US" spc="39" sz="1321">
                <a:solidFill>
                  <a:srgbClr val="191919"/>
                </a:solidFill>
                <a:latin typeface="Aileron Regular"/>
              </a:rPr>
              <a:t>Model Development</a:t>
            </a:r>
          </a:p>
        </p:txBody>
      </p:sp>
      <p:pic>
        <p:nvPicPr>
          <p:cNvPr name="Picture 32" id="3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60701" y="1815787"/>
            <a:ext cx="107120" cy="107120"/>
          </a:xfrm>
          <a:prstGeom prst="rect">
            <a:avLst/>
          </a:prstGeom>
        </p:spPr>
      </p:pic>
      <p:pic>
        <p:nvPicPr>
          <p:cNvPr name="Picture 33" id="33"/>
          <p:cNvPicPr>
            <a:picLocks noChangeAspect="true"/>
          </p:cNvPicPr>
          <p:nvPr/>
        </p:nvPicPr>
        <p:blipFill>
          <a:blip r:embed="rId2">
            <a:alphaModFix amt="7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60701" y="2251778"/>
            <a:ext cx="107120" cy="107120"/>
          </a:xfrm>
          <a:prstGeom prst="rect">
            <a:avLst/>
          </a:prstGeom>
        </p:spPr>
      </p:pic>
      <p:pic>
        <p:nvPicPr>
          <p:cNvPr name="Picture 34" id="3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260701" y="2750561"/>
            <a:ext cx="107120" cy="107120"/>
          </a:xfrm>
          <a:prstGeom prst="rect">
            <a:avLst/>
          </a:prstGeom>
        </p:spPr>
      </p:pic>
      <p:pic>
        <p:nvPicPr>
          <p:cNvPr name="Picture 35" id="35"/>
          <p:cNvPicPr>
            <a:picLocks noChangeAspect="true"/>
          </p:cNvPicPr>
          <p:nvPr/>
        </p:nvPicPr>
        <p:blipFill>
          <a:blip r:embed="rId4">
            <a:alphaModFix amt="7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260701" y="3249345"/>
            <a:ext cx="107120" cy="107120"/>
          </a:xfrm>
          <a:prstGeom prst="rect">
            <a:avLst/>
          </a:prstGeom>
        </p:spPr>
      </p:pic>
      <p:pic>
        <p:nvPicPr>
          <p:cNvPr name="Picture 36" id="3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260701" y="3732430"/>
            <a:ext cx="107120" cy="107120"/>
          </a:xfrm>
          <a:prstGeom prst="rect">
            <a:avLst/>
          </a:prstGeom>
        </p:spPr>
      </p:pic>
      <p:pic>
        <p:nvPicPr>
          <p:cNvPr name="Picture 37" id="3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260701" y="4231214"/>
            <a:ext cx="107120" cy="107120"/>
          </a:xfrm>
          <a:prstGeom prst="rect">
            <a:avLst/>
          </a:prstGeom>
        </p:spPr>
      </p:pic>
      <p:pic>
        <p:nvPicPr>
          <p:cNvPr name="Picture 38" id="3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2260701" y="4714300"/>
            <a:ext cx="107120" cy="107120"/>
          </a:xfrm>
          <a:prstGeom prst="rect">
            <a:avLst/>
          </a:prstGeom>
        </p:spPr>
      </p:pic>
      <p:grpSp>
        <p:nvGrpSpPr>
          <p:cNvPr name="Group 39" id="39"/>
          <p:cNvGrpSpPr/>
          <p:nvPr/>
        </p:nvGrpSpPr>
        <p:grpSpPr>
          <a:xfrm rot="0">
            <a:off x="767135" y="5581945"/>
            <a:ext cx="5739478" cy="3551382"/>
            <a:chOff x="0" y="0"/>
            <a:chExt cx="7652637" cy="4735176"/>
          </a:xfrm>
        </p:grpSpPr>
        <p:sp>
          <p:nvSpPr>
            <p:cNvPr name="TextBox 40" id="40"/>
            <p:cNvSpPr txBox="true"/>
            <p:nvPr/>
          </p:nvSpPr>
          <p:spPr>
            <a:xfrm rot="0">
              <a:off x="0" y="2756176"/>
              <a:ext cx="1817699" cy="494192"/>
            </a:xfrm>
            <a:prstGeom prst="rect">
              <a:avLst/>
            </a:prstGeom>
          </p:spPr>
          <p:txBody>
            <a:bodyPr anchor="t" rtlCol="false" tIns="0" lIns="0" bIns="0" rIns="0">
              <a:spAutoFit/>
            </a:bodyPr>
            <a:lstStyle/>
            <a:p>
              <a:pPr algn="ctr">
                <a:lnSpc>
                  <a:spcPts val="1540"/>
                </a:lnSpc>
              </a:pPr>
              <a:r>
                <a:rPr lang="en-US" sz="1100">
                  <a:solidFill>
                    <a:srgbClr val="191919"/>
                  </a:solidFill>
                  <a:latin typeface="Nourd Bold"/>
                </a:rPr>
                <a:t>Feature Engineering</a:t>
              </a:r>
            </a:p>
            <a:p>
              <a:pPr algn="ctr">
                <a:lnSpc>
                  <a:spcPts val="1540"/>
                </a:lnSpc>
              </a:pPr>
              <a:r>
                <a:rPr lang="en-US" sz="1100">
                  <a:solidFill>
                    <a:srgbClr val="191919"/>
                  </a:solidFill>
                  <a:latin typeface="Nourd Bold"/>
                </a:rPr>
                <a:t>20%</a:t>
              </a:r>
            </a:p>
          </p:txBody>
        </p:sp>
        <p:sp>
          <p:nvSpPr>
            <p:cNvPr name="TextBox 41" id="41"/>
            <p:cNvSpPr txBox="true"/>
            <p:nvPr/>
          </p:nvSpPr>
          <p:spPr>
            <a:xfrm rot="0">
              <a:off x="782464" y="170563"/>
              <a:ext cx="1875352" cy="494192"/>
            </a:xfrm>
            <a:prstGeom prst="rect">
              <a:avLst/>
            </a:prstGeom>
          </p:spPr>
          <p:txBody>
            <a:bodyPr anchor="t" rtlCol="false" tIns="0" lIns="0" bIns="0" rIns="0">
              <a:spAutoFit/>
            </a:bodyPr>
            <a:lstStyle/>
            <a:p>
              <a:pPr algn="ctr">
                <a:lnSpc>
                  <a:spcPts val="1540"/>
                </a:lnSpc>
              </a:pPr>
              <a:r>
                <a:rPr lang="en-US" sz="1100">
                  <a:solidFill>
                    <a:srgbClr val="191919"/>
                  </a:solidFill>
                  <a:latin typeface="Nourd Bold"/>
                </a:rPr>
                <a:t>Model Development</a:t>
              </a:r>
            </a:p>
            <a:p>
              <a:pPr algn="ctr">
                <a:lnSpc>
                  <a:spcPts val="1540"/>
                </a:lnSpc>
              </a:pPr>
              <a:r>
                <a:rPr lang="en-US" sz="1100">
                  <a:solidFill>
                    <a:srgbClr val="191919"/>
                  </a:solidFill>
                  <a:latin typeface="Nourd Bold"/>
                </a:rPr>
                <a:t>20%</a:t>
              </a:r>
            </a:p>
          </p:txBody>
        </p:sp>
        <p:sp>
          <p:nvSpPr>
            <p:cNvPr name="TextBox 42" id="42"/>
            <p:cNvSpPr txBox="true"/>
            <p:nvPr/>
          </p:nvSpPr>
          <p:spPr>
            <a:xfrm rot="0">
              <a:off x="5067072" y="-19050"/>
              <a:ext cx="1770509" cy="494192"/>
            </a:xfrm>
            <a:prstGeom prst="rect">
              <a:avLst/>
            </a:prstGeom>
          </p:spPr>
          <p:txBody>
            <a:bodyPr anchor="t" rtlCol="false" tIns="0" lIns="0" bIns="0" rIns="0">
              <a:spAutoFit/>
            </a:bodyPr>
            <a:lstStyle/>
            <a:p>
              <a:pPr algn="ctr">
                <a:lnSpc>
                  <a:spcPts val="1540"/>
                </a:lnSpc>
              </a:pPr>
              <a:r>
                <a:rPr lang="en-US" sz="1100">
                  <a:solidFill>
                    <a:srgbClr val="191919"/>
                  </a:solidFill>
                  <a:latin typeface="Nourd Bold"/>
                </a:rPr>
                <a:t>Data Preprocessing</a:t>
              </a:r>
            </a:p>
            <a:p>
              <a:pPr algn="ctr">
                <a:lnSpc>
                  <a:spcPts val="1540"/>
                </a:lnSpc>
              </a:pPr>
              <a:r>
                <a:rPr lang="en-US" sz="1100">
                  <a:solidFill>
                    <a:srgbClr val="191919"/>
                  </a:solidFill>
                  <a:latin typeface="Nourd Bold"/>
                </a:rPr>
                <a:t>15%</a:t>
              </a:r>
            </a:p>
          </p:txBody>
        </p:sp>
        <p:sp>
          <p:nvSpPr>
            <p:cNvPr name="TextBox 43" id="43"/>
            <p:cNvSpPr txBox="true"/>
            <p:nvPr/>
          </p:nvSpPr>
          <p:spPr>
            <a:xfrm rot="0">
              <a:off x="6077734" y="3091448"/>
              <a:ext cx="849714" cy="494192"/>
            </a:xfrm>
            <a:prstGeom prst="rect">
              <a:avLst/>
            </a:prstGeom>
          </p:spPr>
          <p:txBody>
            <a:bodyPr anchor="t" rtlCol="false" tIns="0" lIns="0" bIns="0" rIns="0">
              <a:spAutoFit/>
            </a:bodyPr>
            <a:lstStyle/>
            <a:p>
              <a:pPr algn="ctr">
                <a:lnSpc>
                  <a:spcPts val="1540"/>
                </a:lnSpc>
              </a:pPr>
              <a:r>
                <a:rPr lang="en-US" sz="1100">
                  <a:solidFill>
                    <a:srgbClr val="191919"/>
                  </a:solidFill>
                  <a:latin typeface="Nourd Bold"/>
                </a:rPr>
                <a:t>Metadata</a:t>
              </a:r>
            </a:p>
            <a:p>
              <a:pPr algn="ctr">
                <a:lnSpc>
                  <a:spcPts val="1540"/>
                </a:lnSpc>
              </a:pPr>
              <a:r>
                <a:rPr lang="en-US" sz="1100">
                  <a:solidFill>
                    <a:srgbClr val="191919"/>
                  </a:solidFill>
                  <a:latin typeface="Nourd Bold"/>
                </a:rPr>
                <a:t>15%</a:t>
              </a:r>
            </a:p>
          </p:txBody>
        </p:sp>
        <p:sp>
          <p:nvSpPr>
            <p:cNvPr name="TextBox 44" id="44"/>
            <p:cNvSpPr txBox="true"/>
            <p:nvPr/>
          </p:nvSpPr>
          <p:spPr>
            <a:xfrm rot="0">
              <a:off x="6216608" y="1326884"/>
              <a:ext cx="1436029" cy="494192"/>
            </a:xfrm>
            <a:prstGeom prst="rect">
              <a:avLst/>
            </a:prstGeom>
          </p:spPr>
          <p:txBody>
            <a:bodyPr anchor="t" rtlCol="false" tIns="0" lIns="0" bIns="0" rIns="0">
              <a:spAutoFit/>
            </a:bodyPr>
            <a:lstStyle/>
            <a:p>
              <a:pPr algn="ctr">
                <a:lnSpc>
                  <a:spcPts val="1540"/>
                </a:lnSpc>
              </a:pPr>
              <a:r>
                <a:rPr lang="en-US" sz="1100">
                  <a:solidFill>
                    <a:srgbClr val="191919"/>
                  </a:solidFill>
                  <a:latin typeface="Nourd Bold"/>
                </a:rPr>
                <a:t>Data Wrangling</a:t>
              </a:r>
            </a:p>
            <a:p>
              <a:pPr algn="ctr">
                <a:lnSpc>
                  <a:spcPts val="1540"/>
                </a:lnSpc>
              </a:pPr>
              <a:r>
                <a:rPr lang="en-US" sz="1100">
                  <a:solidFill>
                    <a:srgbClr val="191919"/>
                  </a:solidFill>
                  <a:latin typeface="Nourd Bold"/>
                </a:rPr>
                <a:t>10%</a:t>
              </a:r>
            </a:p>
          </p:txBody>
        </p:sp>
        <p:sp>
          <p:nvSpPr>
            <p:cNvPr name="TextBox 45" id="45"/>
            <p:cNvSpPr txBox="true"/>
            <p:nvPr/>
          </p:nvSpPr>
          <p:spPr>
            <a:xfrm rot="0">
              <a:off x="3783258" y="4240984"/>
              <a:ext cx="1897083" cy="494192"/>
            </a:xfrm>
            <a:prstGeom prst="rect">
              <a:avLst/>
            </a:prstGeom>
          </p:spPr>
          <p:txBody>
            <a:bodyPr anchor="t" rtlCol="false" tIns="0" lIns="0" bIns="0" rIns="0">
              <a:spAutoFit/>
            </a:bodyPr>
            <a:lstStyle/>
            <a:p>
              <a:pPr algn="ctr">
                <a:lnSpc>
                  <a:spcPts val="1540"/>
                </a:lnSpc>
              </a:pPr>
              <a:r>
                <a:rPr lang="en-US" sz="1100">
                  <a:solidFill>
                    <a:srgbClr val="191919"/>
                  </a:solidFill>
                  <a:latin typeface="Nourd Bold"/>
                </a:rPr>
                <a:t>Imbalanced Learning</a:t>
              </a:r>
            </a:p>
            <a:p>
              <a:pPr algn="ctr">
                <a:lnSpc>
                  <a:spcPts val="1540"/>
                </a:lnSpc>
              </a:pPr>
              <a:r>
                <a:rPr lang="en-US" sz="1100">
                  <a:solidFill>
                    <a:srgbClr val="191919"/>
                  </a:solidFill>
                  <a:latin typeface="Nourd Bold"/>
                </a:rPr>
                <a:t>10%</a:t>
              </a:r>
            </a:p>
          </p:txBody>
        </p:sp>
        <p:sp>
          <p:nvSpPr>
            <p:cNvPr name="TextBox 46" id="46"/>
            <p:cNvSpPr txBox="true"/>
            <p:nvPr/>
          </p:nvSpPr>
          <p:spPr>
            <a:xfrm rot="0">
              <a:off x="3113918" y="4240984"/>
              <a:ext cx="377180" cy="494192"/>
            </a:xfrm>
            <a:prstGeom prst="rect">
              <a:avLst/>
            </a:prstGeom>
          </p:spPr>
          <p:txBody>
            <a:bodyPr anchor="t" rtlCol="false" tIns="0" lIns="0" bIns="0" rIns="0">
              <a:spAutoFit/>
            </a:bodyPr>
            <a:lstStyle/>
            <a:p>
              <a:pPr algn="ctr">
                <a:lnSpc>
                  <a:spcPts val="1540"/>
                </a:lnSpc>
              </a:pPr>
              <a:r>
                <a:rPr lang="en-US" sz="1100">
                  <a:solidFill>
                    <a:srgbClr val="191919"/>
                  </a:solidFill>
                  <a:latin typeface="Nourd Bold"/>
                </a:rPr>
                <a:t>EDA</a:t>
              </a:r>
            </a:p>
            <a:p>
              <a:pPr algn="ctr">
                <a:lnSpc>
                  <a:spcPts val="1540"/>
                </a:lnSpc>
              </a:pPr>
              <a:r>
                <a:rPr lang="en-US" sz="1100">
                  <a:solidFill>
                    <a:srgbClr val="191919"/>
                  </a:solidFill>
                  <a:latin typeface="Nourd Bold"/>
                </a:rPr>
                <a:t>10%</a:t>
              </a:r>
            </a:p>
          </p:txBody>
        </p:sp>
        <p:grpSp>
          <p:nvGrpSpPr>
            <p:cNvPr name="Group 47" id="47"/>
            <p:cNvGrpSpPr>
              <a:grpSpLocks noChangeAspect="true"/>
            </p:cNvGrpSpPr>
            <p:nvPr/>
          </p:nvGrpSpPr>
          <p:grpSpPr>
            <a:xfrm rot="0">
              <a:off x="2095671" y="376668"/>
              <a:ext cx="3842966" cy="3842966"/>
              <a:chOff x="0" y="0"/>
              <a:chExt cx="2540000" cy="2540000"/>
            </a:xfrm>
          </p:grpSpPr>
          <p:sp>
            <p:nvSpPr>
              <p:cNvPr name="Freeform 48" id="48"/>
              <p:cNvSpPr/>
              <p:nvPr/>
            </p:nvSpPr>
            <p:spPr>
              <a:xfrm>
                <a:off x="1270000" y="0"/>
                <a:ext cx="1063476" cy="1270000"/>
              </a:xfrm>
              <a:custGeom>
                <a:avLst/>
                <a:gdLst/>
                <a:ahLst/>
                <a:cxnLst/>
                <a:rect r="r" b="b" t="t" l="l"/>
                <a:pathLst>
                  <a:path h="1270000" w="1063476">
                    <a:moveTo>
                      <a:pt x="0" y="0"/>
                    </a:moveTo>
                    <a:lnTo>
                      <a:pt x="0" y="0"/>
                    </a:lnTo>
                    <a:cubicBezTo>
                      <a:pt x="428989" y="0"/>
                      <a:pt x="828984" y="216569"/>
                      <a:pt x="1063476" y="575797"/>
                    </a:cubicBezTo>
                    <a:lnTo>
                      <a:pt x="0" y="1270000"/>
                    </a:lnTo>
                    <a:close/>
                  </a:path>
                </a:pathLst>
              </a:custGeom>
              <a:solidFill>
                <a:srgbClr val="3EDAD8"/>
              </a:solidFill>
            </p:spPr>
          </p:sp>
          <p:sp>
            <p:nvSpPr>
              <p:cNvPr name="Freeform 49" id="49"/>
              <p:cNvSpPr/>
              <p:nvPr/>
            </p:nvSpPr>
            <p:spPr>
              <a:xfrm>
                <a:off x="1270000" y="523513"/>
                <a:ext cx="1282904" cy="809961"/>
              </a:xfrm>
              <a:custGeom>
                <a:avLst/>
                <a:gdLst/>
                <a:ahLst/>
                <a:cxnLst/>
                <a:rect r="r" b="b" t="t" l="l"/>
                <a:pathLst>
                  <a:path h="809961" w="1282904">
                    <a:moveTo>
                      <a:pt x="1027452" y="0"/>
                    </a:moveTo>
                    <a:cubicBezTo>
                      <a:pt x="1197874" y="234566"/>
                      <a:pt x="1282904" y="520383"/>
                      <a:pt x="1268413" y="809961"/>
                    </a:cubicBezTo>
                    <a:lnTo>
                      <a:pt x="0" y="746487"/>
                    </a:lnTo>
                    <a:close/>
                  </a:path>
                </a:pathLst>
              </a:custGeom>
              <a:solidFill>
                <a:srgbClr val="00AECA"/>
              </a:solidFill>
            </p:spPr>
          </p:sp>
          <p:sp>
            <p:nvSpPr>
              <p:cNvPr name="Freeform 50" id="50"/>
              <p:cNvSpPr/>
              <p:nvPr/>
            </p:nvSpPr>
            <p:spPr>
              <a:xfrm>
                <a:off x="1270000" y="1270000"/>
                <a:ext cx="1270000" cy="1063476"/>
              </a:xfrm>
              <a:custGeom>
                <a:avLst/>
                <a:gdLst/>
                <a:ahLst/>
                <a:cxnLst/>
                <a:rect r="r" b="b" t="t" l="l"/>
                <a:pathLst>
                  <a:path h="1063476" w="1270000">
                    <a:moveTo>
                      <a:pt x="1270000" y="0"/>
                    </a:moveTo>
                    <a:cubicBezTo>
                      <a:pt x="1270000" y="428989"/>
                      <a:pt x="1053431" y="828984"/>
                      <a:pt x="694203" y="1063476"/>
                    </a:cubicBezTo>
                    <a:lnTo>
                      <a:pt x="0" y="0"/>
                    </a:lnTo>
                    <a:close/>
                  </a:path>
                </a:pathLst>
              </a:custGeom>
              <a:solidFill>
                <a:srgbClr val="0081B4"/>
              </a:solidFill>
            </p:spPr>
          </p:sp>
          <p:sp>
            <p:nvSpPr>
              <p:cNvPr name="Freeform 51" id="51"/>
              <p:cNvSpPr/>
              <p:nvPr/>
            </p:nvSpPr>
            <p:spPr>
              <a:xfrm>
                <a:off x="1206526" y="1270000"/>
                <a:ext cx="809961" cy="1282904"/>
              </a:xfrm>
              <a:custGeom>
                <a:avLst/>
                <a:gdLst/>
                <a:ahLst/>
                <a:cxnLst/>
                <a:rect r="r" b="b" t="t" l="l"/>
                <a:pathLst>
                  <a:path h="1282904" w="809961">
                    <a:moveTo>
                      <a:pt x="809961" y="1027452"/>
                    </a:moveTo>
                    <a:cubicBezTo>
                      <a:pt x="575395" y="1197874"/>
                      <a:pt x="289578" y="1282904"/>
                      <a:pt x="0" y="1268413"/>
                    </a:cubicBezTo>
                    <a:lnTo>
                      <a:pt x="63474" y="0"/>
                    </a:lnTo>
                    <a:close/>
                  </a:path>
                </a:pathLst>
              </a:custGeom>
              <a:solidFill>
                <a:srgbClr val="005694"/>
              </a:solidFill>
            </p:spPr>
          </p:sp>
          <p:sp>
            <p:nvSpPr>
              <p:cNvPr name="Freeform 52" id="52"/>
              <p:cNvSpPr/>
              <p:nvPr/>
            </p:nvSpPr>
            <p:spPr>
              <a:xfrm>
                <a:off x="473094" y="1270000"/>
                <a:ext cx="796906" cy="1270000"/>
              </a:xfrm>
              <a:custGeom>
                <a:avLst/>
                <a:gdLst/>
                <a:ahLst/>
                <a:cxnLst/>
                <a:rect r="r" b="b" t="t" l="l"/>
                <a:pathLst>
                  <a:path h="1270000" w="796906">
                    <a:moveTo>
                      <a:pt x="796906" y="1270000"/>
                    </a:moveTo>
                    <a:cubicBezTo>
                      <a:pt x="506967" y="1270000"/>
                      <a:pt x="225756" y="1170791"/>
                      <a:pt x="0" y="988859"/>
                    </a:cubicBezTo>
                    <a:lnTo>
                      <a:pt x="796906" y="0"/>
                    </a:lnTo>
                    <a:close/>
                  </a:path>
                </a:pathLst>
              </a:custGeom>
              <a:solidFill>
                <a:srgbClr val="122C6C"/>
              </a:solidFill>
            </p:spPr>
          </p:sp>
          <p:sp>
            <p:nvSpPr>
              <p:cNvPr name="Freeform 53" id="53"/>
              <p:cNvSpPr/>
              <p:nvPr/>
            </p:nvSpPr>
            <p:spPr>
              <a:xfrm>
                <a:off x="-121047" y="817672"/>
                <a:ext cx="1391047" cy="1479780"/>
              </a:xfrm>
              <a:custGeom>
                <a:avLst/>
                <a:gdLst/>
                <a:ahLst/>
                <a:cxnLst/>
                <a:rect r="r" b="b" t="t" l="l"/>
                <a:pathLst>
                  <a:path h="1479780" w="1391047">
                    <a:moveTo>
                      <a:pt x="644560" y="1479780"/>
                    </a:moveTo>
                    <a:cubicBezTo>
                      <a:pt x="180430" y="1142570"/>
                      <a:pt x="0" y="536074"/>
                      <a:pt x="204329" y="0"/>
                    </a:cubicBezTo>
                    <a:lnTo>
                      <a:pt x="1391047" y="452328"/>
                    </a:lnTo>
                    <a:close/>
                  </a:path>
                </a:pathLst>
              </a:custGeom>
              <a:solidFill>
                <a:srgbClr val="614284"/>
              </a:solidFill>
            </p:spPr>
          </p:sp>
          <p:sp>
            <p:nvSpPr>
              <p:cNvPr name="Freeform 54" id="54"/>
              <p:cNvSpPr/>
              <p:nvPr/>
            </p:nvSpPr>
            <p:spPr>
              <a:xfrm>
                <a:off x="62158" y="0"/>
                <a:ext cx="1207842" cy="1270000"/>
              </a:xfrm>
              <a:custGeom>
                <a:avLst/>
                <a:gdLst/>
                <a:ahLst/>
                <a:cxnLst/>
                <a:rect r="r" b="b" t="t" l="l"/>
                <a:pathLst>
                  <a:path h="1270000" w="1207842">
                    <a:moveTo>
                      <a:pt x="0" y="877548"/>
                    </a:moveTo>
                    <a:cubicBezTo>
                      <a:pt x="170006" y="354324"/>
                      <a:pt x="657564" y="55"/>
                      <a:pt x="1207715" y="0"/>
                    </a:cubicBezTo>
                    <a:lnTo>
                      <a:pt x="1207842" y="1270000"/>
                    </a:lnTo>
                    <a:close/>
                  </a:path>
                </a:pathLst>
              </a:custGeom>
              <a:solidFill>
                <a:srgbClr val="9D5D96"/>
              </a:solidFill>
            </p:spPr>
          </p:sp>
          <p:sp>
            <p:nvSpPr>
              <p:cNvPr name="Freeform 55" id="55"/>
              <p:cNvSpPr/>
              <p:nvPr/>
            </p:nvSpPr>
            <p:spPr>
              <a:xfrm>
                <a:off x="1270000" y="0"/>
                <a:ext cx="127" cy="1270000"/>
              </a:xfrm>
              <a:custGeom>
                <a:avLst/>
                <a:gdLst/>
                <a:ahLst/>
                <a:cxnLst/>
                <a:rect r="r" b="b" t="t" l="l"/>
                <a:pathLst>
                  <a:path h="1270000" w="127">
                    <a:moveTo>
                      <a:pt x="0" y="0"/>
                    </a:moveTo>
                    <a:cubicBezTo>
                      <a:pt x="42" y="0"/>
                      <a:pt x="85" y="0"/>
                      <a:pt x="127" y="0"/>
                    </a:cubicBezTo>
                    <a:lnTo>
                      <a:pt x="0" y="1270000"/>
                    </a:lnTo>
                    <a:close/>
                  </a:path>
                </a:pathLst>
              </a:custGeom>
              <a:solidFill>
                <a:srgbClr val="D27EA5"/>
              </a:solidFill>
            </p:spPr>
          </p:sp>
        </p:grpSp>
      </p:grpSp>
      <p:pic>
        <p:nvPicPr>
          <p:cNvPr name="Picture 56" id="56"/>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2607089" y="6123076"/>
            <a:ext cx="2345821" cy="2345821"/>
          </a:xfrm>
          <a:prstGeom prst="rect">
            <a:avLst/>
          </a:prstGeom>
        </p:spPr>
      </p:pic>
      <p:grpSp>
        <p:nvGrpSpPr>
          <p:cNvPr name="Group 57" id="57"/>
          <p:cNvGrpSpPr/>
          <p:nvPr/>
        </p:nvGrpSpPr>
        <p:grpSpPr>
          <a:xfrm rot="0">
            <a:off x="3533416" y="7861024"/>
            <a:ext cx="493167" cy="493167"/>
            <a:chOff x="0" y="0"/>
            <a:chExt cx="657557" cy="657557"/>
          </a:xfrm>
        </p:grpSpPr>
        <p:pic>
          <p:nvPicPr>
            <p:cNvPr name="Picture 58" id="58"/>
            <p:cNvPicPr>
              <a:picLocks noChangeAspect="true"/>
            </p:cNvPicPr>
            <p:nvPr/>
          </p:nvPicPr>
          <p:blipFill>
            <a:blip r:embed="rId4">
              <a:alphaModFix amt="7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657557" cy="657557"/>
            </a:xfrm>
            <a:prstGeom prst="rect">
              <a:avLst/>
            </a:prstGeom>
          </p:spPr>
        </p:pic>
        <p:pic>
          <p:nvPicPr>
            <p:cNvPr name="Picture 59" id="5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42988" y="142988"/>
              <a:ext cx="371580" cy="371580"/>
            </a:xfrm>
            <a:prstGeom prst="rect">
              <a:avLst/>
            </a:prstGeom>
          </p:spPr>
        </p:pic>
      </p:grpSp>
      <p:grpSp>
        <p:nvGrpSpPr>
          <p:cNvPr name="Group 60" id="60"/>
          <p:cNvGrpSpPr/>
          <p:nvPr/>
        </p:nvGrpSpPr>
        <p:grpSpPr>
          <a:xfrm rot="0">
            <a:off x="3190232" y="6334745"/>
            <a:ext cx="493167" cy="493167"/>
            <a:chOff x="0" y="0"/>
            <a:chExt cx="657557" cy="657557"/>
          </a:xfrm>
        </p:grpSpPr>
        <p:pic>
          <p:nvPicPr>
            <p:cNvPr name="Picture 61" id="6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657557" cy="657557"/>
            </a:xfrm>
            <a:prstGeom prst="rect">
              <a:avLst/>
            </a:prstGeom>
          </p:spPr>
        </p:pic>
        <p:pic>
          <p:nvPicPr>
            <p:cNvPr name="Picture 62" id="6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42988" y="142988"/>
              <a:ext cx="371580" cy="371580"/>
            </a:xfrm>
            <a:prstGeom prst="rect">
              <a:avLst/>
            </a:prstGeom>
          </p:spPr>
        </p:pic>
      </p:grpSp>
      <p:grpSp>
        <p:nvGrpSpPr>
          <p:cNvPr name="Group 63" id="63"/>
          <p:cNvGrpSpPr/>
          <p:nvPr/>
        </p:nvGrpSpPr>
        <p:grpSpPr>
          <a:xfrm rot="0">
            <a:off x="2896559" y="7531780"/>
            <a:ext cx="493167" cy="493167"/>
            <a:chOff x="0" y="0"/>
            <a:chExt cx="657557" cy="657557"/>
          </a:xfrm>
        </p:grpSpPr>
        <p:pic>
          <p:nvPicPr>
            <p:cNvPr name="Picture 64" id="6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657557" cy="657557"/>
            </a:xfrm>
            <a:prstGeom prst="rect">
              <a:avLst/>
            </a:prstGeom>
          </p:spPr>
        </p:pic>
        <p:pic>
          <p:nvPicPr>
            <p:cNvPr name="Picture 65" id="65"/>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42988" y="142988"/>
              <a:ext cx="371580" cy="371580"/>
            </a:xfrm>
            <a:prstGeom prst="rect">
              <a:avLst/>
            </a:prstGeom>
          </p:spPr>
        </p:pic>
      </p:grpSp>
      <p:grpSp>
        <p:nvGrpSpPr>
          <p:cNvPr name="Group 66" id="66"/>
          <p:cNvGrpSpPr/>
          <p:nvPr/>
        </p:nvGrpSpPr>
        <p:grpSpPr>
          <a:xfrm rot="0">
            <a:off x="2763862" y="6919146"/>
            <a:ext cx="493167" cy="493167"/>
            <a:chOff x="0" y="0"/>
            <a:chExt cx="657557" cy="657557"/>
          </a:xfrm>
        </p:grpSpPr>
        <p:pic>
          <p:nvPicPr>
            <p:cNvPr name="Picture 67" id="67"/>
            <p:cNvPicPr>
              <a:picLocks noChangeAspect="true"/>
            </p:cNvPicPr>
            <p:nvPr/>
          </p:nvPicPr>
          <p:blipFill>
            <a:blip r:embed="rId2">
              <a:alphaModFix amt="7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657557" cy="657557"/>
            </a:xfrm>
            <a:prstGeom prst="rect">
              <a:avLst/>
            </a:prstGeom>
          </p:spPr>
        </p:pic>
        <p:pic>
          <p:nvPicPr>
            <p:cNvPr name="Picture 68" id="68"/>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42988" y="142988"/>
              <a:ext cx="371580" cy="371580"/>
            </a:xfrm>
            <a:prstGeom prst="rect">
              <a:avLst/>
            </a:prstGeom>
          </p:spPr>
        </p:pic>
      </p:grpSp>
      <p:grpSp>
        <p:nvGrpSpPr>
          <p:cNvPr name="Group 69" id="69"/>
          <p:cNvGrpSpPr/>
          <p:nvPr/>
        </p:nvGrpSpPr>
        <p:grpSpPr>
          <a:xfrm rot="0">
            <a:off x="4170274" y="7531780"/>
            <a:ext cx="493167" cy="493167"/>
            <a:chOff x="0" y="0"/>
            <a:chExt cx="657557" cy="657557"/>
          </a:xfrm>
        </p:grpSpPr>
        <p:pic>
          <p:nvPicPr>
            <p:cNvPr name="Picture 70" id="7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0" y="0"/>
              <a:ext cx="657557" cy="657557"/>
            </a:xfrm>
            <a:prstGeom prst="rect">
              <a:avLst/>
            </a:prstGeom>
          </p:spPr>
        </p:pic>
        <p:pic>
          <p:nvPicPr>
            <p:cNvPr name="Picture 71" id="71"/>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42988" y="142988"/>
              <a:ext cx="371580" cy="371580"/>
            </a:xfrm>
            <a:prstGeom prst="rect">
              <a:avLst/>
            </a:prstGeom>
          </p:spPr>
        </p:pic>
      </p:grpSp>
      <p:grpSp>
        <p:nvGrpSpPr>
          <p:cNvPr name="Group 72" id="72"/>
          <p:cNvGrpSpPr/>
          <p:nvPr/>
        </p:nvGrpSpPr>
        <p:grpSpPr>
          <a:xfrm rot="0">
            <a:off x="4302971" y="6919146"/>
            <a:ext cx="493167" cy="493167"/>
            <a:chOff x="0" y="0"/>
            <a:chExt cx="657557" cy="657557"/>
          </a:xfrm>
        </p:grpSpPr>
        <p:pic>
          <p:nvPicPr>
            <p:cNvPr name="Picture 73" id="7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0"/>
              <a:ext cx="657557" cy="657557"/>
            </a:xfrm>
            <a:prstGeom prst="rect">
              <a:avLst/>
            </a:prstGeom>
          </p:spPr>
        </p:pic>
        <p:pic>
          <p:nvPicPr>
            <p:cNvPr name="Picture 74" id="74"/>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142988" y="142988"/>
              <a:ext cx="371580" cy="371580"/>
            </a:xfrm>
            <a:prstGeom prst="rect">
              <a:avLst/>
            </a:prstGeom>
          </p:spPr>
        </p:pic>
      </p:grpSp>
      <p:grpSp>
        <p:nvGrpSpPr>
          <p:cNvPr name="Group 75" id="75"/>
          <p:cNvGrpSpPr/>
          <p:nvPr/>
        </p:nvGrpSpPr>
        <p:grpSpPr>
          <a:xfrm rot="0">
            <a:off x="3876601" y="6334745"/>
            <a:ext cx="493167" cy="493167"/>
            <a:chOff x="0" y="0"/>
            <a:chExt cx="657557" cy="657557"/>
          </a:xfrm>
        </p:grpSpPr>
        <p:pic>
          <p:nvPicPr>
            <p:cNvPr name="Picture 76" id="7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0" y="0"/>
              <a:ext cx="657557" cy="657557"/>
            </a:xfrm>
            <a:prstGeom prst="rect">
              <a:avLst/>
            </a:prstGeom>
          </p:spPr>
        </p:pic>
        <p:pic>
          <p:nvPicPr>
            <p:cNvPr name="Picture 77" id="77"/>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0">
              <a:off x="142988" y="142988"/>
              <a:ext cx="371580" cy="371580"/>
            </a:xfrm>
            <a:prstGeom prst="rect">
              <a:avLst/>
            </a:prstGeom>
          </p:spPr>
        </p:pic>
      </p:grpSp>
      <p:grpSp>
        <p:nvGrpSpPr>
          <p:cNvPr name="Group 78" id="78"/>
          <p:cNvGrpSpPr/>
          <p:nvPr/>
        </p:nvGrpSpPr>
        <p:grpSpPr>
          <a:xfrm rot="0">
            <a:off x="2052047" y="756000"/>
            <a:ext cx="4671571" cy="1225970"/>
            <a:chOff x="0" y="0"/>
            <a:chExt cx="6228762" cy="1634626"/>
          </a:xfrm>
        </p:grpSpPr>
        <p:sp>
          <p:nvSpPr>
            <p:cNvPr name="TextBox 79" id="79"/>
            <p:cNvSpPr txBox="true"/>
            <p:nvPr/>
          </p:nvSpPr>
          <p:spPr>
            <a:xfrm rot="0">
              <a:off x="0" y="1360306"/>
              <a:ext cx="6228762" cy="274320"/>
            </a:xfrm>
            <a:prstGeom prst="rect">
              <a:avLst/>
            </a:prstGeom>
          </p:spPr>
          <p:txBody>
            <a:bodyPr anchor="t" rtlCol="false" tIns="0" lIns="0" bIns="0" rIns="0">
              <a:spAutoFit/>
            </a:bodyPr>
            <a:lstStyle/>
            <a:p>
              <a:pPr algn="l">
                <a:lnSpc>
                  <a:spcPts val="1920"/>
                </a:lnSpc>
              </a:pPr>
              <a:r>
                <a:rPr lang="en-US" u="none" sz="1200">
                  <a:solidFill>
                    <a:srgbClr val="505050"/>
                  </a:solidFill>
                  <a:latin typeface="Nourd"/>
                </a:rPr>
                <a:t> </a:t>
              </a:r>
            </a:p>
          </p:txBody>
        </p:sp>
        <p:sp>
          <p:nvSpPr>
            <p:cNvPr name="TextBox 80" id="80"/>
            <p:cNvSpPr txBox="true"/>
            <p:nvPr/>
          </p:nvSpPr>
          <p:spPr>
            <a:xfrm rot="0">
              <a:off x="0" y="38100"/>
              <a:ext cx="6178631" cy="530013"/>
            </a:xfrm>
            <a:prstGeom prst="rect">
              <a:avLst/>
            </a:prstGeom>
          </p:spPr>
          <p:txBody>
            <a:bodyPr anchor="t" rtlCol="false" tIns="0" lIns="0" bIns="0" rIns="0">
              <a:spAutoFit/>
            </a:bodyPr>
            <a:lstStyle/>
            <a:p>
              <a:pPr algn="l" marL="0" indent="0" lvl="0">
                <a:lnSpc>
                  <a:spcPts val="3080"/>
                </a:lnSpc>
                <a:spcBef>
                  <a:spcPct val="0"/>
                </a:spcBef>
              </a:pPr>
              <a:r>
                <a:rPr lang="en-US" sz="2800">
                  <a:solidFill>
                    <a:srgbClr val="505050"/>
                  </a:solidFill>
                  <a:latin typeface="Nourd Bold"/>
                </a:rPr>
                <a:t>Breakdown</a:t>
              </a: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84576" y="9936000"/>
            <a:ext cx="4969062" cy="2456892"/>
            <a:chOff x="0" y="0"/>
            <a:chExt cx="2303762" cy="1139067"/>
          </a:xfrm>
        </p:grpSpPr>
        <p:sp>
          <p:nvSpPr>
            <p:cNvPr name="Freeform 3" id="3"/>
            <p:cNvSpPr/>
            <p:nvPr/>
          </p:nvSpPr>
          <p:spPr>
            <a:xfrm>
              <a:off x="0" y="0"/>
              <a:ext cx="2303762" cy="1139067"/>
            </a:xfrm>
            <a:custGeom>
              <a:avLst/>
              <a:gdLst/>
              <a:ahLst/>
              <a:cxnLst/>
              <a:rect r="r" b="b" t="t" l="l"/>
              <a:pathLst>
                <a:path h="1139067" w="2303762">
                  <a:moveTo>
                    <a:pt x="2179301" y="1139067"/>
                  </a:moveTo>
                  <a:lnTo>
                    <a:pt x="124460" y="1139067"/>
                  </a:lnTo>
                  <a:cubicBezTo>
                    <a:pt x="55880" y="1139067"/>
                    <a:pt x="0" y="1083187"/>
                    <a:pt x="0" y="1014607"/>
                  </a:cubicBezTo>
                  <a:lnTo>
                    <a:pt x="0" y="124460"/>
                  </a:lnTo>
                  <a:cubicBezTo>
                    <a:pt x="0" y="55880"/>
                    <a:pt x="55880" y="0"/>
                    <a:pt x="124460" y="0"/>
                  </a:cubicBezTo>
                  <a:lnTo>
                    <a:pt x="2179302" y="0"/>
                  </a:lnTo>
                  <a:cubicBezTo>
                    <a:pt x="2247882" y="0"/>
                    <a:pt x="2303762" y="55880"/>
                    <a:pt x="2303762" y="124460"/>
                  </a:cubicBezTo>
                  <a:lnTo>
                    <a:pt x="2303762" y="1014607"/>
                  </a:lnTo>
                  <a:cubicBezTo>
                    <a:pt x="2303762" y="1083187"/>
                    <a:pt x="2247882" y="1139067"/>
                    <a:pt x="2179302" y="1139067"/>
                  </a:cubicBezTo>
                  <a:close/>
                </a:path>
              </a:pathLst>
            </a:custGeom>
            <a:solidFill>
              <a:srgbClr val="FFA4CA"/>
            </a:solidFill>
          </p:spPr>
        </p:sp>
      </p:grpSp>
      <p:grpSp>
        <p:nvGrpSpPr>
          <p:cNvPr name="Group 4" id="4"/>
          <p:cNvGrpSpPr/>
          <p:nvPr/>
        </p:nvGrpSpPr>
        <p:grpSpPr>
          <a:xfrm rot="0">
            <a:off x="1508265" y="9936000"/>
            <a:ext cx="6312585" cy="2344829"/>
            <a:chOff x="0" y="0"/>
            <a:chExt cx="2926647" cy="1087112"/>
          </a:xfrm>
        </p:grpSpPr>
        <p:sp>
          <p:nvSpPr>
            <p:cNvPr name="Freeform 5" id="5"/>
            <p:cNvSpPr/>
            <p:nvPr/>
          </p:nvSpPr>
          <p:spPr>
            <a:xfrm>
              <a:off x="0" y="0"/>
              <a:ext cx="2926647" cy="1087112"/>
            </a:xfrm>
            <a:custGeom>
              <a:avLst/>
              <a:gdLst/>
              <a:ahLst/>
              <a:cxnLst/>
              <a:rect r="r" b="b" t="t" l="l"/>
              <a:pathLst>
                <a:path h="1087112" w="2926647">
                  <a:moveTo>
                    <a:pt x="2802187" y="1087112"/>
                  </a:moveTo>
                  <a:lnTo>
                    <a:pt x="124460" y="1087112"/>
                  </a:lnTo>
                  <a:cubicBezTo>
                    <a:pt x="55880" y="1087112"/>
                    <a:pt x="0" y="1031232"/>
                    <a:pt x="0" y="962652"/>
                  </a:cubicBezTo>
                  <a:lnTo>
                    <a:pt x="0" y="124460"/>
                  </a:lnTo>
                  <a:cubicBezTo>
                    <a:pt x="0" y="55880"/>
                    <a:pt x="55880" y="0"/>
                    <a:pt x="124460" y="0"/>
                  </a:cubicBezTo>
                  <a:lnTo>
                    <a:pt x="2802187" y="0"/>
                  </a:lnTo>
                  <a:cubicBezTo>
                    <a:pt x="2870767" y="0"/>
                    <a:pt x="2926647" y="55880"/>
                    <a:pt x="2926647" y="124460"/>
                  </a:cubicBezTo>
                  <a:lnTo>
                    <a:pt x="2926647" y="962652"/>
                  </a:lnTo>
                  <a:cubicBezTo>
                    <a:pt x="2926647" y="1031232"/>
                    <a:pt x="2870767" y="1087112"/>
                    <a:pt x="2802187" y="1087112"/>
                  </a:cubicBezTo>
                  <a:close/>
                </a:path>
              </a:pathLst>
            </a:custGeom>
            <a:solidFill>
              <a:srgbClr val="6793F4"/>
            </a:solidFill>
          </p:spPr>
        </p:sp>
      </p:grpSp>
      <p:grpSp>
        <p:nvGrpSpPr>
          <p:cNvPr name="Group 6" id="6"/>
          <p:cNvGrpSpPr/>
          <p:nvPr/>
        </p:nvGrpSpPr>
        <p:grpSpPr>
          <a:xfrm rot="0">
            <a:off x="1429186" y="3759438"/>
            <a:ext cx="6312585" cy="5659727"/>
            <a:chOff x="0" y="0"/>
            <a:chExt cx="2926647" cy="2623968"/>
          </a:xfrm>
        </p:grpSpPr>
        <p:sp>
          <p:nvSpPr>
            <p:cNvPr name="Freeform 7" id="7"/>
            <p:cNvSpPr/>
            <p:nvPr/>
          </p:nvSpPr>
          <p:spPr>
            <a:xfrm>
              <a:off x="0" y="0"/>
              <a:ext cx="2926647" cy="2623968"/>
            </a:xfrm>
            <a:custGeom>
              <a:avLst/>
              <a:gdLst/>
              <a:ahLst/>
              <a:cxnLst/>
              <a:rect r="r" b="b" t="t" l="l"/>
              <a:pathLst>
                <a:path h="2623968" w="2926647">
                  <a:moveTo>
                    <a:pt x="2802187" y="2623968"/>
                  </a:moveTo>
                  <a:lnTo>
                    <a:pt x="124460" y="2623968"/>
                  </a:lnTo>
                  <a:cubicBezTo>
                    <a:pt x="55880" y="2623968"/>
                    <a:pt x="0" y="2568088"/>
                    <a:pt x="0" y="2499508"/>
                  </a:cubicBezTo>
                  <a:lnTo>
                    <a:pt x="0" y="124460"/>
                  </a:lnTo>
                  <a:cubicBezTo>
                    <a:pt x="0" y="55880"/>
                    <a:pt x="55880" y="0"/>
                    <a:pt x="124460" y="0"/>
                  </a:cubicBezTo>
                  <a:lnTo>
                    <a:pt x="2802187" y="0"/>
                  </a:lnTo>
                  <a:cubicBezTo>
                    <a:pt x="2870767" y="0"/>
                    <a:pt x="2926647" y="55880"/>
                    <a:pt x="2926647" y="124460"/>
                  </a:cubicBezTo>
                  <a:lnTo>
                    <a:pt x="2926647" y="2499508"/>
                  </a:lnTo>
                  <a:cubicBezTo>
                    <a:pt x="2926647" y="2568088"/>
                    <a:pt x="2870767" y="2623968"/>
                    <a:pt x="2802187" y="2623968"/>
                  </a:cubicBezTo>
                  <a:close/>
                </a:path>
              </a:pathLst>
            </a:custGeom>
            <a:solidFill>
              <a:srgbClr val="F6F6F6"/>
            </a:solidFill>
          </p:spPr>
        </p:sp>
      </p:grpSp>
      <p:sp>
        <p:nvSpPr>
          <p:cNvPr name="AutoShape 8" id="8"/>
          <p:cNvSpPr/>
          <p:nvPr/>
        </p:nvSpPr>
        <p:spPr>
          <a:xfrm rot="0">
            <a:off x="2467785" y="5168366"/>
            <a:ext cx="9525" cy="3416357"/>
          </a:xfrm>
          <a:prstGeom prst="rect">
            <a:avLst/>
          </a:prstGeom>
          <a:solidFill>
            <a:srgbClr val="6793F4"/>
          </a:solidFill>
        </p:spPr>
      </p:sp>
      <p:grpSp>
        <p:nvGrpSpPr>
          <p:cNvPr name="Group 9" id="9"/>
          <p:cNvGrpSpPr/>
          <p:nvPr/>
        </p:nvGrpSpPr>
        <p:grpSpPr>
          <a:xfrm rot="0">
            <a:off x="2387350" y="5092937"/>
            <a:ext cx="150857" cy="150857"/>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grpSp>
        <p:nvGrpSpPr>
          <p:cNvPr name="Group 11" id="11"/>
          <p:cNvGrpSpPr/>
          <p:nvPr/>
        </p:nvGrpSpPr>
        <p:grpSpPr>
          <a:xfrm rot="0">
            <a:off x="2401882" y="5487095"/>
            <a:ext cx="150857" cy="150857"/>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grpSp>
        <p:nvGrpSpPr>
          <p:cNvPr name="Group 13" id="13"/>
          <p:cNvGrpSpPr/>
          <p:nvPr/>
        </p:nvGrpSpPr>
        <p:grpSpPr>
          <a:xfrm rot="0">
            <a:off x="2401882" y="5871598"/>
            <a:ext cx="150857" cy="150857"/>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grpSp>
        <p:nvGrpSpPr>
          <p:cNvPr name="Group 15" id="15"/>
          <p:cNvGrpSpPr/>
          <p:nvPr/>
        </p:nvGrpSpPr>
        <p:grpSpPr>
          <a:xfrm rot="0">
            <a:off x="2401882" y="6612911"/>
            <a:ext cx="150857" cy="150857"/>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grpSp>
        <p:nvGrpSpPr>
          <p:cNvPr name="Group 17" id="17"/>
          <p:cNvGrpSpPr/>
          <p:nvPr/>
        </p:nvGrpSpPr>
        <p:grpSpPr>
          <a:xfrm rot="0">
            <a:off x="2401882" y="6989320"/>
            <a:ext cx="150857" cy="150857"/>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grpSp>
        <p:nvGrpSpPr>
          <p:cNvPr name="Group 19" id="19"/>
          <p:cNvGrpSpPr>
            <a:grpSpLocks noChangeAspect="true"/>
          </p:cNvGrpSpPr>
          <p:nvPr/>
        </p:nvGrpSpPr>
        <p:grpSpPr>
          <a:xfrm rot="0">
            <a:off x="-478928" y="-805108"/>
            <a:ext cx="1987193" cy="1987193"/>
            <a:chOff x="0" y="0"/>
            <a:chExt cx="14400530" cy="14400530"/>
          </a:xfrm>
        </p:grpSpPr>
        <p:sp>
          <p:nvSpPr>
            <p:cNvPr name="Freeform 20" id="20"/>
            <p:cNvSpPr/>
            <p:nvPr/>
          </p:nvSpPr>
          <p:spPr>
            <a:xfrm>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FAE092"/>
            </a:solidFill>
          </p:spPr>
        </p:sp>
      </p:grpSp>
      <p:sp>
        <p:nvSpPr>
          <p:cNvPr name="TextBox 21" id="21"/>
          <p:cNvSpPr txBox="true"/>
          <p:nvPr/>
        </p:nvSpPr>
        <p:spPr>
          <a:xfrm rot="0">
            <a:off x="2366956" y="794100"/>
            <a:ext cx="4437044" cy="387985"/>
          </a:xfrm>
          <a:prstGeom prst="rect">
            <a:avLst/>
          </a:prstGeom>
        </p:spPr>
        <p:txBody>
          <a:bodyPr anchor="t" rtlCol="false" tIns="0" lIns="0" bIns="0" rIns="0">
            <a:spAutoFit/>
          </a:bodyPr>
          <a:lstStyle/>
          <a:p>
            <a:pPr algn="l" marL="0" indent="0" lvl="0">
              <a:lnSpc>
                <a:spcPts val="3080"/>
              </a:lnSpc>
              <a:spcBef>
                <a:spcPct val="0"/>
              </a:spcBef>
            </a:pPr>
            <a:r>
              <a:rPr lang="en-US" sz="2800">
                <a:solidFill>
                  <a:srgbClr val="505050"/>
                </a:solidFill>
                <a:latin typeface="Nourd Bold"/>
              </a:rPr>
              <a:t>Evaluation</a:t>
            </a:r>
          </a:p>
        </p:txBody>
      </p:sp>
      <p:sp>
        <p:nvSpPr>
          <p:cNvPr name="TextBox 22" id="22"/>
          <p:cNvSpPr txBox="true"/>
          <p:nvPr/>
        </p:nvSpPr>
        <p:spPr>
          <a:xfrm rot="0">
            <a:off x="2366956" y="10218583"/>
            <a:ext cx="2647157" cy="174625"/>
          </a:xfrm>
          <a:prstGeom prst="rect">
            <a:avLst/>
          </a:prstGeom>
        </p:spPr>
        <p:txBody>
          <a:bodyPr anchor="t" rtlCol="false" tIns="0" lIns="0" bIns="0" rIns="0">
            <a:spAutoFit/>
          </a:bodyPr>
          <a:lstStyle/>
          <a:p>
            <a:pPr algn="l" marL="0" indent="0" lvl="0">
              <a:lnSpc>
                <a:spcPts val="1400"/>
              </a:lnSpc>
              <a:spcBef>
                <a:spcPct val="0"/>
              </a:spcBef>
            </a:pPr>
            <a:r>
              <a:rPr lang="en-US" spc="119" sz="1000">
                <a:solidFill>
                  <a:srgbClr val="FFFFFF"/>
                </a:solidFill>
                <a:ea typeface="字由点字倔强黑"/>
              </a:rPr>
              <a:t>关注鲸析 给你惊喜</a:t>
            </a:r>
          </a:p>
        </p:txBody>
      </p:sp>
      <p:sp>
        <p:nvSpPr>
          <p:cNvPr name="TextBox 23" id="23"/>
          <p:cNvSpPr txBox="true"/>
          <p:nvPr/>
        </p:nvSpPr>
        <p:spPr>
          <a:xfrm rot="0">
            <a:off x="5278711" y="10228108"/>
            <a:ext cx="1561289" cy="165100"/>
          </a:xfrm>
          <a:prstGeom prst="rect">
            <a:avLst/>
          </a:prstGeom>
        </p:spPr>
        <p:txBody>
          <a:bodyPr anchor="t" rtlCol="false" tIns="0" lIns="0" bIns="0" rIns="0">
            <a:spAutoFit/>
          </a:bodyPr>
          <a:lstStyle/>
          <a:p>
            <a:pPr algn="r" marL="0" indent="0" lvl="0">
              <a:lnSpc>
                <a:spcPts val="1400"/>
              </a:lnSpc>
              <a:spcBef>
                <a:spcPct val="0"/>
              </a:spcBef>
            </a:pPr>
            <a:r>
              <a:rPr lang="en-US" spc="119" sz="1000">
                <a:solidFill>
                  <a:srgbClr val="FFFFFF"/>
                </a:solidFill>
                <a:latin typeface="Nourd Bold"/>
              </a:rPr>
              <a:t>6</a:t>
            </a:r>
          </a:p>
        </p:txBody>
      </p:sp>
      <p:sp>
        <p:nvSpPr>
          <p:cNvPr name="TextBox 24" id="24"/>
          <p:cNvSpPr txBox="true"/>
          <p:nvPr/>
        </p:nvSpPr>
        <p:spPr>
          <a:xfrm rot="0">
            <a:off x="2366956" y="1947742"/>
            <a:ext cx="4437044" cy="180975"/>
          </a:xfrm>
          <a:prstGeom prst="rect">
            <a:avLst/>
          </a:prstGeom>
        </p:spPr>
        <p:txBody>
          <a:bodyPr anchor="t" rtlCol="false" tIns="0" lIns="0" bIns="0" rIns="0">
            <a:spAutoFit/>
          </a:bodyPr>
          <a:lstStyle/>
          <a:p>
            <a:pPr algn="l" marL="0" indent="0" lvl="0">
              <a:lnSpc>
                <a:spcPts val="1560"/>
              </a:lnSpc>
            </a:pPr>
            <a:r>
              <a:rPr lang="en-US" spc="155" sz="1300">
                <a:solidFill>
                  <a:srgbClr val="505050"/>
                </a:solidFill>
                <a:latin typeface="Nourd Bold"/>
              </a:rPr>
              <a:t>FINAL NORMALIZED GINI COEFFICENT</a:t>
            </a:r>
          </a:p>
        </p:txBody>
      </p:sp>
      <p:sp>
        <p:nvSpPr>
          <p:cNvPr name="TextBox 25" id="25"/>
          <p:cNvSpPr txBox="true"/>
          <p:nvPr/>
        </p:nvSpPr>
        <p:spPr>
          <a:xfrm rot="0">
            <a:off x="2366956" y="4302504"/>
            <a:ext cx="4437044" cy="257175"/>
          </a:xfrm>
          <a:prstGeom prst="rect">
            <a:avLst/>
          </a:prstGeom>
        </p:spPr>
        <p:txBody>
          <a:bodyPr anchor="t" rtlCol="false" tIns="0" lIns="0" bIns="0" rIns="0">
            <a:spAutoFit/>
          </a:bodyPr>
          <a:lstStyle/>
          <a:p>
            <a:pPr algn="l" marL="0" indent="0" lvl="0">
              <a:lnSpc>
                <a:spcPts val="2039"/>
              </a:lnSpc>
            </a:pPr>
            <a:r>
              <a:rPr lang="en-US" spc="203" sz="1699">
                <a:solidFill>
                  <a:srgbClr val="505050"/>
                </a:solidFill>
                <a:latin typeface="Nourd Bold Bold"/>
              </a:rPr>
              <a:t>10-FOLD CV</a:t>
            </a:r>
          </a:p>
        </p:txBody>
      </p:sp>
      <p:grpSp>
        <p:nvGrpSpPr>
          <p:cNvPr name="Group 26" id="26"/>
          <p:cNvGrpSpPr/>
          <p:nvPr/>
        </p:nvGrpSpPr>
        <p:grpSpPr>
          <a:xfrm rot="0">
            <a:off x="2366956" y="2676038"/>
            <a:ext cx="2090833" cy="742441"/>
            <a:chOff x="0" y="0"/>
            <a:chExt cx="2787778" cy="989921"/>
          </a:xfrm>
        </p:grpSpPr>
        <p:sp>
          <p:nvSpPr>
            <p:cNvPr name="TextBox 27" id="27"/>
            <p:cNvSpPr txBox="true"/>
            <p:nvPr/>
          </p:nvSpPr>
          <p:spPr>
            <a:xfrm rot="0">
              <a:off x="0" y="684910"/>
              <a:ext cx="2787778" cy="305012"/>
            </a:xfrm>
            <a:prstGeom prst="rect">
              <a:avLst/>
            </a:prstGeom>
          </p:spPr>
          <p:txBody>
            <a:bodyPr anchor="t" rtlCol="false" tIns="0" lIns="0" bIns="0" rIns="0">
              <a:spAutoFit/>
            </a:bodyPr>
            <a:lstStyle/>
            <a:p>
              <a:pPr algn="l" marL="0" indent="0" lvl="0">
                <a:lnSpc>
                  <a:spcPts val="2200"/>
                </a:lnSpc>
                <a:spcBef>
                  <a:spcPct val="0"/>
                </a:spcBef>
              </a:pPr>
            </a:p>
          </p:txBody>
        </p:sp>
        <p:sp>
          <p:nvSpPr>
            <p:cNvPr name="TextBox 28" id="28"/>
            <p:cNvSpPr txBox="true"/>
            <p:nvPr/>
          </p:nvSpPr>
          <p:spPr>
            <a:xfrm rot="0">
              <a:off x="0" y="28575"/>
              <a:ext cx="2787778" cy="581025"/>
            </a:xfrm>
            <a:prstGeom prst="rect">
              <a:avLst/>
            </a:prstGeom>
          </p:spPr>
          <p:txBody>
            <a:bodyPr anchor="t" rtlCol="false" tIns="0" lIns="0" bIns="0" rIns="0">
              <a:spAutoFit/>
            </a:bodyPr>
            <a:lstStyle/>
            <a:p>
              <a:pPr algn="l" marL="0" indent="0" lvl="0">
                <a:lnSpc>
                  <a:spcPts val="3300"/>
                </a:lnSpc>
                <a:spcBef>
                  <a:spcPct val="0"/>
                </a:spcBef>
              </a:pPr>
              <a:r>
                <a:rPr lang="en-US" sz="3000">
                  <a:solidFill>
                    <a:srgbClr val="6793F4"/>
                  </a:solidFill>
                  <a:latin typeface="Nourd Bold"/>
                </a:rPr>
                <a:t>0.28566</a:t>
              </a:r>
            </a:p>
          </p:txBody>
        </p:sp>
      </p:grpSp>
      <p:sp>
        <p:nvSpPr>
          <p:cNvPr name="TextBox 29" id="29"/>
          <p:cNvSpPr txBox="true"/>
          <p:nvPr/>
        </p:nvSpPr>
        <p:spPr>
          <a:xfrm rot="0">
            <a:off x="2943673" y="4997687"/>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1</a:t>
            </a:r>
          </a:p>
        </p:txBody>
      </p:sp>
      <p:sp>
        <p:nvSpPr>
          <p:cNvPr name="TextBox 30" id="30"/>
          <p:cNvSpPr txBox="true"/>
          <p:nvPr/>
        </p:nvSpPr>
        <p:spPr>
          <a:xfrm rot="0">
            <a:off x="2943673" y="5391845"/>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2</a:t>
            </a:r>
          </a:p>
        </p:txBody>
      </p:sp>
      <p:sp>
        <p:nvSpPr>
          <p:cNvPr name="TextBox 31" id="31"/>
          <p:cNvSpPr txBox="true"/>
          <p:nvPr/>
        </p:nvSpPr>
        <p:spPr>
          <a:xfrm rot="0">
            <a:off x="2943673" y="5776348"/>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3</a:t>
            </a:r>
          </a:p>
        </p:txBody>
      </p:sp>
      <p:grpSp>
        <p:nvGrpSpPr>
          <p:cNvPr name="Group 32" id="32"/>
          <p:cNvGrpSpPr/>
          <p:nvPr/>
        </p:nvGrpSpPr>
        <p:grpSpPr>
          <a:xfrm rot="0">
            <a:off x="2401882" y="6231116"/>
            <a:ext cx="150857" cy="150857"/>
            <a:chOff x="0" y="0"/>
            <a:chExt cx="6350000" cy="6350000"/>
          </a:xfrm>
        </p:grpSpPr>
        <p:sp>
          <p:nvSpPr>
            <p:cNvPr name="Freeform 33" id="3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sp>
        <p:nvSpPr>
          <p:cNvPr name="TextBox 34" id="34"/>
          <p:cNvSpPr txBox="true"/>
          <p:nvPr/>
        </p:nvSpPr>
        <p:spPr>
          <a:xfrm rot="0">
            <a:off x="2943673" y="6135866"/>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4</a:t>
            </a:r>
          </a:p>
        </p:txBody>
      </p:sp>
      <p:grpSp>
        <p:nvGrpSpPr>
          <p:cNvPr name="Group 35" id="35"/>
          <p:cNvGrpSpPr/>
          <p:nvPr/>
        </p:nvGrpSpPr>
        <p:grpSpPr>
          <a:xfrm rot="0">
            <a:off x="2401882" y="7379975"/>
            <a:ext cx="150857" cy="150857"/>
            <a:chOff x="0" y="0"/>
            <a:chExt cx="6350000" cy="6350000"/>
          </a:xfrm>
        </p:grpSpPr>
        <p:sp>
          <p:nvSpPr>
            <p:cNvPr name="Freeform 36" id="3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grpSp>
        <p:nvGrpSpPr>
          <p:cNvPr name="Group 37" id="37"/>
          <p:cNvGrpSpPr/>
          <p:nvPr/>
        </p:nvGrpSpPr>
        <p:grpSpPr>
          <a:xfrm rot="0">
            <a:off x="2401882" y="7751090"/>
            <a:ext cx="150857" cy="150857"/>
            <a:chOff x="0" y="0"/>
            <a:chExt cx="6350000" cy="6350000"/>
          </a:xfrm>
        </p:grpSpPr>
        <p:sp>
          <p:nvSpPr>
            <p:cNvPr name="Freeform 38" id="3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grpSp>
        <p:nvGrpSpPr>
          <p:cNvPr name="Group 39" id="39"/>
          <p:cNvGrpSpPr/>
          <p:nvPr/>
        </p:nvGrpSpPr>
        <p:grpSpPr>
          <a:xfrm rot="0">
            <a:off x="2401882" y="8123516"/>
            <a:ext cx="150857" cy="150857"/>
            <a:chOff x="0" y="0"/>
            <a:chExt cx="6350000" cy="6350000"/>
          </a:xfrm>
        </p:grpSpPr>
        <p:sp>
          <p:nvSpPr>
            <p:cNvPr name="Freeform 40" id="4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grpSp>
        <p:nvGrpSpPr>
          <p:cNvPr name="Group 41" id="41"/>
          <p:cNvGrpSpPr/>
          <p:nvPr/>
        </p:nvGrpSpPr>
        <p:grpSpPr>
          <a:xfrm rot="0">
            <a:off x="2401882" y="8488838"/>
            <a:ext cx="150857" cy="150857"/>
            <a:chOff x="0" y="0"/>
            <a:chExt cx="6350000" cy="6350000"/>
          </a:xfrm>
        </p:grpSpPr>
        <p:sp>
          <p:nvSpPr>
            <p:cNvPr name="Freeform 42" id="4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793F4"/>
            </a:solidFill>
          </p:spPr>
        </p:sp>
      </p:grpSp>
      <p:sp>
        <p:nvSpPr>
          <p:cNvPr name="TextBox 43" id="43"/>
          <p:cNvSpPr txBox="true"/>
          <p:nvPr/>
        </p:nvSpPr>
        <p:spPr>
          <a:xfrm rot="0">
            <a:off x="2943673" y="6527833"/>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5</a:t>
            </a:r>
          </a:p>
        </p:txBody>
      </p:sp>
      <p:sp>
        <p:nvSpPr>
          <p:cNvPr name="TextBox 44" id="44"/>
          <p:cNvSpPr txBox="true"/>
          <p:nvPr/>
        </p:nvSpPr>
        <p:spPr>
          <a:xfrm rot="0">
            <a:off x="2943673" y="6894070"/>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6</a:t>
            </a:r>
          </a:p>
        </p:txBody>
      </p:sp>
      <p:sp>
        <p:nvSpPr>
          <p:cNvPr name="TextBox 45" id="45"/>
          <p:cNvSpPr txBox="true"/>
          <p:nvPr/>
        </p:nvSpPr>
        <p:spPr>
          <a:xfrm rot="0">
            <a:off x="2943673" y="7284725"/>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7</a:t>
            </a:r>
          </a:p>
        </p:txBody>
      </p:sp>
      <p:sp>
        <p:nvSpPr>
          <p:cNvPr name="TextBox 46" id="46"/>
          <p:cNvSpPr txBox="true"/>
          <p:nvPr/>
        </p:nvSpPr>
        <p:spPr>
          <a:xfrm rot="0">
            <a:off x="2943673" y="7655840"/>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8</a:t>
            </a:r>
          </a:p>
        </p:txBody>
      </p:sp>
      <p:sp>
        <p:nvSpPr>
          <p:cNvPr name="TextBox 47" id="47"/>
          <p:cNvSpPr txBox="true"/>
          <p:nvPr/>
        </p:nvSpPr>
        <p:spPr>
          <a:xfrm rot="0">
            <a:off x="2943673" y="8028266"/>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9</a:t>
            </a:r>
          </a:p>
        </p:txBody>
      </p:sp>
      <p:sp>
        <p:nvSpPr>
          <p:cNvPr name="TextBox 48" id="48"/>
          <p:cNvSpPr txBox="true"/>
          <p:nvPr/>
        </p:nvSpPr>
        <p:spPr>
          <a:xfrm rot="0">
            <a:off x="2943673" y="8393588"/>
            <a:ext cx="1009274" cy="287020"/>
          </a:xfrm>
          <a:prstGeom prst="rect">
            <a:avLst/>
          </a:prstGeom>
        </p:spPr>
        <p:txBody>
          <a:bodyPr anchor="t" rtlCol="false" tIns="0" lIns="0" bIns="0" rIns="0">
            <a:spAutoFit/>
          </a:bodyPr>
          <a:lstStyle/>
          <a:p>
            <a:pPr algn="ctr" marL="0" indent="0" lvl="0">
              <a:lnSpc>
                <a:spcPts val="2600"/>
              </a:lnSpc>
              <a:spcBef>
                <a:spcPct val="0"/>
              </a:spcBef>
            </a:pPr>
            <a:r>
              <a:rPr lang="en-US" spc="155" sz="1300">
                <a:solidFill>
                  <a:srgbClr val="505050"/>
                </a:solidFill>
                <a:latin typeface="Nourd Bold"/>
              </a:rPr>
              <a:t>EPOCH 10</a:t>
            </a:r>
          </a:p>
        </p:txBody>
      </p:sp>
      <p:sp>
        <p:nvSpPr>
          <p:cNvPr name="TextBox 49" id="49"/>
          <p:cNvSpPr txBox="true"/>
          <p:nvPr/>
        </p:nvSpPr>
        <p:spPr>
          <a:xfrm rot="0">
            <a:off x="4457790" y="4961746"/>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0.256629</a:t>
            </a:r>
          </a:p>
        </p:txBody>
      </p:sp>
      <p:sp>
        <p:nvSpPr>
          <p:cNvPr name="TextBox 50" id="50"/>
          <p:cNvSpPr txBox="true"/>
          <p:nvPr/>
        </p:nvSpPr>
        <p:spPr>
          <a:xfrm rot="0">
            <a:off x="4457790" y="5355904"/>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0.305255</a:t>
            </a:r>
          </a:p>
        </p:txBody>
      </p:sp>
      <p:sp>
        <p:nvSpPr>
          <p:cNvPr name="TextBox 51" id="51"/>
          <p:cNvSpPr txBox="true"/>
          <p:nvPr/>
        </p:nvSpPr>
        <p:spPr>
          <a:xfrm rot="0">
            <a:off x="4457790" y="5719950"/>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0.287905</a:t>
            </a:r>
          </a:p>
        </p:txBody>
      </p:sp>
      <p:sp>
        <p:nvSpPr>
          <p:cNvPr name="TextBox 52" id="52"/>
          <p:cNvSpPr txBox="true"/>
          <p:nvPr/>
        </p:nvSpPr>
        <p:spPr>
          <a:xfrm rot="0">
            <a:off x="4457790" y="6079469"/>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0.285242</a:t>
            </a:r>
          </a:p>
        </p:txBody>
      </p:sp>
      <p:sp>
        <p:nvSpPr>
          <p:cNvPr name="TextBox 53" id="53"/>
          <p:cNvSpPr txBox="true"/>
          <p:nvPr/>
        </p:nvSpPr>
        <p:spPr>
          <a:xfrm rot="0">
            <a:off x="4457790" y="6475001"/>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0.294075</a:t>
            </a:r>
          </a:p>
        </p:txBody>
      </p:sp>
      <p:sp>
        <p:nvSpPr>
          <p:cNvPr name="TextBox 54" id="54"/>
          <p:cNvSpPr txBox="true"/>
          <p:nvPr/>
        </p:nvSpPr>
        <p:spPr>
          <a:xfrm rot="0">
            <a:off x="4457790" y="6858129"/>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0.294992</a:t>
            </a:r>
          </a:p>
        </p:txBody>
      </p:sp>
      <p:sp>
        <p:nvSpPr>
          <p:cNvPr name="TextBox 55" id="55"/>
          <p:cNvSpPr txBox="true"/>
          <p:nvPr/>
        </p:nvSpPr>
        <p:spPr>
          <a:xfrm rot="0">
            <a:off x="4457790" y="7248784"/>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0.278625</a:t>
            </a:r>
          </a:p>
        </p:txBody>
      </p:sp>
      <p:sp>
        <p:nvSpPr>
          <p:cNvPr name="TextBox 56" id="56"/>
          <p:cNvSpPr txBox="true"/>
          <p:nvPr/>
        </p:nvSpPr>
        <p:spPr>
          <a:xfrm rot="0">
            <a:off x="4457790" y="7619899"/>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0.277246</a:t>
            </a:r>
          </a:p>
        </p:txBody>
      </p:sp>
      <p:sp>
        <p:nvSpPr>
          <p:cNvPr name="TextBox 57" id="57"/>
          <p:cNvSpPr txBox="true"/>
          <p:nvPr/>
        </p:nvSpPr>
        <p:spPr>
          <a:xfrm rot="0">
            <a:off x="4457790" y="7992325"/>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0.270604</a:t>
            </a:r>
          </a:p>
        </p:txBody>
      </p:sp>
      <p:sp>
        <p:nvSpPr>
          <p:cNvPr name="TextBox 58" id="58"/>
          <p:cNvSpPr txBox="true"/>
          <p:nvPr/>
        </p:nvSpPr>
        <p:spPr>
          <a:xfrm rot="0">
            <a:off x="4457790" y="8357647"/>
            <a:ext cx="1448154" cy="339852"/>
          </a:xfrm>
          <a:prstGeom prst="rect">
            <a:avLst/>
          </a:prstGeom>
        </p:spPr>
        <p:txBody>
          <a:bodyPr anchor="t" rtlCol="false" tIns="0" lIns="0" bIns="0" rIns="0">
            <a:spAutoFit/>
          </a:bodyPr>
          <a:lstStyle/>
          <a:p>
            <a:pPr algn="l" marL="0" indent="0" lvl="0">
              <a:lnSpc>
                <a:spcPts val="3060"/>
              </a:lnSpc>
              <a:spcBef>
                <a:spcPct val="0"/>
              </a:spcBef>
            </a:pPr>
            <a:r>
              <a:rPr lang="en-US" spc="183" sz="1530">
                <a:solidFill>
                  <a:srgbClr val="6793F4"/>
                </a:solidFill>
                <a:latin typeface="Nourd Bold Bold"/>
              </a:rPr>
              <a:t>0.307598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DAE8YXOrA8s</dc:identifier>
  <dcterms:modified xsi:type="dcterms:W3CDTF">2011-08-01T06:04:30Z</dcterms:modified>
  <cp:revision>1</cp:revision>
  <dc:title>Blue and Pink Casual Corporate Mental Health Service Business Proposal</dc:title>
</cp:coreProperties>
</file>